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61"/>
  </p:notesMasterIdLst>
  <p:sldIdLst>
    <p:sldId id="259" r:id="rId3"/>
    <p:sldId id="260" r:id="rId4"/>
    <p:sldId id="261" r:id="rId5"/>
    <p:sldId id="262" r:id="rId6"/>
    <p:sldId id="272" r:id="rId7"/>
    <p:sldId id="266" r:id="rId8"/>
    <p:sldId id="271" r:id="rId9"/>
    <p:sldId id="318" r:id="rId10"/>
    <p:sldId id="273" r:id="rId11"/>
    <p:sldId id="276" r:id="rId12"/>
    <p:sldId id="269" r:id="rId13"/>
    <p:sldId id="274" r:id="rId14"/>
    <p:sldId id="267" r:id="rId15"/>
    <p:sldId id="277" r:id="rId16"/>
    <p:sldId id="275" r:id="rId17"/>
    <p:sldId id="278" r:id="rId18"/>
    <p:sldId id="299" r:id="rId19"/>
    <p:sldId id="301" r:id="rId20"/>
    <p:sldId id="321" r:id="rId21"/>
    <p:sldId id="322" r:id="rId22"/>
    <p:sldId id="323" r:id="rId23"/>
    <p:sldId id="324" r:id="rId24"/>
    <p:sldId id="303" r:id="rId25"/>
    <p:sldId id="325" r:id="rId26"/>
    <p:sldId id="326" r:id="rId27"/>
    <p:sldId id="327" r:id="rId28"/>
    <p:sldId id="300" r:id="rId29"/>
    <p:sldId id="304" r:id="rId30"/>
    <p:sldId id="281" r:id="rId31"/>
    <p:sldId id="283" r:id="rId32"/>
    <p:sldId id="282" r:id="rId33"/>
    <p:sldId id="329" r:id="rId34"/>
    <p:sldId id="330" r:id="rId35"/>
    <p:sldId id="331" r:id="rId36"/>
    <p:sldId id="332" r:id="rId37"/>
    <p:sldId id="333" r:id="rId38"/>
    <p:sldId id="334" r:id="rId39"/>
    <p:sldId id="284" r:id="rId40"/>
    <p:sldId id="285" r:id="rId41"/>
    <p:sldId id="286" r:id="rId42"/>
    <p:sldId id="296" r:id="rId43"/>
    <p:sldId id="287" r:id="rId44"/>
    <p:sldId id="295" r:id="rId45"/>
    <p:sldId id="288" r:id="rId46"/>
    <p:sldId id="319" r:id="rId47"/>
    <p:sldId id="328" r:id="rId48"/>
    <p:sldId id="305" r:id="rId49"/>
    <p:sldId id="306" r:id="rId50"/>
    <p:sldId id="320" r:id="rId51"/>
    <p:sldId id="307" r:id="rId52"/>
    <p:sldId id="308" r:id="rId53"/>
    <p:sldId id="309" r:id="rId54"/>
    <p:sldId id="312" r:id="rId55"/>
    <p:sldId id="317" r:id="rId56"/>
    <p:sldId id="313" r:id="rId57"/>
    <p:sldId id="314" r:id="rId58"/>
    <p:sldId id="315" r:id="rId59"/>
    <p:sldId id="316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10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8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AE5C5-4966-4859-9109-691CF69E4924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5B077-EEEB-41A9-B9DB-BD4AF039E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87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If this PowerPoint presentation contains mathematical equations, you may need to check that your computer has the following installed: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1) </a:t>
            </a:r>
            <a:r>
              <a:rPr lang="en-IN" dirty="0" err="1"/>
              <a:t>MathType</a:t>
            </a:r>
            <a:r>
              <a:rPr lang="en-IN" dirty="0"/>
              <a:t> </a:t>
            </a:r>
            <a:r>
              <a:rPr lang="en-IN" dirty="0" err="1"/>
              <a:t>Plugin</a:t>
            </a:r>
            <a:endParaRPr lang="en-I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2) Math Player (free versions available)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/>
              <a:t>3) NVDA Reader (free versions available)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41B5F-988A-4A25-BF45-5E5217E1A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62E782-DFCE-4F8A-83CA-40C643A4F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632BE-382D-4A75-B07E-00D80F7EB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C95D-BB39-41D9-B189-FA63533A8CA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ED3CE-C680-4081-B295-4E66A7F63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0271D-05F6-4AE8-8D71-08DB126B2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CFFD-F9C3-48F1-ABCA-A7708B211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68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96000-054D-4630-BBEB-4E17B35A0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FBD640-669F-41B3-93F6-B5768036B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20A62-C975-4DE5-86DB-BE0B9B0BB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C95D-BB39-41D9-B189-FA63533A8CA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6671E-095E-43B8-9E38-BBE860B87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E23D3-AD8E-40A0-8F11-33DD1B84C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CFFD-F9C3-48F1-ABCA-A7708B211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0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B3D65D-7A16-485D-A1D2-97B0710AA8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7599E8-1EF8-4AED-9199-BA5955747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F524A-9D2C-4F68-B463-EEE1D3CFC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C95D-BB39-41D9-B189-FA63533A8CA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3C078-0A33-408C-AEF1-708019D43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42004-3087-43C4-83E7-E0B9AE11F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CFFD-F9C3-48F1-ABCA-A7708B211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48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215372"/>
            <a:ext cx="10972800" cy="62282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16430"/>
            <a:ext cx="109728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edition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705600" y="1447801"/>
            <a:ext cx="48768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0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/>
              <a:t>Chapter ##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705600" y="3200401"/>
            <a:ext cx="48768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25292" y="6165338"/>
            <a:ext cx="1146048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Shape 15" descr="Pearson Logo"/>
          <p:cNvPicPr preferRelativeResize="0"/>
          <p:nvPr userDrawn="1"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91963" y="6429709"/>
            <a:ext cx="1223999" cy="27991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463800" y="6429375"/>
            <a:ext cx="9144000" cy="274320"/>
          </a:xfrm>
        </p:spPr>
        <p:txBody>
          <a:bodyPr lIns="0" tIns="45720" rIns="0" bIns="45720" anchor="ctr" anchorCtr="0"/>
          <a:lstStyle>
            <a:lvl1pPr marL="0" algn="r" defTabSz="914400" rtl="0" eaLnBrk="1" latinLnBrk="0" hangingPunct="1">
              <a:buNone/>
              <a:defRPr lang="en-US" altLang="en-US" sz="1200" b="0" kern="1200" dirty="0">
                <a:solidFill>
                  <a:schemeClr val="tx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>
              <a:defRPr/>
            </a:pPr>
            <a:r>
              <a:rPr lang="en-US" altLang="en-US" sz="1200" b="0" dirty="0"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2019, 2016, 2013 Pearson Education, Inc. All Rights Reserved.</a:t>
            </a:r>
            <a:endParaRPr lang="en-US" alt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654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>
            <a:off x="0" y="0"/>
            <a:ext cx="12192000" cy="3886200"/>
          </a:xfrm>
          <a:prstGeom prst="rect">
            <a:avLst/>
          </a:prstGeom>
          <a:solidFill>
            <a:srgbClr val="007FA3"/>
          </a:solidFill>
          <a:ln>
            <a:solidFill>
              <a:srgbClr val="007F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762001"/>
            <a:ext cx="10363200" cy="28384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83" y="3962400"/>
            <a:ext cx="10392835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5292" y="6172201"/>
            <a:ext cx="1146048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Shape 15" descr="Pearson Logo"/>
          <p:cNvPicPr preferRelativeResize="0"/>
          <p:nvPr userDrawn="1"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91963" y="6429709"/>
            <a:ext cx="1223999" cy="27991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 userDrawn="1"/>
        </p:nvSpPr>
        <p:spPr>
          <a:xfrm>
            <a:off x="3598963" y="6429975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2019, 2016, 2013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45691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215372"/>
            <a:ext cx="10972800" cy="62282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16430"/>
            <a:ext cx="109728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edition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705600" y="1447801"/>
            <a:ext cx="48768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0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/>
              <a:t>Chapter ##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705600" y="3200401"/>
            <a:ext cx="48768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25292" y="6165338"/>
            <a:ext cx="1146048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Shape 15" descr="Pearson Logo"/>
          <p:cNvPicPr preferRelativeResize="0"/>
          <p:nvPr userDrawn="1"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91963" y="6429709"/>
            <a:ext cx="1223999" cy="27991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463800" y="6429375"/>
            <a:ext cx="9144000" cy="274320"/>
          </a:xfrm>
        </p:spPr>
        <p:txBody>
          <a:bodyPr lIns="0" tIns="45720" rIns="0" bIns="45720" anchor="ctr" anchorCtr="0"/>
          <a:lstStyle>
            <a:lvl1pPr marL="0" algn="r" defTabSz="914400" rtl="0" eaLnBrk="1" latinLnBrk="0" hangingPunct="1">
              <a:buNone/>
              <a:defRPr lang="en-US" altLang="en-US" sz="1200" b="0" kern="1200" dirty="0">
                <a:solidFill>
                  <a:schemeClr val="tx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>
              <a:defRPr/>
            </a:pPr>
            <a:r>
              <a:rPr lang="en-US" altLang="en-US" sz="1200" b="0" dirty="0"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2019, 2016, 2013 Pearson Education, Inc. All Rights Reserved.</a:t>
            </a:r>
            <a:endParaRPr lang="en-US" alt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957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arning Objectiv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215372"/>
            <a:ext cx="10972800" cy="62282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Learning Objectives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16430"/>
            <a:ext cx="10972800" cy="4027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Learning Objective(s)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25292" y="6172201"/>
            <a:ext cx="1146048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418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FA3"/>
              </a:buClr>
              <a:buSzPct val="100000"/>
              <a:defRPr sz="2400"/>
            </a:lvl1pPr>
            <a:lvl2pPr>
              <a:buClr>
                <a:srgbClr val="007FA3"/>
              </a:buClr>
              <a:defRPr sz="2400"/>
            </a:lvl2pPr>
            <a:lvl3pPr>
              <a:buClr>
                <a:srgbClr val="007FA3"/>
              </a:buClr>
              <a:defRPr sz="2400"/>
            </a:lvl3pPr>
            <a:lvl4pPr>
              <a:buClr>
                <a:srgbClr val="007FA3"/>
              </a:buClr>
              <a:defRPr sz="2400"/>
            </a:lvl4pPr>
            <a:lvl5pPr>
              <a:buClr>
                <a:srgbClr val="007FA3"/>
              </a:buClr>
              <a:defRPr sz="2400"/>
            </a:lvl5pPr>
            <a:lvl6pPr>
              <a:buClr>
                <a:srgbClr val="007FA3"/>
              </a:buClr>
              <a:defRPr sz="2400"/>
            </a:lvl6pPr>
            <a:lvl7pPr>
              <a:buClr>
                <a:srgbClr val="007FA3"/>
              </a:buClr>
              <a:defRPr sz="2400"/>
            </a:lvl7pPr>
            <a:lvl8pPr>
              <a:buClr>
                <a:srgbClr val="007FA3"/>
              </a:buClr>
              <a:defRPr sz="2400"/>
            </a:lvl8pPr>
            <a:lvl9pPr>
              <a:buClr>
                <a:srgbClr val="007FA3"/>
              </a:buCl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5292" y="6172201"/>
            <a:ext cx="1146048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447617" y="113072"/>
            <a:ext cx="2844800" cy="182880"/>
          </a:xfr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92417" y="113072"/>
            <a:ext cx="735711" cy="182880"/>
          </a:xfr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169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rgbClr val="007FA3"/>
              </a:buClr>
              <a:buSzPct val="25000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85750">
              <a:buClr>
                <a:srgbClr val="007FA3"/>
              </a:buClr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Clr>
                <a:srgbClr val="007FA3"/>
              </a:buClr>
              <a:defRPr sz="2400"/>
            </a:lvl3pPr>
            <a:lvl4pPr>
              <a:buClr>
                <a:srgbClr val="007FA3"/>
              </a:buClr>
              <a:defRPr sz="2400"/>
            </a:lvl4pPr>
            <a:lvl5pPr>
              <a:buClr>
                <a:srgbClr val="007FA3"/>
              </a:buClr>
              <a:defRPr sz="2400"/>
            </a:lvl5pPr>
            <a:lvl6pPr>
              <a:buClr>
                <a:srgbClr val="007FA3"/>
              </a:buClr>
              <a:defRPr sz="2400"/>
            </a:lvl6pPr>
            <a:lvl7pPr>
              <a:buClr>
                <a:srgbClr val="007FA3"/>
              </a:buClr>
              <a:defRPr sz="2400"/>
            </a:lvl7pPr>
            <a:lvl8pPr>
              <a:buClr>
                <a:srgbClr val="007FA3"/>
              </a:buClr>
              <a:defRPr sz="2400"/>
            </a:lvl8pPr>
            <a:lvl9pPr>
              <a:buClr>
                <a:srgbClr val="007FA3"/>
              </a:buClr>
              <a:defRPr sz="2400"/>
            </a:lvl9pPr>
          </a:lstStyle>
          <a:p>
            <a:pPr marL="256032" lvl="0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5292" y="6172201"/>
            <a:ext cx="1146048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63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09600" y="228600"/>
            <a:ext cx="10972800" cy="1066800"/>
          </a:xfrm>
        </p:spPr>
        <p:txBody>
          <a:bodyPr anchor="t"/>
          <a:lstStyle>
            <a:lvl1pPr>
              <a:defRPr sz="340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add figure number and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368160"/>
            <a:ext cx="109728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5292" y="6172201"/>
            <a:ext cx="1146048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Shape 15" descr="Pearson Logo"/>
          <p:cNvPicPr preferRelativeResize="0"/>
          <p:nvPr userDrawn="1"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91963" y="6429709"/>
            <a:ext cx="1223999" cy="27991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 userDrawn="1"/>
        </p:nvSpPr>
        <p:spPr>
          <a:xfrm>
            <a:off x="3598963" y="6429975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2019, 2016, 2013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67378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21637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3962401"/>
            <a:ext cx="10972800" cy="21637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5292" y="6172201"/>
            <a:ext cx="1146048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88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6D8E4-D420-44E0-8807-8423425C5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EEFBA-1EF3-4916-A294-99485C2F6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4CC96-C1BE-4C8E-88EF-C23BA5DC0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C95D-BB39-41D9-B189-FA63533A8CA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795A5-4ED4-493C-A76E-E0CE65665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64A8A-7E2A-4394-8EA4-1438EAAD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CFFD-F9C3-48F1-ABCA-A7708B211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57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47801"/>
            <a:ext cx="10363200" cy="2152651"/>
          </a:xfrm>
        </p:spPr>
        <p:txBody>
          <a:bodyPr anchor="b">
            <a:noAutofit/>
          </a:bodyPr>
          <a:lstStyle>
            <a:lvl1pPr algn="l">
              <a:defRPr sz="3400" b="1" cap="none" baseline="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83" y="3962400"/>
            <a:ext cx="10392836" cy="17526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007FA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5292" y="6172201"/>
            <a:ext cx="1146048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093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5292" y="6172201"/>
            <a:ext cx="1146048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402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5292" y="6172201"/>
            <a:ext cx="1146048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Shape 15" descr="Pearson Logo"/>
          <p:cNvPicPr preferRelativeResize="0"/>
          <p:nvPr userDrawn="1"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91963" y="6429709"/>
            <a:ext cx="1223999" cy="27991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 userDrawn="1"/>
        </p:nvSpPr>
        <p:spPr>
          <a:xfrm>
            <a:off x="3598963" y="6429975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2019, 2016, 2013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85079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9456"/>
            <a:ext cx="10972800" cy="10972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457450"/>
            <a:ext cx="109728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99180"/>
            <a:ext cx="341376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marL="0" indent="0" algn="ctr">
              <a:buFont typeface="Arial" pitchFamily="34" charset="0"/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88152" y="1601940"/>
            <a:ext cx="341376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168640" y="1599180"/>
            <a:ext cx="341376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marL="0" indent="0" algn="ctr">
              <a:buFont typeface="Arial" pitchFamily="34" charset="0"/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09600" y="3175650"/>
            <a:ext cx="341376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4401312" y="3175650"/>
            <a:ext cx="341376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8171544" y="3171876"/>
            <a:ext cx="341376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609600" y="4761264"/>
            <a:ext cx="341376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4399184" y="4761264"/>
            <a:ext cx="341376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8171544" y="4764312"/>
            <a:ext cx="341376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C1D4-5704-45BB-BA8B-9B7E98161C8B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4A2B-EE51-41D7-B879-F8E5E9C51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84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FA3"/>
              </a:buClr>
              <a:buSzPct val="100000"/>
              <a:defRPr sz="2400"/>
            </a:lvl1pPr>
            <a:lvl2pPr>
              <a:buClr>
                <a:srgbClr val="007FA3"/>
              </a:buClr>
              <a:defRPr sz="2400"/>
            </a:lvl2pPr>
            <a:lvl3pPr>
              <a:buClr>
                <a:srgbClr val="007FA3"/>
              </a:buClr>
              <a:defRPr sz="2400"/>
            </a:lvl3pPr>
            <a:lvl4pPr>
              <a:buClr>
                <a:srgbClr val="007FA3"/>
              </a:buClr>
              <a:defRPr sz="2400"/>
            </a:lvl4pPr>
            <a:lvl5pPr>
              <a:buClr>
                <a:srgbClr val="007FA3"/>
              </a:buClr>
              <a:defRPr sz="2400"/>
            </a:lvl5pPr>
            <a:lvl6pPr>
              <a:buClr>
                <a:srgbClr val="007FA3"/>
              </a:buClr>
              <a:defRPr sz="2400"/>
            </a:lvl6pPr>
            <a:lvl7pPr>
              <a:buClr>
                <a:srgbClr val="007FA3"/>
              </a:buClr>
              <a:defRPr sz="2400"/>
            </a:lvl7pPr>
            <a:lvl8pPr>
              <a:buClr>
                <a:srgbClr val="007FA3"/>
              </a:buClr>
              <a:defRPr sz="2400"/>
            </a:lvl8pPr>
            <a:lvl9pPr>
              <a:buClr>
                <a:srgbClr val="007FA3"/>
              </a:buCl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5292" y="6172201"/>
            <a:ext cx="1146048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447617" y="113072"/>
            <a:ext cx="2844800" cy="182880"/>
          </a:xfr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92417" y="113072"/>
            <a:ext cx="735711" cy="182880"/>
          </a:xfr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8168640" y="1600200"/>
            <a:ext cx="341376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marL="0" indent="0" algn="ctr">
              <a:buFont typeface="Arial" pitchFamily="34" charset="0"/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1600200"/>
            <a:ext cx="341376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389120" y="1599180"/>
            <a:ext cx="341376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marL="0" indent="0" algn="ctr">
              <a:buFont typeface="Arial" pitchFamily="34" charset="0"/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031584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21637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3962401"/>
            <a:ext cx="10972800" cy="21637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5292" y="6172201"/>
            <a:ext cx="1146048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8168640" y="1600200"/>
            <a:ext cx="341376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marL="0" indent="0" algn="ctr">
              <a:buFont typeface="Arial" pitchFamily="34" charset="0"/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1600200"/>
            <a:ext cx="341376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389120" y="1599180"/>
            <a:ext cx="341376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marL="0" indent="0" algn="ctr">
              <a:buFont typeface="Arial" pitchFamily="34" charset="0"/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711956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09600" y="228600"/>
            <a:ext cx="10972800" cy="1066800"/>
          </a:xfrm>
        </p:spPr>
        <p:txBody>
          <a:bodyPr anchor="t"/>
          <a:lstStyle>
            <a:lvl1pPr>
              <a:defRPr sz="340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add figure number and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368160"/>
            <a:ext cx="109728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5292" y="6172201"/>
            <a:ext cx="1146048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8168640" y="1600200"/>
            <a:ext cx="341376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marL="0" indent="0" algn="ctr">
              <a:buFont typeface="Arial" pitchFamily="34" charset="0"/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1600200"/>
            <a:ext cx="341376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389120" y="1599180"/>
            <a:ext cx="341376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marL="0" indent="0" algn="ctr">
              <a:buFont typeface="Arial" pitchFamily="34" charset="0"/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16" name="Shape 15" descr="Pearson Logo"/>
          <p:cNvPicPr preferRelativeResize="0"/>
          <p:nvPr userDrawn="1"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91963" y="6429709"/>
            <a:ext cx="1223999" cy="27991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 userDrawn="1"/>
        </p:nvSpPr>
        <p:spPr>
          <a:xfrm>
            <a:off x="3598963" y="6429975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2019, 2016, 2013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19854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9456"/>
            <a:ext cx="10972800" cy="10972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4384" y="1447800"/>
            <a:ext cx="5288416" cy="823912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384" y="2271712"/>
            <a:ext cx="5288416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9201" y="1447800"/>
            <a:ext cx="5283200" cy="823912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1" y="2271712"/>
            <a:ext cx="5283200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C1D4-5704-45BB-BA8B-9B7E98161C8B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4A2B-EE51-41D7-B879-F8E5E9C51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884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9456"/>
            <a:ext cx="10972800" cy="10972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5283200" cy="823912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71713"/>
            <a:ext cx="5283200" cy="16097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9201" y="1447800"/>
            <a:ext cx="5286832" cy="823912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1" y="2271713"/>
            <a:ext cx="5286832" cy="16097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C1D4-5704-45BB-BA8B-9B7E98161C8B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4A2B-EE51-41D7-B879-F8E5E9C510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611640" y="4044721"/>
            <a:ext cx="5283200" cy="18557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/>
          </p:nvPr>
        </p:nvSpPr>
        <p:spPr>
          <a:xfrm>
            <a:off x="6310084" y="4055609"/>
            <a:ext cx="5286832" cy="18557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9786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35256"/>
            <a:ext cx="10972800" cy="10972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69150"/>
            <a:ext cx="10972800" cy="4248459"/>
          </a:xfrm>
        </p:spPr>
        <p:txBody>
          <a:bodyPr/>
          <a:lstStyle>
            <a:lvl1pPr>
              <a:buClr>
                <a:srgbClr val="007FA3"/>
              </a:buClr>
              <a:buSzPct val="100000"/>
              <a:defRPr/>
            </a:lvl1pPr>
            <a:lvl2pPr>
              <a:buClr>
                <a:srgbClr val="007FA3"/>
              </a:buClr>
              <a:defRPr/>
            </a:lvl2pPr>
            <a:lvl3pPr>
              <a:buClr>
                <a:srgbClr val="007FA3"/>
              </a:buClr>
              <a:defRPr/>
            </a:lvl3pPr>
            <a:lvl4pPr>
              <a:buClr>
                <a:srgbClr val="007FA3"/>
              </a:buClr>
              <a:defRPr/>
            </a:lvl4pPr>
            <a:lvl5pPr>
              <a:buClr>
                <a:srgbClr val="007FA3"/>
              </a:buClr>
              <a:defRPr/>
            </a:lvl5pPr>
            <a:lvl6pPr>
              <a:buClr>
                <a:srgbClr val="007FA3"/>
              </a:buClr>
              <a:defRPr/>
            </a:lvl6pPr>
            <a:lvl7pPr>
              <a:buClr>
                <a:srgbClr val="007FA3"/>
              </a:buClr>
              <a:defRPr/>
            </a:lvl7pPr>
            <a:lvl8pPr>
              <a:buClr>
                <a:srgbClr val="007FA3"/>
              </a:buClr>
              <a:defRPr/>
            </a:lvl8pPr>
            <a:lvl9pPr>
              <a:buClr>
                <a:srgbClr val="007FA3"/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5292" y="6172201"/>
            <a:ext cx="1146048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447617" y="113072"/>
            <a:ext cx="2844800" cy="182880"/>
          </a:xfr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92417" y="113072"/>
            <a:ext cx="735711" cy="182880"/>
          </a:xfr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183944"/>
            <a:ext cx="10972800" cy="457200"/>
          </a:xfr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>
                <a:solidFill>
                  <a:srgbClr val="007FA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04800" y="1641144"/>
            <a:ext cx="6096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</p:spTree>
    <p:extLst>
      <p:ext uri="{BB962C8B-B14F-4D97-AF65-F5344CB8AC3E}">
        <p14:creationId xmlns:p14="http://schemas.microsoft.com/office/powerpoint/2010/main" val="1613061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AEF87-E6B3-46E2-BA51-61E3A32AF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6FE89-43A7-4DEE-8489-5A8F866DC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C8CFB-EF63-412B-B3BA-41270745A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C95D-BB39-41D9-B189-FA63533A8CA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26FB7-5176-4FC9-9793-AF1D15104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27FA1-9274-4E75-AE6A-03186991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CFFD-F9C3-48F1-ABCA-A7708B211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0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6AB87-D4A0-4A0A-99A7-BB22EC16E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822D0-A23F-47B4-8675-D737D6F93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07710-47B6-43FD-9F3D-9E3BE5039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049196-33F0-471E-AF16-364080A66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C95D-BB39-41D9-B189-FA63533A8CA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4728F-8AB7-48DE-AC59-0E79A6263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9CFE07-43F9-42D6-B945-A53F5B7B0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CFFD-F9C3-48F1-ABCA-A7708B211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4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57B80-8F6F-435A-B47E-81575E798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2B906-E6BB-4C6B-926A-34704F090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C22455-461E-465C-BAEE-A6536FE7C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6FE5AA-BC07-48E9-8A6F-9154ED5310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08757B-00AC-428A-BFA6-E93F4A8941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E9479F-77DE-462E-8971-E510F9B95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C95D-BB39-41D9-B189-FA63533A8CA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668A52-D2CA-47A4-865A-FC0E970E4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85AD96-83B8-4E72-9D6C-E73894589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CFFD-F9C3-48F1-ABCA-A7708B211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2ADEE-0AEE-4380-B82A-270FE57CC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40240-5352-4C74-9B52-E7885AB8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C95D-BB39-41D9-B189-FA63533A8CA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4F4DE2-49F7-4BBB-8977-7DC33E405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4677C2-765E-4B3D-BF33-B09AD8FD3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CFFD-F9C3-48F1-ABCA-A7708B211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3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D4F3C6-A266-4FBF-A2A2-6E758F45E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C95D-BB39-41D9-B189-FA63533A8CA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EA7C75-60DB-48D5-B99B-1F6437BE3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555DD-A683-4A38-8310-73E30732E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CFFD-F9C3-48F1-ABCA-A7708B211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7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374B3-3960-4C4E-AA45-95D9F8704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F1385-81D3-4619-9C12-879114F0E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D14F3C-FE53-487A-AC52-66600457F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9486AD-FB76-4531-A500-62CE4DB28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C95D-BB39-41D9-B189-FA63533A8CA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17DB5-2496-4B76-B351-28A27632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CF638-894F-41E8-8EAD-750D57D71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CFFD-F9C3-48F1-ABCA-A7708B211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4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A3B10-7DCA-43AB-B02A-86EE5858E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725612-C693-4ECA-A4A7-1DB35E72CC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7BD00B-7976-48BF-B7FC-8D3B24003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DA8F2-4B15-4E3D-93AB-2245D661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C95D-BB39-41D9-B189-FA63533A8CA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318E04-7524-4B00-9A7B-9DE33A4D4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2D49DE-BB78-41BA-9E71-C021F5891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CFFD-F9C3-48F1-ABCA-A7708B211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3FD41F-060C-4CBF-BEA9-5497F84B0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5E516-FA04-4E91-A0D8-2BD73B1A9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5061C-5231-4D6D-9EA8-8DD9834294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8C95D-BB39-41D9-B189-FA63533A8CA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EB80C-5348-474C-B556-5FF23BE185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BBD19-2A76-47F9-9DF1-655146C16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1CFFD-F9C3-48F1-ABCA-A7708B211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2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15372"/>
            <a:ext cx="109728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292" y="6172201"/>
            <a:ext cx="11460480" cy="235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47617" y="113072"/>
            <a:ext cx="28448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417" y="113072"/>
            <a:ext cx="735711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598963" y="6429975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2019, 2016, 2013 Pearson Education, Inc. All Rights Reserved.</a:t>
            </a:r>
          </a:p>
        </p:txBody>
      </p:sp>
      <p:pic>
        <p:nvPicPr>
          <p:cNvPr id="9" name="Shape 15" descr="Pearson Logo"/>
          <p:cNvPicPr preferRelativeResize="0"/>
          <p:nvPr userDrawn="1"/>
        </p:nvPicPr>
        <p:blipFill rotWithShape="1">
          <a:blip r:embed="rId19" cstate="print">
            <a:alphaModFix/>
          </a:blip>
          <a:srcRect/>
          <a:stretch/>
        </p:blipFill>
        <p:spPr>
          <a:xfrm>
            <a:off x="591963" y="6429709"/>
            <a:ext cx="1223999" cy="2799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018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rgbClr val="007FA3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6032" indent="-256032" algn="l" defTabSz="914400" rtl="0" eaLnBrk="1" latinLnBrk="0" hangingPunct="1">
        <a:spcBef>
          <a:spcPts val="1500"/>
        </a:spcBef>
        <a:buClr>
          <a:srgbClr val="007FA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rgbClr val="007FA3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436" y="215371"/>
            <a:ext cx="8982364" cy="1219099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7F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Economics of Dealer Function:</a:t>
            </a:r>
            <a:br>
              <a:rPr lang="en-US" sz="4000" b="1" dirty="0">
                <a:solidFill>
                  <a:srgbClr val="007F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007F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Securities Prices are Determined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419981" y="1724889"/>
            <a:ext cx="2800384" cy="1960420"/>
          </a:xfrm>
        </p:spPr>
        <p:txBody>
          <a:bodyPr/>
          <a:lstStyle/>
          <a:p>
            <a:r>
              <a:rPr lang="en-US" b="1" dirty="0"/>
              <a:t>Treynor Model:</a:t>
            </a:r>
          </a:p>
          <a:p>
            <a:r>
              <a:rPr lang="en-US" b="1" dirty="0"/>
              <a:t>The Economics of Dealer Function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419981" y="3932237"/>
            <a:ext cx="3657600" cy="2925763"/>
          </a:xfrm>
        </p:spPr>
        <p:txBody>
          <a:bodyPr/>
          <a:lstStyle/>
          <a:p>
            <a:r>
              <a:rPr lang="en-US" sz="2400" dirty="0"/>
              <a:t>Securities Markets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 dirty="0"/>
              <a:t>Copyright © 2019, Princeton University Press, Inc. All Rights Reserved.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588AEB-B85A-4ADD-AAE6-61C9D818B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67" y="1235121"/>
            <a:ext cx="4368414" cy="5194254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0EB9F76-B7FE-4A90-ACA7-2A0E46568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516" y="1724889"/>
            <a:ext cx="329565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21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176A9-557A-46A2-A054-19CE8FDAC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Inventories </a:t>
            </a:r>
            <a:r>
              <a:rPr lang="en-US" sz="2000" b="0" dirty="0"/>
              <a:t>( 1 of 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EA44A-E549-48DE-B0D6-5E966B28B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position that dealers have in the instruments they trade are their </a:t>
            </a:r>
            <a:r>
              <a:rPr lang="en-US" sz="2000" b="1" dirty="0"/>
              <a:t>inventories</a:t>
            </a:r>
            <a:r>
              <a:rPr lang="en-US" sz="2000" dirty="0"/>
              <a:t>.</a:t>
            </a:r>
          </a:p>
          <a:p>
            <a:r>
              <a:rPr lang="en-US" sz="2000" dirty="0"/>
              <a:t>Dealers are absorbing fluctuations in demand in their balance sheet (inventories):</a:t>
            </a:r>
          </a:p>
          <a:p>
            <a:pPr lvl="1"/>
            <a:r>
              <a:rPr lang="en-US" sz="2000" dirty="0"/>
              <a:t>The result is that imbalances in the time pattern of demand and supply show up </a:t>
            </a:r>
            <a:r>
              <a:rPr lang="en-US" sz="2000" b="1" dirty="0"/>
              <a:t>as balance sheet changes</a:t>
            </a:r>
            <a:r>
              <a:rPr lang="en-US" sz="2000" dirty="0"/>
              <a:t>, </a:t>
            </a:r>
            <a:r>
              <a:rPr lang="en-US" sz="2000" u="sng" dirty="0"/>
              <a:t>not price changes</a:t>
            </a:r>
            <a:r>
              <a:rPr lang="en-US" sz="2000" dirty="0"/>
              <a:t>.</a:t>
            </a:r>
          </a:p>
          <a:p>
            <a:r>
              <a:rPr lang="en-US" sz="2000" dirty="0"/>
              <a:t>Our dealer has inventories of </a:t>
            </a:r>
            <a:r>
              <a:rPr lang="en-US" sz="2000" b="1" dirty="0"/>
              <a:t>cash</a:t>
            </a:r>
            <a:r>
              <a:rPr lang="en-US" sz="2000" dirty="0"/>
              <a:t> and </a:t>
            </a:r>
            <a:r>
              <a:rPr lang="en-US" sz="2000" b="1" dirty="0"/>
              <a:t>securities</a:t>
            </a:r>
            <a:r>
              <a:rPr lang="en-US" sz="2000" dirty="0"/>
              <a:t>, and uses those inventories to absorb fluctuations in demand and supply.</a:t>
            </a:r>
          </a:p>
          <a:p>
            <a:r>
              <a:rPr lang="en-US" sz="2000" dirty="0"/>
              <a:t>Any increase in one inventory is </a:t>
            </a:r>
            <a:r>
              <a:rPr lang="en-US" sz="2000" b="1" dirty="0"/>
              <a:t>matched </a:t>
            </a:r>
            <a:r>
              <a:rPr lang="en-US" sz="2000" dirty="0"/>
              <a:t>by a decrease in another:</a:t>
            </a:r>
          </a:p>
          <a:p>
            <a:pPr lvl="1"/>
            <a:r>
              <a:rPr lang="en-US" sz="2000" dirty="0"/>
              <a:t>As people sell them securities, they are depleting cash holdings and vice versa.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600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2994C-BBB0-4ACE-A353-5A05DA161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Inventories </a:t>
            </a:r>
            <a:r>
              <a:rPr lang="en-US" sz="2000" b="0" dirty="0"/>
              <a:t>( 2 of 4)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94E71C1-B3B6-4471-8A20-495E4E047436}"/>
              </a:ext>
            </a:extLst>
          </p:cNvPr>
          <p:cNvCxnSpPr>
            <a:cxnSpLocks/>
          </p:cNvCxnSpPr>
          <p:nvPr/>
        </p:nvCxnSpPr>
        <p:spPr>
          <a:xfrm flipV="1">
            <a:off x="2971800" y="2362200"/>
            <a:ext cx="0" cy="2743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2626D14-E590-4FE3-AF93-DB63480ABD2F}"/>
              </a:ext>
            </a:extLst>
          </p:cNvPr>
          <p:cNvCxnSpPr>
            <a:cxnSpLocks/>
          </p:cNvCxnSpPr>
          <p:nvPr/>
        </p:nvCxnSpPr>
        <p:spPr>
          <a:xfrm>
            <a:off x="2988076" y="5105400"/>
            <a:ext cx="47081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DB6EE68-9823-4A35-A11E-87D18D889E76}"/>
              </a:ext>
            </a:extLst>
          </p:cNvPr>
          <p:cNvCxnSpPr>
            <a:cxnSpLocks/>
          </p:cNvCxnSpPr>
          <p:nvPr/>
        </p:nvCxnSpPr>
        <p:spPr>
          <a:xfrm>
            <a:off x="2971800" y="2895600"/>
            <a:ext cx="46482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123F323-DEF7-4B27-B5AE-F007105FADAF}"/>
              </a:ext>
            </a:extLst>
          </p:cNvPr>
          <p:cNvSpPr/>
          <p:nvPr/>
        </p:nvSpPr>
        <p:spPr>
          <a:xfrm>
            <a:off x="2997693" y="3240350"/>
            <a:ext cx="4581834" cy="949910"/>
          </a:xfrm>
          <a:custGeom>
            <a:avLst/>
            <a:gdLst>
              <a:gd name="connsiteX0" fmla="*/ 0 w 4581834"/>
              <a:gd name="connsiteY0" fmla="*/ 870011 h 949910"/>
              <a:gd name="connsiteX1" fmla="*/ 79899 w 4581834"/>
              <a:gd name="connsiteY1" fmla="*/ 887767 h 949910"/>
              <a:gd name="connsiteX2" fmla="*/ 150921 w 4581834"/>
              <a:gd name="connsiteY2" fmla="*/ 896644 h 949910"/>
              <a:gd name="connsiteX3" fmla="*/ 346229 w 4581834"/>
              <a:gd name="connsiteY3" fmla="*/ 923277 h 949910"/>
              <a:gd name="connsiteX4" fmla="*/ 408373 w 4581834"/>
              <a:gd name="connsiteY4" fmla="*/ 932155 h 949910"/>
              <a:gd name="connsiteX5" fmla="*/ 443884 w 4581834"/>
              <a:gd name="connsiteY5" fmla="*/ 941033 h 949910"/>
              <a:gd name="connsiteX6" fmla="*/ 514905 w 4581834"/>
              <a:gd name="connsiteY6" fmla="*/ 949910 h 949910"/>
              <a:gd name="connsiteX7" fmla="*/ 932156 w 4581834"/>
              <a:gd name="connsiteY7" fmla="*/ 941033 h 949910"/>
              <a:gd name="connsiteX8" fmla="*/ 958789 w 4581834"/>
              <a:gd name="connsiteY8" fmla="*/ 932155 h 949910"/>
              <a:gd name="connsiteX9" fmla="*/ 994299 w 4581834"/>
              <a:gd name="connsiteY9" fmla="*/ 861133 h 949910"/>
              <a:gd name="connsiteX10" fmla="*/ 1047565 w 4581834"/>
              <a:gd name="connsiteY10" fmla="*/ 754601 h 949910"/>
              <a:gd name="connsiteX11" fmla="*/ 1074198 w 4581834"/>
              <a:gd name="connsiteY11" fmla="*/ 701335 h 949910"/>
              <a:gd name="connsiteX12" fmla="*/ 1091954 w 4581834"/>
              <a:gd name="connsiteY12" fmla="*/ 665825 h 949910"/>
              <a:gd name="connsiteX13" fmla="*/ 1154097 w 4581834"/>
              <a:gd name="connsiteY13" fmla="*/ 568170 h 949910"/>
              <a:gd name="connsiteX14" fmla="*/ 1189608 w 4581834"/>
              <a:gd name="connsiteY14" fmla="*/ 523782 h 949910"/>
              <a:gd name="connsiteX15" fmla="*/ 1198486 w 4581834"/>
              <a:gd name="connsiteY15" fmla="*/ 497149 h 949910"/>
              <a:gd name="connsiteX16" fmla="*/ 1233996 w 4581834"/>
              <a:gd name="connsiteY16" fmla="*/ 461638 h 949910"/>
              <a:gd name="connsiteX17" fmla="*/ 1251752 w 4581834"/>
              <a:gd name="connsiteY17" fmla="*/ 435005 h 949910"/>
              <a:gd name="connsiteX18" fmla="*/ 1269507 w 4581834"/>
              <a:gd name="connsiteY18" fmla="*/ 363984 h 949910"/>
              <a:gd name="connsiteX19" fmla="*/ 1287262 w 4581834"/>
              <a:gd name="connsiteY19" fmla="*/ 328473 h 949910"/>
              <a:gd name="connsiteX20" fmla="*/ 1296140 w 4581834"/>
              <a:gd name="connsiteY20" fmla="*/ 301840 h 949910"/>
              <a:gd name="connsiteX21" fmla="*/ 1322773 w 4581834"/>
              <a:gd name="connsiteY21" fmla="*/ 257452 h 949910"/>
              <a:gd name="connsiteX22" fmla="*/ 1331651 w 4581834"/>
              <a:gd name="connsiteY22" fmla="*/ 213064 h 949910"/>
              <a:gd name="connsiteX23" fmla="*/ 1402672 w 4581834"/>
              <a:gd name="connsiteY23" fmla="*/ 150920 h 949910"/>
              <a:gd name="connsiteX24" fmla="*/ 1438183 w 4581834"/>
              <a:gd name="connsiteY24" fmla="*/ 124287 h 949910"/>
              <a:gd name="connsiteX25" fmla="*/ 1482571 w 4581834"/>
              <a:gd name="connsiteY25" fmla="*/ 115409 h 949910"/>
              <a:gd name="connsiteX26" fmla="*/ 1509204 w 4581834"/>
              <a:gd name="connsiteY26" fmla="*/ 106532 h 949910"/>
              <a:gd name="connsiteX27" fmla="*/ 1660124 w 4581834"/>
              <a:gd name="connsiteY27" fmla="*/ 115409 h 949910"/>
              <a:gd name="connsiteX28" fmla="*/ 1686757 w 4581834"/>
              <a:gd name="connsiteY28" fmla="*/ 124287 h 949910"/>
              <a:gd name="connsiteX29" fmla="*/ 1704513 w 4581834"/>
              <a:gd name="connsiteY29" fmla="*/ 150920 h 949910"/>
              <a:gd name="connsiteX30" fmla="*/ 1731146 w 4581834"/>
              <a:gd name="connsiteY30" fmla="*/ 168675 h 949910"/>
              <a:gd name="connsiteX31" fmla="*/ 1757779 w 4581834"/>
              <a:gd name="connsiteY31" fmla="*/ 221941 h 949910"/>
              <a:gd name="connsiteX32" fmla="*/ 1775534 w 4581834"/>
              <a:gd name="connsiteY32" fmla="*/ 266330 h 949910"/>
              <a:gd name="connsiteX33" fmla="*/ 1811045 w 4581834"/>
              <a:gd name="connsiteY33" fmla="*/ 319596 h 949910"/>
              <a:gd name="connsiteX34" fmla="*/ 1819923 w 4581834"/>
              <a:gd name="connsiteY34" fmla="*/ 346229 h 949910"/>
              <a:gd name="connsiteX35" fmla="*/ 1828800 w 4581834"/>
              <a:gd name="connsiteY35" fmla="*/ 381739 h 949910"/>
              <a:gd name="connsiteX36" fmla="*/ 1846556 w 4581834"/>
              <a:gd name="connsiteY36" fmla="*/ 408372 h 949910"/>
              <a:gd name="connsiteX37" fmla="*/ 1864311 w 4581834"/>
              <a:gd name="connsiteY37" fmla="*/ 443883 h 949910"/>
              <a:gd name="connsiteX38" fmla="*/ 1873189 w 4581834"/>
              <a:gd name="connsiteY38" fmla="*/ 470516 h 949910"/>
              <a:gd name="connsiteX39" fmla="*/ 1926455 w 4581834"/>
              <a:gd name="connsiteY39" fmla="*/ 532660 h 949910"/>
              <a:gd name="connsiteX40" fmla="*/ 1935332 w 4581834"/>
              <a:gd name="connsiteY40" fmla="*/ 559293 h 949910"/>
              <a:gd name="connsiteX41" fmla="*/ 1988598 w 4581834"/>
              <a:gd name="connsiteY41" fmla="*/ 594803 h 949910"/>
              <a:gd name="connsiteX42" fmla="*/ 2006354 w 4581834"/>
              <a:gd name="connsiteY42" fmla="*/ 612559 h 949910"/>
              <a:gd name="connsiteX43" fmla="*/ 2121763 w 4581834"/>
              <a:gd name="connsiteY43" fmla="*/ 630314 h 949910"/>
              <a:gd name="connsiteX44" fmla="*/ 2281561 w 4581834"/>
              <a:gd name="connsiteY44" fmla="*/ 630314 h 949910"/>
              <a:gd name="connsiteX45" fmla="*/ 2299317 w 4581834"/>
              <a:gd name="connsiteY45" fmla="*/ 612559 h 949910"/>
              <a:gd name="connsiteX46" fmla="*/ 2334827 w 4581834"/>
              <a:gd name="connsiteY46" fmla="*/ 585926 h 949910"/>
              <a:gd name="connsiteX47" fmla="*/ 2379216 w 4581834"/>
              <a:gd name="connsiteY47" fmla="*/ 568170 h 949910"/>
              <a:gd name="connsiteX48" fmla="*/ 2459115 w 4581834"/>
              <a:gd name="connsiteY48" fmla="*/ 514904 h 949910"/>
              <a:gd name="connsiteX49" fmla="*/ 2610035 w 4581834"/>
              <a:gd name="connsiteY49" fmla="*/ 443883 h 949910"/>
              <a:gd name="connsiteX50" fmla="*/ 2663301 w 4581834"/>
              <a:gd name="connsiteY50" fmla="*/ 408372 h 949910"/>
              <a:gd name="connsiteX51" fmla="*/ 2716567 w 4581834"/>
              <a:gd name="connsiteY51" fmla="*/ 381739 h 949910"/>
              <a:gd name="connsiteX52" fmla="*/ 2752078 w 4581834"/>
              <a:gd name="connsiteY52" fmla="*/ 346229 h 949910"/>
              <a:gd name="connsiteX53" fmla="*/ 2805344 w 4581834"/>
              <a:gd name="connsiteY53" fmla="*/ 310718 h 949910"/>
              <a:gd name="connsiteX54" fmla="*/ 2867488 w 4581834"/>
              <a:gd name="connsiteY54" fmla="*/ 239697 h 949910"/>
              <a:gd name="connsiteX55" fmla="*/ 2894121 w 4581834"/>
              <a:gd name="connsiteY55" fmla="*/ 213064 h 949910"/>
              <a:gd name="connsiteX56" fmla="*/ 2911876 w 4581834"/>
              <a:gd name="connsiteY56" fmla="*/ 195308 h 949910"/>
              <a:gd name="connsiteX57" fmla="*/ 2938509 w 4581834"/>
              <a:gd name="connsiteY57" fmla="*/ 159798 h 949910"/>
              <a:gd name="connsiteX58" fmla="*/ 2965142 w 4581834"/>
              <a:gd name="connsiteY58" fmla="*/ 142042 h 949910"/>
              <a:gd name="connsiteX59" fmla="*/ 3000653 w 4581834"/>
              <a:gd name="connsiteY59" fmla="*/ 97654 h 949910"/>
              <a:gd name="connsiteX60" fmla="*/ 3027286 w 4581834"/>
              <a:gd name="connsiteY60" fmla="*/ 79899 h 949910"/>
              <a:gd name="connsiteX61" fmla="*/ 3098307 w 4581834"/>
              <a:gd name="connsiteY61" fmla="*/ 17755 h 949910"/>
              <a:gd name="connsiteX62" fmla="*/ 3160451 w 4581834"/>
              <a:gd name="connsiteY62" fmla="*/ 8877 h 949910"/>
              <a:gd name="connsiteX63" fmla="*/ 3187084 w 4581834"/>
              <a:gd name="connsiteY63" fmla="*/ 0 h 949910"/>
              <a:gd name="connsiteX64" fmla="*/ 3293616 w 4581834"/>
              <a:gd name="connsiteY64" fmla="*/ 8877 h 949910"/>
              <a:gd name="connsiteX65" fmla="*/ 3311371 w 4581834"/>
              <a:gd name="connsiteY65" fmla="*/ 26633 h 949910"/>
              <a:gd name="connsiteX66" fmla="*/ 3346882 w 4581834"/>
              <a:gd name="connsiteY66" fmla="*/ 71021 h 949910"/>
              <a:gd name="connsiteX67" fmla="*/ 3355759 w 4581834"/>
              <a:gd name="connsiteY67" fmla="*/ 97654 h 949910"/>
              <a:gd name="connsiteX68" fmla="*/ 3373515 w 4581834"/>
              <a:gd name="connsiteY68" fmla="*/ 115409 h 949910"/>
              <a:gd name="connsiteX69" fmla="*/ 3409025 w 4581834"/>
              <a:gd name="connsiteY69" fmla="*/ 195308 h 949910"/>
              <a:gd name="connsiteX70" fmla="*/ 3417903 w 4581834"/>
              <a:gd name="connsiteY70" fmla="*/ 257452 h 949910"/>
              <a:gd name="connsiteX71" fmla="*/ 3426781 w 4581834"/>
              <a:gd name="connsiteY71" fmla="*/ 284085 h 949910"/>
              <a:gd name="connsiteX72" fmla="*/ 3453414 w 4581834"/>
              <a:gd name="connsiteY72" fmla="*/ 461638 h 949910"/>
              <a:gd name="connsiteX73" fmla="*/ 3471169 w 4581834"/>
              <a:gd name="connsiteY73" fmla="*/ 692458 h 949910"/>
              <a:gd name="connsiteX74" fmla="*/ 3480047 w 4581834"/>
              <a:gd name="connsiteY74" fmla="*/ 736846 h 949910"/>
              <a:gd name="connsiteX75" fmla="*/ 3497802 w 4581834"/>
              <a:gd name="connsiteY75" fmla="*/ 772357 h 949910"/>
              <a:gd name="connsiteX76" fmla="*/ 3622090 w 4581834"/>
              <a:gd name="connsiteY76" fmla="*/ 914400 h 949910"/>
              <a:gd name="connsiteX77" fmla="*/ 3684233 w 4581834"/>
              <a:gd name="connsiteY77" fmla="*/ 941033 h 949910"/>
              <a:gd name="connsiteX78" fmla="*/ 3710866 w 4581834"/>
              <a:gd name="connsiteY78" fmla="*/ 949910 h 949910"/>
              <a:gd name="connsiteX79" fmla="*/ 3923930 w 4581834"/>
              <a:gd name="connsiteY79" fmla="*/ 941033 h 949910"/>
              <a:gd name="connsiteX80" fmla="*/ 3968319 w 4581834"/>
              <a:gd name="connsiteY80" fmla="*/ 914400 h 949910"/>
              <a:gd name="connsiteX81" fmla="*/ 4039340 w 4581834"/>
              <a:gd name="connsiteY81" fmla="*/ 878889 h 949910"/>
              <a:gd name="connsiteX82" fmla="*/ 4092606 w 4581834"/>
              <a:gd name="connsiteY82" fmla="*/ 843378 h 949910"/>
              <a:gd name="connsiteX83" fmla="*/ 4190260 w 4581834"/>
              <a:gd name="connsiteY83" fmla="*/ 816745 h 949910"/>
              <a:gd name="connsiteX84" fmla="*/ 4261282 w 4581834"/>
              <a:gd name="connsiteY84" fmla="*/ 754601 h 949910"/>
              <a:gd name="connsiteX85" fmla="*/ 4314548 w 4581834"/>
              <a:gd name="connsiteY85" fmla="*/ 736846 h 949910"/>
              <a:gd name="connsiteX86" fmla="*/ 4341181 w 4581834"/>
              <a:gd name="connsiteY86" fmla="*/ 710213 h 949910"/>
              <a:gd name="connsiteX87" fmla="*/ 4403324 w 4581834"/>
              <a:gd name="connsiteY87" fmla="*/ 665825 h 949910"/>
              <a:gd name="connsiteX88" fmla="*/ 4456590 w 4581834"/>
              <a:gd name="connsiteY88" fmla="*/ 621436 h 949910"/>
              <a:gd name="connsiteX89" fmla="*/ 4509857 w 4581834"/>
              <a:gd name="connsiteY89" fmla="*/ 603681 h 949910"/>
              <a:gd name="connsiteX90" fmla="*/ 4580878 w 4581834"/>
              <a:gd name="connsiteY90" fmla="*/ 656947 h 94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4581834" h="949910">
                <a:moveTo>
                  <a:pt x="0" y="870011"/>
                </a:moveTo>
                <a:cubicBezTo>
                  <a:pt x="26633" y="875930"/>
                  <a:pt x="53031" y="883026"/>
                  <a:pt x="79899" y="887767"/>
                </a:cubicBezTo>
                <a:cubicBezTo>
                  <a:pt x="103394" y="891913"/>
                  <a:pt x="127272" y="893491"/>
                  <a:pt x="150921" y="896644"/>
                </a:cubicBezTo>
                <a:lnTo>
                  <a:pt x="346229" y="923277"/>
                </a:lnTo>
                <a:cubicBezTo>
                  <a:pt x="366958" y="926136"/>
                  <a:pt x="388073" y="927080"/>
                  <a:pt x="408373" y="932155"/>
                </a:cubicBezTo>
                <a:cubicBezTo>
                  <a:pt x="420210" y="935114"/>
                  <a:pt x="431849" y="939027"/>
                  <a:pt x="443884" y="941033"/>
                </a:cubicBezTo>
                <a:cubicBezTo>
                  <a:pt x="467417" y="944955"/>
                  <a:pt x="491231" y="946951"/>
                  <a:pt x="514905" y="949910"/>
                </a:cubicBezTo>
                <a:lnTo>
                  <a:pt x="932156" y="941033"/>
                </a:lnTo>
                <a:cubicBezTo>
                  <a:pt x="941506" y="940659"/>
                  <a:pt x="953044" y="939542"/>
                  <a:pt x="958789" y="932155"/>
                </a:cubicBezTo>
                <a:cubicBezTo>
                  <a:pt x="975039" y="911262"/>
                  <a:pt x="982462" y="884807"/>
                  <a:pt x="994299" y="861133"/>
                </a:cubicBezTo>
                <a:lnTo>
                  <a:pt x="1047565" y="754601"/>
                </a:lnTo>
                <a:lnTo>
                  <a:pt x="1074198" y="701335"/>
                </a:lnTo>
                <a:cubicBezTo>
                  <a:pt x="1080117" y="689498"/>
                  <a:pt x="1084849" y="676990"/>
                  <a:pt x="1091954" y="665825"/>
                </a:cubicBezTo>
                <a:cubicBezTo>
                  <a:pt x="1112668" y="633273"/>
                  <a:pt x="1126814" y="595452"/>
                  <a:pt x="1154097" y="568170"/>
                </a:cubicBezTo>
                <a:cubicBezTo>
                  <a:pt x="1170613" y="551654"/>
                  <a:pt x="1178408" y="546182"/>
                  <a:pt x="1189608" y="523782"/>
                </a:cubicBezTo>
                <a:cubicBezTo>
                  <a:pt x="1193793" y="515412"/>
                  <a:pt x="1193047" y="504764"/>
                  <a:pt x="1198486" y="497149"/>
                </a:cubicBezTo>
                <a:cubicBezTo>
                  <a:pt x="1208216" y="483527"/>
                  <a:pt x="1223102" y="474348"/>
                  <a:pt x="1233996" y="461638"/>
                </a:cubicBezTo>
                <a:cubicBezTo>
                  <a:pt x="1240940" y="453537"/>
                  <a:pt x="1245833" y="443883"/>
                  <a:pt x="1251752" y="435005"/>
                </a:cubicBezTo>
                <a:cubicBezTo>
                  <a:pt x="1257670" y="411331"/>
                  <a:pt x="1258594" y="385810"/>
                  <a:pt x="1269507" y="363984"/>
                </a:cubicBezTo>
                <a:cubicBezTo>
                  <a:pt x="1275425" y="352147"/>
                  <a:pt x="1282049" y="340637"/>
                  <a:pt x="1287262" y="328473"/>
                </a:cubicBezTo>
                <a:cubicBezTo>
                  <a:pt x="1290948" y="319872"/>
                  <a:pt x="1291955" y="310210"/>
                  <a:pt x="1296140" y="301840"/>
                </a:cubicBezTo>
                <a:cubicBezTo>
                  <a:pt x="1303857" y="286407"/>
                  <a:pt x="1313895" y="272248"/>
                  <a:pt x="1322773" y="257452"/>
                </a:cubicBezTo>
                <a:cubicBezTo>
                  <a:pt x="1325732" y="242656"/>
                  <a:pt x="1323888" y="226003"/>
                  <a:pt x="1331651" y="213064"/>
                </a:cubicBezTo>
                <a:cubicBezTo>
                  <a:pt x="1351551" y="179897"/>
                  <a:pt x="1374961" y="170713"/>
                  <a:pt x="1402672" y="150920"/>
                </a:cubicBezTo>
                <a:cubicBezTo>
                  <a:pt x="1414712" y="142320"/>
                  <a:pt x="1424662" y="130296"/>
                  <a:pt x="1438183" y="124287"/>
                </a:cubicBezTo>
                <a:cubicBezTo>
                  <a:pt x="1451972" y="118159"/>
                  <a:pt x="1467932" y="119069"/>
                  <a:pt x="1482571" y="115409"/>
                </a:cubicBezTo>
                <a:cubicBezTo>
                  <a:pt x="1491649" y="113139"/>
                  <a:pt x="1500326" y="109491"/>
                  <a:pt x="1509204" y="106532"/>
                </a:cubicBezTo>
                <a:cubicBezTo>
                  <a:pt x="1559511" y="109491"/>
                  <a:pt x="1609980" y="110395"/>
                  <a:pt x="1660124" y="115409"/>
                </a:cubicBezTo>
                <a:cubicBezTo>
                  <a:pt x="1669435" y="116340"/>
                  <a:pt x="1679450" y="118441"/>
                  <a:pt x="1686757" y="124287"/>
                </a:cubicBezTo>
                <a:cubicBezTo>
                  <a:pt x="1695089" y="130952"/>
                  <a:pt x="1696968" y="143375"/>
                  <a:pt x="1704513" y="150920"/>
                </a:cubicBezTo>
                <a:cubicBezTo>
                  <a:pt x="1712058" y="158464"/>
                  <a:pt x="1722268" y="162757"/>
                  <a:pt x="1731146" y="168675"/>
                </a:cubicBezTo>
                <a:cubicBezTo>
                  <a:pt x="1753463" y="235623"/>
                  <a:pt x="1723358" y="153097"/>
                  <a:pt x="1757779" y="221941"/>
                </a:cubicBezTo>
                <a:cubicBezTo>
                  <a:pt x="1764906" y="236195"/>
                  <a:pt x="1767903" y="252340"/>
                  <a:pt x="1775534" y="266330"/>
                </a:cubicBezTo>
                <a:cubicBezTo>
                  <a:pt x="1785752" y="285064"/>
                  <a:pt x="1804297" y="299352"/>
                  <a:pt x="1811045" y="319596"/>
                </a:cubicBezTo>
                <a:cubicBezTo>
                  <a:pt x="1814004" y="328474"/>
                  <a:pt x="1817352" y="337231"/>
                  <a:pt x="1819923" y="346229"/>
                </a:cubicBezTo>
                <a:cubicBezTo>
                  <a:pt x="1823275" y="357960"/>
                  <a:pt x="1823994" y="370525"/>
                  <a:pt x="1828800" y="381739"/>
                </a:cubicBezTo>
                <a:cubicBezTo>
                  <a:pt x="1833003" y="391546"/>
                  <a:pt x="1841262" y="399108"/>
                  <a:pt x="1846556" y="408372"/>
                </a:cubicBezTo>
                <a:cubicBezTo>
                  <a:pt x="1853122" y="419862"/>
                  <a:pt x="1859098" y="431719"/>
                  <a:pt x="1864311" y="443883"/>
                </a:cubicBezTo>
                <a:cubicBezTo>
                  <a:pt x="1867997" y="452484"/>
                  <a:pt x="1869004" y="462146"/>
                  <a:pt x="1873189" y="470516"/>
                </a:cubicBezTo>
                <a:cubicBezTo>
                  <a:pt x="1886710" y="497558"/>
                  <a:pt x="1904611" y="510816"/>
                  <a:pt x="1926455" y="532660"/>
                </a:cubicBezTo>
                <a:cubicBezTo>
                  <a:pt x="1929414" y="541538"/>
                  <a:pt x="1930141" y="551507"/>
                  <a:pt x="1935332" y="559293"/>
                </a:cubicBezTo>
                <a:cubicBezTo>
                  <a:pt x="1954332" y="587793"/>
                  <a:pt x="1960676" y="585496"/>
                  <a:pt x="1988598" y="594803"/>
                </a:cubicBezTo>
                <a:cubicBezTo>
                  <a:pt x="1994517" y="600722"/>
                  <a:pt x="1998661" y="609262"/>
                  <a:pt x="2006354" y="612559"/>
                </a:cubicBezTo>
                <a:cubicBezTo>
                  <a:pt x="2023097" y="619734"/>
                  <a:pt x="2116472" y="629653"/>
                  <a:pt x="2121763" y="630314"/>
                </a:cubicBezTo>
                <a:cubicBezTo>
                  <a:pt x="2184144" y="651108"/>
                  <a:pt x="2169750" y="650045"/>
                  <a:pt x="2281561" y="630314"/>
                </a:cubicBezTo>
                <a:cubicBezTo>
                  <a:pt x="2289804" y="628859"/>
                  <a:pt x="2292887" y="617917"/>
                  <a:pt x="2299317" y="612559"/>
                </a:cubicBezTo>
                <a:cubicBezTo>
                  <a:pt x="2310684" y="603087"/>
                  <a:pt x="2321893" y="593112"/>
                  <a:pt x="2334827" y="585926"/>
                </a:cubicBezTo>
                <a:cubicBezTo>
                  <a:pt x="2348758" y="578187"/>
                  <a:pt x="2365380" y="576077"/>
                  <a:pt x="2379216" y="568170"/>
                </a:cubicBezTo>
                <a:cubicBezTo>
                  <a:pt x="2407007" y="552289"/>
                  <a:pt x="2431802" y="531595"/>
                  <a:pt x="2459115" y="514904"/>
                </a:cubicBezTo>
                <a:cubicBezTo>
                  <a:pt x="2645072" y="401264"/>
                  <a:pt x="2440814" y="528494"/>
                  <a:pt x="2610035" y="443883"/>
                </a:cubicBezTo>
                <a:cubicBezTo>
                  <a:pt x="2629121" y="434340"/>
                  <a:pt x="2644869" y="419124"/>
                  <a:pt x="2663301" y="408372"/>
                </a:cubicBezTo>
                <a:cubicBezTo>
                  <a:pt x="2680448" y="398370"/>
                  <a:pt x="2700304" y="393123"/>
                  <a:pt x="2716567" y="381739"/>
                </a:cubicBezTo>
                <a:cubicBezTo>
                  <a:pt x="2730281" y="372139"/>
                  <a:pt x="2739006" y="356686"/>
                  <a:pt x="2752078" y="346229"/>
                </a:cubicBezTo>
                <a:cubicBezTo>
                  <a:pt x="2768741" y="332899"/>
                  <a:pt x="2805344" y="310718"/>
                  <a:pt x="2805344" y="310718"/>
                </a:cubicBezTo>
                <a:cubicBezTo>
                  <a:pt x="2834706" y="266674"/>
                  <a:pt x="2815554" y="291631"/>
                  <a:pt x="2867488" y="239697"/>
                </a:cubicBezTo>
                <a:lnTo>
                  <a:pt x="2894121" y="213064"/>
                </a:lnTo>
                <a:cubicBezTo>
                  <a:pt x="2900039" y="207145"/>
                  <a:pt x="2906854" y="202004"/>
                  <a:pt x="2911876" y="195308"/>
                </a:cubicBezTo>
                <a:cubicBezTo>
                  <a:pt x="2920754" y="183471"/>
                  <a:pt x="2928047" y="170260"/>
                  <a:pt x="2938509" y="159798"/>
                </a:cubicBezTo>
                <a:cubicBezTo>
                  <a:pt x="2946054" y="152253"/>
                  <a:pt x="2957597" y="149587"/>
                  <a:pt x="2965142" y="142042"/>
                </a:cubicBezTo>
                <a:cubicBezTo>
                  <a:pt x="2978540" y="128644"/>
                  <a:pt x="2987254" y="111052"/>
                  <a:pt x="3000653" y="97654"/>
                </a:cubicBezTo>
                <a:cubicBezTo>
                  <a:pt x="3008198" y="90110"/>
                  <a:pt x="3019256" y="86925"/>
                  <a:pt x="3027286" y="79899"/>
                </a:cubicBezTo>
                <a:cubicBezTo>
                  <a:pt x="3035430" y="72773"/>
                  <a:pt x="3076591" y="24270"/>
                  <a:pt x="3098307" y="17755"/>
                </a:cubicBezTo>
                <a:cubicBezTo>
                  <a:pt x="3118350" y="11742"/>
                  <a:pt x="3139736" y="11836"/>
                  <a:pt x="3160451" y="8877"/>
                </a:cubicBezTo>
                <a:cubicBezTo>
                  <a:pt x="3169329" y="5918"/>
                  <a:pt x="3177726" y="0"/>
                  <a:pt x="3187084" y="0"/>
                </a:cubicBezTo>
                <a:cubicBezTo>
                  <a:pt x="3222718" y="0"/>
                  <a:pt x="3258773" y="1411"/>
                  <a:pt x="3293616" y="8877"/>
                </a:cubicBezTo>
                <a:cubicBezTo>
                  <a:pt x="3301800" y="10631"/>
                  <a:pt x="3305924" y="20278"/>
                  <a:pt x="3311371" y="26633"/>
                </a:cubicBezTo>
                <a:cubicBezTo>
                  <a:pt x="3323702" y="41020"/>
                  <a:pt x="3335045" y="56225"/>
                  <a:pt x="3346882" y="71021"/>
                </a:cubicBezTo>
                <a:cubicBezTo>
                  <a:pt x="3349841" y="79899"/>
                  <a:pt x="3350944" y="89630"/>
                  <a:pt x="3355759" y="97654"/>
                </a:cubicBezTo>
                <a:cubicBezTo>
                  <a:pt x="3360065" y="104831"/>
                  <a:pt x="3369772" y="107923"/>
                  <a:pt x="3373515" y="115409"/>
                </a:cubicBezTo>
                <a:cubicBezTo>
                  <a:pt x="3436910" y="242198"/>
                  <a:pt x="3356793" y="116959"/>
                  <a:pt x="3409025" y="195308"/>
                </a:cubicBezTo>
                <a:cubicBezTo>
                  <a:pt x="3411984" y="216023"/>
                  <a:pt x="3413799" y="236933"/>
                  <a:pt x="3417903" y="257452"/>
                </a:cubicBezTo>
                <a:cubicBezTo>
                  <a:pt x="3419738" y="266628"/>
                  <a:pt x="3425620" y="274799"/>
                  <a:pt x="3426781" y="284085"/>
                </a:cubicBezTo>
                <a:cubicBezTo>
                  <a:pt x="3449010" y="461923"/>
                  <a:pt x="3418525" y="339532"/>
                  <a:pt x="3453414" y="461638"/>
                </a:cubicBezTo>
                <a:cubicBezTo>
                  <a:pt x="3459906" y="584986"/>
                  <a:pt x="3455624" y="599189"/>
                  <a:pt x="3471169" y="692458"/>
                </a:cubicBezTo>
                <a:cubicBezTo>
                  <a:pt x="3473650" y="707342"/>
                  <a:pt x="3475275" y="722531"/>
                  <a:pt x="3480047" y="736846"/>
                </a:cubicBezTo>
                <a:cubicBezTo>
                  <a:pt x="3484232" y="749401"/>
                  <a:pt x="3490269" y="761476"/>
                  <a:pt x="3497802" y="772357"/>
                </a:cubicBezTo>
                <a:cubicBezTo>
                  <a:pt x="3507052" y="785718"/>
                  <a:pt x="3597629" y="906247"/>
                  <a:pt x="3622090" y="914400"/>
                </a:cubicBezTo>
                <a:cubicBezTo>
                  <a:pt x="3684549" y="935218"/>
                  <a:pt x="3607443" y="908123"/>
                  <a:pt x="3684233" y="941033"/>
                </a:cubicBezTo>
                <a:cubicBezTo>
                  <a:pt x="3692834" y="944719"/>
                  <a:pt x="3701988" y="946951"/>
                  <a:pt x="3710866" y="949910"/>
                </a:cubicBezTo>
                <a:cubicBezTo>
                  <a:pt x="3781887" y="946951"/>
                  <a:pt x="3853514" y="950745"/>
                  <a:pt x="3923930" y="941033"/>
                </a:cubicBezTo>
                <a:cubicBezTo>
                  <a:pt x="3941023" y="938675"/>
                  <a:pt x="3953126" y="922581"/>
                  <a:pt x="3968319" y="914400"/>
                </a:cubicBezTo>
                <a:cubicBezTo>
                  <a:pt x="3991623" y="901851"/>
                  <a:pt x="4017317" y="893571"/>
                  <a:pt x="4039340" y="878889"/>
                </a:cubicBezTo>
                <a:cubicBezTo>
                  <a:pt x="4057095" y="867052"/>
                  <a:pt x="4072019" y="848993"/>
                  <a:pt x="4092606" y="843378"/>
                </a:cubicBezTo>
                <a:lnTo>
                  <a:pt x="4190260" y="816745"/>
                </a:lnTo>
                <a:cubicBezTo>
                  <a:pt x="4210975" y="785674"/>
                  <a:pt x="4216895" y="769396"/>
                  <a:pt x="4261282" y="754601"/>
                </a:cubicBezTo>
                <a:lnTo>
                  <a:pt x="4314548" y="736846"/>
                </a:lnTo>
                <a:cubicBezTo>
                  <a:pt x="4323426" y="727968"/>
                  <a:pt x="4331649" y="718384"/>
                  <a:pt x="4341181" y="710213"/>
                </a:cubicBezTo>
                <a:cubicBezTo>
                  <a:pt x="4428654" y="635235"/>
                  <a:pt x="4333064" y="722033"/>
                  <a:pt x="4403324" y="665825"/>
                </a:cubicBezTo>
                <a:cubicBezTo>
                  <a:pt x="4430456" y="644119"/>
                  <a:pt x="4416304" y="641579"/>
                  <a:pt x="4456590" y="621436"/>
                </a:cubicBezTo>
                <a:cubicBezTo>
                  <a:pt x="4473330" y="613066"/>
                  <a:pt x="4509857" y="603681"/>
                  <a:pt x="4509857" y="603681"/>
                </a:cubicBezTo>
                <a:cubicBezTo>
                  <a:pt x="4595560" y="614394"/>
                  <a:pt x="4580878" y="588701"/>
                  <a:pt x="4580878" y="656947"/>
                </a:cubicBez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3A129D-CFF8-4A10-A342-431FB92EDC18}"/>
              </a:ext>
            </a:extLst>
          </p:cNvPr>
          <p:cNvSpPr txBox="1"/>
          <p:nvPr/>
        </p:nvSpPr>
        <p:spPr>
          <a:xfrm>
            <a:off x="8001001" y="2741713"/>
            <a:ext cx="838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Capital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B3346C9-2DE5-4D3A-8D01-EF5E200EFEB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76606" y="1453306"/>
            <a:ext cx="8234194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" panose="02040604050505020304" pitchFamily="18" charset="0"/>
              </a:rPr>
              <a:t>Imbalances in the time pattern of demand and supply show up as balance sheet changes, not price changes.</a:t>
            </a:r>
            <a:endParaRPr lang="en-US" sz="1050" dirty="0">
              <a:latin typeface="Century" panose="02040604050505020304" pitchFamily="18" charset="0"/>
            </a:endParaRPr>
          </a:p>
          <a:p>
            <a:endParaRPr 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737213-86DF-4F4B-B0F3-722815D52648}"/>
              </a:ext>
            </a:extLst>
          </p:cNvPr>
          <p:cNvSpPr txBox="1"/>
          <p:nvPr/>
        </p:nvSpPr>
        <p:spPr>
          <a:xfrm>
            <a:off x="3200401" y="3281481"/>
            <a:ext cx="838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Cash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1887EB-F2F2-4556-94FA-5FF289AF1F2C}"/>
              </a:ext>
            </a:extLst>
          </p:cNvPr>
          <p:cNvSpPr txBox="1"/>
          <p:nvPr/>
        </p:nvSpPr>
        <p:spPr>
          <a:xfrm>
            <a:off x="5261130" y="4227232"/>
            <a:ext cx="987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Securities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D1CC24-758B-4B07-B889-E0A1484DE9E3}"/>
              </a:ext>
            </a:extLst>
          </p:cNvPr>
          <p:cNvSpPr txBox="1"/>
          <p:nvPr/>
        </p:nvSpPr>
        <p:spPr>
          <a:xfrm>
            <a:off x="7995822" y="4888469"/>
            <a:ext cx="838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Time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074AA7-9225-4FE6-958E-0D8EFDF4CD4D}"/>
              </a:ext>
            </a:extLst>
          </p:cNvPr>
          <p:cNvSpPr txBox="1"/>
          <p:nvPr/>
        </p:nvSpPr>
        <p:spPr>
          <a:xfrm rot="16200000">
            <a:off x="2117330" y="3196247"/>
            <a:ext cx="1083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Inventories</a:t>
            </a:r>
          </a:p>
        </p:txBody>
      </p:sp>
    </p:spTree>
    <p:extLst>
      <p:ext uri="{BB962C8B-B14F-4D97-AF65-F5344CB8AC3E}">
        <p14:creationId xmlns:p14="http://schemas.microsoft.com/office/powerpoint/2010/main" val="1881574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29F6-95E5-4C54-BE94-7A581747A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Inventories </a:t>
            </a:r>
            <a:r>
              <a:rPr lang="en-US" sz="2000" b="0" dirty="0"/>
              <a:t>( 3 of 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A6F94-CFB4-4300-BA25-74C258109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However, compared with the VBT, the dealer has very </a:t>
            </a:r>
            <a:r>
              <a:rPr lang="en-US" sz="2000" b="1" dirty="0"/>
              <a:t>limited capital, </a:t>
            </a:r>
            <a:r>
              <a:rPr lang="en-US" sz="2000" dirty="0"/>
              <a:t>thus:</a:t>
            </a:r>
          </a:p>
          <a:p>
            <a:pPr lvl="1"/>
            <a:r>
              <a:rPr lang="en-US" sz="2000" dirty="0"/>
              <a:t>It is exposed to </a:t>
            </a:r>
            <a:r>
              <a:rPr lang="en-US" sz="2000" b="1" dirty="0"/>
              <a:t>price risk</a:t>
            </a:r>
            <a:r>
              <a:rPr lang="en-US" sz="2000" dirty="0"/>
              <a:t>.</a:t>
            </a:r>
          </a:p>
          <a:p>
            <a:pPr marL="457200" lvl="1" indent="0">
              <a:buNone/>
            </a:pPr>
            <a:endParaRPr lang="en-US" sz="2000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000" dirty="0"/>
              <a:t> Capital absorb an adverse move in the value of the asset. </a:t>
            </a:r>
          </a:p>
          <a:p>
            <a:endParaRPr lang="en-US" sz="2000" dirty="0"/>
          </a:p>
          <a:p>
            <a:r>
              <a:rPr lang="en-US" sz="2000" dirty="0"/>
              <a:t>Furthermore, the dealer's </a:t>
            </a:r>
            <a:r>
              <a:rPr lang="en-US" sz="2000" b="1" dirty="0"/>
              <a:t>spread is too modest </a:t>
            </a:r>
            <a:r>
              <a:rPr lang="en-US" sz="2000" dirty="0"/>
              <a:t>to compensate for huge losses.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0282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D4696-5239-4640-B39D-289D3249F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Inventories </a:t>
            </a:r>
            <a:r>
              <a:rPr lang="en-US" sz="2000" b="0" dirty="0"/>
              <a:t>( 4 of 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04370-0CCC-4E54-A6D9-6E5B415BF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i="1" dirty="0"/>
              <a:t>                         </a:t>
            </a:r>
          </a:p>
          <a:p>
            <a:pPr marL="0" indent="0">
              <a:buNone/>
            </a:pPr>
            <a:r>
              <a:rPr lang="en-US" sz="1800" i="1" dirty="0"/>
              <a:t>                            Hypothetical Dealer Balance Sheet (</a:t>
            </a:r>
            <a:r>
              <a:rPr lang="en-US" sz="1800" b="1" i="1" dirty="0"/>
              <a:t>capital funded dealer</a:t>
            </a:r>
            <a:r>
              <a:rPr lang="en-US" sz="1800" i="1" dirty="0"/>
              <a:t>)</a:t>
            </a:r>
          </a:p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r>
              <a:rPr lang="en-US" sz="1800" i="1" dirty="0"/>
              <a:t>                                                  </a:t>
            </a:r>
            <a:r>
              <a:rPr lang="en-US" sz="2000" dirty="0"/>
              <a:t>Asset                  Liabilities</a:t>
            </a:r>
          </a:p>
          <a:p>
            <a:pPr marL="0" indent="0">
              <a:buNone/>
            </a:pPr>
            <a:r>
              <a:rPr lang="en-US" sz="2000" dirty="0"/>
              <a:t>  </a:t>
            </a:r>
          </a:p>
          <a:p>
            <a:pPr marL="0" indent="0">
              <a:buNone/>
            </a:pPr>
            <a:r>
              <a:rPr lang="en-US" sz="2000" dirty="0"/>
              <a:t>                                            Securities        Capital</a:t>
            </a:r>
          </a:p>
          <a:p>
            <a:pPr marL="0" indent="0">
              <a:buNone/>
            </a:pPr>
            <a:r>
              <a:rPr lang="en-US" sz="2000" dirty="0"/>
              <a:t>                                             Cash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854AE8-50EB-4E26-86C8-5D1CB1BE206D}"/>
              </a:ext>
            </a:extLst>
          </p:cNvPr>
          <p:cNvCxnSpPr/>
          <p:nvPr/>
        </p:nvCxnSpPr>
        <p:spPr>
          <a:xfrm>
            <a:off x="3292764" y="3560691"/>
            <a:ext cx="36576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3A4631-4B91-4F26-9E2C-D056C9FD597A}"/>
              </a:ext>
            </a:extLst>
          </p:cNvPr>
          <p:cNvCxnSpPr/>
          <p:nvPr/>
        </p:nvCxnSpPr>
        <p:spPr>
          <a:xfrm>
            <a:off x="5121564" y="2872624"/>
            <a:ext cx="0" cy="2590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Brace 7">
            <a:extLst>
              <a:ext uri="{FF2B5EF4-FFF2-40B4-BE49-F238E27FC236}">
                <a16:creationId xmlns:a16="http://schemas.microsoft.com/office/drawing/2014/main" id="{BD43100A-94E0-4ADA-9703-B08216F1703E}"/>
              </a:ext>
            </a:extLst>
          </p:cNvPr>
          <p:cNvSpPr/>
          <p:nvPr/>
        </p:nvSpPr>
        <p:spPr>
          <a:xfrm>
            <a:off x="2902856" y="3560691"/>
            <a:ext cx="304797" cy="1447800"/>
          </a:xfrm>
          <a:prstGeom prst="rightBrac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40EC4B-016A-4137-846C-D5BD8A2B7C3A}"/>
              </a:ext>
            </a:extLst>
          </p:cNvPr>
          <p:cNvSpPr txBox="1"/>
          <p:nvPr/>
        </p:nvSpPr>
        <p:spPr>
          <a:xfrm rot="16200000">
            <a:off x="1592032" y="3967969"/>
            <a:ext cx="1736320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Inventories</a:t>
            </a:r>
          </a:p>
        </p:txBody>
      </p:sp>
    </p:spTree>
    <p:extLst>
      <p:ext uri="{BB962C8B-B14F-4D97-AF65-F5344CB8AC3E}">
        <p14:creationId xmlns:p14="http://schemas.microsoft.com/office/powerpoint/2010/main" val="2602020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6271B-85F8-4D49-A71E-C24AD4D52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2"/>
                </a:solidFill>
              </a:rPr>
              <a:t>Finance Limit </a:t>
            </a:r>
            <a:r>
              <a:rPr lang="en-US" sz="1800" b="0" dirty="0">
                <a:solidFill>
                  <a:schemeClr val="bg2"/>
                </a:solidFill>
              </a:rPr>
              <a:t>(1 of 3)</a:t>
            </a:r>
            <a:br>
              <a:rPr lang="en-US" sz="3200" dirty="0">
                <a:solidFill>
                  <a:schemeClr val="bg2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7BB7C-5CB1-4F16-B351-FECC1B444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Positions can be funded either from </a:t>
            </a:r>
            <a:r>
              <a:rPr lang="en-US" sz="2000" b="1" dirty="0"/>
              <a:t>capital</a:t>
            </a:r>
            <a:r>
              <a:rPr lang="en-US" sz="2000" dirty="0"/>
              <a:t> or more generally from </a:t>
            </a:r>
            <a:r>
              <a:rPr lang="en-US" sz="2000" u="sng" dirty="0"/>
              <a:t>dealer’s ability to borrow- </a:t>
            </a:r>
            <a:r>
              <a:rPr lang="en-US" sz="2000" dirty="0"/>
              <a:t>typically loan from bank.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There is a </a:t>
            </a:r>
            <a:r>
              <a:rPr lang="en-US" sz="2000" b="1" dirty="0"/>
              <a:t>financing limit </a:t>
            </a:r>
            <a:r>
              <a:rPr lang="en-US" sz="2000" dirty="0"/>
              <a:t>since:</a:t>
            </a:r>
          </a:p>
          <a:p>
            <a:endParaRPr lang="en-US" sz="2000" dirty="0"/>
          </a:p>
          <a:p>
            <a:pPr lvl="1"/>
            <a:r>
              <a:rPr lang="en-US" sz="2000" dirty="0"/>
              <a:t>Capital is expensive and therefore its quantity is limited. </a:t>
            </a:r>
          </a:p>
          <a:p>
            <a:pPr lvl="1"/>
            <a:r>
              <a:rPr lang="en-US" sz="2000" dirty="0"/>
              <a:t>There is a limit to how much banks are willing to lend to dealers.</a:t>
            </a:r>
          </a:p>
          <a:p>
            <a:pPr lvl="1"/>
            <a:r>
              <a:rPr lang="en-US" sz="2000" dirty="0"/>
              <a:t>Sometimes dealers no not want to borrow more than a certain amount.</a:t>
            </a:r>
          </a:p>
          <a:p>
            <a:pPr lvl="1"/>
            <a:r>
              <a:rPr lang="en-US" sz="2000" dirty="0"/>
              <a:t>Regulatory limit such as leverage ratio, capital ratios and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25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2FA0D-DA7B-4733-93C5-F5DF58A27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2"/>
                </a:solidFill>
              </a:rPr>
              <a:t>Finance Limit </a:t>
            </a:r>
            <a:r>
              <a:rPr lang="en-US" sz="2000" b="0" dirty="0">
                <a:solidFill>
                  <a:schemeClr val="bg2"/>
                </a:solidFill>
              </a:rPr>
              <a:t>(2 of 3)</a:t>
            </a:r>
            <a:br>
              <a:rPr lang="en-US" sz="3600" dirty="0">
                <a:solidFill>
                  <a:schemeClr val="bg2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71804-5A8C-4BF5-885D-EB1E2D9A0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709" y="1312653"/>
            <a:ext cx="11046691" cy="4813512"/>
          </a:xfrm>
        </p:spPr>
        <p:txBody>
          <a:bodyPr/>
          <a:lstStyle/>
          <a:p>
            <a:pPr marL="342900" indent="-342900"/>
            <a:r>
              <a:rPr lang="en-US" sz="2000" dirty="0"/>
              <a:t>Further, dealers lose money when market conditions force them to sell at low prices (max long position) and buy at high prices (max short position).</a:t>
            </a:r>
          </a:p>
          <a:p>
            <a:pPr marL="342900" indent="-342900"/>
            <a:r>
              <a:rPr lang="en-US" sz="2000" dirty="0"/>
              <a:t>when her position </a:t>
            </a:r>
            <a:r>
              <a:rPr lang="en-US" sz="2000" b="1" dirty="0"/>
              <a:t>reaches a limit</a:t>
            </a:r>
            <a:r>
              <a:rPr lang="en-US" sz="2000" dirty="0"/>
              <a:t>, he lays off to the </a:t>
            </a:r>
            <a:r>
              <a:rPr lang="en-US" sz="2000" b="1" u="sng" dirty="0"/>
              <a:t>only</a:t>
            </a:r>
            <a:r>
              <a:rPr lang="en-US" sz="2000" dirty="0"/>
              <a:t> other </a:t>
            </a:r>
            <a:r>
              <a:rPr lang="en-US" sz="2000" dirty="0" err="1"/>
              <a:t>transactor</a:t>
            </a:r>
            <a:r>
              <a:rPr lang="en-US" sz="2000" dirty="0"/>
              <a:t> in the market who is motivated by price- the </a:t>
            </a:r>
            <a:r>
              <a:rPr lang="en-US" sz="2000" b="1" dirty="0"/>
              <a:t>value-based investor:</a:t>
            </a:r>
          </a:p>
          <a:p>
            <a:pPr marL="829818" lvl="1" indent="-342900"/>
            <a:r>
              <a:rPr lang="en-US" sz="2000" b="1" dirty="0"/>
              <a:t>Max short position: </a:t>
            </a:r>
            <a:r>
              <a:rPr lang="en-US" sz="2000" dirty="0"/>
              <a:t>when the dealer’s position grows uncomfortably short, she "buys in“; i.e. forced to buy the securities in much higher prices.</a:t>
            </a:r>
          </a:p>
          <a:p>
            <a:pPr marL="829818" lvl="1" indent="-342900"/>
            <a:endParaRPr lang="en-US" sz="2000" dirty="0"/>
          </a:p>
          <a:p>
            <a:pPr marL="829818" lvl="1" indent="-342900"/>
            <a:r>
              <a:rPr lang="en-US" sz="2000" b="1" dirty="0"/>
              <a:t>Max long position: </a:t>
            </a:r>
            <a:r>
              <a:rPr lang="en-US" sz="2000" dirty="0"/>
              <a:t>when her position grows uncomfortably long, she “sells in“; i.e. forced to liquidate (or </a:t>
            </a:r>
            <a:r>
              <a:rPr lang="en-US" sz="2000" b="1" dirty="0" err="1"/>
              <a:t>firesale</a:t>
            </a:r>
            <a:r>
              <a:rPr lang="en-US" sz="2000" dirty="0"/>
              <a:t>) its assets at a very low </a:t>
            </a:r>
            <a:r>
              <a:rPr lang="en-US" sz="2000"/>
              <a:t>price.</a:t>
            </a:r>
            <a:endParaRPr lang="en-US" sz="2000" dirty="0"/>
          </a:p>
          <a:p>
            <a:pPr marL="342900" indent="-342900"/>
            <a:r>
              <a:rPr lang="en-US" sz="2000" dirty="0"/>
              <a:t>The dealer consequently </a:t>
            </a:r>
            <a:r>
              <a:rPr lang="en-US" sz="2000" b="1" dirty="0"/>
              <a:t>sets limits on the short and long positions</a:t>
            </a:r>
            <a:r>
              <a:rPr lang="en-US" sz="2000" dirty="0"/>
              <a:t> that she is willing to take.</a:t>
            </a:r>
          </a:p>
          <a:p>
            <a:r>
              <a:rPr lang="en-US" sz="2000" dirty="0"/>
              <a:t>In effect, the value-based investor is the </a:t>
            </a:r>
            <a:r>
              <a:rPr lang="en-US" sz="2000" b="1" dirty="0"/>
              <a:t>market-maker (or dealer) of last resort</a:t>
            </a:r>
            <a:r>
              <a:rPr lang="en-US" sz="2000" dirty="0"/>
              <a:t>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5653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6C1E8-8C07-46B0-A5A8-A68B1E6C9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2"/>
                </a:solidFill>
              </a:rPr>
              <a:t>Finance Limit </a:t>
            </a:r>
            <a:r>
              <a:rPr lang="en-US" sz="2000" b="0" dirty="0">
                <a:solidFill>
                  <a:schemeClr val="bg2"/>
                </a:solidFill>
              </a:rPr>
              <a:t>(3 of 3)</a:t>
            </a:r>
            <a:br>
              <a:rPr lang="en-US" sz="3600" dirty="0">
                <a:solidFill>
                  <a:schemeClr val="bg2"/>
                </a:solidFill>
              </a:rPr>
            </a:br>
            <a:endParaRPr lang="en-US" sz="20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FDC6E-5BA4-4E13-85C7-7A52CBE36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             Positive quantity of securities                      Long Positions</a:t>
            </a:r>
          </a:p>
          <a:p>
            <a:pPr marL="0" indent="0">
              <a:buNone/>
            </a:pPr>
            <a:r>
              <a:rPr lang="en-US" sz="2000" dirty="0"/>
              <a:t>                   Negative quantity of securities                      Short Positions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Short position means that the dealer “borrows” the securities from her broker and sells it in the market.  On settlement date, the dealer with short position should “clear” the short.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2A78A14F-1403-4FBC-9CB5-D363699BFCA3}"/>
              </a:ext>
            </a:extLst>
          </p:cNvPr>
          <p:cNvSpPr/>
          <p:nvPr/>
        </p:nvSpPr>
        <p:spPr>
          <a:xfrm>
            <a:off x="5753100" y="2527788"/>
            <a:ext cx="685800" cy="402127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2E108AE-C658-4282-8C64-9127365330A2}"/>
              </a:ext>
            </a:extLst>
          </p:cNvPr>
          <p:cNvSpPr/>
          <p:nvPr/>
        </p:nvSpPr>
        <p:spPr>
          <a:xfrm>
            <a:off x="5753100" y="2049739"/>
            <a:ext cx="685800" cy="3810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C4BAE07-246B-4C11-BA7C-ADA89FE280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710789"/>
              </p:ext>
            </p:extLst>
          </p:nvPr>
        </p:nvGraphicFramePr>
        <p:xfrm>
          <a:off x="2274454" y="3342962"/>
          <a:ext cx="6096000" cy="1170247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3345441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5429975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48620559"/>
                    </a:ext>
                  </a:extLst>
                </a:gridCol>
              </a:tblGrid>
              <a:tr h="4285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Long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 Position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418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Price Increases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Capital Gain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Capital Loss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007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Price Falls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Capital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Capital Gain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407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817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6EEA6-474B-4820-8F2C-89C924D8F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Who’s Who in Finance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E18EB3-DFED-48BF-86BD-C8F06850C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57400" y="5867400"/>
            <a:ext cx="8077200" cy="417616"/>
          </a:xfrm>
        </p:spPr>
        <p:txBody>
          <a:bodyPr/>
          <a:lstStyle/>
          <a:p>
            <a:r>
              <a:rPr lang="en-US" sz="1200" dirty="0"/>
              <a:t>This table is from Money, Banking and Financial Markets, </a:t>
            </a:r>
            <a:r>
              <a:rPr lang="en-US" sz="1200" dirty="0" err="1"/>
              <a:t>Cecchetti</a:t>
            </a:r>
            <a:r>
              <a:rPr lang="en-US" sz="1200" dirty="0"/>
              <a:t> and </a:t>
            </a:r>
            <a:r>
              <a:rPr lang="en-US" sz="1200" dirty="0" err="1"/>
              <a:t>Schoenholtz</a:t>
            </a:r>
            <a:r>
              <a:rPr lang="en-US" sz="1200" dirty="0"/>
              <a:t>, Fifth Edition, Chapter </a:t>
            </a:r>
            <a:r>
              <a:rPr lang="en-US" sz="1050" dirty="0"/>
              <a:t>9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65AE444-5AD2-4798-98D2-73120B52EDBB}"/>
              </a:ext>
            </a:extLst>
          </p:cNvPr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905000" y="1295401"/>
          <a:ext cx="8077200" cy="442682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92400">
                  <a:extLst>
                    <a:ext uri="{9D8B030D-6E8A-4147-A177-3AD203B41FA5}">
                      <a16:colId xmlns:a16="http://schemas.microsoft.com/office/drawing/2014/main" val="1767606477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721478417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3835697239"/>
                    </a:ext>
                  </a:extLst>
                </a:gridCol>
              </a:tblGrid>
              <a:tr h="34250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Buyer of a Futures Contract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Seller of a Futures Contract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989120"/>
                  </a:ext>
                </a:extLst>
              </a:tr>
              <a:tr h="478574">
                <a:tc>
                  <a:txBody>
                    <a:bodyPr/>
                    <a:lstStyle/>
                    <a:p>
                      <a:r>
                        <a:rPr lang="en-US" sz="1400" i="1" dirty="0"/>
                        <a:t>This is called the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Long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Short position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60538"/>
                  </a:ext>
                </a:extLst>
              </a:tr>
              <a:tr h="478574">
                <a:tc>
                  <a:txBody>
                    <a:bodyPr/>
                    <a:lstStyle/>
                    <a:p>
                      <a:r>
                        <a:rPr lang="en-US" sz="1400" i="1" dirty="0"/>
                        <a:t>Obligation of the 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Buy the commodity or asset on the settlement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Deliver the commodity or asset on the settlement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734167"/>
                  </a:ext>
                </a:extLst>
              </a:tr>
              <a:tr h="872694">
                <a:tc>
                  <a:txBody>
                    <a:bodyPr/>
                    <a:lstStyle/>
                    <a:p>
                      <a:r>
                        <a:rPr lang="en-US" sz="1400" i="1" dirty="0"/>
                        <a:t>What happens to this person’s margin account after a rise in the market price of the commodity or asset?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Credited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Debited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637571"/>
                  </a:ext>
                </a:extLst>
              </a:tr>
              <a:tr h="1069754">
                <a:tc>
                  <a:txBody>
                    <a:bodyPr/>
                    <a:lstStyle/>
                    <a:p>
                      <a:r>
                        <a:rPr lang="en-US" sz="1400" i="1" dirty="0"/>
                        <a:t>Who takes this position to hedge?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user of the commodity or buyer of the asset who needs to insure against the price rising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The producer of the commodity or owner of the asset who needs to insure against the price falling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831912"/>
                  </a:ext>
                </a:extLst>
              </a:tr>
              <a:tr h="872694">
                <a:tc>
                  <a:txBody>
                    <a:bodyPr/>
                    <a:lstStyle/>
                    <a:p>
                      <a:r>
                        <a:rPr lang="en-US" sz="1400" i="1" dirty="0"/>
                        <a:t>Who takes this position to speculate?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Someone who believes that the market price of the commodity or asset will rise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Someone who believes that the market price of the commodity or asset will fall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571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874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F365B-7DBC-4FDF-ABA8-FEB8954C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Securities Dealer Profit: Inside Spread </a:t>
            </a:r>
            <a:r>
              <a:rPr lang="en-US" sz="2000" b="0" dirty="0"/>
              <a:t>(1 of 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326F7-59CF-44CA-AB0B-C2463485E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bid/ask spread is the price impatient traders pay for </a:t>
            </a:r>
            <a:r>
              <a:rPr lang="en-US" sz="2000" b="1" dirty="0">
                <a:solidFill>
                  <a:schemeClr val="accent5"/>
                </a:solidFill>
              </a:rPr>
              <a:t>immediacy</a:t>
            </a:r>
            <a:r>
              <a:rPr lang="en-US" sz="2000" dirty="0"/>
              <a:t>.</a:t>
            </a:r>
          </a:p>
          <a:p>
            <a:r>
              <a:rPr lang="en-US" sz="2000" dirty="0"/>
              <a:t>Dealers provide buy (or bid)- sell (or asked) prices or </a:t>
            </a:r>
            <a:r>
              <a:rPr lang="en-US" sz="2000" b="1" dirty="0"/>
              <a:t>inside (dealer) spread </a:t>
            </a:r>
            <a:r>
              <a:rPr lang="en-US" sz="2000" dirty="0"/>
              <a:t>(the dashed line in Treynor Diagram).</a:t>
            </a:r>
          </a:p>
          <a:p>
            <a:r>
              <a:rPr lang="en-US" sz="2000" dirty="0"/>
              <a:t>Inside spread is prices we see in the financial market.</a:t>
            </a:r>
          </a:p>
          <a:p>
            <a:r>
              <a:rPr lang="en-US" sz="2000" dirty="0"/>
              <a:t>Spreads can't be </a:t>
            </a:r>
            <a:r>
              <a:rPr lang="en-US" sz="2000" b="1" dirty="0"/>
              <a:t>too thin </a:t>
            </a:r>
            <a:r>
              <a:rPr lang="en-US" sz="2000" dirty="0"/>
              <a:t>because there isn't </a:t>
            </a:r>
            <a:r>
              <a:rPr lang="en-US" sz="2000" b="1" dirty="0"/>
              <a:t>much revenue </a:t>
            </a:r>
            <a:r>
              <a:rPr lang="en-US" sz="2000" dirty="0"/>
              <a:t>in turning over the inventory. </a:t>
            </a:r>
          </a:p>
          <a:p>
            <a:r>
              <a:rPr lang="en-US" sz="2000" dirty="0"/>
              <a:t>They can't be too wide because then no one would trade with them.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501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ACD7B-A77B-4BC9-A4C2-4EFD32BD5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Securities Dealer Profit: Inside Spread </a:t>
            </a:r>
            <a:r>
              <a:rPr lang="en-US" sz="2000" b="0" dirty="0"/>
              <a:t>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18AA1-3D49-4F2B-BC47-ADE96C64D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Inside spread determinants: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>
                <a:solidFill>
                  <a:schemeClr val="accent5"/>
                </a:solidFill>
              </a:rPr>
              <a:t>Transaction cost component</a:t>
            </a:r>
          </a:p>
          <a:p>
            <a:pPr lvl="2"/>
            <a:r>
              <a:rPr lang="en-US" sz="2000" dirty="0"/>
              <a:t>Is the part of bid/ask spread that compensates dealers for their normal costs of doing business.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>
                <a:solidFill>
                  <a:schemeClr val="accent5"/>
                </a:solidFill>
              </a:rPr>
              <a:t>Adverse selection spread component*</a:t>
            </a:r>
          </a:p>
          <a:p>
            <a:pPr lvl="2"/>
            <a:r>
              <a:rPr lang="en-US" sz="2000" dirty="0"/>
              <a:t>Dealers watch their inventory and their order flow. </a:t>
            </a:r>
          </a:p>
          <a:p>
            <a:pPr lvl="2"/>
            <a:r>
              <a:rPr lang="en-US" sz="2000" dirty="0"/>
              <a:t>This is the part of the bid/ask spread that compensates dealers for the losses they suffer when trading with well-informed traders.</a:t>
            </a:r>
          </a:p>
          <a:p>
            <a:pPr lvl="2"/>
            <a:r>
              <a:rPr lang="en-US" sz="2000" dirty="0"/>
              <a:t>Asymmetric information is </a:t>
            </a:r>
            <a:r>
              <a:rPr lang="en-US" sz="2000" b="1" dirty="0"/>
              <a:t>extremely important </a:t>
            </a:r>
            <a:r>
              <a:rPr lang="en-US" sz="2000" dirty="0"/>
              <a:t>in trading.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>
                <a:solidFill>
                  <a:schemeClr val="accent5"/>
                </a:solidFill>
              </a:rPr>
              <a:t>Price Volatility component.</a:t>
            </a:r>
          </a:p>
          <a:p>
            <a:pPr marL="1314450" lvl="2" indent="-457200"/>
            <a:r>
              <a:rPr lang="en-US" sz="2000" dirty="0"/>
              <a:t>Inside spread is wider for securities that historically have volatile prices.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715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Maker </a:t>
            </a:r>
            <a:r>
              <a:rPr lang="en-US" sz="2000" b="0" dirty="0"/>
              <a:t>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Market maker may be defined as someone who: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en-US" sz="2000" dirty="0"/>
              <a:t>accommodates </a:t>
            </a:r>
            <a:r>
              <a:rPr lang="en-US" sz="2000" dirty="0" err="1"/>
              <a:t>transactors</a:t>
            </a:r>
            <a:r>
              <a:rPr lang="en-US" sz="2000" dirty="0"/>
              <a:t> to whom </a:t>
            </a:r>
            <a:r>
              <a:rPr lang="en-US" sz="2000" b="1" dirty="0"/>
              <a:t>time</a:t>
            </a:r>
            <a:r>
              <a:rPr lang="en-US" sz="2000" dirty="0"/>
              <a:t> </a:t>
            </a:r>
            <a:r>
              <a:rPr lang="en-US" sz="2000" u="sng" dirty="0"/>
              <a:t>is important </a:t>
            </a:r>
            <a:r>
              <a:rPr lang="en-US" sz="2000" dirty="0"/>
              <a:t>in return for the privilege of </a:t>
            </a:r>
            <a:r>
              <a:rPr lang="en-US" sz="2000" b="1" dirty="0"/>
              <a:t>charging buyers </a:t>
            </a:r>
            <a:r>
              <a:rPr lang="en-US" sz="2000" b="1" u="sng" dirty="0"/>
              <a:t>a higher price</a:t>
            </a:r>
            <a:r>
              <a:rPr lang="en-US" sz="2000" b="1" dirty="0"/>
              <a:t> than he pays sellers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In securities market, they are two important kinds of market makers: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Security dealers, and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Value-based investors or traders (VBTs)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  <a:p>
            <a:pPr marL="427482" indent="-457200"/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81939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DBDCC-F441-4C3B-BF7B-C2ADA570E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Value-Based Traders Profit: Outside Spread </a:t>
            </a:r>
            <a:r>
              <a:rPr lang="en-US" sz="2000" b="0" dirty="0"/>
              <a:t>(1 of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5882B-D9D8-4021-83D2-867D9A269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Value traders are speculators who form opinions about instrument values by using all </a:t>
            </a:r>
            <a:r>
              <a:rPr lang="en-US" sz="2000" b="1" dirty="0"/>
              <a:t>information available </a:t>
            </a:r>
            <a:r>
              <a:rPr lang="en-US" sz="2000" dirty="0"/>
              <a:t>to them.</a:t>
            </a:r>
          </a:p>
          <a:p>
            <a:r>
              <a:rPr lang="en-US" sz="2000" dirty="0"/>
              <a:t>Value traders are </a:t>
            </a:r>
            <a:r>
              <a:rPr lang="en-US" sz="2000" b="1" dirty="0">
                <a:solidFill>
                  <a:schemeClr val="accent5"/>
                </a:solidFill>
              </a:rPr>
              <a:t>ultimate</a:t>
            </a:r>
            <a:r>
              <a:rPr lang="en-US" sz="2000" dirty="0"/>
              <a:t> suppliers of liquidity. They supply market </a:t>
            </a:r>
            <a:r>
              <a:rPr lang="en-US" sz="2000" u="sng" dirty="0"/>
              <a:t>depth</a:t>
            </a:r>
            <a:r>
              <a:rPr lang="en-US" sz="2000" dirty="0"/>
              <a:t>.</a:t>
            </a:r>
          </a:p>
          <a:p>
            <a:r>
              <a:rPr lang="en-US" sz="2000" dirty="0"/>
              <a:t>Dealers </a:t>
            </a:r>
            <a:r>
              <a:rPr lang="en-US" sz="2000" b="1" dirty="0">
                <a:solidFill>
                  <a:schemeClr val="accent5"/>
                </a:solidFill>
              </a:rPr>
              <a:t>often trade with value traders </a:t>
            </a:r>
            <a:r>
              <a:rPr lang="en-US" sz="2000" dirty="0"/>
              <a:t>when they want to restore their </a:t>
            </a:r>
            <a:r>
              <a:rPr lang="en-US" sz="2000" b="1" dirty="0"/>
              <a:t>target inventories </a:t>
            </a:r>
            <a:r>
              <a:rPr lang="en-US" sz="2000" dirty="0"/>
              <a:t>(i.e. when they get to max long or max short positions). </a:t>
            </a:r>
          </a:p>
          <a:p>
            <a:r>
              <a:rPr lang="en-US" sz="2000" dirty="0"/>
              <a:t>Dealer therefore have </a:t>
            </a:r>
            <a:r>
              <a:rPr lang="en-US" sz="2000" b="1" dirty="0"/>
              <a:t>mixed feelings </a:t>
            </a:r>
            <a:r>
              <a:rPr lang="en-US" sz="2000" dirty="0"/>
              <a:t>about value traders:</a:t>
            </a:r>
          </a:p>
          <a:p>
            <a:pPr lvl="1"/>
            <a:r>
              <a:rPr lang="en-US" sz="2000" dirty="0"/>
              <a:t> On the one hand, they compete with them to provide liquidity. </a:t>
            </a:r>
          </a:p>
          <a:p>
            <a:pPr lvl="1"/>
            <a:r>
              <a:rPr lang="en-US" sz="2000" dirty="0"/>
              <a:t>On the other hand, they depend upon them for liquidity when they are unwilling to carry large inventory problems.</a:t>
            </a:r>
          </a:p>
        </p:txBody>
      </p:sp>
    </p:spTree>
    <p:extLst>
      <p:ext uri="{BB962C8B-B14F-4D97-AF65-F5344CB8AC3E}">
        <p14:creationId xmlns:p14="http://schemas.microsoft.com/office/powerpoint/2010/main" val="3340614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8C325-6677-4078-941C-D0FCA2B56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Value-Based Traders Profit: Outside Spread </a:t>
            </a:r>
            <a:r>
              <a:rPr lang="en-US" sz="2000" b="0" dirty="0"/>
              <a:t>(2 of 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3EBC8-05D3-45D8-9DF1-CFFADBFB0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prices at which a value trader is willing to trade is his or her </a:t>
            </a:r>
            <a:r>
              <a:rPr lang="en-US" sz="2000" b="1" dirty="0"/>
              <a:t>outside spread</a:t>
            </a:r>
            <a:r>
              <a:rPr lang="en-US" sz="2000" dirty="0"/>
              <a:t>.</a:t>
            </a:r>
          </a:p>
          <a:p>
            <a:r>
              <a:rPr lang="en-US" sz="2000" dirty="0"/>
              <a:t>Value traders face two serious risks when they trade : </a:t>
            </a:r>
            <a:r>
              <a:rPr lang="en-US" sz="2000" b="1" dirty="0">
                <a:solidFill>
                  <a:schemeClr val="accent5"/>
                </a:solidFill>
              </a:rPr>
              <a:t>adverse selection and winners curse.</a:t>
            </a:r>
          </a:p>
          <a:p>
            <a:r>
              <a:rPr lang="en-US" sz="2000" b="1" dirty="0">
                <a:solidFill>
                  <a:schemeClr val="accent5"/>
                </a:solidFill>
              </a:rPr>
              <a:t>Adverse selection: </a:t>
            </a:r>
          </a:p>
          <a:p>
            <a:pPr lvl="1"/>
            <a:r>
              <a:rPr lang="en-US" sz="2000" dirty="0"/>
              <a:t>Value traders are subjected to adverse selection risk because they offer liquidity in response to other traders who demand it. </a:t>
            </a:r>
          </a:p>
          <a:p>
            <a:r>
              <a:rPr lang="en-US" sz="2000" dirty="0"/>
              <a:t>They must be particularly careful that they do not trader with news traders</a:t>
            </a:r>
          </a:p>
          <a:p>
            <a:r>
              <a:rPr lang="en-US" sz="2000" dirty="0"/>
              <a:t>The outside spread of value traders is typically more than dealer’s spread.</a:t>
            </a:r>
          </a:p>
        </p:txBody>
      </p:sp>
    </p:spTree>
    <p:extLst>
      <p:ext uri="{BB962C8B-B14F-4D97-AF65-F5344CB8AC3E}">
        <p14:creationId xmlns:p14="http://schemas.microsoft.com/office/powerpoint/2010/main" val="324496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7C494-969B-4C26-B7FF-359A65E8B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Value-Based Traders Profit: Outside Spread </a:t>
            </a:r>
            <a:r>
              <a:rPr lang="en-US" sz="2000" b="0" dirty="0"/>
              <a:t>(3 of 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30630-C72A-4400-AB13-D020D549B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Value based traders suffer the </a:t>
            </a:r>
            <a:r>
              <a:rPr lang="en-US" sz="2000" b="1" dirty="0">
                <a:solidFill>
                  <a:schemeClr val="accent5"/>
                </a:solidFill>
              </a:rPr>
              <a:t>winner's curse </a:t>
            </a:r>
            <a:r>
              <a:rPr lang="en-US" sz="2000" dirty="0"/>
              <a:t>since they are one-sided dealer in each security market.</a:t>
            </a:r>
          </a:p>
          <a:p>
            <a:r>
              <a:rPr lang="en-US" sz="2000" dirty="0"/>
              <a:t>Winner’s curse happen when they </a:t>
            </a:r>
            <a:r>
              <a:rPr lang="en-US" sz="2000" b="1" dirty="0"/>
              <a:t>pay more </a:t>
            </a:r>
            <a:r>
              <a:rPr lang="en-US" sz="2000" dirty="0"/>
              <a:t>for an item than it is worth.</a:t>
            </a:r>
          </a:p>
          <a:p>
            <a:r>
              <a:rPr lang="en-US" sz="2000" dirty="0"/>
              <a:t>There is </a:t>
            </a:r>
            <a:r>
              <a:rPr lang="en-US" sz="2000" b="1" dirty="0"/>
              <a:t>no</a:t>
            </a:r>
            <a:r>
              <a:rPr lang="en-US" sz="2000" dirty="0"/>
              <a:t> significant winner's curse for securities dealers since they are </a:t>
            </a:r>
            <a:r>
              <a:rPr lang="en-US" sz="2000" b="1" dirty="0">
                <a:solidFill>
                  <a:schemeClr val="accent5"/>
                </a:solidFill>
              </a:rPr>
              <a:t>two sided dealers.</a:t>
            </a:r>
          </a:p>
          <a:p>
            <a:r>
              <a:rPr lang="en-US" sz="2000" dirty="0"/>
              <a:t>Outside spread is, therefore, </a:t>
            </a:r>
            <a:r>
              <a:rPr lang="en-US" sz="2000" b="1" dirty="0"/>
              <a:t>significantly</a:t>
            </a:r>
            <a:r>
              <a:rPr lang="en-US" sz="2000" dirty="0"/>
              <a:t> </a:t>
            </a:r>
            <a:r>
              <a:rPr lang="en-US" sz="2000" b="1" dirty="0"/>
              <a:t>wider </a:t>
            </a:r>
            <a:r>
              <a:rPr lang="en-US" sz="2000" dirty="0"/>
              <a:t>than inside spread since:</a:t>
            </a:r>
          </a:p>
          <a:p>
            <a:pPr lvl="1"/>
            <a:r>
              <a:rPr lang="en-US" sz="2000" dirty="0"/>
              <a:t>value based traders suffer from adverse selection and winners curse and hence widen their spreads.</a:t>
            </a:r>
          </a:p>
          <a:p>
            <a:pPr lvl="1"/>
            <a:r>
              <a:rPr lang="en-US" sz="2000" dirty="0"/>
              <a:t> while securities dealer’s major risk is adverse selection problem.</a:t>
            </a:r>
          </a:p>
          <a:p>
            <a:r>
              <a:rPr lang="en-US" sz="2000" dirty="0"/>
              <a:t>Value traders can afford to take large positions only by being the </a:t>
            </a:r>
            <a:r>
              <a:rPr lang="en-US" sz="2000" b="1" dirty="0">
                <a:solidFill>
                  <a:schemeClr val="accent5"/>
                </a:solidFill>
              </a:rPr>
              <a:t>best informed traders </a:t>
            </a:r>
            <a:r>
              <a:rPr lang="en-US" sz="2000" dirty="0"/>
              <a:t>in the market.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0816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100F0-03C8-4E94-896A-603ADDF30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36" y="183197"/>
            <a:ext cx="9296042" cy="1220730"/>
          </a:xfrm>
        </p:spPr>
        <p:txBody>
          <a:bodyPr/>
          <a:lstStyle/>
          <a:p>
            <a:r>
              <a:rPr lang="en-US" dirty="0"/>
              <a:t>Funding Liquidity </a:t>
            </a:r>
            <a:endParaRPr lang="en-US" sz="20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D9D1C-6A2D-40CA-A6D1-680D3D0EE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b="1" dirty="0"/>
          </a:p>
          <a:p>
            <a:r>
              <a:rPr lang="en-US" sz="2000" b="1" dirty="0"/>
              <a:t>Funding liquidity </a:t>
            </a:r>
            <a:r>
              <a:rPr lang="en-US" sz="2000" dirty="0"/>
              <a:t>is the ability to raise money when, to </a:t>
            </a:r>
            <a:r>
              <a:rPr lang="en-US" sz="2000" u="sng" dirty="0"/>
              <a:t>replace funds</a:t>
            </a:r>
            <a:r>
              <a:rPr lang="en-US" sz="2000" dirty="0"/>
              <a:t>. 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dirty="0"/>
              <a:t>Treynor model shows that </a:t>
            </a:r>
            <a:r>
              <a:rPr lang="en-US" sz="2000" u="sng" dirty="0"/>
              <a:t>dealers are </a:t>
            </a:r>
            <a:r>
              <a:rPr lang="en-US" sz="2000" b="1" u="sng" dirty="0"/>
              <a:t>demanders</a:t>
            </a:r>
            <a:r>
              <a:rPr lang="en-US" sz="2000" u="sng" dirty="0"/>
              <a:t> of </a:t>
            </a:r>
            <a:r>
              <a:rPr lang="en-US" sz="2000" b="1" u="sng" dirty="0"/>
              <a:t>funding</a:t>
            </a:r>
            <a:r>
              <a:rPr lang="en-US" sz="2000" u="sng" dirty="0"/>
              <a:t> liquidity and </a:t>
            </a:r>
            <a:r>
              <a:rPr lang="en-US" sz="2000" b="1" u="sng" dirty="0"/>
              <a:t>suppliers</a:t>
            </a:r>
            <a:r>
              <a:rPr lang="en-US" sz="2000" u="sng" dirty="0"/>
              <a:t> of </a:t>
            </a:r>
            <a:r>
              <a:rPr lang="en-US" sz="2000" b="1" u="sng" dirty="0"/>
              <a:t>market</a:t>
            </a:r>
            <a:r>
              <a:rPr lang="en-US" sz="2000" u="sng" dirty="0"/>
              <a:t> liquidity.</a:t>
            </a:r>
          </a:p>
          <a:p>
            <a:endParaRPr lang="en-US" sz="2000" u="sng" dirty="0"/>
          </a:p>
          <a:p>
            <a:r>
              <a:rPr lang="en-US" sz="2000" b="1" dirty="0"/>
              <a:t>Banks</a:t>
            </a:r>
            <a:r>
              <a:rPr lang="en-US" sz="2000" dirty="0"/>
              <a:t>, and other money market institutions such as </a:t>
            </a:r>
            <a:r>
              <a:rPr lang="en-US" sz="2000" b="1" dirty="0"/>
              <a:t>money market funds</a:t>
            </a:r>
            <a:r>
              <a:rPr lang="en-US" sz="2000" dirty="0"/>
              <a:t>, have the main inventory of cash and the main supplier of funding liquidity.</a:t>
            </a:r>
          </a:p>
          <a:p>
            <a:endParaRPr lang="en-US" sz="2000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20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038A6-D6B9-40F5-94C1-ED8C1E542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Liquidity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3BB31-B77F-4D01-BBCB-A70A13741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Market liquidity is the ability to trade large size quickly, at low cost, when you want to trade it. It has three elements; </a:t>
            </a:r>
          </a:p>
          <a:p>
            <a:pPr lvl="1"/>
            <a:r>
              <a:rPr lang="en-US" sz="2000" b="1" dirty="0">
                <a:solidFill>
                  <a:schemeClr val="accent5"/>
                </a:solidFill>
              </a:rPr>
              <a:t>immediacy</a:t>
            </a:r>
            <a:r>
              <a:rPr lang="en-US" sz="2000" dirty="0"/>
              <a:t>, </a:t>
            </a:r>
            <a:r>
              <a:rPr lang="en-US" sz="2000" b="1" dirty="0">
                <a:solidFill>
                  <a:schemeClr val="accent5"/>
                </a:solidFill>
              </a:rPr>
              <a:t>size</a:t>
            </a:r>
            <a:r>
              <a:rPr lang="en-US" sz="2000" dirty="0"/>
              <a:t>, </a:t>
            </a:r>
            <a:r>
              <a:rPr lang="en-US" sz="2000" b="1" dirty="0">
                <a:solidFill>
                  <a:schemeClr val="accent5"/>
                </a:solidFill>
              </a:rPr>
              <a:t>width</a:t>
            </a:r>
            <a:r>
              <a:rPr lang="en-US" sz="2000" dirty="0"/>
              <a:t>.</a:t>
            </a:r>
          </a:p>
          <a:p>
            <a:r>
              <a:rPr lang="en-US" sz="2000" dirty="0"/>
              <a:t>Everyone (Traders, Exchanges, Regulators) likes liquidity.</a:t>
            </a:r>
          </a:p>
          <a:p>
            <a:r>
              <a:rPr lang="en-US" sz="2000" dirty="0"/>
              <a:t>Everyone (Dealers, Impatient traders, speculators) has some affect on liquidity.</a:t>
            </a:r>
          </a:p>
          <a:p>
            <a:r>
              <a:rPr lang="en-US" sz="2000" dirty="0"/>
              <a:t>Surprisingly (given its importance), liquidity means different things to different people. The confusion is mainly due to many </a:t>
            </a:r>
            <a:r>
              <a:rPr lang="en-US" sz="2000" b="1" dirty="0"/>
              <a:t>dimensions</a:t>
            </a:r>
            <a:r>
              <a:rPr lang="en-US" sz="2000" dirty="0"/>
              <a:t> of liquidity.</a:t>
            </a:r>
          </a:p>
          <a:p>
            <a:r>
              <a:rPr lang="en-US" sz="2000" dirty="0"/>
              <a:t>Liquidity is the object of bilateral search, in which </a:t>
            </a:r>
            <a:r>
              <a:rPr lang="en-US" sz="2000" b="1" dirty="0">
                <a:solidFill>
                  <a:schemeClr val="accent5"/>
                </a:solidFill>
              </a:rPr>
              <a:t>buyers and sellers look for each other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0462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5DAE1-55A9-4811-AE36-DBBE2CC26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Dimensions of Liquidity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B88F4-63CC-4DBA-94DC-12836257E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>
                <a:solidFill>
                  <a:schemeClr val="accent5"/>
                </a:solidFill>
              </a:rPr>
              <a:t>Immediacy</a:t>
            </a:r>
            <a:r>
              <a:rPr lang="en-US" sz="2000" dirty="0"/>
              <a:t> refers to </a:t>
            </a:r>
            <a:r>
              <a:rPr lang="en-US" sz="2000" b="1" dirty="0"/>
              <a:t>how quickly </a:t>
            </a:r>
            <a:r>
              <a:rPr lang="en-US" sz="2000" dirty="0"/>
              <a:t>trades of </a:t>
            </a:r>
            <a:r>
              <a:rPr lang="en-US" sz="2000" u="sng" dirty="0"/>
              <a:t>a given size </a:t>
            </a:r>
            <a:r>
              <a:rPr lang="en-US" sz="2000" dirty="0"/>
              <a:t>can be arranged at a </a:t>
            </a:r>
            <a:r>
              <a:rPr lang="en-US" sz="2000" u="sng" dirty="0"/>
              <a:t>given cost</a:t>
            </a:r>
            <a:r>
              <a:rPr lang="en-US" sz="2000" dirty="0"/>
              <a:t>. Traders generally use market orders to demand immediate traders</a:t>
            </a:r>
          </a:p>
          <a:p>
            <a:r>
              <a:rPr lang="en-US" sz="2000" b="1" dirty="0">
                <a:solidFill>
                  <a:schemeClr val="accent5"/>
                </a:solidFill>
              </a:rPr>
              <a:t>Width</a:t>
            </a:r>
            <a:r>
              <a:rPr lang="en-US" sz="2000" dirty="0"/>
              <a:t> refers to the </a:t>
            </a:r>
            <a:r>
              <a:rPr lang="en-US" sz="2000" b="1" dirty="0"/>
              <a:t>cost</a:t>
            </a:r>
            <a:r>
              <a:rPr lang="en-US" sz="2000" dirty="0"/>
              <a:t> of doing a trade of </a:t>
            </a:r>
            <a:r>
              <a:rPr lang="en-US" sz="2000" u="sng" dirty="0"/>
              <a:t>a given size</a:t>
            </a:r>
            <a:r>
              <a:rPr lang="en-US" sz="2000" dirty="0"/>
              <a:t>. Width is the cost per unit of liquidity.</a:t>
            </a:r>
          </a:p>
          <a:p>
            <a:r>
              <a:rPr lang="en-US" sz="2000" b="1" dirty="0">
                <a:solidFill>
                  <a:schemeClr val="accent5"/>
                </a:solidFill>
              </a:rPr>
              <a:t>Depth</a:t>
            </a:r>
            <a:r>
              <a:rPr lang="en-US" sz="2000" dirty="0"/>
              <a:t> refers to the </a:t>
            </a:r>
            <a:r>
              <a:rPr lang="en-US" sz="2000" b="1" dirty="0"/>
              <a:t>size</a:t>
            </a:r>
            <a:r>
              <a:rPr lang="en-US" sz="2000" dirty="0"/>
              <a:t> of a trader that can be arranged at a </a:t>
            </a:r>
            <a:r>
              <a:rPr lang="en-US" sz="2000" u="sng" dirty="0"/>
              <a:t>given cost</a:t>
            </a:r>
            <a:r>
              <a:rPr lang="en-US" sz="2000" dirty="0"/>
              <a:t>. Depth is measured in units available at a given price of liquidity.</a:t>
            </a:r>
          </a:p>
          <a:p>
            <a:r>
              <a:rPr lang="en-US" sz="2000" dirty="0"/>
              <a:t>Impatient trades focus primarily on </a:t>
            </a:r>
            <a:r>
              <a:rPr lang="en-US" sz="2000" b="1" dirty="0">
                <a:solidFill>
                  <a:schemeClr val="accent5"/>
                </a:solidFill>
              </a:rPr>
              <a:t>immediacy</a:t>
            </a:r>
            <a:r>
              <a:rPr lang="en-US" sz="2000" dirty="0"/>
              <a:t> and its cost, </a:t>
            </a:r>
          </a:p>
          <a:p>
            <a:pPr lvl="1"/>
            <a:r>
              <a:rPr lang="en-US" sz="2000" dirty="0"/>
              <a:t>which for </a:t>
            </a:r>
            <a:r>
              <a:rPr lang="en-US" sz="2000" b="1" dirty="0"/>
              <a:t>small traders</a:t>
            </a:r>
            <a:r>
              <a:rPr lang="en-US" sz="2000" dirty="0"/>
              <a:t> is represented by </a:t>
            </a:r>
            <a:r>
              <a:rPr lang="en-US" sz="2000" b="1" dirty="0"/>
              <a:t>width</a:t>
            </a:r>
            <a:r>
              <a:rPr lang="en-US" sz="2000" dirty="0"/>
              <a:t>. </a:t>
            </a:r>
            <a:r>
              <a:rPr lang="en-US" sz="2000" b="1" dirty="0"/>
              <a:t>Large traders </a:t>
            </a:r>
            <a:r>
              <a:rPr lang="en-US" sz="2000" dirty="0"/>
              <a:t>focus on </a:t>
            </a:r>
            <a:r>
              <a:rPr lang="en-US" sz="2000" b="1" dirty="0"/>
              <a:t>depth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00040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3BE48-6A1D-4798-9A95-C1324BD5C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Who, How and Why of Liquidity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43DAD-9E84-431E-8203-DD3C9E357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Liquidity offering traders - Market makers, block dealers (offer depth), buy-side institutions, individual investors.</a:t>
            </a:r>
          </a:p>
          <a:p>
            <a:r>
              <a:rPr lang="en-US" sz="2000" dirty="0"/>
              <a:t>Passive liquidity suppliers – </a:t>
            </a:r>
            <a:r>
              <a:rPr lang="en-US" sz="2000" b="1" dirty="0">
                <a:solidFill>
                  <a:schemeClr val="accent5"/>
                </a:solidFill>
              </a:rPr>
              <a:t>Dealers</a:t>
            </a:r>
            <a:r>
              <a:rPr lang="en-US" sz="2000" dirty="0"/>
              <a:t> (supply </a:t>
            </a:r>
            <a:r>
              <a:rPr lang="en-US" sz="2000" b="1" dirty="0">
                <a:solidFill>
                  <a:schemeClr val="accent5"/>
                </a:solidFill>
              </a:rPr>
              <a:t>immediacy</a:t>
            </a:r>
            <a:r>
              <a:rPr lang="en-US" sz="2000" dirty="0"/>
              <a:t>).</a:t>
            </a:r>
          </a:p>
          <a:p>
            <a:r>
              <a:rPr lang="en-US" sz="2000" b="1" dirty="0">
                <a:solidFill>
                  <a:schemeClr val="accent5"/>
                </a:solidFill>
              </a:rPr>
              <a:t>Value traders </a:t>
            </a:r>
            <a:r>
              <a:rPr lang="en-US" sz="2000" dirty="0"/>
              <a:t>(supply </a:t>
            </a:r>
            <a:r>
              <a:rPr lang="en-US" sz="2000" b="1" dirty="0">
                <a:solidFill>
                  <a:schemeClr val="accent5"/>
                </a:solidFill>
              </a:rPr>
              <a:t>depth</a:t>
            </a:r>
            <a:r>
              <a:rPr lang="en-US" sz="2000" dirty="0"/>
              <a:t>).</a:t>
            </a:r>
          </a:p>
          <a:p>
            <a:r>
              <a:rPr lang="en-US" sz="2000" dirty="0"/>
              <a:t>Arbitrageurs connect liquidity suppliers and providers in </a:t>
            </a:r>
            <a:r>
              <a:rPr lang="en-US" sz="2000" b="1" dirty="0">
                <a:solidFill>
                  <a:srgbClr val="C00000"/>
                </a:solidFill>
              </a:rPr>
              <a:t>different</a:t>
            </a:r>
            <a:r>
              <a:rPr lang="en-US" sz="2000" dirty="0"/>
              <a:t> markets.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2A7E84-5D67-42B3-AB26-561E4DF96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853" y="3888509"/>
            <a:ext cx="5089961" cy="180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32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ACD58-6654-4B57-A2CB-7C2D1925F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Treynor Diagram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5E7B0-2122-40B8-8EE0-FA66633F1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7929" y="4876801"/>
            <a:ext cx="992062" cy="304800"/>
          </a:xfrm>
        </p:spPr>
        <p:txBody>
          <a:bodyPr/>
          <a:lstStyle/>
          <a:p>
            <a:pPr marL="0" indent="0">
              <a:buNone/>
            </a:pPr>
            <a:r>
              <a:rPr lang="en-US" sz="1400" i="1" dirty="0"/>
              <a:t>Max Short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D3DF84-3EEA-4968-BA6D-5DBBF7D4FA3D}"/>
              </a:ext>
            </a:extLst>
          </p:cNvPr>
          <p:cNvCxnSpPr/>
          <p:nvPr/>
        </p:nvCxnSpPr>
        <p:spPr>
          <a:xfrm>
            <a:off x="3200400" y="2286000"/>
            <a:ext cx="0" cy="2438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72CB72-8C55-42E0-A0D1-34B1041C001F}"/>
              </a:ext>
            </a:extLst>
          </p:cNvPr>
          <p:cNvCxnSpPr/>
          <p:nvPr/>
        </p:nvCxnSpPr>
        <p:spPr>
          <a:xfrm>
            <a:off x="3200400" y="4724400"/>
            <a:ext cx="495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F6EF663-A817-4A7D-8F15-868AAF39972B}"/>
              </a:ext>
            </a:extLst>
          </p:cNvPr>
          <p:cNvCxnSpPr/>
          <p:nvPr/>
        </p:nvCxnSpPr>
        <p:spPr>
          <a:xfrm flipV="1">
            <a:off x="8153400" y="2362200"/>
            <a:ext cx="0" cy="2362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15417F8-F80E-443D-96BC-6769592E98D9}"/>
              </a:ext>
            </a:extLst>
          </p:cNvPr>
          <p:cNvSpPr txBox="1">
            <a:spLocks/>
          </p:cNvSpPr>
          <p:nvPr/>
        </p:nvSpPr>
        <p:spPr>
          <a:xfrm>
            <a:off x="7657372" y="4879759"/>
            <a:ext cx="992056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6032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i="1" dirty="0"/>
              <a:t>Max Long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E8104C-E0B8-42BE-965E-B4E47F8EFFB8}"/>
              </a:ext>
            </a:extLst>
          </p:cNvPr>
          <p:cNvCxnSpPr>
            <a:cxnSpLocks/>
          </p:cNvCxnSpPr>
          <p:nvPr/>
        </p:nvCxnSpPr>
        <p:spPr>
          <a:xfrm>
            <a:off x="5486400" y="4610100"/>
            <a:ext cx="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B1A7231-C0CC-45E9-89D4-7E4EB008AAD7}"/>
              </a:ext>
            </a:extLst>
          </p:cNvPr>
          <p:cNvSpPr txBox="1">
            <a:spLocks/>
          </p:cNvSpPr>
          <p:nvPr/>
        </p:nvSpPr>
        <p:spPr>
          <a:xfrm>
            <a:off x="5410200" y="4876801"/>
            <a:ext cx="992056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6032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i="1" dirty="0"/>
              <a:t>0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7E3FD0E-0B20-4D46-A99D-7551D35A900E}"/>
              </a:ext>
            </a:extLst>
          </p:cNvPr>
          <p:cNvSpPr txBox="1">
            <a:spLocks/>
          </p:cNvSpPr>
          <p:nvPr/>
        </p:nvSpPr>
        <p:spPr>
          <a:xfrm>
            <a:off x="4953000" y="5562600"/>
            <a:ext cx="2134328" cy="3047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6032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/>
              <a:t>Inventories</a:t>
            </a:r>
            <a:endParaRPr lang="en-US" sz="1400" i="1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B35AEA-B894-430D-950C-2CD22756AE3D}"/>
              </a:ext>
            </a:extLst>
          </p:cNvPr>
          <p:cNvCxnSpPr>
            <a:cxnSpLocks/>
          </p:cNvCxnSpPr>
          <p:nvPr/>
        </p:nvCxnSpPr>
        <p:spPr>
          <a:xfrm>
            <a:off x="8039100" y="4191000"/>
            <a:ext cx="190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804B32B-9C4D-43DD-AFE5-FE63D77C63A8}"/>
              </a:ext>
            </a:extLst>
          </p:cNvPr>
          <p:cNvCxnSpPr>
            <a:cxnSpLocks/>
          </p:cNvCxnSpPr>
          <p:nvPr/>
        </p:nvCxnSpPr>
        <p:spPr>
          <a:xfrm flipH="1">
            <a:off x="3105001" y="2739326"/>
            <a:ext cx="218518" cy="3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8E46431-D9E4-4F41-8364-EFEC4E46AD67}"/>
              </a:ext>
            </a:extLst>
          </p:cNvPr>
          <p:cNvSpPr txBox="1">
            <a:spLocks/>
          </p:cNvSpPr>
          <p:nvPr/>
        </p:nvSpPr>
        <p:spPr>
          <a:xfrm>
            <a:off x="8343900" y="4155130"/>
            <a:ext cx="992056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6032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i="1" dirty="0"/>
              <a:t>VB Bid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AC83379-C4F0-4746-BE89-719D73F1C3BF}"/>
              </a:ext>
            </a:extLst>
          </p:cNvPr>
          <p:cNvSpPr txBox="1">
            <a:spLocks/>
          </p:cNvSpPr>
          <p:nvPr/>
        </p:nvSpPr>
        <p:spPr>
          <a:xfrm>
            <a:off x="2362213" y="2612365"/>
            <a:ext cx="938326" cy="2892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6032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i="1" dirty="0"/>
              <a:t>VB Ask</a:t>
            </a:r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8B0EBF13-8C77-4332-A6B9-F95AF65354CB}"/>
              </a:ext>
            </a:extLst>
          </p:cNvPr>
          <p:cNvSpPr/>
          <p:nvPr/>
        </p:nvSpPr>
        <p:spPr>
          <a:xfrm>
            <a:off x="8478359" y="2765617"/>
            <a:ext cx="342138" cy="1325880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9D62CEE-0697-4C7D-9BC4-22B1314B8B38}"/>
              </a:ext>
            </a:extLst>
          </p:cNvPr>
          <p:cNvSpPr txBox="1">
            <a:spLocks/>
          </p:cNvSpPr>
          <p:nvPr/>
        </p:nvSpPr>
        <p:spPr>
          <a:xfrm rot="5400000">
            <a:off x="8363314" y="3180986"/>
            <a:ext cx="1256572" cy="381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0" tIns="0" rIns="0" bIns="0" rtlCol="0">
            <a:noAutofit/>
          </a:bodyPr>
          <a:lstStyle>
            <a:lvl1pPr marL="256032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i="1" dirty="0">
                <a:solidFill>
                  <a:srgbClr val="C00000"/>
                </a:solidFill>
              </a:rPr>
              <a:t>Market Liquidity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EEAD054-96D4-4C1D-9BC4-EBC40C933E57}"/>
              </a:ext>
            </a:extLst>
          </p:cNvPr>
          <p:cNvCxnSpPr>
            <a:cxnSpLocks/>
          </p:cNvCxnSpPr>
          <p:nvPr/>
        </p:nvCxnSpPr>
        <p:spPr>
          <a:xfrm flipH="1">
            <a:off x="8044141" y="2739326"/>
            <a:ext cx="218518" cy="3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Left Brace 35">
            <a:extLst>
              <a:ext uri="{FF2B5EF4-FFF2-40B4-BE49-F238E27FC236}">
                <a16:creationId xmlns:a16="http://schemas.microsoft.com/office/drawing/2014/main" id="{D2847840-F4F6-44A3-BAC2-6C2ECBF6317C}"/>
              </a:ext>
            </a:extLst>
          </p:cNvPr>
          <p:cNvSpPr/>
          <p:nvPr/>
        </p:nvSpPr>
        <p:spPr>
          <a:xfrm>
            <a:off x="2774679" y="2780572"/>
            <a:ext cx="307312" cy="12192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B90FF60-EF54-47FB-8833-0868A7E78F86}"/>
              </a:ext>
            </a:extLst>
          </p:cNvPr>
          <p:cNvSpPr txBox="1">
            <a:spLocks/>
          </p:cNvSpPr>
          <p:nvPr/>
        </p:nvSpPr>
        <p:spPr>
          <a:xfrm rot="16200000">
            <a:off x="1880526" y="3307230"/>
            <a:ext cx="1406745" cy="3815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6032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i="1" dirty="0"/>
              <a:t>Outside Spread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1214092-B527-40D7-8750-5D364A3F4BA1}"/>
              </a:ext>
            </a:extLst>
          </p:cNvPr>
          <p:cNvCxnSpPr>
            <a:cxnSpLocks/>
          </p:cNvCxnSpPr>
          <p:nvPr/>
        </p:nvCxnSpPr>
        <p:spPr>
          <a:xfrm flipH="1" flipV="1">
            <a:off x="3200401" y="2739326"/>
            <a:ext cx="4953001" cy="99447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8305B91-6770-4EF5-B3AA-3FE061D65C46}"/>
              </a:ext>
            </a:extLst>
          </p:cNvPr>
          <p:cNvCxnSpPr>
            <a:cxnSpLocks/>
          </p:cNvCxnSpPr>
          <p:nvPr/>
        </p:nvCxnSpPr>
        <p:spPr>
          <a:xfrm>
            <a:off x="3196291" y="3163030"/>
            <a:ext cx="4924742" cy="102797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70DAB40-39C7-4BF2-AB5B-F87C713E4240}"/>
              </a:ext>
            </a:extLst>
          </p:cNvPr>
          <p:cNvSpPr txBox="1"/>
          <p:nvPr/>
        </p:nvSpPr>
        <p:spPr>
          <a:xfrm>
            <a:off x="3547867" y="1959100"/>
            <a:ext cx="159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Dealers Mean Price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99766D7-06E8-4207-833E-252FA5CCEC73}"/>
              </a:ext>
            </a:extLst>
          </p:cNvPr>
          <p:cNvSpPr txBox="1"/>
          <p:nvPr/>
        </p:nvSpPr>
        <p:spPr>
          <a:xfrm>
            <a:off x="4343401" y="3204635"/>
            <a:ext cx="1591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Inside Spread</a:t>
            </a:r>
          </a:p>
        </p:txBody>
      </p:sp>
      <p:sp>
        <p:nvSpPr>
          <p:cNvPr id="47" name="Right Brace 46">
            <a:extLst>
              <a:ext uri="{FF2B5EF4-FFF2-40B4-BE49-F238E27FC236}">
                <a16:creationId xmlns:a16="http://schemas.microsoft.com/office/drawing/2014/main" id="{3815D2E5-CAD8-4BEA-A143-D4D939D034AE}"/>
              </a:ext>
            </a:extLst>
          </p:cNvPr>
          <p:cNvSpPr/>
          <p:nvPr/>
        </p:nvSpPr>
        <p:spPr>
          <a:xfrm>
            <a:off x="5906229" y="3333231"/>
            <a:ext cx="308567" cy="38172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75CD20A8-1768-4432-BC33-9C6971C61125}"/>
              </a:ext>
            </a:extLst>
          </p:cNvPr>
          <p:cNvCxnSpPr>
            <a:cxnSpLocks/>
          </p:cNvCxnSpPr>
          <p:nvPr/>
        </p:nvCxnSpPr>
        <p:spPr>
          <a:xfrm>
            <a:off x="5569590" y="3341925"/>
            <a:ext cx="382262" cy="248175"/>
          </a:xfrm>
          <a:prstGeom prst="bentConnector3">
            <a:avLst>
              <a:gd name="adj1" fmla="val 4303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F9E205E1-9D5E-419C-AB51-C985BA4BE2E7}"/>
              </a:ext>
            </a:extLst>
          </p:cNvPr>
          <p:cNvSpPr txBox="1"/>
          <p:nvPr/>
        </p:nvSpPr>
        <p:spPr>
          <a:xfrm>
            <a:off x="5036759" y="4126001"/>
            <a:ext cx="1059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>Matched Book</a:t>
            </a:r>
          </a:p>
        </p:txBody>
      </p:sp>
      <p:sp>
        <p:nvSpPr>
          <p:cNvPr id="58" name="Right Brace 57">
            <a:extLst>
              <a:ext uri="{FF2B5EF4-FFF2-40B4-BE49-F238E27FC236}">
                <a16:creationId xmlns:a16="http://schemas.microsoft.com/office/drawing/2014/main" id="{565BE7E9-0C7A-447B-9E8F-73CFBA0BFF5F}"/>
              </a:ext>
            </a:extLst>
          </p:cNvPr>
          <p:cNvSpPr/>
          <p:nvPr/>
        </p:nvSpPr>
        <p:spPr>
          <a:xfrm rot="5400000">
            <a:off x="6671063" y="4105439"/>
            <a:ext cx="373807" cy="2526133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C787928C-C89E-47A0-A029-46851EFB6EA6}"/>
              </a:ext>
            </a:extLst>
          </p:cNvPr>
          <p:cNvSpPr txBox="1">
            <a:spLocks/>
          </p:cNvSpPr>
          <p:nvPr/>
        </p:nvSpPr>
        <p:spPr>
          <a:xfrm>
            <a:off x="6240149" y="5674079"/>
            <a:ext cx="1694358" cy="19891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0" tIns="0" rIns="0" bIns="0" rtlCol="0">
            <a:noAutofit/>
          </a:bodyPr>
          <a:lstStyle>
            <a:lvl1pPr marL="256032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i="1" dirty="0">
                <a:solidFill>
                  <a:srgbClr val="C00000"/>
                </a:solidFill>
              </a:rPr>
              <a:t>Funding Liquidity</a:t>
            </a:r>
          </a:p>
        </p:txBody>
      </p:sp>
    </p:spTree>
    <p:extLst>
      <p:ext uri="{BB962C8B-B14F-4D97-AF65-F5344CB8AC3E}">
        <p14:creationId xmlns:p14="http://schemas.microsoft.com/office/powerpoint/2010/main" val="2656844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11554-36BC-48E9-8091-B31BA9954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Treynor Model Main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473F4-6C8D-434D-9FA5-D81D3E826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Treynor Model’s main assumptions: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The value-based investor's bid and asked price is given.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The standard size of orders coming to the dealer for accommodation is given.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We also take as given the maximum position-long or short-the dealer is willing to assume.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5372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A13F5-1A41-4030-B4FC-22B8F417A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Leveraged Dealer Basics </a:t>
            </a:r>
            <a:r>
              <a:rPr lang="en-US" sz="2000" b="0" dirty="0"/>
              <a:t>(1 of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9177C-2C44-46E9-982C-7B7B9A973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Leveraged dealers have</a:t>
            </a:r>
            <a:r>
              <a:rPr lang="en-US" sz="2000" b="1" dirty="0"/>
              <a:t> long positions in securities </a:t>
            </a:r>
            <a:r>
              <a:rPr lang="en-US" sz="2000" dirty="0"/>
              <a:t>and therefore exposed to the </a:t>
            </a:r>
            <a:r>
              <a:rPr lang="en-US" sz="2000" b="1" dirty="0"/>
              <a:t>price risk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en-US" sz="2000" dirty="0"/>
              <a:t>Price risk is a risk that the value of stock is gets lower that dealer lose money.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dirty="0"/>
              <a:t>Dealer business is a very competitive business. One way to beat the competition is to deal with </a:t>
            </a:r>
            <a:r>
              <a:rPr lang="en-US" sz="2000" b="1" dirty="0"/>
              <a:t>lower level of capital </a:t>
            </a:r>
            <a:r>
              <a:rPr lang="en-US" sz="2000" dirty="0"/>
              <a:t>and </a:t>
            </a:r>
            <a:r>
              <a:rPr lang="en-US" sz="2000" b="1" dirty="0"/>
              <a:t>higher level of borrowed money (leverage).</a:t>
            </a:r>
          </a:p>
          <a:p>
            <a:r>
              <a:rPr lang="en-US" sz="2000" dirty="0"/>
              <a:t>One of the definitions of leverage is the ratio of debt to capital.</a:t>
            </a:r>
          </a:p>
          <a:p>
            <a:r>
              <a:rPr lang="en-US" sz="2000" dirty="0"/>
              <a:t>The only capital-funded dealers are value based dealers. Retail dealers are leveraged dealers.</a:t>
            </a:r>
          </a:p>
        </p:txBody>
      </p:sp>
    </p:spTree>
    <p:extLst>
      <p:ext uri="{BB962C8B-B14F-4D97-AF65-F5344CB8AC3E}">
        <p14:creationId xmlns:p14="http://schemas.microsoft.com/office/powerpoint/2010/main" val="3173660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C256E-C6CA-45DC-A070-9D2055B11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Maker </a:t>
            </a:r>
            <a:r>
              <a:rPr lang="en-US" sz="2000" b="0" dirty="0"/>
              <a:t>(2 of 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4E10A-103D-4507-B186-B3829AE40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Security dealers and value-based investors’ role differ in important aspects:</a:t>
            </a:r>
          </a:p>
          <a:p>
            <a:pPr marL="0" indent="0">
              <a:buNone/>
            </a:pPr>
            <a:endParaRPr lang="en-US" sz="2000" dirty="0"/>
          </a:p>
          <a:p>
            <a:pPr marL="944118" lvl="1" indent="-457200">
              <a:buFont typeface="+mj-lt"/>
              <a:buAutoNum type="arabicPeriod"/>
            </a:pPr>
            <a:r>
              <a:rPr lang="en-US" sz="2000" dirty="0"/>
              <a:t>Amount of </a:t>
            </a:r>
            <a:r>
              <a:rPr lang="en-US" sz="2000" b="1" dirty="0"/>
              <a:t>capital</a:t>
            </a:r>
            <a:r>
              <a:rPr lang="en-US" sz="2000" dirty="0"/>
              <a:t>, hence ability to absorb losses; </a:t>
            </a:r>
          </a:p>
          <a:p>
            <a:pPr marL="944118" lvl="1" indent="-457200">
              <a:buFont typeface="+mj-lt"/>
              <a:buAutoNum type="arabicPeriod"/>
            </a:pPr>
            <a:r>
              <a:rPr lang="en-US" sz="2000" b="1" dirty="0"/>
              <a:t>Length</a:t>
            </a:r>
            <a:r>
              <a:rPr lang="en-US" sz="2000" dirty="0"/>
              <a:t> of holding, hence exposure to getting bagged.</a:t>
            </a:r>
          </a:p>
          <a:p>
            <a:pPr marL="944118" lvl="1" indent="-457200">
              <a:buFont typeface="+mj-lt"/>
              <a:buAutoNum type="arabicPeriod"/>
            </a:pPr>
            <a:r>
              <a:rPr lang="en-US" sz="2000" dirty="0"/>
              <a:t>In the </a:t>
            </a:r>
            <a:r>
              <a:rPr lang="en-US" sz="2000" b="1" dirty="0"/>
              <a:t>spreads</a:t>
            </a:r>
            <a:r>
              <a:rPr lang="en-US" sz="2000" dirty="0"/>
              <a:t> (i.e., the difference in bid and asked price imposed on simultaneous purchases and sales). </a:t>
            </a:r>
          </a:p>
          <a:p>
            <a:pPr marL="944118" lvl="1" indent="-457200">
              <a:buFont typeface="+mj-lt"/>
              <a:buAutoNum type="arabicPeriod"/>
            </a:pPr>
            <a:endParaRPr lang="en-US" sz="2000" dirty="0"/>
          </a:p>
          <a:p>
            <a:r>
              <a:rPr lang="en-US" sz="2000" dirty="0"/>
              <a:t>In particular, the VBT's spread is larger than the dealer's spread; we call them, respectively, the "outside" and "inside" spread. </a:t>
            </a:r>
          </a:p>
        </p:txBody>
      </p:sp>
    </p:spTree>
    <p:extLst>
      <p:ext uri="{BB962C8B-B14F-4D97-AF65-F5344CB8AC3E}">
        <p14:creationId xmlns:p14="http://schemas.microsoft.com/office/powerpoint/2010/main" val="2379441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90CF6-24CE-418A-BD92-A70D803A1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Leveraged Dealer Basics </a:t>
            </a:r>
            <a:r>
              <a:rPr lang="en-US" sz="2000" b="0" dirty="0"/>
              <a:t>(2 of 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C8DBC-DF2A-4066-8480-1657DBB54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Leveraged dealers’ </a:t>
            </a:r>
            <a:r>
              <a:rPr lang="en-US" sz="2000" b="1" dirty="0"/>
              <a:t>inventory of cash </a:t>
            </a:r>
            <a:r>
              <a:rPr lang="en-US" sz="2000" dirty="0"/>
              <a:t>is their credit line with the bankers.</a:t>
            </a:r>
          </a:p>
          <a:p>
            <a:r>
              <a:rPr lang="en-US" sz="2000" dirty="0"/>
              <a:t>They finance their security positions by borrowing from banks.</a:t>
            </a:r>
          </a:p>
          <a:p>
            <a:r>
              <a:rPr lang="en-US" sz="2000" dirty="0"/>
              <a:t>Long dealers use the </a:t>
            </a:r>
            <a:r>
              <a:rPr lang="en-US" sz="2000" b="1" dirty="0"/>
              <a:t>new securities </a:t>
            </a:r>
            <a:r>
              <a:rPr lang="en-US" sz="2000" dirty="0"/>
              <a:t>as </a:t>
            </a:r>
            <a:r>
              <a:rPr lang="en-US" sz="2000" b="1" dirty="0"/>
              <a:t>collateral</a:t>
            </a:r>
            <a:r>
              <a:rPr lang="en-US" sz="2000" dirty="0"/>
              <a:t> to borrow from banks. </a:t>
            </a:r>
          </a:p>
          <a:p>
            <a:r>
              <a:rPr lang="en-US" sz="2000" dirty="0"/>
              <a:t>The demand fluctuations for securities will be absorbed by changed in dealers balance sheets:</a:t>
            </a:r>
          </a:p>
          <a:p>
            <a:endParaRPr lang="en-US" sz="2000" dirty="0"/>
          </a:p>
          <a:p>
            <a:pPr lvl="1"/>
            <a:r>
              <a:rPr lang="en-US" sz="2000" dirty="0"/>
              <a:t>Leveraged dealer is completely exposed to the “</a:t>
            </a:r>
            <a:r>
              <a:rPr lang="en-US" sz="2000" b="1" u="sng" dirty="0"/>
              <a:t>price risk” </a:t>
            </a:r>
            <a:r>
              <a:rPr lang="en-US" sz="2000" dirty="0"/>
              <a:t>and “interest rate risk.”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dirty="0"/>
              <a:t>Real world dealers, however, are more “hedged” than leveraged dealers.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1975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8E9AB-41F4-4065-94AC-CABA0661D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Leveraged Dealer Basics </a:t>
            </a:r>
            <a:r>
              <a:rPr lang="en-US" sz="2000" b="0" dirty="0"/>
              <a:t>(3 of 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900C9-E0DD-4DBE-890F-3EB1B5429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     </a:t>
            </a:r>
            <a:r>
              <a:rPr lang="en-US" sz="2000" i="1" dirty="0"/>
              <a:t>Long on Securities                                   Short on Securities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i="1" dirty="0"/>
              <a:t>                          Asset                Liabilities                       Asset                Liabilities</a:t>
            </a:r>
          </a:p>
          <a:p>
            <a:pPr marL="0" indent="0">
              <a:buNone/>
            </a:pPr>
            <a:r>
              <a:rPr lang="en-US" sz="2000" i="1" dirty="0"/>
              <a:t>  </a:t>
            </a:r>
          </a:p>
          <a:p>
            <a:pPr marL="0" indent="0">
              <a:buNone/>
            </a:pPr>
            <a:r>
              <a:rPr lang="en-US" sz="2000" i="1" dirty="0"/>
              <a:t>                     Securities           Bank Loans                       Cash                 Securities</a:t>
            </a:r>
          </a:p>
          <a:p>
            <a:pPr marL="0" indent="0">
              <a:buNone/>
            </a:pPr>
            <a:r>
              <a:rPr lang="en-US" sz="2000" i="1" dirty="0"/>
              <a:t>  </a:t>
            </a:r>
          </a:p>
          <a:p>
            <a:pPr marL="0" indent="0">
              <a:buNone/>
            </a:pPr>
            <a:r>
              <a:rPr lang="en-US" sz="2000" i="1" dirty="0"/>
              <a:t>                     (+Securities)   (+ Loan)</a:t>
            </a:r>
            <a:endParaRPr lang="en-US" i="1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40ADD1-6F41-4291-BABE-B383D1F850A0}"/>
              </a:ext>
            </a:extLst>
          </p:cNvPr>
          <p:cNvCxnSpPr/>
          <p:nvPr/>
        </p:nvCxnSpPr>
        <p:spPr>
          <a:xfrm>
            <a:off x="1981200" y="3276600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8CB559-6451-40F5-9F87-228C7E74E12A}"/>
              </a:ext>
            </a:extLst>
          </p:cNvPr>
          <p:cNvCxnSpPr/>
          <p:nvPr/>
        </p:nvCxnSpPr>
        <p:spPr>
          <a:xfrm>
            <a:off x="3581400" y="2667000"/>
            <a:ext cx="0" cy="3124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AE3880-D35F-44E2-B4A8-E64AFE3E6353}"/>
              </a:ext>
            </a:extLst>
          </p:cNvPr>
          <p:cNvCxnSpPr/>
          <p:nvPr/>
        </p:nvCxnSpPr>
        <p:spPr>
          <a:xfrm>
            <a:off x="8153400" y="2590800"/>
            <a:ext cx="0" cy="3124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B5C440-EA52-4111-89BA-F21EA06C8115}"/>
              </a:ext>
            </a:extLst>
          </p:cNvPr>
          <p:cNvCxnSpPr/>
          <p:nvPr/>
        </p:nvCxnSpPr>
        <p:spPr>
          <a:xfrm>
            <a:off x="6248400" y="3276600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0AAA169-D576-47AD-856B-F47A4BCF52A2}"/>
              </a:ext>
            </a:extLst>
          </p:cNvPr>
          <p:cNvCxnSpPr>
            <a:cxnSpLocks/>
          </p:cNvCxnSpPr>
          <p:nvPr/>
        </p:nvCxnSpPr>
        <p:spPr>
          <a:xfrm flipV="1">
            <a:off x="4313382" y="5072390"/>
            <a:ext cx="0" cy="4572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9C73286-46C4-4B5A-90E1-0295C7A0A03A}"/>
              </a:ext>
            </a:extLst>
          </p:cNvPr>
          <p:cNvSpPr txBox="1"/>
          <p:nvPr/>
        </p:nvSpPr>
        <p:spPr>
          <a:xfrm>
            <a:off x="3714173" y="552959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Use securities as collateral</a:t>
            </a:r>
          </a:p>
        </p:txBody>
      </p:sp>
    </p:spTree>
    <p:extLst>
      <p:ext uri="{BB962C8B-B14F-4D97-AF65-F5344CB8AC3E}">
        <p14:creationId xmlns:p14="http://schemas.microsoft.com/office/powerpoint/2010/main" val="2074601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4CC4A-6BCB-42FC-A53E-AA5939C7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Repurchase Agreements (Repo)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779CD-9AB2-456E-81D7-B8DA83677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 repurchase agreement is a </a:t>
            </a:r>
            <a:r>
              <a:rPr lang="en-US" sz="2000" b="1" dirty="0"/>
              <a:t>collateralized overnight loan, legally constructed as two security transactions one day apart</a:t>
            </a:r>
            <a:r>
              <a:rPr lang="en-US" sz="2000" dirty="0"/>
              <a:t>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The agent who “</a:t>
            </a:r>
            <a:r>
              <a:rPr lang="en-US" sz="2000" b="1" dirty="0"/>
              <a:t>repos securities</a:t>
            </a:r>
            <a:r>
              <a:rPr lang="en-US" sz="2000" dirty="0"/>
              <a:t>” (sells securities for repurchase) is the </a:t>
            </a:r>
            <a:r>
              <a:rPr lang="en-US" sz="2000" b="1" dirty="0"/>
              <a:t>borrower of money.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The agent who “</a:t>
            </a:r>
            <a:r>
              <a:rPr lang="en-US" sz="2000" b="1" dirty="0"/>
              <a:t>reverses in securities</a:t>
            </a:r>
            <a:r>
              <a:rPr lang="en-US" sz="2000" dirty="0"/>
              <a:t>” (buys securities for resale) the </a:t>
            </a:r>
            <a:r>
              <a:rPr lang="en-US" sz="2000" b="1" dirty="0"/>
              <a:t>lender of money</a:t>
            </a:r>
            <a:r>
              <a:rPr lang="en-US" sz="2000" dirty="0"/>
              <a:t>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It is the lender </a:t>
            </a:r>
            <a:r>
              <a:rPr lang="en-US" sz="2000"/>
              <a:t>of securities </a:t>
            </a:r>
            <a:r>
              <a:rPr lang="en-US" sz="2000" dirty="0"/>
              <a:t>who is said to “</a:t>
            </a:r>
            <a:r>
              <a:rPr lang="en-US" sz="2000" b="1" dirty="0"/>
              <a:t>do repo</a:t>
            </a:r>
            <a:r>
              <a:rPr lang="en-US" sz="2000" dirty="0"/>
              <a:t>,” meaning to invest in overnight loans.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/>
              <a:t>On the first leg </a:t>
            </a:r>
            <a:r>
              <a:rPr lang="en-US" sz="2000" dirty="0"/>
              <a:t>of the repo, </a:t>
            </a:r>
            <a:r>
              <a:rPr lang="en-US" sz="2000" b="1" dirty="0"/>
              <a:t>money flows </a:t>
            </a:r>
            <a:r>
              <a:rPr lang="en-US" sz="2000" dirty="0"/>
              <a:t>from the lender to the borrower and securities flow the other way.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/>
              <a:t>On the second leg </a:t>
            </a:r>
            <a:r>
              <a:rPr lang="en-US" sz="2000" dirty="0"/>
              <a:t>of the repo, </a:t>
            </a:r>
            <a:r>
              <a:rPr lang="en-US" sz="2000" b="1" dirty="0"/>
              <a:t>the securities flow </a:t>
            </a:r>
            <a:r>
              <a:rPr lang="en-US" sz="2000" dirty="0"/>
              <a:t>back to the borrower, and somewhat more money flows back to the lender. 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3500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2AB3D-1A57-4B2C-A80B-0344798BC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Securities Dealers and Repo </a:t>
            </a:r>
            <a:r>
              <a:rPr lang="en-US" sz="2000" b="0" dirty="0"/>
              <a:t>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A624A-F220-4C8C-AD13-A511C806B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In practice a security dealer is on </a:t>
            </a:r>
            <a:r>
              <a:rPr lang="en-US" sz="2000" b="1" dirty="0"/>
              <a:t>the other side </a:t>
            </a:r>
            <a:r>
              <a:rPr lang="en-US" sz="2000" dirty="0"/>
              <a:t>of most repo transactions. </a:t>
            </a:r>
          </a:p>
          <a:p>
            <a:pPr lvl="1"/>
            <a:r>
              <a:rPr lang="en-US" sz="2000" dirty="0"/>
              <a:t>She is either borrowing money by using her securities as collateral or lending money by taking in securities as collateral. </a:t>
            </a:r>
          </a:p>
          <a:p>
            <a:r>
              <a:rPr lang="en-US" sz="2000" dirty="0"/>
              <a:t>Corporations such as pension funds invest in repo (make overnight secured loans to security dealers) as a way of earning interest on their money balances, and banks repo their security holdings because it is often the cheapest way to finance them. </a:t>
            </a:r>
          </a:p>
          <a:p>
            <a:r>
              <a:rPr lang="en-US" sz="2000" dirty="0"/>
              <a:t>In the balance sheet, we treat borrowing of money as a liability and lending of money as an asset. </a:t>
            </a:r>
          </a:p>
          <a:p>
            <a:pPr marL="0" indent="0">
              <a:buNone/>
            </a:pPr>
            <a:r>
              <a:rPr lang="en-US" sz="2000" dirty="0"/>
              <a:t>                             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0FB64A3-B49A-499A-9D84-704BE0399C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523612"/>
              </p:ext>
            </p:extLst>
          </p:nvPr>
        </p:nvGraphicFramePr>
        <p:xfrm>
          <a:off x="1851246" y="4876996"/>
          <a:ext cx="8128000" cy="1381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84283358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372477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Asset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Liability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286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Lending Money (Reverse)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Borrowing Money (Repo)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467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145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2968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9458C-D217-4FDF-8FE2-66FDE8A9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Securities Dealers and Repo </a:t>
            </a:r>
            <a:r>
              <a:rPr lang="en-US" sz="2000" b="0" dirty="0"/>
              <a:t>(1 of 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E6A35-0BB5-491C-9AE4-AAFC69693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As these transactions take place, </a:t>
            </a:r>
          </a:p>
          <a:p>
            <a:pPr lvl="1"/>
            <a:r>
              <a:rPr lang="en-US" sz="2000" b="1" dirty="0"/>
              <a:t>Collateral flows </a:t>
            </a:r>
            <a:r>
              <a:rPr lang="en-US" sz="2000" dirty="0"/>
              <a:t>from left to right, from the </a:t>
            </a:r>
            <a:r>
              <a:rPr lang="en-US" sz="2000" b="1" dirty="0"/>
              <a:t>bank</a:t>
            </a:r>
            <a:r>
              <a:rPr lang="en-US" sz="2000" dirty="0"/>
              <a:t> through the </a:t>
            </a:r>
            <a:r>
              <a:rPr lang="en-US" sz="2000" b="1" dirty="0"/>
              <a:t>dealer</a:t>
            </a:r>
            <a:r>
              <a:rPr lang="en-US" sz="2000" dirty="0"/>
              <a:t> to the </a:t>
            </a:r>
            <a:r>
              <a:rPr lang="en-US" sz="2000" b="1" dirty="0"/>
              <a:t>pension fund</a:t>
            </a:r>
            <a:r>
              <a:rPr lang="en-US" sz="2000" dirty="0"/>
              <a:t>. </a:t>
            </a:r>
          </a:p>
          <a:p>
            <a:pPr lvl="1"/>
            <a:r>
              <a:rPr lang="en-US" sz="2000" dirty="0"/>
              <a:t>And </a:t>
            </a:r>
            <a:r>
              <a:rPr lang="en-US" sz="2000" b="1" dirty="0"/>
              <a:t>money flows </a:t>
            </a:r>
            <a:r>
              <a:rPr lang="en-US" sz="2000" dirty="0"/>
              <a:t>from right to left, from the </a:t>
            </a:r>
            <a:r>
              <a:rPr lang="en-US" sz="2000" b="1" dirty="0"/>
              <a:t>pension</a:t>
            </a:r>
            <a:r>
              <a:rPr lang="en-US" sz="2000" dirty="0"/>
              <a:t> </a:t>
            </a:r>
            <a:r>
              <a:rPr lang="en-US" sz="2000" b="1" dirty="0"/>
              <a:t>fund</a:t>
            </a:r>
            <a:r>
              <a:rPr lang="en-US" sz="2000" dirty="0"/>
              <a:t> to the </a:t>
            </a:r>
            <a:r>
              <a:rPr lang="en-US" sz="2000" b="1" dirty="0"/>
              <a:t>dealer</a:t>
            </a:r>
            <a:r>
              <a:rPr lang="en-US" sz="2000" dirty="0"/>
              <a:t> to the </a:t>
            </a:r>
            <a:r>
              <a:rPr lang="en-US" sz="2000" b="1" dirty="0"/>
              <a:t>bank</a:t>
            </a:r>
            <a:r>
              <a:rPr lang="en-US" sz="2000" dirty="0"/>
              <a:t>. </a:t>
            </a:r>
          </a:p>
          <a:p>
            <a:r>
              <a:rPr lang="en-US" sz="2000" dirty="0"/>
              <a:t>Note that a repo is called a </a:t>
            </a:r>
            <a:r>
              <a:rPr lang="en-US" sz="2000" b="1" dirty="0"/>
              <a:t>reverse</a:t>
            </a:r>
            <a:r>
              <a:rPr lang="en-US" sz="2000" dirty="0"/>
              <a:t> when it is an </a:t>
            </a:r>
            <a:r>
              <a:rPr lang="en-US" sz="2000" b="1" dirty="0"/>
              <a:t>asset</a:t>
            </a:r>
            <a:r>
              <a:rPr lang="en-US" sz="2000" dirty="0"/>
              <a:t> of the dealer, in line with reporting conventions. But it is important to emphasize that it is the exact same instrument, just the opposite side of the exact same instrument.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954B51-C3A5-47BC-BAF4-7C56E91DC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299" y="3993757"/>
            <a:ext cx="8333401" cy="186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390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9AF0-CA9B-460C-8BCB-183FFFD21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Haircuts </a:t>
            </a:r>
            <a:r>
              <a:rPr lang="en-US" sz="2000" b="0" dirty="0"/>
              <a:t>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DEE15-77A3-46F2-AB7F-A9610BBBA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legal construction as paired security transactions is important because it means that the transaction is </a:t>
            </a:r>
            <a:r>
              <a:rPr lang="en-US" sz="2000" b="1" dirty="0"/>
              <a:t>more symmetric </a:t>
            </a:r>
            <a:r>
              <a:rPr lang="en-US" sz="2000" dirty="0"/>
              <a:t>than an ordinary collateralized loan would be. </a:t>
            </a:r>
          </a:p>
          <a:p>
            <a:pPr lvl="1"/>
            <a:r>
              <a:rPr lang="en-US" sz="2000" dirty="0"/>
              <a:t>For repo, in contrary to standard collateralized loans, the lender of money does often have the </a:t>
            </a:r>
            <a:r>
              <a:rPr lang="en-US" sz="2000" b="1" dirty="0"/>
              <a:t>right to sell the s</a:t>
            </a:r>
            <a:r>
              <a:rPr lang="en-US" sz="2000" dirty="0"/>
              <a:t>ecurities.</a:t>
            </a:r>
          </a:p>
          <a:p>
            <a:pPr lvl="1"/>
            <a:r>
              <a:rPr lang="en-US" sz="2000" dirty="0"/>
              <a:t>They may then sell those securities to establish short </a:t>
            </a:r>
            <a:r>
              <a:rPr lang="en-US" sz="2000" b="1" dirty="0"/>
              <a:t>positions</a:t>
            </a:r>
            <a:r>
              <a:rPr lang="en-US" sz="2000" dirty="0"/>
              <a:t> in securities.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dirty="0"/>
              <a:t>But the transaction is not completely symmetric because the price at which the security is transferred is lower than its market price. </a:t>
            </a:r>
          </a:p>
          <a:p>
            <a:pPr lvl="1"/>
            <a:r>
              <a:rPr lang="en-US" sz="2000" b="1" dirty="0"/>
              <a:t>This means that the money lender gets control over more securities than a clean purchase would allow. 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71824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24D27-3039-4FA8-A4A8-2D0053667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Haircuts </a:t>
            </a:r>
            <a:r>
              <a:rPr lang="en-US" sz="2000" b="0" dirty="0"/>
              <a:t>(2 of 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8586E-A7CF-47AC-B66F-3CE4E63F3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difference between </a:t>
            </a:r>
            <a:r>
              <a:rPr lang="en-US" sz="2000" b="1" dirty="0"/>
              <a:t>market price </a:t>
            </a:r>
            <a:r>
              <a:rPr lang="en-US" sz="2000" dirty="0"/>
              <a:t>and </a:t>
            </a:r>
            <a:r>
              <a:rPr lang="en-US" sz="2000" b="1" dirty="0"/>
              <a:t>repo value </a:t>
            </a:r>
            <a:r>
              <a:rPr lang="en-US" sz="2000" dirty="0"/>
              <a:t>of a securities is referred to  as </a:t>
            </a:r>
            <a:r>
              <a:rPr lang="en-US" sz="2000" b="1" dirty="0"/>
              <a:t>margin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r>
              <a:rPr lang="en-US" sz="2000" dirty="0"/>
              <a:t>The problem is that the price of the security could go </a:t>
            </a:r>
            <a:r>
              <a:rPr lang="en-US" sz="2000" b="1" dirty="0"/>
              <a:t>up or down</a:t>
            </a:r>
            <a:r>
              <a:rPr lang="en-US" sz="2000" dirty="0"/>
              <a:t>, so giving incentive for default to either the money lender or the money borrower, respectively. 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en-US" sz="2000" dirty="0"/>
              <a:t>Thus, traditionally on a repo transaction, </a:t>
            </a:r>
            <a:r>
              <a:rPr lang="en-US" sz="2000" b="1" dirty="0"/>
              <a:t>the lender of money, </a:t>
            </a:r>
            <a:r>
              <a:rPr lang="en-US" sz="2000" dirty="0"/>
              <a:t>because it is lending the more </a:t>
            </a:r>
            <a:r>
              <a:rPr lang="en-US" sz="2000" b="1" dirty="0"/>
              <a:t>liquid asset</a:t>
            </a:r>
            <a:r>
              <a:rPr lang="en-US" sz="2000" dirty="0"/>
              <a:t>, receives </a:t>
            </a:r>
            <a:r>
              <a:rPr lang="en-US" sz="2000" b="1" dirty="0"/>
              <a:t>margin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49016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FDAE5-7EF5-4937-9826-BEC4117EB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Haircuts: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BB2FC-0AC7-471B-BD84-3012A084E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way that margin works is that the price of a security that is used as repo collateral is less than its market price by an amount called the “haircut”. </a:t>
            </a:r>
          </a:p>
          <a:p>
            <a:r>
              <a:rPr lang="en-US" sz="2000" dirty="0"/>
              <a:t>For example, assume there is a 10 year Treasury Bond trading at 100 plus accrued interest is used as collateral for an overnight repo. </a:t>
            </a:r>
          </a:p>
          <a:p>
            <a:r>
              <a:rPr lang="en-US" sz="2000" dirty="0"/>
              <a:t>The haircut is 2%, so the borrower gets only 99.228 for his collateral. </a:t>
            </a:r>
          </a:p>
          <a:p>
            <a:r>
              <a:rPr lang="en-US" sz="2000" dirty="0"/>
              <a:t>The agreed overnight interest rate is 4.92%, which means that the borrower has to pay 99.2280*(1+.0492/360)=99.2416 the next day in order to repurchase his securities. </a:t>
            </a:r>
          </a:p>
          <a:p>
            <a:r>
              <a:rPr lang="en-US" sz="2000" dirty="0"/>
              <a:t>The overnight interest on an approximately million dollar loan is about $135.</a:t>
            </a:r>
          </a:p>
        </p:txBody>
      </p:sp>
    </p:spTree>
    <p:extLst>
      <p:ext uri="{BB962C8B-B14F-4D97-AF65-F5344CB8AC3E}">
        <p14:creationId xmlns:p14="http://schemas.microsoft.com/office/powerpoint/2010/main" val="10410211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F14F4-B3C0-46C0-B1CB-35229218A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Dealers </a:t>
            </a:r>
            <a:r>
              <a:rPr lang="en-US" sz="2000" b="0" dirty="0"/>
              <a:t>(1 of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02C61-C6F9-4CDC-9B75-E6BD2573B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Real world dealers have more sophisticated trading strategies:</a:t>
            </a:r>
          </a:p>
          <a:p>
            <a:pPr lvl="1"/>
            <a:r>
              <a:rPr lang="en-US" sz="2000" dirty="0"/>
              <a:t>They have long positions in some securities and short positions in other securities that are correlated, i.e. move in the same directions.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dirty="0"/>
              <a:t>Additionally, they </a:t>
            </a:r>
            <a:r>
              <a:rPr lang="en-US" sz="2000" b="1" dirty="0"/>
              <a:t>hedge</a:t>
            </a:r>
            <a:r>
              <a:rPr lang="en-US" sz="2000" dirty="0"/>
              <a:t> their position (</a:t>
            </a:r>
            <a:r>
              <a:rPr lang="en-US" sz="2000" u="sng" dirty="0"/>
              <a:t>through repo market) </a:t>
            </a:r>
            <a:r>
              <a:rPr lang="en-US" sz="2000" dirty="0"/>
              <a:t>and are </a:t>
            </a:r>
            <a:r>
              <a:rPr lang="en-US" sz="2000" b="1" dirty="0"/>
              <a:t>less</a:t>
            </a:r>
            <a:r>
              <a:rPr lang="en-US" sz="2000" dirty="0"/>
              <a:t> exposed to the </a:t>
            </a:r>
            <a:r>
              <a:rPr lang="en-US" sz="2000" b="1" u="sng" dirty="0"/>
              <a:t>price risk. </a:t>
            </a:r>
          </a:p>
          <a:p>
            <a:pPr lvl="1"/>
            <a:r>
              <a:rPr lang="en-US" sz="2000" dirty="0"/>
              <a:t>Thus, real world dealer’s balance sheet looks like </a:t>
            </a:r>
            <a:r>
              <a:rPr lang="en-US" sz="2000" i="1" dirty="0"/>
              <a:t>the securities dealer’s balance sheet in repo market.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12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44443-8C6B-4550-94CF-A6F53579A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Dealers </a:t>
            </a:r>
            <a:r>
              <a:rPr lang="en-US" sz="2000" b="0" dirty="0"/>
              <a:t>(2 of 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71BF-21C3-49F9-8FB2-6CA7E7755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</a:t>
            </a:r>
            <a:r>
              <a:rPr lang="en-US" sz="2000" i="1" dirty="0"/>
              <a:t>Assets          Liabilities </a:t>
            </a:r>
          </a:p>
          <a:p>
            <a:pPr marL="0" indent="0">
              <a:buNone/>
            </a:pPr>
            <a:r>
              <a:rPr lang="en-US" dirty="0"/>
              <a:t>         </a:t>
            </a:r>
            <a:r>
              <a:rPr lang="en-US" sz="1800" i="1" dirty="0"/>
              <a:t> </a:t>
            </a:r>
            <a:r>
              <a:rPr lang="en-US" dirty="0"/>
              <a:t>     </a:t>
            </a:r>
          </a:p>
          <a:p>
            <a:pPr marL="0" indent="0">
              <a:buNone/>
            </a:pPr>
            <a:r>
              <a:rPr lang="en-US" sz="2000" i="1" dirty="0"/>
              <a:t>                                                            Reverse             Repo              </a:t>
            </a:r>
            <a:endParaRPr lang="en-US" i="1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4B15161-1810-465D-A07B-A7E0D7D905B8}"/>
              </a:ext>
            </a:extLst>
          </p:cNvPr>
          <p:cNvCxnSpPr/>
          <p:nvPr/>
        </p:nvCxnSpPr>
        <p:spPr>
          <a:xfrm>
            <a:off x="4648200" y="2667000"/>
            <a:ext cx="3276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B4A45A-0822-4F32-9009-1C4820E1FDBB}"/>
              </a:ext>
            </a:extLst>
          </p:cNvPr>
          <p:cNvCxnSpPr/>
          <p:nvPr/>
        </p:nvCxnSpPr>
        <p:spPr>
          <a:xfrm>
            <a:off x="6100439" y="2057400"/>
            <a:ext cx="0" cy="3276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BB13BEF-E601-4885-8689-21A0BFD9CEAB}"/>
              </a:ext>
            </a:extLst>
          </p:cNvPr>
          <p:cNvSpPr txBox="1"/>
          <p:nvPr/>
        </p:nvSpPr>
        <p:spPr>
          <a:xfrm>
            <a:off x="1329322" y="2177103"/>
            <a:ext cx="2025697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Inventory of Securities; Pension funds, asset managements, etc.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AA193E-6E2C-4F69-A140-E73C3BB4EA5B}"/>
              </a:ext>
            </a:extLst>
          </p:cNvPr>
          <p:cNvSpPr txBox="1"/>
          <p:nvPr/>
        </p:nvSpPr>
        <p:spPr>
          <a:xfrm>
            <a:off x="9179204" y="1999820"/>
            <a:ext cx="20574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Inventory of Cash; Banks, MMFs, etc.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49D125-CC68-4106-BA9B-15EA9FCC4672}"/>
              </a:ext>
            </a:extLst>
          </p:cNvPr>
          <p:cNvSpPr txBox="1"/>
          <p:nvPr/>
        </p:nvSpPr>
        <p:spPr>
          <a:xfrm>
            <a:off x="8090311" y="3354169"/>
            <a:ext cx="24782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 </a:t>
            </a:r>
          </a:p>
          <a:p>
            <a:r>
              <a:rPr lang="en-US" sz="1600" i="1" dirty="0">
                <a:solidFill>
                  <a:srgbClr val="C00000"/>
                </a:solidFill>
              </a:rPr>
              <a:t>Cash In</a:t>
            </a:r>
          </a:p>
          <a:p>
            <a:r>
              <a:rPr lang="en-US" sz="1600" i="1" dirty="0">
                <a:solidFill>
                  <a:srgbClr val="C00000"/>
                </a:solidFill>
              </a:rPr>
              <a:t>Securities Out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ECCFB36-8C61-42CD-86A9-BFB8F8E00138}"/>
              </a:ext>
            </a:extLst>
          </p:cNvPr>
          <p:cNvSpPr/>
          <p:nvPr/>
        </p:nvSpPr>
        <p:spPr>
          <a:xfrm>
            <a:off x="3953507" y="4053833"/>
            <a:ext cx="466079" cy="15240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9603FBB-E053-4C79-AB4E-28FD53C4E54B}"/>
              </a:ext>
            </a:extLst>
          </p:cNvPr>
          <p:cNvSpPr/>
          <p:nvPr/>
        </p:nvSpPr>
        <p:spPr>
          <a:xfrm rot="10800000">
            <a:off x="2112893" y="3800445"/>
            <a:ext cx="458553" cy="159769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C2E4167-3806-47DE-9887-648C9805BEDB}"/>
              </a:ext>
            </a:extLst>
          </p:cNvPr>
          <p:cNvSpPr/>
          <p:nvPr/>
        </p:nvSpPr>
        <p:spPr>
          <a:xfrm rot="10800000">
            <a:off x="7695523" y="3733800"/>
            <a:ext cx="458553" cy="159769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1FD0A6B-83C0-4E57-A85D-FD834800ADEA}"/>
              </a:ext>
            </a:extLst>
          </p:cNvPr>
          <p:cNvSpPr/>
          <p:nvPr/>
        </p:nvSpPr>
        <p:spPr>
          <a:xfrm>
            <a:off x="9603417" y="4003620"/>
            <a:ext cx="466079" cy="15240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76B36C-3426-4EA8-ABFF-3F566F783B37}"/>
              </a:ext>
            </a:extLst>
          </p:cNvPr>
          <p:cNvSpPr txBox="1"/>
          <p:nvPr/>
        </p:nvSpPr>
        <p:spPr>
          <a:xfrm>
            <a:off x="2516829" y="3709744"/>
            <a:ext cx="18287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</a:rPr>
              <a:t>Cash In</a:t>
            </a:r>
          </a:p>
          <a:p>
            <a:r>
              <a:rPr lang="en-US" sz="1600" i="1" dirty="0">
                <a:solidFill>
                  <a:srgbClr val="C00000"/>
                </a:solidFill>
              </a:rPr>
              <a:t>Securities Out</a:t>
            </a:r>
          </a:p>
          <a:p>
            <a:endParaRPr lang="en-US" sz="2000" dirty="0" err="1"/>
          </a:p>
        </p:txBody>
      </p:sp>
    </p:spTree>
    <p:extLst>
      <p:ext uri="{BB962C8B-B14F-4D97-AF65-F5344CB8AC3E}">
        <p14:creationId xmlns:p14="http://schemas.microsoft.com/office/powerpoint/2010/main" val="3620255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F9539-111C-4C0D-BA28-B275DA499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Dealers </a:t>
            </a:r>
            <a:r>
              <a:rPr lang="en-US" sz="2000" b="0" dirty="0"/>
              <a:t>(1 of 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3EB32-B6D2-486E-A8CB-B0B160033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In the absence of dealers, </a:t>
            </a:r>
            <a:r>
              <a:rPr lang="en-US" sz="2000" dirty="0" err="1"/>
              <a:t>transactors</a:t>
            </a:r>
            <a:r>
              <a:rPr lang="en-US" sz="2000" dirty="0"/>
              <a:t> in a hurry would buy and sell at prices that differ by the full outside, or VBT, spread, even if the sell and purchase happens almost simultaneously.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By intermediating between buyers and sellers, dealers: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Greatly </a:t>
            </a:r>
            <a:r>
              <a:rPr lang="en-US" sz="2000" b="1" dirty="0"/>
              <a:t>reduce the spreads </a:t>
            </a:r>
            <a:r>
              <a:rPr lang="en-US" sz="2000" dirty="0"/>
              <a:t>encountered by those </a:t>
            </a:r>
            <a:r>
              <a:rPr lang="en-US" sz="2000" dirty="0" err="1"/>
              <a:t>transactors</a:t>
            </a:r>
            <a:r>
              <a:rPr lang="en-US" sz="2000" dirty="0"/>
              <a:t>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Greatly improve the </a:t>
            </a:r>
            <a:r>
              <a:rPr lang="en-US" sz="2000" b="1" dirty="0"/>
              <a:t>liquidity of the markets </a:t>
            </a:r>
            <a:r>
              <a:rPr lang="en-US" sz="2000" dirty="0"/>
              <a:t>in which they deal. </a:t>
            </a:r>
          </a:p>
        </p:txBody>
      </p:sp>
    </p:spTree>
    <p:extLst>
      <p:ext uri="{BB962C8B-B14F-4D97-AF65-F5344CB8AC3E}">
        <p14:creationId xmlns:p14="http://schemas.microsoft.com/office/powerpoint/2010/main" val="36340398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9D546-0D43-4CDD-ABE3-40EDE16E1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 Spread (Premium) </a:t>
            </a:r>
            <a:r>
              <a:rPr lang="en-US" sz="2000" b="0" dirty="0"/>
              <a:t>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1AD26-BF9B-478A-8F9C-2AADED711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Hedged dealers have a large gross position but </a:t>
            </a:r>
            <a:r>
              <a:rPr lang="en-US" sz="2000" b="1" dirty="0"/>
              <a:t>much smaller net position:</a:t>
            </a:r>
          </a:p>
          <a:p>
            <a:pPr lvl="1"/>
            <a:r>
              <a:rPr lang="en-US" sz="2000" dirty="0"/>
              <a:t>Gross position is size of the balance sheet</a:t>
            </a:r>
          </a:p>
          <a:p>
            <a:pPr lvl="1"/>
            <a:r>
              <a:rPr lang="en-US" sz="2000" dirty="0"/>
              <a:t>Net position (exposure) is long positions minus short positions.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dirty="0"/>
              <a:t>Typically, dealers have </a:t>
            </a:r>
            <a:r>
              <a:rPr lang="en-US" sz="2000" i="1" u="sng" dirty="0"/>
              <a:t>net exposures </a:t>
            </a:r>
            <a:r>
              <a:rPr lang="en-US" sz="2000" dirty="0"/>
              <a:t>that is exposure to </a:t>
            </a:r>
            <a:r>
              <a:rPr lang="en-US" sz="2000" b="1" dirty="0"/>
              <a:t>term spread (i.e. long in long term bonds and short in short term bonds).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lvl="3">
              <a:buFont typeface="Wingdings" panose="05000000000000000000" pitchFamily="2" charset="2"/>
              <a:buChar char="q"/>
            </a:pPr>
            <a:r>
              <a:rPr lang="en-US" sz="2000" dirty="0"/>
              <a:t>They are borrowing short and lending long.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Gross position exposes dealers to </a:t>
            </a:r>
            <a:r>
              <a:rPr lang="en-US" sz="2000" b="1" dirty="0"/>
              <a:t>liquidity risk </a:t>
            </a:r>
            <a:r>
              <a:rPr lang="en-US" sz="2000" dirty="0"/>
              <a:t>as they should still fund their gross exposures.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6911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F0AAF-2B8F-4C83-8585-47A5F7ECE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 Spread (Premium) </a:t>
            </a:r>
            <a:r>
              <a:rPr lang="en-US" sz="2000" b="0" dirty="0"/>
              <a:t>(2 of 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3A0BF-DA91-489B-9C72-068B35677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Dealers are borrowing (short) short-term securities and they are lending (long) on long-term bonds.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They are exposing themselves to </a:t>
            </a:r>
            <a:r>
              <a:rPr lang="en-US" sz="2000" b="1" dirty="0">
                <a:solidFill>
                  <a:srgbClr val="C00000"/>
                </a:solidFill>
              </a:rPr>
              <a:t>price risk. </a:t>
            </a:r>
          </a:p>
          <a:p>
            <a:pPr lvl="1"/>
            <a:r>
              <a:rPr lang="en-US" sz="2000" dirty="0"/>
              <a:t>But exposing to price risk is a “profitable” business to do (i.e. </a:t>
            </a:r>
            <a:r>
              <a:rPr lang="en-US" sz="2000" b="1" dirty="0"/>
              <a:t>failure of expectations hypothesis of term structure</a:t>
            </a:r>
            <a:r>
              <a:rPr lang="en-US" sz="2000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6894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1C952-F15C-4761-856A-D3882292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Dealers’ Profit and Price Risk</a:t>
            </a:r>
            <a:br>
              <a:rPr lang="en-US" dirty="0"/>
            </a:br>
            <a:r>
              <a:rPr lang="en-US" sz="2000" b="0" dirty="0"/>
              <a:t>(1 of 2)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764A5-7D0E-4CFB-B7C4-50CB3748E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Treynor model is all about net exposure (price risk).</a:t>
            </a:r>
          </a:p>
          <a:p>
            <a:r>
              <a:rPr lang="en-US" sz="2000" dirty="0"/>
              <a:t>Gross risk is liquidity risk.</a:t>
            </a:r>
          </a:p>
          <a:p>
            <a:r>
              <a:rPr lang="en-US" sz="2000" dirty="0"/>
              <a:t>According Treynor model, dealers </a:t>
            </a:r>
            <a:r>
              <a:rPr lang="en-US" sz="2000" u="sng" dirty="0"/>
              <a:t>willingness to provide market liquidity depends on their willingness to take price risk and manage price risk.</a:t>
            </a:r>
          </a:p>
        </p:txBody>
      </p:sp>
    </p:spTree>
    <p:extLst>
      <p:ext uri="{BB962C8B-B14F-4D97-AF65-F5344CB8AC3E}">
        <p14:creationId xmlns:p14="http://schemas.microsoft.com/office/powerpoint/2010/main" val="40119055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35DDE-C426-4523-9EF8-ABFF3C9AB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Dealers’ Profit and Price Risk</a:t>
            </a:r>
            <a:br>
              <a:rPr lang="en-US" dirty="0"/>
            </a:br>
            <a:r>
              <a:rPr lang="en-US" sz="2000" b="0" dirty="0"/>
              <a:t>(2 of 2)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5449A-5AE5-4FEA-8042-70AA993F7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Dealers are able to make profit in market-making business by having </a:t>
            </a:r>
            <a:r>
              <a:rPr lang="en-US" sz="2000" b="1" dirty="0"/>
              <a:t>access to a large inventories of securities and cash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en-US" sz="2000" dirty="0"/>
              <a:t>If dealers can easily have access to inventories whenever they want, they </a:t>
            </a:r>
            <a:r>
              <a:rPr lang="en-US" sz="2000" b="1" dirty="0">
                <a:solidFill>
                  <a:srgbClr val="C00000"/>
                </a:solidFill>
              </a:rPr>
              <a:t>do not </a:t>
            </a:r>
            <a:r>
              <a:rPr lang="en-US" sz="2000" dirty="0"/>
              <a:t>need to </a:t>
            </a:r>
            <a:r>
              <a:rPr lang="en-US" sz="2000" b="1" dirty="0"/>
              <a:t>hold</a:t>
            </a:r>
            <a:r>
              <a:rPr lang="en-US" sz="2000" dirty="0"/>
              <a:t> these inventories in their own balance sheet.</a:t>
            </a:r>
          </a:p>
          <a:p>
            <a:pPr lvl="1"/>
            <a:r>
              <a:rPr lang="en-US" sz="2000" dirty="0"/>
              <a:t>Thus, they will reduce their price risk.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516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D168E-61F1-41A0-95C3-90616F3A2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 Managers Provide Inventory of Securities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25D00-FDF2-45E2-A274-44C19201C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There are inventory of securities in the financial market:</a:t>
            </a:r>
          </a:p>
          <a:p>
            <a:pPr lvl="1"/>
            <a:r>
              <a:rPr lang="en-US" sz="2000" dirty="0"/>
              <a:t>Pension funds, money managers, etc.</a:t>
            </a:r>
          </a:p>
          <a:p>
            <a:r>
              <a:rPr lang="en-US" sz="2000" dirty="0"/>
              <a:t>Banks are the main inventory of cash.</a:t>
            </a:r>
          </a:p>
        </p:txBody>
      </p:sp>
    </p:spTree>
    <p:extLst>
      <p:ext uri="{BB962C8B-B14F-4D97-AF65-F5344CB8AC3E}">
        <p14:creationId xmlns:p14="http://schemas.microsoft.com/office/powerpoint/2010/main" val="27649602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AA6EC-4B4E-4F8C-9A8F-73D0653D4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Trading and Exchanges: Market Microstructure for Practitioner by Larry Harris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141187-588E-4410-A0AE-BEC9ADAD3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171" y="1600200"/>
            <a:ext cx="3295658" cy="45259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1E50ED-85F8-4CA8-97E7-23C29CCC7B89}"/>
              </a:ext>
            </a:extLst>
          </p:cNvPr>
          <p:cNvSpPr txBox="1"/>
          <p:nvPr/>
        </p:nvSpPr>
        <p:spPr>
          <a:xfrm>
            <a:off x="609600" y="2253673"/>
            <a:ext cx="34451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Suggested Reading:</a:t>
            </a:r>
          </a:p>
          <a:p>
            <a:r>
              <a:rPr lang="en-US" sz="2000" i="1" dirty="0"/>
              <a:t>Harris used Treynor Model to explain how market practitioner think about securities prices. Prof. Harris is currently professor of finance at USC.</a:t>
            </a:r>
          </a:p>
        </p:txBody>
      </p:sp>
    </p:spTree>
    <p:extLst>
      <p:ext uri="{BB962C8B-B14F-4D97-AF65-F5344CB8AC3E}">
        <p14:creationId xmlns:p14="http://schemas.microsoft.com/office/powerpoint/2010/main" val="7087266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771C3-AA07-49D8-BBCF-B0B3465A6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178" y="2581585"/>
            <a:ext cx="2867245" cy="1480052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bg2"/>
                </a:solidFill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086954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94ED2-7C44-4BF8-9766-B9F8E7829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Treynor Model: Securities Prices </a:t>
            </a:r>
            <a:r>
              <a:rPr lang="en-US" sz="2000" b="0" dirty="0"/>
              <a:t>(1 of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CF0AD9-6761-4638-B5B7-FA6141C364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b="1" dirty="0"/>
                  <a:t>Securities prices </a:t>
                </a:r>
                <a:r>
                  <a:rPr lang="en-US" sz="2000" dirty="0"/>
                  <a:t>are equal to </a:t>
                </a:r>
                <a:r>
                  <a:rPr lang="en-US" sz="2000" b="1" dirty="0"/>
                  <a:t>dealer's mean price</a:t>
                </a:r>
                <a:r>
                  <a:rPr lang="en-US" sz="2000" dirty="0"/>
                  <a:t>-the</a:t>
                </a:r>
                <a:r>
                  <a:rPr lang="en-US" sz="2000" b="1" dirty="0"/>
                  <a:t> </a:t>
                </a:r>
                <a:r>
                  <a:rPr lang="en-US" sz="2000" dirty="0"/>
                  <a:t>mean of his bid and asked.</a:t>
                </a:r>
              </a:p>
              <a:p>
                <a:endParaRPr lang="en-US" sz="2000" dirty="0"/>
              </a:p>
              <a:p>
                <a:pPr marL="0" indent="0">
                  <a:buNone/>
                </a:pPr>
                <a:r>
                  <a:rPr lang="en-US" dirty="0"/>
                  <a:t>      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    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𝑚𝑒𝑎𝑛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𝑏𝑖𝑑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𝑎𝑠𝑘𝑒𝑑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𝑝𝑟𝑖𝑐𝑒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In order to understand how securities prices are determined,  we ask two questions: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944118" lvl="1" indent="-457200">
                  <a:buFont typeface="+mj-lt"/>
                  <a:buAutoNum type="arabicPeriod"/>
                </a:pPr>
                <a:r>
                  <a:rPr lang="en-US" sz="2000" dirty="0"/>
                  <a:t>How will the dealer's mean price-the mean of his bid and asked-vary with his position?</a:t>
                </a:r>
              </a:p>
              <a:p>
                <a:pPr marL="944118" lvl="1" indent="-457200">
                  <a:buFont typeface="+mj-lt"/>
                  <a:buAutoNum type="arabicPeriod"/>
                </a:pPr>
                <a:r>
                  <a:rPr lang="en-US" sz="2000" dirty="0"/>
                  <a:t>How big will the dealer's spread be? </a:t>
                </a:r>
              </a:p>
              <a:p>
                <a:pPr marL="944118" lvl="1" indent="-457200">
                  <a:buFont typeface="+mj-lt"/>
                  <a:buAutoNum type="arabicPeriod"/>
                </a:pPr>
                <a:r>
                  <a:rPr lang="en-US" sz="2000" dirty="0"/>
                  <a:t>What determines it?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CF0AD9-6761-4638-B5B7-FA6141C364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51083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317F0-B43D-4877-8572-A870B627B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Treynor Model: What Determines Securities Prices </a:t>
            </a:r>
            <a:r>
              <a:rPr lang="en-US" sz="2000" b="0" dirty="0"/>
              <a:t>(2 of 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04FD6-C891-4F2F-B032-090EC8E96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In general, therefore, dealer prices are responding to two different forces</a:t>
            </a:r>
          </a:p>
          <a:p>
            <a:pPr marL="0" indent="0">
              <a:buNone/>
            </a:pP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>
                <a:solidFill>
                  <a:schemeClr val="accent5"/>
                </a:solidFill>
              </a:rPr>
              <a:t>Cost of Making Market</a:t>
            </a:r>
            <a:r>
              <a:rPr lang="en-US" sz="2000" dirty="0"/>
              <a:t>: dealers change their spread in line with changes in the </a:t>
            </a:r>
            <a:r>
              <a:rPr lang="en-US" sz="2000" b="1" dirty="0"/>
              <a:t>VBT's estimate of value  </a:t>
            </a:r>
            <a:r>
              <a:rPr lang="en-US" sz="2000" dirty="0"/>
              <a:t>(it is their main</a:t>
            </a:r>
            <a:r>
              <a:rPr lang="en-US" sz="2000" b="1" dirty="0"/>
              <a:t> cost </a:t>
            </a:r>
            <a:r>
              <a:rPr lang="en-US" sz="2000" dirty="0"/>
              <a:t>of doing business), and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>
                <a:solidFill>
                  <a:schemeClr val="accent5"/>
                </a:solidFill>
              </a:rPr>
              <a:t>Risk of Making Market</a:t>
            </a:r>
            <a:r>
              <a:rPr lang="en-US" sz="2000" dirty="0"/>
              <a:t>: dealers spread change in response to changes in the </a:t>
            </a:r>
            <a:r>
              <a:rPr lang="en-US" sz="2000" b="1" dirty="0"/>
              <a:t>dealer's position </a:t>
            </a:r>
            <a:r>
              <a:rPr lang="en-US" sz="2000" dirty="0"/>
              <a:t>(price risk is the main </a:t>
            </a:r>
            <a:r>
              <a:rPr lang="en-US" sz="2000" b="1" dirty="0"/>
              <a:t>risk</a:t>
            </a:r>
            <a:r>
              <a:rPr lang="en-US" sz="2000" dirty="0"/>
              <a:t> of making market).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Because the dealer's price is tied to the VBT bid and ask at his layoff points, his prices move along with the VBT prices.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0827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6644E-BA4D-4618-B734-F6EEA4E28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89527"/>
            <a:ext cx="10972800" cy="1413164"/>
          </a:xfrm>
        </p:spPr>
        <p:txBody>
          <a:bodyPr>
            <a:noAutofit/>
          </a:bodyPr>
          <a:lstStyle/>
          <a:p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r>
              <a:rPr lang="en-US" sz="3200" dirty="0"/>
              <a:t>Inventory Control: </a:t>
            </a:r>
            <a:br>
              <a:rPr lang="en-US" sz="2800" dirty="0"/>
            </a:br>
            <a:r>
              <a:rPr lang="en-US" sz="2800" dirty="0"/>
              <a:t>How Will Dealer’s Mean Price Vary with Her Position?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EA774-F2A7-44C6-9085-97964A925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Dealers control their inventories primarily by influencing the buying and selling decisions of their clients through the price they offer.</a:t>
            </a:r>
          </a:p>
          <a:p>
            <a:r>
              <a:rPr lang="en-US" sz="2000" dirty="0"/>
              <a:t>When dealers want to </a:t>
            </a:r>
            <a:r>
              <a:rPr lang="en-US" sz="2000" b="1" dirty="0"/>
              <a:t>decrease</a:t>
            </a:r>
            <a:r>
              <a:rPr lang="en-US" sz="2000" dirty="0"/>
              <a:t> inventories (as they are getting closer to max long position), they decrease their </a:t>
            </a:r>
            <a:r>
              <a:rPr lang="en-US" sz="2000" b="1" dirty="0"/>
              <a:t>bid-ask</a:t>
            </a:r>
            <a:r>
              <a:rPr lang="en-US" sz="2000" dirty="0"/>
              <a:t>. When dealers want to increase </a:t>
            </a:r>
            <a:r>
              <a:rPr lang="en-US" sz="2000" b="1" dirty="0"/>
              <a:t>inventories</a:t>
            </a:r>
            <a:r>
              <a:rPr lang="en-US" sz="2000" dirty="0"/>
              <a:t>, the increase the </a:t>
            </a:r>
            <a:r>
              <a:rPr lang="en-US" sz="2000" b="1" dirty="0"/>
              <a:t>bid-ask levels</a:t>
            </a:r>
            <a:r>
              <a:rPr lang="en-US" sz="2000" dirty="0"/>
              <a:t>.</a:t>
            </a:r>
          </a:p>
          <a:p>
            <a:r>
              <a:rPr lang="en-US" sz="2000" dirty="0"/>
              <a:t>Dealers must control their inventories to trade </a:t>
            </a:r>
            <a:r>
              <a:rPr lang="en-US" sz="2000" b="1" dirty="0"/>
              <a:t>profitably</a:t>
            </a:r>
            <a:r>
              <a:rPr lang="en-US" sz="2000" dirty="0"/>
              <a:t>. Large positions are difficult to finance. They expose dealers to </a:t>
            </a:r>
            <a:r>
              <a:rPr lang="en-US" sz="2000" b="1" dirty="0"/>
              <a:t>inventory (or price) risk</a:t>
            </a:r>
            <a:r>
              <a:rPr lang="en-US" sz="2000" dirty="0"/>
              <a:t>.</a:t>
            </a:r>
          </a:p>
          <a:p>
            <a:r>
              <a:rPr lang="en-US" sz="2000" dirty="0"/>
              <a:t>Dealers set prices so as to obtain two sided order flows. The search for prices that produce a two sided order flow is called </a:t>
            </a:r>
            <a:r>
              <a:rPr lang="en-US" sz="2000" b="1" dirty="0"/>
              <a:t>price discovery process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314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695CB-11D9-4505-A5DF-D9B28CFC3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Dealers </a:t>
            </a:r>
            <a:r>
              <a:rPr lang="en-US" sz="2000" b="0" dirty="0"/>
              <a:t>(2 of 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A4EE4-0A34-40D1-A25B-7E745F006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Without dealers we have two important problems:</a:t>
            </a:r>
          </a:p>
          <a:p>
            <a:pPr marL="944118" lvl="1" indent="-457200">
              <a:buFont typeface="+mj-lt"/>
              <a:buAutoNum type="arabicPeriod"/>
            </a:pPr>
            <a:r>
              <a:rPr lang="en-US" sz="2000" dirty="0"/>
              <a:t>Time</a:t>
            </a:r>
          </a:p>
          <a:p>
            <a:pPr marL="944118" lvl="1" indent="-457200">
              <a:buFont typeface="+mj-lt"/>
              <a:buAutoNum type="arabicPeriod"/>
            </a:pPr>
            <a:r>
              <a:rPr lang="en-US" sz="2000" dirty="0"/>
              <a:t>Price</a:t>
            </a:r>
          </a:p>
          <a:p>
            <a:r>
              <a:rPr lang="en-US" sz="2000" dirty="0"/>
              <a:t>In standard supply and demand mechanism, we assume that </a:t>
            </a:r>
            <a:r>
              <a:rPr lang="en-US" sz="2000" b="1" dirty="0"/>
              <a:t>prices are always continuous</a:t>
            </a:r>
            <a:r>
              <a:rPr lang="en-US" sz="2000" dirty="0"/>
              <a:t>- we are assuming </a:t>
            </a:r>
            <a:r>
              <a:rPr lang="en-US" sz="2000" b="1" dirty="0"/>
              <a:t>perfect liquidity:</a:t>
            </a:r>
          </a:p>
          <a:p>
            <a:pPr marL="0" indent="0">
              <a:buNone/>
            </a:pPr>
            <a:endParaRPr lang="en-US" sz="2000" b="1" dirty="0"/>
          </a:p>
          <a:p>
            <a:pPr lvl="1"/>
            <a:r>
              <a:rPr lang="en-US" sz="2000" dirty="0"/>
              <a:t>There is always a market-clearing price and interest rates.</a:t>
            </a:r>
          </a:p>
          <a:p>
            <a:pPr lvl="1"/>
            <a:r>
              <a:rPr lang="en-US" sz="2000" dirty="0"/>
              <a:t>In doing so, they are assuming liquidity is a free good and therefore abstracting liquidity providers (aka dealers) from their models.</a:t>
            </a:r>
          </a:p>
          <a:p>
            <a:pPr lvl="1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242647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DB022-0F88-405F-8BB3-A976A395C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Dealer's Spread </a:t>
            </a:r>
            <a:r>
              <a:rPr lang="en-US" sz="2000" b="0" dirty="0"/>
              <a:t>(1 of 3)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F24E08-474E-4628-9161-8029B9775F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b="1" i="1" dirty="0"/>
                  <a:t>Recap from Microeconomics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</a:rPr>
                      <m:t>:          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𝐼𝑛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𝑝𝑒𝑟𝑓𝑒𝑐𝑡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𝑐𝑜𝑚𝑝𝑒𝑡𝑖𝑡𝑖𝑜𝑛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𝑃𝑟𝑜𝑓𝑖𝑡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𝐷𝑒𝑎𝑙𝑒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𝑃𝑟𝑜𝑓𝑖𝑡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𝑖𝑠𝑛𝑖𝑑𝑒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𝑜𝑟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𝑑𝑒𝑎𝑙𝑒𝑟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𝑠𝑝𝑟𝑒𝑎𝑑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𝑃𝑟𝑖𝑐𝑒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𝐶𝑜𝑠𝑡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b="1" dirty="0">
                  <a:solidFill>
                    <a:schemeClr val="bg2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chemeClr val="bg2"/>
                    </a:solidFill>
                  </a:rPr>
                  <a:t>Dealers Costs</a:t>
                </a:r>
              </a:p>
              <a:p>
                <a:r>
                  <a:rPr lang="en-US" sz="2000" dirty="0"/>
                  <a:t>Dealers have salaries, telephone bills and other costs, just like any businessman.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F24E08-474E-4628-9161-8029B9775F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3764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B422A-8321-49B6-B77E-8F22B0765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Dealer's Spread </a:t>
            </a:r>
            <a:r>
              <a:rPr lang="en-US" sz="2000" b="0" dirty="0"/>
              <a:t>(2 of 3)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0F357-5496-4CE1-AA37-D0277FEFE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Unless these costs have a significant variable component, however, a dealer's </a:t>
            </a:r>
            <a:r>
              <a:rPr lang="en-US" sz="2000" b="1" dirty="0"/>
              <a:t>dominant variable cost</a:t>
            </a:r>
            <a:r>
              <a:rPr lang="en-US" sz="2000" dirty="0"/>
              <a:t> will be the:</a:t>
            </a:r>
          </a:p>
          <a:p>
            <a:endParaRPr lang="en-US" sz="2000" dirty="0"/>
          </a:p>
          <a:p>
            <a:pPr lvl="1"/>
            <a:r>
              <a:rPr lang="en-US" sz="2000" b="1" dirty="0"/>
              <a:t>The cost of “buying in”: </a:t>
            </a:r>
            <a:r>
              <a:rPr lang="en-US" sz="2000" dirty="0"/>
              <a:t>paying an asking price to the VBT above his own asking price when the dealer is in its max-short position (</a:t>
            </a:r>
            <a:r>
              <a:rPr lang="en-US" sz="2000" b="1" dirty="0"/>
              <a:t>value based ask</a:t>
            </a:r>
            <a:r>
              <a:rPr lang="en-US" sz="2000" dirty="0"/>
              <a:t>) and 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b="1" dirty="0"/>
              <a:t>The cost of “selling in” or laying off: </a:t>
            </a:r>
            <a:r>
              <a:rPr lang="en-US" sz="2000" dirty="0"/>
              <a:t>“liquidating” and selling her positions to VBT at a bid price below his own bid when the dealer is in max-long position (</a:t>
            </a:r>
            <a:r>
              <a:rPr lang="en-US" sz="2000" b="1" dirty="0"/>
              <a:t>value based bid</a:t>
            </a:r>
            <a:r>
              <a:rPr lang="en-US" sz="2000" dirty="0"/>
              <a:t>).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Thus every share (every unit) </a:t>
            </a:r>
            <a:r>
              <a:rPr lang="en-US" sz="2000" b="1" dirty="0"/>
              <a:t>laid off </a:t>
            </a:r>
            <a:r>
              <a:rPr lang="en-US" sz="2000" dirty="0"/>
              <a:t>represents a </a:t>
            </a:r>
            <a:r>
              <a:rPr lang="en-US" sz="2000" b="1" dirty="0"/>
              <a:t>loss</a:t>
            </a:r>
            <a:r>
              <a:rPr lang="en-US" sz="2000" dirty="0"/>
              <a:t> to the dealer. </a:t>
            </a:r>
          </a:p>
        </p:txBody>
      </p:sp>
    </p:spTree>
    <p:extLst>
      <p:ext uri="{BB962C8B-B14F-4D97-AF65-F5344CB8AC3E}">
        <p14:creationId xmlns:p14="http://schemas.microsoft.com/office/powerpoint/2010/main" val="19770118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60273-839E-4736-9463-D36348AC1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Dealer's Spread </a:t>
            </a:r>
            <a:r>
              <a:rPr lang="en-US" sz="2000" b="0" dirty="0"/>
              <a:t>(3 of 3)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DB7D5D-E0B0-40DA-A6F7-645476D6C6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If, in dealing, price is related to variable cost, then the price the dealer exacts for his services-</a:t>
                </a:r>
                <a:r>
                  <a:rPr lang="en-US" sz="2000" b="1" dirty="0"/>
                  <a:t>the dealer's spread- </a:t>
                </a:r>
              </a:p>
              <a:p>
                <a:pPr lvl="1"/>
                <a:r>
                  <a:rPr lang="en-US" sz="2000" dirty="0"/>
                  <a:t>will be related to the cost of </a:t>
                </a:r>
                <a:r>
                  <a:rPr lang="en-US" sz="2000" b="1" dirty="0"/>
                  <a:t>laying off </a:t>
                </a:r>
                <a:r>
                  <a:rPr lang="en-US" sz="2000" dirty="0"/>
                  <a:t>and</a:t>
                </a:r>
                <a:r>
                  <a:rPr lang="en-US" sz="2000" b="1" dirty="0"/>
                  <a:t> buying in- </a:t>
                </a:r>
                <a:r>
                  <a:rPr lang="en-US" sz="2000" dirty="0"/>
                  <a:t>i.e. </a:t>
                </a:r>
                <a:r>
                  <a:rPr lang="en-US" sz="2000" b="1" dirty="0"/>
                  <a:t>outside spread</a:t>
                </a:r>
                <a:r>
                  <a:rPr lang="en-US" sz="2000" dirty="0"/>
                  <a:t>. </a:t>
                </a:r>
              </a:p>
              <a:p>
                <a:r>
                  <a:rPr lang="en-US" sz="2000" dirty="0"/>
                  <a:t>Because the </a:t>
                </a:r>
                <a:r>
                  <a:rPr lang="en-US" sz="2000" b="1" dirty="0"/>
                  <a:t>outside spread </a:t>
                </a:r>
                <a:r>
                  <a:rPr lang="en-US" sz="2000" dirty="0"/>
                  <a:t>will typically be </a:t>
                </a:r>
                <a:r>
                  <a:rPr lang="en-US" sz="2000" b="1" dirty="0"/>
                  <a:t>many times the dealer's spread</a:t>
                </a:r>
                <a:r>
                  <a:rPr lang="en-US" sz="2000" dirty="0"/>
                  <a:t>, however, revenues will equal costs only if layoffs are far less frequent than accommodations. </a:t>
                </a:r>
              </a:p>
              <a:p>
                <a:r>
                  <a:rPr lang="en-US" sz="2000" dirty="0"/>
                  <a:t>More precisely, the </a:t>
                </a:r>
                <a:r>
                  <a:rPr lang="en-US" sz="2000" b="1" dirty="0"/>
                  <a:t>ratio of the two spreads </a:t>
                </a:r>
                <a:r>
                  <a:rPr lang="en-US" sz="2000" dirty="0"/>
                  <a:t>must </a:t>
                </a:r>
                <a:r>
                  <a:rPr lang="en-US" sz="2000" b="1" dirty="0"/>
                  <a:t>equal</a:t>
                </a:r>
                <a:r>
                  <a:rPr lang="en-US" sz="2000" dirty="0"/>
                  <a:t> the inverse ratio of the respective transaction frequencies. </a:t>
                </a:r>
              </a:p>
              <a:p>
                <a:r>
                  <a:rPr lang="en-US" sz="2000" dirty="0"/>
                  <a:t>To obtain this ratio, we need to know the frequency of transactions:</a:t>
                </a:r>
              </a:p>
              <a:p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𝐷𝑒𝑎𝑙𝑒𝑟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𝐼𝑛𝑠𝑖𝑑𝑒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𝑆𝑝𝑟𝑒𝑎𝑑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𝑂𝑢𝑡𝑠𝑖𝑑𝑒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𝑆𝑝𝑟𝑒𝑎𝑑</m:t>
                        </m:r>
                      </m:den>
                    </m:f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𝑇h𝑒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𝐹𝑟𝑒𝑞𝑢𝑛𝑐𝑦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𝑆𝑡𝑎𝑛𝑑𝑎𝑟𝑑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𝑃𝑜𝑠𝑖𝑡𝑖𝑜𝑛𝑠</m:t>
                        </m:r>
                      </m:den>
                    </m:f>
                  </m:oMath>
                </a14:m>
                <a:r>
                  <a:rPr lang="en-US" sz="2000" dirty="0"/>
                  <a:t>=</a:t>
                </a:r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𝑇h𝑒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𝐹𝑟𝑒𝑞𝑢𝑒𝑛𝑐𝑦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𝐿𝑎𝑦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𝑜𝑓𝑓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𝑝𝑜𝑠𝑖𝑡𝑖𝑜𝑛𝑠</m:t>
                    </m:r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DB7D5D-E0B0-40DA-A6F7-645476D6C6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37600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732C1-E3AF-488E-821A-03C069E66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Frequency of Layoffs </a:t>
            </a:r>
            <a:r>
              <a:rPr lang="en-US" sz="2000" b="0" dirty="0"/>
              <a:t>(1 of 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D18E02-ECA9-4983-8BD0-2A3ADF5FB8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dirty="0"/>
                  <a:t>Assume that accommodation trades </a:t>
                </a:r>
                <a:r>
                  <a:rPr lang="en-US" sz="2000" b="1" dirty="0"/>
                  <a:t>have a fixed size</a:t>
                </a:r>
                <a:r>
                  <a:rPr lang="en-US" sz="2000" dirty="0"/>
                  <a:t>. Such trades cause the dealer's position to jump from one </a:t>
                </a:r>
                <a:r>
                  <a:rPr lang="en-US" sz="2000" b="1" dirty="0"/>
                  <a:t>inventory position </a:t>
                </a:r>
                <a:r>
                  <a:rPr lang="en-US" sz="2000" dirty="0"/>
                  <a:t>to a next position (Figure 2).  </a:t>
                </a:r>
              </a:p>
              <a:p>
                <a:pPr marL="0" indent="0">
                  <a:buNone/>
                </a:pPr>
                <a:r>
                  <a:rPr lang="en-US" sz="2000" dirty="0"/>
                  <a:t>Also, let’s assume that”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                 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is  dealer's position,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the dealer's </a:t>
                </a:r>
                <a:r>
                  <a:rPr lang="en-US" sz="2000" b="1" dirty="0"/>
                  <a:t>maximum position</a:t>
                </a:r>
                <a:r>
                  <a:rPr lang="en-US" sz="2000" dirty="0"/>
                  <a:t>,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     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the standard accommodation and 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               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/>
                  <a:t>the frequency with which the dealer finds himself in that position in the steady state.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Then, for interior positions, we can write: </a:t>
                </a:r>
              </a:p>
              <a:p>
                <a:pPr marL="0" indent="0">
                  <a:buNone/>
                </a:pPr>
                <a:r>
                  <a:rPr lang="en-US" sz="1800" dirty="0"/>
                  <a:t>(</a:t>
                </a:r>
                <a:r>
                  <a:rPr lang="en-US" sz="1800" i="1" dirty="0"/>
                  <a:t>Reflecting the fact that buy and sell accommodations are equally likely</a:t>
                </a:r>
                <a:r>
                  <a:rPr lang="en-US" sz="1800" dirty="0"/>
                  <a:t>.)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D18E02-ECA9-4983-8BD0-2A3ADF5FB8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617" r="-2000" b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F5FCE9F-DC4D-45A8-A0AB-01DEB2C7C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136" y="5257799"/>
            <a:ext cx="4908721" cy="49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221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9ABCC-3ADA-4162-9F82-A0E6D0D91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2: Dealer’s String of Transactions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35DA12-1E91-4DB6-BF4B-3DCB488AA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226" y="1967346"/>
            <a:ext cx="10474156" cy="387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340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8A133-BDD3-4373-AE56-9F209576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Frequency of Layoffs </a:t>
            </a:r>
            <a:r>
              <a:rPr lang="en-US" sz="2000" b="0" dirty="0"/>
              <a:t>(2 of 5)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82FC6E-CEC7-494B-8F3C-B88390EAB5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In other words, the frequency with which the position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occurs depends on the frequency with which the next positions occur, times the probability (0.5 in each case) of moves from those positions toward the X position, rather than away from it. </a:t>
                </a:r>
              </a:p>
              <a:p>
                <a:pPr marL="0" indent="0">
                  <a:buNone/>
                </a:pPr>
                <a:r>
                  <a:rPr lang="en-US" sz="2000" dirty="0"/>
                  <a:t>We can rewrite this relation as follows: 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r>
                  <a:rPr lang="en-US" sz="2000" dirty="0"/>
                  <a:t>The symmetry between buy and sell orders dictates that this function be symmetric with respect to positive and negative values of X. </a:t>
                </a:r>
              </a:p>
              <a:p>
                <a:pPr marL="0" indent="0">
                  <a:buNone/>
                </a:pPr>
                <a:r>
                  <a:rPr lang="en-US" sz="2000" b="1" u="sng" dirty="0"/>
                  <a:t>First Important Result: </a:t>
                </a:r>
                <a:r>
                  <a:rPr lang="en-US" sz="2000" dirty="0"/>
                  <a:t>The only straight-line function that satisfies this condition is a horizontal line: G(X) is a constant; </a:t>
                </a:r>
                <a:r>
                  <a:rPr lang="en-US" sz="2000" b="1" dirty="0"/>
                  <a:t>the probability of each position is the same.</a:t>
                </a:r>
                <a:endParaRPr lang="en-US" sz="16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82FC6E-CEC7-494B-8F3C-B88390EAB5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617" r="-2000" b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9C6743D-7DA8-4174-A459-2FF622E7D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854" y="3249837"/>
            <a:ext cx="6155000" cy="104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098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68-67DE-4724-B7F3-86502CEAB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Frequency of Layoffs </a:t>
            </a:r>
            <a:r>
              <a:rPr lang="en-US" sz="2000" b="0" dirty="0"/>
              <a:t>(3 of 5)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F32D64-CD14-4231-80CD-4509F5501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If layoffs are the same size as a standard accommodation then, when a dealer reaches his </a:t>
                </a:r>
                <a:r>
                  <a:rPr lang="en-US" sz="2000" b="1" dirty="0"/>
                  <a:t>layoff position</a:t>
                </a:r>
                <a:r>
                  <a:rPr lang="en-US" sz="2000" dirty="0"/>
                  <a:t>, his next accommodating transaction is equally likely to: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Move him one position </a:t>
                </a:r>
                <a:r>
                  <a:rPr lang="en-US" sz="2000" b="1" dirty="0"/>
                  <a:t>closer to neutrality </a:t>
                </a:r>
                <a:r>
                  <a:rPr lang="en-US" sz="2000" dirty="0"/>
                  <a:t>or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Force him to </a:t>
                </a:r>
                <a:r>
                  <a:rPr lang="en-US" sz="2000" b="1" dirty="0"/>
                  <a:t>lay off</a:t>
                </a:r>
                <a:r>
                  <a:rPr lang="en-US" sz="2000" dirty="0"/>
                  <a:t>, in which case the </a:t>
                </a:r>
                <a:r>
                  <a:rPr lang="en-US" sz="2000" b="1" dirty="0"/>
                  <a:t>net effect </a:t>
                </a:r>
                <a:r>
                  <a:rPr lang="en-US" sz="2000" dirty="0"/>
                  <a:t>is to return him to the </a:t>
                </a:r>
                <a:r>
                  <a:rPr lang="en-US" sz="2000" b="1" dirty="0"/>
                  <a:t>layoff position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2000" dirty="0"/>
              </a:p>
              <a:p>
                <a:pPr marL="457200" lvl="1" indent="0">
                  <a:buNone/>
                </a:pP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is the upper layoff position, then in the steady state we have: </a:t>
                </a:r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r>
                  <a:rPr lang="en-US" sz="1600" dirty="0"/>
                  <a:t>(A similar result holds for the lower layoff position.)</a:t>
                </a:r>
              </a:p>
              <a:p>
                <a:pPr marL="457200" lvl="1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F32D64-CD14-4231-80CD-4509F5501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3ABA5EE-39C6-4CB3-8C52-78DDB49F4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945" y="4532265"/>
            <a:ext cx="6146110" cy="45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256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C260A-9414-4383-8579-F18231E56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Frequency of Layoffs </a:t>
            </a:r>
            <a:r>
              <a:rPr lang="en-US" sz="2000" b="0" dirty="0"/>
              <a:t>(4 of 5)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983BE-72E5-4D80-A5CE-9575198A2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If all possible positions, including layoff positions, occur with the same frequency, </a:t>
            </a:r>
          </a:p>
          <a:p>
            <a:pPr lvl="1"/>
            <a:r>
              <a:rPr lang="en-US" sz="2000" dirty="0"/>
              <a:t>then layoff positions occur with a </a:t>
            </a:r>
            <a:r>
              <a:rPr lang="en-US" sz="2000" b="1" dirty="0"/>
              <a:t>frequency equal to the standard accommodation divided by twice the dealer's layoff position</a:t>
            </a:r>
            <a:r>
              <a:rPr lang="en-US" sz="2000" dirty="0"/>
              <a:t>; times two, because there are two layoff positions. </a:t>
            </a:r>
          </a:p>
          <a:p>
            <a:pPr lvl="1"/>
            <a:r>
              <a:rPr lang="en-US" sz="2000" b="1" u="sng" dirty="0"/>
              <a:t>But </a:t>
            </a:r>
            <a:r>
              <a:rPr lang="en-US" sz="2000" dirty="0"/>
              <a:t>layoff positions actually lead to layoffs </a:t>
            </a:r>
            <a:r>
              <a:rPr lang="en-US" sz="2000" b="1" dirty="0"/>
              <a:t>only half the time</a:t>
            </a:r>
            <a:r>
              <a:rPr lang="en-US" sz="2000" dirty="0"/>
              <a:t>. Thus layoffs occur with a frequency equal to the standard accommodation divided by twice the dealer's layoff position: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8B0DE7-A18E-4063-B165-856932559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363" y="4323048"/>
            <a:ext cx="4270234" cy="61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086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31F73-CD1A-4341-A5E2-48720D222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Frequency of Layoffs </a:t>
            </a:r>
            <a:r>
              <a:rPr lang="en-US" sz="2000" b="0" dirty="0"/>
              <a:t>(5 of 5)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7A875E-011D-4172-B4B9-5BE41C2659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The spread,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000" dirty="0"/>
                  <a:t>, that enables the dealer to break even is: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000" dirty="0"/>
                  <a:t>is the outside, or </a:t>
                </a:r>
                <a:r>
                  <a:rPr lang="en-US" sz="2000" b="1" dirty="0"/>
                  <a:t>VBT's spread</a:t>
                </a:r>
                <a:r>
                  <a:rPr lang="en-US" sz="2000" dirty="0"/>
                  <a:t>. </a:t>
                </a:r>
              </a:p>
              <a:p>
                <a:pPr marL="0" indent="0">
                  <a:buNone/>
                </a:pPr>
                <a:r>
                  <a:rPr lang="en-US" sz="2000" dirty="0"/>
                  <a:t>If the dealer charges more than this, he's covering at least some of his other costs. </a:t>
                </a:r>
              </a:p>
              <a:p>
                <a:pPr marL="0" indent="0">
                  <a:buNone/>
                </a:pPr>
                <a:r>
                  <a:rPr lang="en-US" sz="2000" dirty="0"/>
                  <a:t>Not surprisingly, the competitive inside spread is proportional to the outside spread. </a:t>
                </a:r>
              </a:p>
              <a:p>
                <a:pPr marL="0" indent="0">
                  <a:buNone/>
                </a:pPr>
                <a:r>
                  <a:rPr lang="en-US" sz="2000" dirty="0"/>
                  <a:t>But it also </a:t>
                </a:r>
                <a:r>
                  <a:rPr lang="en-US" sz="2000" b="1" dirty="0"/>
                  <a:t>increases</a:t>
                </a:r>
                <a:r>
                  <a:rPr lang="en-US" sz="2000" dirty="0"/>
                  <a:t> with </a:t>
                </a:r>
                <a:r>
                  <a:rPr lang="en-US" sz="2000" b="1" dirty="0"/>
                  <a:t>the size of the standard accommodation </a:t>
                </a:r>
                <a:r>
                  <a:rPr lang="en-US" sz="2000" dirty="0"/>
                  <a:t>and varies </a:t>
                </a:r>
                <a:r>
                  <a:rPr lang="en-US" sz="2000" b="1" dirty="0"/>
                  <a:t>inversely</a:t>
                </a:r>
                <a:r>
                  <a:rPr lang="en-US" sz="2000" dirty="0"/>
                  <a:t> with the </a:t>
                </a:r>
                <a:r>
                  <a:rPr lang="en-US" sz="2000" b="1" dirty="0"/>
                  <a:t>maximum position </a:t>
                </a:r>
                <a:r>
                  <a:rPr lang="en-US" sz="2000" dirty="0"/>
                  <a:t>the dealer is willing to take.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7A875E-011D-4172-B4B9-5BE41C2659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C7E7D18-7B24-4E56-A3ED-C1CD36D42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400" y="2272112"/>
            <a:ext cx="4784074" cy="64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93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4073C-482C-4DB5-BAF8-4A3F664F3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Dealers </a:t>
            </a:r>
            <a:r>
              <a:rPr lang="en-US" sz="2000" b="0" dirty="0"/>
              <a:t>(3 of 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B04DB-2498-4DCD-9B18-93CABBB38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There are two types of security dealers: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/>
              <a:t>One-sided dealers</a:t>
            </a:r>
          </a:p>
          <a:p>
            <a:pPr marL="1314450" lvl="2" indent="-457200"/>
            <a:r>
              <a:rPr lang="en-US" sz="2000" dirty="0"/>
              <a:t>A security dealer who acts as an agent in a primary issue of corporate securities (IPO) buys the securities from the corporate clients at one price (</a:t>
            </a:r>
            <a:r>
              <a:rPr lang="en-US" sz="2000" i="1" dirty="0"/>
              <a:t>wholesale</a:t>
            </a:r>
            <a:r>
              <a:rPr lang="en-US" sz="2000" dirty="0"/>
              <a:t>) and then sells them at a higher price to its </a:t>
            </a:r>
            <a:r>
              <a:rPr lang="en-US" sz="2000" i="1" dirty="0"/>
              <a:t>retail</a:t>
            </a:r>
            <a:r>
              <a:rPr lang="en-US" sz="2000" dirty="0"/>
              <a:t> clients.</a:t>
            </a:r>
          </a:p>
        </p:txBody>
      </p:sp>
    </p:spTree>
    <p:extLst>
      <p:ext uri="{BB962C8B-B14F-4D97-AF65-F5344CB8AC3E}">
        <p14:creationId xmlns:p14="http://schemas.microsoft.com/office/powerpoint/2010/main" val="2645456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B72F8-4CD4-4ED0-A1F3-E0135B024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Dealers </a:t>
            </a:r>
            <a:r>
              <a:rPr lang="en-US" sz="2000" b="0" dirty="0"/>
              <a:t>(4 </a:t>
            </a:r>
            <a:r>
              <a:rPr lang="en-US" sz="2000" b="0"/>
              <a:t>of 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71E35-F29C-4CAA-903D-D419FB767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>
              <a:buAutoNum type="arabicPeriod" startAt="2"/>
            </a:pPr>
            <a:r>
              <a:rPr lang="en-US" sz="2000" b="1" dirty="0"/>
              <a:t>Two-sided dealers </a:t>
            </a:r>
          </a:p>
          <a:p>
            <a:pPr marL="1314450" lvl="2" indent="-457200"/>
            <a:r>
              <a:rPr lang="en-US" sz="2000" dirty="0"/>
              <a:t>They are willing to make-market both ways: </a:t>
            </a:r>
            <a:r>
              <a:rPr lang="en-US" sz="2000" i="1" dirty="0"/>
              <a:t>they trade securities for money and trade money for securities. </a:t>
            </a:r>
          </a:p>
          <a:p>
            <a:pPr marL="427482" indent="-457200"/>
            <a:r>
              <a:rPr lang="en-US" sz="2000" dirty="0"/>
              <a:t>Security dealers quote two prices--a lower </a:t>
            </a:r>
            <a:r>
              <a:rPr lang="en-US" sz="2000" b="1" dirty="0"/>
              <a:t>bid (to buy) </a:t>
            </a:r>
            <a:r>
              <a:rPr lang="en-US" sz="2000" dirty="0"/>
              <a:t>and a higher </a:t>
            </a:r>
            <a:r>
              <a:rPr lang="en-US" sz="2000" b="1" dirty="0"/>
              <a:t>ask</a:t>
            </a:r>
            <a:r>
              <a:rPr lang="en-US" sz="2000" dirty="0"/>
              <a:t> or offer (to </a:t>
            </a:r>
            <a:r>
              <a:rPr lang="en-US" sz="2000" b="1" dirty="0"/>
              <a:t>sell</a:t>
            </a:r>
            <a:r>
              <a:rPr lang="en-US" sz="2000" dirty="0"/>
              <a:t>)</a:t>
            </a:r>
          </a:p>
          <a:p>
            <a:pPr marL="1314450" lvl="2" indent="-457200"/>
            <a:r>
              <a:rPr lang="en-US" sz="2000" dirty="0"/>
              <a:t>In money markets prices are quoted as yields, so the bid is a higher number than the ask.</a:t>
            </a:r>
            <a:endParaRPr lang="en-US" sz="36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0937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AF171-5A4F-4030-96BB-4B411C0DA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Treynor Model’s Essential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B2C04-648E-4C99-A9AB-E0E74BE78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Treynor Model is an analytical tool to understand the economics of dealer’s function.</a:t>
            </a:r>
          </a:p>
          <a:p>
            <a:r>
              <a:rPr lang="en-US" sz="2000" dirty="0"/>
              <a:t>This model has 4 major elements: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Inventories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Finance Limits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Inside Spread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Outside Spread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18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C83A2-0E4E-418B-9B02-940E7BAFF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Imbalance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C564F-F9DC-417B-B36F-A57B23944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/>
          </a:p>
          <a:p>
            <a:r>
              <a:rPr lang="en-US" sz="2000" dirty="0"/>
              <a:t>Unfortunately for the dealer and for market liquidity, a seller is not always followed by a buyer. </a:t>
            </a:r>
          </a:p>
          <a:p>
            <a:r>
              <a:rPr lang="en-US" sz="2000" dirty="0"/>
              <a:t>Indeed, even if the arrival of buyers and sellers is random, a seller may be followed by a long run of sellers (or a buyer by a long run of buyers), </a:t>
            </a:r>
          </a:p>
          <a:p>
            <a:pPr lvl="1"/>
            <a:r>
              <a:rPr lang="en-US" sz="2000" dirty="0"/>
              <a:t>with the result that the </a:t>
            </a:r>
            <a:r>
              <a:rPr lang="en-US" sz="2000" b="1" dirty="0"/>
              <a:t>dealer builds up a large position</a:t>
            </a:r>
            <a:r>
              <a:rPr lang="en-US" sz="2000" dirty="0"/>
              <a:t>. </a:t>
            </a:r>
          </a:p>
          <a:p>
            <a:pPr lvl="1"/>
            <a:endParaRPr lang="en-US" sz="2000" dirty="0"/>
          </a:p>
          <a:p>
            <a:r>
              <a:rPr lang="en-US" sz="2000" dirty="0"/>
              <a:t>In other words, dealers absorb trade imbalances in their own balance sheets.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000" dirty="0"/>
              <a:t>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6596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08 Lecture">
  <a:themeElements>
    <a:clrScheme name="Custom 7">
      <a:dk1>
        <a:sysClr val="windowText" lastClr="000000"/>
      </a:dk1>
      <a:lt1>
        <a:sysClr val="window" lastClr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4725</Words>
  <Application>Microsoft Office PowerPoint</Application>
  <PresentationFormat>Widescreen</PresentationFormat>
  <Paragraphs>444</Paragraphs>
  <Slides>58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8" baseType="lpstr">
      <vt:lpstr>Arial</vt:lpstr>
      <vt:lpstr>Calibri</vt:lpstr>
      <vt:lpstr>Calibri Light</vt:lpstr>
      <vt:lpstr>Cambria Math</vt:lpstr>
      <vt:lpstr>Century</vt:lpstr>
      <vt:lpstr>Times New Roman</vt:lpstr>
      <vt:lpstr>Verdana</vt:lpstr>
      <vt:lpstr>Wingdings</vt:lpstr>
      <vt:lpstr>Office Theme</vt:lpstr>
      <vt:lpstr>508 Lecture</vt:lpstr>
      <vt:lpstr>The Economics of Dealer Function: How Securities Prices are Determined </vt:lpstr>
      <vt:lpstr>Market Maker (1 of 2)</vt:lpstr>
      <vt:lpstr>Market Maker (2 of 2)</vt:lpstr>
      <vt:lpstr>Security Dealers (1 of 4)</vt:lpstr>
      <vt:lpstr>Security Dealers (2 of 4)</vt:lpstr>
      <vt:lpstr>Security Dealers (3 of 4)</vt:lpstr>
      <vt:lpstr>Security Dealers (4 of 4)</vt:lpstr>
      <vt:lpstr>Treynor Model’s Essential Elements</vt:lpstr>
      <vt:lpstr>Trade Imbalance</vt:lpstr>
      <vt:lpstr>Inventories ( 1 of 4)</vt:lpstr>
      <vt:lpstr>Inventories ( 2 of 4)</vt:lpstr>
      <vt:lpstr>Inventories ( 3 of 4)</vt:lpstr>
      <vt:lpstr>Inventories ( 4 of 4)</vt:lpstr>
      <vt:lpstr>Finance Limit (1 of 3) </vt:lpstr>
      <vt:lpstr>Finance Limit (2 of 3) </vt:lpstr>
      <vt:lpstr>Finance Limit (3 of 3) </vt:lpstr>
      <vt:lpstr>Who’s Who in Finance</vt:lpstr>
      <vt:lpstr>Securities Dealer Profit: Inside Spread (1 of 2)</vt:lpstr>
      <vt:lpstr>Securities Dealer Profit: Inside Spread (2 of 2)</vt:lpstr>
      <vt:lpstr>Value-Based Traders Profit: Outside Spread (1 of 3)</vt:lpstr>
      <vt:lpstr>Value-Based Traders Profit: Outside Spread (2 of 3)</vt:lpstr>
      <vt:lpstr>Value-Based Traders Profit: Outside Spread (3 of 3)</vt:lpstr>
      <vt:lpstr>Funding Liquidity </vt:lpstr>
      <vt:lpstr>Market Liquidity</vt:lpstr>
      <vt:lpstr>Dimensions of Liquidity</vt:lpstr>
      <vt:lpstr>The Who, How and Why of Liquidity</vt:lpstr>
      <vt:lpstr>Treynor Diagram</vt:lpstr>
      <vt:lpstr>Treynor Model Main Assumptions</vt:lpstr>
      <vt:lpstr>Leveraged Dealer Basics (1 of 3)</vt:lpstr>
      <vt:lpstr>Leveraged Dealer Basics (2 of 3)</vt:lpstr>
      <vt:lpstr>Leveraged Dealer Basics (3 of 3)</vt:lpstr>
      <vt:lpstr>Repurchase Agreements (Repo)</vt:lpstr>
      <vt:lpstr>Securities Dealers and Repo (1 of 2)</vt:lpstr>
      <vt:lpstr>Securities Dealers and Repo (1 of 2)</vt:lpstr>
      <vt:lpstr>Haircuts (1 of 2)</vt:lpstr>
      <vt:lpstr>Haircuts (2 of 2)</vt:lpstr>
      <vt:lpstr>Haircuts: An Example</vt:lpstr>
      <vt:lpstr>Real-World Dealers (1 of 3)</vt:lpstr>
      <vt:lpstr>Real-World Dealers (2 of 3)</vt:lpstr>
      <vt:lpstr>Term Spread (Premium) (1 of 2)</vt:lpstr>
      <vt:lpstr>Term Spread (Premium) (2 of 2)</vt:lpstr>
      <vt:lpstr>Dealers’ Profit and Price Risk (1 of 2) </vt:lpstr>
      <vt:lpstr>Dealers’ Profit and Price Risk (2 of 2) </vt:lpstr>
      <vt:lpstr>Asset Managers Provide Inventory of Securities</vt:lpstr>
      <vt:lpstr>Trading and Exchanges: Market Microstructure for Practitioner by Larry Harris</vt:lpstr>
      <vt:lpstr>PowerPoint Presentation</vt:lpstr>
      <vt:lpstr>Treynor Model: Securities Prices (1 of 2)</vt:lpstr>
      <vt:lpstr>Treynor Model: What Determines Securities Prices (2 of 2)</vt:lpstr>
      <vt:lpstr>      Inventory Control:  How Will Dealer’s Mean Price Vary with Her Position? </vt:lpstr>
      <vt:lpstr>Determining the Dealer's Spread (1 of 3) </vt:lpstr>
      <vt:lpstr>Determining the Dealer's Spread (2 of 3) </vt:lpstr>
      <vt:lpstr>Determining the Dealer's Spread (3 of 3) </vt:lpstr>
      <vt:lpstr>The Frequency of Layoffs (1 of 5)</vt:lpstr>
      <vt:lpstr>Figure 2: Dealer’s String of Transactions</vt:lpstr>
      <vt:lpstr>The Frequency of Layoffs (2 of 5)</vt:lpstr>
      <vt:lpstr>The Frequency of Layoffs (3 of 5)</vt:lpstr>
      <vt:lpstr>The Frequency of Layoffs (4 of 5)</vt:lpstr>
      <vt:lpstr>The Frequency of Layoffs (5 of 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Economics of Dealer Function: How Securities Prices are Determined</dc:title>
  <dc:creator>Elham Saeidinezhad</dc:creator>
  <cp:lastModifiedBy>Elham Saeidinezhad</cp:lastModifiedBy>
  <cp:revision>151</cp:revision>
  <dcterms:created xsi:type="dcterms:W3CDTF">2019-05-03T01:19:58Z</dcterms:created>
  <dcterms:modified xsi:type="dcterms:W3CDTF">2020-01-22T03:00:30Z</dcterms:modified>
</cp:coreProperties>
</file>