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259" r:id="rId2"/>
    <p:sldId id="260" r:id="rId3"/>
    <p:sldId id="261" r:id="rId4"/>
    <p:sldId id="285" r:id="rId5"/>
    <p:sldId id="337" r:id="rId6"/>
    <p:sldId id="338" r:id="rId7"/>
    <p:sldId id="339" r:id="rId8"/>
    <p:sldId id="340" r:id="rId9"/>
    <p:sldId id="343" r:id="rId10"/>
    <p:sldId id="341" r:id="rId11"/>
    <p:sldId id="342" r:id="rId12"/>
    <p:sldId id="344" r:id="rId13"/>
    <p:sldId id="345" r:id="rId14"/>
    <p:sldId id="346" r:id="rId15"/>
    <p:sldId id="347" r:id="rId16"/>
    <p:sldId id="348" r:id="rId17"/>
    <p:sldId id="349" r:id="rId18"/>
    <p:sldId id="350" r:id="rId19"/>
    <p:sldId id="352" r:id="rId20"/>
    <p:sldId id="286" r:id="rId21"/>
    <p:sldId id="335" r:id="rId22"/>
    <p:sldId id="336" r:id="rId23"/>
    <p:sldId id="355" r:id="rId24"/>
    <p:sldId id="375" r:id="rId25"/>
    <p:sldId id="353" r:id="rId26"/>
    <p:sldId id="354" r:id="rId27"/>
    <p:sldId id="263" r:id="rId28"/>
    <p:sldId id="264" r:id="rId29"/>
    <p:sldId id="287" r:id="rId30"/>
    <p:sldId id="288" r:id="rId31"/>
    <p:sldId id="379" r:id="rId32"/>
    <p:sldId id="297" r:id="rId33"/>
    <p:sldId id="377" r:id="rId34"/>
    <p:sldId id="378" r:id="rId35"/>
    <p:sldId id="368" r:id="rId36"/>
    <p:sldId id="369" r:id="rId37"/>
    <p:sldId id="370" r:id="rId38"/>
    <p:sldId id="371" r:id="rId39"/>
    <p:sldId id="372" r:id="rId40"/>
    <p:sldId id="373" r:id="rId41"/>
    <p:sldId id="374" r:id="rId42"/>
    <p:sldId id="380" r:id="rId43"/>
    <p:sldId id="381" r:id="rId44"/>
    <p:sldId id="382" r:id="rId45"/>
    <p:sldId id="383"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27" r:id="rId59"/>
    <p:sldId id="328" r:id="rId60"/>
    <p:sldId id="329" r:id="rId61"/>
    <p:sldId id="330" r:id="rId62"/>
    <p:sldId id="331" r:id="rId63"/>
    <p:sldId id="332" r:id="rId64"/>
    <p:sldId id="333" r:id="rId65"/>
    <p:sldId id="334" r:id="rId66"/>
    <p:sldId id="291" r:id="rId67"/>
    <p:sldId id="290" r:id="rId68"/>
    <p:sldId id="265" r:id="rId69"/>
    <p:sldId id="266" r:id="rId70"/>
    <p:sldId id="267" r:id="rId71"/>
    <p:sldId id="268" r:id="rId72"/>
    <p:sldId id="269" r:id="rId73"/>
    <p:sldId id="293" r:id="rId74"/>
    <p:sldId id="270" r:id="rId75"/>
    <p:sldId id="294" r:id="rId76"/>
    <p:sldId id="298" r:id="rId77"/>
    <p:sldId id="299" r:id="rId78"/>
    <p:sldId id="300" r:id="rId79"/>
    <p:sldId id="301" r:id="rId80"/>
    <p:sldId id="302" r:id="rId81"/>
    <p:sldId id="318" r:id="rId82"/>
    <p:sldId id="303" r:id="rId83"/>
    <p:sldId id="304" r:id="rId84"/>
    <p:sldId id="305" r:id="rId85"/>
    <p:sldId id="306" r:id="rId86"/>
    <p:sldId id="307" r:id="rId87"/>
    <p:sldId id="308" r:id="rId88"/>
    <p:sldId id="276" r:id="rId89"/>
    <p:sldId id="277" r:id="rId90"/>
    <p:sldId id="309" r:id="rId91"/>
    <p:sldId id="310" r:id="rId92"/>
    <p:sldId id="313" r:id="rId93"/>
    <p:sldId id="311" r:id="rId94"/>
    <p:sldId id="314" r:id="rId95"/>
    <p:sldId id="315" r:id="rId96"/>
    <p:sldId id="312" r:id="rId97"/>
    <p:sldId id="316" r:id="rId98"/>
    <p:sldId id="317" r:id="rId99"/>
    <p:sldId id="319" r:id="rId100"/>
    <p:sldId id="320" r:id="rId101"/>
    <p:sldId id="321" r:id="rId102"/>
    <p:sldId id="322" r:id="rId103"/>
    <p:sldId id="376"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E63B4A-6523-4163-A840-6FEFF34CA600}">
          <p14:sldIdLst>
            <p14:sldId id="259"/>
            <p14:sldId id="260"/>
            <p14:sldId id="261"/>
            <p14:sldId id="285"/>
            <p14:sldId id="337"/>
            <p14:sldId id="338"/>
            <p14:sldId id="339"/>
            <p14:sldId id="340"/>
            <p14:sldId id="343"/>
            <p14:sldId id="341"/>
            <p14:sldId id="342"/>
            <p14:sldId id="344"/>
            <p14:sldId id="345"/>
            <p14:sldId id="346"/>
            <p14:sldId id="347"/>
            <p14:sldId id="348"/>
            <p14:sldId id="349"/>
            <p14:sldId id="350"/>
            <p14:sldId id="352"/>
            <p14:sldId id="286"/>
            <p14:sldId id="335"/>
            <p14:sldId id="336"/>
            <p14:sldId id="355"/>
            <p14:sldId id="375"/>
            <p14:sldId id="353"/>
            <p14:sldId id="354"/>
            <p14:sldId id="263"/>
            <p14:sldId id="264"/>
            <p14:sldId id="287"/>
            <p14:sldId id="288"/>
            <p14:sldId id="379"/>
            <p14:sldId id="297"/>
            <p14:sldId id="377"/>
            <p14:sldId id="378"/>
            <p14:sldId id="368"/>
            <p14:sldId id="369"/>
            <p14:sldId id="370"/>
            <p14:sldId id="371"/>
            <p14:sldId id="372"/>
            <p14:sldId id="373"/>
            <p14:sldId id="374"/>
            <p14:sldId id="380"/>
            <p14:sldId id="381"/>
            <p14:sldId id="382"/>
            <p14:sldId id="383"/>
            <p14:sldId id="356"/>
            <p14:sldId id="357"/>
            <p14:sldId id="358"/>
            <p14:sldId id="359"/>
            <p14:sldId id="360"/>
            <p14:sldId id="361"/>
            <p14:sldId id="362"/>
            <p14:sldId id="363"/>
            <p14:sldId id="364"/>
            <p14:sldId id="365"/>
            <p14:sldId id="366"/>
            <p14:sldId id="367"/>
            <p14:sldId id="327"/>
            <p14:sldId id="328"/>
            <p14:sldId id="329"/>
            <p14:sldId id="330"/>
            <p14:sldId id="331"/>
            <p14:sldId id="332"/>
            <p14:sldId id="333"/>
            <p14:sldId id="334"/>
            <p14:sldId id="291"/>
            <p14:sldId id="290"/>
            <p14:sldId id="265"/>
            <p14:sldId id="266"/>
            <p14:sldId id="267"/>
            <p14:sldId id="268"/>
            <p14:sldId id="269"/>
            <p14:sldId id="293"/>
            <p14:sldId id="270"/>
            <p14:sldId id="294"/>
            <p14:sldId id="298"/>
            <p14:sldId id="299"/>
            <p14:sldId id="300"/>
            <p14:sldId id="301"/>
            <p14:sldId id="302"/>
            <p14:sldId id="318"/>
            <p14:sldId id="303"/>
            <p14:sldId id="304"/>
            <p14:sldId id="305"/>
            <p14:sldId id="306"/>
            <p14:sldId id="307"/>
            <p14:sldId id="308"/>
            <p14:sldId id="276"/>
            <p14:sldId id="277"/>
            <p14:sldId id="309"/>
            <p14:sldId id="310"/>
            <p14:sldId id="313"/>
            <p14:sldId id="311"/>
            <p14:sldId id="314"/>
            <p14:sldId id="315"/>
            <p14:sldId id="312"/>
            <p14:sldId id="316"/>
            <p14:sldId id="317"/>
            <p14:sldId id="319"/>
            <p14:sldId id="320"/>
            <p14:sldId id="321"/>
            <p14:sldId id="322"/>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81"/>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41" autoAdjust="0"/>
    <p:restoredTop sz="89714" autoAdjust="0"/>
  </p:normalViewPr>
  <p:slideViewPr>
    <p:cSldViewPr>
      <p:cViewPr varScale="1">
        <p:scale>
          <a:sx n="82" d="100"/>
          <a:sy n="82" d="100"/>
        </p:scale>
        <p:origin x="65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B5D2F-E29B-4662-8C0E-1052348E08D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E1A6A51-4F4D-4E6A-9B95-F4689333A16B}">
      <dgm:prSet phldrT="[Text]"/>
      <dgm:spPr/>
      <dgm:t>
        <a:bodyPr/>
        <a:lstStyle/>
        <a:p>
          <a:r>
            <a:rPr lang="en-US" dirty="0"/>
            <a:t>Today 0</a:t>
          </a:r>
        </a:p>
      </dgm:t>
    </dgm:pt>
    <dgm:pt modelId="{2088A46B-EFF9-49F6-8CEB-9EBAF6AE26A3}" type="parTrans" cxnId="{0C36B231-65FD-4AF7-981C-B034CDCEA22E}">
      <dgm:prSet/>
      <dgm:spPr/>
      <dgm:t>
        <a:bodyPr/>
        <a:lstStyle/>
        <a:p>
          <a:endParaRPr lang="en-US"/>
        </a:p>
      </dgm:t>
    </dgm:pt>
    <dgm:pt modelId="{8D68BF30-943C-4CAA-9118-97E59596E220}" type="sibTrans" cxnId="{0C36B231-65FD-4AF7-981C-B034CDCEA22E}">
      <dgm:prSet/>
      <dgm:spPr/>
      <dgm:t>
        <a:bodyPr/>
        <a:lstStyle/>
        <a:p>
          <a:endParaRPr lang="en-US"/>
        </a:p>
      </dgm:t>
    </dgm:pt>
    <dgm:pt modelId="{A485940F-47C4-4C9B-9A20-7C23FF59DAE9}">
      <dgm:prSet phldrT="[Text]"/>
      <dgm:spPr/>
      <dgm:t>
        <a:bodyPr/>
        <a:lstStyle/>
        <a:p>
          <a:r>
            <a:rPr lang="en-US" dirty="0"/>
            <a:t>Year 1</a:t>
          </a:r>
        </a:p>
      </dgm:t>
    </dgm:pt>
    <dgm:pt modelId="{4AC1FABF-20C9-479E-A28D-CA83D3855E8D}" type="parTrans" cxnId="{06292B6C-ACDA-41F6-85FF-DAE57F615B17}">
      <dgm:prSet/>
      <dgm:spPr/>
      <dgm:t>
        <a:bodyPr/>
        <a:lstStyle/>
        <a:p>
          <a:endParaRPr lang="en-US"/>
        </a:p>
      </dgm:t>
    </dgm:pt>
    <dgm:pt modelId="{278E09E2-C650-43FD-86C4-E58CEFCD3F59}" type="sibTrans" cxnId="{06292B6C-ACDA-41F6-85FF-DAE57F615B17}">
      <dgm:prSet/>
      <dgm:spPr/>
      <dgm:t>
        <a:bodyPr/>
        <a:lstStyle/>
        <a:p>
          <a:endParaRPr lang="en-US"/>
        </a:p>
      </dgm:t>
    </dgm:pt>
    <dgm:pt modelId="{D50C067F-BA84-41F2-9652-17A7D2FE0A25}">
      <dgm:prSet phldrT="[Text]"/>
      <dgm:spPr/>
      <dgm:t>
        <a:bodyPr/>
        <a:lstStyle/>
        <a:p>
          <a:r>
            <a:rPr lang="en-US" dirty="0"/>
            <a:t>Year 2</a:t>
          </a:r>
        </a:p>
      </dgm:t>
    </dgm:pt>
    <dgm:pt modelId="{A59D6AE8-7233-44DC-A372-34CE999DE4B6}" type="parTrans" cxnId="{E5606534-6D90-43F0-9B11-C6167B9AC67C}">
      <dgm:prSet/>
      <dgm:spPr/>
      <dgm:t>
        <a:bodyPr/>
        <a:lstStyle/>
        <a:p>
          <a:endParaRPr lang="en-US"/>
        </a:p>
      </dgm:t>
    </dgm:pt>
    <dgm:pt modelId="{E77CE011-A3E5-45DD-A484-D9C11BC7F710}" type="sibTrans" cxnId="{E5606534-6D90-43F0-9B11-C6167B9AC67C}">
      <dgm:prSet/>
      <dgm:spPr/>
      <dgm:t>
        <a:bodyPr/>
        <a:lstStyle/>
        <a:p>
          <a:endParaRPr lang="en-US"/>
        </a:p>
      </dgm:t>
    </dgm:pt>
    <dgm:pt modelId="{AFCE8B34-E192-483C-A1A3-639FEB72C090}">
      <dgm:prSet phldrT="[Text]"/>
      <dgm:spPr/>
      <dgm:t>
        <a:bodyPr/>
        <a:lstStyle/>
        <a:p>
          <a:r>
            <a:rPr lang="en-US" dirty="0"/>
            <a:t>Year 3</a:t>
          </a:r>
        </a:p>
      </dgm:t>
    </dgm:pt>
    <dgm:pt modelId="{B9B66BC2-57C2-44C6-ADD9-7D27F1D572D2}" type="parTrans" cxnId="{FFE3319D-F967-4129-A20F-C026D46D52A9}">
      <dgm:prSet/>
      <dgm:spPr/>
      <dgm:t>
        <a:bodyPr/>
        <a:lstStyle/>
        <a:p>
          <a:endParaRPr lang="en-US"/>
        </a:p>
      </dgm:t>
    </dgm:pt>
    <dgm:pt modelId="{3E10A0AE-2767-4CD4-A062-EE5ED127FEAA}" type="sibTrans" cxnId="{FFE3319D-F967-4129-A20F-C026D46D52A9}">
      <dgm:prSet/>
      <dgm:spPr/>
      <dgm:t>
        <a:bodyPr/>
        <a:lstStyle/>
        <a:p>
          <a:endParaRPr lang="en-US"/>
        </a:p>
      </dgm:t>
    </dgm:pt>
    <dgm:pt modelId="{56EC845B-80DF-4232-8430-D59AD4708132}">
      <dgm:prSet phldrT="[Text]"/>
      <dgm:spPr/>
      <dgm:t>
        <a:bodyPr/>
        <a:lstStyle/>
        <a:p>
          <a:r>
            <a:rPr lang="en-US" dirty="0"/>
            <a:t>..</a:t>
          </a:r>
        </a:p>
      </dgm:t>
    </dgm:pt>
    <dgm:pt modelId="{A9FD55B4-B5C9-4F1C-8E2D-80405C343CC2}" type="parTrans" cxnId="{D1A12841-CF35-48E0-87A1-EB6B1EDD6F1B}">
      <dgm:prSet/>
      <dgm:spPr/>
      <dgm:t>
        <a:bodyPr/>
        <a:lstStyle/>
        <a:p>
          <a:endParaRPr lang="en-US"/>
        </a:p>
      </dgm:t>
    </dgm:pt>
    <dgm:pt modelId="{8E9762F3-D2EB-4C7B-BF36-C6ECE17BDAD8}" type="sibTrans" cxnId="{D1A12841-CF35-48E0-87A1-EB6B1EDD6F1B}">
      <dgm:prSet/>
      <dgm:spPr/>
      <dgm:t>
        <a:bodyPr/>
        <a:lstStyle/>
        <a:p>
          <a:endParaRPr lang="en-US"/>
        </a:p>
      </dgm:t>
    </dgm:pt>
    <dgm:pt modelId="{18BE3B97-F934-4306-A3FE-D49E1A5D6B7E}">
      <dgm:prSet phldrT="[Text]"/>
      <dgm:spPr/>
      <dgm:t>
        <a:bodyPr/>
        <a:lstStyle/>
        <a:p>
          <a:r>
            <a:rPr lang="en-US" dirty="0"/>
            <a:t>..</a:t>
          </a:r>
        </a:p>
      </dgm:t>
    </dgm:pt>
    <dgm:pt modelId="{4742C9B7-DF0B-4EDE-8946-ED90615529C1}" type="parTrans" cxnId="{405FABF8-FE1D-4E08-95CB-631EFB8A8549}">
      <dgm:prSet/>
      <dgm:spPr/>
      <dgm:t>
        <a:bodyPr/>
        <a:lstStyle/>
        <a:p>
          <a:endParaRPr lang="en-US"/>
        </a:p>
      </dgm:t>
    </dgm:pt>
    <dgm:pt modelId="{E73FB5E5-6304-44CD-8DE0-EF3516A8751D}" type="sibTrans" cxnId="{405FABF8-FE1D-4E08-95CB-631EFB8A8549}">
      <dgm:prSet/>
      <dgm:spPr/>
      <dgm:t>
        <a:bodyPr/>
        <a:lstStyle/>
        <a:p>
          <a:endParaRPr lang="en-US"/>
        </a:p>
      </dgm:t>
    </dgm:pt>
    <dgm:pt modelId="{9E19564E-D837-4746-81E9-9E7024E0F564}">
      <dgm:prSet phldrT="[Text]"/>
      <dgm:spPr/>
      <dgm:t>
        <a:bodyPr/>
        <a:lstStyle/>
        <a:p>
          <a:r>
            <a:rPr lang="en-US" dirty="0"/>
            <a:t>Year n</a:t>
          </a:r>
        </a:p>
      </dgm:t>
    </dgm:pt>
    <dgm:pt modelId="{133B7D82-3BDD-4873-AADA-44713BCFC262}" type="parTrans" cxnId="{6C618EB2-469D-4622-9DAE-1A490C261327}">
      <dgm:prSet/>
      <dgm:spPr/>
      <dgm:t>
        <a:bodyPr/>
        <a:lstStyle/>
        <a:p>
          <a:endParaRPr lang="en-US"/>
        </a:p>
      </dgm:t>
    </dgm:pt>
    <dgm:pt modelId="{161F6FB4-8B5D-4368-A1C2-EC837E9D426A}" type="sibTrans" cxnId="{6C618EB2-469D-4622-9DAE-1A490C261327}">
      <dgm:prSet/>
      <dgm:spPr/>
      <dgm:t>
        <a:bodyPr/>
        <a:lstStyle/>
        <a:p>
          <a:endParaRPr lang="en-US"/>
        </a:p>
      </dgm:t>
    </dgm:pt>
    <dgm:pt modelId="{7BBCB671-E1CA-425B-9807-FED9F99143A0}" type="pres">
      <dgm:prSet presAssocID="{907B5D2F-E29B-4662-8C0E-1052348E08D2}" presName="Name0" presStyleCnt="0">
        <dgm:presLayoutVars>
          <dgm:dir/>
          <dgm:resizeHandles val="exact"/>
        </dgm:presLayoutVars>
      </dgm:prSet>
      <dgm:spPr/>
    </dgm:pt>
    <dgm:pt modelId="{E7EA1492-05AD-40EF-A2CD-78C04BA2DCC1}" type="pres">
      <dgm:prSet presAssocID="{907B5D2F-E29B-4662-8C0E-1052348E08D2}" presName="arrow" presStyleLbl="bgShp" presStyleIdx="0" presStyleCnt="1"/>
      <dgm:spPr/>
    </dgm:pt>
    <dgm:pt modelId="{E0B9A87C-94F0-4063-A2A5-DF26A7B4EEE2}" type="pres">
      <dgm:prSet presAssocID="{907B5D2F-E29B-4662-8C0E-1052348E08D2}" presName="points" presStyleCnt="0"/>
      <dgm:spPr/>
    </dgm:pt>
    <dgm:pt modelId="{323A742F-ED5B-456A-9DCF-621FC72622C2}" type="pres">
      <dgm:prSet presAssocID="{1E1A6A51-4F4D-4E6A-9B95-F4689333A16B}" presName="compositeA" presStyleCnt="0"/>
      <dgm:spPr/>
    </dgm:pt>
    <dgm:pt modelId="{BC1D8B18-8376-4940-BA89-E7FA0CA4D42D}" type="pres">
      <dgm:prSet presAssocID="{1E1A6A51-4F4D-4E6A-9B95-F4689333A16B}" presName="textA" presStyleLbl="revTx" presStyleIdx="0" presStyleCnt="7" custScaleX="125371" custScaleY="95946">
        <dgm:presLayoutVars>
          <dgm:bulletEnabled val="1"/>
        </dgm:presLayoutVars>
      </dgm:prSet>
      <dgm:spPr/>
    </dgm:pt>
    <dgm:pt modelId="{68ED9426-B01E-442C-99D5-6BE5DE424398}" type="pres">
      <dgm:prSet presAssocID="{1E1A6A51-4F4D-4E6A-9B95-F4689333A16B}" presName="circleA" presStyleLbl="node1" presStyleIdx="0" presStyleCnt="7" custLinFactNeighborX="19312">
        <dgm:style>
          <a:lnRef idx="2">
            <a:schemeClr val="dk1"/>
          </a:lnRef>
          <a:fillRef idx="1">
            <a:schemeClr val="lt1"/>
          </a:fillRef>
          <a:effectRef idx="0">
            <a:schemeClr val="dk1"/>
          </a:effectRef>
          <a:fontRef idx="minor">
            <a:schemeClr val="dk1"/>
          </a:fontRef>
        </dgm:style>
      </dgm:prSet>
      <dgm:spPr/>
    </dgm:pt>
    <dgm:pt modelId="{E9B642DC-72D0-470E-BDD6-236FCBB5E9E2}" type="pres">
      <dgm:prSet presAssocID="{1E1A6A51-4F4D-4E6A-9B95-F4689333A16B}" presName="spaceA" presStyleCnt="0"/>
      <dgm:spPr/>
    </dgm:pt>
    <dgm:pt modelId="{C5530762-8D74-47E9-AD9E-2B7B75B50E87}" type="pres">
      <dgm:prSet presAssocID="{8D68BF30-943C-4CAA-9118-97E59596E220}" presName="space" presStyleCnt="0"/>
      <dgm:spPr/>
    </dgm:pt>
    <dgm:pt modelId="{B4105EB3-1B9C-43C7-B332-26F26404F178}" type="pres">
      <dgm:prSet presAssocID="{A485940F-47C4-4C9B-9A20-7C23FF59DAE9}" presName="compositeB" presStyleCnt="0"/>
      <dgm:spPr/>
    </dgm:pt>
    <dgm:pt modelId="{E21F0E08-7A9B-4EEB-A104-85C0F7A689E7}" type="pres">
      <dgm:prSet presAssocID="{A485940F-47C4-4C9B-9A20-7C23FF59DAE9}" presName="textB" presStyleLbl="revTx" presStyleIdx="1" presStyleCnt="7" custScaleX="130927" custScaleY="91864" custLinFactY="-20910" custLinFactNeighborX="-775" custLinFactNeighborY="-100000">
        <dgm:presLayoutVars>
          <dgm:bulletEnabled val="1"/>
        </dgm:presLayoutVars>
      </dgm:prSet>
      <dgm:spPr/>
    </dgm:pt>
    <dgm:pt modelId="{1B5471B4-72F9-4EDE-9C53-5D00DAA54135}" type="pres">
      <dgm:prSet presAssocID="{A485940F-47C4-4C9B-9A20-7C23FF59DAE9}" presName="circleB" presStyleLbl="node1" presStyleIdx="1" presStyleCnt="7"/>
      <dgm:spPr/>
    </dgm:pt>
    <dgm:pt modelId="{C7B79F87-CB4C-4B09-BC95-7DA203262E33}" type="pres">
      <dgm:prSet presAssocID="{A485940F-47C4-4C9B-9A20-7C23FF59DAE9}" presName="spaceB" presStyleCnt="0"/>
      <dgm:spPr/>
    </dgm:pt>
    <dgm:pt modelId="{1A19EF43-B331-45B9-9794-BE96A8E8BD8A}" type="pres">
      <dgm:prSet presAssocID="{278E09E2-C650-43FD-86C4-E58CEFCD3F59}" presName="space" presStyleCnt="0"/>
      <dgm:spPr/>
    </dgm:pt>
    <dgm:pt modelId="{CBB31AB1-DC79-4C9A-B691-180564CB7762}" type="pres">
      <dgm:prSet presAssocID="{D50C067F-BA84-41F2-9652-17A7D2FE0A25}" presName="compositeA" presStyleCnt="0"/>
      <dgm:spPr/>
    </dgm:pt>
    <dgm:pt modelId="{A2197AC5-AF50-4E49-994C-2BA7BA3D05AB}" type="pres">
      <dgm:prSet presAssocID="{D50C067F-BA84-41F2-9652-17A7D2FE0A25}" presName="textA" presStyleLbl="revTx" presStyleIdx="2" presStyleCnt="7" custScaleX="115361" custScaleY="104752">
        <dgm:presLayoutVars>
          <dgm:bulletEnabled val="1"/>
        </dgm:presLayoutVars>
      </dgm:prSet>
      <dgm:spPr/>
    </dgm:pt>
    <dgm:pt modelId="{8DE7F1B4-B55B-4259-B3F6-B6A13D470BA5}" type="pres">
      <dgm:prSet presAssocID="{D50C067F-BA84-41F2-9652-17A7D2FE0A25}" presName="circleA" presStyleLbl="node1" presStyleIdx="2" presStyleCnt="7"/>
      <dgm:spPr/>
    </dgm:pt>
    <dgm:pt modelId="{B6D5EA9A-4F9B-43AB-8FA4-DC46B8205B55}" type="pres">
      <dgm:prSet presAssocID="{D50C067F-BA84-41F2-9652-17A7D2FE0A25}" presName="spaceA" presStyleCnt="0"/>
      <dgm:spPr/>
    </dgm:pt>
    <dgm:pt modelId="{0034AB3C-F42E-4FCF-9B9F-43A080CAF4D1}" type="pres">
      <dgm:prSet presAssocID="{E77CE011-A3E5-45DD-A484-D9C11BC7F710}" presName="space" presStyleCnt="0"/>
      <dgm:spPr/>
    </dgm:pt>
    <dgm:pt modelId="{A28838C1-5C46-45A3-8A7F-8047A76A24DD}" type="pres">
      <dgm:prSet presAssocID="{AFCE8B34-E192-483C-A1A3-639FEB72C090}" presName="compositeB" presStyleCnt="0"/>
      <dgm:spPr/>
    </dgm:pt>
    <dgm:pt modelId="{561ED17E-987F-4203-9303-BE204649B26F}" type="pres">
      <dgm:prSet presAssocID="{AFCE8B34-E192-483C-A1A3-639FEB72C090}" presName="textB" presStyleLbl="revTx" presStyleIdx="3" presStyleCnt="7" custScaleX="159632" custScaleY="97104" custLinFactY="-13395" custLinFactNeighborX="-443" custLinFactNeighborY="-100000">
        <dgm:presLayoutVars>
          <dgm:bulletEnabled val="1"/>
        </dgm:presLayoutVars>
      </dgm:prSet>
      <dgm:spPr/>
    </dgm:pt>
    <dgm:pt modelId="{1F642403-A59B-49A8-A472-2CE3276EFF3B}" type="pres">
      <dgm:prSet presAssocID="{AFCE8B34-E192-483C-A1A3-639FEB72C090}" presName="circleB" presStyleLbl="node1" presStyleIdx="3" presStyleCnt="7"/>
      <dgm:spPr/>
    </dgm:pt>
    <dgm:pt modelId="{2660A0D2-E3F2-40CF-A5FC-304F86FA9FC8}" type="pres">
      <dgm:prSet presAssocID="{AFCE8B34-E192-483C-A1A3-639FEB72C090}" presName="spaceB" presStyleCnt="0"/>
      <dgm:spPr/>
    </dgm:pt>
    <dgm:pt modelId="{A84FAC84-54E3-4B60-83F8-F8914B00748D}" type="pres">
      <dgm:prSet presAssocID="{3E10A0AE-2767-4CD4-A062-EE5ED127FEAA}" presName="space" presStyleCnt="0"/>
      <dgm:spPr/>
    </dgm:pt>
    <dgm:pt modelId="{DECC8434-2A80-4EE5-AAFA-F7729F249BAE}" type="pres">
      <dgm:prSet presAssocID="{56EC845B-80DF-4232-8430-D59AD4708132}" presName="compositeA" presStyleCnt="0"/>
      <dgm:spPr/>
    </dgm:pt>
    <dgm:pt modelId="{8104788C-D805-4738-B9DA-D27C96125AF2}" type="pres">
      <dgm:prSet presAssocID="{56EC845B-80DF-4232-8430-D59AD4708132}" presName="textA" presStyleLbl="revTx" presStyleIdx="4" presStyleCnt="7">
        <dgm:presLayoutVars>
          <dgm:bulletEnabled val="1"/>
        </dgm:presLayoutVars>
      </dgm:prSet>
      <dgm:spPr/>
    </dgm:pt>
    <dgm:pt modelId="{348436A1-D574-4BF2-B055-85C06CD2FAA7}" type="pres">
      <dgm:prSet presAssocID="{56EC845B-80DF-4232-8430-D59AD4708132}" presName="circleA" presStyleLbl="node1" presStyleIdx="4" presStyleCnt="7"/>
      <dgm:spPr/>
    </dgm:pt>
    <dgm:pt modelId="{611017B9-16A6-4F47-BB97-52522F47F563}" type="pres">
      <dgm:prSet presAssocID="{56EC845B-80DF-4232-8430-D59AD4708132}" presName="spaceA" presStyleCnt="0"/>
      <dgm:spPr/>
    </dgm:pt>
    <dgm:pt modelId="{11CAAD27-B9F3-4635-AA00-48E91367EA83}" type="pres">
      <dgm:prSet presAssocID="{8E9762F3-D2EB-4C7B-BF36-C6ECE17BDAD8}" presName="space" presStyleCnt="0"/>
      <dgm:spPr/>
    </dgm:pt>
    <dgm:pt modelId="{632E3943-69B5-4C42-9817-2624F48242A0}" type="pres">
      <dgm:prSet presAssocID="{18BE3B97-F934-4306-A3FE-D49E1A5D6B7E}" presName="compositeB" presStyleCnt="0"/>
      <dgm:spPr/>
    </dgm:pt>
    <dgm:pt modelId="{DDE40919-BF69-4291-AA79-1673EDCB2D73}" type="pres">
      <dgm:prSet presAssocID="{18BE3B97-F934-4306-A3FE-D49E1A5D6B7E}" presName="textB" presStyleLbl="revTx" presStyleIdx="5" presStyleCnt="7">
        <dgm:presLayoutVars>
          <dgm:bulletEnabled val="1"/>
        </dgm:presLayoutVars>
      </dgm:prSet>
      <dgm:spPr/>
    </dgm:pt>
    <dgm:pt modelId="{BD39223E-B632-4B04-AD5F-18D3BE9B7D65}" type="pres">
      <dgm:prSet presAssocID="{18BE3B97-F934-4306-A3FE-D49E1A5D6B7E}" presName="circleB" presStyleLbl="node1" presStyleIdx="5" presStyleCnt="7"/>
      <dgm:spPr/>
    </dgm:pt>
    <dgm:pt modelId="{7EEEF434-EF67-408A-A6CA-ACD465B364BD}" type="pres">
      <dgm:prSet presAssocID="{18BE3B97-F934-4306-A3FE-D49E1A5D6B7E}" presName="spaceB" presStyleCnt="0"/>
      <dgm:spPr/>
    </dgm:pt>
    <dgm:pt modelId="{B0897CC5-58D9-41EC-B1E8-297843BF347D}" type="pres">
      <dgm:prSet presAssocID="{E73FB5E5-6304-44CD-8DE0-EF3516A8751D}" presName="space" presStyleCnt="0"/>
      <dgm:spPr/>
    </dgm:pt>
    <dgm:pt modelId="{8DD1C755-4601-4999-8E38-E6274D83E64F}" type="pres">
      <dgm:prSet presAssocID="{9E19564E-D837-4746-81E9-9E7024E0F564}" presName="compositeA" presStyleCnt="0"/>
      <dgm:spPr/>
    </dgm:pt>
    <dgm:pt modelId="{1A0B459F-16F4-42E3-863F-BEA44698E900}" type="pres">
      <dgm:prSet presAssocID="{9E19564E-D837-4746-81E9-9E7024E0F564}" presName="textA" presStyleLbl="revTx" presStyleIdx="6" presStyleCnt="7" custScaleX="130515" custScaleY="81755" custLinFactNeighborX="4605" custLinFactNeighborY="1315">
        <dgm:presLayoutVars>
          <dgm:bulletEnabled val="1"/>
        </dgm:presLayoutVars>
      </dgm:prSet>
      <dgm:spPr/>
    </dgm:pt>
    <dgm:pt modelId="{D3D6A6D3-07EA-411F-B863-FF59A147CDCE}" type="pres">
      <dgm:prSet presAssocID="{9E19564E-D837-4746-81E9-9E7024E0F564}" presName="circleA" presStyleLbl="node1" presStyleIdx="6" presStyleCnt="7"/>
      <dgm:spPr/>
    </dgm:pt>
    <dgm:pt modelId="{BA70268B-69C3-435C-A841-16F5F763D21D}" type="pres">
      <dgm:prSet presAssocID="{9E19564E-D837-4746-81E9-9E7024E0F564}" presName="spaceA" presStyleCnt="0"/>
      <dgm:spPr/>
    </dgm:pt>
  </dgm:ptLst>
  <dgm:cxnLst>
    <dgm:cxn modelId="{0C36B231-65FD-4AF7-981C-B034CDCEA22E}" srcId="{907B5D2F-E29B-4662-8C0E-1052348E08D2}" destId="{1E1A6A51-4F4D-4E6A-9B95-F4689333A16B}" srcOrd="0" destOrd="0" parTransId="{2088A46B-EFF9-49F6-8CEB-9EBAF6AE26A3}" sibTransId="{8D68BF30-943C-4CAA-9118-97E59596E220}"/>
    <dgm:cxn modelId="{E5606534-6D90-43F0-9B11-C6167B9AC67C}" srcId="{907B5D2F-E29B-4662-8C0E-1052348E08D2}" destId="{D50C067F-BA84-41F2-9652-17A7D2FE0A25}" srcOrd="2" destOrd="0" parTransId="{A59D6AE8-7233-44DC-A372-34CE999DE4B6}" sibTransId="{E77CE011-A3E5-45DD-A484-D9C11BC7F710}"/>
    <dgm:cxn modelId="{D1A12841-CF35-48E0-87A1-EB6B1EDD6F1B}" srcId="{907B5D2F-E29B-4662-8C0E-1052348E08D2}" destId="{56EC845B-80DF-4232-8430-D59AD4708132}" srcOrd="4" destOrd="0" parTransId="{A9FD55B4-B5C9-4F1C-8E2D-80405C343CC2}" sibTransId="{8E9762F3-D2EB-4C7B-BF36-C6ECE17BDAD8}"/>
    <dgm:cxn modelId="{5B6D1363-DFC7-4BD1-B681-F8469BA3B029}" type="presOf" srcId="{907B5D2F-E29B-4662-8C0E-1052348E08D2}" destId="{7BBCB671-E1CA-425B-9807-FED9F99143A0}" srcOrd="0" destOrd="0" presId="urn:microsoft.com/office/officeart/2005/8/layout/hProcess11"/>
    <dgm:cxn modelId="{838E076B-CDA7-4264-B9E7-6D3B0CE1E7D1}" type="presOf" srcId="{AFCE8B34-E192-483C-A1A3-639FEB72C090}" destId="{561ED17E-987F-4203-9303-BE204649B26F}" srcOrd="0" destOrd="0" presId="urn:microsoft.com/office/officeart/2005/8/layout/hProcess11"/>
    <dgm:cxn modelId="{7669466B-BD70-44B5-8C25-820649E1A9E5}" type="presOf" srcId="{9E19564E-D837-4746-81E9-9E7024E0F564}" destId="{1A0B459F-16F4-42E3-863F-BEA44698E900}" srcOrd="0" destOrd="0" presId="urn:microsoft.com/office/officeart/2005/8/layout/hProcess11"/>
    <dgm:cxn modelId="{06292B6C-ACDA-41F6-85FF-DAE57F615B17}" srcId="{907B5D2F-E29B-4662-8C0E-1052348E08D2}" destId="{A485940F-47C4-4C9B-9A20-7C23FF59DAE9}" srcOrd="1" destOrd="0" parTransId="{4AC1FABF-20C9-479E-A28D-CA83D3855E8D}" sibTransId="{278E09E2-C650-43FD-86C4-E58CEFCD3F59}"/>
    <dgm:cxn modelId="{A8AC9482-ECD6-4865-B924-40968FAFBB18}" type="presOf" srcId="{1E1A6A51-4F4D-4E6A-9B95-F4689333A16B}" destId="{BC1D8B18-8376-4940-BA89-E7FA0CA4D42D}" srcOrd="0" destOrd="0" presId="urn:microsoft.com/office/officeart/2005/8/layout/hProcess11"/>
    <dgm:cxn modelId="{FFE3319D-F967-4129-A20F-C026D46D52A9}" srcId="{907B5D2F-E29B-4662-8C0E-1052348E08D2}" destId="{AFCE8B34-E192-483C-A1A3-639FEB72C090}" srcOrd="3" destOrd="0" parTransId="{B9B66BC2-57C2-44C6-ADD9-7D27F1D572D2}" sibTransId="{3E10A0AE-2767-4CD4-A062-EE5ED127FEAA}"/>
    <dgm:cxn modelId="{6C618EB2-469D-4622-9DAE-1A490C261327}" srcId="{907B5D2F-E29B-4662-8C0E-1052348E08D2}" destId="{9E19564E-D837-4746-81E9-9E7024E0F564}" srcOrd="6" destOrd="0" parTransId="{133B7D82-3BDD-4873-AADA-44713BCFC262}" sibTransId="{161F6FB4-8B5D-4368-A1C2-EC837E9D426A}"/>
    <dgm:cxn modelId="{0735FFBD-6686-4CA5-9E53-C5AF8D0D4AC0}" type="presOf" srcId="{A485940F-47C4-4C9B-9A20-7C23FF59DAE9}" destId="{E21F0E08-7A9B-4EEB-A104-85C0F7A689E7}" srcOrd="0" destOrd="0" presId="urn:microsoft.com/office/officeart/2005/8/layout/hProcess11"/>
    <dgm:cxn modelId="{1A4A17C3-1512-4E80-9282-3323D5499A72}" type="presOf" srcId="{18BE3B97-F934-4306-A3FE-D49E1A5D6B7E}" destId="{DDE40919-BF69-4291-AA79-1673EDCB2D73}" srcOrd="0" destOrd="0" presId="urn:microsoft.com/office/officeart/2005/8/layout/hProcess11"/>
    <dgm:cxn modelId="{E13607CE-66AA-4E70-907E-6D3F3506A243}" type="presOf" srcId="{56EC845B-80DF-4232-8430-D59AD4708132}" destId="{8104788C-D805-4738-B9DA-D27C96125AF2}" srcOrd="0" destOrd="0" presId="urn:microsoft.com/office/officeart/2005/8/layout/hProcess11"/>
    <dgm:cxn modelId="{CA488BDD-E4FA-446B-BA04-69FE417B8245}" type="presOf" srcId="{D50C067F-BA84-41F2-9652-17A7D2FE0A25}" destId="{A2197AC5-AF50-4E49-994C-2BA7BA3D05AB}" srcOrd="0" destOrd="0" presId="urn:microsoft.com/office/officeart/2005/8/layout/hProcess11"/>
    <dgm:cxn modelId="{405FABF8-FE1D-4E08-95CB-631EFB8A8549}" srcId="{907B5D2F-E29B-4662-8C0E-1052348E08D2}" destId="{18BE3B97-F934-4306-A3FE-D49E1A5D6B7E}" srcOrd="5" destOrd="0" parTransId="{4742C9B7-DF0B-4EDE-8946-ED90615529C1}" sibTransId="{E73FB5E5-6304-44CD-8DE0-EF3516A8751D}"/>
    <dgm:cxn modelId="{DB94CB94-8819-4D0B-A640-E83BF42716BC}" type="presParOf" srcId="{7BBCB671-E1CA-425B-9807-FED9F99143A0}" destId="{E7EA1492-05AD-40EF-A2CD-78C04BA2DCC1}" srcOrd="0" destOrd="0" presId="urn:microsoft.com/office/officeart/2005/8/layout/hProcess11"/>
    <dgm:cxn modelId="{B65491CA-6591-4AAA-9ECE-EC508018AE7A}" type="presParOf" srcId="{7BBCB671-E1CA-425B-9807-FED9F99143A0}" destId="{E0B9A87C-94F0-4063-A2A5-DF26A7B4EEE2}" srcOrd="1" destOrd="0" presId="urn:microsoft.com/office/officeart/2005/8/layout/hProcess11"/>
    <dgm:cxn modelId="{407AAB06-070C-4BD9-A0A1-33EC228D3E32}" type="presParOf" srcId="{E0B9A87C-94F0-4063-A2A5-DF26A7B4EEE2}" destId="{323A742F-ED5B-456A-9DCF-621FC72622C2}" srcOrd="0" destOrd="0" presId="urn:microsoft.com/office/officeart/2005/8/layout/hProcess11"/>
    <dgm:cxn modelId="{4CB0892A-D95C-4C58-BA71-CAC8FFD3E32C}" type="presParOf" srcId="{323A742F-ED5B-456A-9DCF-621FC72622C2}" destId="{BC1D8B18-8376-4940-BA89-E7FA0CA4D42D}" srcOrd="0" destOrd="0" presId="urn:microsoft.com/office/officeart/2005/8/layout/hProcess11"/>
    <dgm:cxn modelId="{6F558AE1-32A2-4862-B183-74C08F5120AC}" type="presParOf" srcId="{323A742F-ED5B-456A-9DCF-621FC72622C2}" destId="{68ED9426-B01E-442C-99D5-6BE5DE424398}" srcOrd="1" destOrd="0" presId="urn:microsoft.com/office/officeart/2005/8/layout/hProcess11"/>
    <dgm:cxn modelId="{9D6F2DC2-633B-4138-B380-EA8D5229C244}" type="presParOf" srcId="{323A742F-ED5B-456A-9DCF-621FC72622C2}" destId="{E9B642DC-72D0-470E-BDD6-236FCBB5E9E2}" srcOrd="2" destOrd="0" presId="urn:microsoft.com/office/officeart/2005/8/layout/hProcess11"/>
    <dgm:cxn modelId="{A076C855-A0A8-4BBF-A999-FA15EC5A386D}" type="presParOf" srcId="{E0B9A87C-94F0-4063-A2A5-DF26A7B4EEE2}" destId="{C5530762-8D74-47E9-AD9E-2B7B75B50E87}" srcOrd="1" destOrd="0" presId="urn:microsoft.com/office/officeart/2005/8/layout/hProcess11"/>
    <dgm:cxn modelId="{63F12B0E-F65D-4DA5-83C5-10292D0F96B4}" type="presParOf" srcId="{E0B9A87C-94F0-4063-A2A5-DF26A7B4EEE2}" destId="{B4105EB3-1B9C-43C7-B332-26F26404F178}" srcOrd="2" destOrd="0" presId="urn:microsoft.com/office/officeart/2005/8/layout/hProcess11"/>
    <dgm:cxn modelId="{A26FE84D-2764-43D4-8EF2-40D6E339EBE5}" type="presParOf" srcId="{B4105EB3-1B9C-43C7-B332-26F26404F178}" destId="{E21F0E08-7A9B-4EEB-A104-85C0F7A689E7}" srcOrd="0" destOrd="0" presId="urn:microsoft.com/office/officeart/2005/8/layout/hProcess11"/>
    <dgm:cxn modelId="{BAC37FA1-6559-4070-B4B8-4BB530A88278}" type="presParOf" srcId="{B4105EB3-1B9C-43C7-B332-26F26404F178}" destId="{1B5471B4-72F9-4EDE-9C53-5D00DAA54135}" srcOrd="1" destOrd="0" presId="urn:microsoft.com/office/officeart/2005/8/layout/hProcess11"/>
    <dgm:cxn modelId="{1A00EACA-A122-4787-BB9E-4377ACD02153}" type="presParOf" srcId="{B4105EB3-1B9C-43C7-B332-26F26404F178}" destId="{C7B79F87-CB4C-4B09-BC95-7DA203262E33}" srcOrd="2" destOrd="0" presId="urn:microsoft.com/office/officeart/2005/8/layout/hProcess11"/>
    <dgm:cxn modelId="{00A27591-275E-4C92-AAA3-67EB80706761}" type="presParOf" srcId="{E0B9A87C-94F0-4063-A2A5-DF26A7B4EEE2}" destId="{1A19EF43-B331-45B9-9794-BE96A8E8BD8A}" srcOrd="3" destOrd="0" presId="urn:microsoft.com/office/officeart/2005/8/layout/hProcess11"/>
    <dgm:cxn modelId="{32C69143-6047-4D8C-8717-F8FC597666EC}" type="presParOf" srcId="{E0B9A87C-94F0-4063-A2A5-DF26A7B4EEE2}" destId="{CBB31AB1-DC79-4C9A-B691-180564CB7762}" srcOrd="4" destOrd="0" presId="urn:microsoft.com/office/officeart/2005/8/layout/hProcess11"/>
    <dgm:cxn modelId="{D7398E3A-705D-4621-9B3E-CB42CE6D9C8B}" type="presParOf" srcId="{CBB31AB1-DC79-4C9A-B691-180564CB7762}" destId="{A2197AC5-AF50-4E49-994C-2BA7BA3D05AB}" srcOrd="0" destOrd="0" presId="urn:microsoft.com/office/officeart/2005/8/layout/hProcess11"/>
    <dgm:cxn modelId="{E092891B-4DC2-447E-846B-1AEB8217ECE2}" type="presParOf" srcId="{CBB31AB1-DC79-4C9A-B691-180564CB7762}" destId="{8DE7F1B4-B55B-4259-B3F6-B6A13D470BA5}" srcOrd="1" destOrd="0" presId="urn:microsoft.com/office/officeart/2005/8/layout/hProcess11"/>
    <dgm:cxn modelId="{0E913026-9D35-47FF-8114-12E645CA452E}" type="presParOf" srcId="{CBB31AB1-DC79-4C9A-B691-180564CB7762}" destId="{B6D5EA9A-4F9B-43AB-8FA4-DC46B8205B55}" srcOrd="2" destOrd="0" presId="urn:microsoft.com/office/officeart/2005/8/layout/hProcess11"/>
    <dgm:cxn modelId="{116D233C-C19D-4F5C-93D5-72D48A5DD45C}" type="presParOf" srcId="{E0B9A87C-94F0-4063-A2A5-DF26A7B4EEE2}" destId="{0034AB3C-F42E-4FCF-9B9F-43A080CAF4D1}" srcOrd="5" destOrd="0" presId="urn:microsoft.com/office/officeart/2005/8/layout/hProcess11"/>
    <dgm:cxn modelId="{1CEE5243-0932-452C-8D6C-13AC32461261}" type="presParOf" srcId="{E0B9A87C-94F0-4063-A2A5-DF26A7B4EEE2}" destId="{A28838C1-5C46-45A3-8A7F-8047A76A24DD}" srcOrd="6" destOrd="0" presId="urn:microsoft.com/office/officeart/2005/8/layout/hProcess11"/>
    <dgm:cxn modelId="{69489B33-2AF2-447B-9BF0-6AC3FB9949DF}" type="presParOf" srcId="{A28838C1-5C46-45A3-8A7F-8047A76A24DD}" destId="{561ED17E-987F-4203-9303-BE204649B26F}" srcOrd="0" destOrd="0" presId="urn:microsoft.com/office/officeart/2005/8/layout/hProcess11"/>
    <dgm:cxn modelId="{E7C75BF6-998D-4B96-B844-53E4C0B6D704}" type="presParOf" srcId="{A28838C1-5C46-45A3-8A7F-8047A76A24DD}" destId="{1F642403-A59B-49A8-A472-2CE3276EFF3B}" srcOrd="1" destOrd="0" presId="urn:microsoft.com/office/officeart/2005/8/layout/hProcess11"/>
    <dgm:cxn modelId="{740F17BD-E2CC-40B3-A157-0B1BCDBDD64A}" type="presParOf" srcId="{A28838C1-5C46-45A3-8A7F-8047A76A24DD}" destId="{2660A0D2-E3F2-40CF-A5FC-304F86FA9FC8}" srcOrd="2" destOrd="0" presId="urn:microsoft.com/office/officeart/2005/8/layout/hProcess11"/>
    <dgm:cxn modelId="{62576252-DAF5-4339-9519-66E77153D191}" type="presParOf" srcId="{E0B9A87C-94F0-4063-A2A5-DF26A7B4EEE2}" destId="{A84FAC84-54E3-4B60-83F8-F8914B00748D}" srcOrd="7" destOrd="0" presId="urn:microsoft.com/office/officeart/2005/8/layout/hProcess11"/>
    <dgm:cxn modelId="{1AA99976-9598-4D82-AB9C-8DA28CDE241D}" type="presParOf" srcId="{E0B9A87C-94F0-4063-A2A5-DF26A7B4EEE2}" destId="{DECC8434-2A80-4EE5-AAFA-F7729F249BAE}" srcOrd="8" destOrd="0" presId="urn:microsoft.com/office/officeart/2005/8/layout/hProcess11"/>
    <dgm:cxn modelId="{45FFC050-8A51-4FF4-9821-9543AAC1F797}" type="presParOf" srcId="{DECC8434-2A80-4EE5-AAFA-F7729F249BAE}" destId="{8104788C-D805-4738-B9DA-D27C96125AF2}" srcOrd="0" destOrd="0" presId="urn:microsoft.com/office/officeart/2005/8/layout/hProcess11"/>
    <dgm:cxn modelId="{BFE94F62-E9AF-46C1-8316-3EDAD24FE44B}" type="presParOf" srcId="{DECC8434-2A80-4EE5-AAFA-F7729F249BAE}" destId="{348436A1-D574-4BF2-B055-85C06CD2FAA7}" srcOrd="1" destOrd="0" presId="urn:microsoft.com/office/officeart/2005/8/layout/hProcess11"/>
    <dgm:cxn modelId="{08AB5766-F38F-4184-8793-18E2C034B559}" type="presParOf" srcId="{DECC8434-2A80-4EE5-AAFA-F7729F249BAE}" destId="{611017B9-16A6-4F47-BB97-52522F47F563}" srcOrd="2" destOrd="0" presId="urn:microsoft.com/office/officeart/2005/8/layout/hProcess11"/>
    <dgm:cxn modelId="{3261C768-5EDE-4E7C-8BA1-356E005E101B}" type="presParOf" srcId="{E0B9A87C-94F0-4063-A2A5-DF26A7B4EEE2}" destId="{11CAAD27-B9F3-4635-AA00-48E91367EA83}" srcOrd="9" destOrd="0" presId="urn:microsoft.com/office/officeart/2005/8/layout/hProcess11"/>
    <dgm:cxn modelId="{06A416A9-86DD-44A0-975F-16F63BBA32D1}" type="presParOf" srcId="{E0B9A87C-94F0-4063-A2A5-DF26A7B4EEE2}" destId="{632E3943-69B5-4C42-9817-2624F48242A0}" srcOrd="10" destOrd="0" presId="urn:microsoft.com/office/officeart/2005/8/layout/hProcess11"/>
    <dgm:cxn modelId="{34D513C3-9BFC-4C96-AE6B-1A02AFB441D7}" type="presParOf" srcId="{632E3943-69B5-4C42-9817-2624F48242A0}" destId="{DDE40919-BF69-4291-AA79-1673EDCB2D73}" srcOrd="0" destOrd="0" presId="urn:microsoft.com/office/officeart/2005/8/layout/hProcess11"/>
    <dgm:cxn modelId="{97515A19-C142-4FE5-8879-C1784B62CF53}" type="presParOf" srcId="{632E3943-69B5-4C42-9817-2624F48242A0}" destId="{BD39223E-B632-4B04-AD5F-18D3BE9B7D65}" srcOrd="1" destOrd="0" presId="urn:microsoft.com/office/officeart/2005/8/layout/hProcess11"/>
    <dgm:cxn modelId="{D7A7D2FA-282C-4F2A-B223-7D418237CC40}" type="presParOf" srcId="{632E3943-69B5-4C42-9817-2624F48242A0}" destId="{7EEEF434-EF67-408A-A6CA-ACD465B364BD}" srcOrd="2" destOrd="0" presId="urn:microsoft.com/office/officeart/2005/8/layout/hProcess11"/>
    <dgm:cxn modelId="{551CA7AE-6C7E-4B4D-8874-A745F4D8B576}" type="presParOf" srcId="{E0B9A87C-94F0-4063-A2A5-DF26A7B4EEE2}" destId="{B0897CC5-58D9-41EC-B1E8-297843BF347D}" srcOrd="11" destOrd="0" presId="urn:microsoft.com/office/officeart/2005/8/layout/hProcess11"/>
    <dgm:cxn modelId="{4F8531B0-2BEE-4DA2-9F2D-B682C9ACA60D}" type="presParOf" srcId="{E0B9A87C-94F0-4063-A2A5-DF26A7B4EEE2}" destId="{8DD1C755-4601-4999-8E38-E6274D83E64F}" srcOrd="12" destOrd="0" presId="urn:microsoft.com/office/officeart/2005/8/layout/hProcess11"/>
    <dgm:cxn modelId="{04840AC8-C366-4AA1-9818-B2BEC06C31C4}" type="presParOf" srcId="{8DD1C755-4601-4999-8E38-E6274D83E64F}" destId="{1A0B459F-16F4-42E3-863F-BEA44698E900}" srcOrd="0" destOrd="0" presId="urn:microsoft.com/office/officeart/2005/8/layout/hProcess11"/>
    <dgm:cxn modelId="{00D9351B-EE2C-4408-97E9-2DDB24696F75}" type="presParOf" srcId="{8DD1C755-4601-4999-8E38-E6274D83E64F}" destId="{D3D6A6D3-07EA-411F-B863-FF59A147CDCE}" srcOrd="1" destOrd="0" presId="urn:microsoft.com/office/officeart/2005/8/layout/hProcess11"/>
    <dgm:cxn modelId="{28AC6055-AF5D-43C1-BCEE-266428BF131C}" type="presParOf" srcId="{8DD1C755-4601-4999-8E38-E6274D83E64F}" destId="{BA70268B-69C3-435C-A841-16F5F763D21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A1492-05AD-40EF-A2CD-78C04BA2DCC1}">
      <dsp:nvSpPr>
        <dsp:cNvPr id="0" name=""/>
        <dsp:cNvSpPr/>
      </dsp:nvSpPr>
      <dsp:spPr>
        <a:xfrm>
          <a:off x="0" y="563880"/>
          <a:ext cx="8382000" cy="7518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D8B18-8376-4940-BA89-E7FA0CA4D42D}">
      <dsp:nvSpPr>
        <dsp:cNvPr id="0" name=""/>
        <dsp:cNvSpPr/>
      </dsp:nvSpPr>
      <dsp:spPr>
        <a:xfrm>
          <a:off x="2403" y="7619"/>
          <a:ext cx="1059839" cy="72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Today 0</a:t>
          </a:r>
        </a:p>
      </dsp:txBody>
      <dsp:txXfrm>
        <a:off x="2403" y="7619"/>
        <a:ext cx="1059839" cy="721360"/>
      </dsp:txXfrm>
    </dsp:sp>
    <dsp:sp modelId="{68ED9426-B01E-442C-99D5-6BE5DE424398}">
      <dsp:nvSpPr>
        <dsp:cNvPr id="0" name=""/>
        <dsp:cNvSpPr/>
      </dsp:nvSpPr>
      <dsp:spPr>
        <a:xfrm>
          <a:off x="474642" y="838200"/>
          <a:ext cx="187960" cy="187960"/>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21F0E08-7A9B-4EEB-A104-85C0F7A689E7}">
      <dsp:nvSpPr>
        <dsp:cNvPr id="0" name=""/>
        <dsp:cNvSpPr/>
      </dsp:nvSpPr>
      <dsp:spPr>
        <a:xfrm>
          <a:off x="1097959" y="264587"/>
          <a:ext cx="1106807" cy="69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Year 1</a:t>
          </a:r>
        </a:p>
      </dsp:txBody>
      <dsp:txXfrm>
        <a:off x="1097959" y="264587"/>
        <a:ext cx="1106807" cy="690670"/>
      </dsp:txXfrm>
    </dsp:sp>
    <dsp:sp modelId="{1B5471B4-72F9-4EDE-9C53-5D00DAA54135}">
      <dsp:nvSpPr>
        <dsp:cNvPr id="0" name=""/>
        <dsp:cNvSpPr/>
      </dsp:nvSpPr>
      <dsp:spPr>
        <a:xfrm>
          <a:off x="1563935" y="861112"/>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97AC5-AF50-4E49-994C-2BA7BA3D05AB}">
      <dsp:nvSpPr>
        <dsp:cNvPr id="0" name=""/>
        <dsp:cNvSpPr/>
      </dsp:nvSpPr>
      <dsp:spPr>
        <a:xfrm>
          <a:off x="2253586" y="-8931"/>
          <a:ext cx="975218" cy="78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Year 2</a:t>
          </a:r>
        </a:p>
      </dsp:txBody>
      <dsp:txXfrm>
        <a:off x="2253586" y="-8931"/>
        <a:ext cx="975218" cy="787567"/>
      </dsp:txXfrm>
    </dsp:sp>
    <dsp:sp modelId="{8DE7F1B4-B55B-4259-B3F6-B6A13D470BA5}">
      <dsp:nvSpPr>
        <dsp:cNvPr id="0" name=""/>
        <dsp:cNvSpPr/>
      </dsp:nvSpPr>
      <dsp:spPr>
        <a:xfrm>
          <a:off x="2647216" y="854751"/>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ED17E-987F-4203-9303-BE204649B26F}">
      <dsp:nvSpPr>
        <dsp:cNvPr id="0" name=""/>
        <dsp:cNvSpPr/>
      </dsp:nvSpPr>
      <dsp:spPr>
        <a:xfrm>
          <a:off x="3267328" y="291540"/>
          <a:ext cx="1349468" cy="73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Year 3</a:t>
          </a:r>
        </a:p>
      </dsp:txBody>
      <dsp:txXfrm>
        <a:off x="3267328" y="291540"/>
        <a:ext cx="1349468" cy="730066"/>
      </dsp:txXfrm>
    </dsp:sp>
    <dsp:sp modelId="{1F642403-A59B-49A8-A472-2CE3276EFF3B}">
      <dsp:nvSpPr>
        <dsp:cNvPr id="0" name=""/>
        <dsp:cNvSpPr/>
      </dsp:nvSpPr>
      <dsp:spPr>
        <a:xfrm>
          <a:off x="3851827" y="851263"/>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4788C-D805-4738-B9DA-D27C96125AF2}">
      <dsp:nvSpPr>
        <dsp:cNvPr id="0" name=""/>
        <dsp:cNvSpPr/>
      </dsp:nvSpPr>
      <dsp:spPr>
        <a:xfrm>
          <a:off x="4662810" y="0"/>
          <a:ext cx="845362" cy="75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a:t>
          </a:r>
        </a:p>
      </dsp:txBody>
      <dsp:txXfrm>
        <a:off x="4662810" y="0"/>
        <a:ext cx="845362" cy="751840"/>
      </dsp:txXfrm>
    </dsp:sp>
    <dsp:sp modelId="{348436A1-D574-4BF2-B055-85C06CD2FAA7}">
      <dsp:nvSpPr>
        <dsp:cNvPr id="0" name=""/>
        <dsp:cNvSpPr/>
      </dsp:nvSpPr>
      <dsp:spPr>
        <a:xfrm>
          <a:off x="4991511" y="845820"/>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40919-BF69-4291-AA79-1673EDCB2D73}">
      <dsp:nvSpPr>
        <dsp:cNvPr id="0" name=""/>
        <dsp:cNvSpPr/>
      </dsp:nvSpPr>
      <dsp:spPr>
        <a:xfrm>
          <a:off x="5550440" y="1127760"/>
          <a:ext cx="845362" cy="75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t>
          </a:r>
        </a:p>
      </dsp:txBody>
      <dsp:txXfrm>
        <a:off x="5550440" y="1127760"/>
        <a:ext cx="845362" cy="751840"/>
      </dsp:txXfrm>
    </dsp:sp>
    <dsp:sp modelId="{BD39223E-B632-4B04-AD5F-18D3BE9B7D65}">
      <dsp:nvSpPr>
        <dsp:cNvPr id="0" name=""/>
        <dsp:cNvSpPr/>
      </dsp:nvSpPr>
      <dsp:spPr>
        <a:xfrm>
          <a:off x="5879142" y="845820"/>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B459F-16F4-42E3-863F-BEA44698E900}">
      <dsp:nvSpPr>
        <dsp:cNvPr id="0" name=""/>
        <dsp:cNvSpPr/>
      </dsp:nvSpPr>
      <dsp:spPr>
        <a:xfrm>
          <a:off x="6477000" y="44179"/>
          <a:ext cx="1103324" cy="6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Year n</a:t>
          </a:r>
        </a:p>
      </dsp:txBody>
      <dsp:txXfrm>
        <a:off x="6477000" y="44179"/>
        <a:ext cx="1103324" cy="614666"/>
      </dsp:txXfrm>
    </dsp:sp>
    <dsp:sp modelId="{D3D6A6D3-07EA-411F-B863-FF59A147CDCE}">
      <dsp:nvSpPr>
        <dsp:cNvPr id="0" name=""/>
        <dsp:cNvSpPr/>
      </dsp:nvSpPr>
      <dsp:spPr>
        <a:xfrm>
          <a:off x="6895753" y="811526"/>
          <a:ext cx="187960" cy="187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1/13/2020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louisfed.org/education/no-frills-money-skills-video-series/episode-3-get-into-stock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NULL"/><Relationship Id="rId4" Type="http://schemas.openxmlformats.org/officeDocument/2006/relationships/image" Target="../media/image4.wmf"/><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4.bin"/><Relationship Id="rId4" Type="http://schemas.openxmlformats.org/officeDocument/2006/relationships/image" Target="../media/image28.wmf"/></Relationships>
</file>

<file path=ppt/slides/_rels/slide8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28800"/>
            <a:ext cx="3657600" cy="1219199"/>
          </a:xfrm>
        </p:spPr>
        <p:txBody>
          <a:bodyPr/>
          <a:lstStyle/>
          <a:p>
            <a:r>
              <a:rPr lang="en-US" altLang="en-US" dirty="0"/>
              <a:t>Chapter 7</a:t>
            </a:r>
            <a:endParaRPr lang="en-US" dirty="0"/>
          </a:p>
        </p:txBody>
      </p:sp>
      <p:sp>
        <p:nvSpPr>
          <p:cNvPr id="5" name="Text Placeholder 4"/>
          <p:cNvSpPr>
            <a:spLocks noGrp="1"/>
          </p:cNvSpPr>
          <p:nvPr>
            <p:ph type="body" sz="quarter" idx="15"/>
          </p:nvPr>
        </p:nvSpPr>
        <p:spPr/>
        <p:txBody>
          <a:bodyPr/>
          <a:lstStyle/>
          <a:p>
            <a:r>
              <a:rPr lang="en-US" dirty="0"/>
              <a:t>The Stock Market, the Theory of Rational Expectations, </a:t>
            </a:r>
            <a:br>
              <a:rPr lang="en-US" dirty="0"/>
            </a:br>
            <a:r>
              <a:rPr lang="en-US" dirty="0"/>
              <a:t>and the Efficient Market Hypothesis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B1FE-6464-4B17-8515-28C565F5FE6A}"/>
              </a:ext>
            </a:extLst>
          </p:cNvPr>
          <p:cNvSpPr>
            <a:spLocks noGrp="1"/>
          </p:cNvSpPr>
          <p:nvPr>
            <p:ph type="title"/>
          </p:nvPr>
        </p:nvSpPr>
        <p:spPr/>
        <p:txBody>
          <a:bodyPr/>
          <a:lstStyle/>
          <a:p>
            <a:r>
              <a:rPr lang="en-US" dirty="0"/>
              <a:t>Bankruptcy and Limited Liability</a:t>
            </a:r>
          </a:p>
        </p:txBody>
      </p:sp>
      <p:sp>
        <p:nvSpPr>
          <p:cNvPr id="3" name="Content Placeholder 2">
            <a:extLst>
              <a:ext uri="{FF2B5EF4-FFF2-40B4-BE49-F238E27FC236}">
                <a16:creationId xmlns:a16="http://schemas.microsoft.com/office/drawing/2014/main" id="{B2C11CAE-92D5-413E-8030-1D4DC29F83FD}"/>
              </a:ext>
            </a:extLst>
          </p:cNvPr>
          <p:cNvSpPr>
            <a:spLocks noGrp="1"/>
          </p:cNvSpPr>
          <p:nvPr>
            <p:ph idx="1"/>
          </p:nvPr>
        </p:nvSpPr>
        <p:spPr/>
        <p:txBody>
          <a:bodyPr/>
          <a:lstStyle/>
          <a:p>
            <a:pPr marL="0" indent="0">
              <a:buNone/>
            </a:pPr>
            <a:r>
              <a:rPr lang="en-US" sz="2000" dirty="0"/>
              <a:t>The possibility of </a:t>
            </a:r>
            <a:r>
              <a:rPr lang="en-US" sz="2000" b="1" dirty="0">
                <a:solidFill>
                  <a:srgbClr val="C00000"/>
                </a:solidFill>
              </a:rPr>
              <a:t>bankruptcy</a:t>
            </a:r>
            <a:r>
              <a:rPr lang="en-US" sz="2000" dirty="0"/>
              <a:t> brings up an interesting questions:</a:t>
            </a:r>
          </a:p>
          <a:p>
            <a:pPr marL="457200" indent="-457200">
              <a:buFont typeface="+mj-lt"/>
              <a:buAutoNum type="arabicPeriod"/>
            </a:pPr>
            <a:r>
              <a:rPr lang="en-US" sz="2000" dirty="0"/>
              <a:t> </a:t>
            </a:r>
            <a:r>
              <a:rPr lang="en-US" sz="2000" i="1" dirty="0"/>
              <a:t>What happens if a company’s revenue is insufficient to cover its obligations to </a:t>
            </a:r>
            <a:r>
              <a:rPr lang="en-US" sz="2000" i="1" dirty="0" err="1"/>
              <a:t>nonstockholders</a:t>
            </a:r>
            <a:r>
              <a:rPr lang="en-US" sz="2000" i="1" dirty="0"/>
              <a:t>? </a:t>
            </a:r>
          </a:p>
          <a:p>
            <a:pPr marL="457200" indent="-457200">
              <a:buFont typeface="+mj-lt"/>
              <a:buAutoNum type="arabicPeriod"/>
            </a:pPr>
            <a:r>
              <a:rPr lang="en-US" sz="2000" dirty="0"/>
              <a:t>If the company does very poorly, will the stockholders have to pay the firm’s creditors?</a:t>
            </a:r>
          </a:p>
          <a:p>
            <a:pPr marL="0" indent="0">
              <a:buNone/>
            </a:pPr>
            <a:endParaRPr lang="en-US" sz="2000" i="1" dirty="0"/>
          </a:p>
          <a:p>
            <a:r>
              <a:rPr lang="en-US" sz="2000" dirty="0"/>
              <a:t>It would appear that the stockholders’ promised participation in the firm’s profits </a:t>
            </a:r>
            <a:r>
              <a:rPr lang="en-US" sz="2000" b="1" u="sng" dirty="0"/>
              <a:t>would yield a liability rather than a payment</a:t>
            </a:r>
            <a:r>
              <a:rPr lang="en-US" sz="2000" dirty="0"/>
              <a:t>. </a:t>
            </a:r>
          </a:p>
          <a:p>
            <a:pPr marL="0" indent="0">
              <a:buNone/>
            </a:pPr>
            <a:r>
              <a:rPr lang="en-US" sz="2000" i="1" dirty="0">
                <a:solidFill>
                  <a:srgbClr val="C00000"/>
                </a:solidFill>
              </a:rPr>
              <a:t>An arrangement in which the stockholders are held liable for the firm’s losses is very unappealing and would surely discourage people from buying stock. </a:t>
            </a:r>
          </a:p>
        </p:txBody>
      </p:sp>
    </p:spTree>
    <p:extLst>
      <p:ext uri="{BB962C8B-B14F-4D97-AF65-F5344CB8AC3E}">
        <p14:creationId xmlns:p14="http://schemas.microsoft.com/office/powerpoint/2010/main" val="8166504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C155-E43A-48A5-971D-B527066562E4}"/>
              </a:ext>
            </a:extLst>
          </p:cNvPr>
          <p:cNvSpPr>
            <a:spLocks noGrp="1"/>
          </p:cNvSpPr>
          <p:nvPr>
            <p:ph type="title"/>
          </p:nvPr>
        </p:nvSpPr>
        <p:spPr/>
        <p:txBody>
          <a:bodyPr/>
          <a:lstStyle/>
          <a:p>
            <a:r>
              <a:rPr lang="en-US" dirty="0"/>
              <a:t>Are Stock Prices Predictable? </a:t>
            </a:r>
            <a:r>
              <a:rPr lang="en-US" sz="2000" b="0" dirty="0"/>
              <a:t>(2 of 4)</a:t>
            </a:r>
            <a:endParaRPr lang="en-US" dirty="0"/>
          </a:p>
        </p:txBody>
      </p:sp>
      <p:sp>
        <p:nvSpPr>
          <p:cNvPr id="3" name="Content Placeholder 2">
            <a:extLst>
              <a:ext uri="{FF2B5EF4-FFF2-40B4-BE49-F238E27FC236}">
                <a16:creationId xmlns:a16="http://schemas.microsoft.com/office/drawing/2014/main" id="{7CBD4DD7-FB25-4C17-98B4-72755DFDB1F5}"/>
              </a:ext>
            </a:extLst>
          </p:cNvPr>
          <p:cNvSpPr>
            <a:spLocks noGrp="1"/>
          </p:cNvSpPr>
          <p:nvPr>
            <p:ph idx="1"/>
          </p:nvPr>
        </p:nvSpPr>
        <p:spPr/>
        <p:txBody>
          <a:bodyPr/>
          <a:lstStyle/>
          <a:p>
            <a:r>
              <a:rPr lang="en-US" sz="2000" dirty="0"/>
              <a:t>In other words, </a:t>
            </a:r>
            <a:r>
              <a:rPr lang="en-US" sz="2000" b="1" u="sng" dirty="0"/>
              <a:t>the best forecast of the price of a stock tomorrow is its price today</a:t>
            </a:r>
            <a:r>
              <a:rPr lang="en-US" sz="2000" dirty="0"/>
              <a:t>. Why? </a:t>
            </a:r>
          </a:p>
          <a:p>
            <a:pPr lvl="1"/>
            <a:r>
              <a:rPr lang="en-US" sz="2000" dirty="0"/>
              <a:t>Because the price today reflects all relevant information that is currently available. </a:t>
            </a:r>
          </a:p>
          <a:p>
            <a:r>
              <a:rPr lang="en-US" sz="2000" dirty="0"/>
              <a:t>While the price of Apple’s stock is unlikely to actually be $95 at the close of trading tomorrow, you have no information today that will allow you to forecast whether it will be higher or lower. </a:t>
            </a:r>
          </a:p>
        </p:txBody>
      </p:sp>
    </p:spTree>
    <p:extLst>
      <p:ext uri="{BB962C8B-B14F-4D97-AF65-F5344CB8AC3E}">
        <p14:creationId xmlns:p14="http://schemas.microsoft.com/office/powerpoint/2010/main" val="19297030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80D5-5738-481D-9B54-247C423C8911}"/>
              </a:ext>
            </a:extLst>
          </p:cNvPr>
          <p:cNvSpPr>
            <a:spLocks noGrp="1"/>
          </p:cNvSpPr>
          <p:nvPr>
            <p:ph type="title"/>
          </p:nvPr>
        </p:nvSpPr>
        <p:spPr/>
        <p:txBody>
          <a:bodyPr/>
          <a:lstStyle/>
          <a:p>
            <a:r>
              <a:rPr lang="en-US" dirty="0"/>
              <a:t>Are Stock Prices Predictable? </a:t>
            </a:r>
            <a:r>
              <a:rPr lang="en-US" sz="2000" b="0" dirty="0"/>
              <a:t>(3 of 4)</a:t>
            </a:r>
            <a:endParaRPr lang="en-US" dirty="0"/>
          </a:p>
        </p:txBody>
      </p:sp>
      <p:sp>
        <p:nvSpPr>
          <p:cNvPr id="3" name="Content Placeholder 2">
            <a:extLst>
              <a:ext uri="{FF2B5EF4-FFF2-40B4-BE49-F238E27FC236}">
                <a16:creationId xmlns:a16="http://schemas.microsoft.com/office/drawing/2014/main" id="{C3B6A77D-DF31-436B-9210-F553781237BC}"/>
              </a:ext>
            </a:extLst>
          </p:cNvPr>
          <p:cNvSpPr>
            <a:spLocks noGrp="1"/>
          </p:cNvSpPr>
          <p:nvPr>
            <p:ph idx="1"/>
          </p:nvPr>
        </p:nvSpPr>
        <p:spPr/>
        <p:txBody>
          <a:bodyPr/>
          <a:lstStyle/>
          <a:p>
            <a:r>
              <a:rPr lang="en-US" sz="2000" dirty="0"/>
              <a:t>Rather than being predictable, stock prices follow a </a:t>
            </a:r>
            <a:r>
              <a:rPr lang="en-US" sz="2000" b="1" dirty="0"/>
              <a:t>random walk</a:t>
            </a:r>
            <a:r>
              <a:rPr lang="en-US" sz="2000" dirty="0"/>
              <a:t>, which means that </a:t>
            </a:r>
          </a:p>
          <a:p>
            <a:pPr lvl="1"/>
            <a:r>
              <a:rPr lang="en-US" sz="2000" dirty="0"/>
              <a:t>on any given day, they are as </a:t>
            </a:r>
            <a:r>
              <a:rPr lang="en-US" sz="2000" b="1" dirty="0"/>
              <a:t>likely to rise as to fall</a:t>
            </a:r>
            <a:r>
              <a:rPr lang="en-US" sz="2000" dirty="0"/>
              <a:t>. </a:t>
            </a:r>
          </a:p>
          <a:p>
            <a:pPr marL="0" indent="0">
              <a:buNone/>
            </a:pPr>
            <a:endParaRPr lang="en-US" dirty="0"/>
          </a:p>
        </p:txBody>
      </p:sp>
      <p:pic>
        <p:nvPicPr>
          <p:cNvPr id="5" name="Picture 4">
            <a:extLst>
              <a:ext uri="{FF2B5EF4-FFF2-40B4-BE49-F238E27FC236}">
                <a16:creationId xmlns:a16="http://schemas.microsoft.com/office/drawing/2014/main" id="{52CC31C2-B9F5-4D7D-905A-8718B7038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6" y="3177381"/>
            <a:ext cx="8025714" cy="1371600"/>
          </a:xfrm>
          <a:prstGeom prst="rect">
            <a:avLst/>
          </a:prstGeom>
        </p:spPr>
      </p:pic>
    </p:spTree>
    <p:extLst>
      <p:ext uri="{BB962C8B-B14F-4D97-AF65-F5344CB8AC3E}">
        <p14:creationId xmlns:p14="http://schemas.microsoft.com/office/powerpoint/2010/main" val="1313488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FFBE-E51B-4F93-93E6-6CB829A09D87}"/>
              </a:ext>
            </a:extLst>
          </p:cNvPr>
          <p:cNvSpPr>
            <a:spLocks noGrp="1"/>
          </p:cNvSpPr>
          <p:nvPr>
            <p:ph type="title"/>
          </p:nvPr>
        </p:nvSpPr>
        <p:spPr/>
        <p:txBody>
          <a:bodyPr/>
          <a:lstStyle/>
          <a:p>
            <a:r>
              <a:rPr lang="en-US" dirty="0"/>
              <a:t>Are Stock Prices Predictable? </a:t>
            </a:r>
            <a:r>
              <a:rPr lang="en-US" sz="2000" b="0" dirty="0"/>
              <a:t>(4 of 4)</a:t>
            </a:r>
            <a:endParaRPr lang="en-US" dirty="0"/>
          </a:p>
        </p:txBody>
      </p:sp>
      <p:sp>
        <p:nvSpPr>
          <p:cNvPr id="3" name="Content Placeholder 2">
            <a:extLst>
              <a:ext uri="{FF2B5EF4-FFF2-40B4-BE49-F238E27FC236}">
                <a16:creationId xmlns:a16="http://schemas.microsoft.com/office/drawing/2014/main" id="{2561D967-871D-4631-9661-2631277804FC}"/>
              </a:ext>
            </a:extLst>
          </p:cNvPr>
          <p:cNvSpPr>
            <a:spLocks noGrp="1"/>
          </p:cNvSpPr>
          <p:nvPr>
            <p:ph idx="1"/>
          </p:nvPr>
        </p:nvSpPr>
        <p:spPr/>
        <p:txBody>
          <a:bodyPr/>
          <a:lstStyle/>
          <a:p>
            <a:r>
              <a:rPr lang="en-US" sz="2000" dirty="0"/>
              <a:t>We can certainly observe stocks that rise for a number of days in a row, but this does not contradict the idea that stock prices follow a random walk. </a:t>
            </a:r>
          </a:p>
          <a:p>
            <a:pPr lvl="1"/>
            <a:r>
              <a:rPr lang="en-US" sz="2000" dirty="0"/>
              <a:t>Even though when we flip a coin it is equally likely to come up heads or tails, we may still flip a number of heads or tails in a row.</a:t>
            </a:r>
          </a:p>
          <a:p>
            <a:endParaRPr lang="en-US" dirty="0"/>
          </a:p>
        </p:txBody>
      </p:sp>
    </p:spTree>
    <p:extLst>
      <p:ext uri="{BB962C8B-B14F-4D97-AF65-F5344CB8AC3E}">
        <p14:creationId xmlns:p14="http://schemas.microsoft.com/office/powerpoint/2010/main" val="14857618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F59E-7E69-4DBD-895E-872CAC8BCFAE}"/>
              </a:ext>
            </a:extLst>
          </p:cNvPr>
          <p:cNvSpPr>
            <a:spLocks noGrp="1"/>
          </p:cNvSpPr>
          <p:nvPr>
            <p:ph type="title"/>
          </p:nvPr>
        </p:nvSpPr>
        <p:spPr/>
        <p:txBody>
          <a:bodyPr/>
          <a:lstStyle/>
          <a:p>
            <a:r>
              <a:rPr lang="en-US" dirty="0">
                <a:solidFill>
                  <a:srgbClr val="7030A0"/>
                </a:solidFill>
              </a:rPr>
              <a:t>Potential Answers to Discussion Questions</a:t>
            </a:r>
          </a:p>
        </p:txBody>
      </p:sp>
      <p:sp>
        <p:nvSpPr>
          <p:cNvPr id="3" name="Content Placeholder 2">
            <a:extLst>
              <a:ext uri="{FF2B5EF4-FFF2-40B4-BE49-F238E27FC236}">
                <a16:creationId xmlns:a16="http://schemas.microsoft.com/office/drawing/2014/main" id="{8B3C3254-0665-4F8D-841F-038811E828B1}"/>
              </a:ext>
            </a:extLst>
          </p:cNvPr>
          <p:cNvSpPr>
            <a:spLocks noGrp="1"/>
          </p:cNvSpPr>
          <p:nvPr>
            <p:ph idx="1"/>
          </p:nvPr>
        </p:nvSpPr>
        <p:spPr/>
        <p:txBody>
          <a:bodyPr/>
          <a:lstStyle/>
          <a:p>
            <a:pPr marL="342900" indent="-342900">
              <a:buFont typeface="+mj-lt"/>
              <a:buAutoNum type="arabicPeriod"/>
            </a:pPr>
            <a:r>
              <a:rPr lang="en-US" sz="1800" dirty="0"/>
              <a:t>People generally buy stocks to earn capital gains or to receive dividends. Capital gains are the money earned when an asset increases in value from the time it is purchased to the time it is sold. That is, when you sell an asset for more than you paid for it, you earn capital gains. </a:t>
            </a:r>
          </a:p>
          <a:p>
            <a:pPr marL="342900" indent="-342900">
              <a:buFont typeface="+mj-lt"/>
              <a:buAutoNum type="arabicPeriod"/>
            </a:pPr>
            <a:r>
              <a:rPr lang="en-US" sz="1800" dirty="0"/>
              <a:t>A company owner may issue stock to raise money for expansion because the money could be difficult to obtain from another source.</a:t>
            </a:r>
          </a:p>
          <a:p>
            <a:pPr marL="342900" indent="-342900">
              <a:buFont typeface="+mj-lt"/>
              <a:buAutoNum type="arabicPeriod"/>
            </a:pPr>
            <a:r>
              <a:rPr lang="en-US" sz="1800" dirty="0"/>
              <a:t>When a company sells stock, it gives up sole ownership of the company and therefore must share the profit and control (management) of the company with its stockholders.</a:t>
            </a:r>
          </a:p>
          <a:p>
            <a:pPr marL="342900" indent="-342900">
              <a:buFont typeface="+mj-lt"/>
              <a:buAutoNum type="arabicPeriod"/>
            </a:pPr>
            <a:r>
              <a:rPr lang="en-US" sz="1800" dirty="0"/>
              <a:t>Common stockholders are considered company owners and may vote in matters affecting the company. Preferred stockholders do not have voting rights in the company but receive dividends before any return is paid to common stockholders. </a:t>
            </a:r>
            <a:endParaRPr lang="en-US" sz="1000" dirty="0"/>
          </a:p>
        </p:txBody>
      </p:sp>
    </p:spTree>
    <p:extLst>
      <p:ext uri="{BB962C8B-B14F-4D97-AF65-F5344CB8AC3E}">
        <p14:creationId xmlns:p14="http://schemas.microsoft.com/office/powerpoint/2010/main" val="365652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1B24-E381-4A79-9988-F985F16423DD}"/>
              </a:ext>
            </a:extLst>
          </p:cNvPr>
          <p:cNvSpPr>
            <a:spLocks noGrp="1"/>
          </p:cNvSpPr>
          <p:nvPr>
            <p:ph type="title"/>
          </p:nvPr>
        </p:nvSpPr>
        <p:spPr/>
        <p:txBody>
          <a:bodyPr/>
          <a:lstStyle/>
          <a:p>
            <a:r>
              <a:rPr lang="en-US" dirty="0"/>
              <a:t>Limited Liability</a:t>
            </a:r>
          </a:p>
        </p:txBody>
      </p:sp>
      <p:sp>
        <p:nvSpPr>
          <p:cNvPr id="3" name="Content Placeholder 2">
            <a:extLst>
              <a:ext uri="{FF2B5EF4-FFF2-40B4-BE49-F238E27FC236}">
                <a16:creationId xmlns:a16="http://schemas.microsoft.com/office/drawing/2014/main" id="{606468A7-CB6C-47E5-B846-1170BFB6DCA4}"/>
              </a:ext>
            </a:extLst>
          </p:cNvPr>
          <p:cNvSpPr>
            <a:spLocks noGrp="1"/>
          </p:cNvSpPr>
          <p:nvPr>
            <p:ph idx="1"/>
          </p:nvPr>
        </p:nvSpPr>
        <p:spPr/>
        <p:txBody>
          <a:bodyPr/>
          <a:lstStyle/>
          <a:p>
            <a:pPr marL="486918" lvl="1" indent="0">
              <a:buNone/>
            </a:pPr>
            <a:r>
              <a:rPr lang="en-US" sz="2000" dirty="0">
                <a:solidFill>
                  <a:schemeClr val="bg2"/>
                </a:solidFill>
              </a:rPr>
              <a:t>2. </a:t>
            </a:r>
            <a:r>
              <a:rPr lang="en-US" sz="2000" dirty="0"/>
              <a:t>Stockholders bore that risk until the early 19th century. It ended with the introduction of the legal concept of </a:t>
            </a:r>
            <a:r>
              <a:rPr lang="en-US" sz="2000" b="1" dirty="0">
                <a:solidFill>
                  <a:srgbClr val="C00000"/>
                </a:solidFill>
              </a:rPr>
              <a:t>limited liability</a:t>
            </a:r>
            <a:r>
              <a:rPr lang="en-US" sz="2000" dirty="0"/>
              <a:t>.</a:t>
            </a:r>
          </a:p>
          <a:p>
            <a:r>
              <a:rPr lang="en-US" sz="2000" dirty="0"/>
              <a:t>Limited liability means that, </a:t>
            </a:r>
            <a:r>
              <a:rPr lang="en-US" sz="2000" u="sng" dirty="0"/>
              <a:t>even if a company fails completely</a:t>
            </a:r>
            <a:r>
              <a:rPr lang="en-US" sz="2000" dirty="0"/>
              <a:t>, the </a:t>
            </a:r>
            <a:r>
              <a:rPr lang="en-US" sz="2000" b="1" dirty="0"/>
              <a:t>maximum amount </a:t>
            </a:r>
            <a:r>
              <a:rPr lang="en-US" sz="2000" dirty="0"/>
              <a:t>that </a:t>
            </a:r>
            <a:r>
              <a:rPr lang="en-US" sz="2000" u="sng" dirty="0"/>
              <a:t>shareholders can lose</a:t>
            </a:r>
            <a:r>
              <a:rPr lang="en-US" sz="2000" dirty="0"/>
              <a:t> is their </a:t>
            </a:r>
            <a:r>
              <a:rPr lang="en-US" sz="2000" b="1" dirty="0">
                <a:solidFill>
                  <a:schemeClr val="bg2"/>
                </a:solidFill>
              </a:rPr>
              <a:t>initial investment.</a:t>
            </a:r>
            <a:r>
              <a:rPr lang="en-US" sz="2000" dirty="0"/>
              <a:t> </a:t>
            </a:r>
          </a:p>
          <a:p>
            <a:r>
              <a:rPr lang="en-US" sz="2000" b="1" dirty="0"/>
              <a:t>Liability for the company’s losses is limited at zero:</a:t>
            </a:r>
          </a:p>
          <a:p>
            <a:pPr lvl="1"/>
            <a:r>
              <a:rPr lang="en-US" sz="2000" dirty="0"/>
              <a:t> meaning that investors can never lose more than they have invested. </a:t>
            </a:r>
          </a:p>
          <a:p>
            <a:r>
              <a:rPr lang="en-US" sz="2000" dirty="0"/>
              <a:t>Clearly, buying stock is much more attractive if you know that your maximum potential loss is the price you pay for the stock in the first place.</a:t>
            </a:r>
          </a:p>
        </p:txBody>
      </p:sp>
    </p:spTree>
    <p:extLst>
      <p:ext uri="{BB962C8B-B14F-4D97-AF65-F5344CB8AC3E}">
        <p14:creationId xmlns:p14="http://schemas.microsoft.com/office/powerpoint/2010/main" val="281470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23E2-94CD-490E-B7AC-FDF695691EA3}"/>
              </a:ext>
            </a:extLst>
          </p:cNvPr>
          <p:cNvSpPr>
            <a:spLocks noGrp="1"/>
          </p:cNvSpPr>
          <p:nvPr>
            <p:ph type="title"/>
          </p:nvPr>
        </p:nvSpPr>
        <p:spPr/>
        <p:txBody>
          <a:bodyPr/>
          <a:lstStyle/>
          <a:p>
            <a:r>
              <a:rPr lang="en-US" dirty="0"/>
              <a:t>Right to Vote</a:t>
            </a:r>
          </a:p>
        </p:txBody>
      </p:sp>
      <p:sp>
        <p:nvSpPr>
          <p:cNvPr id="3" name="Content Placeholder 2">
            <a:extLst>
              <a:ext uri="{FF2B5EF4-FFF2-40B4-BE49-F238E27FC236}">
                <a16:creationId xmlns:a16="http://schemas.microsoft.com/office/drawing/2014/main" id="{6A204121-E398-4789-BAE5-26898DC950D1}"/>
              </a:ext>
            </a:extLst>
          </p:cNvPr>
          <p:cNvSpPr>
            <a:spLocks noGrp="1"/>
          </p:cNvSpPr>
          <p:nvPr>
            <p:ph idx="1"/>
          </p:nvPr>
        </p:nvSpPr>
        <p:spPr/>
        <p:txBody>
          <a:bodyPr/>
          <a:lstStyle/>
          <a:p>
            <a:pPr marL="486918" lvl="1" indent="0">
              <a:buNone/>
            </a:pPr>
            <a:r>
              <a:rPr lang="en-US" sz="2000" dirty="0">
                <a:solidFill>
                  <a:schemeClr val="bg2"/>
                </a:solidFill>
              </a:rPr>
              <a:t>3. </a:t>
            </a:r>
            <a:r>
              <a:rPr lang="en-US" sz="2000" dirty="0"/>
              <a:t>Beyond participating in the firm’s profits, owners of common stock are </a:t>
            </a:r>
            <a:r>
              <a:rPr lang="en-US" sz="2000" b="1" dirty="0">
                <a:solidFill>
                  <a:srgbClr val="C00000"/>
                </a:solidFill>
              </a:rPr>
              <a:t>entitled to vote </a:t>
            </a:r>
            <a:r>
              <a:rPr lang="en-US" sz="2000" dirty="0"/>
              <a:t>at the firm’s annual meeting. </a:t>
            </a:r>
          </a:p>
          <a:p>
            <a:pPr marL="486918" lvl="1" indent="0">
              <a:buNone/>
            </a:pPr>
            <a:endParaRPr lang="en-US" sz="2000" dirty="0"/>
          </a:p>
          <a:p>
            <a:pPr marL="486918" lvl="1" indent="0">
              <a:buNone/>
            </a:pPr>
            <a:r>
              <a:rPr lang="en-US" sz="2000" dirty="0"/>
              <a:t>Though managers supervise a firm’s day-to-day activities, the shareholders elect the board of directors, which meets several times per year to </a:t>
            </a:r>
            <a:r>
              <a:rPr lang="en-US" sz="2000" u="sng" dirty="0"/>
              <a:t>oversee management. </a:t>
            </a:r>
          </a:p>
          <a:p>
            <a:pPr marL="486918" lvl="1" indent="0">
              <a:buNone/>
            </a:pPr>
            <a:r>
              <a:rPr lang="en-US" sz="2000" dirty="0"/>
              <a:t>Ultimately, the shareholders’ ability to dislodge directors and </a:t>
            </a:r>
            <a:r>
              <a:rPr lang="en-US" sz="2000" u="sng" dirty="0"/>
              <a:t>managers who are performing poorly </a:t>
            </a:r>
            <a:r>
              <a:rPr lang="en-US" sz="2000" dirty="0"/>
              <a:t>is crucial to their willingness to purchase shares. </a:t>
            </a:r>
          </a:p>
          <a:p>
            <a:pPr marL="486918" lvl="1" indent="0">
              <a:buNone/>
            </a:pPr>
            <a:r>
              <a:rPr lang="en-US" sz="2000" dirty="0"/>
              <a:t>This ability to elect and remove directors and managers varies with a </a:t>
            </a:r>
            <a:r>
              <a:rPr lang="en-US" sz="2000" u="sng" dirty="0"/>
              <a:t>country’s legal structure</a:t>
            </a:r>
            <a:r>
              <a:rPr lang="en-US" sz="2000" dirty="0"/>
              <a:t>. In places where shareholders’ legal rights are weak, stock ownership is less appealing, and equities are a less important form of corporate financing.</a:t>
            </a:r>
          </a:p>
        </p:txBody>
      </p:sp>
    </p:spTree>
    <p:extLst>
      <p:ext uri="{BB962C8B-B14F-4D97-AF65-F5344CB8AC3E}">
        <p14:creationId xmlns:p14="http://schemas.microsoft.com/office/powerpoint/2010/main" val="223497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B173-FCBF-4433-8D7E-B685A8F2BF86}"/>
              </a:ext>
            </a:extLst>
          </p:cNvPr>
          <p:cNvSpPr>
            <a:spLocks noGrp="1"/>
          </p:cNvSpPr>
          <p:nvPr>
            <p:ph type="title"/>
          </p:nvPr>
        </p:nvSpPr>
        <p:spPr/>
        <p:txBody>
          <a:bodyPr/>
          <a:lstStyle/>
          <a:p>
            <a:r>
              <a:rPr lang="en-US" dirty="0"/>
              <a:t>Why Stock Market is So Popular? </a:t>
            </a:r>
            <a:r>
              <a:rPr lang="en-US" sz="2400" b="0" dirty="0"/>
              <a:t>(1 of 2)</a:t>
            </a:r>
            <a:br>
              <a:rPr lang="en-US" dirty="0"/>
            </a:br>
            <a:endParaRPr lang="en-US" dirty="0"/>
          </a:p>
        </p:txBody>
      </p:sp>
      <p:sp>
        <p:nvSpPr>
          <p:cNvPr id="3" name="Content Placeholder 2">
            <a:extLst>
              <a:ext uri="{FF2B5EF4-FFF2-40B4-BE49-F238E27FC236}">
                <a16:creationId xmlns:a16="http://schemas.microsoft.com/office/drawing/2014/main" id="{66F2371B-FBFE-4F04-A038-FAD919B60FC4}"/>
              </a:ext>
            </a:extLst>
          </p:cNvPr>
          <p:cNvSpPr>
            <a:spLocks noGrp="1"/>
          </p:cNvSpPr>
          <p:nvPr>
            <p:ph idx="1"/>
          </p:nvPr>
        </p:nvSpPr>
        <p:spPr/>
        <p:txBody>
          <a:bodyPr/>
          <a:lstStyle/>
          <a:p>
            <a:pPr marL="0" indent="0">
              <a:buNone/>
            </a:pPr>
            <a:r>
              <a:rPr lang="en-US" sz="2000" dirty="0"/>
              <a:t>Today, stock ownership is immensely popular. Investors want to own stocks and companies want to issue them. </a:t>
            </a:r>
          </a:p>
          <a:p>
            <a:pPr marL="0" indent="0">
              <a:buNone/>
            </a:pPr>
            <a:r>
              <a:rPr lang="en-US" sz="2000" dirty="0"/>
              <a:t>Over the past century, markets have developed in which people buy and sell billions of shares every day. </a:t>
            </a:r>
          </a:p>
          <a:p>
            <a:pPr marL="0" indent="0">
              <a:buNone/>
            </a:pPr>
            <a:r>
              <a:rPr lang="en-US" sz="2000" dirty="0"/>
              <a:t>This thriving financial trade is possible because:</a:t>
            </a:r>
          </a:p>
          <a:p>
            <a:pPr marL="0" indent="0">
              <a:buNone/>
            </a:pPr>
            <a:endParaRPr lang="en-US" sz="2000" dirty="0"/>
          </a:p>
          <a:p>
            <a:pPr marL="944118" lvl="1" indent="-457200">
              <a:buFont typeface="Courier New" panose="02070309020205020404" pitchFamily="49" charset="0"/>
              <a:buChar char="o"/>
            </a:pPr>
            <a:r>
              <a:rPr lang="en-US" sz="2000" dirty="0"/>
              <a:t> An individual share represents only a </a:t>
            </a:r>
            <a:r>
              <a:rPr lang="en-US" sz="2000" b="1" dirty="0"/>
              <a:t>small fraction of the value </a:t>
            </a:r>
            <a:r>
              <a:rPr lang="en-US" sz="2000" dirty="0"/>
              <a:t>of the company that issued it.</a:t>
            </a:r>
          </a:p>
          <a:p>
            <a:pPr marL="944118" lvl="1" indent="-457200">
              <a:buFont typeface="Courier New" panose="02070309020205020404" pitchFamily="49" charset="0"/>
              <a:buChar char="o"/>
            </a:pPr>
            <a:r>
              <a:rPr lang="en-US" sz="2000" dirty="0"/>
              <a:t>A large number of shares are </a:t>
            </a:r>
            <a:r>
              <a:rPr lang="en-US" sz="2000" b="1" dirty="0"/>
              <a:t>outstanding</a:t>
            </a:r>
            <a:r>
              <a:rPr lang="en-US" sz="2000" dirty="0"/>
              <a:t>.</a:t>
            </a:r>
          </a:p>
          <a:p>
            <a:pPr marL="944118" lvl="1" indent="-457200">
              <a:buFont typeface="Courier New" panose="02070309020205020404" pitchFamily="49" charset="0"/>
              <a:buChar char="o"/>
            </a:pPr>
            <a:r>
              <a:rPr lang="en-US" sz="2000" b="1" dirty="0"/>
              <a:t>Prices of individual shares are low</a:t>
            </a:r>
            <a:r>
              <a:rPr lang="en-US" sz="2000" dirty="0"/>
              <a:t>, allowing individuals to make relatively small investments.</a:t>
            </a:r>
          </a:p>
          <a:p>
            <a:pPr marL="0" indent="0">
              <a:buNone/>
            </a:pPr>
            <a:r>
              <a:rPr lang="en-US" sz="2000" dirty="0"/>
              <a:t>   </a:t>
            </a:r>
          </a:p>
        </p:txBody>
      </p:sp>
    </p:spTree>
    <p:extLst>
      <p:ext uri="{BB962C8B-B14F-4D97-AF65-F5344CB8AC3E}">
        <p14:creationId xmlns:p14="http://schemas.microsoft.com/office/powerpoint/2010/main" val="19301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3925-970C-48B9-9CB7-64BD703CD6F2}"/>
              </a:ext>
            </a:extLst>
          </p:cNvPr>
          <p:cNvSpPr>
            <a:spLocks noGrp="1"/>
          </p:cNvSpPr>
          <p:nvPr>
            <p:ph type="title"/>
          </p:nvPr>
        </p:nvSpPr>
        <p:spPr/>
        <p:txBody>
          <a:bodyPr/>
          <a:lstStyle/>
          <a:p>
            <a:r>
              <a:rPr lang="en-US" dirty="0"/>
              <a:t>Why Stock Market is So Popular? </a:t>
            </a:r>
            <a:r>
              <a:rPr lang="en-US" sz="2400" b="0" dirty="0"/>
              <a:t>(2 of 2)</a:t>
            </a:r>
            <a:br>
              <a:rPr lang="en-US" sz="2400" b="0" dirty="0"/>
            </a:br>
            <a:endParaRPr lang="en-US" dirty="0"/>
          </a:p>
        </p:txBody>
      </p:sp>
      <p:sp>
        <p:nvSpPr>
          <p:cNvPr id="3" name="Content Placeholder 2">
            <a:extLst>
              <a:ext uri="{FF2B5EF4-FFF2-40B4-BE49-F238E27FC236}">
                <a16:creationId xmlns:a16="http://schemas.microsoft.com/office/drawing/2014/main" id="{5892C334-6203-4DF7-9E1E-40ED0A4F3823}"/>
              </a:ext>
            </a:extLst>
          </p:cNvPr>
          <p:cNvSpPr>
            <a:spLocks noGrp="1"/>
          </p:cNvSpPr>
          <p:nvPr>
            <p:ph idx="1"/>
          </p:nvPr>
        </p:nvSpPr>
        <p:spPr/>
        <p:txBody>
          <a:bodyPr/>
          <a:lstStyle/>
          <a:p>
            <a:pPr lvl="1">
              <a:buFont typeface="Courier New" panose="02070309020205020404" pitchFamily="49" charset="0"/>
              <a:buChar char="o"/>
            </a:pPr>
            <a:r>
              <a:rPr lang="en-US" sz="2000" dirty="0"/>
              <a:t>As </a:t>
            </a:r>
            <a:r>
              <a:rPr lang="en-US" sz="2000" b="1" dirty="0"/>
              <a:t>residual claimants</a:t>
            </a:r>
            <a:r>
              <a:rPr lang="en-US" sz="2000" dirty="0"/>
              <a:t>, stockholders receive the proceeds of a firm’s activities only after all other creditors have been paid.</a:t>
            </a:r>
          </a:p>
          <a:p>
            <a:pPr marL="457200" lvl="1" indent="0">
              <a:buNone/>
            </a:pPr>
            <a:endParaRPr lang="en-US" sz="2000" dirty="0"/>
          </a:p>
          <a:p>
            <a:pPr lvl="1">
              <a:buFont typeface="Courier New" panose="02070309020205020404" pitchFamily="49" charset="0"/>
              <a:buChar char="o"/>
            </a:pPr>
            <a:r>
              <a:rPr lang="en-US" sz="2000" dirty="0"/>
              <a:t>Because of </a:t>
            </a:r>
            <a:r>
              <a:rPr lang="en-US" sz="2000" b="1" dirty="0"/>
              <a:t>limited liability, </a:t>
            </a:r>
            <a:r>
              <a:rPr lang="en-US" sz="2000" dirty="0"/>
              <a:t>investors’ losses cannot exceed the price they paid for the stock.</a:t>
            </a:r>
          </a:p>
          <a:p>
            <a:pPr marL="457200" lvl="1" indent="0">
              <a:buNone/>
            </a:pPr>
            <a:endParaRPr lang="en-US" sz="2000" dirty="0"/>
          </a:p>
          <a:p>
            <a:pPr lvl="1">
              <a:buFont typeface="Courier New" panose="02070309020205020404" pitchFamily="49" charset="0"/>
              <a:buChar char="o"/>
            </a:pPr>
            <a:r>
              <a:rPr lang="en-US" sz="2000" dirty="0"/>
              <a:t>Shareholders </a:t>
            </a:r>
            <a:r>
              <a:rPr lang="en-US" sz="2000" b="1" dirty="0"/>
              <a:t>can replace managers </a:t>
            </a:r>
            <a:r>
              <a:rPr lang="en-US" sz="2000" dirty="0"/>
              <a:t>who are doing a bad job</a:t>
            </a:r>
          </a:p>
          <a:p>
            <a:endParaRPr lang="en-US" dirty="0"/>
          </a:p>
        </p:txBody>
      </p:sp>
    </p:spTree>
    <p:extLst>
      <p:ext uri="{BB962C8B-B14F-4D97-AF65-F5344CB8AC3E}">
        <p14:creationId xmlns:p14="http://schemas.microsoft.com/office/powerpoint/2010/main" val="137857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827F-912A-4234-B259-CF4821F6ACE5}"/>
              </a:ext>
            </a:extLst>
          </p:cNvPr>
          <p:cNvSpPr>
            <a:spLocks noGrp="1"/>
          </p:cNvSpPr>
          <p:nvPr>
            <p:ph type="title"/>
          </p:nvPr>
        </p:nvSpPr>
        <p:spPr/>
        <p:txBody>
          <a:bodyPr/>
          <a:lstStyle/>
          <a:p>
            <a:r>
              <a:rPr lang="en-US" dirty="0"/>
              <a:t>Measuring the Value of Stock Markets </a:t>
            </a:r>
            <a:r>
              <a:rPr lang="en-US" sz="2400" b="0" dirty="0"/>
              <a:t>(1 of 4)</a:t>
            </a:r>
            <a:br>
              <a:rPr lang="en-US" dirty="0"/>
            </a:br>
            <a:endParaRPr lang="en-US" dirty="0"/>
          </a:p>
        </p:txBody>
      </p:sp>
      <p:sp>
        <p:nvSpPr>
          <p:cNvPr id="3" name="Content Placeholder 2">
            <a:extLst>
              <a:ext uri="{FF2B5EF4-FFF2-40B4-BE49-F238E27FC236}">
                <a16:creationId xmlns:a16="http://schemas.microsoft.com/office/drawing/2014/main" id="{836F8C5E-10F0-4C92-8E10-583485F45DC3}"/>
              </a:ext>
            </a:extLst>
          </p:cNvPr>
          <p:cNvSpPr>
            <a:spLocks noGrp="1"/>
          </p:cNvSpPr>
          <p:nvPr>
            <p:ph idx="1"/>
          </p:nvPr>
        </p:nvSpPr>
        <p:spPr/>
        <p:txBody>
          <a:bodyPr/>
          <a:lstStyle/>
          <a:p>
            <a:r>
              <a:rPr lang="en-US" sz="2000" dirty="0"/>
              <a:t>Stocks are one way in which we </a:t>
            </a:r>
            <a:r>
              <a:rPr lang="en-US" sz="2000" b="1" dirty="0"/>
              <a:t>choose to hold our wealth:</a:t>
            </a:r>
          </a:p>
          <a:p>
            <a:pPr marL="0" indent="0">
              <a:buNone/>
            </a:pPr>
            <a:r>
              <a:rPr lang="en-US" sz="2000" dirty="0"/>
              <a:t>When stock values rise, we get richer; when they fall, we get poorer.</a:t>
            </a:r>
          </a:p>
          <a:p>
            <a:r>
              <a:rPr lang="en-US" sz="2000" dirty="0"/>
              <a:t> These changes affect our </a:t>
            </a:r>
            <a:r>
              <a:rPr lang="en-US" sz="2000" dirty="0">
                <a:solidFill>
                  <a:srgbClr val="C00000"/>
                </a:solidFill>
              </a:rPr>
              <a:t>consumption</a:t>
            </a:r>
            <a:r>
              <a:rPr lang="en-US" sz="2000" dirty="0"/>
              <a:t> and </a:t>
            </a:r>
            <a:r>
              <a:rPr lang="en-US" sz="2000" dirty="0">
                <a:solidFill>
                  <a:srgbClr val="C00000"/>
                </a:solidFill>
              </a:rPr>
              <a:t>saving</a:t>
            </a:r>
            <a:r>
              <a:rPr lang="en-US" sz="2000" dirty="0"/>
              <a:t> patterns, causing </a:t>
            </a:r>
            <a:r>
              <a:rPr lang="en-US" sz="2000" b="1" dirty="0"/>
              <a:t>general economic activity to fluctuate</a:t>
            </a:r>
            <a:r>
              <a:rPr lang="en-US" sz="2000" dirty="0"/>
              <a:t>. </a:t>
            </a:r>
          </a:p>
          <a:p>
            <a:r>
              <a:rPr lang="en-US" sz="2000" dirty="0"/>
              <a:t>We need to understand the dynamics of the stock market, both to manage our personal finances and to see the connections between stock values and economic conditions. </a:t>
            </a:r>
          </a:p>
        </p:txBody>
      </p:sp>
    </p:spTree>
    <p:extLst>
      <p:ext uri="{BB962C8B-B14F-4D97-AF65-F5344CB8AC3E}">
        <p14:creationId xmlns:p14="http://schemas.microsoft.com/office/powerpoint/2010/main" val="40641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B717-B80F-44E0-8D3F-38D0BA2951DC}"/>
              </a:ext>
            </a:extLst>
          </p:cNvPr>
          <p:cNvSpPr>
            <a:spLocks noGrp="1"/>
          </p:cNvSpPr>
          <p:nvPr>
            <p:ph type="title"/>
          </p:nvPr>
        </p:nvSpPr>
        <p:spPr/>
        <p:txBody>
          <a:bodyPr/>
          <a:lstStyle/>
          <a:p>
            <a:r>
              <a:rPr lang="en-US" dirty="0"/>
              <a:t>Measuring the Value of Stock Markets </a:t>
            </a:r>
            <a:r>
              <a:rPr lang="en-US" sz="2400" b="0" dirty="0"/>
              <a:t>(2 of 4)</a:t>
            </a:r>
            <a:br>
              <a:rPr lang="en-US" sz="2400" b="0" dirty="0"/>
            </a:br>
            <a:endParaRPr lang="en-US" dirty="0"/>
          </a:p>
        </p:txBody>
      </p:sp>
      <p:sp>
        <p:nvSpPr>
          <p:cNvPr id="3" name="Content Placeholder 2">
            <a:extLst>
              <a:ext uri="{FF2B5EF4-FFF2-40B4-BE49-F238E27FC236}">
                <a16:creationId xmlns:a16="http://schemas.microsoft.com/office/drawing/2014/main" id="{4DCE6F22-D5CC-45CA-B7DF-D1EA9CB4FC81}"/>
              </a:ext>
            </a:extLst>
          </p:cNvPr>
          <p:cNvSpPr>
            <a:spLocks noGrp="1"/>
          </p:cNvSpPr>
          <p:nvPr>
            <p:ph idx="1"/>
          </p:nvPr>
        </p:nvSpPr>
        <p:spPr/>
        <p:txBody>
          <a:bodyPr/>
          <a:lstStyle/>
          <a:p>
            <a:r>
              <a:rPr lang="en-US" sz="2000" dirty="0"/>
              <a:t>From a macroeconomic point of view, we need to be able to measure the </a:t>
            </a:r>
            <a:r>
              <a:rPr lang="en-US" sz="2000" b="1" dirty="0"/>
              <a:t>level of fluctuation in </a:t>
            </a:r>
            <a:r>
              <a:rPr lang="en-US" sz="2000" b="1" u="sng" dirty="0"/>
              <a:t>all</a:t>
            </a:r>
            <a:r>
              <a:rPr lang="en-US" sz="2000" b="1" dirty="0"/>
              <a:t> stock values</a:t>
            </a:r>
            <a:r>
              <a:rPr lang="en-US" sz="2000" dirty="0"/>
              <a:t>. </a:t>
            </a:r>
          </a:p>
          <a:p>
            <a:r>
              <a:rPr lang="en-US" sz="2000" dirty="0"/>
              <a:t>We will refer to this </a:t>
            </a:r>
            <a:r>
              <a:rPr lang="en-US" sz="2000" u="sng" dirty="0"/>
              <a:t>concept</a:t>
            </a:r>
            <a:r>
              <a:rPr lang="en-US" sz="2000" dirty="0"/>
              <a:t> as the </a:t>
            </a:r>
            <a:r>
              <a:rPr lang="en-US" sz="2000" dirty="0">
                <a:solidFill>
                  <a:srgbClr val="C00000"/>
                </a:solidFill>
              </a:rPr>
              <a:t>value of the stock market </a:t>
            </a:r>
            <a:r>
              <a:rPr lang="en-US" sz="2000" dirty="0"/>
              <a:t>and to its </a:t>
            </a:r>
            <a:r>
              <a:rPr lang="en-US" sz="2000" u="sng" dirty="0"/>
              <a:t>measures</a:t>
            </a:r>
            <a:r>
              <a:rPr lang="en-US" sz="2000" dirty="0"/>
              <a:t> as </a:t>
            </a:r>
            <a:r>
              <a:rPr lang="en-US" sz="2000" dirty="0">
                <a:solidFill>
                  <a:srgbClr val="C00000"/>
                </a:solidFill>
              </a:rPr>
              <a:t>stock market indexes</a:t>
            </a:r>
            <a:r>
              <a:rPr lang="en-US" sz="2000" dirty="0"/>
              <a:t>.</a:t>
            </a:r>
          </a:p>
          <a:p>
            <a:endParaRPr lang="en-US" sz="2000" dirty="0"/>
          </a:p>
          <a:p>
            <a:r>
              <a:rPr lang="en-US" sz="2000" i="1" dirty="0">
                <a:solidFill>
                  <a:schemeClr val="bg2"/>
                </a:solidFill>
              </a:rPr>
              <a:t>The purpose of an index number is to give a measure of scale so that we can compute percentage changes. Stock market indexes are the same. </a:t>
            </a:r>
          </a:p>
          <a:p>
            <a:endParaRPr lang="en-US" dirty="0"/>
          </a:p>
        </p:txBody>
      </p:sp>
    </p:spTree>
    <p:extLst>
      <p:ext uri="{BB962C8B-B14F-4D97-AF65-F5344CB8AC3E}">
        <p14:creationId xmlns:p14="http://schemas.microsoft.com/office/powerpoint/2010/main" val="407105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4EFB-E24A-4A23-8450-FAFFDACFDE51}"/>
              </a:ext>
            </a:extLst>
          </p:cNvPr>
          <p:cNvSpPr>
            <a:spLocks noGrp="1"/>
          </p:cNvSpPr>
          <p:nvPr>
            <p:ph type="title"/>
          </p:nvPr>
        </p:nvSpPr>
        <p:spPr/>
        <p:txBody>
          <a:bodyPr/>
          <a:lstStyle/>
          <a:p>
            <a:r>
              <a:rPr lang="en-US" dirty="0"/>
              <a:t>Measuring the Value of Stock Markets </a:t>
            </a:r>
            <a:r>
              <a:rPr lang="en-US" sz="2400" b="0" dirty="0"/>
              <a:t>(3 of 4)</a:t>
            </a:r>
            <a:br>
              <a:rPr lang="en-US" sz="2400" b="0" dirty="0"/>
            </a:br>
            <a:endParaRPr lang="en-US" dirty="0"/>
          </a:p>
        </p:txBody>
      </p:sp>
      <p:sp>
        <p:nvSpPr>
          <p:cNvPr id="3" name="Content Placeholder 2">
            <a:extLst>
              <a:ext uri="{FF2B5EF4-FFF2-40B4-BE49-F238E27FC236}">
                <a16:creationId xmlns:a16="http://schemas.microsoft.com/office/drawing/2014/main" id="{EF1E4E4D-3D4B-44BB-809D-7396F285E6E5}"/>
              </a:ext>
            </a:extLst>
          </p:cNvPr>
          <p:cNvSpPr>
            <a:spLocks noGrp="1"/>
          </p:cNvSpPr>
          <p:nvPr>
            <p:ph idx="1"/>
          </p:nvPr>
        </p:nvSpPr>
        <p:spPr/>
        <p:txBody>
          <a:bodyPr/>
          <a:lstStyle/>
          <a:p>
            <a:r>
              <a:rPr lang="en-US" sz="2000" dirty="0"/>
              <a:t>Stock indexes </a:t>
            </a:r>
            <a:r>
              <a:rPr lang="en-US" sz="2000" b="1" dirty="0"/>
              <a:t>are designed to give us a sense of the extent to which things are going up or down. </a:t>
            </a:r>
          </a:p>
          <a:p>
            <a:r>
              <a:rPr lang="en-US" sz="2000" dirty="0"/>
              <a:t>Saying that the Dow Jones Industrial Average is at 10,000 doesn’t mean anything on its own:</a:t>
            </a:r>
          </a:p>
          <a:p>
            <a:pPr lvl="1"/>
            <a:r>
              <a:rPr lang="en-US" sz="2000" dirty="0"/>
              <a:t> But if you know that the Dow index rose from 10,000 to 11,000, that tells you that stock prices (by this measure</a:t>
            </a:r>
            <a:r>
              <a:rPr lang="en-US" sz="2000" u="sng" dirty="0"/>
              <a:t>) went up 10 percent. </a:t>
            </a:r>
          </a:p>
        </p:txBody>
      </p:sp>
    </p:spTree>
    <p:extLst>
      <p:ext uri="{BB962C8B-B14F-4D97-AF65-F5344CB8AC3E}">
        <p14:creationId xmlns:p14="http://schemas.microsoft.com/office/powerpoint/2010/main" val="2620331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7037-B343-4048-8497-E1D8464D2A69}"/>
              </a:ext>
            </a:extLst>
          </p:cNvPr>
          <p:cNvSpPr>
            <a:spLocks noGrp="1"/>
          </p:cNvSpPr>
          <p:nvPr>
            <p:ph type="title"/>
          </p:nvPr>
        </p:nvSpPr>
        <p:spPr/>
        <p:txBody>
          <a:bodyPr/>
          <a:lstStyle/>
          <a:p>
            <a:r>
              <a:rPr lang="en-US" dirty="0"/>
              <a:t>Measuring the Value of Stock Markets </a:t>
            </a:r>
            <a:r>
              <a:rPr lang="en-US" sz="2400" b="0" dirty="0"/>
              <a:t>(4 of 4)</a:t>
            </a:r>
            <a:br>
              <a:rPr lang="en-US" sz="2400" b="0" dirty="0"/>
            </a:br>
            <a:endParaRPr lang="en-US" dirty="0"/>
          </a:p>
        </p:txBody>
      </p:sp>
      <p:sp>
        <p:nvSpPr>
          <p:cNvPr id="3" name="Content Placeholder 2">
            <a:extLst>
              <a:ext uri="{FF2B5EF4-FFF2-40B4-BE49-F238E27FC236}">
                <a16:creationId xmlns:a16="http://schemas.microsoft.com/office/drawing/2014/main" id="{A3EA1707-6477-4090-985D-906083BAF88F}"/>
              </a:ext>
            </a:extLst>
          </p:cNvPr>
          <p:cNvSpPr>
            <a:spLocks noGrp="1"/>
          </p:cNvSpPr>
          <p:nvPr>
            <p:ph idx="1"/>
          </p:nvPr>
        </p:nvSpPr>
        <p:spPr/>
        <p:txBody>
          <a:bodyPr/>
          <a:lstStyle/>
          <a:p>
            <a:pPr marL="0" indent="0">
              <a:buNone/>
            </a:pPr>
            <a:r>
              <a:rPr lang="en-US" sz="2000" b="1" dirty="0">
                <a:solidFill>
                  <a:schemeClr val="bg2"/>
                </a:solidFill>
              </a:rPr>
              <a:t>Stock indexes </a:t>
            </a:r>
            <a:r>
              <a:rPr lang="en-US" sz="2000" dirty="0"/>
              <a:t>can tell us:</a:t>
            </a:r>
          </a:p>
          <a:p>
            <a:pPr marL="0" indent="0">
              <a:buNone/>
            </a:pPr>
            <a:endParaRPr lang="en-US" sz="2000" dirty="0"/>
          </a:p>
          <a:p>
            <a:pPr lvl="1"/>
            <a:r>
              <a:rPr lang="en-US" sz="2000" dirty="0"/>
              <a:t>how much the </a:t>
            </a:r>
            <a:r>
              <a:rPr lang="en-US" sz="2000" dirty="0">
                <a:solidFill>
                  <a:schemeClr val="bg2"/>
                </a:solidFill>
              </a:rPr>
              <a:t>value of an average stock </a:t>
            </a:r>
            <a:r>
              <a:rPr lang="en-US" sz="2000" dirty="0"/>
              <a:t>has changed</a:t>
            </a:r>
          </a:p>
          <a:p>
            <a:pPr lvl="1"/>
            <a:r>
              <a:rPr lang="en-US" sz="2000" dirty="0"/>
              <a:t>how much </a:t>
            </a:r>
            <a:r>
              <a:rPr lang="en-US" sz="2000" u="sng" dirty="0">
                <a:solidFill>
                  <a:schemeClr val="bg2"/>
                </a:solidFill>
              </a:rPr>
              <a:t>total wealth </a:t>
            </a:r>
            <a:r>
              <a:rPr lang="en-US" sz="2000" dirty="0"/>
              <a:t>has gone up or down. </a:t>
            </a:r>
          </a:p>
          <a:p>
            <a:pPr lvl="1"/>
            <a:r>
              <a:rPr lang="en-US" sz="2000" dirty="0"/>
              <a:t>Beyond that, stock indexes provide </a:t>
            </a:r>
            <a:r>
              <a:rPr lang="en-US" sz="2000" dirty="0">
                <a:solidFill>
                  <a:schemeClr val="bg2"/>
                </a:solidFill>
              </a:rPr>
              <a:t>benchmarks for performance of money managers</a:t>
            </a:r>
            <a:r>
              <a:rPr lang="en-US" sz="2000" dirty="0"/>
              <a:t>, allowing us to measure whether a particular manager has done better or worse than “the market” as a whole.</a:t>
            </a:r>
          </a:p>
          <a:p>
            <a:r>
              <a:rPr lang="en-US" sz="2000" dirty="0"/>
              <a:t>The three most well-known U.S. indexes are the Dow Jones Industrial Average, the Standard &amp; Poor’s 500 Index, and Nasdaq Composite Index.</a:t>
            </a:r>
          </a:p>
          <a:p>
            <a:endParaRPr lang="en-US" b="1" dirty="0"/>
          </a:p>
        </p:txBody>
      </p:sp>
    </p:spTree>
    <p:extLst>
      <p:ext uri="{BB962C8B-B14F-4D97-AF65-F5344CB8AC3E}">
        <p14:creationId xmlns:p14="http://schemas.microsoft.com/office/powerpoint/2010/main" val="182006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C8AE-BA74-4137-A5CD-BD84C0A835B5}"/>
              </a:ext>
            </a:extLst>
          </p:cNvPr>
          <p:cNvSpPr>
            <a:spLocks noGrp="1"/>
          </p:cNvSpPr>
          <p:nvPr>
            <p:ph type="title"/>
          </p:nvPr>
        </p:nvSpPr>
        <p:spPr/>
        <p:txBody>
          <a:bodyPr/>
          <a:lstStyle/>
          <a:p>
            <a:r>
              <a:rPr lang="en-US" dirty="0"/>
              <a:t>World Stock Indexes</a:t>
            </a:r>
          </a:p>
        </p:txBody>
      </p:sp>
      <p:pic>
        <p:nvPicPr>
          <p:cNvPr id="4" name="Content Placeholder 3">
            <a:extLst>
              <a:ext uri="{FF2B5EF4-FFF2-40B4-BE49-F238E27FC236}">
                <a16:creationId xmlns:a16="http://schemas.microsoft.com/office/drawing/2014/main" id="{2BAB0136-3BE5-4D1F-B817-B5B25A782D35}"/>
              </a:ext>
            </a:extLst>
          </p:cNvPr>
          <p:cNvPicPr>
            <a:picLocks noGrp="1" noChangeAspect="1"/>
          </p:cNvPicPr>
          <p:nvPr>
            <p:ph idx="1"/>
          </p:nvPr>
        </p:nvPicPr>
        <p:blipFill>
          <a:blip r:embed="rId2"/>
          <a:stretch>
            <a:fillRect/>
          </a:stretch>
        </p:blipFill>
        <p:spPr>
          <a:xfrm>
            <a:off x="1905000" y="1600200"/>
            <a:ext cx="4419600" cy="4525963"/>
          </a:xfrm>
          <a:prstGeom prst="rect">
            <a:avLst/>
          </a:prstGeom>
        </p:spPr>
      </p:pic>
    </p:spTree>
    <p:extLst>
      <p:ext uri="{BB962C8B-B14F-4D97-AF65-F5344CB8AC3E}">
        <p14:creationId xmlns:p14="http://schemas.microsoft.com/office/powerpoint/2010/main" val="137213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In this chapter, we examine the theory of rational expectations. When this theory is applied to financial markets, the outcome is the efficient market hypothesis, which has some general implications for how markets in other securities besides stocks operate</a:t>
            </a:r>
            <a:r>
              <a:rPr lang="en-US" dirty="0">
                <a:ea typeface="ヒラギノ角ゴ Pro W3" charset="-128"/>
              </a:rPr>
              <a:t>.</a:t>
            </a:r>
            <a:endParaRPr lang="en-US" dirty="0"/>
          </a:p>
        </p:txBody>
      </p:sp>
    </p:spTree>
    <p:extLst>
      <p:ext uri="{BB962C8B-B14F-4D97-AF65-F5344CB8AC3E}">
        <p14:creationId xmlns:p14="http://schemas.microsoft.com/office/powerpoint/2010/main" val="118193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E2FB-F314-47D2-9824-0B6DE447A9A7}"/>
              </a:ext>
            </a:extLst>
          </p:cNvPr>
          <p:cNvSpPr>
            <a:spLocks noGrp="1"/>
          </p:cNvSpPr>
          <p:nvPr>
            <p:ph type="title"/>
          </p:nvPr>
        </p:nvSpPr>
        <p:spPr/>
        <p:txBody>
          <a:bodyPr/>
          <a:lstStyle/>
          <a:p>
            <a:r>
              <a:rPr lang="en-US" dirty="0"/>
              <a:t>Recap: Few Definitions</a:t>
            </a:r>
          </a:p>
        </p:txBody>
      </p:sp>
      <p:sp>
        <p:nvSpPr>
          <p:cNvPr id="3" name="Content Placeholder 2">
            <a:extLst>
              <a:ext uri="{FF2B5EF4-FFF2-40B4-BE49-F238E27FC236}">
                <a16:creationId xmlns:a16="http://schemas.microsoft.com/office/drawing/2014/main" id="{A2EC5025-71FA-40FA-9710-3B0361D7A3B2}"/>
              </a:ext>
            </a:extLst>
          </p:cNvPr>
          <p:cNvSpPr>
            <a:spLocks noGrp="1"/>
          </p:cNvSpPr>
          <p:nvPr>
            <p:ph idx="1"/>
          </p:nvPr>
        </p:nvSpPr>
        <p:spPr/>
        <p:txBody>
          <a:bodyPr/>
          <a:lstStyle/>
          <a:p>
            <a:r>
              <a:rPr lang="en-US" sz="2000" b="1" dirty="0"/>
              <a:t>Common stock </a:t>
            </a:r>
            <a:r>
              <a:rPr lang="en-US" sz="2000" dirty="0"/>
              <a:t>is the principal medium through which corporations raise </a:t>
            </a:r>
            <a:r>
              <a:rPr lang="en-US" sz="2000" u="sng" dirty="0"/>
              <a:t>equity capital</a:t>
            </a:r>
            <a:r>
              <a:rPr lang="en-US" sz="2000" dirty="0"/>
              <a:t>. </a:t>
            </a:r>
          </a:p>
          <a:p>
            <a:r>
              <a:rPr lang="en-US" sz="2000" b="1" dirty="0"/>
              <a:t>Stockholders</a:t>
            </a:r>
            <a:r>
              <a:rPr lang="en-US" sz="2000" dirty="0"/>
              <a:t>—those who hold stock in a corporation—own an interest in the corporation equal to the percentage of </a:t>
            </a:r>
            <a:r>
              <a:rPr lang="en-US" sz="2000" u="sng" dirty="0"/>
              <a:t>outstanding shares </a:t>
            </a:r>
            <a:r>
              <a:rPr lang="en-US" sz="2000" dirty="0"/>
              <a:t>they own. </a:t>
            </a:r>
          </a:p>
          <a:p>
            <a:r>
              <a:rPr lang="en-US" sz="2000" dirty="0"/>
              <a:t>This ownership interest gives them the right to vote and to be a residual claimant of all funds flowing into the firm (known as </a:t>
            </a:r>
            <a:r>
              <a:rPr lang="en-US" sz="2000" b="1" dirty="0"/>
              <a:t>cash flows</a:t>
            </a:r>
            <a:r>
              <a:rPr lang="en-US" sz="2000" dirty="0"/>
              <a:t>).</a:t>
            </a:r>
          </a:p>
          <a:p>
            <a:r>
              <a:rPr lang="en-US" sz="2000" b="1" dirty="0"/>
              <a:t>Dividends</a:t>
            </a:r>
            <a:r>
              <a:rPr lang="en-US" sz="2000" dirty="0"/>
              <a:t>: stockholders may receive dividends from the </a:t>
            </a:r>
            <a:r>
              <a:rPr lang="en-US" sz="2000" u="sng" dirty="0"/>
              <a:t>net earnings of the corporation</a:t>
            </a:r>
            <a:r>
              <a:rPr lang="en-US" sz="2000" dirty="0"/>
              <a:t>. Dividends are </a:t>
            </a:r>
            <a:r>
              <a:rPr lang="en-US" sz="2000" b="1" dirty="0"/>
              <a:t>payments made periodically</a:t>
            </a:r>
            <a:r>
              <a:rPr lang="en-US" sz="2000" dirty="0"/>
              <a:t>, usually every quarter, to stockholders. </a:t>
            </a:r>
          </a:p>
          <a:p>
            <a:r>
              <a:rPr lang="en-US" sz="2000" dirty="0"/>
              <a:t>The stockholder has the right to </a:t>
            </a:r>
            <a:r>
              <a:rPr lang="en-US" sz="2000" b="1" dirty="0"/>
              <a:t>sell the stock</a:t>
            </a:r>
            <a:r>
              <a:rPr lang="en-US" sz="2000" dirty="0"/>
              <a:t>. </a:t>
            </a:r>
          </a:p>
          <a:p>
            <a:endParaRPr lang="en-US" sz="2000" dirty="0"/>
          </a:p>
          <a:p>
            <a:endParaRPr lang="en-US" dirty="0"/>
          </a:p>
        </p:txBody>
      </p:sp>
    </p:spTree>
    <p:extLst>
      <p:ext uri="{BB962C8B-B14F-4D97-AF65-F5344CB8AC3E}">
        <p14:creationId xmlns:p14="http://schemas.microsoft.com/office/powerpoint/2010/main" val="233166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819F-39A0-457A-B5D3-8B03064EE042}"/>
              </a:ext>
            </a:extLst>
          </p:cNvPr>
          <p:cNvSpPr>
            <a:spLocks noGrp="1"/>
          </p:cNvSpPr>
          <p:nvPr>
            <p:ph type="title"/>
          </p:nvPr>
        </p:nvSpPr>
        <p:spPr/>
        <p:txBody>
          <a:bodyPr/>
          <a:lstStyle/>
          <a:p>
            <a:r>
              <a:rPr lang="en-US" dirty="0"/>
              <a:t>Valuing Stocks </a:t>
            </a:r>
            <a:r>
              <a:rPr lang="en-US" sz="2000" b="0" dirty="0"/>
              <a:t>(1 of 2)</a:t>
            </a:r>
          </a:p>
        </p:txBody>
      </p:sp>
      <p:sp>
        <p:nvSpPr>
          <p:cNvPr id="3" name="Content Placeholder 2">
            <a:extLst>
              <a:ext uri="{FF2B5EF4-FFF2-40B4-BE49-F238E27FC236}">
                <a16:creationId xmlns:a16="http://schemas.microsoft.com/office/drawing/2014/main" id="{8F391A74-7027-4E6E-94C6-467AAD0488F8}"/>
              </a:ext>
            </a:extLst>
          </p:cNvPr>
          <p:cNvSpPr>
            <a:spLocks noGrp="1"/>
          </p:cNvSpPr>
          <p:nvPr>
            <p:ph idx="1"/>
          </p:nvPr>
        </p:nvSpPr>
        <p:spPr/>
        <p:txBody>
          <a:bodyPr/>
          <a:lstStyle/>
          <a:p>
            <a:pPr marL="0" indent="0">
              <a:buNone/>
            </a:pPr>
            <a:r>
              <a:rPr lang="en-US" sz="2000" b="1" dirty="0">
                <a:solidFill>
                  <a:schemeClr val="bg2"/>
                </a:solidFill>
              </a:rPr>
              <a:t>Chartists:</a:t>
            </a:r>
          </a:p>
          <a:p>
            <a:pPr marL="0" indent="0">
              <a:buNone/>
            </a:pPr>
            <a:r>
              <a:rPr lang="en-US" sz="2000" dirty="0"/>
              <a:t>Some believe they can predict changes in a stock’s price by looking at patterns in its past price movements. Because these people study charts of stock prices</a:t>
            </a:r>
          </a:p>
          <a:p>
            <a:endParaRPr lang="en-US" sz="2000" dirty="0"/>
          </a:p>
          <a:p>
            <a:pPr marL="0" indent="0">
              <a:buNone/>
            </a:pPr>
            <a:r>
              <a:rPr lang="en-US" sz="2000" b="1" dirty="0">
                <a:solidFill>
                  <a:schemeClr val="bg2"/>
                </a:solidFill>
              </a:rPr>
              <a:t>Behavioralists</a:t>
            </a:r>
            <a:r>
              <a:rPr lang="en-US" sz="2000" dirty="0"/>
              <a:t>:</a:t>
            </a:r>
          </a:p>
          <a:p>
            <a:pPr marL="0" indent="0">
              <a:buNone/>
            </a:pPr>
            <a:r>
              <a:rPr lang="en-US" sz="2000" dirty="0"/>
              <a:t>Some estimate the value of stocks based on their perceptions of investor psychology and behavior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8703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3851-B908-4BAE-8813-BBE460176A23}"/>
              </a:ext>
            </a:extLst>
          </p:cNvPr>
          <p:cNvSpPr>
            <a:spLocks noGrp="1"/>
          </p:cNvSpPr>
          <p:nvPr>
            <p:ph type="title"/>
          </p:nvPr>
        </p:nvSpPr>
        <p:spPr/>
        <p:txBody>
          <a:bodyPr/>
          <a:lstStyle/>
          <a:p>
            <a:r>
              <a:rPr lang="en-US" dirty="0"/>
              <a:t>Valuing Stocks </a:t>
            </a:r>
            <a:r>
              <a:rPr lang="en-US" sz="2000" b="0" dirty="0"/>
              <a:t>(2 of 2)</a:t>
            </a:r>
            <a:endParaRPr lang="en-US" dirty="0"/>
          </a:p>
        </p:txBody>
      </p:sp>
      <p:sp>
        <p:nvSpPr>
          <p:cNvPr id="3" name="Content Placeholder 2">
            <a:extLst>
              <a:ext uri="{FF2B5EF4-FFF2-40B4-BE49-F238E27FC236}">
                <a16:creationId xmlns:a16="http://schemas.microsoft.com/office/drawing/2014/main" id="{2C71B51F-AB2C-4699-B75F-C631454731EE}"/>
              </a:ext>
            </a:extLst>
          </p:cNvPr>
          <p:cNvSpPr>
            <a:spLocks noGrp="1"/>
          </p:cNvSpPr>
          <p:nvPr>
            <p:ph idx="1"/>
          </p:nvPr>
        </p:nvSpPr>
        <p:spPr/>
        <p:txBody>
          <a:bodyPr/>
          <a:lstStyle/>
          <a:p>
            <a:r>
              <a:rPr lang="en-US" sz="2000" dirty="0"/>
              <a:t>Still others estimate stock values based on a detailed study of companies’ financial statements. </a:t>
            </a:r>
          </a:p>
          <a:p>
            <a:r>
              <a:rPr lang="en-US" sz="2000" dirty="0"/>
              <a:t>In their view, the value of a firm’s stock depends both on: </a:t>
            </a:r>
          </a:p>
          <a:p>
            <a:pPr marL="914400" lvl="1" indent="-457200">
              <a:buFont typeface="+mj-lt"/>
              <a:buAutoNum type="arabicPeriod"/>
            </a:pPr>
            <a:r>
              <a:rPr lang="en-US" sz="2000" dirty="0"/>
              <a:t>Its </a:t>
            </a:r>
            <a:r>
              <a:rPr lang="en-US" sz="2000" b="1" dirty="0"/>
              <a:t>current assets </a:t>
            </a:r>
            <a:r>
              <a:rPr lang="en-US" sz="2000" dirty="0"/>
              <a:t>and </a:t>
            </a:r>
          </a:p>
          <a:p>
            <a:pPr marL="914400" lvl="1" indent="-457200">
              <a:buFont typeface="+mj-lt"/>
              <a:buAutoNum type="arabicPeriod"/>
            </a:pPr>
            <a:r>
              <a:rPr lang="en-US" sz="2000" dirty="0"/>
              <a:t>On estimates of its </a:t>
            </a:r>
            <a:r>
              <a:rPr lang="en-US" sz="2000" b="1" dirty="0"/>
              <a:t>future profitability</a:t>
            </a:r>
            <a:r>
              <a:rPr lang="en-US" sz="2000" dirty="0"/>
              <a:t>—what they call the </a:t>
            </a:r>
            <a:r>
              <a:rPr lang="en-US" sz="2000" b="1" dirty="0">
                <a:solidFill>
                  <a:schemeClr val="bg2"/>
                </a:solidFill>
              </a:rPr>
              <a:t>fundamentals</a:t>
            </a:r>
            <a:r>
              <a:rPr lang="en-US" sz="2000" dirty="0"/>
              <a:t>. </a:t>
            </a:r>
          </a:p>
          <a:p>
            <a:r>
              <a:rPr lang="en-US" sz="2000" dirty="0"/>
              <a:t>Thus, the fundamental value of a stock is based on the </a:t>
            </a:r>
            <a:r>
              <a:rPr lang="en-US" sz="2000" u="sng" dirty="0"/>
              <a:t>timing</a:t>
            </a:r>
            <a:r>
              <a:rPr lang="en-US" sz="2000" dirty="0"/>
              <a:t> and </a:t>
            </a:r>
            <a:r>
              <a:rPr lang="en-US" sz="2000" u="sng" dirty="0"/>
              <a:t>uncertainty</a:t>
            </a:r>
            <a:r>
              <a:rPr lang="en-US" sz="2000" dirty="0"/>
              <a:t> of the returns it brings.</a:t>
            </a:r>
          </a:p>
          <a:p>
            <a:endParaRPr lang="en-US" dirty="0"/>
          </a:p>
        </p:txBody>
      </p:sp>
    </p:spTree>
    <p:extLst>
      <p:ext uri="{BB962C8B-B14F-4D97-AF65-F5344CB8AC3E}">
        <p14:creationId xmlns:p14="http://schemas.microsoft.com/office/powerpoint/2010/main" val="160959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9B2D-346E-421E-8986-5C766F60551C}"/>
              </a:ext>
            </a:extLst>
          </p:cNvPr>
          <p:cNvSpPr>
            <a:spLocks noGrp="1"/>
          </p:cNvSpPr>
          <p:nvPr>
            <p:ph type="title"/>
          </p:nvPr>
        </p:nvSpPr>
        <p:spPr/>
        <p:txBody>
          <a:bodyPr/>
          <a:lstStyle/>
          <a:p>
            <a:r>
              <a:rPr lang="en-US" dirty="0"/>
              <a:t>Stock Market Bubbles</a:t>
            </a:r>
            <a:br>
              <a:rPr lang="en-US" dirty="0"/>
            </a:br>
            <a:endParaRPr lang="en-US" dirty="0"/>
          </a:p>
        </p:txBody>
      </p:sp>
      <p:sp>
        <p:nvSpPr>
          <p:cNvPr id="3" name="Content Placeholder 2">
            <a:extLst>
              <a:ext uri="{FF2B5EF4-FFF2-40B4-BE49-F238E27FC236}">
                <a16:creationId xmlns:a16="http://schemas.microsoft.com/office/drawing/2014/main" id="{CFD7F8D6-E6DA-416D-B15F-15230411D2EE}"/>
              </a:ext>
            </a:extLst>
          </p:cNvPr>
          <p:cNvSpPr>
            <a:spLocks noGrp="1"/>
          </p:cNvSpPr>
          <p:nvPr>
            <p:ph idx="1"/>
          </p:nvPr>
        </p:nvSpPr>
        <p:spPr/>
        <p:txBody>
          <a:bodyPr/>
          <a:lstStyle/>
          <a:p>
            <a:r>
              <a:rPr lang="en-US" sz="2000" dirty="0"/>
              <a:t>The chartists and behavioralists question the usefulness of fundamentals in understanding the level and movement of stock prices. </a:t>
            </a:r>
          </a:p>
          <a:p>
            <a:pPr marL="0" indent="0">
              <a:buNone/>
            </a:pPr>
            <a:endParaRPr lang="en-US" sz="2000" dirty="0"/>
          </a:p>
          <a:p>
            <a:r>
              <a:rPr lang="en-US" sz="2000" dirty="0"/>
              <a:t>They focus instead on estimates of the </a:t>
            </a:r>
            <a:r>
              <a:rPr lang="en-US" sz="2000" u="sng" dirty="0">
                <a:solidFill>
                  <a:srgbClr val="FF0000"/>
                </a:solidFill>
              </a:rPr>
              <a:t>deviation of stock prices from those fundamental values</a:t>
            </a:r>
            <a:r>
              <a:rPr lang="en-US" sz="2000" dirty="0"/>
              <a:t>. These deviations can create short-term </a:t>
            </a:r>
            <a:r>
              <a:rPr lang="en-US" sz="2000" b="1" dirty="0"/>
              <a:t>bubbles</a:t>
            </a:r>
            <a:r>
              <a:rPr lang="en-US" sz="2000" dirty="0"/>
              <a:t> and </a:t>
            </a:r>
            <a:r>
              <a:rPr lang="en-US" sz="2000" b="1" dirty="0"/>
              <a:t>crashes</a:t>
            </a:r>
            <a:r>
              <a:rPr lang="en-US" sz="2000" dirty="0"/>
              <a:t>.</a:t>
            </a:r>
          </a:p>
        </p:txBody>
      </p:sp>
    </p:spTree>
    <p:extLst>
      <p:ext uri="{BB962C8B-B14F-4D97-AF65-F5344CB8AC3E}">
        <p14:creationId xmlns:p14="http://schemas.microsoft.com/office/powerpoint/2010/main" val="72026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90A6-C205-40FC-A7C9-F5B325274AF9}"/>
              </a:ext>
            </a:extLst>
          </p:cNvPr>
          <p:cNvSpPr>
            <a:spLocks noGrp="1"/>
          </p:cNvSpPr>
          <p:nvPr>
            <p:ph type="title"/>
          </p:nvPr>
        </p:nvSpPr>
        <p:spPr/>
        <p:txBody>
          <a:bodyPr/>
          <a:lstStyle/>
          <a:p>
            <a:r>
              <a:rPr lang="en-US" dirty="0">
                <a:solidFill>
                  <a:srgbClr val="7030A0"/>
                </a:solidFill>
              </a:rPr>
              <a:t>Class Discussion</a:t>
            </a:r>
          </a:p>
        </p:txBody>
      </p:sp>
      <p:sp>
        <p:nvSpPr>
          <p:cNvPr id="3" name="Content Placeholder 2">
            <a:extLst>
              <a:ext uri="{FF2B5EF4-FFF2-40B4-BE49-F238E27FC236}">
                <a16:creationId xmlns:a16="http://schemas.microsoft.com/office/drawing/2014/main" id="{1A178CBA-AEE9-43E0-93F7-07F56522F68D}"/>
              </a:ext>
            </a:extLst>
          </p:cNvPr>
          <p:cNvSpPr>
            <a:spLocks noGrp="1"/>
          </p:cNvSpPr>
          <p:nvPr>
            <p:ph idx="1"/>
          </p:nvPr>
        </p:nvSpPr>
        <p:spPr/>
        <p:txBody>
          <a:bodyPr/>
          <a:lstStyle/>
          <a:p>
            <a:r>
              <a:rPr lang="en-US" sz="2000" dirty="0"/>
              <a:t>Get Into Stocks</a:t>
            </a:r>
          </a:p>
          <a:p>
            <a:pPr marL="0" indent="0">
              <a:buNone/>
            </a:pPr>
            <a:r>
              <a:rPr lang="en-US" sz="2000" dirty="0">
                <a:hlinkClick r:id="rId2"/>
              </a:rPr>
              <a:t>https://www.stlouisfed.org/education/no-frills-money-skills-video-series/episode-3-get-into-stocks</a:t>
            </a:r>
            <a:endParaRPr lang="en-US" sz="2000" dirty="0"/>
          </a:p>
          <a:p>
            <a:pPr marL="0" indent="0">
              <a:buNone/>
            </a:pPr>
            <a:r>
              <a:rPr lang="en-US" sz="2000" dirty="0"/>
              <a:t>Questions:</a:t>
            </a:r>
          </a:p>
          <a:p>
            <a:pPr marL="944118" lvl="1" indent="-457200">
              <a:buFont typeface="+mj-lt"/>
              <a:buAutoNum type="arabicPeriod"/>
            </a:pPr>
            <a:r>
              <a:rPr lang="en-US" sz="2000" dirty="0"/>
              <a:t>For what two purposes do people generally buy stocks?</a:t>
            </a:r>
          </a:p>
          <a:p>
            <a:pPr marL="944118" lvl="1" indent="-457200">
              <a:buFont typeface="+mj-lt"/>
              <a:buAutoNum type="arabicPeriod"/>
            </a:pPr>
            <a:r>
              <a:rPr lang="en-US" sz="2000" dirty="0"/>
              <a:t>What are some reasons company owners might decide to “go public” and issue stock?</a:t>
            </a:r>
          </a:p>
          <a:p>
            <a:pPr marL="944118" lvl="1" indent="-457200">
              <a:buFont typeface="+mj-lt"/>
              <a:buAutoNum type="arabicPeriod"/>
            </a:pPr>
            <a:r>
              <a:rPr lang="en-US" sz="2000" dirty="0"/>
              <a:t>What is a major cost a company incurs by selling stock?</a:t>
            </a:r>
          </a:p>
          <a:p>
            <a:pPr marL="944118" lvl="1" indent="-457200">
              <a:buFont typeface="+mj-lt"/>
              <a:buAutoNum type="arabicPeriod"/>
            </a:pPr>
            <a:r>
              <a:rPr lang="en-US" sz="2000" dirty="0"/>
              <a:t>What are some differences between owning common stock and preferred stock?</a:t>
            </a:r>
            <a:endParaRPr lang="en-US" sz="6000" dirty="0"/>
          </a:p>
          <a:p>
            <a:pPr marL="0" indent="0">
              <a:buNone/>
            </a:pPr>
            <a:endParaRPr lang="en-US" dirty="0"/>
          </a:p>
        </p:txBody>
      </p:sp>
    </p:spTree>
    <p:extLst>
      <p:ext uri="{BB962C8B-B14F-4D97-AF65-F5344CB8AC3E}">
        <p14:creationId xmlns:p14="http://schemas.microsoft.com/office/powerpoint/2010/main" val="2309952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3C4C-FF53-4EA7-AC27-95D9C05B1810}"/>
              </a:ext>
            </a:extLst>
          </p:cNvPr>
          <p:cNvSpPr>
            <a:spLocks noGrp="1"/>
          </p:cNvSpPr>
          <p:nvPr>
            <p:ph type="title"/>
          </p:nvPr>
        </p:nvSpPr>
        <p:spPr/>
        <p:txBody>
          <a:bodyPr/>
          <a:lstStyle/>
          <a:p>
            <a:r>
              <a:rPr lang="en-US" dirty="0"/>
              <a:t>Fundamental Value</a:t>
            </a:r>
            <a:r>
              <a:rPr lang="en-US" sz="2400" b="0" dirty="0"/>
              <a:t> (1 of 2)</a:t>
            </a:r>
            <a:br>
              <a:rPr lang="en-US" sz="2400" b="0" dirty="0"/>
            </a:br>
            <a:r>
              <a:rPr lang="en-US" dirty="0"/>
              <a:t> </a:t>
            </a:r>
          </a:p>
        </p:txBody>
      </p:sp>
      <p:sp>
        <p:nvSpPr>
          <p:cNvPr id="3" name="Content Placeholder 2">
            <a:extLst>
              <a:ext uri="{FF2B5EF4-FFF2-40B4-BE49-F238E27FC236}">
                <a16:creationId xmlns:a16="http://schemas.microsoft.com/office/drawing/2014/main" id="{5ACBB84D-42D5-4C9F-A4BF-B6E2B7CB428F}"/>
              </a:ext>
            </a:extLst>
          </p:cNvPr>
          <p:cNvSpPr>
            <a:spLocks noGrp="1"/>
          </p:cNvSpPr>
          <p:nvPr>
            <p:ph idx="1"/>
          </p:nvPr>
        </p:nvSpPr>
        <p:spPr/>
        <p:txBody>
          <a:bodyPr/>
          <a:lstStyle/>
          <a:p>
            <a:r>
              <a:rPr lang="en-US" sz="2000" dirty="0"/>
              <a:t>We can use our toolbox for valuing financial instruments, i.e. </a:t>
            </a:r>
            <a:r>
              <a:rPr lang="en-US" sz="2000" b="1" u="sng" dirty="0"/>
              <a:t>present value</a:t>
            </a:r>
            <a:r>
              <a:rPr lang="en-US" sz="2000" dirty="0"/>
              <a:t>,  to compute the fundamental value of stocks in two steps:</a:t>
            </a:r>
          </a:p>
          <a:p>
            <a:pPr marL="944118" lvl="1" indent="-457200">
              <a:buFont typeface="+mj-lt"/>
              <a:buAutoNum type="arabicPeriod"/>
            </a:pPr>
            <a:r>
              <a:rPr lang="en-US" sz="2000" dirty="0"/>
              <a:t>Based on the size and timing of the promised payments (aka future cash flows), we can use the present-value formula to assess how much a stock is worth in the </a:t>
            </a:r>
            <a:r>
              <a:rPr lang="en-US" sz="2000" b="1" dirty="0">
                <a:solidFill>
                  <a:srgbClr val="FF0000"/>
                </a:solidFill>
              </a:rPr>
              <a:t>absence of any risk.</a:t>
            </a:r>
          </a:p>
          <a:p>
            <a:endParaRPr lang="en-US" sz="2000" dirty="0"/>
          </a:p>
          <a:p>
            <a:r>
              <a:rPr lang="en-US" sz="2000" dirty="0"/>
              <a:t>The </a:t>
            </a:r>
            <a:r>
              <a:rPr lang="en-US" sz="2000" b="1" dirty="0"/>
              <a:t>cash flows </a:t>
            </a:r>
            <a:r>
              <a:rPr lang="en-US" sz="2000" dirty="0"/>
              <a:t>that a stockholder might earn from stock are:</a:t>
            </a:r>
          </a:p>
          <a:p>
            <a:pPr marL="1371600" lvl="2" indent="-457200">
              <a:buFont typeface="+mj-lt"/>
              <a:buAutoNum type="arabicParenR"/>
            </a:pPr>
            <a:r>
              <a:rPr lang="en-US" sz="2000" i="1" dirty="0"/>
              <a:t>dividends, </a:t>
            </a:r>
          </a:p>
          <a:p>
            <a:pPr marL="1371600" lvl="2" indent="-457200">
              <a:buFont typeface="+mj-lt"/>
              <a:buAutoNum type="arabicParenR"/>
            </a:pPr>
            <a:r>
              <a:rPr lang="en-US" sz="2000" i="1" dirty="0"/>
              <a:t>the sales price</a:t>
            </a:r>
            <a:r>
              <a:rPr lang="en-US" sz="2000" dirty="0"/>
              <a:t>, </a:t>
            </a:r>
          </a:p>
          <a:p>
            <a:pPr marL="1371600" lvl="2" indent="-457200">
              <a:buFont typeface="+mj-lt"/>
              <a:buAutoNum type="arabicParenR"/>
            </a:pPr>
            <a:r>
              <a:rPr lang="en-US" sz="2000" dirty="0"/>
              <a:t>or </a:t>
            </a:r>
            <a:r>
              <a:rPr lang="en-US" sz="2000" i="1" dirty="0"/>
              <a:t>both</a:t>
            </a:r>
            <a:r>
              <a:rPr lang="en-US" sz="2000" dirty="0"/>
              <a:t>.</a:t>
            </a:r>
          </a:p>
          <a:p>
            <a:pPr marL="486918" lvl="1" indent="0">
              <a:buNone/>
            </a:pPr>
            <a:r>
              <a:rPr lang="en-US" sz="2000" dirty="0"/>
              <a:t> </a:t>
            </a:r>
          </a:p>
          <a:p>
            <a:pPr marL="944118" lvl="1" indent="-457200">
              <a:buFont typeface="+mj-lt"/>
              <a:buAutoNum type="arabicPeriod"/>
            </a:pPr>
            <a:endParaRPr lang="en-US" sz="2000" dirty="0"/>
          </a:p>
        </p:txBody>
      </p:sp>
    </p:spTree>
    <p:extLst>
      <p:ext uri="{BB962C8B-B14F-4D97-AF65-F5344CB8AC3E}">
        <p14:creationId xmlns:p14="http://schemas.microsoft.com/office/powerpoint/2010/main" val="350515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C9D3-97E6-490E-9948-170AE7E48243}"/>
              </a:ext>
            </a:extLst>
          </p:cNvPr>
          <p:cNvSpPr>
            <a:spLocks noGrp="1"/>
          </p:cNvSpPr>
          <p:nvPr>
            <p:ph type="title"/>
          </p:nvPr>
        </p:nvSpPr>
        <p:spPr/>
        <p:txBody>
          <a:bodyPr/>
          <a:lstStyle/>
          <a:p>
            <a:r>
              <a:rPr lang="en-US" dirty="0"/>
              <a:t>Fundamental Value </a:t>
            </a:r>
            <a:r>
              <a:rPr lang="en-US" sz="2400" b="0" dirty="0"/>
              <a:t>(2 of 2)</a:t>
            </a:r>
            <a:br>
              <a:rPr lang="en-US" sz="2400" b="0" dirty="0"/>
            </a:br>
            <a:endParaRPr lang="en-US" sz="2400" b="0" dirty="0"/>
          </a:p>
        </p:txBody>
      </p:sp>
      <p:sp>
        <p:nvSpPr>
          <p:cNvPr id="3" name="Content Placeholder 2">
            <a:extLst>
              <a:ext uri="{FF2B5EF4-FFF2-40B4-BE49-F238E27FC236}">
                <a16:creationId xmlns:a16="http://schemas.microsoft.com/office/drawing/2014/main" id="{D9EBB9CE-A3C9-4EEE-857D-4625B692AE44}"/>
              </a:ext>
            </a:extLst>
          </p:cNvPr>
          <p:cNvSpPr>
            <a:spLocks noGrp="1"/>
          </p:cNvSpPr>
          <p:nvPr>
            <p:ph idx="1"/>
          </p:nvPr>
        </p:nvSpPr>
        <p:spPr/>
        <p:txBody>
          <a:bodyPr/>
          <a:lstStyle/>
          <a:p>
            <a:pPr marL="944118" lvl="1" indent="-457200">
              <a:buAutoNum type="arabicPeriod" startAt="2"/>
            </a:pPr>
            <a:r>
              <a:rPr lang="en-US" sz="2000" dirty="0"/>
              <a:t>Then, realizing that the </a:t>
            </a:r>
            <a:r>
              <a:rPr lang="en-US" sz="2000" b="1" dirty="0">
                <a:solidFill>
                  <a:srgbClr val="FF0000"/>
                </a:solidFill>
              </a:rPr>
              <a:t>payments are uncertain </a:t>
            </a:r>
            <a:r>
              <a:rPr lang="en-US" sz="2000" dirty="0"/>
              <a:t>in both their size and timing, we can adjust our estimate of the stock’s value to accommodate those risks. </a:t>
            </a:r>
          </a:p>
          <a:p>
            <a:pPr marL="486918" lvl="1" indent="0">
              <a:buNone/>
            </a:pPr>
            <a:endParaRPr lang="en-US" sz="2000" dirty="0"/>
          </a:p>
          <a:p>
            <a:r>
              <a:rPr lang="en-US" sz="2000" dirty="0"/>
              <a:t>Together, these two steps give us the fundamental value.</a:t>
            </a:r>
          </a:p>
          <a:p>
            <a:endParaRPr lang="en-US" dirty="0"/>
          </a:p>
        </p:txBody>
      </p:sp>
    </p:spTree>
    <p:extLst>
      <p:ext uri="{BB962C8B-B14F-4D97-AF65-F5344CB8AC3E}">
        <p14:creationId xmlns:p14="http://schemas.microsoft.com/office/powerpoint/2010/main" val="250944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a:t>
            </a:r>
            <a:endParaRPr lang="en-IN" dirty="0"/>
          </a:p>
        </p:txBody>
      </p:sp>
      <p:sp>
        <p:nvSpPr>
          <p:cNvPr id="3" name="Content Placeholder 2"/>
          <p:cNvSpPr>
            <a:spLocks noGrp="1"/>
          </p:cNvSpPr>
          <p:nvPr>
            <p:ph idx="1"/>
          </p:nvPr>
        </p:nvSpPr>
        <p:spPr>
          <a:xfrm>
            <a:off x="381000" y="1600200"/>
            <a:ext cx="8382000" cy="4525963"/>
          </a:xfrm>
        </p:spPr>
        <p:txBody>
          <a:bodyPr/>
          <a:lstStyle/>
          <a:p>
            <a:pPr marL="0" indent="0" algn="ctr">
              <a:buNone/>
            </a:pPr>
            <a:r>
              <a:rPr lang="en-IN" sz="2000" dirty="0"/>
              <a:t>Let </a:t>
            </a:r>
            <a:r>
              <a:rPr lang="en-IN" sz="2000" i="1" dirty="0"/>
              <a:t>i</a:t>
            </a:r>
            <a:r>
              <a:rPr lang="en-IN" sz="2000" dirty="0"/>
              <a:t> = .10</a:t>
            </a:r>
          </a:p>
          <a:p>
            <a:pPr marL="0" indent="0" algn="ctr">
              <a:buNone/>
            </a:pPr>
            <a:r>
              <a:rPr lang="en-IN" sz="2000" dirty="0"/>
              <a:t>In one year: $100 × (1 + 0.10) = $110</a:t>
            </a:r>
          </a:p>
          <a:p>
            <a:pPr marL="0" indent="0" algn="ctr">
              <a:buNone/>
            </a:pPr>
            <a:r>
              <a:rPr lang="en-IN" sz="2000" dirty="0"/>
              <a:t>In two years: $110 × (1 + 0.10) = $121</a:t>
            </a:r>
          </a:p>
          <a:p>
            <a:pPr marL="0" indent="0" algn="ctr">
              <a:buNone/>
            </a:pPr>
            <a:r>
              <a:rPr lang="en-IN" sz="2000" dirty="0"/>
              <a:t>or $100 × (1 + 0.10)</a:t>
            </a:r>
            <a:r>
              <a:rPr lang="en-IN" sz="2000" baseline="30000" dirty="0"/>
              <a:t>2</a:t>
            </a:r>
          </a:p>
          <a:p>
            <a:pPr marL="0" indent="0" algn="ctr">
              <a:buNone/>
            </a:pPr>
            <a:r>
              <a:rPr lang="en-IN" sz="2000" dirty="0"/>
              <a:t>In three years: $121 × (1 + 0.10) = $133</a:t>
            </a:r>
          </a:p>
          <a:p>
            <a:pPr marL="0" indent="0" algn="ctr">
              <a:buNone/>
            </a:pPr>
            <a:r>
              <a:rPr lang="en-IN" sz="2000" dirty="0"/>
              <a:t>or $100 × (1 + 0.10)</a:t>
            </a:r>
            <a:r>
              <a:rPr lang="en-IN" sz="2000" baseline="30000" dirty="0"/>
              <a:t>3</a:t>
            </a:r>
          </a:p>
          <a:p>
            <a:pPr marL="0" indent="0" algn="ctr">
              <a:buNone/>
            </a:pPr>
            <a:r>
              <a:rPr lang="en-IN" sz="2000" dirty="0"/>
              <a:t>In </a:t>
            </a:r>
            <a:r>
              <a:rPr lang="en-IN" sz="2000" i="1" dirty="0"/>
              <a:t>n</a:t>
            </a:r>
            <a:r>
              <a:rPr lang="en-IN" sz="2000" dirty="0"/>
              <a:t> years</a:t>
            </a:r>
          </a:p>
          <a:p>
            <a:pPr marL="0" indent="0" algn="ctr">
              <a:buNone/>
            </a:pPr>
            <a:r>
              <a:rPr lang="en-IN" sz="2000" dirty="0"/>
              <a:t>$100 × (1 + </a:t>
            </a:r>
            <a:r>
              <a:rPr lang="en-IN" sz="2000" i="1" dirty="0"/>
              <a:t>i</a:t>
            </a:r>
            <a:r>
              <a:rPr lang="en-IN" sz="2000" dirty="0"/>
              <a:t>)</a:t>
            </a:r>
            <a:r>
              <a:rPr lang="en-IN" sz="2000" i="1" baseline="30000" dirty="0"/>
              <a:t>n</a:t>
            </a:r>
            <a:r>
              <a:rPr lang="en-IN" sz="2000" dirty="0"/>
              <a:t> </a:t>
            </a:r>
            <a:endParaRPr lang="en-IN" dirty="0"/>
          </a:p>
        </p:txBody>
      </p:sp>
    </p:spTree>
    <p:extLst>
      <p:ext uri="{BB962C8B-B14F-4D97-AF65-F5344CB8AC3E}">
        <p14:creationId xmlns:p14="http://schemas.microsoft.com/office/powerpoint/2010/main" val="237466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4A3"/>
                </a:solidFill>
              </a:rPr>
              <a:t>Simple Present Value</a:t>
            </a:r>
            <a:r>
              <a:rPr lang="en-US" dirty="0"/>
              <a:t> </a:t>
            </a:r>
            <a:r>
              <a:rPr lang="en-US" sz="2000" b="0" dirty="0"/>
              <a:t>(1 of 2)</a:t>
            </a:r>
            <a:endParaRPr lang="en-US" b="0" dirty="0"/>
          </a:p>
        </p:txBody>
      </p:sp>
      <p:sp>
        <p:nvSpPr>
          <p:cNvPr id="3" name="Content Placeholder 2"/>
          <p:cNvSpPr>
            <a:spLocks noGrp="1"/>
          </p:cNvSpPr>
          <p:nvPr>
            <p:ph idx="1"/>
          </p:nvPr>
        </p:nvSpPr>
        <p:spPr>
          <a:xfrm>
            <a:off x="914400" y="3581400"/>
            <a:ext cx="8229600" cy="1676400"/>
          </a:xfrm>
        </p:spPr>
        <p:txBody>
          <a:bodyPr/>
          <a:lstStyle/>
          <a:p>
            <a:pPr marL="0" indent="0" algn="ctr">
              <a:buNone/>
            </a:pPr>
            <a:r>
              <a:rPr lang="en-IN" sz="2000" dirty="0"/>
              <a:t>PV = today’s (present) value</a:t>
            </a:r>
          </a:p>
          <a:p>
            <a:pPr marL="0" indent="0" algn="ctr">
              <a:buNone/>
            </a:pPr>
            <a:r>
              <a:rPr lang="en-IN" sz="2000" dirty="0"/>
              <a:t>CF = future cash flow (payment)</a:t>
            </a:r>
          </a:p>
          <a:p>
            <a:pPr marL="0" indent="0" algn="ctr">
              <a:buNone/>
            </a:pPr>
            <a:r>
              <a:rPr lang="en-IN" sz="2000" i="1" dirty="0"/>
              <a:t>i </a:t>
            </a:r>
            <a:r>
              <a:rPr lang="en-IN" sz="2000" dirty="0"/>
              <a:t>= the interest rate</a:t>
            </a:r>
            <a:endParaRPr lang="en-IN" sz="2000" dirty="0">
              <a:solidFill>
                <a:srgbClr val="FF0000"/>
              </a:solidFill>
            </a:endParaRPr>
          </a:p>
        </p:txBody>
      </p:sp>
      <p:graphicFrame>
        <p:nvGraphicFramePr>
          <p:cNvPr id="4" name="Object 3" descr="P V is equal to C F over 1 plus i to the power n."/>
          <p:cNvGraphicFramePr>
            <a:graphicFrameLocks noChangeAspect="1"/>
          </p:cNvGraphicFramePr>
          <p:nvPr>
            <p:extLst/>
          </p:nvPr>
        </p:nvGraphicFramePr>
        <p:xfrm>
          <a:off x="3733800" y="5105400"/>
          <a:ext cx="1541462" cy="771525"/>
        </p:xfrm>
        <a:graphic>
          <a:graphicData uri="http://schemas.openxmlformats.org/presentationml/2006/ole">
            <mc:AlternateContent xmlns:mc="http://schemas.openxmlformats.org/markup-compatibility/2006">
              <mc:Choice xmlns:v="urn:schemas-microsoft-com:vml" Requires="v">
                <p:oleObj spid="_x0000_s11282" name="Equation" r:id="rId3" imgW="838080" imgH="419040" progId="Equation.DSMT4">
                  <p:embed/>
                </p:oleObj>
              </mc:Choice>
              <mc:Fallback>
                <p:oleObj name="Equation" r:id="rId3" imgW="838080" imgH="419040" progId="Equation.DSMT4">
                  <p:embed/>
                  <p:pic>
                    <p:nvPicPr>
                      <p:cNvPr id="4" name="Object 3" descr="P V is equal to C F over 1 plus i to the power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105400"/>
                        <a:ext cx="1541462"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Diagram 4">
            <a:extLst>
              <a:ext uri="{FF2B5EF4-FFF2-40B4-BE49-F238E27FC236}">
                <a16:creationId xmlns:a16="http://schemas.microsoft.com/office/drawing/2014/main" id="{D7AD2D00-F815-463B-BFDA-EDECB03130DF}"/>
              </a:ext>
            </a:extLst>
          </p:cNvPr>
          <p:cNvGraphicFramePr/>
          <p:nvPr>
            <p:extLst/>
          </p:nvPr>
        </p:nvGraphicFramePr>
        <p:xfrm>
          <a:off x="457200" y="1498434"/>
          <a:ext cx="83820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609F8952-73B6-44E1-BBCB-4FCC29F191A4}"/>
              </a:ext>
            </a:extLst>
          </p:cNvPr>
          <p:cNvSpPr txBox="1"/>
          <p:nvPr/>
        </p:nvSpPr>
        <p:spPr>
          <a:xfrm>
            <a:off x="762001" y="2740952"/>
            <a:ext cx="685800" cy="307777"/>
          </a:xfrm>
          <a:prstGeom prst="rect">
            <a:avLst/>
          </a:prstGeom>
          <a:noFill/>
        </p:spPr>
        <p:txBody>
          <a:bodyPr wrap="square" rtlCol="0">
            <a:spAutoFit/>
          </a:bodyPr>
          <a:lstStyle/>
          <a:p>
            <a:r>
              <a:rPr lang="en-US" sz="1400" dirty="0"/>
              <a:t>$100</a:t>
            </a:r>
          </a:p>
        </p:txBody>
      </p:sp>
      <p:sp>
        <p:nvSpPr>
          <p:cNvPr id="8" name="TextBox 7">
            <a:extLst>
              <a:ext uri="{FF2B5EF4-FFF2-40B4-BE49-F238E27FC236}">
                <a16:creationId xmlns:a16="http://schemas.microsoft.com/office/drawing/2014/main" id="{C6F194F9-25C5-439A-BA40-4A0281EC3BCC}"/>
              </a:ext>
            </a:extLst>
          </p:cNvPr>
          <p:cNvSpPr txBox="1"/>
          <p:nvPr/>
        </p:nvSpPr>
        <p:spPr>
          <a:xfrm>
            <a:off x="1755530" y="2743200"/>
            <a:ext cx="685799" cy="307777"/>
          </a:xfrm>
          <a:prstGeom prst="rect">
            <a:avLst/>
          </a:prstGeom>
          <a:noFill/>
        </p:spPr>
        <p:txBody>
          <a:bodyPr wrap="square" rtlCol="0">
            <a:spAutoFit/>
          </a:bodyPr>
          <a:lstStyle/>
          <a:p>
            <a:r>
              <a:rPr lang="en-US" sz="1400" dirty="0"/>
              <a:t>$110</a:t>
            </a:r>
          </a:p>
        </p:txBody>
      </p:sp>
      <p:sp>
        <p:nvSpPr>
          <p:cNvPr id="9" name="TextBox 8">
            <a:extLst>
              <a:ext uri="{FF2B5EF4-FFF2-40B4-BE49-F238E27FC236}">
                <a16:creationId xmlns:a16="http://schemas.microsoft.com/office/drawing/2014/main" id="{2C15B881-5571-406E-8B2A-EEA4E8C37CB1}"/>
              </a:ext>
            </a:extLst>
          </p:cNvPr>
          <p:cNvSpPr txBox="1"/>
          <p:nvPr/>
        </p:nvSpPr>
        <p:spPr>
          <a:xfrm>
            <a:off x="2784231" y="2740952"/>
            <a:ext cx="762000" cy="307777"/>
          </a:xfrm>
          <a:prstGeom prst="rect">
            <a:avLst/>
          </a:prstGeom>
          <a:noFill/>
        </p:spPr>
        <p:txBody>
          <a:bodyPr wrap="square" rtlCol="0">
            <a:spAutoFit/>
          </a:bodyPr>
          <a:lstStyle/>
          <a:p>
            <a:r>
              <a:rPr lang="en-US" sz="1400" dirty="0"/>
              <a:t>$121</a:t>
            </a:r>
          </a:p>
        </p:txBody>
      </p:sp>
      <p:sp>
        <p:nvSpPr>
          <p:cNvPr id="10" name="TextBox 9">
            <a:extLst>
              <a:ext uri="{FF2B5EF4-FFF2-40B4-BE49-F238E27FC236}">
                <a16:creationId xmlns:a16="http://schemas.microsoft.com/office/drawing/2014/main" id="{CFCBC2D8-78BA-4944-8490-3F39F09F332E}"/>
              </a:ext>
            </a:extLst>
          </p:cNvPr>
          <p:cNvSpPr txBox="1"/>
          <p:nvPr/>
        </p:nvSpPr>
        <p:spPr>
          <a:xfrm>
            <a:off x="4114800" y="2740952"/>
            <a:ext cx="685799" cy="307777"/>
          </a:xfrm>
          <a:prstGeom prst="rect">
            <a:avLst/>
          </a:prstGeom>
          <a:noFill/>
        </p:spPr>
        <p:txBody>
          <a:bodyPr wrap="square" rtlCol="0">
            <a:spAutoFit/>
          </a:bodyPr>
          <a:lstStyle/>
          <a:p>
            <a:r>
              <a:rPr lang="en-US" sz="1400" dirty="0"/>
              <a:t>$133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6352BBA-84E5-4D9E-BA49-28AA4B56E1E9}"/>
                  </a:ext>
                </a:extLst>
              </p:cNvPr>
              <p:cNvSpPr txBox="1"/>
              <p:nvPr/>
            </p:nvSpPr>
            <p:spPr>
              <a:xfrm>
                <a:off x="6858000" y="2740952"/>
                <a:ext cx="14858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e>
                        <m:sup>
                          <m:r>
                            <a:rPr lang="en-US" sz="1400" b="0" i="1" smtClean="0">
                              <a:latin typeface="Cambria Math" panose="02040503050406030204" pitchFamily="18" charset="0"/>
                              <a:ea typeface="Cambria Math" panose="02040503050406030204" pitchFamily="18" charset="0"/>
                            </a:rPr>
                            <m:t>𝑛</m:t>
                          </m:r>
                        </m:sup>
                      </m:sSup>
                    </m:oMath>
                  </m:oMathPara>
                </a14:m>
                <a:endParaRPr lang="en-US" sz="1400" dirty="0" err="1"/>
              </a:p>
            </p:txBody>
          </p:sp>
        </mc:Choice>
        <mc:Fallback xmlns="">
          <p:sp>
            <p:nvSpPr>
              <p:cNvPr id="11" name="TextBox 10">
                <a:extLst>
                  <a:ext uri="{FF2B5EF4-FFF2-40B4-BE49-F238E27FC236}">
                    <a16:creationId xmlns:a16="http://schemas.microsoft.com/office/drawing/2014/main" id="{76352BBA-84E5-4D9E-BA49-28AA4B56E1E9}"/>
                  </a:ext>
                </a:extLst>
              </p:cNvPr>
              <p:cNvSpPr txBox="1">
                <a:spLocks noRot="1" noChangeAspect="1" noMove="1" noResize="1" noEditPoints="1" noAdjustHandles="1" noChangeArrowheads="1" noChangeShapeType="1" noTextEdit="1"/>
              </p:cNvSpPr>
              <p:nvPr/>
            </p:nvSpPr>
            <p:spPr>
              <a:xfrm>
                <a:off x="6858000" y="2740952"/>
                <a:ext cx="1485899" cy="307777"/>
              </a:xfrm>
              <a:prstGeom prst="rect">
                <a:avLst/>
              </a:prstGeom>
              <a:blipFill>
                <a:blip r:embed="rId10"/>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12480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2C30-A431-43AA-B981-5FB5A64D855C}"/>
              </a:ext>
            </a:extLst>
          </p:cNvPr>
          <p:cNvSpPr>
            <a:spLocks noGrp="1"/>
          </p:cNvSpPr>
          <p:nvPr>
            <p:ph type="title"/>
          </p:nvPr>
        </p:nvSpPr>
        <p:spPr/>
        <p:txBody>
          <a:bodyPr/>
          <a:lstStyle/>
          <a:p>
            <a:r>
              <a:rPr lang="en-US" dirty="0"/>
              <a:t>Simple Present Value </a:t>
            </a:r>
            <a:r>
              <a:rPr lang="en-US" sz="2000" b="0" dirty="0"/>
              <a:t>(2 of 2)</a:t>
            </a:r>
            <a:endParaRPr lang="en-US" dirty="0"/>
          </a:p>
        </p:txBody>
      </p:sp>
      <p:sp>
        <p:nvSpPr>
          <p:cNvPr id="3" name="Content Placeholder 2">
            <a:extLst>
              <a:ext uri="{FF2B5EF4-FFF2-40B4-BE49-F238E27FC236}">
                <a16:creationId xmlns:a16="http://schemas.microsoft.com/office/drawing/2014/main" id="{46D02722-259A-485C-B2DA-5CCD43E4B725}"/>
              </a:ext>
            </a:extLst>
          </p:cNvPr>
          <p:cNvSpPr>
            <a:spLocks noGrp="1"/>
          </p:cNvSpPr>
          <p:nvPr>
            <p:ph idx="1"/>
          </p:nvPr>
        </p:nvSpPr>
        <p:spPr/>
        <p:txBody>
          <a:bodyPr/>
          <a:lstStyle/>
          <a:p>
            <a:r>
              <a:rPr lang="en-US" sz="2000" dirty="0"/>
              <a:t>The process of calculating today’s value of dollars received in the future, as we have done in previous slide, is called </a:t>
            </a:r>
            <a:r>
              <a:rPr lang="en-US" sz="2000" b="1" dirty="0"/>
              <a:t>discounting the future. </a:t>
            </a:r>
          </a:p>
          <a:p>
            <a:r>
              <a:rPr lang="en-US" sz="2000" dirty="0">
                <a:latin typeface="Arial" charset="0"/>
              </a:rPr>
              <a:t>We cannot directly compare payments scheduled in different points in the time line</a:t>
            </a:r>
          </a:p>
          <a:p>
            <a:endParaRPr lang="en-IN" sz="2000" dirty="0"/>
          </a:p>
          <a:p>
            <a:endParaRPr lang="en-US" sz="2000" b="1" dirty="0"/>
          </a:p>
          <a:p>
            <a:endParaRPr lang="en-US" dirty="0"/>
          </a:p>
        </p:txBody>
      </p:sp>
      <p:pic>
        <p:nvPicPr>
          <p:cNvPr id="4" name="Picture 3" descr="A timeline depicts payments scheduled in different years.&#10;The timeline shows Years as 0, 1, 2, . . . n and PV as 100, 100/(1+i), 100/(1+i)2, . . . 100/ (1+i)n.  &#10;$100 is scheduled as payments for each year from year 0 to year n.">
            <a:extLst>
              <a:ext uri="{FF2B5EF4-FFF2-40B4-BE49-F238E27FC236}">
                <a16:creationId xmlns:a16="http://schemas.microsoft.com/office/drawing/2014/main" id="{E4E5E0F5-6381-4B9D-A48E-8CD6EC39CB5C}"/>
              </a:ext>
            </a:extLst>
          </p:cNvPr>
          <p:cNvPicPr>
            <a:picLocks noChangeAspect="1"/>
          </p:cNvPicPr>
          <p:nvPr/>
        </p:nvPicPr>
        <p:blipFill>
          <a:blip r:embed="rId2" cstate="print"/>
          <a:stretch>
            <a:fillRect/>
          </a:stretch>
        </p:blipFill>
        <p:spPr>
          <a:xfrm>
            <a:off x="228600" y="3455377"/>
            <a:ext cx="8562612" cy="2264920"/>
          </a:xfrm>
          <a:prstGeom prst="rect">
            <a:avLst/>
          </a:prstGeom>
        </p:spPr>
      </p:pic>
    </p:spTree>
    <p:extLst>
      <p:ext uri="{BB962C8B-B14F-4D97-AF65-F5344CB8AC3E}">
        <p14:creationId xmlns:p14="http://schemas.microsoft.com/office/powerpoint/2010/main" val="130245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Calculate the price of common stock.</a:t>
            </a:r>
          </a:p>
          <a:p>
            <a:r>
              <a:rPr lang="en-US" sz="2000" dirty="0">
                <a:ea typeface="ヒラギノ角ゴ Pro W3" charset="-128"/>
              </a:rPr>
              <a:t>Recognize the impact of new information on stock prices.</a:t>
            </a:r>
          </a:p>
          <a:p>
            <a:r>
              <a:rPr lang="en-US" sz="2000" dirty="0">
                <a:ea typeface="ヒラギノ角ゴ Pro W3" charset="-128"/>
              </a:rPr>
              <a:t>Compare and contrast adaptive and rational expectations.</a:t>
            </a:r>
          </a:p>
          <a:p>
            <a:r>
              <a:rPr lang="en-US" sz="2000" dirty="0">
                <a:ea typeface="ヒラギノ角ゴ Pro W3" charset="-128"/>
              </a:rPr>
              <a:t>Explain why arbitrage opportunities imply that the efficient market hypothesis holds.</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E947-0651-4943-A27E-9EE3D245A310}"/>
              </a:ext>
            </a:extLst>
          </p:cNvPr>
          <p:cNvSpPr>
            <a:spLocks noGrp="1"/>
          </p:cNvSpPr>
          <p:nvPr>
            <p:ph type="title"/>
          </p:nvPr>
        </p:nvSpPr>
        <p:spPr/>
        <p:txBody>
          <a:bodyPr/>
          <a:lstStyle/>
          <a:p>
            <a:r>
              <a:rPr lang="en-US" dirty="0"/>
              <a:t>Present Value</a:t>
            </a:r>
          </a:p>
        </p:txBody>
      </p:sp>
      <p:sp>
        <p:nvSpPr>
          <p:cNvPr id="3" name="Content Placeholder 2">
            <a:extLst>
              <a:ext uri="{FF2B5EF4-FFF2-40B4-BE49-F238E27FC236}">
                <a16:creationId xmlns:a16="http://schemas.microsoft.com/office/drawing/2014/main" id="{B0467FD2-A003-4136-B061-5FEE83913475}"/>
              </a:ext>
            </a:extLst>
          </p:cNvPr>
          <p:cNvSpPr>
            <a:spLocks noGrp="1"/>
          </p:cNvSpPr>
          <p:nvPr>
            <p:ph idx="1"/>
          </p:nvPr>
        </p:nvSpPr>
        <p:spPr/>
        <p:txBody>
          <a:bodyPr/>
          <a:lstStyle/>
          <a:p>
            <a:r>
              <a:rPr lang="en-US" sz="2000" dirty="0"/>
              <a:t>The concept of present value is the </a:t>
            </a:r>
            <a:r>
              <a:rPr lang="en-US" sz="2000" b="1" dirty="0">
                <a:solidFill>
                  <a:srgbClr val="FF0000"/>
                </a:solidFill>
              </a:rPr>
              <a:t>single important concept </a:t>
            </a:r>
            <a:r>
              <a:rPr lang="en-US" sz="2000" dirty="0"/>
              <a:t>in understanding the valuation of financial instruments:</a:t>
            </a:r>
          </a:p>
          <a:p>
            <a:pPr marL="0" indent="0">
              <a:buNone/>
            </a:pPr>
            <a:endParaRPr lang="en-US" sz="2000" dirty="0"/>
          </a:p>
          <a:p>
            <a:pPr lvl="1"/>
            <a:r>
              <a:rPr lang="en-US" sz="2000" dirty="0"/>
              <a:t> </a:t>
            </a:r>
            <a:r>
              <a:rPr lang="en-US" sz="2000" b="1" dirty="0"/>
              <a:t>Present</a:t>
            </a:r>
            <a:r>
              <a:rPr lang="en-US" sz="2000" dirty="0"/>
              <a:t> </a:t>
            </a:r>
            <a:r>
              <a:rPr lang="en-US" sz="2000" b="1" dirty="0"/>
              <a:t>value </a:t>
            </a:r>
            <a:r>
              <a:rPr lang="en-US" sz="2000" dirty="0"/>
              <a:t>is the value today </a:t>
            </a:r>
            <a:r>
              <a:rPr lang="en-US" sz="2000" i="1" dirty="0"/>
              <a:t>(in the present)</a:t>
            </a:r>
            <a:r>
              <a:rPr lang="en-US" sz="2000" dirty="0"/>
              <a:t> of a payment that is promised to be made in the future. </a:t>
            </a:r>
          </a:p>
          <a:p>
            <a:pPr lvl="2"/>
            <a:r>
              <a:rPr lang="en-US" sz="2000" dirty="0"/>
              <a:t>Put another way, present value is the amount that </a:t>
            </a:r>
            <a:r>
              <a:rPr lang="en-US" sz="2000" b="1" dirty="0"/>
              <a:t>must be invested today</a:t>
            </a:r>
            <a:r>
              <a:rPr lang="en-US" sz="2000" dirty="0"/>
              <a:t> in order to </a:t>
            </a:r>
            <a:r>
              <a:rPr lang="en-US" sz="2000" u="sng" dirty="0"/>
              <a:t>realize a specific amount </a:t>
            </a:r>
            <a:r>
              <a:rPr lang="en-US" sz="2000" dirty="0"/>
              <a:t>on a given future date. </a:t>
            </a:r>
          </a:p>
          <a:p>
            <a:endParaRPr lang="en-US" dirty="0"/>
          </a:p>
        </p:txBody>
      </p:sp>
      <p:pic>
        <p:nvPicPr>
          <p:cNvPr id="4" name="Picture 3">
            <a:extLst>
              <a:ext uri="{FF2B5EF4-FFF2-40B4-BE49-F238E27FC236}">
                <a16:creationId xmlns:a16="http://schemas.microsoft.com/office/drawing/2014/main" id="{6B6CE4BE-4C13-4697-A12C-EFF5A309EA14}"/>
              </a:ext>
            </a:extLst>
          </p:cNvPr>
          <p:cNvPicPr>
            <a:picLocks noChangeAspect="1"/>
          </p:cNvPicPr>
          <p:nvPr/>
        </p:nvPicPr>
        <p:blipFill>
          <a:blip r:embed="rId2"/>
          <a:stretch>
            <a:fillRect/>
          </a:stretch>
        </p:blipFill>
        <p:spPr>
          <a:xfrm>
            <a:off x="4800600" y="4343400"/>
            <a:ext cx="1866900" cy="11525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10138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C09A-0314-44AE-8B60-5D87C89B961F}"/>
              </a:ext>
            </a:extLst>
          </p:cNvPr>
          <p:cNvSpPr>
            <a:spLocks noGrp="1"/>
          </p:cNvSpPr>
          <p:nvPr>
            <p:ph type="title"/>
          </p:nvPr>
        </p:nvSpPr>
        <p:spPr/>
        <p:txBody>
          <a:bodyPr/>
          <a:lstStyle/>
          <a:p>
            <a:r>
              <a:rPr lang="en-US" dirty="0"/>
              <a:t>Compounding versus Discounting:</a:t>
            </a:r>
            <a:br>
              <a:rPr lang="en-US" dirty="0"/>
            </a:br>
            <a:r>
              <a:rPr lang="en-US" dirty="0"/>
              <a:t>Future Value Vs. Present Value </a:t>
            </a:r>
          </a:p>
        </p:txBody>
      </p:sp>
      <p:pic>
        <p:nvPicPr>
          <p:cNvPr id="4" name="Content Placeholder 3">
            <a:extLst>
              <a:ext uri="{FF2B5EF4-FFF2-40B4-BE49-F238E27FC236}">
                <a16:creationId xmlns:a16="http://schemas.microsoft.com/office/drawing/2014/main" id="{1E818DC2-1097-4123-B555-6D603BF105C4}"/>
              </a:ext>
            </a:extLst>
          </p:cNvPr>
          <p:cNvPicPr>
            <a:picLocks noGrp="1" noChangeAspect="1"/>
          </p:cNvPicPr>
          <p:nvPr>
            <p:ph idx="1"/>
          </p:nvPr>
        </p:nvPicPr>
        <p:blipFill>
          <a:blip r:embed="rId2"/>
          <a:stretch>
            <a:fillRect/>
          </a:stretch>
        </p:blipFill>
        <p:spPr>
          <a:xfrm>
            <a:off x="457200" y="1981200"/>
            <a:ext cx="7764900" cy="2590800"/>
          </a:xfrm>
          <a:prstGeom prst="rect">
            <a:avLst/>
          </a:prstGeom>
        </p:spPr>
      </p:pic>
    </p:spTree>
    <p:extLst>
      <p:ext uri="{BB962C8B-B14F-4D97-AF65-F5344CB8AC3E}">
        <p14:creationId xmlns:p14="http://schemas.microsoft.com/office/powerpoint/2010/main" val="345133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9DEA-5B9F-4683-9255-4C121FF18929}"/>
              </a:ext>
            </a:extLst>
          </p:cNvPr>
          <p:cNvSpPr>
            <a:spLocks noGrp="1"/>
          </p:cNvSpPr>
          <p:nvPr>
            <p:ph type="title"/>
          </p:nvPr>
        </p:nvSpPr>
        <p:spPr/>
        <p:txBody>
          <a:bodyPr/>
          <a:lstStyle/>
          <a:p>
            <a:r>
              <a:rPr lang="en-US" dirty="0"/>
              <a:t>Some Important Points about Discounting </a:t>
            </a:r>
            <a:br>
              <a:rPr lang="en-US" dirty="0"/>
            </a:br>
            <a:r>
              <a:rPr lang="en-US" sz="2000" b="0" dirty="0"/>
              <a:t>(1 of 5)</a:t>
            </a:r>
          </a:p>
        </p:txBody>
      </p:sp>
      <p:sp>
        <p:nvSpPr>
          <p:cNvPr id="3" name="Content Placeholder 2">
            <a:extLst>
              <a:ext uri="{FF2B5EF4-FFF2-40B4-BE49-F238E27FC236}">
                <a16:creationId xmlns:a16="http://schemas.microsoft.com/office/drawing/2014/main" id="{99BDB4C3-2672-447E-8446-A929569102CC}"/>
              </a:ext>
            </a:extLst>
          </p:cNvPr>
          <p:cNvSpPr>
            <a:spLocks noGrp="1"/>
          </p:cNvSpPr>
          <p:nvPr>
            <p:ph idx="1"/>
          </p:nvPr>
        </p:nvSpPr>
        <p:spPr/>
        <p:txBody>
          <a:bodyPr/>
          <a:lstStyle/>
          <a:p>
            <a:pPr marL="457200" indent="-457200">
              <a:buFont typeface="+mj-lt"/>
              <a:buAutoNum type="arabicPeriod"/>
            </a:pPr>
            <a:endParaRPr lang="en-US" sz="2000" b="1" dirty="0"/>
          </a:p>
          <a:p>
            <a:pPr marL="457200" indent="-457200">
              <a:buAutoNum type="arabicPeriod"/>
            </a:pPr>
            <a:r>
              <a:rPr lang="en-US" sz="2000" b="1" dirty="0"/>
              <a:t>Present value is sometimes called “present discounted value.”</a:t>
            </a:r>
          </a:p>
          <a:p>
            <a:pPr marL="0" indent="0">
              <a:buNone/>
            </a:pPr>
            <a:endParaRPr lang="en-US" sz="2000" b="1" dirty="0"/>
          </a:p>
          <a:p>
            <a:pPr marL="944118" lvl="1" indent="-457200"/>
            <a:r>
              <a:rPr lang="en-US" sz="2000" dirty="0"/>
              <a:t>This terminology emphasizes that in </a:t>
            </a:r>
            <a:r>
              <a:rPr lang="en-US" sz="2000" u="sng" dirty="0"/>
              <a:t>converting</a:t>
            </a:r>
            <a:r>
              <a:rPr lang="en-US" sz="2000" dirty="0"/>
              <a:t> dollars received in the future into their </a:t>
            </a:r>
            <a:r>
              <a:rPr lang="en-US" sz="2000" b="1" u="sng" dirty="0">
                <a:solidFill>
                  <a:srgbClr val="FF0000"/>
                </a:solidFill>
              </a:rPr>
              <a:t>equivalent</a:t>
            </a:r>
            <a:r>
              <a:rPr lang="en-US" sz="2000" dirty="0"/>
              <a:t> value in dollars today, we are discounting, or </a:t>
            </a:r>
            <a:r>
              <a:rPr lang="en-US" sz="2000" b="1" u="sng" dirty="0">
                <a:solidFill>
                  <a:srgbClr val="FF0000"/>
                </a:solidFill>
              </a:rPr>
              <a:t>reducing, the value of the future dollars</a:t>
            </a:r>
            <a:r>
              <a:rPr lang="en-US" sz="2000" b="1" dirty="0">
                <a:solidFill>
                  <a:srgbClr val="FF0000"/>
                </a:solidFill>
              </a:rPr>
              <a:t>.</a:t>
            </a:r>
          </a:p>
          <a:p>
            <a:pPr marL="0" indent="0">
              <a:buNone/>
            </a:pPr>
            <a:endParaRPr lang="en-US" dirty="0"/>
          </a:p>
        </p:txBody>
      </p:sp>
    </p:spTree>
    <p:extLst>
      <p:ext uri="{BB962C8B-B14F-4D97-AF65-F5344CB8AC3E}">
        <p14:creationId xmlns:p14="http://schemas.microsoft.com/office/powerpoint/2010/main" val="64334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CE47-D394-41B1-9FF8-879A8A24DBC4}"/>
              </a:ext>
            </a:extLst>
          </p:cNvPr>
          <p:cNvSpPr>
            <a:spLocks noGrp="1"/>
          </p:cNvSpPr>
          <p:nvPr>
            <p:ph type="title"/>
          </p:nvPr>
        </p:nvSpPr>
        <p:spPr/>
        <p:txBody>
          <a:bodyPr/>
          <a:lstStyle/>
          <a:p>
            <a:r>
              <a:rPr lang="en-US" dirty="0"/>
              <a:t>Time Value of Money </a:t>
            </a:r>
            <a:r>
              <a:rPr lang="en-US" sz="2400" b="0" dirty="0"/>
              <a:t>(1 of 2)</a:t>
            </a:r>
            <a:endParaRPr lang="en-US" b="0" dirty="0"/>
          </a:p>
        </p:txBody>
      </p:sp>
      <p:sp>
        <p:nvSpPr>
          <p:cNvPr id="3" name="Content Placeholder 2">
            <a:extLst>
              <a:ext uri="{FF2B5EF4-FFF2-40B4-BE49-F238E27FC236}">
                <a16:creationId xmlns:a16="http://schemas.microsoft.com/office/drawing/2014/main" id="{CD24FB72-DB4A-4CCD-941F-E46321046958}"/>
              </a:ext>
            </a:extLst>
          </p:cNvPr>
          <p:cNvSpPr>
            <a:spLocks noGrp="1"/>
          </p:cNvSpPr>
          <p:nvPr>
            <p:ph idx="1"/>
          </p:nvPr>
        </p:nvSpPr>
        <p:spPr/>
        <p:txBody>
          <a:bodyPr/>
          <a:lstStyle/>
          <a:p>
            <a:r>
              <a:rPr lang="en-US" sz="2000" dirty="0"/>
              <a:t>The time value of money refers to the way that the value of a payment </a:t>
            </a:r>
            <a:r>
              <a:rPr lang="en-US" sz="2000" b="1" dirty="0">
                <a:solidFill>
                  <a:srgbClr val="FF0000"/>
                </a:solidFill>
              </a:rPr>
              <a:t>changes</a:t>
            </a:r>
            <a:r>
              <a:rPr lang="en-US" sz="2000" dirty="0"/>
              <a:t> depending on when the payment is received. </a:t>
            </a:r>
          </a:p>
          <a:p>
            <a:r>
              <a:rPr lang="en-US" sz="2000" dirty="0"/>
              <a:t>Why are funds in the future worth less than funds in the present? For the same three reasons that lenders charge interest on loans:</a:t>
            </a:r>
          </a:p>
          <a:p>
            <a:pPr marL="0" indent="0">
              <a:buNone/>
            </a:pPr>
            <a:endParaRPr lang="en-US" sz="2000" dirty="0"/>
          </a:p>
          <a:p>
            <a:pPr marL="914400" lvl="1" indent="-457200">
              <a:buFont typeface="+mj-lt"/>
              <a:buAutoNum type="arabicPeriod"/>
            </a:pPr>
            <a:r>
              <a:rPr lang="en-US" sz="2000" b="1" dirty="0"/>
              <a:t>Compensation for inflation: </a:t>
            </a:r>
          </a:p>
          <a:p>
            <a:pPr marL="457200" lvl="1" indent="0">
              <a:buNone/>
            </a:pPr>
            <a:endParaRPr lang="en-US" sz="2000" b="1" dirty="0"/>
          </a:p>
          <a:p>
            <a:pPr marL="457200" lvl="1" indent="0">
              <a:buNone/>
            </a:pPr>
            <a:r>
              <a:rPr lang="en-US" sz="2000" dirty="0"/>
              <a:t>Dollars in the future will usually buy less than dollars can today because the price level usually increases over time.</a:t>
            </a:r>
          </a:p>
          <a:p>
            <a:pPr marL="914400" lvl="1" indent="-457200">
              <a:buFont typeface="+mj-lt"/>
              <a:buAutoNum type="arabicPeriod"/>
            </a:pPr>
            <a:endParaRPr lang="en-US" sz="2000" dirty="0"/>
          </a:p>
        </p:txBody>
      </p:sp>
    </p:spTree>
    <p:extLst>
      <p:ext uri="{BB962C8B-B14F-4D97-AF65-F5344CB8AC3E}">
        <p14:creationId xmlns:p14="http://schemas.microsoft.com/office/powerpoint/2010/main" val="2468177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C9A1-8548-4C0A-9561-B819F8C6320D}"/>
              </a:ext>
            </a:extLst>
          </p:cNvPr>
          <p:cNvSpPr>
            <a:spLocks noGrp="1"/>
          </p:cNvSpPr>
          <p:nvPr>
            <p:ph type="title"/>
          </p:nvPr>
        </p:nvSpPr>
        <p:spPr/>
        <p:txBody>
          <a:bodyPr/>
          <a:lstStyle/>
          <a:p>
            <a:r>
              <a:rPr lang="en-US" dirty="0"/>
              <a:t>Time Value of Money </a:t>
            </a:r>
            <a:r>
              <a:rPr lang="en-US" sz="2400" b="0" dirty="0"/>
              <a:t>(2 of 2)</a:t>
            </a:r>
            <a:endParaRPr lang="en-US" dirty="0"/>
          </a:p>
        </p:txBody>
      </p:sp>
      <p:sp>
        <p:nvSpPr>
          <p:cNvPr id="3" name="Content Placeholder 2">
            <a:extLst>
              <a:ext uri="{FF2B5EF4-FFF2-40B4-BE49-F238E27FC236}">
                <a16:creationId xmlns:a16="http://schemas.microsoft.com/office/drawing/2014/main" id="{87C43FFD-BAB3-4AC0-B024-16A303EF6480}"/>
              </a:ext>
            </a:extLst>
          </p:cNvPr>
          <p:cNvSpPr>
            <a:spLocks noGrp="1"/>
          </p:cNvSpPr>
          <p:nvPr>
            <p:ph idx="1"/>
          </p:nvPr>
        </p:nvSpPr>
        <p:spPr/>
        <p:txBody>
          <a:bodyPr/>
          <a:lstStyle/>
          <a:p>
            <a:pPr marL="457200" lvl="1" indent="0">
              <a:buNone/>
            </a:pPr>
            <a:r>
              <a:rPr lang="en-US" sz="2000" b="1" dirty="0">
                <a:solidFill>
                  <a:schemeClr val="bg2"/>
                </a:solidFill>
              </a:rPr>
              <a:t>2. </a:t>
            </a:r>
            <a:r>
              <a:rPr lang="en-US" sz="2000" b="1" dirty="0"/>
              <a:t>Compensation for default risk: </a:t>
            </a:r>
          </a:p>
          <a:p>
            <a:pPr marL="457200" lvl="1" indent="0">
              <a:buNone/>
            </a:pPr>
            <a:endParaRPr lang="en-US" sz="2000" b="1" dirty="0"/>
          </a:p>
          <a:p>
            <a:pPr marL="457200" lvl="1" indent="0">
              <a:buNone/>
            </a:pPr>
            <a:r>
              <a:rPr lang="en-US" sz="2000" dirty="0"/>
              <a:t>Dollars that are promised to be paid in the future may not actually be received because a borrower may default by failing to make promised payments.</a:t>
            </a:r>
          </a:p>
          <a:p>
            <a:pPr marL="914400" lvl="1" indent="-457200">
              <a:buFont typeface="+mj-lt"/>
              <a:buAutoNum type="arabicPeriod"/>
            </a:pPr>
            <a:endParaRPr lang="en-US" sz="2000" dirty="0"/>
          </a:p>
          <a:p>
            <a:pPr marL="457200" lvl="1" indent="0">
              <a:buNone/>
            </a:pPr>
            <a:r>
              <a:rPr lang="en-US" sz="2000" b="1" dirty="0">
                <a:solidFill>
                  <a:schemeClr val="bg2"/>
                </a:solidFill>
              </a:rPr>
              <a:t>3. </a:t>
            </a:r>
            <a:r>
              <a:rPr lang="en-US" sz="2000" b="1" dirty="0"/>
              <a:t>Compensation for the opportunity cost of waiting to spend your money:  </a:t>
            </a:r>
          </a:p>
          <a:p>
            <a:pPr marL="457200" lvl="1" indent="0">
              <a:buNone/>
            </a:pPr>
            <a:endParaRPr lang="en-US" sz="2000" b="1" dirty="0"/>
          </a:p>
          <a:p>
            <a:pPr marL="457200" lvl="1" indent="0">
              <a:buNone/>
            </a:pPr>
            <a:r>
              <a:rPr lang="en-US" sz="2000" dirty="0"/>
              <a:t>There is an opportunity cost in waiting to receive a payment because you cannot get the benefits of the goods and services you could have bought if you had the money today.</a:t>
            </a:r>
          </a:p>
          <a:p>
            <a:pPr lvl="1"/>
            <a:endParaRPr lang="en-US" dirty="0"/>
          </a:p>
        </p:txBody>
      </p:sp>
    </p:spTree>
    <p:extLst>
      <p:ext uri="{BB962C8B-B14F-4D97-AF65-F5344CB8AC3E}">
        <p14:creationId xmlns:p14="http://schemas.microsoft.com/office/powerpoint/2010/main" val="284983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76AC-74CC-428D-BC99-42C08751727B}"/>
              </a:ext>
            </a:extLst>
          </p:cNvPr>
          <p:cNvSpPr>
            <a:spLocks noGrp="1"/>
          </p:cNvSpPr>
          <p:nvPr>
            <p:ph type="title"/>
          </p:nvPr>
        </p:nvSpPr>
        <p:spPr/>
        <p:txBody>
          <a:bodyPr/>
          <a:lstStyle/>
          <a:p>
            <a:r>
              <a:rPr lang="en-US" dirty="0"/>
              <a:t>Some Important Points about Discounting </a:t>
            </a:r>
            <a:br>
              <a:rPr lang="en-US" dirty="0"/>
            </a:br>
            <a:r>
              <a:rPr lang="en-US" sz="2000" b="0" dirty="0"/>
              <a:t>(2 of 5)</a:t>
            </a:r>
            <a:endParaRPr lang="en-US" dirty="0"/>
          </a:p>
        </p:txBody>
      </p:sp>
      <p:sp>
        <p:nvSpPr>
          <p:cNvPr id="3" name="Content Placeholder 2">
            <a:extLst>
              <a:ext uri="{FF2B5EF4-FFF2-40B4-BE49-F238E27FC236}">
                <a16:creationId xmlns:a16="http://schemas.microsoft.com/office/drawing/2014/main" id="{21114CB9-193C-4AF4-AB72-A7565496EE8E}"/>
              </a:ext>
            </a:extLst>
          </p:cNvPr>
          <p:cNvSpPr>
            <a:spLocks noGrp="1"/>
          </p:cNvSpPr>
          <p:nvPr>
            <p:ph idx="1"/>
          </p:nvPr>
        </p:nvSpPr>
        <p:spPr/>
        <p:txBody>
          <a:bodyPr/>
          <a:lstStyle/>
          <a:p>
            <a:pPr marL="0" indent="0">
              <a:buNone/>
            </a:pPr>
            <a:r>
              <a:rPr lang="en-US" b="1" dirty="0">
                <a:solidFill>
                  <a:schemeClr val="bg2"/>
                </a:solidFill>
              </a:rPr>
              <a:t>2.</a:t>
            </a:r>
            <a:r>
              <a:rPr lang="en-US" dirty="0">
                <a:solidFill>
                  <a:schemeClr val="bg2"/>
                </a:solidFill>
              </a:rPr>
              <a:t>  </a:t>
            </a:r>
            <a:r>
              <a:rPr lang="en-US" sz="2000" b="1" dirty="0"/>
              <a:t>The further in the future a payment is to be received, the smaller its present value. </a:t>
            </a:r>
          </a:p>
          <a:p>
            <a:pPr marL="0" indent="0">
              <a:buNone/>
            </a:pPr>
            <a:r>
              <a:rPr lang="en-US" sz="2000" dirty="0"/>
              <a:t>We can see that this point is true by examining the discounting formula:</a:t>
            </a:r>
          </a:p>
          <a:p>
            <a:endParaRPr lang="en-US" dirty="0"/>
          </a:p>
          <a:p>
            <a:endParaRPr lang="en-US" dirty="0"/>
          </a:p>
          <a:p>
            <a:endParaRPr lang="en-US" dirty="0"/>
          </a:p>
          <a:p>
            <a:pPr marL="0" indent="0">
              <a:buNone/>
            </a:pPr>
            <a:endParaRPr lang="en-US" sz="2000" i="1" dirty="0">
              <a:solidFill>
                <a:srgbClr val="FF0000"/>
              </a:solidFill>
            </a:endParaRPr>
          </a:p>
          <a:p>
            <a:pPr marL="0" indent="0">
              <a:buNone/>
            </a:pPr>
            <a:r>
              <a:rPr lang="en-US" sz="2000" i="1" dirty="0">
                <a:solidFill>
                  <a:srgbClr val="FF0000"/>
                </a:solidFill>
              </a:rPr>
              <a:t>At any fixed interest rate, an increase in the time until a payment is made reduces its present value.</a:t>
            </a:r>
          </a:p>
          <a:p>
            <a:endParaRPr lang="en-US" dirty="0"/>
          </a:p>
        </p:txBody>
      </p:sp>
      <p:pic>
        <p:nvPicPr>
          <p:cNvPr id="4" name="Picture 3">
            <a:extLst>
              <a:ext uri="{FF2B5EF4-FFF2-40B4-BE49-F238E27FC236}">
                <a16:creationId xmlns:a16="http://schemas.microsoft.com/office/drawing/2014/main" id="{CF926F10-521D-44E5-8C03-10D418591C81}"/>
              </a:ext>
            </a:extLst>
          </p:cNvPr>
          <p:cNvPicPr>
            <a:picLocks noChangeAspect="1"/>
          </p:cNvPicPr>
          <p:nvPr/>
        </p:nvPicPr>
        <p:blipFill>
          <a:blip r:embed="rId2"/>
          <a:stretch>
            <a:fillRect/>
          </a:stretch>
        </p:blipFill>
        <p:spPr>
          <a:xfrm>
            <a:off x="2675553" y="3200400"/>
            <a:ext cx="1866900" cy="1152525"/>
          </a:xfrm>
          <a:prstGeom prst="rect">
            <a:avLst/>
          </a:prstGeom>
        </p:spPr>
      </p:pic>
      <p:sp>
        <p:nvSpPr>
          <p:cNvPr id="5" name="Rectangle 4">
            <a:extLst>
              <a:ext uri="{FF2B5EF4-FFF2-40B4-BE49-F238E27FC236}">
                <a16:creationId xmlns:a16="http://schemas.microsoft.com/office/drawing/2014/main" id="{EEE50163-63F6-4BF2-9573-5D58840EA0C8}"/>
              </a:ext>
            </a:extLst>
          </p:cNvPr>
          <p:cNvSpPr/>
          <p:nvPr/>
        </p:nvSpPr>
        <p:spPr>
          <a:xfrm>
            <a:off x="4953000" y="3062073"/>
            <a:ext cx="2203580" cy="1815882"/>
          </a:xfrm>
          <a:prstGeom prst="rect">
            <a:avLst/>
          </a:prstGeom>
        </p:spPr>
        <p:txBody>
          <a:bodyPr wrap="square">
            <a:spAutoFit/>
          </a:bodyPr>
          <a:lstStyle/>
          <a:p>
            <a:r>
              <a:rPr lang="en-US" sz="1600" i="1" dirty="0"/>
              <a:t>The larger the value of n, the larger the value of the denominator in the fraction and the smaller the present value.</a:t>
            </a:r>
          </a:p>
        </p:txBody>
      </p:sp>
    </p:spTree>
    <p:extLst>
      <p:ext uri="{BB962C8B-B14F-4D97-AF65-F5344CB8AC3E}">
        <p14:creationId xmlns:p14="http://schemas.microsoft.com/office/powerpoint/2010/main" val="269509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7B22-4FAE-4578-9EBC-FE5F69BA366E}"/>
              </a:ext>
            </a:extLst>
          </p:cNvPr>
          <p:cNvSpPr>
            <a:spLocks noGrp="1"/>
          </p:cNvSpPr>
          <p:nvPr>
            <p:ph type="title"/>
          </p:nvPr>
        </p:nvSpPr>
        <p:spPr/>
        <p:txBody>
          <a:bodyPr/>
          <a:lstStyle/>
          <a:p>
            <a:r>
              <a:rPr lang="en-US" dirty="0"/>
              <a:t>Present Value of $100 at 5 Percent Interest</a:t>
            </a:r>
            <a:br>
              <a:rPr lang="en-US" dirty="0"/>
            </a:br>
            <a:endParaRPr lang="en-US" dirty="0"/>
          </a:p>
        </p:txBody>
      </p:sp>
      <p:pic>
        <p:nvPicPr>
          <p:cNvPr id="4" name="Content Placeholder 3">
            <a:extLst>
              <a:ext uri="{FF2B5EF4-FFF2-40B4-BE49-F238E27FC236}">
                <a16:creationId xmlns:a16="http://schemas.microsoft.com/office/drawing/2014/main" id="{87645623-7145-44B2-9674-15C36C0F88D7}"/>
              </a:ext>
            </a:extLst>
          </p:cNvPr>
          <p:cNvPicPr>
            <a:picLocks noGrp="1" noChangeAspect="1"/>
          </p:cNvPicPr>
          <p:nvPr>
            <p:ph idx="1"/>
          </p:nvPr>
        </p:nvPicPr>
        <p:blipFill>
          <a:blip r:embed="rId2"/>
          <a:stretch>
            <a:fillRect/>
          </a:stretch>
        </p:blipFill>
        <p:spPr>
          <a:xfrm>
            <a:off x="990467" y="1600200"/>
            <a:ext cx="7163066" cy="4525963"/>
          </a:xfrm>
          <a:prstGeom prst="rect">
            <a:avLst/>
          </a:prstGeom>
        </p:spPr>
      </p:pic>
    </p:spTree>
    <p:extLst>
      <p:ext uri="{BB962C8B-B14F-4D97-AF65-F5344CB8AC3E}">
        <p14:creationId xmlns:p14="http://schemas.microsoft.com/office/powerpoint/2010/main" val="2308150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3777-9991-4ACB-8245-A7CAF42E5E6F}"/>
              </a:ext>
            </a:extLst>
          </p:cNvPr>
          <p:cNvSpPr>
            <a:spLocks noGrp="1"/>
          </p:cNvSpPr>
          <p:nvPr>
            <p:ph type="title"/>
          </p:nvPr>
        </p:nvSpPr>
        <p:spPr/>
        <p:txBody>
          <a:bodyPr/>
          <a:lstStyle/>
          <a:p>
            <a:r>
              <a:rPr lang="en-US" dirty="0"/>
              <a:t>Some Important Points about Discounting </a:t>
            </a:r>
            <a:br>
              <a:rPr lang="en-US" dirty="0"/>
            </a:br>
            <a:r>
              <a:rPr lang="en-US" sz="2000" b="0" dirty="0"/>
              <a:t>(3 of 5)</a:t>
            </a:r>
            <a:endParaRPr lang="en-US" dirty="0"/>
          </a:p>
        </p:txBody>
      </p:sp>
      <p:sp>
        <p:nvSpPr>
          <p:cNvPr id="3" name="Content Placeholder 2">
            <a:extLst>
              <a:ext uri="{FF2B5EF4-FFF2-40B4-BE49-F238E27FC236}">
                <a16:creationId xmlns:a16="http://schemas.microsoft.com/office/drawing/2014/main" id="{9646D8F9-0F5E-4C34-B588-2B24B0FB02A0}"/>
              </a:ext>
            </a:extLst>
          </p:cNvPr>
          <p:cNvSpPr>
            <a:spLocks noGrp="1"/>
          </p:cNvSpPr>
          <p:nvPr>
            <p:ph idx="1"/>
          </p:nvPr>
        </p:nvSpPr>
        <p:spPr/>
        <p:txBody>
          <a:bodyPr/>
          <a:lstStyle/>
          <a:p>
            <a:pPr marL="0" indent="0">
              <a:buNone/>
            </a:pPr>
            <a:r>
              <a:rPr lang="en-US" sz="2000" b="1" dirty="0">
                <a:solidFill>
                  <a:schemeClr val="bg2"/>
                </a:solidFill>
              </a:rPr>
              <a:t>3. </a:t>
            </a:r>
            <a:r>
              <a:rPr lang="en-US" sz="2000" b="1" dirty="0"/>
              <a:t>The higher the interest rate we use to discount future payments, the smaller the present value of the payments:</a:t>
            </a:r>
          </a:p>
          <a:p>
            <a:pPr marL="0" indent="0">
              <a:buNone/>
            </a:pPr>
            <a:r>
              <a:rPr lang="en-US" sz="2000" dirty="0"/>
              <a:t>                      </a:t>
            </a:r>
          </a:p>
          <a:p>
            <a:pPr marL="0" indent="0">
              <a:buNone/>
            </a:pPr>
            <a:endParaRPr lang="en-US" sz="2000" dirty="0"/>
          </a:p>
          <a:p>
            <a:pPr marL="0" indent="0">
              <a:buNone/>
            </a:pPr>
            <a:endParaRPr lang="en-US" sz="2000" dirty="0"/>
          </a:p>
          <a:p>
            <a:r>
              <a:rPr lang="en-US" sz="2000" dirty="0"/>
              <a:t>Because the interest rate appears in the denominator of the fraction, the larger the interest rate, the smaller the present value. </a:t>
            </a:r>
          </a:p>
        </p:txBody>
      </p:sp>
      <p:pic>
        <p:nvPicPr>
          <p:cNvPr id="4" name="Picture 3">
            <a:extLst>
              <a:ext uri="{FF2B5EF4-FFF2-40B4-BE49-F238E27FC236}">
                <a16:creationId xmlns:a16="http://schemas.microsoft.com/office/drawing/2014/main" id="{711416C5-F11C-4B61-A04C-639EE8D4215E}"/>
              </a:ext>
            </a:extLst>
          </p:cNvPr>
          <p:cNvPicPr>
            <a:picLocks noChangeAspect="1"/>
          </p:cNvPicPr>
          <p:nvPr/>
        </p:nvPicPr>
        <p:blipFill>
          <a:blip r:embed="rId2"/>
          <a:stretch>
            <a:fillRect/>
          </a:stretch>
        </p:blipFill>
        <p:spPr>
          <a:xfrm>
            <a:off x="3638550" y="2276475"/>
            <a:ext cx="1866900" cy="1152525"/>
          </a:xfrm>
          <a:prstGeom prst="rect">
            <a:avLst/>
          </a:prstGeom>
        </p:spPr>
      </p:pic>
    </p:spTree>
    <p:extLst>
      <p:ext uri="{BB962C8B-B14F-4D97-AF65-F5344CB8AC3E}">
        <p14:creationId xmlns:p14="http://schemas.microsoft.com/office/powerpoint/2010/main" val="62268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E00-1E53-4CB7-BD11-0422B6A43A1A}"/>
              </a:ext>
            </a:extLst>
          </p:cNvPr>
          <p:cNvSpPr>
            <a:spLocks noGrp="1"/>
          </p:cNvSpPr>
          <p:nvPr>
            <p:ph type="title"/>
          </p:nvPr>
        </p:nvSpPr>
        <p:spPr/>
        <p:txBody>
          <a:bodyPr/>
          <a:lstStyle/>
          <a:p>
            <a:r>
              <a:rPr lang="en-US" dirty="0"/>
              <a:t>Present Value of a $100 Payment</a:t>
            </a:r>
            <a:br>
              <a:rPr lang="en-US" dirty="0"/>
            </a:br>
            <a:endParaRPr lang="en-US" dirty="0"/>
          </a:p>
        </p:txBody>
      </p:sp>
      <p:pic>
        <p:nvPicPr>
          <p:cNvPr id="4" name="Content Placeholder 3">
            <a:extLst>
              <a:ext uri="{FF2B5EF4-FFF2-40B4-BE49-F238E27FC236}">
                <a16:creationId xmlns:a16="http://schemas.microsoft.com/office/drawing/2014/main" id="{9C1441DD-B2BC-4982-9780-950710F4EDFD}"/>
              </a:ext>
            </a:extLst>
          </p:cNvPr>
          <p:cNvPicPr>
            <a:picLocks noGrp="1" noChangeAspect="1"/>
          </p:cNvPicPr>
          <p:nvPr>
            <p:ph idx="1"/>
          </p:nvPr>
        </p:nvPicPr>
        <p:blipFill>
          <a:blip r:embed="rId2"/>
          <a:stretch>
            <a:fillRect/>
          </a:stretch>
        </p:blipFill>
        <p:spPr>
          <a:xfrm>
            <a:off x="1447800" y="1075746"/>
            <a:ext cx="5660583" cy="5050417"/>
          </a:xfrm>
          <a:prstGeom prst="rect">
            <a:avLst/>
          </a:prstGeom>
        </p:spPr>
      </p:pic>
    </p:spTree>
    <p:extLst>
      <p:ext uri="{BB962C8B-B14F-4D97-AF65-F5344CB8AC3E}">
        <p14:creationId xmlns:p14="http://schemas.microsoft.com/office/powerpoint/2010/main" val="331826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B7C0-F609-403B-8529-FE7EEBB1B215}"/>
              </a:ext>
            </a:extLst>
          </p:cNvPr>
          <p:cNvSpPr>
            <a:spLocks noGrp="1"/>
          </p:cNvSpPr>
          <p:nvPr>
            <p:ph type="title"/>
          </p:nvPr>
        </p:nvSpPr>
        <p:spPr/>
        <p:txBody>
          <a:bodyPr/>
          <a:lstStyle/>
          <a:p>
            <a:r>
              <a:rPr lang="en-US" dirty="0"/>
              <a:t>Some Important Points about Discounting </a:t>
            </a:r>
            <a:br>
              <a:rPr lang="en-US" dirty="0"/>
            </a:br>
            <a:r>
              <a:rPr lang="en-US" sz="2000" b="0" dirty="0"/>
              <a:t>(4 of 5)</a:t>
            </a:r>
            <a:endParaRPr lang="en-US" dirty="0"/>
          </a:p>
        </p:txBody>
      </p:sp>
      <p:sp>
        <p:nvSpPr>
          <p:cNvPr id="3" name="Content Placeholder 2">
            <a:extLst>
              <a:ext uri="{FF2B5EF4-FFF2-40B4-BE49-F238E27FC236}">
                <a16:creationId xmlns:a16="http://schemas.microsoft.com/office/drawing/2014/main" id="{ED6F5A21-D198-49D5-88A5-9BF0C4205353}"/>
              </a:ext>
            </a:extLst>
          </p:cNvPr>
          <p:cNvSpPr>
            <a:spLocks noGrp="1"/>
          </p:cNvSpPr>
          <p:nvPr>
            <p:ph idx="1"/>
          </p:nvPr>
        </p:nvSpPr>
        <p:spPr/>
        <p:txBody>
          <a:bodyPr/>
          <a:lstStyle/>
          <a:p>
            <a:r>
              <a:rPr lang="en-US" sz="2000" dirty="0"/>
              <a:t>From an economic perspective, if you require a higher interest rate in order to be willing to lend your money, you are saying that:</a:t>
            </a:r>
          </a:p>
          <a:p>
            <a:pPr lvl="1"/>
            <a:r>
              <a:rPr lang="en-US" sz="2000" dirty="0"/>
              <a:t> </a:t>
            </a:r>
            <a:r>
              <a:rPr lang="en-US" sz="2000" b="1" dirty="0"/>
              <a:t>a larger number </a:t>
            </a:r>
            <a:r>
              <a:rPr lang="en-US" sz="2000" dirty="0"/>
              <a:t>of dollars in the </a:t>
            </a:r>
            <a:r>
              <a:rPr lang="en-US" sz="2000" b="1" dirty="0"/>
              <a:t>future </a:t>
            </a:r>
            <a:r>
              <a:rPr lang="en-US" sz="2000" dirty="0"/>
              <a:t>is worth </a:t>
            </a:r>
            <a:r>
              <a:rPr lang="en-US" sz="2000" b="1" dirty="0"/>
              <a:t>as much </a:t>
            </a:r>
            <a:r>
              <a:rPr lang="en-US" sz="2000" dirty="0"/>
              <a:t>to you as a dollar </a:t>
            </a:r>
            <a:r>
              <a:rPr lang="en-US" sz="2000" b="1" dirty="0"/>
              <a:t>today</a:t>
            </a:r>
            <a:r>
              <a:rPr lang="en-US" sz="2000" dirty="0"/>
              <a:t>.</a:t>
            </a:r>
          </a:p>
          <a:p>
            <a:endParaRPr lang="en-US" dirty="0"/>
          </a:p>
          <a:p>
            <a:r>
              <a:rPr lang="en-US" sz="2000" dirty="0"/>
              <a:t>The table shows that if the payment is to be made in one year (column 2), as the interest rate increases from 1 percent to 5 percent, the present value falls from $99.01 to $95.24. </a:t>
            </a:r>
          </a:p>
          <a:p>
            <a:pPr lvl="1"/>
            <a:r>
              <a:rPr lang="en-US" sz="2000" dirty="0"/>
              <a:t>This is a drop of $3.77, or just under 4 percent. </a:t>
            </a:r>
          </a:p>
          <a:p>
            <a:endParaRPr lang="en-US" dirty="0"/>
          </a:p>
        </p:txBody>
      </p:sp>
    </p:spTree>
    <p:extLst>
      <p:ext uri="{BB962C8B-B14F-4D97-AF65-F5344CB8AC3E}">
        <p14:creationId xmlns:p14="http://schemas.microsoft.com/office/powerpoint/2010/main" val="8916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Identify and explain the implications of the efficient market hypothesis for financial markets.</a:t>
            </a:r>
          </a:p>
          <a:p>
            <a:r>
              <a:rPr lang="en-US" sz="2000" dirty="0">
                <a:ea typeface="ヒラギノ角ゴ Pro W3" charset="-128"/>
              </a:rPr>
              <a:t>Summarize the reasons why behavioral finance suggestions that the efficient market hypothesis may not hold.</a:t>
            </a:r>
            <a:endParaRPr lang="en-US" sz="2000" dirty="0"/>
          </a:p>
        </p:txBody>
      </p:sp>
    </p:spTree>
    <p:extLst>
      <p:ext uri="{BB962C8B-B14F-4D97-AF65-F5344CB8AC3E}">
        <p14:creationId xmlns:p14="http://schemas.microsoft.com/office/powerpoint/2010/main" val="3217260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F5B2-5B23-44F3-8AA3-C70ADAA7029B}"/>
              </a:ext>
            </a:extLst>
          </p:cNvPr>
          <p:cNvSpPr>
            <a:spLocks noGrp="1"/>
          </p:cNvSpPr>
          <p:nvPr>
            <p:ph type="title"/>
          </p:nvPr>
        </p:nvSpPr>
        <p:spPr/>
        <p:txBody>
          <a:bodyPr/>
          <a:lstStyle/>
          <a:p>
            <a:r>
              <a:rPr lang="en-US" dirty="0"/>
              <a:t>Some Important Points about Discounting </a:t>
            </a:r>
            <a:br>
              <a:rPr lang="en-US" dirty="0"/>
            </a:br>
            <a:r>
              <a:rPr lang="en-US" sz="2000" b="0" dirty="0"/>
              <a:t>(5 of 5)</a:t>
            </a:r>
            <a:endParaRPr lang="en-US" dirty="0"/>
          </a:p>
        </p:txBody>
      </p:sp>
      <p:sp>
        <p:nvSpPr>
          <p:cNvPr id="3" name="Content Placeholder 2">
            <a:extLst>
              <a:ext uri="{FF2B5EF4-FFF2-40B4-BE49-F238E27FC236}">
                <a16:creationId xmlns:a16="http://schemas.microsoft.com/office/drawing/2014/main" id="{579F888E-76B7-45B5-9017-2C369A2C41F8}"/>
              </a:ext>
            </a:extLst>
          </p:cNvPr>
          <p:cNvSpPr>
            <a:spLocks noGrp="1"/>
          </p:cNvSpPr>
          <p:nvPr>
            <p:ph idx="1"/>
          </p:nvPr>
        </p:nvSpPr>
        <p:spPr/>
        <p:txBody>
          <a:bodyPr/>
          <a:lstStyle/>
          <a:p>
            <a:pPr marL="0" indent="0">
              <a:buNone/>
            </a:pPr>
            <a:endParaRPr lang="en-US" sz="2000" b="1" dirty="0">
              <a:solidFill>
                <a:schemeClr val="bg2"/>
              </a:solidFill>
            </a:endParaRPr>
          </a:p>
          <a:p>
            <a:pPr marL="0" indent="0">
              <a:buNone/>
            </a:pPr>
            <a:r>
              <a:rPr lang="en-US" sz="2000" b="1" dirty="0">
                <a:solidFill>
                  <a:schemeClr val="bg2"/>
                </a:solidFill>
              </a:rPr>
              <a:t>4. </a:t>
            </a:r>
            <a:r>
              <a:rPr lang="en-US" sz="2000" b="1" dirty="0"/>
              <a:t>The present value is higher, the higher the future value of the payment.</a:t>
            </a:r>
          </a:p>
          <a:p>
            <a:pPr marL="0" indent="0">
              <a:buNone/>
            </a:pPr>
            <a:endParaRPr lang="en-US" sz="2000" b="1" dirty="0"/>
          </a:p>
          <a:p>
            <a:pPr marL="0" indent="0">
              <a:buNone/>
            </a:pPr>
            <a:r>
              <a:rPr lang="en-US" sz="2000" b="1" dirty="0">
                <a:solidFill>
                  <a:schemeClr val="bg2"/>
                </a:solidFill>
              </a:rPr>
              <a:t>5. </a:t>
            </a:r>
            <a:r>
              <a:rPr lang="en-US" sz="2000" b="1" dirty="0"/>
              <a:t>The present value of a series of future payments is simply the sum of the discounted value of each individual payment.</a:t>
            </a:r>
          </a:p>
          <a:p>
            <a:pPr marL="0" indent="0">
              <a:buNone/>
            </a:pPr>
            <a:endParaRPr lang="en-US" sz="2000" b="1" dirty="0"/>
          </a:p>
          <a:p>
            <a:endParaRPr lang="en-US" dirty="0"/>
          </a:p>
        </p:txBody>
      </p:sp>
    </p:spTree>
    <p:extLst>
      <p:ext uri="{BB962C8B-B14F-4D97-AF65-F5344CB8AC3E}">
        <p14:creationId xmlns:p14="http://schemas.microsoft.com/office/powerpoint/2010/main" val="4172075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6DD2-3F03-445D-96C2-4B00C823F5D7}"/>
              </a:ext>
            </a:extLst>
          </p:cNvPr>
          <p:cNvSpPr>
            <a:spLocks noGrp="1"/>
          </p:cNvSpPr>
          <p:nvPr>
            <p:ph type="title"/>
          </p:nvPr>
        </p:nvSpPr>
        <p:spPr/>
        <p:txBody>
          <a:bodyPr/>
          <a:lstStyle/>
          <a:p>
            <a:r>
              <a:rPr lang="en-US" dirty="0"/>
              <a:t>The Relationship Between Time, Interest Rate and Present Value </a:t>
            </a:r>
          </a:p>
        </p:txBody>
      </p:sp>
      <p:pic>
        <p:nvPicPr>
          <p:cNvPr id="4" name="Content Placeholder 3">
            <a:extLst>
              <a:ext uri="{FF2B5EF4-FFF2-40B4-BE49-F238E27FC236}">
                <a16:creationId xmlns:a16="http://schemas.microsoft.com/office/drawing/2014/main" id="{83C5FA31-B38F-4B58-BBC1-F527F6F9D8F8}"/>
              </a:ext>
            </a:extLst>
          </p:cNvPr>
          <p:cNvPicPr>
            <a:picLocks noGrp="1" noChangeAspect="1"/>
          </p:cNvPicPr>
          <p:nvPr>
            <p:ph idx="1"/>
          </p:nvPr>
        </p:nvPicPr>
        <p:blipFill>
          <a:blip r:embed="rId2"/>
          <a:stretch>
            <a:fillRect/>
          </a:stretch>
        </p:blipFill>
        <p:spPr>
          <a:xfrm>
            <a:off x="457200" y="1676400"/>
            <a:ext cx="8229600" cy="4114800"/>
          </a:xfrm>
          <a:prstGeom prst="rect">
            <a:avLst/>
          </a:prstGeom>
        </p:spPr>
      </p:pic>
    </p:spTree>
    <p:extLst>
      <p:ext uri="{BB962C8B-B14F-4D97-AF65-F5344CB8AC3E}">
        <p14:creationId xmlns:p14="http://schemas.microsoft.com/office/powerpoint/2010/main" val="3504640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E5D3-DCC2-4D14-9D37-F4618D87232D}"/>
              </a:ext>
            </a:extLst>
          </p:cNvPr>
          <p:cNvSpPr>
            <a:spLocks noGrp="1"/>
          </p:cNvSpPr>
          <p:nvPr>
            <p:ph type="title"/>
          </p:nvPr>
        </p:nvSpPr>
        <p:spPr>
          <a:xfrm>
            <a:off x="469641" y="304800"/>
            <a:ext cx="8217159" cy="1600200"/>
          </a:xfrm>
        </p:spPr>
        <p:txBody>
          <a:bodyPr/>
          <a:lstStyle/>
          <a:p>
            <a:r>
              <a:rPr lang="en-US" dirty="0">
                <a:solidFill>
                  <a:schemeClr val="accent1"/>
                </a:solidFill>
              </a:rPr>
              <a:t>Class Discussion:</a:t>
            </a:r>
            <a:br>
              <a:rPr lang="en-US" dirty="0">
                <a:solidFill>
                  <a:schemeClr val="accent1"/>
                </a:solidFill>
              </a:rPr>
            </a:br>
            <a:r>
              <a:rPr lang="en-US" dirty="0">
                <a:solidFill>
                  <a:schemeClr val="accent1"/>
                </a:solidFill>
              </a:rPr>
              <a:t>How Do You Value a College Education?</a:t>
            </a:r>
            <a:br>
              <a:rPr lang="en-US" dirty="0">
                <a:solidFill>
                  <a:schemeClr val="accent1"/>
                </a:solidFill>
              </a:rPr>
            </a:br>
            <a:endParaRPr lang="en-US" dirty="0">
              <a:solidFill>
                <a:schemeClr val="accent1"/>
              </a:solidFill>
            </a:endParaRPr>
          </a:p>
        </p:txBody>
      </p:sp>
      <p:sp>
        <p:nvSpPr>
          <p:cNvPr id="3" name="Content Placeholder 2">
            <a:extLst>
              <a:ext uri="{FF2B5EF4-FFF2-40B4-BE49-F238E27FC236}">
                <a16:creationId xmlns:a16="http://schemas.microsoft.com/office/drawing/2014/main" id="{AFC734F8-324B-4BD4-8650-C50146D76F43}"/>
              </a:ext>
            </a:extLst>
          </p:cNvPr>
          <p:cNvSpPr>
            <a:spLocks noGrp="1"/>
          </p:cNvSpPr>
          <p:nvPr>
            <p:ph idx="1"/>
          </p:nvPr>
        </p:nvSpPr>
        <p:spPr/>
        <p:txBody>
          <a:bodyPr/>
          <a:lstStyle/>
          <a:p>
            <a:r>
              <a:rPr lang="en-US" sz="1800" dirty="0"/>
              <a:t>According to the Census Bureau’s Current Population Survey, at age 22, the typical college graduate makes about $7,200 more per year than does the typical high school graduate who has not attended college. The earnings gap between high school graduates and college graduates grows until about age 42. </a:t>
            </a:r>
          </a:p>
          <a:p>
            <a:r>
              <a:rPr lang="en-US" sz="1800" dirty="0"/>
              <a:t>Consider the following data on the gap between earnings by college graduates and high school graduates (for the sake of simplicity, suppose that the additional income received by a college graduate is all received at the end of the year): </a:t>
            </a:r>
          </a:p>
          <a:p>
            <a:r>
              <a:rPr lang="en-US" sz="1800" dirty="0"/>
              <a:t>Age 22: $7,200 </a:t>
            </a:r>
          </a:p>
          <a:p>
            <a:r>
              <a:rPr lang="en-US" sz="1800" dirty="0"/>
              <a:t>Age 23: $7,200 </a:t>
            </a:r>
          </a:p>
          <a:p>
            <a:r>
              <a:rPr lang="en-US" sz="1800" dirty="0"/>
              <a:t>Age 24: $7,300 </a:t>
            </a:r>
          </a:p>
          <a:p>
            <a:r>
              <a:rPr lang="en-US" sz="1800" dirty="0"/>
              <a:t>Age 25: $7,300</a:t>
            </a:r>
            <a:endParaRPr lang="en-US" dirty="0"/>
          </a:p>
        </p:txBody>
      </p:sp>
    </p:spTree>
    <p:extLst>
      <p:ext uri="{BB962C8B-B14F-4D97-AF65-F5344CB8AC3E}">
        <p14:creationId xmlns:p14="http://schemas.microsoft.com/office/powerpoint/2010/main" val="404477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D1E8-5F52-4EB3-A9D4-D8A18D8771DA}"/>
              </a:ext>
            </a:extLst>
          </p:cNvPr>
          <p:cNvSpPr>
            <a:spLocks noGrp="1"/>
          </p:cNvSpPr>
          <p:nvPr>
            <p:ph type="title"/>
          </p:nvPr>
        </p:nvSpPr>
        <p:spPr>
          <a:xfrm>
            <a:off x="609600" y="-152400"/>
            <a:ext cx="8229600" cy="1846052"/>
          </a:xfrm>
        </p:spPr>
        <p:txBody>
          <a:bodyPr/>
          <a:lstStyle/>
          <a:p>
            <a:r>
              <a:rPr lang="en-US" dirty="0">
                <a:solidFill>
                  <a:schemeClr val="accent1"/>
                </a:solidFill>
              </a:rPr>
              <a:t>Class Discussion:</a:t>
            </a:r>
            <a:br>
              <a:rPr lang="en-US" dirty="0">
                <a:solidFill>
                  <a:schemeClr val="accent1"/>
                </a:solidFill>
              </a:rPr>
            </a:br>
            <a:r>
              <a:rPr lang="en-US" dirty="0">
                <a:solidFill>
                  <a:schemeClr val="accent1"/>
                </a:solidFill>
              </a:rPr>
              <a:t>How Do You Value a College Education?</a:t>
            </a:r>
            <a:br>
              <a:rPr lang="en-US" dirty="0">
                <a:solidFill>
                  <a:schemeClr val="accent1"/>
                </a:solidFill>
              </a:rPr>
            </a:br>
            <a:endParaRPr lang="en-US" dirty="0"/>
          </a:p>
        </p:txBody>
      </p:sp>
      <p:sp>
        <p:nvSpPr>
          <p:cNvPr id="3" name="Content Placeholder 2">
            <a:extLst>
              <a:ext uri="{FF2B5EF4-FFF2-40B4-BE49-F238E27FC236}">
                <a16:creationId xmlns:a16="http://schemas.microsoft.com/office/drawing/2014/main" id="{C0484525-D222-4D0F-99A9-56E51064871A}"/>
              </a:ext>
            </a:extLst>
          </p:cNvPr>
          <p:cNvSpPr>
            <a:spLocks noGrp="1"/>
          </p:cNvSpPr>
          <p:nvPr>
            <p:ph idx="1"/>
          </p:nvPr>
        </p:nvSpPr>
        <p:spPr/>
        <p:txBody>
          <a:bodyPr/>
          <a:lstStyle/>
          <a:p>
            <a:pPr marL="914400" lvl="1" indent="-457200">
              <a:buFont typeface="+mj-lt"/>
              <a:buAutoNum type="alphaUcPeriod"/>
            </a:pPr>
            <a:r>
              <a:rPr lang="en-US" sz="2000" dirty="0"/>
              <a:t>Considering just ages 22 to 25, what is the present value of the higher earnings from a college education? Assume an interest rate of 5%. </a:t>
            </a:r>
          </a:p>
          <a:p>
            <a:pPr marL="914400" lvl="1" indent="-457200">
              <a:buFont typeface="+mj-lt"/>
              <a:buAutoNum type="alphaUcPeriod"/>
            </a:pPr>
            <a:r>
              <a:rPr lang="en-US" sz="2000" dirty="0"/>
              <a:t>Suppose you are 18 years old and considering whether to enter the labor force by taking a job immediately after graduating from high school or to attend college and enter the labor force at age 22. Briefly explain how you might calculate the present value to you of a college education. (Hint: Are there costs and other factors beyond just the earnings gap between all high school graduates and all college graduates you should take into account?)</a:t>
            </a:r>
          </a:p>
          <a:p>
            <a:endParaRPr lang="en-US" dirty="0"/>
          </a:p>
        </p:txBody>
      </p:sp>
    </p:spTree>
    <p:extLst>
      <p:ext uri="{BB962C8B-B14F-4D97-AF65-F5344CB8AC3E}">
        <p14:creationId xmlns:p14="http://schemas.microsoft.com/office/powerpoint/2010/main" val="1694150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810B-94B1-4116-A10A-22C5F9C6A9AB}"/>
              </a:ext>
            </a:extLst>
          </p:cNvPr>
          <p:cNvSpPr>
            <a:spLocks noGrp="1"/>
          </p:cNvSpPr>
          <p:nvPr>
            <p:ph type="title"/>
          </p:nvPr>
        </p:nvSpPr>
        <p:spPr/>
        <p:txBody>
          <a:bodyPr/>
          <a:lstStyle/>
          <a:p>
            <a:r>
              <a:rPr lang="en-US" dirty="0">
                <a:solidFill>
                  <a:schemeClr val="accent1"/>
                </a:solidFill>
              </a:rPr>
              <a:t>Class Discussion: Solution </a:t>
            </a:r>
          </a:p>
        </p:txBody>
      </p:sp>
      <p:pic>
        <p:nvPicPr>
          <p:cNvPr id="4" name="Content Placeholder 3">
            <a:extLst>
              <a:ext uri="{FF2B5EF4-FFF2-40B4-BE49-F238E27FC236}">
                <a16:creationId xmlns:a16="http://schemas.microsoft.com/office/drawing/2014/main" id="{DD0BCFA4-4267-4C6C-B7B5-01B7FE21E696}"/>
              </a:ext>
            </a:extLst>
          </p:cNvPr>
          <p:cNvPicPr>
            <a:picLocks noGrp="1" noChangeAspect="1"/>
          </p:cNvPicPr>
          <p:nvPr>
            <p:ph idx="1"/>
          </p:nvPr>
        </p:nvPicPr>
        <p:blipFill>
          <a:blip r:embed="rId2"/>
          <a:stretch>
            <a:fillRect/>
          </a:stretch>
        </p:blipFill>
        <p:spPr>
          <a:xfrm>
            <a:off x="457200" y="2209800"/>
            <a:ext cx="8229600" cy="2707656"/>
          </a:xfrm>
          <a:prstGeom prst="rect">
            <a:avLst/>
          </a:prstGeom>
        </p:spPr>
      </p:pic>
    </p:spTree>
    <p:extLst>
      <p:ext uri="{BB962C8B-B14F-4D97-AF65-F5344CB8AC3E}">
        <p14:creationId xmlns:p14="http://schemas.microsoft.com/office/powerpoint/2010/main" val="186183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1EEC-7918-4F0C-B7F7-854710A3FF9E}"/>
              </a:ext>
            </a:extLst>
          </p:cNvPr>
          <p:cNvSpPr>
            <a:spLocks noGrp="1"/>
          </p:cNvSpPr>
          <p:nvPr>
            <p:ph type="title"/>
          </p:nvPr>
        </p:nvSpPr>
        <p:spPr/>
        <p:txBody>
          <a:bodyPr/>
          <a:lstStyle/>
          <a:p>
            <a:r>
              <a:rPr lang="en-US" dirty="0">
                <a:solidFill>
                  <a:schemeClr val="accent1"/>
                </a:solidFill>
              </a:rPr>
              <a:t>Class Discussion: Solution </a:t>
            </a:r>
            <a:endParaRPr lang="en-US" dirty="0"/>
          </a:p>
        </p:txBody>
      </p:sp>
      <p:pic>
        <p:nvPicPr>
          <p:cNvPr id="4" name="Content Placeholder 3">
            <a:extLst>
              <a:ext uri="{FF2B5EF4-FFF2-40B4-BE49-F238E27FC236}">
                <a16:creationId xmlns:a16="http://schemas.microsoft.com/office/drawing/2014/main" id="{2A28DD75-4C86-415E-B70D-2ECC4D7FCDEC}"/>
              </a:ext>
            </a:extLst>
          </p:cNvPr>
          <p:cNvPicPr>
            <a:picLocks noGrp="1" noChangeAspect="1"/>
          </p:cNvPicPr>
          <p:nvPr>
            <p:ph idx="1"/>
          </p:nvPr>
        </p:nvPicPr>
        <p:blipFill>
          <a:blip r:embed="rId2"/>
          <a:stretch>
            <a:fillRect/>
          </a:stretch>
        </p:blipFill>
        <p:spPr>
          <a:xfrm>
            <a:off x="457200" y="1600201"/>
            <a:ext cx="8229600" cy="4087882"/>
          </a:xfrm>
          <a:prstGeom prst="rect">
            <a:avLst/>
          </a:prstGeom>
        </p:spPr>
      </p:pic>
    </p:spTree>
    <p:extLst>
      <p:ext uri="{BB962C8B-B14F-4D97-AF65-F5344CB8AC3E}">
        <p14:creationId xmlns:p14="http://schemas.microsoft.com/office/powerpoint/2010/main" val="845147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Discount Model:</a:t>
            </a:r>
            <a:br>
              <a:rPr lang="en-US" dirty="0"/>
            </a:br>
            <a:r>
              <a:rPr lang="en-US" dirty="0"/>
              <a:t>Calculating the Price in the Absence of Risk</a:t>
            </a:r>
          </a:p>
        </p:txBody>
      </p:sp>
      <p:sp>
        <p:nvSpPr>
          <p:cNvPr id="3" name="Content Placeholder 2"/>
          <p:cNvSpPr>
            <a:spLocks noGrp="1"/>
          </p:cNvSpPr>
          <p:nvPr>
            <p:ph idx="1"/>
          </p:nvPr>
        </p:nvSpPr>
        <p:spPr/>
        <p:txBody>
          <a:bodyPr/>
          <a:lstStyle/>
          <a:p>
            <a:r>
              <a:rPr lang="en-US" sz="2000" dirty="0"/>
              <a:t>The first step in calculating the fundamental value is:</a:t>
            </a:r>
          </a:p>
          <a:p>
            <a:pPr lvl="1"/>
            <a:r>
              <a:rPr lang="en-US" sz="2000" dirty="0"/>
              <a:t>to use the </a:t>
            </a:r>
            <a:r>
              <a:rPr lang="en-US" sz="2000" dirty="0">
                <a:solidFill>
                  <a:schemeClr val="accent5"/>
                </a:solidFill>
              </a:rPr>
              <a:t>present-value formula </a:t>
            </a:r>
          </a:p>
          <a:p>
            <a:pPr lvl="1"/>
            <a:r>
              <a:rPr lang="en-US" sz="2000" dirty="0"/>
              <a:t>to assess how much a stock is </a:t>
            </a:r>
            <a:r>
              <a:rPr lang="en-US" sz="2000" dirty="0">
                <a:solidFill>
                  <a:schemeClr val="accent5"/>
                </a:solidFill>
              </a:rPr>
              <a:t>worth</a:t>
            </a:r>
            <a:r>
              <a:rPr lang="en-US" sz="2000" dirty="0"/>
              <a:t> in </a:t>
            </a:r>
            <a:r>
              <a:rPr lang="en-US" sz="2000" b="1" dirty="0">
                <a:solidFill>
                  <a:srgbClr val="FF0000"/>
                </a:solidFill>
              </a:rPr>
              <a:t>the absence of any risk</a:t>
            </a:r>
            <a:r>
              <a:rPr lang="en-US" sz="2000" dirty="0"/>
              <a:t>,</a:t>
            </a:r>
          </a:p>
          <a:p>
            <a:pPr lvl="1"/>
            <a:r>
              <a:rPr lang="en-US" sz="2000" dirty="0"/>
              <a:t>based on the size and timing of the promised payments.</a:t>
            </a:r>
          </a:p>
          <a:p>
            <a:pPr marL="457200" lvl="1" indent="0">
              <a:buNone/>
            </a:pPr>
            <a:endParaRPr lang="en-US" sz="2000" dirty="0"/>
          </a:p>
          <a:p>
            <a:r>
              <a:rPr lang="en-US" sz="2000" dirty="0"/>
              <a:t>Like all financial instruments, a stock represents a </a:t>
            </a:r>
            <a:r>
              <a:rPr lang="en-US" sz="2000" b="1" u="sng" dirty="0"/>
              <a:t>promise to make monetary payments</a:t>
            </a:r>
            <a:r>
              <a:rPr lang="en-US" sz="2000" u="sng" dirty="0"/>
              <a:t> on future dates</a:t>
            </a:r>
            <a:r>
              <a:rPr lang="en-US" sz="2000" dirty="0"/>
              <a:t>, under certain circumstances.</a:t>
            </a:r>
          </a:p>
          <a:p>
            <a:r>
              <a:rPr lang="en-US" sz="2000" dirty="0"/>
              <a:t>With stocks, the payments are usually in the form of </a:t>
            </a:r>
            <a:r>
              <a:rPr lang="en-US" sz="2000" b="1" dirty="0">
                <a:solidFill>
                  <a:srgbClr val="FF0000"/>
                </a:solidFill>
              </a:rPr>
              <a:t>dividends</a:t>
            </a:r>
            <a:r>
              <a:rPr lang="en-US" sz="2000" dirty="0"/>
              <a:t>, or distributions made to the owners of a company when the company makes a profit.</a:t>
            </a:r>
          </a:p>
        </p:txBody>
      </p:sp>
    </p:spTree>
    <p:extLst>
      <p:ext uri="{BB962C8B-B14F-4D97-AF65-F5344CB8AC3E}">
        <p14:creationId xmlns:p14="http://schemas.microsoft.com/office/powerpoint/2010/main" val="1756635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Calculating the Price in the Absence of Risk:</a:t>
            </a:r>
            <a:br>
              <a:rPr lang="en-US" dirty="0"/>
            </a:br>
            <a:r>
              <a:rPr lang="en-US" dirty="0"/>
              <a:t>One-Period Model</a:t>
            </a:r>
          </a:p>
        </p:txBody>
      </p:sp>
      <p:sp>
        <p:nvSpPr>
          <p:cNvPr id="3" name="Content Placeholder 2"/>
          <p:cNvSpPr>
            <a:spLocks noGrp="1"/>
          </p:cNvSpPr>
          <p:nvPr>
            <p:ph idx="1"/>
          </p:nvPr>
        </p:nvSpPr>
        <p:spPr/>
        <p:txBody>
          <a:bodyPr/>
          <a:lstStyle/>
          <a:p>
            <a:r>
              <a:rPr lang="en-US" sz="2000" dirty="0"/>
              <a:t>Let’s begin with an investor who plans to buy a stock today and sell it in </a:t>
            </a:r>
            <a:r>
              <a:rPr lang="en-US" sz="2000" b="1" dirty="0">
                <a:solidFill>
                  <a:srgbClr val="FF0000"/>
                </a:solidFill>
              </a:rPr>
              <a:t>one year</a:t>
            </a:r>
            <a:r>
              <a:rPr lang="en-US" sz="2000" dirty="0"/>
              <a:t>. </a:t>
            </a:r>
          </a:p>
          <a:p>
            <a:r>
              <a:rPr lang="en-US" sz="2000" dirty="0"/>
              <a:t>The principle of present value tells us that the price of the stock today should equal the present value of the payments the investor will receive from holding the stock. </a:t>
            </a:r>
          </a:p>
          <a:p>
            <a:pPr lvl="1"/>
            <a:r>
              <a:rPr lang="en-US" sz="2000" dirty="0"/>
              <a:t>This is equal to the </a:t>
            </a:r>
            <a:r>
              <a:rPr lang="en-US" sz="2000" b="1" dirty="0">
                <a:solidFill>
                  <a:schemeClr val="accent1">
                    <a:lumMod val="60000"/>
                    <a:lumOff val="40000"/>
                  </a:schemeClr>
                </a:solidFill>
              </a:rPr>
              <a:t>selling price </a:t>
            </a:r>
            <a:r>
              <a:rPr lang="en-US" sz="2000" dirty="0"/>
              <a:t>of the stock in one year’s time plus the </a:t>
            </a:r>
            <a:r>
              <a:rPr lang="en-US" sz="2000" b="1" dirty="0">
                <a:solidFill>
                  <a:schemeClr val="accent1">
                    <a:lumMod val="60000"/>
                    <a:lumOff val="40000"/>
                  </a:schemeClr>
                </a:solidFill>
              </a:rPr>
              <a:t>dividend payments </a:t>
            </a:r>
            <a:r>
              <a:rPr lang="en-US" sz="2000" dirty="0"/>
              <a:t>received in the interim. </a:t>
            </a:r>
          </a:p>
          <a:p>
            <a:pPr lvl="1"/>
            <a:endParaRPr lang="en-US" sz="2000" dirty="0"/>
          </a:p>
          <a:p>
            <a:pPr lvl="1"/>
            <a:endParaRPr lang="en-US" sz="2000" dirty="0"/>
          </a:p>
        </p:txBody>
      </p:sp>
      <p:pic>
        <p:nvPicPr>
          <p:cNvPr id="4" name="Picture 3"/>
          <p:cNvPicPr>
            <a:picLocks noChangeAspect="1"/>
          </p:cNvPicPr>
          <p:nvPr/>
        </p:nvPicPr>
        <p:blipFill>
          <a:blip r:embed="rId2"/>
          <a:stretch>
            <a:fillRect/>
          </a:stretch>
        </p:blipFill>
        <p:spPr>
          <a:xfrm>
            <a:off x="2514600" y="4114800"/>
            <a:ext cx="3850105" cy="1143000"/>
          </a:xfrm>
          <a:prstGeom prst="rect">
            <a:avLst/>
          </a:prstGeom>
        </p:spPr>
      </p:pic>
      <p:pic>
        <p:nvPicPr>
          <p:cNvPr id="5" name="Picture 4"/>
          <p:cNvPicPr>
            <a:picLocks noChangeAspect="1"/>
          </p:cNvPicPr>
          <p:nvPr/>
        </p:nvPicPr>
        <p:blipFill>
          <a:blip r:embed="rId3"/>
          <a:stretch>
            <a:fillRect/>
          </a:stretch>
        </p:blipFill>
        <p:spPr>
          <a:xfrm>
            <a:off x="1205914" y="5485816"/>
            <a:ext cx="6467475" cy="371475"/>
          </a:xfrm>
          <a:prstGeom prst="rect">
            <a:avLst/>
          </a:prstGeom>
        </p:spPr>
      </p:pic>
    </p:spTree>
    <p:extLst>
      <p:ext uri="{BB962C8B-B14F-4D97-AF65-F5344CB8AC3E}">
        <p14:creationId xmlns:p14="http://schemas.microsoft.com/office/powerpoint/2010/main" val="7664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Two-Period Model</a:t>
            </a:r>
          </a:p>
        </p:txBody>
      </p:sp>
      <p:sp>
        <p:nvSpPr>
          <p:cNvPr id="3" name="Content Placeholder 2"/>
          <p:cNvSpPr>
            <a:spLocks noGrp="1"/>
          </p:cNvSpPr>
          <p:nvPr>
            <p:ph idx="1"/>
          </p:nvPr>
        </p:nvSpPr>
        <p:spPr/>
        <p:txBody>
          <a:bodyPr/>
          <a:lstStyle/>
          <a:p>
            <a:pPr marL="0" indent="0">
              <a:buNone/>
            </a:pPr>
            <a:r>
              <a:rPr lang="en-US" sz="2000" b="1" dirty="0"/>
              <a:t>What if the investor plans to hold the stock for two years? </a:t>
            </a:r>
          </a:p>
          <a:p>
            <a:pPr marL="0" indent="0">
              <a:buNone/>
            </a:pPr>
            <a:r>
              <a:rPr lang="en-US" sz="2000" dirty="0"/>
              <a:t>To figure out the answer, start by </a:t>
            </a:r>
            <a:r>
              <a:rPr lang="en-US" sz="2000" b="1" dirty="0">
                <a:solidFill>
                  <a:schemeClr val="accent1">
                    <a:lumMod val="60000"/>
                    <a:lumOff val="40000"/>
                  </a:schemeClr>
                </a:solidFill>
              </a:rPr>
              <a:t>using present value </a:t>
            </a:r>
            <a:r>
              <a:rPr lang="en-US" sz="2000" dirty="0"/>
              <a:t>to calculate the </a:t>
            </a:r>
            <a:r>
              <a:rPr lang="en-US" sz="2000" b="1" dirty="0">
                <a:solidFill>
                  <a:schemeClr val="accent1">
                    <a:lumMod val="60000"/>
                    <a:lumOff val="40000"/>
                  </a:schemeClr>
                </a:solidFill>
              </a:rPr>
              <a:t>price next year </a:t>
            </a:r>
            <a:r>
              <a:rPr lang="en-US" sz="2000" dirty="0"/>
              <a:t>which is equals:</a:t>
            </a:r>
          </a:p>
          <a:p>
            <a:pPr marL="944118" lvl="1" indent="-457200">
              <a:buFont typeface="+mj-lt"/>
              <a:buAutoNum type="arabicPeriod"/>
            </a:pPr>
            <a:r>
              <a:rPr lang="en-US" sz="2000" dirty="0"/>
              <a:t>The price in two years plus </a:t>
            </a:r>
          </a:p>
          <a:p>
            <a:pPr marL="944118" lvl="1" indent="-457200">
              <a:buFont typeface="+mj-lt"/>
              <a:buAutoNum type="arabicPeriod"/>
            </a:pPr>
            <a:r>
              <a:rPr lang="en-US" sz="2000" dirty="0"/>
              <a:t>Next year’s dividend payment.</a:t>
            </a:r>
          </a:p>
          <a:p>
            <a:pPr marL="944118" lvl="1" indent="-457200">
              <a:buFont typeface="+mj-lt"/>
              <a:buAutoNum type="arabicPeriod"/>
            </a:pPr>
            <a:endParaRPr lang="en-US" sz="2000" dirty="0"/>
          </a:p>
          <a:p>
            <a:r>
              <a:rPr lang="en-US" sz="2000" dirty="0"/>
              <a:t>Substituting above equation into previous equation, we get that the current price is the present value of the price in two years plus two dividend payments, one each year, or</a:t>
            </a:r>
          </a:p>
          <a:p>
            <a:endParaRPr lang="en-US" sz="2000" dirty="0"/>
          </a:p>
        </p:txBody>
      </p:sp>
      <p:pic>
        <p:nvPicPr>
          <p:cNvPr id="4" name="Picture 3"/>
          <p:cNvPicPr>
            <a:picLocks noChangeAspect="1"/>
          </p:cNvPicPr>
          <p:nvPr/>
        </p:nvPicPr>
        <p:blipFill>
          <a:blip r:embed="rId2"/>
          <a:stretch>
            <a:fillRect/>
          </a:stretch>
        </p:blipFill>
        <p:spPr>
          <a:xfrm>
            <a:off x="5105400" y="2514600"/>
            <a:ext cx="2917372" cy="762000"/>
          </a:xfrm>
          <a:prstGeom prst="rect">
            <a:avLst/>
          </a:prstGeom>
        </p:spPr>
      </p:pic>
      <p:pic>
        <p:nvPicPr>
          <p:cNvPr id="5" name="Picture 4"/>
          <p:cNvPicPr>
            <a:picLocks noChangeAspect="1"/>
          </p:cNvPicPr>
          <p:nvPr/>
        </p:nvPicPr>
        <p:blipFill>
          <a:blip r:embed="rId3"/>
          <a:stretch>
            <a:fillRect/>
          </a:stretch>
        </p:blipFill>
        <p:spPr>
          <a:xfrm>
            <a:off x="2438400" y="5105400"/>
            <a:ext cx="3286125" cy="838200"/>
          </a:xfrm>
          <a:prstGeom prst="rect">
            <a:avLst/>
          </a:prstGeom>
        </p:spPr>
      </p:pic>
    </p:spTree>
    <p:extLst>
      <p:ext uri="{BB962C8B-B14F-4D97-AF65-F5344CB8AC3E}">
        <p14:creationId xmlns:p14="http://schemas.microsoft.com/office/powerpoint/2010/main" val="934958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General Model</a:t>
            </a:r>
          </a:p>
        </p:txBody>
      </p:sp>
      <p:sp>
        <p:nvSpPr>
          <p:cNvPr id="3" name="Content Placeholder 2"/>
          <p:cNvSpPr>
            <a:spLocks noGrp="1"/>
          </p:cNvSpPr>
          <p:nvPr>
            <p:ph idx="1"/>
          </p:nvPr>
        </p:nvSpPr>
        <p:spPr/>
        <p:txBody>
          <a:bodyPr/>
          <a:lstStyle/>
          <a:p>
            <a:r>
              <a:rPr lang="en-US" sz="2000" dirty="0"/>
              <a:t>Extending this formula over an investment horizon of </a:t>
            </a:r>
            <a:r>
              <a:rPr lang="en-US" sz="2000" b="1" i="1" dirty="0"/>
              <a:t>n</a:t>
            </a:r>
            <a:r>
              <a:rPr lang="en-US" sz="2000" dirty="0"/>
              <a:t> years, the result is</a:t>
            </a:r>
          </a:p>
          <a:p>
            <a:endParaRPr lang="en-US" dirty="0"/>
          </a:p>
        </p:txBody>
      </p:sp>
      <p:pic>
        <p:nvPicPr>
          <p:cNvPr id="4" name="Picture 3"/>
          <p:cNvPicPr>
            <a:picLocks noChangeAspect="1"/>
          </p:cNvPicPr>
          <p:nvPr/>
        </p:nvPicPr>
        <p:blipFill>
          <a:blip r:embed="rId2"/>
          <a:stretch>
            <a:fillRect/>
          </a:stretch>
        </p:blipFill>
        <p:spPr>
          <a:xfrm>
            <a:off x="2057400" y="2743200"/>
            <a:ext cx="4829175" cy="742950"/>
          </a:xfrm>
          <a:prstGeom prst="rect">
            <a:avLst/>
          </a:prstGeom>
        </p:spPr>
      </p:pic>
    </p:spTree>
    <p:extLst>
      <p:ext uri="{BB962C8B-B14F-4D97-AF65-F5344CB8AC3E}">
        <p14:creationId xmlns:p14="http://schemas.microsoft.com/office/powerpoint/2010/main" val="149552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177C-6DD8-4EAE-93C5-DC53A4ED8A12}"/>
              </a:ext>
            </a:extLst>
          </p:cNvPr>
          <p:cNvSpPr>
            <a:spLocks noGrp="1"/>
          </p:cNvSpPr>
          <p:nvPr>
            <p:ph type="title"/>
          </p:nvPr>
        </p:nvSpPr>
        <p:spPr/>
        <p:txBody>
          <a:bodyPr/>
          <a:lstStyle/>
          <a:p>
            <a:r>
              <a:rPr lang="en-US" dirty="0"/>
              <a:t>Stocks </a:t>
            </a:r>
            <a:r>
              <a:rPr lang="en-US" sz="2000" b="0" dirty="0"/>
              <a:t>(1 of 3) </a:t>
            </a:r>
            <a:endParaRPr lang="en-US" b="0" dirty="0"/>
          </a:p>
        </p:txBody>
      </p:sp>
      <p:sp>
        <p:nvSpPr>
          <p:cNvPr id="3" name="Content Placeholder 2">
            <a:extLst>
              <a:ext uri="{FF2B5EF4-FFF2-40B4-BE49-F238E27FC236}">
                <a16:creationId xmlns:a16="http://schemas.microsoft.com/office/drawing/2014/main" id="{C6580079-FEB1-434B-8052-4A90B89BB29D}"/>
              </a:ext>
            </a:extLst>
          </p:cNvPr>
          <p:cNvSpPr>
            <a:spLocks noGrp="1"/>
          </p:cNvSpPr>
          <p:nvPr>
            <p:ph idx="1"/>
          </p:nvPr>
        </p:nvSpPr>
        <p:spPr/>
        <p:txBody>
          <a:bodyPr/>
          <a:lstStyle/>
          <a:p>
            <a:r>
              <a:rPr lang="en-US" sz="2000" dirty="0"/>
              <a:t>Stocks, also known as </a:t>
            </a:r>
            <a:r>
              <a:rPr lang="en-US" sz="2000" b="1" dirty="0"/>
              <a:t>common stock </a:t>
            </a:r>
            <a:r>
              <a:rPr lang="en-US" sz="2000" dirty="0"/>
              <a:t>or </a:t>
            </a:r>
            <a:r>
              <a:rPr lang="en-US" sz="2000" b="1" u="sng" dirty="0"/>
              <a:t>equity</a:t>
            </a:r>
            <a:r>
              <a:rPr lang="en-US" sz="2000" dirty="0"/>
              <a:t>, are </a:t>
            </a:r>
            <a:r>
              <a:rPr lang="en-US" sz="2000" i="1" dirty="0"/>
              <a:t>shares in a firm’s ownership</a:t>
            </a:r>
            <a:r>
              <a:rPr lang="en-US" sz="2000" dirty="0"/>
              <a:t>. A firm that </a:t>
            </a:r>
            <a:r>
              <a:rPr lang="en-US" sz="2000" b="1" dirty="0"/>
              <a:t>issues stock </a:t>
            </a:r>
            <a:r>
              <a:rPr lang="en-US" sz="2000" u="sng" dirty="0"/>
              <a:t>sells part of itself, </a:t>
            </a:r>
            <a:r>
              <a:rPr lang="en-US" sz="2000" dirty="0"/>
              <a:t>so that the buyer becomes a part owner. </a:t>
            </a:r>
          </a:p>
          <a:p>
            <a:r>
              <a:rPr lang="en-US" sz="2000" dirty="0"/>
              <a:t>These early stocks had two important characteristics that we take for granted today:</a:t>
            </a:r>
          </a:p>
          <a:p>
            <a:pPr marL="486918" lvl="1" indent="0">
              <a:buNone/>
            </a:pPr>
            <a:r>
              <a:rPr lang="en-US" sz="2000" dirty="0"/>
              <a:t>First, the shares were issued in </a:t>
            </a:r>
            <a:r>
              <a:rPr lang="en-US" sz="2000" b="1" dirty="0"/>
              <a:t>small denominations</a:t>
            </a:r>
            <a:r>
              <a:rPr lang="en-US" sz="2000" dirty="0"/>
              <a:t>, allowing investors to buy as little or as much of the company as they wanted; and</a:t>
            </a:r>
          </a:p>
          <a:p>
            <a:pPr marL="486918" lvl="1" indent="0">
              <a:buNone/>
            </a:pPr>
            <a:r>
              <a:rPr lang="en-US" sz="2000" dirty="0"/>
              <a:t>Second, the shares were </a:t>
            </a:r>
            <a:r>
              <a:rPr lang="en-US" sz="2000" b="1" dirty="0"/>
              <a:t>transferable</a:t>
            </a:r>
            <a:r>
              <a:rPr lang="en-US" sz="2000" dirty="0"/>
              <a:t>, meaning that an owner could sell them to someone else. </a:t>
            </a:r>
          </a:p>
        </p:txBody>
      </p:sp>
    </p:spTree>
    <p:extLst>
      <p:ext uri="{BB962C8B-B14F-4D97-AF65-F5344CB8AC3E}">
        <p14:creationId xmlns:p14="http://schemas.microsoft.com/office/powerpoint/2010/main" val="2412626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How to Think About Dividends?</a:t>
            </a:r>
          </a:p>
        </p:txBody>
      </p:sp>
      <p:sp>
        <p:nvSpPr>
          <p:cNvPr id="3" name="Content Placeholder 2"/>
          <p:cNvSpPr>
            <a:spLocks noGrp="1"/>
          </p:cNvSpPr>
          <p:nvPr>
            <p:ph idx="1"/>
          </p:nvPr>
        </p:nvSpPr>
        <p:spPr/>
        <p:txBody>
          <a:bodyPr/>
          <a:lstStyle/>
          <a:p>
            <a:r>
              <a:rPr lang="en-US" sz="2000" dirty="0"/>
              <a:t>At this point, you may be asking: </a:t>
            </a:r>
          </a:p>
          <a:p>
            <a:pPr marL="914400" lvl="1" indent="-457200">
              <a:buFont typeface="+mj-lt"/>
              <a:buAutoNum type="arabicPeriod"/>
            </a:pPr>
            <a:r>
              <a:rPr lang="en-US" sz="2000" dirty="0"/>
              <a:t>What about companies that do not pay dividends? </a:t>
            </a:r>
          </a:p>
          <a:p>
            <a:pPr marL="914400" lvl="1" indent="-457200">
              <a:buFont typeface="+mj-lt"/>
              <a:buAutoNum type="arabicPeriod"/>
            </a:pPr>
            <a:r>
              <a:rPr lang="en-US" sz="2000" dirty="0"/>
              <a:t>How do we figure out their stock price? </a:t>
            </a:r>
          </a:p>
          <a:p>
            <a:pPr marL="0" indent="0">
              <a:buNone/>
            </a:pPr>
            <a:r>
              <a:rPr lang="en-US" sz="2000" dirty="0"/>
              <a:t>The answer is that:</a:t>
            </a:r>
          </a:p>
          <a:p>
            <a:pPr marL="0" indent="0">
              <a:buNone/>
            </a:pPr>
            <a:r>
              <a:rPr lang="en-US" sz="2000" dirty="0"/>
              <a:t>we estimate </a:t>
            </a:r>
            <a:r>
              <a:rPr lang="en-US" sz="2000" b="1" dirty="0">
                <a:solidFill>
                  <a:schemeClr val="accent1">
                    <a:lumMod val="60000"/>
                    <a:lumOff val="40000"/>
                  </a:schemeClr>
                </a:solidFill>
              </a:rPr>
              <a:t>when they will start paying dividends </a:t>
            </a:r>
            <a:r>
              <a:rPr lang="en-US" sz="2000" dirty="0"/>
              <a:t>and then use the present-value framework.</a:t>
            </a:r>
          </a:p>
          <a:p>
            <a:pPr marL="0" indent="0">
              <a:buNone/>
            </a:pPr>
            <a:endParaRPr lang="en-US" sz="2000" dirty="0"/>
          </a:p>
          <a:p>
            <a:pPr marL="342900" indent="-342900"/>
            <a:r>
              <a:rPr lang="en-US" sz="2000" i="1" dirty="0"/>
              <a:t>So if we figure that the company will start paying dividends in 10 years, we just set the first 9 years’ worth of dividends equal to zero, and compute the present discounted value of dividend payments starting in year 10.</a:t>
            </a:r>
          </a:p>
        </p:txBody>
      </p:sp>
    </p:spTree>
    <p:extLst>
      <p:ext uri="{BB962C8B-B14F-4D97-AF65-F5344CB8AC3E}">
        <p14:creationId xmlns:p14="http://schemas.microsoft.com/office/powerpoint/2010/main" val="128277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How to Think About Dividends?</a:t>
            </a:r>
          </a:p>
        </p:txBody>
      </p:sp>
      <p:sp>
        <p:nvSpPr>
          <p:cNvPr id="3" name="Content Placeholder 2"/>
          <p:cNvSpPr>
            <a:spLocks noGrp="1"/>
          </p:cNvSpPr>
          <p:nvPr>
            <p:ph idx="1"/>
          </p:nvPr>
        </p:nvSpPr>
        <p:spPr/>
        <p:txBody>
          <a:bodyPr/>
          <a:lstStyle/>
          <a:p>
            <a:r>
              <a:rPr lang="en-US" sz="2000" dirty="0"/>
              <a:t>Returning to our baseline case, we can see that unless we know something more </a:t>
            </a:r>
            <a:r>
              <a:rPr lang="en-US" sz="2000" b="1" dirty="0">
                <a:solidFill>
                  <a:srgbClr val="FF0000"/>
                </a:solidFill>
              </a:rPr>
              <a:t>about the annual dividend payments</a:t>
            </a:r>
            <a:r>
              <a:rPr lang="en-US" sz="2000" dirty="0"/>
              <a:t>, we are stuck.</a:t>
            </a:r>
          </a:p>
          <a:p>
            <a:r>
              <a:rPr lang="en-US" sz="2000" dirty="0"/>
              <a:t>To proceed, we will assume that </a:t>
            </a:r>
            <a:r>
              <a:rPr lang="en-US" sz="2000" dirty="0">
                <a:solidFill>
                  <a:schemeClr val="accent1">
                    <a:lumMod val="60000"/>
                    <a:lumOff val="40000"/>
                  </a:schemeClr>
                </a:solidFill>
              </a:rPr>
              <a:t>dividends grow at a constant rate </a:t>
            </a:r>
            <a:r>
              <a:rPr lang="en-US" sz="2000" dirty="0"/>
              <a:t>of </a:t>
            </a:r>
            <a:r>
              <a:rPr lang="en-US" sz="2000" b="1" i="1" dirty="0">
                <a:solidFill>
                  <a:srgbClr val="00B050"/>
                </a:solidFill>
              </a:rPr>
              <a:t>g</a:t>
            </a:r>
            <a:r>
              <a:rPr lang="en-US" sz="2000" dirty="0"/>
              <a:t> per year. </a:t>
            </a:r>
          </a:p>
          <a:p>
            <a:r>
              <a:rPr lang="en-US" sz="2000" dirty="0"/>
              <a:t>That is, the </a:t>
            </a:r>
            <a:r>
              <a:rPr lang="en-US" sz="2000" b="1" dirty="0">
                <a:solidFill>
                  <a:srgbClr val="FF0000"/>
                </a:solidFill>
              </a:rPr>
              <a:t>dividend next year </a:t>
            </a:r>
            <a:r>
              <a:rPr lang="en-US" sz="2000" dirty="0"/>
              <a:t>will equal the </a:t>
            </a:r>
            <a:r>
              <a:rPr lang="en-US" sz="2000" b="1" dirty="0">
                <a:solidFill>
                  <a:srgbClr val="FF0000"/>
                </a:solidFill>
              </a:rPr>
              <a:t>dividend today </a:t>
            </a:r>
            <a:r>
              <a:rPr lang="en-US" sz="2000" dirty="0"/>
              <a:t>multiplied by one plus the growth rate:</a:t>
            </a:r>
          </a:p>
          <a:p>
            <a:endParaRPr lang="en-US" sz="2000" dirty="0"/>
          </a:p>
        </p:txBody>
      </p:sp>
      <p:pic>
        <p:nvPicPr>
          <p:cNvPr id="4" name="Picture 3"/>
          <p:cNvPicPr>
            <a:picLocks noChangeAspect="1"/>
          </p:cNvPicPr>
          <p:nvPr/>
        </p:nvPicPr>
        <p:blipFill>
          <a:blip r:embed="rId2"/>
          <a:stretch>
            <a:fillRect/>
          </a:stretch>
        </p:blipFill>
        <p:spPr>
          <a:xfrm>
            <a:off x="3429000" y="4038600"/>
            <a:ext cx="1895475" cy="495300"/>
          </a:xfrm>
          <a:prstGeom prst="rect">
            <a:avLst/>
          </a:prstGeom>
        </p:spPr>
      </p:pic>
    </p:spTree>
    <p:extLst>
      <p:ext uri="{BB962C8B-B14F-4D97-AF65-F5344CB8AC3E}">
        <p14:creationId xmlns:p14="http://schemas.microsoft.com/office/powerpoint/2010/main" val="3614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How to Think About Dividends?</a:t>
            </a:r>
          </a:p>
        </p:txBody>
      </p:sp>
      <p:sp>
        <p:nvSpPr>
          <p:cNvPr id="3" name="Content Placeholder 2"/>
          <p:cNvSpPr>
            <a:spLocks noGrp="1"/>
          </p:cNvSpPr>
          <p:nvPr>
            <p:ph idx="1"/>
          </p:nvPr>
        </p:nvSpPr>
        <p:spPr/>
        <p:txBody>
          <a:bodyPr/>
          <a:lstStyle/>
          <a:p>
            <a:r>
              <a:rPr lang="en-US" sz="2000" dirty="0"/>
              <a:t>Following the procedure for computing present value in n years, we can see that the </a:t>
            </a:r>
            <a:r>
              <a:rPr lang="en-US" sz="2000" b="1" dirty="0">
                <a:solidFill>
                  <a:srgbClr val="00B050"/>
                </a:solidFill>
              </a:rPr>
              <a:t>dividend n years from now </a:t>
            </a:r>
            <a:r>
              <a:rPr lang="en-US" sz="2000" dirty="0"/>
              <a:t>will be</a:t>
            </a:r>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2819400" y="2514600"/>
            <a:ext cx="2438400" cy="630264"/>
          </a:xfrm>
          <a:prstGeom prst="rect">
            <a:avLst/>
          </a:prstGeom>
        </p:spPr>
      </p:pic>
      <p:sp>
        <p:nvSpPr>
          <p:cNvPr id="5" name="TextBox 4"/>
          <p:cNvSpPr txBox="1"/>
          <p:nvPr/>
        </p:nvSpPr>
        <p:spPr>
          <a:xfrm>
            <a:off x="457200" y="3581400"/>
            <a:ext cx="7848600" cy="1015663"/>
          </a:xfrm>
          <a:prstGeom prst="rect">
            <a:avLst/>
          </a:prstGeom>
          <a:noFill/>
        </p:spPr>
        <p:txBody>
          <a:bodyPr wrap="square" rtlCol="0">
            <a:spAutoFit/>
          </a:bodyPr>
          <a:lstStyle/>
          <a:p>
            <a:r>
              <a:rPr lang="en-US" sz="2000" dirty="0"/>
              <a:t>Therefore, the equation for stock price is as following:</a:t>
            </a:r>
          </a:p>
          <a:p>
            <a:endParaRPr lang="en-US" sz="2000" dirty="0"/>
          </a:p>
          <a:p>
            <a:endParaRPr lang="en-US" sz="2000" dirty="0" err="1"/>
          </a:p>
        </p:txBody>
      </p:sp>
      <p:pic>
        <p:nvPicPr>
          <p:cNvPr id="6" name="Picture 5"/>
          <p:cNvPicPr>
            <a:picLocks noChangeAspect="1"/>
          </p:cNvPicPr>
          <p:nvPr/>
        </p:nvPicPr>
        <p:blipFill>
          <a:blip r:embed="rId3"/>
          <a:stretch>
            <a:fillRect/>
          </a:stretch>
        </p:blipFill>
        <p:spPr>
          <a:xfrm>
            <a:off x="1209675" y="4192614"/>
            <a:ext cx="5657850" cy="933450"/>
          </a:xfrm>
          <a:prstGeom prst="rect">
            <a:avLst/>
          </a:prstGeom>
        </p:spPr>
      </p:pic>
    </p:spTree>
    <p:extLst>
      <p:ext uri="{BB962C8B-B14F-4D97-AF65-F5344CB8AC3E}">
        <p14:creationId xmlns:p14="http://schemas.microsoft.com/office/powerpoint/2010/main" val="3976644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How to Think About Future Prices?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Even if we know the dividend today, and the interest rate, as well as an estimate of the dividend growth rate, we still can’t compute the current price, unless we know the </a:t>
                </a:r>
                <a:r>
                  <a:rPr lang="en-US" sz="2000" b="1" dirty="0">
                    <a:solidFill>
                      <a:srgbClr val="FF0000"/>
                    </a:solidFill>
                  </a:rPr>
                  <a:t>future price, n years from now</a:t>
                </a:r>
                <a:r>
                  <a:rPr lang="en-US" sz="2000" dirty="0"/>
                  <a:t>. </a:t>
                </a:r>
              </a:p>
              <a:p>
                <a:r>
                  <a:rPr lang="en-US" sz="2000" dirty="0"/>
                  <a:t>We can solve this problem by:</a:t>
                </a:r>
              </a:p>
              <a:p>
                <a:pPr marL="0" indent="0">
                  <a:buNone/>
                </a:pPr>
                <a:r>
                  <a:rPr lang="en-US" sz="2000" i="1" dirty="0"/>
                  <a:t>assuming the </a:t>
                </a:r>
                <a:r>
                  <a:rPr lang="en-US" sz="2000" b="1" i="1" dirty="0">
                    <a:solidFill>
                      <a:schemeClr val="accent1">
                        <a:lumMod val="60000"/>
                        <a:lumOff val="40000"/>
                      </a:schemeClr>
                    </a:solidFill>
                  </a:rPr>
                  <a:t>firm pays dividends forever </a:t>
                </a:r>
                <a:r>
                  <a:rPr lang="en-US" sz="2000" i="1" dirty="0"/>
                  <a:t>and noting that as n gets big [1/(</a:t>
                </a:r>
                <a14:m>
                  <m:oMath xmlns:m="http://schemas.openxmlformats.org/officeDocument/2006/math">
                    <m:sSup>
                      <m:sSupPr>
                        <m:ctrlPr>
                          <a:rPr lang="en-US" sz="2000" i="1" smtClean="0">
                            <a:latin typeface="Cambria Math" panose="02040503050406030204" pitchFamily="18" charset="0"/>
                          </a:rPr>
                        </m:ctrlPr>
                      </m:sSupPr>
                      <m:e>
                        <m:r>
                          <m:rPr>
                            <m:nor/>
                          </m:rPr>
                          <a:rPr lang="en-US" sz="2000" i="1" dirty="0"/>
                          <m:t>1 + </m:t>
                        </m:r>
                        <m:r>
                          <m:rPr>
                            <m:nor/>
                          </m:rPr>
                          <a:rPr lang="en-US" sz="2000" i="1" dirty="0"/>
                          <m:t>i</m:t>
                        </m:r>
                        <m:r>
                          <m:rPr>
                            <m:nor/>
                          </m:rPr>
                          <a:rPr lang="en-US" sz="2000" i="1" dirty="0"/>
                          <m:t>)</m:t>
                        </m:r>
                      </m:e>
                      <m:sup>
                        <m:r>
                          <a:rPr lang="en-US" sz="2000" b="0" i="1" smtClean="0">
                            <a:latin typeface="Cambria Math" panose="02040503050406030204" pitchFamily="18" charset="0"/>
                          </a:rPr>
                          <m:t>𝑛</m:t>
                        </m:r>
                      </m:sup>
                    </m:sSup>
                  </m:oMath>
                </a14:m>
                <a:r>
                  <a:rPr lang="en-US" sz="2000" i="1" dirty="0"/>
                  <a:t>] approaches zero until it finally disappears. </a:t>
                </a:r>
              </a:p>
              <a:p>
                <a:r>
                  <a:rPr lang="en-US" sz="2000" dirty="0"/>
                  <a:t>This assumption turns the stock into something like a </a:t>
                </a:r>
                <a:r>
                  <a:rPr lang="en-US" sz="2000" dirty="0" err="1"/>
                  <a:t>consol</a:t>
                </a:r>
                <a:r>
                  <a:rPr lang="en-US" sz="2000" dirty="0"/>
                  <a:t>—the bond that makes fixed coupon payments forever and never repays the principal.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2370"/>
                </a:stretch>
              </a:blipFill>
            </p:spPr>
            <p:txBody>
              <a:bodyPr/>
              <a:lstStyle/>
              <a:p>
                <a:r>
                  <a:rPr lang="en-US">
                    <a:noFill/>
                  </a:rPr>
                  <a:t> </a:t>
                </a:r>
              </a:p>
            </p:txBody>
          </p:sp>
        </mc:Fallback>
      </mc:AlternateContent>
    </p:spTree>
    <p:extLst>
      <p:ext uri="{BB962C8B-B14F-4D97-AF65-F5344CB8AC3E}">
        <p14:creationId xmlns:p14="http://schemas.microsoft.com/office/powerpoint/2010/main" val="1642134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Dividend- Discount Model</a:t>
            </a:r>
          </a:p>
        </p:txBody>
      </p:sp>
      <p:sp>
        <p:nvSpPr>
          <p:cNvPr id="3" name="Content Placeholder 2"/>
          <p:cNvSpPr>
            <a:spLocks noGrp="1"/>
          </p:cNvSpPr>
          <p:nvPr>
            <p:ph idx="1"/>
          </p:nvPr>
        </p:nvSpPr>
        <p:spPr/>
        <p:txBody>
          <a:bodyPr/>
          <a:lstStyle/>
          <a:p>
            <a:r>
              <a:rPr lang="en-US" sz="2000" dirty="0"/>
              <a:t>This assumption converts the equation for computing stock prices to the following:</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200400" y="2362200"/>
            <a:ext cx="2293620" cy="1066800"/>
          </a:xfrm>
          <a:prstGeom prst="rect">
            <a:avLst/>
          </a:prstGeom>
        </p:spPr>
      </p:pic>
      <p:sp>
        <p:nvSpPr>
          <p:cNvPr id="5" name="TextBox 4"/>
          <p:cNvSpPr txBox="1"/>
          <p:nvPr/>
        </p:nvSpPr>
        <p:spPr>
          <a:xfrm>
            <a:off x="381000" y="3716548"/>
            <a:ext cx="8458200" cy="707886"/>
          </a:xfrm>
          <a:prstGeom prst="rect">
            <a:avLst/>
          </a:prstGeom>
          <a:noFill/>
        </p:spPr>
        <p:txBody>
          <a:bodyPr wrap="square" rtlCol="0">
            <a:spAutoFit/>
          </a:bodyPr>
          <a:lstStyle/>
          <a:p>
            <a:r>
              <a:rPr lang="en-US" sz="2000" dirty="0"/>
              <a:t>This relationship is the </a:t>
            </a:r>
            <a:r>
              <a:rPr lang="en-US" sz="2000" b="1" dirty="0">
                <a:solidFill>
                  <a:srgbClr val="C00000"/>
                </a:solidFill>
              </a:rPr>
              <a:t>dividend-discount model</a:t>
            </a:r>
            <a:r>
              <a:rPr lang="en-US" sz="2000" dirty="0"/>
              <a:t>. </a:t>
            </a:r>
          </a:p>
          <a:p>
            <a:endParaRPr lang="en-US" sz="2000" dirty="0"/>
          </a:p>
        </p:txBody>
      </p:sp>
    </p:spTree>
    <p:extLst>
      <p:ext uri="{BB962C8B-B14F-4D97-AF65-F5344CB8AC3E}">
        <p14:creationId xmlns:p14="http://schemas.microsoft.com/office/powerpoint/2010/main" val="593712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Dividend- Discount Model</a:t>
            </a:r>
          </a:p>
        </p:txBody>
      </p:sp>
      <p:sp>
        <p:nvSpPr>
          <p:cNvPr id="3" name="Content Placeholder 2"/>
          <p:cNvSpPr>
            <a:spLocks noGrp="1"/>
          </p:cNvSpPr>
          <p:nvPr>
            <p:ph idx="1"/>
          </p:nvPr>
        </p:nvSpPr>
        <p:spPr/>
        <p:txBody>
          <a:bodyPr/>
          <a:lstStyle/>
          <a:p>
            <a:r>
              <a:rPr lang="en-US" sz="2000" dirty="0"/>
              <a:t>Using the concept of present value, together with the assumptions that:</a:t>
            </a:r>
          </a:p>
          <a:p>
            <a:pPr marL="914400" lvl="1" indent="-457200">
              <a:buFont typeface="+mj-lt"/>
              <a:buAutoNum type="arabicPeriod"/>
            </a:pPr>
            <a:r>
              <a:rPr lang="en-US" sz="2000" dirty="0"/>
              <a:t>The firm’s dividends will grow at a constant rate g, and</a:t>
            </a:r>
          </a:p>
          <a:p>
            <a:pPr marL="914400" lvl="1" indent="-457200">
              <a:buFont typeface="+mj-lt"/>
              <a:buAutoNum type="arabicPeriod"/>
            </a:pPr>
            <a:r>
              <a:rPr lang="en-US" sz="2000" dirty="0"/>
              <a:t>Firms pay dividends forever</a:t>
            </a:r>
          </a:p>
          <a:p>
            <a:pPr marL="0" indent="0">
              <a:buNone/>
            </a:pPr>
            <a:r>
              <a:rPr lang="en-US" sz="2000" dirty="0"/>
              <a:t>we have discovered that the “fundamental” price of a stock is simply:</a:t>
            </a:r>
          </a:p>
          <a:p>
            <a:pPr marL="0" indent="0">
              <a:buNone/>
            </a:pPr>
            <a:r>
              <a:rPr lang="en-US" sz="2000" i="1" dirty="0">
                <a:solidFill>
                  <a:srgbClr val="C00000"/>
                </a:solidFill>
              </a:rPr>
              <a:t> the current dividend divided by the interest rate, minus the dividend growth rate.</a:t>
            </a:r>
          </a:p>
          <a:p>
            <a:endParaRPr lang="en-US" dirty="0"/>
          </a:p>
        </p:txBody>
      </p:sp>
    </p:spTree>
    <p:extLst>
      <p:ext uri="{BB962C8B-B14F-4D97-AF65-F5344CB8AC3E}">
        <p14:creationId xmlns:p14="http://schemas.microsoft.com/office/powerpoint/2010/main" val="3808850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Price in the Absence of Risk:</a:t>
            </a:r>
            <a:br>
              <a:rPr lang="en-US" dirty="0"/>
            </a:br>
            <a:r>
              <a:rPr lang="en-US" dirty="0"/>
              <a:t>Dividend- Discount Model</a:t>
            </a:r>
          </a:p>
        </p:txBody>
      </p:sp>
      <p:sp>
        <p:nvSpPr>
          <p:cNvPr id="3" name="Content Placeholder 2"/>
          <p:cNvSpPr>
            <a:spLocks noGrp="1"/>
          </p:cNvSpPr>
          <p:nvPr>
            <p:ph idx="1"/>
          </p:nvPr>
        </p:nvSpPr>
        <p:spPr/>
        <p:txBody>
          <a:bodyPr/>
          <a:lstStyle/>
          <a:p>
            <a:r>
              <a:rPr lang="en-US" sz="2000" dirty="0"/>
              <a:t>The model tells us that stock prices should be </a:t>
            </a:r>
            <a:r>
              <a:rPr lang="en-US" sz="2000" b="1" u="sng" dirty="0">
                <a:solidFill>
                  <a:srgbClr val="C00000"/>
                </a:solidFill>
              </a:rPr>
              <a:t>high</a:t>
            </a:r>
            <a:r>
              <a:rPr lang="en-US" sz="2000" dirty="0"/>
              <a:t> :</a:t>
            </a:r>
          </a:p>
          <a:p>
            <a:pPr marL="0" indent="0">
              <a:buNone/>
            </a:pPr>
            <a:endParaRPr lang="en-US" sz="2000" dirty="0"/>
          </a:p>
          <a:p>
            <a:pPr marL="944118" lvl="1" indent="-457200">
              <a:buFont typeface="+mj-lt"/>
              <a:buAutoNum type="arabicPeriod"/>
            </a:pPr>
            <a:r>
              <a:rPr lang="en-US" sz="2000" dirty="0"/>
              <a:t>When dividends are high, </a:t>
            </a:r>
          </a:p>
          <a:p>
            <a:pPr marL="944118" lvl="1" indent="-457200">
              <a:buFont typeface="+mj-lt"/>
              <a:buAutoNum type="arabicPeriod"/>
            </a:pPr>
            <a:r>
              <a:rPr lang="en-US" sz="2000" dirty="0"/>
              <a:t>When dividend growth (g) is rapid (that is, when g is large), </a:t>
            </a:r>
          </a:p>
          <a:p>
            <a:pPr marL="944118" lvl="1" indent="-457200">
              <a:buFont typeface="+mj-lt"/>
              <a:buAutoNum type="arabicPeriod"/>
            </a:pPr>
            <a:r>
              <a:rPr lang="en-US" sz="2000" dirty="0"/>
              <a:t>Or when the interest rate (</a:t>
            </a:r>
            <a:r>
              <a:rPr lang="en-US" sz="2000" dirty="0" err="1"/>
              <a:t>i</a:t>
            </a:r>
            <a:r>
              <a:rPr lang="en-US" sz="2000" dirty="0"/>
              <a:t>) is low.</a:t>
            </a:r>
          </a:p>
        </p:txBody>
      </p:sp>
    </p:spTree>
    <p:extLst>
      <p:ext uri="{BB962C8B-B14F-4D97-AF65-F5344CB8AC3E}">
        <p14:creationId xmlns:p14="http://schemas.microsoft.com/office/powerpoint/2010/main" val="202644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sz="3200" dirty="0"/>
              <a:t>Calculating the Price by Accounting for Risk</a:t>
            </a:r>
            <a:br>
              <a:rPr lang="en-US" dirty="0"/>
            </a:br>
            <a:endParaRPr lang="en-US" dirty="0"/>
          </a:p>
        </p:txBody>
      </p:sp>
      <p:sp>
        <p:nvSpPr>
          <p:cNvPr id="3" name="Content Placeholder 2"/>
          <p:cNvSpPr>
            <a:spLocks noGrp="1"/>
          </p:cNvSpPr>
          <p:nvPr>
            <p:ph idx="1"/>
          </p:nvPr>
        </p:nvSpPr>
        <p:spPr/>
        <p:txBody>
          <a:bodyPr/>
          <a:lstStyle/>
          <a:p>
            <a:r>
              <a:rPr lang="en-US" sz="2000" dirty="0"/>
              <a:t>The next step in calculating stock prices is to adjust our estimate of the stock’s value to accommodate for risks. </a:t>
            </a:r>
          </a:p>
          <a:p>
            <a:endParaRPr lang="en-US" dirty="0"/>
          </a:p>
        </p:txBody>
      </p:sp>
    </p:spTree>
    <p:extLst>
      <p:ext uri="{BB962C8B-B14F-4D97-AF65-F5344CB8AC3E}">
        <p14:creationId xmlns:p14="http://schemas.microsoft.com/office/powerpoint/2010/main" val="3881796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0D34-C3B5-4164-9FAF-2AAB7E7C57B1}"/>
              </a:ext>
            </a:extLst>
          </p:cNvPr>
          <p:cNvSpPr>
            <a:spLocks noGrp="1"/>
          </p:cNvSpPr>
          <p:nvPr>
            <p:ph type="title"/>
          </p:nvPr>
        </p:nvSpPr>
        <p:spPr/>
        <p:txBody>
          <a:bodyPr/>
          <a:lstStyle/>
          <a:p>
            <a:r>
              <a:rPr lang="en-US" dirty="0"/>
              <a:t>Why Stocks are Risky? </a:t>
            </a:r>
            <a:r>
              <a:rPr lang="en-US" sz="2000" b="0" dirty="0"/>
              <a:t>(1 of 2)</a:t>
            </a:r>
          </a:p>
        </p:txBody>
      </p:sp>
      <p:sp>
        <p:nvSpPr>
          <p:cNvPr id="3" name="Content Placeholder 2">
            <a:extLst>
              <a:ext uri="{FF2B5EF4-FFF2-40B4-BE49-F238E27FC236}">
                <a16:creationId xmlns:a16="http://schemas.microsoft.com/office/drawing/2014/main" id="{7DE7FA4D-EC99-45A7-9725-B29FDB5C3FA3}"/>
              </a:ext>
            </a:extLst>
          </p:cNvPr>
          <p:cNvSpPr>
            <a:spLocks noGrp="1"/>
          </p:cNvSpPr>
          <p:nvPr>
            <p:ph idx="1"/>
          </p:nvPr>
        </p:nvSpPr>
        <p:spPr/>
        <p:txBody>
          <a:bodyPr/>
          <a:lstStyle/>
          <a:p>
            <a:r>
              <a:rPr lang="en-US" sz="2000" dirty="0"/>
              <a:t>Recall that stockholders are the firm’s owners, so they receive the firm’s profits. </a:t>
            </a:r>
          </a:p>
          <a:p>
            <a:r>
              <a:rPr lang="en-US" sz="2000" dirty="0"/>
              <a:t>But their profits come only after the firm has paid everyone else, including bondholders. </a:t>
            </a:r>
          </a:p>
          <a:p>
            <a:r>
              <a:rPr lang="en-US" sz="2000" dirty="0"/>
              <a:t>It is as if the </a:t>
            </a:r>
            <a:r>
              <a:rPr lang="en-US" sz="2000" b="1" dirty="0"/>
              <a:t>stockholders bought the firm by </a:t>
            </a:r>
            <a:r>
              <a:rPr lang="en-US" sz="2000" b="1" dirty="0">
                <a:solidFill>
                  <a:schemeClr val="bg2"/>
                </a:solidFill>
              </a:rPr>
              <a:t>putting up some of their own wealth </a:t>
            </a:r>
            <a:r>
              <a:rPr lang="en-US" sz="2000" dirty="0"/>
              <a:t>and </a:t>
            </a:r>
            <a:r>
              <a:rPr lang="en-US" sz="2000" b="1" dirty="0">
                <a:solidFill>
                  <a:srgbClr val="FF0000"/>
                </a:solidFill>
              </a:rPr>
              <a:t>borrowing the rest</a:t>
            </a:r>
            <a:r>
              <a:rPr lang="en-US" sz="2000" dirty="0"/>
              <a:t>. </a:t>
            </a:r>
          </a:p>
          <a:p>
            <a:r>
              <a:rPr lang="en-US" sz="2000" dirty="0"/>
              <a:t>This borrowing creates </a:t>
            </a:r>
            <a:r>
              <a:rPr lang="en-US" sz="2000" b="1" dirty="0"/>
              <a:t>leverage</a:t>
            </a:r>
            <a:r>
              <a:rPr lang="en-US" sz="2000" dirty="0"/>
              <a:t>, and leverage creates </a:t>
            </a:r>
            <a:r>
              <a:rPr lang="en-US" sz="2000" b="1" dirty="0"/>
              <a:t>risk</a:t>
            </a:r>
            <a:r>
              <a:rPr lang="en-US" sz="2000" dirty="0"/>
              <a:t>. </a:t>
            </a:r>
          </a:p>
          <a:p>
            <a:endParaRPr lang="en-US" dirty="0"/>
          </a:p>
        </p:txBody>
      </p:sp>
    </p:spTree>
    <p:extLst>
      <p:ext uri="{BB962C8B-B14F-4D97-AF65-F5344CB8AC3E}">
        <p14:creationId xmlns:p14="http://schemas.microsoft.com/office/powerpoint/2010/main" val="568752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F2A-07A7-4766-AD95-D530CAFC42A4}"/>
              </a:ext>
            </a:extLst>
          </p:cNvPr>
          <p:cNvSpPr>
            <a:spLocks noGrp="1"/>
          </p:cNvSpPr>
          <p:nvPr>
            <p:ph type="title"/>
          </p:nvPr>
        </p:nvSpPr>
        <p:spPr/>
        <p:txBody>
          <a:bodyPr/>
          <a:lstStyle/>
          <a:p>
            <a:r>
              <a:rPr lang="en-US" dirty="0"/>
              <a:t>Why Stocks are Risky? </a:t>
            </a:r>
            <a:r>
              <a:rPr lang="en-US" sz="2000" b="0" dirty="0"/>
              <a:t>(2 of 2)</a:t>
            </a:r>
            <a:endParaRPr lang="en-US" dirty="0"/>
          </a:p>
        </p:txBody>
      </p:sp>
      <p:sp>
        <p:nvSpPr>
          <p:cNvPr id="3" name="Content Placeholder 2">
            <a:extLst>
              <a:ext uri="{FF2B5EF4-FFF2-40B4-BE49-F238E27FC236}">
                <a16:creationId xmlns:a16="http://schemas.microsoft.com/office/drawing/2014/main" id="{CFD9AE43-FB71-4852-9756-0D7DB8490ED3}"/>
              </a:ext>
            </a:extLst>
          </p:cNvPr>
          <p:cNvSpPr>
            <a:spLocks noGrp="1"/>
          </p:cNvSpPr>
          <p:nvPr>
            <p:ph idx="1"/>
          </p:nvPr>
        </p:nvSpPr>
        <p:spPr/>
        <p:txBody>
          <a:bodyPr/>
          <a:lstStyle/>
          <a:p>
            <a:r>
              <a:rPr lang="en-US" sz="1800" dirty="0"/>
              <a:t>Table 8.3 shows what happens to the company’s equity returns as its level of debt changes. The more debt, the more leverage and the greater the owners’ risk (as measured by the standard deviation of the equity return). </a:t>
            </a:r>
          </a:p>
          <a:p>
            <a:endParaRPr lang="en-US" dirty="0"/>
          </a:p>
        </p:txBody>
      </p:sp>
      <p:pic>
        <p:nvPicPr>
          <p:cNvPr id="5" name="Picture 4">
            <a:extLst>
              <a:ext uri="{FF2B5EF4-FFF2-40B4-BE49-F238E27FC236}">
                <a16:creationId xmlns:a16="http://schemas.microsoft.com/office/drawing/2014/main" id="{132809BA-18FD-4B95-B81A-5D742D2D1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73" y="2661334"/>
            <a:ext cx="7790163" cy="2815492"/>
          </a:xfrm>
          <a:prstGeom prst="rect">
            <a:avLst/>
          </a:prstGeom>
        </p:spPr>
      </p:pic>
    </p:spTree>
    <p:extLst>
      <p:ext uri="{BB962C8B-B14F-4D97-AF65-F5344CB8AC3E}">
        <p14:creationId xmlns:p14="http://schemas.microsoft.com/office/powerpoint/2010/main" val="197264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C21B-076E-4B80-8AAB-B33E11F54304}"/>
              </a:ext>
            </a:extLst>
          </p:cNvPr>
          <p:cNvSpPr>
            <a:spLocks noGrp="1"/>
          </p:cNvSpPr>
          <p:nvPr>
            <p:ph type="title"/>
          </p:nvPr>
        </p:nvSpPr>
        <p:spPr/>
        <p:txBody>
          <a:bodyPr/>
          <a:lstStyle/>
          <a:p>
            <a:r>
              <a:rPr lang="en-US" dirty="0"/>
              <a:t>Stocks </a:t>
            </a:r>
            <a:r>
              <a:rPr lang="en-US" sz="2000" b="0" dirty="0"/>
              <a:t>(2 of 3) </a:t>
            </a:r>
            <a:endParaRPr lang="en-US" dirty="0"/>
          </a:p>
        </p:txBody>
      </p:sp>
      <p:sp>
        <p:nvSpPr>
          <p:cNvPr id="3" name="Content Placeholder 2">
            <a:extLst>
              <a:ext uri="{FF2B5EF4-FFF2-40B4-BE49-F238E27FC236}">
                <a16:creationId xmlns:a16="http://schemas.microsoft.com/office/drawing/2014/main" id="{495F9020-088A-406D-A1F9-C055C780B679}"/>
              </a:ext>
            </a:extLst>
          </p:cNvPr>
          <p:cNvSpPr>
            <a:spLocks noGrp="1"/>
          </p:cNvSpPr>
          <p:nvPr>
            <p:ph idx="1"/>
          </p:nvPr>
        </p:nvSpPr>
        <p:spPr/>
        <p:txBody>
          <a:bodyPr/>
          <a:lstStyle/>
          <a:p>
            <a:r>
              <a:rPr lang="en-US" sz="2000" dirty="0"/>
              <a:t>Today, the vast majority of large companies issue stock that investors </a:t>
            </a:r>
            <a:r>
              <a:rPr lang="en-US" sz="2000" u="sng" dirty="0"/>
              <a:t>buy and sell regularly</a:t>
            </a:r>
            <a:r>
              <a:rPr lang="en-US" sz="2000" dirty="0"/>
              <a:t>. (</a:t>
            </a:r>
            <a:r>
              <a:rPr lang="en-US" sz="1800" i="1" dirty="0"/>
              <a:t>The hidden assumption here is that there is always market liquidity.</a:t>
            </a:r>
            <a:r>
              <a:rPr lang="en-US" sz="2000" dirty="0"/>
              <a:t>)</a:t>
            </a:r>
          </a:p>
          <a:p>
            <a:r>
              <a:rPr lang="en-US" sz="2000" dirty="0"/>
              <a:t>The shares normally are </a:t>
            </a:r>
            <a:r>
              <a:rPr lang="en-US" sz="2000" b="1" dirty="0"/>
              <a:t>quite numerous, </a:t>
            </a:r>
            <a:r>
              <a:rPr lang="en-US" sz="2000" dirty="0"/>
              <a:t>each one representing only a small fraction of a company’s total value:</a:t>
            </a:r>
          </a:p>
          <a:p>
            <a:pPr lvl="1"/>
            <a:r>
              <a:rPr lang="en-US" sz="2000" dirty="0"/>
              <a:t>The </a:t>
            </a:r>
            <a:r>
              <a:rPr lang="en-US" sz="2000" b="1" dirty="0">
                <a:solidFill>
                  <a:srgbClr val="001581"/>
                </a:solidFill>
              </a:rPr>
              <a:t>large number </a:t>
            </a:r>
            <a:r>
              <a:rPr lang="en-US" sz="2000" dirty="0"/>
              <a:t>and</a:t>
            </a:r>
            <a:r>
              <a:rPr lang="en-US" sz="2000" b="1" dirty="0">
                <a:solidFill>
                  <a:srgbClr val="001581"/>
                </a:solidFill>
              </a:rPr>
              <a:t> small size of individual </a:t>
            </a:r>
            <a:r>
              <a:rPr lang="en-US" sz="2000" dirty="0"/>
              <a:t>shares—prices are usually below $100 per share—make the purchase and sale of stocks relatively easy.</a:t>
            </a:r>
          </a:p>
        </p:txBody>
      </p:sp>
    </p:spTree>
    <p:extLst>
      <p:ext uri="{BB962C8B-B14F-4D97-AF65-F5344CB8AC3E}">
        <p14:creationId xmlns:p14="http://schemas.microsoft.com/office/powerpoint/2010/main" val="423597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1BAE-82EC-416B-BCC1-111210049728}"/>
              </a:ext>
            </a:extLst>
          </p:cNvPr>
          <p:cNvSpPr>
            <a:spLocks noGrp="1"/>
          </p:cNvSpPr>
          <p:nvPr>
            <p:ph type="title"/>
          </p:nvPr>
        </p:nvSpPr>
        <p:spPr/>
        <p:txBody>
          <a:bodyPr/>
          <a:lstStyle/>
          <a:p>
            <a:r>
              <a:rPr lang="en-US" dirty="0"/>
              <a:t>Risk and the Value of Stocks </a:t>
            </a:r>
            <a:r>
              <a:rPr lang="en-US" sz="2000" b="0" dirty="0"/>
              <a:t>(1 of 7)</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6BCC7F-2134-490C-9E1E-657B9033FB66}"/>
                  </a:ext>
                </a:extLst>
              </p:cNvPr>
              <p:cNvSpPr>
                <a:spLocks noGrp="1"/>
              </p:cNvSpPr>
              <p:nvPr>
                <p:ph idx="1"/>
              </p:nvPr>
            </p:nvSpPr>
            <p:spPr/>
            <p:txBody>
              <a:bodyPr/>
              <a:lstStyle/>
              <a:p>
                <a:r>
                  <a:rPr lang="en-US" sz="2000" dirty="0"/>
                  <a:t>Stockholders require </a:t>
                </a:r>
                <a:r>
                  <a:rPr lang="en-US" sz="2000" b="1" dirty="0"/>
                  <a:t>compensation</a:t>
                </a:r>
                <a:r>
                  <a:rPr lang="en-US" sz="2000" dirty="0"/>
                  <a:t> for the risk they face; the higher the risk, the greater the compensation.</a:t>
                </a:r>
              </a:p>
              <a:p>
                <a:endParaRPr lang="en-US" sz="2000" dirty="0"/>
              </a:p>
              <a:p>
                <a:pPr marL="2286000" lvl="5"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𝑟𝑖𝑠𝑘</m:t>
                      </m:r>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𝑟𝑒𝑡𝑢𝑟𝑛</m:t>
                      </m:r>
                      <m:r>
                        <a:rPr lang="en-US" sz="2000" i="1">
                          <a:latin typeface="Cambria Math" panose="02040503050406030204" pitchFamily="18" charset="0"/>
                        </a:rPr>
                        <m:t>↑</m:t>
                      </m:r>
                    </m:oMath>
                  </m:oMathPara>
                </a14:m>
                <a:endParaRPr lang="en-US" sz="2000" dirty="0"/>
              </a:p>
              <a:p>
                <a:r>
                  <a:rPr lang="en-US" sz="2000" dirty="0"/>
                  <a:t>To integrate risk into stock valuation, we will return to the simple question we asked earlier: </a:t>
                </a:r>
              </a:p>
              <a:p>
                <a:pPr lvl="1"/>
                <a:r>
                  <a:rPr lang="en-US" sz="2000" dirty="0"/>
                  <a:t>How will investors with a one-year investment horizon value a stock? </a:t>
                </a:r>
              </a:p>
            </p:txBody>
          </p:sp>
        </mc:Choice>
        <mc:Fallback xmlns="">
          <p:sp>
            <p:nvSpPr>
              <p:cNvPr id="3" name="Content Placeholder 2">
                <a:extLst>
                  <a:ext uri="{FF2B5EF4-FFF2-40B4-BE49-F238E27FC236}">
                    <a16:creationId xmlns:a16="http://schemas.microsoft.com/office/drawing/2014/main" id="{A06BCC7F-2134-490C-9E1E-657B9033FB66}"/>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590433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2BB7-5AB2-4696-9215-0B334E52B0D8}"/>
              </a:ext>
            </a:extLst>
          </p:cNvPr>
          <p:cNvSpPr>
            <a:spLocks noGrp="1"/>
          </p:cNvSpPr>
          <p:nvPr>
            <p:ph type="title"/>
          </p:nvPr>
        </p:nvSpPr>
        <p:spPr/>
        <p:txBody>
          <a:bodyPr/>
          <a:lstStyle/>
          <a:p>
            <a:r>
              <a:rPr lang="en-US" dirty="0"/>
              <a:t>Risk and the Value of Stocks </a:t>
            </a:r>
            <a:r>
              <a:rPr lang="en-US" sz="2000" b="0" dirty="0"/>
              <a:t>(2 of 7)</a:t>
            </a:r>
            <a:br>
              <a:rPr lang="en-US" dirty="0"/>
            </a:br>
            <a:endParaRPr lang="en-US" dirty="0"/>
          </a:p>
        </p:txBody>
      </p:sp>
      <p:sp>
        <p:nvSpPr>
          <p:cNvPr id="3" name="Content Placeholder 2">
            <a:extLst>
              <a:ext uri="{FF2B5EF4-FFF2-40B4-BE49-F238E27FC236}">
                <a16:creationId xmlns:a16="http://schemas.microsoft.com/office/drawing/2014/main" id="{278A54CA-1244-4D3E-B091-AC926DF28CBA}"/>
              </a:ext>
            </a:extLst>
          </p:cNvPr>
          <p:cNvSpPr>
            <a:spLocks noGrp="1"/>
          </p:cNvSpPr>
          <p:nvPr>
            <p:ph idx="1"/>
          </p:nvPr>
        </p:nvSpPr>
        <p:spPr/>
        <p:txBody>
          <a:bodyPr/>
          <a:lstStyle/>
          <a:p>
            <a:r>
              <a:rPr lang="en-US" sz="2000" dirty="0"/>
              <a:t>One answer is that the stock price equals </a:t>
            </a:r>
            <a:r>
              <a:rPr lang="en-US" sz="2000" b="1" dirty="0"/>
              <a:t>the present value </a:t>
            </a:r>
            <a:r>
              <a:rPr lang="en-US" sz="2000" dirty="0"/>
              <a:t>of the price of the stock in one year’s time plus the dividend payments received in the interim.</a:t>
            </a:r>
          </a:p>
          <a:p>
            <a:endParaRPr lang="en-US" sz="2000" dirty="0"/>
          </a:p>
          <a:p>
            <a:r>
              <a:rPr lang="en-US" sz="2000" dirty="0"/>
              <a:t>But once we recognize </a:t>
            </a:r>
            <a:r>
              <a:rPr lang="en-US" sz="2000" b="1" dirty="0"/>
              <a:t>the risk involved </a:t>
            </a:r>
            <a:r>
              <a:rPr lang="en-US" sz="2000" dirty="0"/>
              <a:t>in buying stock, the answer to this question changes.</a:t>
            </a:r>
          </a:p>
          <a:p>
            <a:pPr marL="0" indent="0">
              <a:buNone/>
            </a:pPr>
            <a:r>
              <a:rPr lang="en-US" sz="2000" dirty="0"/>
              <a:t> </a:t>
            </a:r>
          </a:p>
          <a:p>
            <a:r>
              <a:rPr lang="en-US" sz="2000" dirty="0"/>
              <a:t>The new answer is that an investor will buy a stock </a:t>
            </a:r>
            <a:r>
              <a:rPr lang="en-US" sz="2000" b="1" dirty="0"/>
              <a:t>with the idea of obtaining a certain return</a:t>
            </a:r>
            <a:r>
              <a:rPr lang="en-US" sz="2000" dirty="0"/>
              <a:t>, which includes compensation for the stock’s risk.</a:t>
            </a:r>
          </a:p>
          <a:p>
            <a:endParaRPr lang="en-US" sz="2000" dirty="0"/>
          </a:p>
          <a:p>
            <a:endParaRPr lang="en-US" dirty="0"/>
          </a:p>
        </p:txBody>
      </p:sp>
    </p:spTree>
    <p:extLst>
      <p:ext uri="{BB962C8B-B14F-4D97-AF65-F5344CB8AC3E}">
        <p14:creationId xmlns:p14="http://schemas.microsoft.com/office/powerpoint/2010/main" val="3176775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64CA-7944-4966-8D68-630BC6CDAF7C}"/>
              </a:ext>
            </a:extLst>
          </p:cNvPr>
          <p:cNvSpPr>
            <a:spLocks noGrp="1"/>
          </p:cNvSpPr>
          <p:nvPr>
            <p:ph type="title"/>
          </p:nvPr>
        </p:nvSpPr>
        <p:spPr/>
        <p:txBody>
          <a:bodyPr/>
          <a:lstStyle/>
          <a:p>
            <a:r>
              <a:rPr lang="en-US" dirty="0"/>
              <a:t>Risk and the Value of Stocks </a:t>
            </a:r>
            <a:r>
              <a:rPr lang="en-US" sz="2000" b="0" dirty="0"/>
              <a:t>(3 of 7)</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BD93E4-05D1-4E9C-B433-C7AABAE164E4}"/>
                  </a:ext>
                </a:extLst>
              </p:cNvPr>
              <p:cNvSpPr>
                <a:spLocks noGrp="1"/>
              </p:cNvSpPr>
              <p:nvPr>
                <p:ph idx="1"/>
              </p:nvPr>
            </p:nvSpPr>
            <p:spPr/>
            <p:txBody>
              <a:bodyPr/>
              <a:lstStyle/>
              <a:p>
                <a:r>
                  <a:rPr lang="en-US" sz="2000" dirty="0"/>
                  <a:t>Here is how the process works:</a:t>
                </a:r>
              </a:p>
              <a:p>
                <a:pPr marL="829818" lvl="1" indent="-342900"/>
                <a:r>
                  <a:rPr lang="en-US" sz="2000" dirty="0"/>
                  <a:t> Buying the stock for an initial price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𝑇𝑜𝑑𝑎𝑦</m:t>
                        </m:r>
                      </m:sub>
                    </m:sSub>
                  </m:oMath>
                </a14:m>
                <a:r>
                  <a:rPr lang="en-US" sz="2000" dirty="0"/>
                  <a:t> entitles the investor to a dividend next year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𝑁𝑒𝑥𝑡</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𝑌𝑒𝑎𝑟</m:t>
                        </m:r>
                      </m:sub>
                    </m:sSub>
                  </m:oMath>
                </a14:m>
                <a:r>
                  <a:rPr lang="en-US" sz="2000" dirty="0"/>
                  <a:t> plus the proceeds from the sale of the stock one year later,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b="0" i="1" dirty="0" smtClean="0">
                            <a:latin typeface="Cambria Math" panose="02040503050406030204" pitchFamily="18" charset="0"/>
                          </a:rPr>
                          <m:t>𝑁𝑒𝑥𝑡</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𝑌𝑒𝑎𝑟</m:t>
                        </m:r>
                      </m:sub>
                    </m:sSub>
                  </m:oMath>
                </a14:m>
                <a:r>
                  <a:rPr lang="en-US" sz="2000" dirty="0"/>
                  <a:t>. </a:t>
                </a:r>
              </a:p>
              <a:p>
                <a:pPr marL="342900" indent="-342900"/>
                <a:r>
                  <a:rPr lang="en-US" sz="2000" dirty="0"/>
                  <a:t>The </a:t>
                </a:r>
                <a:r>
                  <a:rPr lang="en-US" sz="2000" b="1" dirty="0"/>
                  <a:t>return</a:t>
                </a:r>
                <a:r>
                  <a:rPr lang="en-US" sz="2000" dirty="0"/>
                  <a:t> from the purchase and </a:t>
                </a:r>
                <a:r>
                  <a:rPr lang="en-US" sz="2000" u="sng" dirty="0"/>
                  <a:t>subsequent sale of the stock </a:t>
                </a:r>
                <a:r>
                  <a:rPr lang="en-US" sz="2000" dirty="0"/>
                  <a:t>equals the dividend plus the difference in the price, both divided by the initial price.</a:t>
                </a:r>
              </a:p>
              <a:p>
                <a:endParaRPr lang="en-US" dirty="0"/>
              </a:p>
            </p:txBody>
          </p:sp>
        </mc:Choice>
        <mc:Fallback xmlns="">
          <p:sp>
            <p:nvSpPr>
              <p:cNvPr id="3" name="Content Placeholder 2">
                <a:extLst>
                  <a:ext uri="{FF2B5EF4-FFF2-40B4-BE49-F238E27FC236}">
                    <a16:creationId xmlns:a16="http://schemas.microsoft.com/office/drawing/2014/main" id="{FCBD93E4-05D1-4E9C-B433-C7AABAE164E4}"/>
                  </a:ext>
                </a:extLst>
              </p:cNvPr>
              <p:cNvSpPr>
                <a:spLocks noGrp="1" noRot="1" noChangeAspect="1" noMove="1" noResize="1" noEditPoints="1" noAdjustHandles="1" noChangeArrowheads="1" noChangeShapeType="1" noTextEdit="1"/>
              </p:cNvSpPr>
              <p:nvPr>
                <p:ph idx="1"/>
              </p:nvPr>
            </p:nvSpPr>
            <p:spPr>
              <a:blipFill>
                <a:blip r:embed="rId2"/>
                <a:stretch>
                  <a:fillRect l="-1778" t="-1617" r="-170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14707FA-2AF7-4785-8689-491A96C28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275195"/>
            <a:ext cx="8229600" cy="1142250"/>
          </a:xfrm>
          <a:prstGeom prst="rect">
            <a:avLst/>
          </a:prstGeom>
        </p:spPr>
      </p:pic>
    </p:spTree>
    <p:extLst>
      <p:ext uri="{BB962C8B-B14F-4D97-AF65-F5344CB8AC3E}">
        <p14:creationId xmlns:p14="http://schemas.microsoft.com/office/powerpoint/2010/main" val="3738353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1659-6C7C-4E9E-8C79-17B40F9A0FEA}"/>
              </a:ext>
            </a:extLst>
          </p:cNvPr>
          <p:cNvSpPr>
            <a:spLocks noGrp="1"/>
          </p:cNvSpPr>
          <p:nvPr>
            <p:ph type="title"/>
          </p:nvPr>
        </p:nvSpPr>
        <p:spPr/>
        <p:txBody>
          <a:bodyPr/>
          <a:lstStyle/>
          <a:p>
            <a:r>
              <a:rPr lang="en-US" dirty="0"/>
              <a:t>Risk and the Value of Stocks </a:t>
            </a:r>
            <a:r>
              <a:rPr lang="en-US" sz="2000" b="0" dirty="0"/>
              <a:t>(4 of 7)</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4BEF2-7CE4-4339-9C46-A7435BBC9DB4}"/>
                  </a:ext>
                </a:extLst>
              </p:cNvPr>
              <p:cNvSpPr>
                <a:spLocks noGrp="1"/>
              </p:cNvSpPr>
              <p:nvPr>
                <p:ph idx="1"/>
              </p:nvPr>
            </p:nvSpPr>
            <p:spPr/>
            <p:txBody>
              <a:bodyPr/>
              <a:lstStyle/>
              <a:p>
                <a:r>
                  <a:rPr lang="en-US" sz="2000" dirty="0"/>
                  <a:t>Because the </a:t>
                </a:r>
                <a:r>
                  <a:rPr lang="en-US" sz="2000" u="sng" dirty="0"/>
                  <a:t>ultimate future sale price </a:t>
                </a:r>
                <a:r>
                  <a:rPr lang="en-US" sz="2000" dirty="0"/>
                  <a:t>is </a:t>
                </a:r>
                <a:r>
                  <a:rPr lang="en-US" sz="2000" b="1" dirty="0"/>
                  <a:t>unknown</a:t>
                </a:r>
                <a:r>
                  <a:rPr lang="en-US" sz="2000" dirty="0"/>
                  <a:t>, the stock is risky and the investor will require compensation in the form of a </a:t>
                </a:r>
                <a:r>
                  <a:rPr lang="en-US" sz="2000" b="1" dirty="0"/>
                  <a:t>risk premium. </a:t>
                </a:r>
              </a:p>
              <a:p>
                <a:r>
                  <a:rPr lang="en-US" sz="2000" dirty="0"/>
                  <a:t>We will think of the </a:t>
                </a:r>
                <a:r>
                  <a:rPr lang="en-US" sz="2000" b="1" dirty="0"/>
                  <a:t>required return </a:t>
                </a:r>
                <a:r>
                  <a:rPr lang="en-US" sz="2000" dirty="0"/>
                  <a:t>as:</a:t>
                </a:r>
              </a:p>
              <a:p>
                <a:pPr lvl="1"/>
                <a14:m>
                  <m:oMath xmlns:m="http://schemas.openxmlformats.org/officeDocument/2006/math">
                    <m:r>
                      <a:rPr lang="en-US" sz="2000" b="0" i="1" smtClean="0">
                        <a:latin typeface="Cambria Math" panose="02040503050406030204" pitchFamily="18" charset="0"/>
                        <a:ea typeface="Cambria Math" panose="02040503050406030204" pitchFamily="18" charset="0"/>
                      </a:rPr>
                      <m:t>𝑒𝑥𝑝𝑒𝑐𝑡𝑑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𝑟𝑒𝑡𝑢𝑟𝑛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𝑓𝑟𝑒𝑒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𝑖𝑛𝑡𝑒𝑟𝑠𝑡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𝑟𝑎𝑡𝑒</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𝑝𝑟𝑒𝑚𝑖𝑚𝑢𝑚</m:t>
                    </m:r>
                    <m:r>
                      <a:rPr lang="en-US" sz="2000" b="0" i="1" smtClean="0">
                        <a:latin typeface="Cambria Math" panose="02040503050406030204" pitchFamily="18" charset="0"/>
                        <a:ea typeface="Cambria Math" panose="02040503050406030204" pitchFamily="18" charset="0"/>
                      </a:rPr>
                      <m:t> </m:t>
                    </m:r>
                  </m:oMath>
                </a14:m>
                <a:r>
                  <a:rPr lang="en-US" sz="2000" dirty="0"/>
                  <a:t>(sometimes called the </a:t>
                </a:r>
                <a:r>
                  <a:rPr lang="en-US" sz="2000" b="1" dirty="0"/>
                  <a:t>equity risk premium</a:t>
                </a:r>
                <a:r>
                  <a:rPr lang="en-US" sz="2000" dirty="0"/>
                  <a:t>).</a:t>
                </a:r>
              </a:p>
              <a:p>
                <a:pPr lvl="1"/>
                <a:endParaRPr lang="en-US" sz="2000" dirty="0"/>
              </a:p>
              <a:p>
                <a:endParaRPr lang="en-US" sz="2000" dirty="0"/>
              </a:p>
              <a:p>
                <a:r>
                  <a:rPr lang="en-US" sz="2000" dirty="0"/>
                  <a:t>We can approximate the risk-free rate as the interest rate on a U.S. Treasury security with a maturity of several months. </a:t>
                </a:r>
              </a:p>
              <a:p>
                <a:endParaRPr lang="en-US" dirty="0"/>
              </a:p>
            </p:txBody>
          </p:sp>
        </mc:Choice>
        <mc:Fallback xmlns="">
          <p:sp>
            <p:nvSpPr>
              <p:cNvPr id="3" name="Content Placeholder 2">
                <a:extLst>
                  <a:ext uri="{FF2B5EF4-FFF2-40B4-BE49-F238E27FC236}">
                    <a16:creationId xmlns:a16="http://schemas.microsoft.com/office/drawing/2014/main" id="{9BE4BEF2-7CE4-4339-9C46-A7435BBC9DB4}"/>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47800" y="3962400"/>
            <a:ext cx="5495925" cy="542925"/>
          </a:xfrm>
          <a:prstGeom prst="rect">
            <a:avLst/>
          </a:prstGeom>
        </p:spPr>
      </p:pic>
    </p:spTree>
    <p:extLst>
      <p:ext uri="{BB962C8B-B14F-4D97-AF65-F5344CB8AC3E}">
        <p14:creationId xmlns:p14="http://schemas.microsoft.com/office/powerpoint/2010/main" val="3292942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9140-2F6A-40B8-85FF-2939E42D0892}"/>
              </a:ext>
            </a:extLst>
          </p:cNvPr>
          <p:cNvSpPr>
            <a:spLocks noGrp="1"/>
          </p:cNvSpPr>
          <p:nvPr>
            <p:ph type="title"/>
          </p:nvPr>
        </p:nvSpPr>
        <p:spPr/>
        <p:txBody>
          <a:bodyPr/>
          <a:lstStyle/>
          <a:p>
            <a:r>
              <a:rPr lang="en-US" dirty="0"/>
              <a:t>Risk and the Value of Stocks </a:t>
            </a:r>
            <a:r>
              <a:rPr lang="en-US" sz="2000" b="0" dirty="0"/>
              <a:t>(6 of 7)</a:t>
            </a:r>
            <a:endParaRPr lang="en-US" dirty="0"/>
          </a:p>
        </p:txBody>
      </p:sp>
      <p:sp>
        <p:nvSpPr>
          <p:cNvPr id="3" name="Content Placeholder 2">
            <a:extLst>
              <a:ext uri="{FF2B5EF4-FFF2-40B4-BE49-F238E27FC236}">
                <a16:creationId xmlns:a16="http://schemas.microsoft.com/office/drawing/2014/main" id="{913FB3E1-777B-4527-A31C-10860F0CFB52}"/>
              </a:ext>
            </a:extLst>
          </p:cNvPr>
          <p:cNvSpPr>
            <a:spLocks noGrp="1"/>
          </p:cNvSpPr>
          <p:nvPr>
            <p:ph idx="1"/>
          </p:nvPr>
        </p:nvSpPr>
        <p:spPr/>
        <p:txBody>
          <a:bodyPr/>
          <a:lstStyle/>
          <a:p>
            <a:r>
              <a:rPr lang="en-US" sz="2000" dirty="0"/>
              <a:t>Combining this equation with our earlier analysis is straightforward. </a:t>
            </a:r>
          </a:p>
          <a:p>
            <a:r>
              <a:rPr lang="en-US" sz="2000" dirty="0"/>
              <a:t>All we need to do is recognize that the </a:t>
            </a:r>
            <a:r>
              <a:rPr lang="en-US" sz="2000" b="1" dirty="0"/>
              <a:t>interest rate </a:t>
            </a:r>
            <a:r>
              <a:rPr lang="en-US" sz="2000" dirty="0"/>
              <a:t>used for the present-value calculation in the </a:t>
            </a:r>
            <a:r>
              <a:rPr lang="en-US" sz="2000" b="1" dirty="0"/>
              <a:t>dividend-discount model </a:t>
            </a:r>
            <a:r>
              <a:rPr lang="en-US" sz="2000" dirty="0"/>
              <a:t>is the </a:t>
            </a:r>
            <a:r>
              <a:rPr lang="en-US" sz="2000" u="sng" dirty="0"/>
              <a:t>sum of the risk-free return and a risk premium. </a:t>
            </a:r>
          </a:p>
          <a:p>
            <a:r>
              <a:rPr lang="en-US" sz="2000" dirty="0"/>
              <a:t>Using this insight, we can rewrite equation as</a:t>
            </a:r>
          </a:p>
          <a:p>
            <a:endParaRPr lang="en-US" sz="2000" dirty="0"/>
          </a:p>
          <a:p>
            <a:endParaRPr lang="en-US" dirty="0"/>
          </a:p>
        </p:txBody>
      </p:sp>
      <p:pic>
        <p:nvPicPr>
          <p:cNvPr id="5" name="Picture 4">
            <a:extLst>
              <a:ext uri="{FF2B5EF4-FFF2-40B4-BE49-F238E27FC236}">
                <a16:creationId xmlns:a16="http://schemas.microsoft.com/office/drawing/2014/main" id="{329FAEF7-3882-4A92-8FEF-9E195B816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987" y="3856254"/>
            <a:ext cx="3248025" cy="1314450"/>
          </a:xfrm>
          <a:prstGeom prst="rect">
            <a:avLst/>
          </a:prstGeom>
        </p:spPr>
      </p:pic>
    </p:spTree>
    <p:extLst>
      <p:ext uri="{BB962C8B-B14F-4D97-AF65-F5344CB8AC3E}">
        <p14:creationId xmlns:p14="http://schemas.microsoft.com/office/powerpoint/2010/main" val="1323860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EA3A-5C1A-4C2B-8C9C-527B7719738A}"/>
              </a:ext>
            </a:extLst>
          </p:cNvPr>
          <p:cNvSpPr>
            <a:spLocks noGrp="1"/>
          </p:cNvSpPr>
          <p:nvPr>
            <p:ph type="title"/>
          </p:nvPr>
        </p:nvSpPr>
        <p:spPr/>
        <p:txBody>
          <a:bodyPr/>
          <a:lstStyle/>
          <a:p>
            <a:r>
              <a:rPr lang="en-US" dirty="0"/>
              <a:t>Risk and the Value of Stocks </a:t>
            </a:r>
            <a:r>
              <a:rPr lang="en-US" sz="2000" b="0" dirty="0"/>
              <a:t>(7 of 7)</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8B11C2-991C-4C66-BCFF-52999C70FA40}"/>
                  </a:ext>
                </a:extLst>
              </p:cNvPr>
              <p:cNvSpPr>
                <a:spLocks noGrp="1"/>
              </p:cNvSpPr>
              <p:nvPr>
                <p:ph idx="1"/>
              </p:nvPr>
            </p:nvSpPr>
            <p:spPr/>
            <p:txBody>
              <a:bodyPr/>
              <a:lstStyle/>
              <a:p>
                <a:r>
                  <a:rPr lang="en-US" sz="2000" dirty="0"/>
                  <a:t>we can see that:</a:t>
                </a:r>
              </a:p>
              <a:p>
                <a:pPr lvl="1"/>
                <a:r>
                  <a:rPr lang="en-US" sz="2000" dirty="0"/>
                  <a:t> The </a:t>
                </a:r>
                <a:r>
                  <a:rPr lang="en-US" sz="2000" u="sng" dirty="0"/>
                  <a:t>higher</a:t>
                </a:r>
                <a:r>
                  <a:rPr lang="en-US" sz="2000" dirty="0"/>
                  <a:t> the </a:t>
                </a:r>
                <a:r>
                  <a:rPr lang="en-US" sz="2000" b="1" dirty="0"/>
                  <a:t>risk premium </a:t>
                </a:r>
                <a:r>
                  <a:rPr lang="en-US" sz="2000" i="1" dirty="0"/>
                  <a:t>investors</a:t>
                </a:r>
                <a:r>
                  <a:rPr lang="en-US" sz="2000" b="1" i="1" dirty="0"/>
                  <a:t> </a:t>
                </a:r>
                <a:r>
                  <a:rPr lang="en-US" sz="2000" i="1" dirty="0"/>
                  <a:t>demand </a:t>
                </a:r>
                <a:r>
                  <a:rPr lang="en-US" sz="2000" dirty="0"/>
                  <a:t>to hold a stock, the </a:t>
                </a:r>
                <a:r>
                  <a:rPr lang="en-US" sz="2000" u="sng" dirty="0"/>
                  <a:t>lower</a:t>
                </a:r>
                <a:r>
                  <a:rPr lang="en-US" sz="2000" dirty="0"/>
                  <a:t> its </a:t>
                </a:r>
                <a:r>
                  <a:rPr lang="en-US" sz="2000" b="1" dirty="0"/>
                  <a:t>price</a:t>
                </a:r>
                <a:r>
                  <a:rPr lang="en-US" sz="2000" dirty="0"/>
                  <a:t>.</a:t>
                </a:r>
              </a:p>
              <a:p>
                <a:pPr marL="457200" lvl="1" indent="0">
                  <a:buNone/>
                </a:pPr>
                <a:endParaRPr lang="en-US" sz="20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𝑟𝑝</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lvl="1"/>
                <a:r>
                  <a:rPr lang="en-US" sz="2000" dirty="0"/>
                  <a:t>Similarly, the </a:t>
                </a:r>
                <a:r>
                  <a:rPr lang="en-US" sz="2000" u="sng" dirty="0"/>
                  <a:t>higher</a:t>
                </a:r>
                <a:r>
                  <a:rPr lang="en-US" sz="2000" dirty="0"/>
                  <a:t> the </a:t>
                </a:r>
                <a:r>
                  <a:rPr lang="en-US" sz="2000" b="1" dirty="0"/>
                  <a:t>risk-free return</a:t>
                </a:r>
                <a:r>
                  <a:rPr lang="en-US" sz="2000" dirty="0"/>
                  <a:t>, the </a:t>
                </a:r>
                <a:r>
                  <a:rPr lang="en-US" sz="2000" u="sng" dirty="0"/>
                  <a:t>lower</a:t>
                </a:r>
                <a:r>
                  <a:rPr lang="en-US" sz="2000" dirty="0"/>
                  <a:t> the stock’s </a:t>
                </a:r>
                <a:r>
                  <a:rPr lang="en-US" sz="2000" b="1" dirty="0"/>
                  <a:t>price</a:t>
                </a:r>
                <a:r>
                  <a:rPr lang="en-US" sz="2000" dirty="0"/>
                  <a:t>.</a:t>
                </a:r>
              </a:p>
              <a:p>
                <a:endParaRPr lang="en-US" sz="2000" dirty="0"/>
              </a:p>
              <a:p>
                <a:pPr marL="486918"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oMath>
                  </m:oMathPara>
                </a14:m>
                <a:endParaRPr lang="en-US" sz="2000" dirty="0"/>
              </a:p>
              <a:p>
                <a:endParaRPr lang="en-US" dirty="0"/>
              </a:p>
            </p:txBody>
          </p:sp>
        </mc:Choice>
        <mc:Fallback xmlns="">
          <p:sp>
            <p:nvSpPr>
              <p:cNvPr id="3" name="Content Placeholder 2">
                <a:extLst>
                  <a:ext uri="{FF2B5EF4-FFF2-40B4-BE49-F238E27FC236}">
                    <a16:creationId xmlns:a16="http://schemas.microsoft.com/office/drawing/2014/main" id="{8C8B11C2-991C-4C66-BCFF-52999C70FA40}"/>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4033717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AA38-4C15-4954-90A0-F80A83CC32D5}"/>
              </a:ext>
            </a:extLst>
          </p:cNvPr>
          <p:cNvSpPr>
            <a:spLocks noGrp="1"/>
          </p:cNvSpPr>
          <p:nvPr>
            <p:ph type="title"/>
          </p:nvPr>
        </p:nvSpPr>
        <p:spPr/>
        <p:txBody>
          <a:bodyPr/>
          <a:lstStyle/>
          <a:p>
            <a:r>
              <a:rPr lang="en-US" dirty="0"/>
              <a:t>Dividend- Discount Model: Intuition</a:t>
            </a:r>
          </a:p>
        </p:txBody>
      </p:sp>
      <p:sp>
        <p:nvSpPr>
          <p:cNvPr id="3" name="Content Placeholder 2">
            <a:extLst>
              <a:ext uri="{FF2B5EF4-FFF2-40B4-BE49-F238E27FC236}">
                <a16:creationId xmlns:a16="http://schemas.microsoft.com/office/drawing/2014/main" id="{3ACC003C-F1FF-426A-BAC6-E5006351FDE6}"/>
              </a:ext>
            </a:extLst>
          </p:cNvPr>
          <p:cNvSpPr>
            <a:spLocks noGrp="1"/>
          </p:cNvSpPr>
          <p:nvPr>
            <p:ph idx="1"/>
          </p:nvPr>
        </p:nvSpPr>
        <p:spPr/>
        <p:txBody>
          <a:bodyPr/>
          <a:lstStyle/>
          <a:p>
            <a:r>
              <a:rPr lang="en-US" sz="2000" dirty="0"/>
              <a:t>The generalized dividend model states that </a:t>
            </a:r>
            <a:r>
              <a:rPr lang="en-US" sz="2000" b="1" dirty="0"/>
              <a:t>the price of a stock </a:t>
            </a:r>
            <a:r>
              <a:rPr lang="en-US" sz="2000" dirty="0"/>
              <a:t>is </a:t>
            </a:r>
            <a:r>
              <a:rPr lang="en-US" sz="2000" u="sng" dirty="0"/>
              <a:t>determined only by the </a:t>
            </a:r>
            <a:r>
              <a:rPr lang="en-US" sz="2000" b="1" dirty="0"/>
              <a:t>present value of the dividends </a:t>
            </a:r>
            <a:r>
              <a:rPr lang="en-US" sz="2000" dirty="0"/>
              <a:t>and </a:t>
            </a:r>
            <a:r>
              <a:rPr lang="en-US" sz="2000" b="1" dirty="0"/>
              <a:t>that nothing else matters. </a:t>
            </a:r>
          </a:p>
          <a:p>
            <a:r>
              <a:rPr lang="en-US" sz="2000" dirty="0"/>
              <a:t>Many stocks do not pay dividends, so how is it that these stocks have value? </a:t>
            </a:r>
            <a:r>
              <a:rPr lang="en-US" sz="2000" i="1" dirty="0"/>
              <a:t>Buyers of the stock expect that the firm will pay dividends someday. </a:t>
            </a:r>
          </a:p>
          <a:p>
            <a:r>
              <a:rPr lang="en-US" sz="2000" dirty="0"/>
              <a:t>Most of the time a firm institutes dividends as soon as it has completed the </a:t>
            </a:r>
            <a:r>
              <a:rPr lang="en-US" sz="2000" b="1" dirty="0"/>
              <a:t>rapid growth phase of its life cycle</a:t>
            </a:r>
            <a:r>
              <a:rPr lang="en-US" sz="2000" dirty="0"/>
              <a:t>. </a:t>
            </a:r>
          </a:p>
          <a:p>
            <a:r>
              <a:rPr lang="en-US" sz="2000" dirty="0"/>
              <a:t>In this scenario, the generalized dividend valuation model requires that we compute the </a:t>
            </a:r>
            <a:r>
              <a:rPr lang="en-US" sz="2000" b="1" dirty="0"/>
              <a:t>present value of an infinite stream </a:t>
            </a:r>
            <a:r>
              <a:rPr lang="en-US" sz="2000" dirty="0"/>
              <a:t>of dividends.</a:t>
            </a:r>
          </a:p>
          <a:p>
            <a:endParaRPr lang="en-US" sz="2000" dirty="0"/>
          </a:p>
          <a:p>
            <a:endParaRPr lang="en-US" dirty="0"/>
          </a:p>
        </p:txBody>
      </p:sp>
    </p:spTree>
    <p:extLst>
      <p:ext uri="{BB962C8B-B14F-4D97-AF65-F5344CB8AC3E}">
        <p14:creationId xmlns:p14="http://schemas.microsoft.com/office/powerpoint/2010/main" val="4064113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9283-4F24-42BD-9305-87E2A279F9D6}"/>
              </a:ext>
            </a:extLst>
          </p:cNvPr>
          <p:cNvSpPr>
            <a:spLocks noGrp="1"/>
          </p:cNvSpPr>
          <p:nvPr>
            <p:ph type="title"/>
          </p:nvPr>
        </p:nvSpPr>
        <p:spPr/>
        <p:txBody>
          <a:bodyPr/>
          <a:lstStyle/>
          <a:p>
            <a:r>
              <a:rPr lang="en-US" dirty="0"/>
              <a:t>Stock Price versus Present Value of Future Cash Flows</a:t>
            </a:r>
          </a:p>
        </p:txBody>
      </p:sp>
      <p:sp>
        <p:nvSpPr>
          <p:cNvPr id="3" name="Content Placeholder 2">
            <a:extLst>
              <a:ext uri="{FF2B5EF4-FFF2-40B4-BE49-F238E27FC236}">
                <a16:creationId xmlns:a16="http://schemas.microsoft.com/office/drawing/2014/main" id="{28FF3BDD-4CB7-4234-966D-E615CF50D040}"/>
              </a:ext>
            </a:extLst>
          </p:cNvPr>
          <p:cNvSpPr>
            <a:spLocks noGrp="1"/>
          </p:cNvSpPr>
          <p:nvPr>
            <p:ph idx="1"/>
          </p:nvPr>
        </p:nvSpPr>
        <p:spPr/>
        <p:txBody>
          <a:bodyPr/>
          <a:lstStyle/>
          <a:p>
            <a:endParaRPr lang="en-US" sz="2000" dirty="0"/>
          </a:p>
          <a:p>
            <a:r>
              <a:rPr lang="en-US" sz="2000" dirty="0"/>
              <a:t>If </a:t>
            </a:r>
            <a:r>
              <a:rPr lang="en-US" sz="2000" u="sng" dirty="0"/>
              <a:t>stock</a:t>
            </a:r>
            <a:r>
              <a:rPr lang="en-US" sz="2000" dirty="0"/>
              <a:t> is currently priced per share </a:t>
            </a:r>
            <a:r>
              <a:rPr lang="en-US" sz="2000" b="1" dirty="0"/>
              <a:t>at less </a:t>
            </a:r>
            <a:r>
              <a:rPr lang="en-US" sz="2000" dirty="0"/>
              <a:t>than the </a:t>
            </a:r>
            <a:r>
              <a:rPr lang="en-US" sz="2000" u="sng" dirty="0"/>
              <a:t>present value</a:t>
            </a:r>
            <a:r>
              <a:rPr lang="en-US" sz="2000" dirty="0"/>
              <a:t> of all cash flows from the stock, you would choose to buy it. </a:t>
            </a:r>
          </a:p>
          <a:p>
            <a:pPr marL="0" indent="0">
              <a:buNone/>
            </a:pPr>
            <a:endParaRPr lang="en-US" sz="2000" dirty="0"/>
          </a:p>
          <a:p>
            <a:r>
              <a:rPr lang="en-US" sz="2000" u="sng" dirty="0"/>
              <a:t>However</a:t>
            </a:r>
            <a:r>
              <a:rPr lang="en-US" sz="2000" dirty="0"/>
              <a:t>, you should be aware that the stock may be selling for less than the present value, because other investors have placed </a:t>
            </a:r>
            <a:r>
              <a:rPr lang="en-US" sz="2000" b="1" dirty="0"/>
              <a:t>a greater risk on the cash flows </a:t>
            </a:r>
            <a:r>
              <a:rPr lang="en-US" sz="2000" dirty="0"/>
              <a:t>or estimated </a:t>
            </a:r>
            <a:r>
              <a:rPr lang="en-US" sz="2000" b="1" dirty="0"/>
              <a:t>the cash flows to be less </a:t>
            </a:r>
            <a:r>
              <a:rPr lang="en-US" sz="2000" dirty="0"/>
              <a:t>than you did.</a:t>
            </a:r>
          </a:p>
          <a:p>
            <a:endParaRPr lang="en-US" dirty="0"/>
          </a:p>
        </p:txBody>
      </p:sp>
    </p:spTree>
    <p:extLst>
      <p:ext uri="{BB962C8B-B14F-4D97-AF65-F5344CB8AC3E}">
        <p14:creationId xmlns:p14="http://schemas.microsoft.com/office/powerpoint/2010/main" val="1539412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Market Sets Stock Prices</a:t>
            </a:r>
            <a:r>
              <a:rPr lang="en-US" b="0" dirty="0"/>
              <a:t> </a:t>
            </a:r>
            <a:r>
              <a:rPr lang="en-US" sz="2000" b="0" dirty="0"/>
              <a:t>(1 of 2)</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price is set by the buyer willing to pay the highest price.</a:t>
            </a:r>
          </a:p>
          <a:p>
            <a:r>
              <a:rPr lang="en-US" sz="2000" dirty="0">
                <a:ea typeface="ヒラギノ角ゴ Pro W3" charset="-128"/>
              </a:rPr>
              <a:t>The market price will be set by the buyer who can take best advantage of the asset.</a:t>
            </a:r>
          </a:p>
          <a:p>
            <a:r>
              <a:rPr lang="en-US" sz="2000" dirty="0">
                <a:ea typeface="ヒラギノ角ゴ Pro W3" charset="-128"/>
              </a:rPr>
              <a:t>Superior information about an asset can increase its value by reducing its perceived risk.</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Market Sets Stock </a:t>
            </a:r>
            <a:r>
              <a:rPr lang="en-US"/>
              <a:t>Prices</a:t>
            </a:r>
            <a:r>
              <a:rPr lang="en-US" b="0"/>
              <a:t> </a:t>
            </a:r>
            <a:r>
              <a:rPr lang="en-US" sz="2000" b="0"/>
              <a:t>(2 </a:t>
            </a:r>
            <a:r>
              <a:rPr lang="en-US" sz="2000" b="0" dirty="0"/>
              <a:t>of 2)</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Information is important for individuals to value each asset.</a:t>
            </a:r>
          </a:p>
          <a:p>
            <a:r>
              <a:rPr lang="en-US" sz="2000" dirty="0">
                <a:ea typeface="ヒラギノ角ゴ Pro W3" charset="-128"/>
              </a:rPr>
              <a:t>When new information is released about a firm, expectations and prices change.</a:t>
            </a:r>
          </a:p>
          <a:p>
            <a:r>
              <a:rPr lang="en-US" sz="2000" dirty="0">
                <a:ea typeface="ヒラギノ角ゴ Pro W3" charset="-128"/>
              </a:rPr>
              <a:t>Market participants constantly receive information and revise their expectations, so stock prices change frequently.</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E863-3397-42BC-B808-B399E95B1916}"/>
              </a:ext>
            </a:extLst>
          </p:cNvPr>
          <p:cNvSpPr>
            <a:spLocks noGrp="1"/>
          </p:cNvSpPr>
          <p:nvPr>
            <p:ph type="title"/>
          </p:nvPr>
        </p:nvSpPr>
        <p:spPr/>
        <p:txBody>
          <a:bodyPr/>
          <a:lstStyle/>
          <a:p>
            <a:r>
              <a:rPr lang="en-US" dirty="0"/>
              <a:t>Stocks </a:t>
            </a:r>
            <a:r>
              <a:rPr lang="en-US" sz="2000" b="0" dirty="0"/>
              <a:t>(3 of 3) </a:t>
            </a:r>
            <a:endParaRPr lang="en-US" dirty="0"/>
          </a:p>
        </p:txBody>
      </p:sp>
      <p:sp>
        <p:nvSpPr>
          <p:cNvPr id="3" name="Content Placeholder 2">
            <a:extLst>
              <a:ext uri="{FF2B5EF4-FFF2-40B4-BE49-F238E27FC236}">
                <a16:creationId xmlns:a16="http://schemas.microsoft.com/office/drawing/2014/main" id="{B8E1009D-BB03-4A46-8C6F-A86BEF4837C0}"/>
              </a:ext>
            </a:extLst>
          </p:cNvPr>
          <p:cNvSpPr>
            <a:spLocks noGrp="1"/>
          </p:cNvSpPr>
          <p:nvPr>
            <p:ph idx="1"/>
          </p:nvPr>
        </p:nvSpPr>
        <p:spPr/>
        <p:txBody>
          <a:bodyPr/>
          <a:lstStyle/>
          <a:p>
            <a:r>
              <a:rPr lang="en-US" sz="2000" dirty="0"/>
              <a:t>Today, most stockholders </a:t>
            </a:r>
            <a:r>
              <a:rPr lang="en-US" sz="2000" b="1" dirty="0"/>
              <a:t>no longer receive certificates</a:t>
            </a:r>
            <a:r>
              <a:rPr lang="en-US" sz="2000" dirty="0"/>
              <a:t>; the odds are that you will never see one. </a:t>
            </a:r>
          </a:p>
          <a:p>
            <a:r>
              <a:rPr lang="en-US" sz="2000" dirty="0"/>
              <a:t>Instead, the information they bear is computerized, and the shares are registered in the names of </a:t>
            </a:r>
            <a:r>
              <a:rPr lang="en-US" sz="2000" b="1" dirty="0"/>
              <a:t>brokerage firms </a:t>
            </a:r>
            <a:r>
              <a:rPr lang="en-US" sz="2000" dirty="0"/>
              <a:t>that hold them</a:t>
            </a:r>
            <a:r>
              <a:rPr lang="en-US" sz="2000" b="1" dirty="0"/>
              <a:t> on investors’ behalf. </a:t>
            </a:r>
          </a:p>
        </p:txBody>
      </p:sp>
    </p:spTree>
    <p:extLst>
      <p:ext uri="{BB962C8B-B14F-4D97-AF65-F5344CB8AC3E}">
        <p14:creationId xmlns:p14="http://schemas.microsoft.com/office/powerpoint/2010/main" val="3717509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Monetary Policy and Stock Prices</a:t>
            </a:r>
            <a:r>
              <a:rPr lang="en-US" b="0" dirty="0"/>
              <a:t> </a:t>
            </a:r>
            <a:r>
              <a:rPr lang="en-US" sz="2000" b="0" dirty="0"/>
              <a:t>(1 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ea typeface="ヒラギノ角ゴ Pro W3" charset="-128"/>
                  </a:rPr>
                  <a:t>Monetary policy can affect stock prices in two ways. </a:t>
                </a:r>
              </a:p>
              <a:p>
                <a:pPr lvl="1"/>
                <a:r>
                  <a:rPr lang="en-US" sz="2000" dirty="0">
                    <a:ea typeface="ヒラギノ角ゴ Pro W3" charset="-128"/>
                  </a:rPr>
                  <a:t>First, when the Fed lowers interest rates, the return on bonds (an alternative asset to stocks) declines, and investors are likely to accept a lower required rate of return on an investment in equity.</a:t>
                </a:r>
              </a:p>
              <a:p>
                <a:pPr lvl="1"/>
                <a:r>
                  <a:rPr lang="en-US" sz="2000" dirty="0">
                    <a:ea typeface="ヒラギノ角ゴ Pro W3" charset="-128"/>
                  </a:rPr>
                  <a:t>The resulting decline in </a:t>
                </a:r>
                <a:r>
                  <a:rPr lang="en-US" sz="2000" dirty="0" err="1">
                    <a:ea typeface="ヒラギノ角ゴ Pro W3" charset="-128"/>
                  </a:rPr>
                  <a:t>ke</a:t>
                </a:r>
                <a:r>
                  <a:rPr lang="en-US" sz="2000" dirty="0">
                    <a:ea typeface="ヒラギノ角ゴ Pro W3" charset="-128"/>
                  </a:rPr>
                  <a:t> lowers the denominator in the Gordon growth model (Equation 5), leads to a higher value of </a:t>
                </a:r>
                <a14:m>
                  <m:oMath xmlns:m="http://schemas.openxmlformats.org/officeDocument/2006/math">
                    <m:sSub>
                      <m:sSubPr>
                        <m:ctrlPr>
                          <a:rPr lang="en-US" sz="2000" i="1" smtClean="0">
                            <a:latin typeface="Cambria Math" panose="02040503050406030204" pitchFamily="18" charset="0"/>
                            <a:ea typeface="ヒラギノ角ゴ Pro W3" charset="-128"/>
                          </a:rPr>
                        </m:ctrlPr>
                      </m:sSubPr>
                      <m:e>
                        <m:r>
                          <a:rPr lang="en-US" sz="2000" b="0" i="1" smtClean="0">
                            <a:latin typeface="Cambria Math" panose="02040503050406030204" pitchFamily="18" charset="0"/>
                            <a:ea typeface="ヒラギノ角ゴ Pro W3" charset="-128"/>
                          </a:rPr>
                          <m:t>𝑃</m:t>
                        </m:r>
                      </m:e>
                      <m:sub>
                        <m:r>
                          <a:rPr lang="en-US" sz="2000" b="0" i="1" smtClean="0">
                            <a:latin typeface="Cambria Math" panose="02040503050406030204" pitchFamily="18" charset="0"/>
                            <a:ea typeface="ヒラギノ角ゴ Pro W3" charset="-128"/>
                          </a:rPr>
                          <m:t>𝑜</m:t>
                        </m:r>
                      </m:sub>
                    </m:sSub>
                  </m:oMath>
                </a14:m>
                <a:r>
                  <a:rPr lang="en-US" sz="2000" dirty="0">
                    <a:ea typeface="ヒラギノ角ゴ Pro W3" charset="-128"/>
                  </a:rPr>
                  <a:t>, and raises stock prices. </a:t>
                </a:r>
              </a:p>
              <a:p>
                <a:pPr lvl="1"/>
                <a:endParaRPr lang="en-US" sz="2000" dirty="0">
                  <a:ea typeface="ヒラギノ角ゴ Pro W3"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296"/>
                </a:stretch>
              </a:blipFill>
            </p:spPr>
            <p:txBody>
              <a:bodyPr/>
              <a:lstStyle/>
              <a:p>
                <a:r>
                  <a:rPr lang="en-US">
                    <a:noFill/>
                  </a:rPr>
                  <a:t> </a:t>
                </a:r>
              </a:p>
            </p:txBody>
          </p:sp>
        </mc:Fallback>
      </mc:AlternateContent>
    </p:spTree>
    <p:extLst>
      <p:ext uri="{BB962C8B-B14F-4D97-AF65-F5344CB8AC3E}">
        <p14:creationId xmlns:p14="http://schemas.microsoft.com/office/powerpoint/2010/main" val="3844223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Monetary Policy and Stock </a:t>
            </a:r>
            <a:r>
              <a:rPr lang="en-US">
                <a:ea typeface="ヒラギノ角ゴ Pro W3" charset="-128"/>
              </a:rPr>
              <a:t>Prices</a:t>
            </a:r>
            <a:r>
              <a:rPr lang="en-US" b="0"/>
              <a:t> </a:t>
            </a:r>
            <a:r>
              <a:rPr lang="en-US" sz="2000" b="0"/>
              <a:t>(2 </a:t>
            </a:r>
            <a:r>
              <a:rPr lang="en-US" sz="2000" b="0" dirty="0"/>
              <a:t>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US" sz="2000" dirty="0">
                    <a:ea typeface="ヒラギノ角ゴ Pro W3" charset="-128"/>
                  </a:rPr>
                  <a:t>Second, </a:t>
                </a:r>
                <a:r>
                  <a:rPr lang="en-US" sz="2000" dirty="0"/>
                  <a:t>a lowering of interest rates is likely to stimulate the economy, so the growth rate in dividends, g, is likely to be somewhat higher. </a:t>
                </a:r>
              </a:p>
              <a:p>
                <a:pPr lvl="1"/>
                <a:r>
                  <a:rPr lang="en-US" sz="2000" dirty="0"/>
                  <a:t>This rise in g also causes the denominator in Equation 5 to decrease, which also leads to a higher </a:t>
                </a:r>
                <a14:m>
                  <m:oMath xmlns:m="http://schemas.openxmlformats.org/officeDocument/2006/math">
                    <m:sSub>
                      <m:sSubPr>
                        <m:ctrlPr>
                          <a:rPr lang="en-US" sz="2000" i="1">
                            <a:latin typeface="Cambria Math" panose="02040503050406030204" pitchFamily="18" charset="0"/>
                            <a:ea typeface="ヒラギノ角ゴ Pro W3" charset="-128"/>
                          </a:rPr>
                        </m:ctrlPr>
                      </m:sSubPr>
                      <m:e>
                        <m:r>
                          <a:rPr lang="en-US" sz="2000" i="1">
                            <a:latin typeface="Cambria Math" panose="02040503050406030204" pitchFamily="18" charset="0"/>
                            <a:ea typeface="ヒラギノ角ゴ Pro W3" charset="-128"/>
                          </a:rPr>
                          <m:t>𝑃</m:t>
                        </m:r>
                      </m:e>
                      <m:sub>
                        <m:r>
                          <a:rPr lang="en-US" sz="2000" i="1">
                            <a:latin typeface="Cambria Math" panose="02040503050406030204" pitchFamily="18" charset="0"/>
                            <a:ea typeface="ヒラギノ角ゴ Pro W3" charset="-128"/>
                          </a:rPr>
                          <m:t>𝑜</m:t>
                        </m:r>
                      </m:sub>
                    </m:sSub>
                  </m:oMath>
                </a14:m>
                <a:r>
                  <a:rPr lang="en-US" sz="2000" dirty="0"/>
                  <a:t> and a rise in stock prices.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617"/>
                </a:stretch>
              </a:blipFill>
            </p:spPr>
            <p:txBody>
              <a:bodyPr/>
              <a:lstStyle/>
              <a:p>
                <a:r>
                  <a:rPr lang="en-US">
                    <a:noFill/>
                  </a:rPr>
                  <a:t> </a:t>
                </a:r>
              </a:p>
            </p:txBody>
          </p:sp>
        </mc:Fallback>
      </mc:AlternateContent>
    </p:spTree>
    <p:extLst>
      <p:ext uri="{BB962C8B-B14F-4D97-AF65-F5344CB8AC3E}">
        <p14:creationId xmlns:p14="http://schemas.microsoft.com/office/powerpoint/2010/main" val="3844223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The Global Financial Crisis and the Stock Market</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financial crisis that started in August 2007 led to one of the worst bear markets in 50 years.</a:t>
            </a:r>
          </a:p>
          <a:p>
            <a:pPr marL="457200" indent="-457200">
              <a:buFont typeface="+mj-lt"/>
              <a:buAutoNum type="alphaLcParenR"/>
            </a:pPr>
            <a:r>
              <a:rPr lang="en-US" sz="2000" dirty="0">
                <a:ea typeface="ヒラギノ角ゴ Pro W3" charset="-128"/>
              </a:rPr>
              <a:t>Downward revision of growth prospects: ↓</a:t>
            </a:r>
            <a:r>
              <a:rPr lang="en-US" sz="2000" dirty="0">
                <a:ea typeface="ヒラギノ角ゴ Pro W3" charset="-128"/>
                <a:cs typeface="Times New Roman" charset="0"/>
              </a:rPr>
              <a:t>g</a:t>
            </a:r>
          </a:p>
          <a:p>
            <a:pPr marL="457200" indent="-457200">
              <a:buFont typeface="+mj-lt"/>
              <a:buAutoNum type="alphaLcParenR"/>
            </a:pPr>
            <a:r>
              <a:rPr lang="en-US" sz="2000" dirty="0"/>
              <a:t>Increased uncertainty about the U.S. economy and the </a:t>
            </a:r>
            <a:r>
              <a:rPr lang="en-US" sz="2000" b="1" dirty="0"/>
              <a:t>widening credit spreads </a:t>
            </a:r>
            <a:r>
              <a:rPr lang="en-US" sz="2000" dirty="0"/>
              <a:t>caused by the subprime crisis also raised the required return on investment in equity</a:t>
            </a:r>
            <a:r>
              <a:rPr lang="en-US" sz="2000" dirty="0">
                <a:ea typeface="ヒラギノ角ゴ Pro W3" charset="-128"/>
                <a:cs typeface="Times New Roman" charset="0"/>
              </a:rPr>
              <a:t>: </a:t>
            </a:r>
            <a:r>
              <a:rPr lang="en-US" sz="2000" dirty="0">
                <a:ea typeface="ヒラギノ角ゴ Pro W3" charset="-128"/>
              </a:rPr>
              <a:t>↑</a:t>
            </a:r>
            <a:r>
              <a:rPr lang="en-US" sz="2000" dirty="0" err="1">
                <a:ea typeface="ヒラギノ角ゴ Pro W3" charset="-128"/>
                <a:cs typeface="Times New Roman" charset="0"/>
              </a:rPr>
              <a:t>k</a:t>
            </a:r>
            <a:r>
              <a:rPr lang="en-US" sz="2000" baseline="-25000" dirty="0" err="1">
                <a:ea typeface="ヒラギノ角ゴ Pro W3" charset="-128"/>
                <a:cs typeface="Times New Roman" charset="0"/>
              </a:rPr>
              <a:t>e</a:t>
            </a:r>
            <a:endParaRPr lang="en-US" sz="2000" baseline="-25000" dirty="0">
              <a:ea typeface="ヒラギノ角ゴ Pro W3" charset="-128"/>
              <a:cs typeface="Times New Roman" charset="0"/>
            </a:endParaRPr>
          </a:p>
          <a:p>
            <a:r>
              <a:rPr lang="en-US" sz="2000" dirty="0">
                <a:ea typeface="ヒラギノ角ゴ Pro W3" charset="-128"/>
                <a:cs typeface="Times New Roman" charset="0"/>
              </a:rPr>
              <a:t>Gordon model predicts a drop in stock prices.</a:t>
            </a:r>
            <a:endParaRPr lang="en-US" sz="2000" dirty="0"/>
          </a:p>
        </p:txBody>
      </p:sp>
    </p:spTree>
    <p:extLst>
      <p:ext uri="{BB962C8B-B14F-4D97-AF65-F5344CB8AC3E}">
        <p14:creationId xmlns:p14="http://schemas.microsoft.com/office/powerpoint/2010/main" val="3844223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2164-1113-4984-A221-05728B623260}"/>
              </a:ext>
            </a:extLst>
          </p:cNvPr>
          <p:cNvSpPr>
            <a:spLocks noGrp="1"/>
          </p:cNvSpPr>
          <p:nvPr>
            <p:ph type="title"/>
          </p:nvPr>
        </p:nvSpPr>
        <p:spPr/>
        <p:txBody>
          <a:bodyPr/>
          <a:lstStyle/>
          <a:p>
            <a:r>
              <a:rPr lang="en-US" dirty="0"/>
              <a:t>Expectations and Asset Pricing </a:t>
            </a:r>
          </a:p>
        </p:txBody>
      </p:sp>
      <p:sp>
        <p:nvSpPr>
          <p:cNvPr id="3" name="Content Placeholder 2">
            <a:extLst>
              <a:ext uri="{FF2B5EF4-FFF2-40B4-BE49-F238E27FC236}">
                <a16:creationId xmlns:a16="http://schemas.microsoft.com/office/drawing/2014/main" id="{968989FD-8123-43B2-861F-625D98174949}"/>
              </a:ext>
            </a:extLst>
          </p:cNvPr>
          <p:cNvSpPr>
            <a:spLocks noGrp="1"/>
          </p:cNvSpPr>
          <p:nvPr>
            <p:ph idx="1"/>
          </p:nvPr>
        </p:nvSpPr>
        <p:spPr/>
        <p:txBody>
          <a:bodyPr/>
          <a:lstStyle/>
          <a:p>
            <a:r>
              <a:rPr lang="en-US" sz="2000" dirty="0"/>
              <a:t>The analysis of stock price evaluation we outlined in the previous section depends on people’s expectations—</a:t>
            </a:r>
            <a:r>
              <a:rPr lang="en-US" sz="2000" b="1" dirty="0"/>
              <a:t>especially expectations of cash flows. </a:t>
            </a:r>
          </a:p>
          <a:p>
            <a:r>
              <a:rPr lang="en-US" sz="2000" dirty="0"/>
              <a:t>It is difficult to think of any sector of the economy in which expectations are not crucial; this is why it is important to examine how expectations are formed. </a:t>
            </a:r>
          </a:p>
          <a:p>
            <a:r>
              <a:rPr lang="en-US" sz="2000" dirty="0"/>
              <a:t>We do so by outlining the theory of rational expectations, currently the most widely used theory to describe the </a:t>
            </a:r>
            <a:r>
              <a:rPr lang="en-US" sz="2000" b="1" dirty="0"/>
              <a:t>formation of business and consumer expectations.</a:t>
            </a:r>
          </a:p>
          <a:p>
            <a:endParaRPr lang="en-US" sz="2000" b="1" dirty="0"/>
          </a:p>
          <a:p>
            <a:endParaRPr lang="en-US" dirty="0"/>
          </a:p>
        </p:txBody>
      </p:sp>
    </p:spTree>
    <p:extLst>
      <p:ext uri="{BB962C8B-B14F-4D97-AF65-F5344CB8AC3E}">
        <p14:creationId xmlns:p14="http://schemas.microsoft.com/office/powerpoint/2010/main" val="294740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Expectations </a:t>
            </a:r>
            <a:r>
              <a:rPr lang="en-US" sz="2000" b="0" dirty="0"/>
              <a:t>(1 of 3)</a:t>
            </a:r>
          </a:p>
        </p:txBody>
      </p:sp>
      <p:sp>
        <p:nvSpPr>
          <p:cNvPr id="3" name="Content Placeholder 2"/>
          <p:cNvSpPr>
            <a:spLocks noGrp="1"/>
          </p:cNvSpPr>
          <p:nvPr>
            <p:ph idx="1"/>
          </p:nvPr>
        </p:nvSpPr>
        <p:spPr/>
        <p:txBody>
          <a:bodyPr/>
          <a:lstStyle/>
          <a:p>
            <a:r>
              <a:rPr lang="en-US" sz="2000" dirty="0">
                <a:ea typeface="ヒラギノ角ゴ Pro W3" charset="-128"/>
              </a:rPr>
              <a:t>Expectations are formed from past experience only.</a:t>
            </a:r>
          </a:p>
          <a:p>
            <a:r>
              <a:rPr lang="en-US" sz="2000" dirty="0">
                <a:ea typeface="ヒラギノ角ゴ Pro W3" charset="-128"/>
              </a:rPr>
              <a:t>Changes in expectations will occur </a:t>
            </a:r>
            <a:r>
              <a:rPr lang="en-US" sz="2000" b="1" dirty="0">
                <a:ea typeface="ヒラギノ角ゴ Pro W3" charset="-128"/>
              </a:rPr>
              <a:t>slowly over time </a:t>
            </a:r>
            <a:r>
              <a:rPr lang="en-US" sz="2000" dirty="0">
                <a:ea typeface="ヒラギノ角ゴ Pro W3" charset="-128"/>
              </a:rPr>
              <a:t>as data for the variable evolve:</a:t>
            </a:r>
          </a:p>
          <a:p>
            <a:endParaRPr lang="en-US" sz="2000" dirty="0">
              <a:ea typeface="ヒラギノ角ゴ Pro W3" charset="-128"/>
            </a:endParaRPr>
          </a:p>
          <a:p>
            <a:pPr lvl="1"/>
            <a:r>
              <a:rPr lang="en-US" sz="2000" dirty="0"/>
              <a:t>For instance, if inflation had formerly been steady at a 5% rate, expectations of future inflation would be 5%, too. </a:t>
            </a:r>
          </a:p>
          <a:p>
            <a:pPr lvl="1"/>
            <a:r>
              <a:rPr lang="en-US" sz="2000" dirty="0"/>
              <a:t>If inflation rose to a steady rate of 10%, expectations of future inflation would rise toward 10%, but slowly: In the first year, expected inflation might rise only to 6%; in the second year, to 7%; and so on. </a:t>
            </a:r>
          </a:p>
        </p:txBody>
      </p:sp>
    </p:spTree>
    <p:extLst>
      <p:ext uri="{BB962C8B-B14F-4D97-AF65-F5344CB8AC3E}">
        <p14:creationId xmlns:p14="http://schemas.microsoft.com/office/powerpoint/2010/main" val="3844223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C4E0-4185-4529-A84E-8BB2E9D81554}"/>
              </a:ext>
            </a:extLst>
          </p:cNvPr>
          <p:cNvSpPr>
            <a:spLocks noGrp="1"/>
          </p:cNvSpPr>
          <p:nvPr>
            <p:ph type="title"/>
          </p:nvPr>
        </p:nvSpPr>
        <p:spPr/>
        <p:txBody>
          <a:bodyPr/>
          <a:lstStyle/>
          <a:p>
            <a:r>
              <a:rPr lang="en-US" dirty="0"/>
              <a:t>Adaptive Expectations </a:t>
            </a:r>
            <a:r>
              <a:rPr lang="en-US" sz="2000" b="0" dirty="0"/>
              <a:t>(2 of 3)</a:t>
            </a:r>
            <a:endParaRPr lang="en-US" dirty="0"/>
          </a:p>
        </p:txBody>
      </p:sp>
      <p:sp>
        <p:nvSpPr>
          <p:cNvPr id="3" name="Content Placeholder 2">
            <a:extLst>
              <a:ext uri="{FF2B5EF4-FFF2-40B4-BE49-F238E27FC236}">
                <a16:creationId xmlns:a16="http://schemas.microsoft.com/office/drawing/2014/main" id="{3B418D3A-0101-4219-8462-35DD7D26851F}"/>
              </a:ext>
            </a:extLst>
          </p:cNvPr>
          <p:cNvSpPr>
            <a:spLocks noGrp="1"/>
          </p:cNvSpPr>
          <p:nvPr>
            <p:ph idx="1"/>
          </p:nvPr>
        </p:nvSpPr>
        <p:spPr/>
        <p:txBody>
          <a:bodyPr/>
          <a:lstStyle/>
          <a:p>
            <a:r>
              <a:rPr lang="en-US" sz="2000" dirty="0">
                <a:ea typeface="ヒラギノ角ゴ Pro W3" charset="-128"/>
              </a:rPr>
              <a:t>However, the adaptive expectations hypothesis has been faulted on the grounds that people </a:t>
            </a:r>
            <a:r>
              <a:rPr lang="en-US" sz="2000" b="1" dirty="0">
                <a:ea typeface="ヒラギノ角ゴ Pro W3" charset="-128"/>
              </a:rPr>
              <a:t>use more information than just past data </a:t>
            </a:r>
            <a:r>
              <a:rPr lang="en-US" sz="2000" dirty="0">
                <a:ea typeface="ヒラギノ角ゴ Pro W3" charset="-128"/>
              </a:rPr>
              <a:t>on a single variable to form their expectations of that variable.</a:t>
            </a:r>
          </a:p>
          <a:p>
            <a:endParaRPr lang="en-US" sz="2000" dirty="0">
              <a:ea typeface="ヒラギノ角ゴ Pro W3" charset="-128"/>
            </a:endParaRPr>
          </a:p>
          <a:p>
            <a:r>
              <a:rPr lang="en-US" sz="2000" dirty="0">
                <a:ea typeface="ヒラギノ角ゴ Pro W3" charset="-128"/>
              </a:rPr>
              <a:t>For instance, heir expectations of inflation will almost surely be affected by their </a:t>
            </a:r>
            <a:r>
              <a:rPr lang="en-US" sz="2000" b="1" dirty="0">
                <a:ea typeface="ヒラギノ角ゴ Pro W3" charset="-128"/>
              </a:rPr>
              <a:t>predictions of future monetary policy</a:t>
            </a:r>
            <a:r>
              <a:rPr lang="en-US" sz="2000" dirty="0">
                <a:ea typeface="ヒラギノ角ゴ Pro W3" charset="-128"/>
              </a:rPr>
              <a:t>, as well as by </a:t>
            </a:r>
            <a:r>
              <a:rPr lang="en-US" sz="2000" i="1" dirty="0">
                <a:ea typeface="ヒラギノ角ゴ Pro W3" charset="-128"/>
              </a:rPr>
              <a:t>current and past monetary policy.</a:t>
            </a:r>
            <a:r>
              <a:rPr lang="en-US" sz="2000" dirty="0">
                <a:ea typeface="ヒラギノ角ゴ Pro W3" charset="-128"/>
              </a:rPr>
              <a:t> </a:t>
            </a:r>
          </a:p>
          <a:p>
            <a:endParaRPr lang="en-US" sz="2000" dirty="0">
              <a:ea typeface="ヒラギノ角ゴ Pro W3" charset="-128"/>
            </a:endParaRPr>
          </a:p>
          <a:p>
            <a:r>
              <a:rPr lang="en-US" sz="2000" dirty="0">
                <a:ea typeface="ヒラギノ角ゴ Pro W3" charset="-128"/>
              </a:rPr>
              <a:t>In addition, people often change their expectations </a:t>
            </a:r>
            <a:r>
              <a:rPr lang="en-US" sz="2000" b="1" dirty="0">
                <a:ea typeface="ヒラギノ角ゴ Pro W3" charset="-128"/>
              </a:rPr>
              <a:t>quickly in the light of new information. </a:t>
            </a:r>
          </a:p>
          <a:p>
            <a:endParaRPr lang="en-US" sz="2000" b="1" dirty="0"/>
          </a:p>
          <a:p>
            <a:endParaRPr lang="en-US" dirty="0"/>
          </a:p>
        </p:txBody>
      </p:sp>
    </p:spTree>
    <p:extLst>
      <p:ext uri="{BB962C8B-B14F-4D97-AF65-F5344CB8AC3E}">
        <p14:creationId xmlns:p14="http://schemas.microsoft.com/office/powerpoint/2010/main" val="4150484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997A-420B-4382-B421-FDFEA22C19E3}"/>
              </a:ext>
            </a:extLst>
          </p:cNvPr>
          <p:cNvSpPr>
            <a:spLocks noGrp="1"/>
          </p:cNvSpPr>
          <p:nvPr>
            <p:ph type="title"/>
          </p:nvPr>
        </p:nvSpPr>
        <p:spPr/>
        <p:txBody>
          <a:bodyPr/>
          <a:lstStyle/>
          <a:p>
            <a:r>
              <a:rPr lang="en-US" dirty="0"/>
              <a:t>Adaptive Expectations </a:t>
            </a:r>
            <a:r>
              <a:rPr lang="en-US" sz="2000" b="0" dirty="0"/>
              <a:t>(3 of 3)</a:t>
            </a:r>
            <a:endParaRPr lang="en-US" dirty="0"/>
          </a:p>
        </p:txBody>
      </p:sp>
      <p:sp>
        <p:nvSpPr>
          <p:cNvPr id="3" name="Content Placeholder 2">
            <a:extLst>
              <a:ext uri="{FF2B5EF4-FFF2-40B4-BE49-F238E27FC236}">
                <a16:creationId xmlns:a16="http://schemas.microsoft.com/office/drawing/2014/main" id="{B82A3D50-A432-495F-B1EE-F7F9ED02DB6D}"/>
              </a:ext>
            </a:extLst>
          </p:cNvPr>
          <p:cNvSpPr>
            <a:spLocks noGrp="1"/>
          </p:cNvSpPr>
          <p:nvPr>
            <p:ph idx="1"/>
          </p:nvPr>
        </p:nvSpPr>
        <p:spPr/>
        <p:txBody>
          <a:bodyPr/>
          <a:lstStyle/>
          <a:p>
            <a:r>
              <a:rPr lang="en-US" sz="2000" dirty="0"/>
              <a:t>To address these objections to the validity of adaptive expectations, </a:t>
            </a:r>
            <a:r>
              <a:rPr lang="en-US" sz="2000" u="sng" dirty="0"/>
              <a:t>John </a:t>
            </a:r>
            <a:r>
              <a:rPr lang="en-US" sz="2000" u="sng" dirty="0" err="1"/>
              <a:t>Muth</a:t>
            </a:r>
            <a:r>
              <a:rPr lang="en-US" sz="2000" u="sng" dirty="0"/>
              <a:t> </a:t>
            </a:r>
            <a:r>
              <a:rPr lang="en-US" sz="2000" dirty="0"/>
              <a:t>developed an alternative theory of expectations, called </a:t>
            </a:r>
            <a:r>
              <a:rPr lang="en-US" sz="2000" b="1" dirty="0"/>
              <a:t>rational expectations</a:t>
            </a:r>
            <a:r>
              <a:rPr lang="en-US" sz="2000" dirty="0"/>
              <a:t>, which can be stated as follows: </a:t>
            </a:r>
          </a:p>
          <a:p>
            <a:pPr marL="0" indent="0">
              <a:buNone/>
            </a:pPr>
            <a:endParaRPr lang="en-US" sz="2000" dirty="0"/>
          </a:p>
          <a:p>
            <a:pPr lvl="1"/>
            <a:r>
              <a:rPr lang="en-US" sz="2000" dirty="0"/>
              <a:t>Expectations will be identical to </a:t>
            </a:r>
            <a:r>
              <a:rPr lang="en-US" sz="2000" b="1" dirty="0"/>
              <a:t>optimal forecasts </a:t>
            </a:r>
            <a:r>
              <a:rPr lang="en-US" sz="2000" dirty="0"/>
              <a:t>(the </a:t>
            </a:r>
            <a:r>
              <a:rPr lang="en-US" sz="2000" u="sng" dirty="0"/>
              <a:t>best guess of the future</a:t>
            </a:r>
            <a:r>
              <a:rPr lang="en-US" sz="2000" dirty="0"/>
              <a:t>) </a:t>
            </a:r>
            <a:r>
              <a:rPr lang="en-US" sz="2000" b="1" dirty="0"/>
              <a:t>using all available information</a:t>
            </a:r>
            <a:r>
              <a:rPr lang="en-US" sz="2000" dirty="0"/>
              <a:t>.</a:t>
            </a:r>
          </a:p>
          <a:p>
            <a:endParaRPr lang="en-US" dirty="0"/>
          </a:p>
        </p:txBody>
      </p:sp>
    </p:spTree>
    <p:extLst>
      <p:ext uri="{BB962C8B-B14F-4D97-AF65-F5344CB8AC3E}">
        <p14:creationId xmlns:p14="http://schemas.microsoft.com/office/powerpoint/2010/main" val="2234099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6356-AD74-4FA3-A413-86C0683920A9}"/>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(1 of 4)</a:t>
            </a:r>
          </a:p>
        </p:txBody>
      </p:sp>
      <p:sp>
        <p:nvSpPr>
          <p:cNvPr id="3" name="Content Placeholder 2">
            <a:extLst>
              <a:ext uri="{FF2B5EF4-FFF2-40B4-BE49-F238E27FC236}">
                <a16:creationId xmlns:a16="http://schemas.microsoft.com/office/drawing/2014/main" id="{D1D8E223-985D-4704-8169-D7C714C1437D}"/>
              </a:ext>
            </a:extLst>
          </p:cNvPr>
          <p:cNvSpPr>
            <a:spLocks noGrp="1"/>
          </p:cNvSpPr>
          <p:nvPr>
            <p:ph idx="1"/>
          </p:nvPr>
        </p:nvSpPr>
        <p:spPr/>
        <p:txBody>
          <a:bodyPr/>
          <a:lstStyle/>
          <a:p>
            <a:r>
              <a:rPr lang="en-US" sz="2000" dirty="0"/>
              <a:t>The Gordon growth model shows that</a:t>
            </a:r>
            <a:r>
              <a:rPr lang="en-US" sz="2000" b="1" dirty="0"/>
              <a:t> investors’ expectations </a:t>
            </a:r>
            <a:r>
              <a:rPr lang="en-US" sz="2000" dirty="0"/>
              <a:t>of the </a:t>
            </a:r>
            <a:r>
              <a:rPr lang="en-US" sz="2000" b="1" dirty="0"/>
              <a:t>future profitability of firms play </a:t>
            </a:r>
            <a:r>
              <a:rPr lang="en-US" sz="2000" dirty="0"/>
              <a:t>a crucial role in determining stock prices</a:t>
            </a:r>
          </a:p>
          <a:p>
            <a:r>
              <a:rPr lang="en-US" sz="2000" dirty="0"/>
              <a:t>Today, most economists are critical of the adaptive expectations approach because it assumes that people ignore information that would be useful in making forecasts</a:t>
            </a:r>
          </a:p>
        </p:txBody>
      </p:sp>
    </p:spTree>
    <p:extLst>
      <p:ext uri="{BB962C8B-B14F-4D97-AF65-F5344CB8AC3E}">
        <p14:creationId xmlns:p14="http://schemas.microsoft.com/office/powerpoint/2010/main" val="1301879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413-7883-463E-BAD0-D872D6E30D8A}"/>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(2 of 4)</a:t>
            </a:r>
            <a:endParaRPr lang="en-US" dirty="0"/>
          </a:p>
        </p:txBody>
      </p:sp>
      <p:sp>
        <p:nvSpPr>
          <p:cNvPr id="3" name="Content Placeholder 2">
            <a:extLst>
              <a:ext uri="{FF2B5EF4-FFF2-40B4-BE49-F238E27FC236}">
                <a16:creationId xmlns:a16="http://schemas.microsoft.com/office/drawing/2014/main" id="{A17E3D0A-0328-4356-A4B0-9945D146871F}"/>
              </a:ext>
            </a:extLst>
          </p:cNvPr>
          <p:cNvSpPr>
            <a:spLocks noGrp="1"/>
          </p:cNvSpPr>
          <p:nvPr>
            <p:ph idx="1"/>
          </p:nvPr>
        </p:nvSpPr>
        <p:spPr/>
        <p:txBody>
          <a:bodyPr/>
          <a:lstStyle/>
          <a:p>
            <a:r>
              <a:rPr lang="en-US" sz="2000" dirty="0"/>
              <a:t>For example, in the late 1970s, the rate of inflation increased each year from 1976 through 1980. Anyone forecasting inflation by looking only at its past values would have expected inflation to be lower than it turned out to be. The rate of inflation declined each year from 1980 through 1983. </a:t>
            </a:r>
          </a:p>
          <a:p>
            <a:r>
              <a:rPr lang="en-US" sz="2000" dirty="0"/>
              <a:t>During this period, anyone forecasting inflation by looking only at its past values would have expected inflation to be higher than it actually was. </a:t>
            </a:r>
          </a:p>
          <a:p>
            <a:r>
              <a:rPr lang="en-US" sz="2000" dirty="0"/>
              <a:t>Taking into account additional information, such as Federal Reserve policy, movements in oil prices, or other factors that affect inflation rather than relying only on past values of inflation would have enabled someone to make a more accurate forecast.</a:t>
            </a:r>
          </a:p>
          <a:p>
            <a:endParaRPr lang="en-US" dirty="0"/>
          </a:p>
        </p:txBody>
      </p:sp>
    </p:spTree>
    <p:extLst>
      <p:ext uri="{BB962C8B-B14F-4D97-AF65-F5344CB8AC3E}">
        <p14:creationId xmlns:p14="http://schemas.microsoft.com/office/powerpoint/2010/main" val="1367604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E0B-6B67-41A6-B88D-5D1ADA990E37}"/>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(3 of 4)</a:t>
            </a:r>
            <a:endParaRPr lang="en-US" dirty="0"/>
          </a:p>
        </p:txBody>
      </p:sp>
      <p:sp>
        <p:nvSpPr>
          <p:cNvPr id="3" name="Content Placeholder 2">
            <a:extLst>
              <a:ext uri="{FF2B5EF4-FFF2-40B4-BE49-F238E27FC236}">
                <a16:creationId xmlns:a16="http://schemas.microsoft.com/office/drawing/2014/main" id="{C3833C31-28DE-4D8F-845D-E2A53CE6AEFC}"/>
              </a:ext>
            </a:extLst>
          </p:cNvPr>
          <p:cNvSpPr>
            <a:spLocks noGrp="1"/>
          </p:cNvSpPr>
          <p:nvPr>
            <p:ph idx="1"/>
          </p:nvPr>
        </p:nvSpPr>
        <p:spPr/>
        <p:txBody>
          <a:bodyPr/>
          <a:lstStyle/>
          <a:p>
            <a:r>
              <a:rPr lang="en-US" sz="2000" dirty="0"/>
              <a:t>In 1961, John </a:t>
            </a:r>
            <a:r>
              <a:rPr lang="en-US" sz="2000" dirty="0" err="1"/>
              <a:t>Muth</a:t>
            </a:r>
            <a:r>
              <a:rPr lang="en-US" sz="2000" dirty="0"/>
              <a:t> of Carnegie Mellon University proposed a new approach he labeled rational expectations. </a:t>
            </a:r>
          </a:p>
          <a:p>
            <a:pPr lvl="1"/>
            <a:r>
              <a:rPr lang="en-US" sz="2000" dirty="0"/>
              <a:t>With rational expectations, people make forecasts using all available information</a:t>
            </a:r>
          </a:p>
          <a:p>
            <a:r>
              <a:rPr lang="en-US" sz="2000" dirty="0" err="1"/>
              <a:t>Muth</a:t>
            </a:r>
            <a:r>
              <a:rPr lang="en-US" sz="2000" dirty="0"/>
              <a:t> argued that someone who did not use all available information would not be acting rationally. </a:t>
            </a:r>
          </a:p>
          <a:p>
            <a:pPr lvl="1"/>
            <a:r>
              <a:rPr lang="en-US" sz="2000" dirty="0"/>
              <a:t>That is, the person would not be doing his or her best to achieve the goal of an accurate forecast.</a:t>
            </a:r>
          </a:p>
          <a:p>
            <a:endParaRPr lang="en-US" dirty="0"/>
          </a:p>
        </p:txBody>
      </p:sp>
    </p:spTree>
    <p:extLst>
      <p:ext uri="{BB962C8B-B14F-4D97-AF65-F5344CB8AC3E}">
        <p14:creationId xmlns:p14="http://schemas.microsoft.com/office/powerpoint/2010/main" val="326681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00CE-CDA0-481E-A67D-EAB0D812512A}"/>
              </a:ext>
            </a:extLst>
          </p:cNvPr>
          <p:cNvSpPr>
            <a:spLocks noGrp="1"/>
          </p:cNvSpPr>
          <p:nvPr>
            <p:ph type="title"/>
          </p:nvPr>
        </p:nvSpPr>
        <p:spPr/>
        <p:txBody>
          <a:bodyPr/>
          <a:lstStyle/>
          <a:p>
            <a:r>
              <a:rPr lang="en-US" dirty="0"/>
              <a:t>Stock Holders’ Rights </a:t>
            </a:r>
          </a:p>
        </p:txBody>
      </p:sp>
      <p:sp>
        <p:nvSpPr>
          <p:cNvPr id="3" name="Content Placeholder 2">
            <a:extLst>
              <a:ext uri="{FF2B5EF4-FFF2-40B4-BE49-F238E27FC236}">
                <a16:creationId xmlns:a16="http://schemas.microsoft.com/office/drawing/2014/main" id="{D207F25C-DEA3-4216-8041-413185976A70}"/>
              </a:ext>
            </a:extLst>
          </p:cNvPr>
          <p:cNvSpPr>
            <a:spLocks noGrp="1"/>
          </p:cNvSpPr>
          <p:nvPr>
            <p:ph idx="1"/>
          </p:nvPr>
        </p:nvSpPr>
        <p:spPr/>
        <p:txBody>
          <a:bodyPr/>
          <a:lstStyle/>
          <a:p>
            <a:r>
              <a:rPr lang="en-US" sz="2000" dirty="0"/>
              <a:t>The ownership of common stock conveys a </a:t>
            </a:r>
            <a:r>
              <a:rPr lang="en-US" sz="2000" b="1" dirty="0"/>
              <a:t>number of rights:</a:t>
            </a:r>
          </a:p>
          <a:p>
            <a:pPr marL="0" indent="0">
              <a:buNone/>
            </a:pPr>
            <a:endParaRPr lang="en-US" sz="2000" b="1" dirty="0"/>
          </a:p>
          <a:p>
            <a:pPr marL="944118" lvl="1" indent="-457200">
              <a:buFont typeface="+mj-lt"/>
              <a:buAutoNum type="arabicPeriod"/>
            </a:pPr>
            <a:r>
              <a:rPr lang="en-US" sz="2000" dirty="0"/>
              <a:t>Right to participate in the profits of the enterprise </a:t>
            </a:r>
            <a:r>
              <a:rPr lang="en-US" sz="2000" b="1" dirty="0"/>
              <a:t>(residual claimant)</a:t>
            </a:r>
          </a:p>
          <a:p>
            <a:pPr marL="944118" lvl="1" indent="-457200">
              <a:buFont typeface="+mj-lt"/>
              <a:buAutoNum type="arabicPeriod"/>
            </a:pPr>
            <a:r>
              <a:rPr lang="en-US" sz="2000" b="1" dirty="0"/>
              <a:t>Limited Liability</a:t>
            </a:r>
          </a:p>
          <a:p>
            <a:pPr marL="944118" lvl="1" indent="-457200">
              <a:buFont typeface="+mj-lt"/>
              <a:buAutoNum type="arabicPeriod"/>
            </a:pPr>
            <a:r>
              <a:rPr lang="en-US" sz="2000" dirty="0"/>
              <a:t>Entitled to vote at firms’ annual meetings</a:t>
            </a:r>
          </a:p>
          <a:p>
            <a:pPr marL="944118" lvl="1" indent="-457200">
              <a:buFont typeface="+mj-lt"/>
              <a:buAutoNum type="arabicPeriod"/>
            </a:pPr>
            <a:endParaRPr lang="en-US" sz="2000" b="1" dirty="0"/>
          </a:p>
          <a:p>
            <a:pPr marL="944118" lvl="1" indent="-457200">
              <a:buFont typeface="+mj-lt"/>
              <a:buAutoNum type="arabicPeriod"/>
            </a:pPr>
            <a:endParaRPr lang="en-US" sz="2000" b="1" dirty="0"/>
          </a:p>
          <a:p>
            <a:pPr marL="944118" lvl="1" indent="-457200">
              <a:buFont typeface="+mj-lt"/>
              <a:buAutoNum type="arabicPeriod"/>
            </a:pPr>
            <a:endParaRPr lang="en-US" sz="2000" dirty="0"/>
          </a:p>
          <a:p>
            <a:pPr marL="0" indent="0">
              <a:buNone/>
            </a:pPr>
            <a:endParaRPr lang="en-US" sz="2000" dirty="0"/>
          </a:p>
        </p:txBody>
      </p:sp>
    </p:spTree>
    <p:extLst>
      <p:ext uri="{BB962C8B-B14F-4D97-AF65-F5344CB8AC3E}">
        <p14:creationId xmlns:p14="http://schemas.microsoft.com/office/powerpoint/2010/main" val="768675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2330-9EDF-4B87-A061-B5CFFF7E5DA5}"/>
              </a:ext>
            </a:extLst>
          </p:cNvPr>
          <p:cNvSpPr>
            <a:spLocks noGrp="1"/>
          </p:cNvSpPr>
          <p:nvPr>
            <p:ph type="title"/>
          </p:nvPr>
        </p:nvSpPr>
        <p:spPr/>
        <p:txBody>
          <a:bodyPr/>
          <a:lstStyle/>
          <a:p>
            <a:br>
              <a:rPr lang="en-US" dirty="0"/>
            </a:br>
            <a:br>
              <a:rPr lang="en-US" dirty="0"/>
            </a:br>
            <a:br>
              <a:rPr lang="en-US" dirty="0"/>
            </a:br>
            <a:r>
              <a:rPr lang="en-US" dirty="0"/>
              <a:t>Rational Expectations </a:t>
            </a:r>
            <a:r>
              <a:rPr lang="en-US" sz="2000" b="0" dirty="0"/>
              <a:t>(4 of 4)</a:t>
            </a:r>
            <a:endParaRPr lang="en-US" dirty="0"/>
          </a:p>
        </p:txBody>
      </p:sp>
      <p:sp>
        <p:nvSpPr>
          <p:cNvPr id="3" name="Content Placeholder 2">
            <a:extLst>
              <a:ext uri="{FF2B5EF4-FFF2-40B4-BE49-F238E27FC236}">
                <a16:creationId xmlns:a16="http://schemas.microsoft.com/office/drawing/2014/main" id="{061397FA-F4DC-4B80-B07A-68CE4104C528}"/>
              </a:ext>
            </a:extLst>
          </p:cNvPr>
          <p:cNvSpPr>
            <a:spLocks noGrp="1"/>
          </p:cNvSpPr>
          <p:nvPr>
            <p:ph idx="1"/>
          </p:nvPr>
        </p:nvSpPr>
        <p:spPr/>
        <p:txBody>
          <a:bodyPr/>
          <a:lstStyle/>
          <a:p>
            <a:r>
              <a:rPr lang="en-US" sz="2000" dirty="0"/>
              <a:t>For example, in forecasting the price of a firm’s stock, investors should use not just </a:t>
            </a:r>
            <a:r>
              <a:rPr lang="en-US" sz="2000" b="1" dirty="0"/>
              <a:t>past prices of the stock </a:t>
            </a:r>
            <a:r>
              <a:rPr lang="en-US" sz="2000" dirty="0"/>
              <a:t>but also any other information that is helpful in forecasting the </a:t>
            </a:r>
            <a:r>
              <a:rPr lang="en-US" sz="2000" b="1" dirty="0"/>
              <a:t>future profitability of the firm.</a:t>
            </a:r>
          </a:p>
          <a:p>
            <a:endParaRPr lang="en-US" sz="2000" b="1" dirty="0"/>
          </a:p>
          <a:p>
            <a:r>
              <a:rPr lang="en-US" sz="2000" dirty="0"/>
              <a:t>Such information include the </a:t>
            </a:r>
            <a:r>
              <a:rPr lang="en-US" sz="2000" u="sng" dirty="0"/>
              <a:t>quality of the firm’s management</a:t>
            </a:r>
            <a:r>
              <a:rPr lang="en-US" sz="2000" dirty="0"/>
              <a:t>, new products the firm might be developing, and so on. </a:t>
            </a:r>
          </a:p>
          <a:p>
            <a:endParaRPr lang="en-US" sz="2000" dirty="0"/>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124393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F45F-82AF-442D-A848-212E694139A0}"/>
              </a:ext>
            </a:extLst>
          </p:cNvPr>
          <p:cNvSpPr>
            <a:spLocks noGrp="1"/>
          </p:cNvSpPr>
          <p:nvPr>
            <p:ph type="title"/>
          </p:nvPr>
        </p:nvSpPr>
        <p:spPr/>
        <p:txBody>
          <a:bodyPr/>
          <a:lstStyle/>
          <a:p>
            <a:r>
              <a:rPr lang="en-US" dirty="0"/>
              <a:t>Rational Expectations: Optimal Forecast</a:t>
            </a:r>
          </a:p>
        </p:txBody>
      </p:sp>
      <p:sp>
        <p:nvSpPr>
          <p:cNvPr id="3" name="Content Placeholder 2">
            <a:extLst>
              <a:ext uri="{FF2B5EF4-FFF2-40B4-BE49-F238E27FC236}">
                <a16:creationId xmlns:a16="http://schemas.microsoft.com/office/drawing/2014/main" id="{CF9F2DEB-674C-4402-A04E-9FDD11921061}"/>
              </a:ext>
            </a:extLst>
          </p:cNvPr>
          <p:cNvSpPr>
            <a:spLocks noGrp="1"/>
          </p:cNvSpPr>
          <p:nvPr>
            <p:ph idx="1"/>
          </p:nvPr>
        </p:nvSpPr>
        <p:spPr/>
        <p:txBody>
          <a:bodyPr/>
          <a:lstStyle/>
          <a:p>
            <a:r>
              <a:rPr lang="en-US" dirty="0"/>
              <a:t>If </a:t>
            </a:r>
            <a:r>
              <a:rPr lang="en-US" b="1" dirty="0"/>
              <a:t>sufficient number of investors </a:t>
            </a:r>
            <a:r>
              <a:rPr lang="en-US" dirty="0"/>
              <a:t>and traders in the stock market </a:t>
            </a:r>
            <a:r>
              <a:rPr lang="en-US" u="sng" dirty="0"/>
              <a:t>have rational expectations</a:t>
            </a:r>
            <a:r>
              <a:rPr lang="en-US" dirty="0"/>
              <a:t>, the </a:t>
            </a:r>
            <a:r>
              <a:rPr lang="en-US" b="1" dirty="0"/>
              <a:t>market price </a:t>
            </a:r>
            <a:r>
              <a:rPr lang="en-US" dirty="0"/>
              <a:t>of a stock should </a:t>
            </a:r>
            <a:r>
              <a:rPr lang="en-US" i="1" dirty="0"/>
              <a:t>equal</a:t>
            </a:r>
            <a:r>
              <a:rPr lang="en-US" dirty="0"/>
              <a:t> the </a:t>
            </a:r>
            <a:r>
              <a:rPr lang="en-US" b="1" dirty="0"/>
              <a:t>best estimate (optimal forecast) </a:t>
            </a:r>
            <a:r>
              <a:rPr lang="en-US" dirty="0"/>
              <a:t>of the present value of expected future dividends, which is the stock’s </a:t>
            </a:r>
            <a:r>
              <a:rPr lang="en-US" u="sng" dirty="0"/>
              <a:t>fundamental value</a:t>
            </a:r>
            <a:r>
              <a:rPr lang="en-US" dirty="0"/>
              <a:t>. </a:t>
            </a:r>
          </a:p>
          <a:p>
            <a:endParaRPr lang="en-US" dirty="0"/>
          </a:p>
        </p:txBody>
      </p:sp>
    </p:spTree>
    <p:extLst>
      <p:ext uri="{BB962C8B-B14F-4D97-AF65-F5344CB8AC3E}">
        <p14:creationId xmlns:p14="http://schemas.microsoft.com/office/powerpoint/2010/main" val="4209606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1C3-38C2-49FF-9F88-1450EE030840}"/>
              </a:ext>
            </a:extLst>
          </p:cNvPr>
          <p:cNvSpPr>
            <a:spLocks noGrp="1"/>
          </p:cNvSpPr>
          <p:nvPr>
            <p:ph type="title"/>
          </p:nvPr>
        </p:nvSpPr>
        <p:spPr/>
        <p:txBody>
          <a:bodyPr/>
          <a:lstStyle/>
          <a:p>
            <a:r>
              <a:rPr lang="en-US" dirty="0"/>
              <a:t>Rational Expectations: Forecast Error </a:t>
            </a:r>
            <a:r>
              <a:rPr lang="en-US" sz="2000" b="0" dirty="0"/>
              <a:t>(1 of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7CA66D-1529-4DFD-8BAD-ECF62C6411E4}"/>
                  </a:ext>
                </a:extLst>
              </p:cNvPr>
              <p:cNvSpPr>
                <a:spLocks noGrp="1"/>
              </p:cNvSpPr>
              <p:nvPr>
                <p:ph idx="1"/>
              </p:nvPr>
            </p:nvSpPr>
            <p:spPr/>
            <p:txBody>
              <a:bodyPr/>
              <a:lstStyle/>
              <a:p>
                <a:r>
                  <a:rPr lang="en-US" sz="2000" dirty="0"/>
                  <a:t>Saying that investors have rational expectations is not the same as saying that they can foretell the future. </a:t>
                </a:r>
              </a:p>
              <a:p>
                <a:pPr lvl="1"/>
                <a:r>
                  <a:rPr lang="en-US" sz="2000" dirty="0"/>
                  <a:t>In other words, the optimal forecast is </a:t>
                </a:r>
                <a:r>
                  <a:rPr lang="en-US" sz="2000" b="1" dirty="0"/>
                  <a:t>optimal</a:t>
                </a:r>
                <a:r>
                  <a:rPr lang="en-US" sz="2000" dirty="0"/>
                  <a:t>, but it may be </a:t>
                </a:r>
                <a:r>
                  <a:rPr lang="en-US" sz="2000" b="1" dirty="0"/>
                  <a:t>wrong</a:t>
                </a:r>
                <a:r>
                  <a:rPr lang="en-US" sz="2000" dirty="0"/>
                  <a:t>.</a:t>
                </a:r>
              </a:p>
              <a:p>
                <a:r>
                  <a:rPr lang="en-US" sz="2000" dirty="0"/>
                  <a:t>To state this concept more exactly, suppose that at the end of trading today on the stock market,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𝑒</m:t>
                        </m:r>
                      </m:sup>
                    </m:sSubSup>
                  </m:oMath>
                </a14:m>
                <a:r>
                  <a:rPr lang="en-US" sz="2000" dirty="0"/>
                  <a:t>is the optimal forecast of the price of Apple’s stock at the end of trading tomorrow, then it is </a:t>
                </a:r>
                <a:r>
                  <a:rPr lang="en-US" sz="2000" b="1" dirty="0"/>
                  <a:t>very unlikely that </a:t>
                </a:r>
                <a:r>
                  <a:rPr lang="en-US" sz="2000" dirty="0"/>
                  <a:t>we will see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r>
                          <a:rPr lang="en-US" sz="2000" b="1" i="1">
                            <a:latin typeface="Cambria Math" panose="02040503050406030204" pitchFamily="18" charset="0"/>
                          </a:rPr>
                          <m:t>𝒆</m:t>
                        </m:r>
                      </m:sup>
                    </m:sSubSup>
                    <m:r>
                      <a:rPr lang="en-US" sz="2000" b="1" i="1">
                        <a:latin typeface="Cambria Math" panose="02040503050406030204" pitchFamily="18" charset="0"/>
                      </a:rPr>
                      <m:t> </m:t>
                    </m:r>
                  </m:oMath>
                </a14:m>
                <a:r>
                  <a:rPr lang="en-US" sz="2000" b="1" dirty="0"/>
                  <a:t>= </a:t>
                </a:r>
                <a14:m>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panose="02040503050406030204" pitchFamily="18" charset="0"/>
                          </a:rPr>
                          <m:t>𝑷</m:t>
                        </m:r>
                      </m:e>
                      <m:sub>
                        <m:r>
                          <a:rPr lang="en-US" sz="2000" b="1" i="1">
                            <a:latin typeface="Cambria Math" panose="02040503050406030204" pitchFamily="18" charset="0"/>
                          </a:rPr>
                          <m:t>𝒕</m:t>
                        </m:r>
                        <m:r>
                          <a:rPr lang="en-US" sz="2000" b="1" i="1">
                            <a:latin typeface="Cambria Math" panose="02040503050406030204" pitchFamily="18" charset="0"/>
                          </a:rPr>
                          <m:t>+</m:t>
                        </m:r>
                        <m:r>
                          <a:rPr lang="en-US" sz="2000" b="1" i="1">
                            <a:latin typeface="Cambria Math" panose="02040503050406030204" pitchFamily="18" charset="0"/>
                          </a:rPr>
                          <m:t>𝟏</m:t>
                        </m:r>
                      </m:sub>
                      <m:sup/>
                    </m:sSubSup>
                  </m:oMath>
                </a14:m>
                <a:r>
                  <a:rPr lang="en-US" sz="2000" b="1" dirty="0"/>
                  <a:t>.</a:t>
                </a:r>
                <a:r>
                  <a:rPr lang="en-US" sz="2000" dirty="0"/>
                  <a:t> </a:t>
                </a:r>
              </a:p>
              <a:p>
                <a:endParaRPr lang="en-US" sz="2000" dirty="0"/>
              </a:p>
              <a:p>
                <a:endParaRPr lang="en-US" sz="2000" u="sng" dirty="0"/>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A17CA66D-1529-4DFD-8BAD-ECF62C6411E4}"/>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2294558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0B9F-6596-475E-9548-543C52E5CB2E}"/>
              </a:ext>
            </a:extLst>
          </p:cNvPr>
          <p:cNvSpPr>
            <a:spLocks noGrp="1"/>
          </p:cNvSpPr>
          <p:nvPr>
            <p:ph type="title"/>
          </p:nvPr>
        </p:nvSpPr>
        <p:spPr/>
        <p:txBody>
          <a:bodyPr/>
          <a:lstStyle/>
          <a:p>
            <a:r>
              <a:rPr lang="en-US" dirty="0"/>
              <a:t>Rational Expectations: Forecast Error </a:t>
            </a:r>
            <a:r>
              <a:rPr lang="en-US" sz="2000" b="0" dirty="0"/>
              <a:t>(2 of 4)</a:t>
            </a:r>
            <a:endParaRPr lang="en-US" dirty="0"/>
          </a:p>
        </p:txBody>
      </p:sp>
      <p:sp>
        <p:nvSpPr>
          <p:cNvPr id="3" name="Content Placeholder 2">
            <a:extLst>
              <a:ext uri="{FF2B5EF4-FFF2-40B4-BE49-F238E27FC236}">
                <a16:creationId xmlns:a16="http://schemas.microsoft.com/office/drawing/2014/main" id="{401B121D-8F89-442C-B4D7-6379911E8CCF}"/>
              </a:ext>
            </a:extLst>
          </p:cNvPr>
          <p:cNvSpPr>
            <a:spLocks noGrp="1"/>
          </p:cNvSpPr>
          <p:nvPr>
            <p:ph idx="1"/>
          </p:nvPr>
        </p:nvSpPr>
        <p:spPr/>
        <p:txBody>
          <a:bodyPr/>
          <a:lstStyle/>
          <a:p>
            <a:r>
              <a:rPr lang="en-US" sz="2000" u="sng" dirty="0"/>
              <a:t>Why?</a:t>
            </a:r>
          </a:p>
          <a:p>
            <a:endParaRPr lang="en-US" sz="2000" dirty="0"/>
          </a:p>
          <a:p>
            <a:r>
              <a:rPr lang="en-US" sz="2000" dirty="0"/>
              <a:t>Because tomorrow, investors and traders are likely to obtain </a:t>
            </a:r>
            <a:r>
              <a:rPr lang="en-US" sz="2000" b="1" dirty="0"/>
              <a:t>additional information </a:t>
            </a:r>
            <a:r>
              <a:rPr lang="en-US" sz="2000" dirty="0"/>
              <a:t>about Apple—perhaps sales of the iPhones during the previous month are below what was forecast—that will </a:t>
            </a:r>
            <a:r>
              <a:rPr lang="en-US" sz="2000" b="1" u="sng" dirty="0"/>
              <a:t>change their view of the fundamental value </a:t>
            </a:r>
            <a:r>
              <a:rPr lang="en-US" sz="2000" dirty="0"/>
              <a:t>of Apple’s stock. </a:t>
            </a:r>
          </a:p>
          <a:p>
            <a:pPr marL="0" indent="0">
              <a:buNone/>
            </a:pPr>
            <a:endParaRPr lang="en-US" sz="2000" dirty="0"/>
          </a:p>
          <a:p>
            <a:r>
              <a:rPr lang="en-US" sz="2000" dirty="0"/>
              <a:t>So, there is likely to be a </a:t>
            </a:r>
            <a:r>
              <a:rPr lang="en-US" sz="2000" b="1" dirty="0"/>
              <a:t>forecast error</a:t>
            </a:r>
            <a:r>
              <a:rPr lang="en-US" sz="2000" dirty="0"/>
              <a:t>, which is </a:t>
            </a:r>
            <a:r>
              <a:rPr lang="en-US" sz="2000" i="1" dirty="0"/>
              <a:t>the difference between the forecast price of Apple’s stock and the actual price of Apple’s stock</a:t>
            </a:r>
            <a:r>
              <a:rPr lang="en-US" sz="2000" dirty="0"/>
              <a:t>. </a:t>
            </a:r>
          </a:p>
          <a:p>
            <a:endParaRPr lang="en-US" dirty="0"/>
          </a:p>
        </p:txBody>
      </p:sp>
    </p:spTree>
    <p:extLst>
      <p:ext uri="{BB962C8B-B14F-4D97-AF65-F5344CB8AC3E}">
        <p14:creationId xmlns:p14="http://schemas.microsoft.com/office/powerpoint/2010/main" val="3966156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67BB-09ED-47FB-9326-69E533706FD9}"/>
              </a:ext>
            </a:extLst>
          </p:cNvPr>
          <p:cNvSpPr>
            <a:spLocks noGrp="1"/>
          </p:cNvSpPr>
          <p:nvPr>
            <p:ph type="title"/>
          </p:nvPr>
        </p:nvSpPr>
        <p:spPr/>
        <p:txBody>
          <a:bodyPr/>
          <a:lstStyle/>
          <a:p>
            <a:r>
              <a:rPr lang="en-US" dirty="0"/>
              <a:t>Rational Expectations: Forecast Error </a:t>
            </a:r>
            <a:r>
              <a:rPr lang="en-US" sz="2000" b="0" dirty="0"/>
              <a:t>(3 of 4)</a:t>
            </a:r>
            <a:endParaRPr lang="en-US" dirty="0"/>
          </a:p>
        </p:txBody>
      </p:sp>
      <p:sp>
        <p:nvSpPr>
          <p:cNvPr id="3" name="Content Placeholder 2">
            <a:extLst>
              <a:ext uri="{FF2B5EF4-FFF2-40B4-BE49-F238E27FC236}">
                <a16:creationId xmlns:a16="http://schemas.microsoft.com/office/drawing/2014/main" id="{2F536E0E-19E1-451F-ACB8-0FC67F68C6DE}"/>
              </a:ext>
            </a:extLst>
          </p:cNvPr>
          <p:cNvSpPr>
            <a:spLocks noGrp="1"/>
          </p:cNvSpPr>
          <p:nvPr>
            <p:ph idx="1"/>
          </p:nvPr>
        </p:nvSpPr>
        <p:spPr/>
        <p:txBody>
          <a:bodyPr/>
          <a:lstStyle/>
          <a:p>
            <a:r>
              <a:rPr lang="en-US" sz="2000" dirty="0"/>
              <a:t>But no one can accurately forecast the size of that error </a:t>
            </a:r>
            <a:r>
              <a:rPr lang="en-US" sz="2000" b="1" dirty="0"/>
              <a:t>ahead of time </a:t>
            </a:r>
            <a:r>
              <a:rPr lang="en-US" sz="2000" dirty="0"/>
              <a:t>because </a:t>
            </a:r>
          </a:p>
          <a:p>
            <a:pPr lvl="1"/>
            <a:r>
              <a:rPr lang="en-US" sz="2000" dirty="0"/>
              <a:t>the error is caused by </a:t>
            </a:r>
            <a:r>
              <a:rPr lang="en-US" sz="2000" b="1" dirty="0"/>
              <a:t>new information </a:t>
            </a:r>
            <a:r>
              <a:rPr lang="en-US" sz="2000" dirty="0"/>
              <a:t>that is </a:t>
            </a:r>
            <a:r>
              <a:rPr lang="en-US" sz="2000" u="sng" dirty="0"/>
              <a:t>not available </a:t>
            </a:r>
            <a:r>
              <a:rPr lang="en-US" sz="2000" dirty="0"/>
              <a:t>when the forecast is made. </a:t>
            </a:r>
          </a:p>
          <a:p>
            <a:pPr lvl="1"/>
            <a:r>
              <a:rPr lang="en-US" sz="2000" dirty="0"/>
              <a:t>If the information had been available, rational expectations tell us that it would have been incorporated into the forecast of the stock price. </a:t>
            </a:r>
          </a:p>
          <a:p>
            <a:r>
              <a:rPr lang="en-US" sz="2000" dirty="0"/>
              <a:t>Therefore, the forecast error is </a:t>
            </a:r>
            <a:r>
              <a:rPr lang="en-US" sz="2000" b="1" dirty="0"/>
              <a:t>unforecastable </a:t>
            </a:r>
            <a:r>
              <a:rPr lang="en-US" sz="2000" dirty="0"/>
              <a:t>and follows </a:t>
            </a:r>
            <a:r>
              <a:rPr lang="en-US" sz="2000" b="1" dirty="0"/>
              <a:t>random walk</a:t>
            </a:r>
            <a:r>
              <a:rPr lang="en-US" sz="2000" dirty="0"/>
              <a:t>. To state the point more formally:</a:t>
            </a:r>
          </a:p>
          <a:p>
            <a:endParaRPr lang="en-US" dirty="0"/>
          </a:p>
        </p:txBody>
      </p:sp>
      <p:pic>
        <p:nvPicPr>
          <p:cNvPr id="5" name="Picture 4">
            <a:extLst>
              <a:ext uri="{FF2B5EF4-FFF2-40B4-BE49-F238E27FC236}">
                <a16:creationId xmlns:a16="http://schemas.microsoft.com/office/drawing/2014/main" id="{30E6D1C2-7A20-425F-B03E-D8CE97E4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81" y="4953000"/>
            <a:ext cx="5710238" cy="902064"/>
          </a:xfrm>
          <a:prstGeom prst="rect">
            <a:avLst/>
          </a:prstGeom>
        </p:spPr>
      </p:pic>
    </p:spTree>
    <p:extLst>
      <p:ext uri="{BB962C8B-B14F-4D97-AF65-F5344CB8AC3E}">
        <p14:creationId xmlns:p14="http://schemas.microsoft.com/office/powerpoint/2010/main" val="37603490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575A-D84F-471D-BC80-55549B3EDED5}"/>
              </a:ext>
            </a:extLst>
          </p:cNvPr>
          <p:cNvSpPr>
            <a:spLocks noGrp="1"/>
          </p:cNvSpPr>
          <p:nvPr>
            <p:ph type="title"/>
          </p:nvPr>
        </p:nvSpPr>
        <p:spPr/>
        <p:txBody>
          <a:bodyPr/>
          <a:lstStyle/>
          <a:p>
            <a:r>
              <a:rPr lang="en-US" dirty="0"/>
              <a:t>Rational Expectations: Forecast Error </a:t>
            </a:r>
            <a:r>
              <a:rPr lang="en-US" sz="2000" b="0" dirty="0"/>
              <a:t>(4 of 4)</a:t>
            </a:r>
            <a:endParaRPr lang="en-US" dirty="0"/>
          </a:p>
        </p:txBody>
      </p:sp>
      <p:sp>
        <p:nvSpPr>
          <p:cNvPr id="3" name="Content Placeholder 2">
            <a:extLst>
              <a:ext uri="{FF2B5EF4-FFF2-40B4-BE49-F238E27FC236}">
                <a16:creationId xmlns:a16="http://schemas.microsoft.com/office/drawing/2014/main" id="{31E1B9C9-114E-4F90-8D3E-22B935D32178}"/>
              </a:ext>
            </a:extLst>
          </p:cNvPr>
          <p:cNvSpPr>
            <a:spLocks noGrp="1"/>
          </p:cNvSpPr>
          <p:nvPr>
            <p:ph idx="1"/>
          </p:nvPr>
        </p:nvSpPr>
        <p:spPr/>
        <p:txBody>
          <a:bodyPr/>
          <a:lstStyle/>
          <a:p>
            <a:r>
              <a:rPr lang="en-US" sz="2000" dirty="0"/>
              <a:t>So, when a forecast is made, we can be fairly sure that the forecast will turn out to be </a:t>
            </a:r>
            <a:r>
              <a:rPr lang="en-US" sz="2000" u="sng" dirty="0"/>
              <a:t>lower</a:t>
            </a:r>
            <a:r>
              <a:rPr lang="en-US" sz="2000" dirty="0"/>
              <a:t> or </a:t>
            </a:r>
            <a:r>
              <a:rPr lang="en-US" sz="2000" u="sng" dirty="0"/>
              <a:t>higher</a:t>
            </a:r>
            <a:r>
              <a:rPr lang="en-US" sz="2000" dirty="0"/>
              <a:t> </a:t>
            </a:r>
            <a:r>
              <a:rPr lang="en-US" sz="2000" b="1" dirty="0"/>
              <a:t>than the actual value </a:t>
            </a:r>
            <a:r>
              <a:rPr lang="en-US" sz="2000" dirty="0"/>
              <a:t>of the variable being forecast. </a:t>
            </a:r>
          </a:p>
          <a:p>
            <a:endParaRPr lang="en-US" sz="2000" dirty="0"/>
          </a:p>
          <a:p>
            <a:r>
              <a:rPr lang="en-US" sz="2000" dirty="0"/>
              <a:t>But forecast errors follow </a:t>
            </a:r>
            <a:r>
              <a:rPr lang="en-US" sz="2000" b="1" dirty="0"/>
              <a:t>random walk</a:t>
            </a:r>
            <a:r>
              <a:rPr lang="en-US" sz="2000" dirty="0"/>
              <a:t>:</a:t>
            </a:r>
          </a:p>
          <a:p>
            <a:pPr lvl="1"/>
            <a:r>
              <a:rPr lang="en-US" sz="2000" dirty="0"/>
              <a:t>we have no way of telling how large the error will be or even whether it will be positive (that is, our forecast was too low) or negative (that is, our forecast was too high).</a:t>
            </a:r>
          </a:p>
          <a:p>
            <a:endParaRPr lang="en-US" dirty="0"/>
          </a:p>
        </p:txBody>
      </p:sp>
    </p:spTree>
    <p:extLst>
      <p:ext uri="{BB962C8B-B14F-4D97-AF65-F5344CB8AC3E}">
        <p14:creationId xmlns:p14="http://schemas.microsoft.com/office/powerpoint/2010/main" val="989176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8048-C34B-48DD-9460-973712B19E48}"/>
              </a:ext>
            </a:extLst>
          </p:cNvPr>
          <p:cNvSpPr>
            <a:spLocks noGrp="1"/>
          </p:cNvSpPr>
          <p:nvPr>
            <p:ph type="title"/>
          </p:nvPr>
        </p:nvSpPr>
        <p:spPr/>
        <p:txBody>
          <a:bodyPr/>
          <a:lstStyle/>
          <a:p>
            <a:r>
              <a:rPr lang="en-US" dirty="0"/>
              <a:t>The Efficient Markets Hypothesis </a:t>
            </a:r>
            <a:r>
              <a:rPr lang="en-US" sz="2000" b="0" dirty="0"/>
              <a:t>(1 of 4)</a:t>
            </a:r>
            <a:br>
              <a:rPr lang="en-US" dirty="0"/>
            </a:br>
            <a:endParaRPr lang="en-US" dirty="0"/>
          </a:p>
        </p:txBody>
      </p:sp>
      <p:sp>
        <p:nvSpPr>
          <p:cNvPr id="3" name="Content Placeholder 2">
            <a:extLst>
              <a:ext uri="{FF2B5EF4-FFF2-40B4-BE49-F238E27FC236}">
                <a16:creationId xmlns:a16="http://schemas.microsoft.com/office/drawing/2014/main" id="{22D59275-1D4C-4C07-BA42-902FD0F3691C}"/>
              </a:ext>
            </a:extLst>
          </p:cNvPr>
          <p:cNvSpPr>
            <a:spLocks noGrp="1"/>
          </p:cNvSpPr>
          <p:nvPr>
            <p:ph idx="1"/>
          </p:nvPr>
        </p:nvSpPr>
        <p:spPr/>
        <p:txBody>
          <a:bodyPr/>
          <a:lstStyle/>
          <a:p>
            <a:r>
              <a:rPr lang="en-US" sz="2000" dirty="0"/>
              <a:t>The application of rational expectations to financial markets is known as the efficient markets hypothesis</a:t>
            </a:r>
          </a:p>
          <a:p>
            <a:r>
              <a:rPr lang="en-US" sz="2000" dirty="0"/>
              <a:t>With respect to the stock market, the efficient markets hypothesis states that </a:t>
            </a:r>
          </a:p>
          <a:p>
            <a:pPr lvl="1"/>
            <a:r>
              <a:rPr lang="en-US" sz="2000" dirty="0"/>
              <a:t>when investors and traders use all available information in </a:t>
            </a:r>
            <a:r>
              <a:rPr lang="en-US" sz="2000" b="1" dirty="0"/>
              <a:t>forming expectations</a:t>
            </a:r>
            <a:r>
              <a:rPr lang="en-US" sz="2000" dirty="0"/>
              <a:t> of </a:t>
            </a:r>
            <a:r>
              <a:rPr lang="en-US" sz="2000" b="1" dirty="0"/>
              <a:t>future dividend payments</a:t>
            </a:r>
            <a:r>
              <a:rPr lang="en-US" sz="2000" dirty="0"/>
              <a:t>, the </a:t>
            </a:r>
            <a:r>
              <a:rPr lang="en-US" sz="2000" u="sng" dirty="0"/>
              <a:t>equilibrium price </a:t>
            </a:r>
            <a:r>
              <a:rPr lang="en-US" sz="2000" dirty="0"/>
              <a:t>of a stock equals the market’s optimal forecast—the best forecast given available information—of the stock’s fundamental value. </a:t>
            </a:r>
          </a:p>
          <a:p>
            <a:endParaRPr lang="en-US" dirty="0"/>
          </a:p>
        </p:txBody>
      </p:sp>
    </p:spTree>
    <p:extLst>
      <p:ext uri="{BB962C8B-B14F-4D97-AF65-F5344CB8AC3E}">
        <p14:creationId xmlns:p14="http://schemas.microsoft.com/office/powerpoint/2010/main" val="995031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1994-674A-4413-8C48-713B660ADA04}"/>
              </a:ext>
            </a:extLst>
          </p:cNvPr>
          <p:cNvSpPr>
            <a:spLocks noGrp="1"/>
          </p:cNvSpPr>
          <p:nvPr>
            <p:ph type="title"/>
          </p:nvPr>
        </p:nvSpPr>
        <p:spPr/>
        <p:txBody>
          <a:bodyPr/>
          <a:lstStyle/>
          <a:p>
            <a:r>
              <a:rPr lang="en-US" dirty="0"/>
              <a:t>The Efficient Markets Hypothesis </a:t>
            </a:r>
            <a:r>
              <a:rPr lang="en-US" sz="2000" b="0" dirty="0"/>
              <a:t>(2 of 4)</a:t>
            </a:r>
            <a:br>
              <a:rPr lang="en-US" dirty="0"/>
            </a:br>
            <a:endParaRPr lang="en-US" dirty="0"/>
          </a:p>
        </p:txBody>
      </p:sp>
      <p:graphicFrame>
        <p:nvGraphicFramePr>
          <p:cNvPr id="4" name="Content Placeholder 3" descr="The figure shows the formula for the rate of return on the security.&#10;Recall that, the rate of return from holding a security equals the sum of the capital gain on the security, plus any cash payments divided by the initial purchase price of the security.&#10;R, is equal to, P sub t plus 1, minus p sub t, plus C, over, P sub t. &#10;Where R, is equal to, the rate of return on the security. &#10;P sub t plus 1, is equal to, price of the security at time  t plus 1, the end of the holding period. &#10;P sub t, is equal to, price of the security at time t, the beginning of the holding period. &#10;And C is equal to, cash payment, Payment of dividend, made during the holding period.">
            <a:extLst>
              <a:ext uri="{FF2B5EF4-FFF2-40B4-BE49-F238E27FC236}">
                <a16:creationId xmlns:a16="http://schemas.microsoft.com/office/drawing/2014/main" id="{02A5950A-D8BF-4983-8ABA-A968C6831A07}"/>
              </a:ext>
            </a:extLst>
          </p:cNvPr>
          <p:cNvGraphicFramePr>
            <a:graphicFrameLocks noGrp="1" noChangeAspect="1"/>
          </p:cNvGraphicFramePr>
          <p:nvPr>
            <p:ph idx="1"/>
            <p:extLst>
              <p:ext uri="{D42A27DB-BD31-4B8C-83A1-F6EECF244321}">
                <p14:modId xmlns:p14="http://schemas.microsoft.com/office/powerpoint/2010/main" val="2431139476"/>
              </p:ext>
            </p:extLst>
          </p:nvPr>
        </p:nvGraphicFramePr>
        <p:xfrm>
          <a:off x="685800" y="1585410"/>
          <a:ext cx="7168370" cy="3687179"/>
        </p:xfrm>
        <a:graphic>
          <a:graphicData uri="http://schemas.openxmlformats.org/presentationml/2006/ole">
            <mc:AlternateContent xmlns:mc="http://schemas.openxmlformats.org/markup-compatibility/2006">
              <mc:Choice xmlns:v="urn:schemas-microsoft-com:vml" Requires="v">
                <p:oleObj spid="_x0000_s8319" name="Equation" r:id="rId3" imgW="4419600" imgH="2273300" progId="Equation.DSMT4">
                  <p:embed/>
                </p:oleObj>
              </mc:Choice>
              <mc:Fallback>
                <p:oleObj name="Equation" r:id="rId3" imgW="4419600" imgH="2273300" progId="Equation.DSMT4">
                  <p:embed/>
                  <p:pic>
                    <p:nvPicPr>
                      <p:cNvPr id="4" name="Object 3" descr="The figure shows the formula for the rate of return on the security.&#10;Recall that, the rate of return from holding a security equals the sum of the capital gain on the security, plus any cash payments divided by the initial purchase price of the security.&#10;R, is equal to, P sub t plus 1, minus p sub t, plus C, over, P sub t. &#10;Where R, is equal to, the rate of return on the security. &#10;P sub t plus 1, is equal to, price of the security at time  t plus 1, the end of the holding period. &#10;P sub t, is equal to, price of the security at time t, the beginning of the holding period. &#10;And C is equal to, cash payment, Payment of dividend, made during the holding period."/>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85410"/>
                        <a:ext cx="7168370" cy="3687179"/>
                      </a:xfrm>
                      <a:prstGeom prst="rect">
                        <a:avLst/>
                      </a:prstGeom>
                      <a:noFill/>
                      <a:extLst/>
                    </p:spPr>
                  </p:pic>
                </p:oleObj>
              </mc:Fallback>
            </mc:AlternateContent>
          </a:graphicData>
        </a:graphic>
      </p:graphicFrame>
    </p:spTree>
    <p:extLst>
      <p:ext uri="{BB962C8B-B14F-4D97-AF65-F5344CB8AC3E}">
        <p14:creationId xmlns:p14="http://schemas.microsoft.com/office/powerpoint/2010/main" val="3502566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Efficient Markets Hypothesis </a:t>
            </a:r>
            <a:r>
              <a:rPr lang="en-US" sz="2000" b="0" dirty="0"/>
              <a:t>(3 of 4)</a:t>
            </a:r>
            <a:br>
              <a:rPr lang="en-US" dirty="0"/>
            </a:br>
            <a:endParaRPr lang="en-US" dirty="0"/>
          </a:p>
        </p:txBody>
      </p:sp>
      <p:sp>
        <p:nvSpPr>
          <p:cNvPr id="8" name="Text Placeholder 7"/>
          <p:cNvSpPr>
            <a:spLocks noGrp="1"/>
          </p:cNvSpPr>
          <p:nvPr>
            <p:ph type="body" idx="1"/>
          </p:nvPr>
        </p:nvSpPr>
        <p:spPr>
          <a:xfrm>
            <a:off x="529488" y="1539240"/>
            <a:ext cx="8309712" cy="1158240"/>
          </a:xfrm>
        </p:spPr>
        <p:txBody>
          <a:bodyPr/>
          <a:lstStyle/>
          <a:p>
            <a:pPr algn="ctr">
              <a:spcBef>
                <a:spcPts val="0"/>
              </a:spcBef>
            </a:pPr>
            <a:r>
              <a:rPr lang="en-US" sz="2000" dirty="0">
                <a:ea typeface="ヒラギノ角ゴ Pro W3" charset="-128"/>
              </a:rPr>
              <a:t>At the beginning of the period, we know </a:t>
            </a:r>
            <a:r>
              <a:rPr lang="en-US" sz="2000" i="1" dirty="0" err="1">
                <a:ea typeface="ヒラギノ角ゴ Pro W3" charset="-128"/>
              </a:rPr>
              <a:t>P</a:t>
            </a:r>
            <a:r>
              <a:rPr lang="en-US" sz="2000" i="1" baseline="-25000" dirty="0" err="1">
                <a:ea typeface="ヒラギノ角ゴ Pro W3" charset="-128"/>
              </a:rPr>
              <a:t>t</a:t>
            </a:r>
            <a:r>
              <a:rPr lang="en-US" sz="2000" dirty="0">
                <a:ea typeface="ヒラギノ角ゴ Pro W3" charset="-128"/>
              </a:rPr>
              <a:t> and </a:t>
            </a:r>
            <a:r>
              <a:rPr lang="en-US" sz="2000" i="1" dirty="0">
                <a:ea typeface="ヒラギノ角ゴ Pro W3" charset="-128"/>
              </a:rPr>
              <a:t>C</a:t>
            </a:r>
            <a:r>
              <a:rPr lang="en-US" sz="2000" dirty="0">
                <a:ea typeface="ヒラギノ角ゴ Pro W3" charset="-128"/>
              </a:rPr>
              <a:t>. </a:t>
            </a:r>
          </a:p>
          <a:p>
            <a:pPr algn="ctr">
              <a:spcBef>
                <a:spcPts val="600"/>
              </a:spcBef>
            </a:pPr>
            <a:r>
              <a:rPr lang="en-US" sz="2000" i="1" dirty="0">
                <a:ea typeface="ヒラギノ角ゴ Pro W3" charset="-128"/>
              </a:rPr>
              <a:t>P</a:t>
            </a:r>
            <a:r>
              <a:rPr lang="en-US" sz="2000" i="1" baseline="-25000" dirty="0">
                <a:ea typeface="ヒラギノ角ゴ Pro W3" charset="-128"/>
              </a:rPr>
              <a:t>t+1</a:t>
            </a:r>
            <a:r>
              <a:rPr lang="en-US" sz="2000" dirty="0">
                <a:ea typeface="ヒラギノ角ゴ Pro W3" charset="-128"/>
              </a:rPr>
              <a:t> is unknown and we must form an expectation of it.</a:t>
            </a:r>
          </a:p>
          <a:p>
            <a:pPr algn="ctr">
              <a:spcBef>
                <a:spcPts val="600"/>
              </a:spcBef>
            </a:pPr>
            <a:r>
              <a:rPr lang="en-US" sz="2000" dirty="0">
                <a:ea typeface="ヒラギノ角ゴ Pro W3" charset="-128"/>
              </a:rPr>
              <a:t>The expected return then is</a:t>
            </a:r>
            <a:endParaRPr lang="en-US" sz="2000" dirty="0"/>
          </a:p>
        </p:txBody>
      </p:sp>
      <p:graphicFrame>
        <p:nvGraphicFramePr>
          <p:cNvPr id="12" name="Object 11" descr="R raised to the power e, is equal to P sub t plus 1, raised to the power e, minus, P sub t, plus C, over, p sub t."/>
          <p:cNvGraphicFramePr>
            <a:graphicFrameLocks noChangeAspect="1"/>
          </p:cNvGraphicFramePr>
          <p:nvPr>
            <p:extLst/>
          </p:nvPr>
        </p:nvGraphicFramePr>
        <p:xfrm>
          <a:off x="3390900" y="2743200"/>
          <a:ext cx="2362200" cy="987940"/>
        </p:xfrm>
        <a:graphic>
          <a:graphicData uri="http://schemas.openxmlformats.org/presentationml/2006/ole">
            <mc:AlternateContent xmlns:mc="http://schemas.openxmlformats.org/markup-compatibility/2006">
              <mc:Choice xmlns:v="urn:schemas-microsoft-com:vml" Requires="v">
                <p:oleObj spid="_x0000_s10490" name="Equation" r:id="rId3" imgW="1092200" imgH="457200" progId="Equation.DSMT4">
                  <p:embed/>
                </p:oleObj>
              </mc:Choice>
              <mc:Fallback>
                <p:oleObj name="Equation" r:id="rId3" imgW="1092200" imgH="457200" progId="Equation.DSMT4">
                  <p:embed/>
                  <p:pic>
                    <p:nvPicPr>
                      <p:cNvPr id="12" name="Object 11" descr="R raised to the power e, is equal to P sub t plus 1, raised to the power e, minus, P sub t, plus C, over, p sub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743200"/>
                        <a:ext cx="2362200" cy="987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half" idx="2"/>
          </p:nvPr>
        </p:nvSpPr>
        <p:spPr>
          <a:xfrm>
            <a:off x="453288" y="3810000"/>
            <a:ext cx="8462112" cy="822960"/>
          </a:xfrm>
        </p:spPr>
        <p:txBody>
          <a:bodyPr/>
          <a:lstStyle/>
          <a:p>
            <a:pPr marL="0" indent="0" algn="ctr">
              <a:buNone/>
            </a:pPr>
            <a:r>
              <a:rPr lang="en-US" sz="2000" dirty="0">
                <a:ea typeface="ヒラギノ角ゴ Pro W3" charset="-128"/>
                <a:cs typeface="Times New Roman" pitchFamily="18" charset="0"/>
              </a:rPr>
              <a:t>Expectations of future prices are equal to optimal forecasts using all currently available information so</a:t>
            </a:r>
            <a:endParaRPr lang="en-US" sz="2000" dirty="0">
              <a:cs typeface="Times New Roman" pitchFamily="18" charset="0"/>
            </a:endParaRPr>
          </a:p>
        </p:txBody>
      </p:sp>
      <p:graphicFrame>
        <p:nvGraphicFramePr>
          <p:cNvPr id="13" name="Object 12" descr="P sub t plus 1, raised to the power e, is equal to, P sub t plus 1, raised to the power o f."/>
          <p:cNvGraphicFramePr>
            <a:graphicFrameLocks noChangeAspect="1"/>
          </p:cNvGraphicFramePr>
          <p:nvPr>
            <p:extLst/>
          </p:nvPr>
        </p:nvGraphicFramePr>
        <p:xfrm>
          <a:off x="3124200" y="4724400"/>
          <a:ext cx="2895600" cy="514688"/>
        </p:xfrm>
        <a:graphic>
          <a:graphicData uri="http://schemas.openxmlformats.org/presentationml/2006/ole">
            <mc:AlternateContent xmlns:mc="http://schemas.openxmlformats.org/markup-compatibility/2006">
              <mc:Choice xmlns:v="urn:schemas-microsoft-com:vml" Requires="v">
                <p:oleObj spid="_x0000_s10491" name="Equation" r:id="rId5" imgW="1358310" imgH="241195" progId="Equation.DSMT4">
                  <p:embed/>
                </p:oleObj>
              </mc:Choice>
              <mc:Fallback>
                <p:oleObj name="Equation" r:id="rId5" imgW="1358310" imgH="241195" progId="Equation.DSMT4">
                  <p:embed/>
                  <p:pic>
                    <p:nvPicPr>
                      <p:cNvPr id="13" name="Object 12" descr="P sub t plus 1, raised to the power e, is equal to, P sub t plus 1, raised to the power o 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724400"/>
                        <a:ext cx="2895600" cy="51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E2361979-D393-4F29-9E07-44DBC128B40F}"/>
              </a:ext>
            </a:extLst>
          </p:cNvPr>
          <p:cNvSpPr/>
          <p:nvPr/>
        </p:nvSpPr>
        <p:spPr>
          <a:xfrm>
            <a:off x="1638300" y="5330529"/>
            <a:ext cx="6438899" cy="646331"/>
          </a:xfrm>
          <a:prstGeom prst="rect">
            <a:avLst/>
          </a:prstGeom>
        </p:spPr>
        <p:txBody>
          <a:bodyPr wrap="square">
            <a:spAutoFit/>
          </a:bodyPr>
          <a:lstStyle/>
          <a:p>
            <a:pPr algn="ctr"/>
            <a:r>
              <a:rPr lang="en-US" dirty="0">
                <a:ea typeface="ヒラギノ角ゴ Pro W3" charset="-128"/>
              </a:rPr>
              <a:t>Supply and Demand analysis states </a:t>
            </a:r>
            <a:r>
              <a:rPr lang="en-US" i="1" dirty="0">
                <a:ea typeface="ヒラギノ角ゴ Pro W3" charset="-128"/>
              </a:rPr>
              <a:t>R</a:t>
            </a:r>
            <a:r>
              <a:rPr lang="en-US" i="1" baseline="30000" dirty="0">
                <a:ea typeface="ヒラギノ角ゴ Pro W3" charset="-128"/>
              </a:rPr>
              <a:t>e</a:t>
            </a:r>
            <a:r>
              <a:rPr lang="en-US" i="1" dirty="0">
                <a:ea typeface="ヒラギノ角ゴ Pro W3" charset="-128"/>
              </a:rPr>
              <a:t> </a:t>
            </a:r>
            <a:r>
              <a:rPr lang="en-US" dirty="0">
                <a:ea typeface="ヒラギノ角ゴ Pro W3" charset="-128"/>
              </a:rPr>
              <a:t>will equal the equilibrium return </a:t>
            </a:r>
            <a:r>
              <a:rPr lang="en-US" i="1" dirty="0">
                <a:ea typeface="ヒラギノ角ゴ Pro W3" charset="-128"/>
              </a:rPr>
              <a:t>R*,</a:t>
            </a:r>
            <a:r>
              <a:rPr lang="en-US" dirty="0">
                <a:ea typeface="ヒラギノ角ゴ Pro W3" charset="-128"/>
              </a:rPr>
              <a:t> so </a:t>
            </a:r>
            <a:r>
              <a:rPr lang="en-US" i="1" dirty="0" err="1">
                <a:ea typeface="ヒラギノ角ゴ Pro W3" charset="-128"/>
              </a:rPr>
              <a:t>R</a:t>
            </a:r>
            <a:r>
              <a:rPr lang="en-US" i="1" baseline="30000" dirty="0" err="1">
                <a:ea typeface="ヒラギノ角ゴ Pro W3" charset="-128"/>
              </a:rPr>
              <a:t>of</a:t>
            </a:r>
            <a:r>
              <a:rPr lang="en-US" dirty="0">
                <a:ea typeface="ヒラギノ角ゴ Pro W3" charset="-128"/>
              </a:rPr>
              <a:t> = </a:t>
            </a:r>
            <a:r>
              <a:rPr lang="en-US" i="1" dirty="0">
                <a:ea typeface="ヒラギノ角ゴ Pro W3" charset="-128"/>
              </a:rPr>
              <a:t>R*</a:t>
            </a:r>
            <a:endParaRPr lang="en-US" dirty="0"/>
          </a:p>
        </p:txBody>
      </p:sp>
    </p:spTree>
    <p:extLst>
      <p:ext uri="{BB962C8B-B14F-4D97-AF65-F5344CB8AC3E}">
        <p14:creationId xmlns:p14="http://schemas.microsoft.com/office/powerpoint/2010/main" val="684005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Efficient Markets Hypothesis </a:t>
            </a:r>
            <a:r>
              <a:rPr lang="en-US" sz="2000" b="0" dirty="0"/>
              <a:t>(4 of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ea typeface="ヒラギノ角ゴ Pro W3" charset="-128"/>
                            </a:rPr>
                          </m:ctrlPr>
                        </m:sSupPr>
                        <m:e>
                          <m:r>
                            <a:rPr lang="en-US" sz="3200" b="0" i="1" smtClean="0">
                              <a:latin typeface="Cambria Math" panose="02040503050406030204" pitchFamily="18" charset="0"/>
                              <a:ea typeface="ヒラギノ角ゴ Pro W3" charset="-128"/>
                            </a:rPr>
                            <m:t>𝑅</m:t>
                          </m:r>
                        </m:e>
                        <m:sup>
                          <m:r>
                            <a:rPr lang="en-US" sz="3200" b="0" i="1" smtClean="0">
                              <a:latin typeface="Cambria Math" panose="02040503050406030204" pitchFamily="18" charset="0"/>
                              <a:ea typeface="ヒラギノ角ゴ Pro W3" charset="-128"/>
                            </a:rPr>
                            <m:t>∗</m:t>
                          </m:r>
                        </m:sup>
                      </m:sSup>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𝑅</m:t>
                          </m:r>
                        </m:e>
                        <m:sup>
                          <m:r>
                            <a:rPr lang="en-US" sz="3200" b="0" i="1" smtClean="0">
                              <a:latin typeface="Cambria Math" panose="02040503050406030204" pitchFamily="18" charset="0"/>
                              <a:ea typeface="Cambria Math" panose="02040503050406030204" pitchFamily="18" charset="0"/>
                            </a:rPr>
                            <m:t>𝑜𝑓</m:t>
                          </m:r>
                        </m:sup>
                      </m:sSup>
                    </m:oMath>
                  </m:oMathPara>
                </a14:m>
                <a:endParaRPr lang="en-US" sz="3200" dirty="0">
                  <a:ea typeface="ヒラギノ角ゴ Pro W3" charset="-128"/>
                </a:endParaRPr>
              </a:p>
              <a:p>
                <a:endParaRPr lang="en-US" sz="2000" dirty="0">
                  <a:ea typeface="ヒラギノ角ゴ Pro W3" charset="-128"/>
                </a:endParaRPr>
              </a:p>
              <a:p>
                <a:r>
                  <a:rPr lang="en-US" sz="2000" dirty="0">
                    <a:ea typeface="ヒラギノ角ゴ Pro W3" charset="-128"/>
                  </a:rPr>
                  <a:t>This equation tells us that the current prices in a financial market will be set so that the optimal forecast of a security’</a:t>
                </a:r>
                <a:r>
                  <a:rPr lang="en-US" altLang="ja-JP" sz="2000" dirty="0">
                    <a:ea typeface="ヒラギノ角ゴ Pro W3" charset="-128"/>
                  </a:rPr>
                  <a:t>s return using all available information equals the security</a:t>
                </a:r>
                <a:r>
                  <a:rPr lang="en-US" sz="2000" dirty="0">
                    <a:ea typeface="ヒラギノ角ゴ Pro W3" charset="-128"/>
                  </a:rPr>
                  <a:t>’</a:t>
                </a:r>
                <a:r>
                  <a:rPr lang="en-US" altLang="ja-JP" sz="2000" dirty="0">
                    <a:ea typeface="ヒラギノ角ゴ Pro W3" charset="-128"/>
                  </a:rPr>
                  <a:t>s equilibrium return.</a:t>
                </a:r>
              </a:p>
              <a:p>
                <a:pPr marL="0" indent="0">
                  <a:buNone/>
                </a:pPr>
                <a:endParaRPr lang="en-US" altLang="ja-JP" sz="2000" dirty="0">
                  <a:ea typeface="ヒラギノ角ゴ Pro W3" charset="-128"/>
                </a:endParaRPr>
              </a:p>
              <a:p>
                <a:r>
                  <a:rPr lang="en-US" sz="2000" dirty="0">
                    <a:ea typeface="ヒラギノ角ゴ Pro W3" charset="-128"/>
                  </a:rPr>
                  <a:t>In an efficient market, a security’</a:t>
                </a:r>
                <a:r>
                  <a:rPr lang="en-US" altLang="ja-JP" sz="2000" dirty="0">
                    <a:ea typeface="ヒラギノ角ゴ Pro W3" charset="-128"/>
                  </a:rPr>
                  <a:t>s price fully reflects all available information.</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a:stretch>
              </a:blipFill>
            </p:spPr>
            <p:txBody>
              <a:bodyPr/>
              <a:lstStyle/>
              <a:p>
                <a:r>
                  <a:rPr lang="en-US">
                    <a:noFill/>
                  </a:rPr>
                  <a:t> </a:t>
                </a:r>
              </a:p>
            </p:txBody>
          </p:sp>
        </mc:Fallback>
      </mc:AlternateContent>
    </p:spTree>
    <p:extLst>
      <p:ext uri="{BB962C8B-B14F-4D97-AF65-F5344CB8AC3E}">
        <p14:creationId xmlns:p14="http://schemas.microsoft.com/office/powerpoint/2010/main" val="309887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A65B-2298-43BF-9695-1EB14954D481}"/>
              </a:ext>
            </a:extLst>
          </p:cNvPr>
          <p:cNvSpPr>
            <a:spLocks noGrp="1"/>
          </p:cNvSpPr>
          <p:nvPr>
            <p:ph type="title"/>
          </p:nvPr>
        </p:nvSpPr>
        <p:spPr/>
        <p:txBody>
          <a:bodyPr/>
          <a:lstStyle/>
          <a:p>
            <a:r>
              <a:rPr lang="en-US" dirty="0"/>
              <a:t>Residual Claimant</a:t>
            </a:r>
          </a:p>
        </p:txBody>
      </p:sp>
      <p:sp>
        <p:nvSpPr>
          <p:cNvPr id="3" name="Content Placeholder 2">
            <a:extLst>
              <a:ext uri="{FF2B5EF4-FFF2-40B4-BE49-F238E27FC236}">
                <a16:creationId xmlns:a16="http://schemas.microsoft.com/office/drawing/2014/main" id="{6B5D49EE-9371-491B-908D-4A145AC17064}"/>
              </a:ext>
            </a:extLst>
          </p:cNvPr>
          <p:cNvSpPr>
            <a:spLocks noGrp="1"/>
          </p:cNvSpPr>
          <p:nvPr>
            <p:ph idx="1"/>
          </p:nvPr>
        </p:nvSpPr>
        <p:spPr/>
        <p:txBody>
          <a:bodyPr/>
          <a:lstStyle/>
          <a:p>
            <a:pPr marL="914400" lvl="1" indent="-457200">
              <a:buFont typeface="+mj-lt"/>
              <a:buAutoNum type="arabicPeriod"/>
            </a:pPr>
            <a:endParaRPr lang="en-US" sz="2000" dirty="0"/>
          </a:p>
          <a:p>
            <a:pPr marL="914400" lvl="1" indent="-457200">
              <a:buFont typeface="+mj-lt"/>
              <a:buAutoNum type="arabicPeriod"/>
            </a:pPr>
            <a:endParaRPr lang="en-US" sz="2000" dirty="0"/>
          </a:p>
          <a:p>
            <a:pPr marL="914400" lvl="1" indent="-457200">
              <a:buFont typeface="+mj-lt"/>
              <a:buAutoNum type="arabicPeriod"/>
            </a:pPr>
            <a:r>
              <a:rPr lang="en-US" sz="2000" dirty="0"/>
              <a:t>First and most importantly, a stockholder is </a:t>
            </a:r>
            <a:r>
              <a:rPr lang="en-US" sz="2000" b="1" dirty="0">
                <a:solidFill>
                  <a:schemeClr val="bg2"/>
                </a:solidFill>
              </a:rPr>
              <a:t>entitled </a:t>
            </a:r>
            <a:r>
              <a:rPr lang="en-US" sz="2000" dirty="0"/>
              <a:t>to participate in the </a:t>
            </a:r>
            <a:r>
              <a:rPr lang="en-US" sz="2000" b="1" dirty="0">
                <a:solidFill>
                  <a:schemeClr val="bg2"/>
                </a:solidFill>
              </a:rPr>
              <a:t>profits of the enterprise</a:t>
            </a:r>
            <a:r>
              <a:rPr lang="en-US" sz="2000" dirty="0"/>
              <a:t>. </a:t>
            </a:r>
          </a:p>
          <a:p>
            <a:pPr lvl="1"/>
            <a:r>
              <a:rPr lang="en-US" sz="2000" dirty="0"/>
              <a:t>Importantly, however, the stockholder is merely a </a:t>
            </a:r>
            <a:r>
              <a:rPr lang="en-US" sz="2000" b="1" dirty="0">
                <a:solidFill>
                  <a:srgbClr val="C00000"/>
                </a:solidFill>
              </a:rPr>
              <a:t>residual claimant, meaning</a:t>
            </a:r>
            <a:r>
              <a:rPr lang="en-US" sz="2000" dirty="0"/>
              <a:t> If the company runs into financial trouble, only after all other creditors have been paid what they are owed will the stockholders receive what is left, if anything. </a:t>
            </a:r>
          </a:p>
          <a:p>
            <a:pPr lvl="1"/>
            <a:r>
              <a:rPr lang="en-US" sz="2000" dirty="0"/>
              <a:t>Stockholders get the leftovers!</a:t>
            </a:r>
          </a:p>
          <a:p>
            <a:endParaRPr lang="en-US" dirty="0"/>
          </a:p>
        </p:txBody>
      </p:sp>
    </p:spTree>
    <p:extLst>
      <p:ext uri="{BB962C8B-B14F-4D97-AF65-F5344CB8AC3E}">
        <p14:creationId xmlns:p14="http://schemas.microsoft.com/office/powerpoint/2010/main" val="55381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AB7A-084A-4EB4-B7CB-54EA7C150090}"/>
              </a:ext>
            </a:extLst>
          </p:cNvPr>
          <p:cNvSpPr>
            <a:spLocks noGrp="1"/>
          </p:cNvSpPr>
          <p:nvPr>
            <p:ph type="title"/>
          </p:nvPr>
        </p:nvSpPr>
        <p:spPr>
          <a:xfrm>
            <a:off x="457200" y="533400"/>
            <a:ext cx="7924800" cy="914400"/>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An Example of the Efficient Markets Hypothesis: Microsoft  </a:t>
            </a:r>
            <a:r>
              <a:rPr lang="en-US" sz="2000" b="0" dirty="0"/>
              <a:t>(1 of 2)</a:t>
            </a:r>
          </a:p>
        </p:txBody>
      </p:sp>
      <p:sp>
        <p:nvSpPr>
          <p:cNvPr id="4" name="Text Placeholder 7">
            <a:extLst>
              <a:ext uri="{FF2B5EF4-FFF2-40B4-BE49-F238E27FC236}">
                <a16:creationId xmlns:a16="http://schemas.microsoft.com/office/drawing/2014/main" id="{AB2F7EE5-E33B-435D-AD62-FC05AB51E25E}"/>
              </a:ext>
            </a:extLst>
          </p:cNvPr>
          <p:cNvSpPr>
            <a:spLocks noGrp="1"/>
          </p:cNvSpPr>
          <p:nvPr>
            <p:ph idx="1"/>
          </p:nvPr>
        </p:nvSpPr>
        <p:spPr>
          <a:xfrm>
            <a:off x="457200" y="1600200"/>
            <a:ext cx="8229600" cy="4525963"/>
          </a:xfrm>
        </p:spPr>
        <p:txBody>
          <a:bodyPr/>
          <a:lstStyle/>
          <a:p>
            <a:pPr marL="0" indent="0" algn="ctr">
              <a:spcBef>
                <a:spcPts val="0"/>
              </a:spcBef>
              <a:buNone/>
            </a:pPr>
            <a:endParaRPr lang="en-US" sz="2000" dirty="0"/>
          </a:p>
          <a:p>
            <a:pPr marL="0" indent="0" algn="ctr">
              <a:spcBef>
                <a:spcPts val="0"/>
              </a:spcBef>
              <a:buNone/>
            </a:pPr>
            <a:r>
              <a:rPr lang="en-US" sz="2000" dirty="0"/>
              <a:t>Suppose that it is 10:14 Monday morning, and the price of Microsoft stock is $32.10 per share, the company is currently paying an annual dividend of $0.90 per share, and its dividend is expected to grow at a rate of 7% per year. </a:t>
            </a:r>
          </a:p>
          <a:p>
            <a:pPr marL="0" indent="0" algn="ctr">
              <a:spcBef>
                <a:spcPts val="0"/>
              </a:spcBef>
              <a:buNone/>
            </a:pPr>
            <a:endParaRPr lang="en-US" sz="2000" dirty="0"/>
          </a:p>
          <a:p>
            <a:pPr marL="0" indent="0" algn="ctr">
              <a:spcBef>
                <a:spcPts val="0"/>
              </a:spcBef>
              <a:buNone/>
            </a:pPr>
            <a:endParaRPr lang="en-US" sz="2000" dirty="0"/>
          </a:p>
          <a:p>
            <a:pPr marL="0" indent="0" algn="ctr">
              <a:spcBef>
                <a:spcPts val="0"/>
              </a:spcBef>
              <a:buNone/>
            </a:pPr>
            <a:r>
              <a:rPr lang="en-US" sz="2000" dirty="0"/>
              <a:t>At 10:15, Microsoft releases new sales information indicating that sales of its latest version of Windows have been much </a:t>
            </a:r>
            <a:r>
              <a:rPr lang="en-US" sz="2000" b="1" dirty="0"/>
              <a:t>higher than expected</a:t>
            </a:r>
            <a:r>
              <a:rPr lang="en-US" sz="2000" dirty="0"/>
              <a:t>, and the firm expects </a:t>
            </a:r>
            <a:r>
              <a:rPr lang="en-US" sz="2000" b="1" dirty="0"/>
              <a:t>higher sales to continue into the future.</a:t>
            </a:r>
            <a:r>
              <a:rPr lang="en-US" sz="2000" dirty="0"/>
              <a:t> </a:t>
            </a:r>
          </a:p>
          <a:p>
            <a:pPr marL="0" indent="0" algn="ctr">
              <a:spcBef>
                <a:spcPts val="0"/>
              </a:spcBef>
              <a:buNone/>
            </a:pPr>
            <a:endParaRPr lang="en-US" sz="2000" dirty="0"/>
          </a:p>
        </p:txBody>
      </p:sp>
    </p:spTree>
    <p:extLst>
      <p:ext uri="{BB962C8B-B14F-4D97-AF65-F5344CB8AC3E}">
        <p14:creationId xmlns:p14="http://schemas.microsoft.com/office/powerpoint/2010/main" val="57610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D3B5-EA78-44C7-ABBA-ED8200831455}"/>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An Example of the Efficient Markets Hypothesis: Microsoft  </a:t>
            </a:r>
            <a:r>
              <a:rPr lang="en-US" sz="2000" b="0" dirty="0"/>
              <a:t>(2 of 2)</a:t>
            </a:r>
            <a:endParaRPr lang="en-US" dirty="0"/>
          </a:p>
        </p:txBody>
      </p:sp>
      <p:sp>
        <p:nvSpPr>
          <p:cNvPr id="3" name="Content Placeholder 2">
            <a:extLst>
              <a:ext uri="{FF2B5EF4-FFF2-40B4-BE49-F238E27FC236}">
                <a16:creationId xmlns:a16="http://schemas.microsoft.com/office/drawing/2014/main" id="{81073ABA-EEC5-41E7-83D0-AB50F215A4F2}"/>
              </a:ext>
            </a:extLst>
          </p:cNvPr>
          <p:cNvSpPr>
            <a:spLocks noGrp="1"/>
          </p:cNvSpPr>
          <p:nvPr>
            <p:ph idx="1"/>
          </p:nvPr>
        </p:nvSpPr>
        <p:spPr/>
        <p:txBody>
          <a:bodyPr/>
          <a:lstStyle/>
          <a:p>
            <a:r>
              <a:rPr lang="en-US" sz="2000" dirty="0"/>
              <a:t>This </a:t>
            </a:r>
            <a:r>
              <a:rPr lang="en-US" sz="2000" b="1" dirty="0"/>
              <a:t>news</a:t>
            </a:r>
            <a:r>
              <a:rPr lang="en-US" sz="2000" dirty="0"/>
              <a:t> causes you and other investors to </a:t>
            </a:r>
            <a:r>
              <a:rPr lang="en-US" sz="2000" b="1" dirty="0"/>
              <a:t>revise upward your forecast </a:t>
            </a:r>
            <a:r>
              <a:rPr lang="en-US" sz="2000" dirty="0"/>
              <a:t>of the growth rate of Microsoft’s annual dividend from 7% to 8%. </a:t>
            </a:r>
          </a:p>
          <a:p>
            <a:r>
              <a:rPr lang="en-US" sz="2000" dirty="0"/>
              <a:t>At this higher growth rate and assuming an </a:t>
            </a:r>
            <a:r>
              <a:rPr lang="en-US" sz="2000" dirty="0" err="1"/>
              <a:t>RoE</a:t>
            </a:r>
            <a:r>
              <a:rPr lang="en-US" sz="2000" dirty="0"/>
              <a:t> of 10%, the present value of Microsoft’s future dividends rises </a:t>
            </a:r>
            <a:r>
              <a:rPr lang="en-US" sz="2000" i="1" dirty="0"/>
              <a:t>from</a:t>
            </a:r>
            <a:r>
              <a:rPr lang="en-US" sz="2000" dirty="0"/>
              <a:t> $</a:t>
            </a:r>
            <a:r>
              <a:rPr lang="en-US" sz="2000" b="1" dirty="0"/>
              <a:t>32.10</a:t>
            </a:r>
            <a:r>
              <a:rPr lang="en-US" sz="2000" dirty="0"/>
              <a:t> </a:t>
            </a:r>
            <a:r>
              <a:rPr lang="en-US" sz="2000" i="1" dirty="0"/>
              <a:t>to</a:t>
            </a:r>
            <a:r>
              <a:rPr lang="en-US" sz="2000" dirty="0"/>
              <a:t> $</a:t>
            </a:r>
            <a:r>
              <a:rPr lang="en-US" sz="2000" b="1" dirty="0"/>
              <a:t>48.60</a:t>
            </a:r>
            <a:r>
              <a:rPr lang="en-US" sz="2000" dirty="0"/>
              <a:t>. </a:t>
            </a:r>
          </a:p>
          <a:p>
            <a:r>
              <a:rPr lang="en-US" sz="2000" dirty="0"/>
              <a:t>So, this new information causes you and other investors </a:t>
            </a:r>
            <a:r>
              <a:rPr lang="en-US" sz="2000" b="1" dirty="0"/>
              <a:t>to buy shares </a:t>
            </a:r>
            <a:r>
              <a:rPr lang="en-US" sz="2000" dirty="0"/>
              <a:t>of Microsoft. </a:t>
            </a:r>
          </a:p>
          <a:p>
            <a:r>
              <a:rPr lang="en-US" sz="2000" dirty="0"/>
              <a:t>This </a:t>
            </a:r>
            <a:r>
              <a:rPr lang="en-US" sz="2000" b="1" dirty="0"/>
              <a:t>increased demand </a:t>
            </a:r>
            <a:r>
              <a:rPr lang="en-US" sz="2000" dirty="0"/>
              <a:t>will cause the price of Microsoft’s shares to </a:t>
            </a:r>
            <a:r>
              <a:rPr lang="en-US" sz="2000" b="1" dirty="0"/>
              <a:t>keep rising </a:t>
            </a:r>
            <a:r>
              <a:rPr lang="en-US" sz="2000" dirty="0"/>
              <a:t>until they </a:t>
            </a:r>
            <a:r>
              <a:rPr lang="en-US" sz="2000" u="sng" dirty="0"/>
              <a:t>reach $48.60</a:t>
            </a:r>
            <a:r>
              <a:rPr lang="en-US" sz="2000" dirty="0"/>
              <a:t>, which is the </a:t>
            </a:r>
            <a:r>
              <a:rPr lang="en-US" sz="2000" b="1" u="sng" dirty="0"/>
              <a:t>new</a:t>
            </a:r>
            <a:r>
              <a:rPr lang="en-US" sz="2000" dirty="0"/>
              <a:t> </a:t>
            </a:r>
            <a:r>
              <a:rPr lang="en-US" sz="2000" b="1" dirty="0"/>
              <a:t>fundamental value </a:t>
            </a:r>
            <a:r>
              <a:rPr lang="en-US" sz="2000" dirty="0"/>
              <a:t>of the stock.</a:t>
            </a:r>
          </a:p>
        </p:txBody>
      </p:sp>
    </p:spTree>
    <p:extLst>
      <p:ext uri="{BB962C8B-B14F-4D97-AF65-F5344CB8AC3E}">
        <p14:creationId xmlns:p14="http://schemas.microsoft.com/office/powerpoint/2010/main" val="488968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4197-64F5-417C-9138-5E63B86A15FD}"/>
              </a:ext>
            </a:extLst>
          </p:cNvPr>
          <p:cNvSpPr>
            <a:spLocks noGrp="1"/>
          </p:cNvSpPr>
          <p:nvPr>
            <p:ph type="title"/>
          </p:nvPr>
        </p:nvSpPr>
        <p:spPr/>
        <p:txBody>
          <a:bodyPr/>
          <a:lstStyle/>
          <a:p>
            <a:r>
              <a:rPr lang="en-US" dirty="0"/>
              <a:t>Financial Arbitrage </a:t>
            </a:r>
            <a:r>
              <a:rPr lang="en-US" sz="2000" b="0" dirty="0"/>
              <a:t>(1 of 5)</a:t>
            </a:r>
            <a:endParaRPr lang="en-US" dirty="0"/>
          </a:p>
        </p:txBody>
      </p:sp>
      <p:sp>
        <p:nvSpPr>
          <p:cNvPr id="3" name="Content Placeholder 2">
            <a:extLst>
              <a:ext uri="{FF2B5EF4-FFF2-40B4-BE49-F238E27FC236}">
                <a16:creationId xmlns:a16="http://schemas.microsoft.com/office/drawing/2014/main" id="{840E72FA-09C4-4858-8609-2D7BA2862F7B}"/>
              </a:ext>
            </a:extLst>
          </p:cNvPr>
          <p:cNvSpPr>
            <a:spLocks noGrp="1"/>
          </p:cNvSpPr>
          <p:nvPr>
            <p:ph idx="1"/>
          </p:nvPr>
        </p:nvSpPr>
        <p:spPr/>
        <p:txBody>
          <a:bodyPr/>
          <a:lstStyle/>
          <a:p>
            <a:r>
              <a:rPr lang="en-US" sz="2000" dirty="0"/>
              <a:t>Does the efficient markets hypothesis require that all investors and traders have rational expectations? </a:t>
            </a:r>
          </a:p>
          <a:p>
            <a:pPr lvl="1"/>
            <a:r>
              <a:rPr lang="en-US" sz="2000" dirty="0"/>
              <a:t>Actually, it does not- due to arbitrage.</a:t>
            </a:r>
          </a:p>
          <a:p>
            <a:pPr lvl="1"/>
            <a:endParaRPr lang="en-US" sz="2000" dirty="0"/>
          </a:p>
          <a:p>
            <a:r>
              <a:rPr lang="en-US" sz="2000" dirty="0"/>
              <a:t>The process of </a:t>
            </a:r>
            <a:r>
              <a:rPr lang="en-US" sz="2000" b="1" dirty="0"/>
              <a:t>buying and reselling </a:t>
            </a:r>
            <a:r>
              <a:rPr lang="en-US" sz="2000" dirty="0"/>
              <a:t>securities to </a:t>
            </a:r>
            <a:r>
              <a:rPr lang="en-US" sz="2000" b="1" dirty="0"/>
              <a:t>profit</a:t>
            </a:r>
            <a:r>
              <a:rPr lang="en-US" sz="2000" dirty="0"/>
              <a:t> from </a:t>
            </a:r>
            <a:r>
              <a:rPr lang="en-US" sz="2000" u="sng" dirty="0"/>
              <a:t>price changes </a:t>
            </a:r>
            <a:r>
              <a:rPr lang="en-US" sz="2000" dirty="0"/>
              <a:t>over a </a:t>
            </a:r>
            <a:r>
              <a:rPr lang="en-US" sz="2000" b="1" dirty="0"/>
              <a:t>brief</a:t>
            </a:r>
            <a:r>
              <a:rPr lang="en-US" sz="2000" dirty="0"/>
              <a:t> period of time is called </a:t>
            </a:r>
            <a:r>
              <a:rPr lang="en-US" sz="2000" b="1" dirty="0">
                <a:solidFill>
                  <a:schemeClr val="bg2"/>
                </a:solidFill>
              </a:rPr>
              <a:t>financial arbitrage</a:t>
            </a:r>
            <a:r>
              <a:rPr lang="en-US" sz="2000" dirty="0"/>
              <a:t>. </a:t>
            </a:r>
          </a:p>
          <a:p>
            <a:pPr marL="0" indent="0">
              <a:buNone/>
            </a:pPr>
            <a:endParaRPr lang="en-US" sz="2000" dirty="0"/>
          </a:p>
          <a:p>
            <a:r>
              <a:rPr lang="en-US" sz="2000" dirty="0"/>
              <a:t>The profits made from financial arbitrage are called </a:t>
            </a:r>
            <a:r>
              <a:rPr lang="en-US" sz="2000" b="1" dirty="0">
                <a:solidFill>
                  <a:schemeClr val="bg2"/>
                </a:solidFill>
              </a:rPr>
              <a:t>arbitrage profits</a:t>
            </a:r>
            <a:r>
              <a:rPr lang="en-US" sz="2000" dirty="0"/>
              <a:t>. </a:t>
            </a:r>
          </a:p>
          <a:p>
            <a:endParaRPr lang="en-US" sz="2000" dirty="0"/>
          </a:p>
          <a:p>
            <a:endParaRPr lang="en-US" sz="2000" dirty="0"/>
          </a:p>
        </p:txBody>
      </p:sp>
    </p:spTree>
    <p:extLst>
      <p:ext uri="{BB962C8B-B14F-4D97-AF65-F5344CB8AC3E}">
        <p14:creationId xmlns:p14="http://schemas.microsoft.com/office/powerpoint/2010/main" val="35111383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7BB6-A1A6-4EBE-84C7-151EC0E693B3}"/>
              </a:ext>
            </a:extLst>
          </p:cNvPr>
          <p:cNvSpPr>
            <a:spLocks noGrp="1"/>
          </p:cNvSpPr>
          <p:nvPr>
            <p:ph type="title"/>
          </p:nvPr>
        </p:nvSpPr>
        <p:spPr/>
        <p:txBody>
          <a:bodyPr/>
          <a:lstStyle/>
          <a:p>
            <a:r>
              <a:rPr lang="en-US" dirty="0"/>
              <a:t>Financial Arbitrage </a:t>
            </a:r>
            <a:r>
              <a:rPr lang="en-US" sz="2000" b="0" dirty="0"/>
              <a:t>(2 of 5)</a:t>
            </a:r>
          </a:p>
        </p:txBody>
      </p:sp>
      <p:sp>
        <p:nvSpPr>
          <p:cNvPr id="3" name="Content Placeholder 2">
            <a:extLst>
              <a:ext uri="{FF2B5EF4-FFF2-40B4-BE49-F238E27FC236}">
                <a16:creationId xmlns:a16="http://schemas.microsoft.com/office/drawing/2014/main" id="{6B60EA4D-F33D-4754-9ACB-ADAF5A132EC2}"/>
              </a:ext>
            </a:extLst>
          </p:cNvPr>
          <p:cNvSpPr>
            <a:spLocks noGrp="1"/>
          </p:cNvSpPr>
          <p:nvPr>
            <p:ph idx="1"/>
          </p:nvPr>
        </p:nvSpPr>
        <p:spPr/>
        <p:txBody>
          <a:bodyPr/>
          <a:lstStyle/>
          <a:p>
            <a:r>
              <a:rPr lang="en-US" sz="2000" dirty="0"/>
              <a:t>Investors </a:t>
            </a:r>
            <a:r>
              <a:rPr lang="en-US" sz="2000" u="sng" dirty="0"/>
              <a:t>who have rational expectations </a:t>
            </a:r>
            <a:r>
              <a:rPr lang="en-US" sz="2000" dirty="0"/>
              <a:t>can profit by </a:t>
            </a:r>
            <a:r>
              <a:rPr lang="en-US" sz="2000" b="1" dirty="0"/>
              <a:t>buying or selling </a:t>
            </a:r>
            <a:r>
              <a:rPr lang="en-US" sz="2000" dirty="0"/>
              <a:t>a stock when its </a:t>
            </a:r>
            <a:r>
              <a:rPr lang="en-US" sz="2000" b="1" dirty="0"/>
              <a:t>market price is higher or lower </a:t>
            </a:r>
            <a:r>
              <a:rPr lang="en-US" sz="2000" dirty="0"/>
              <a:t>than the optimal forecast of the stock’s fundamental value. </a:t>
            </a:r>
          </a:p>
          <a:p>
            <a:endParaRPr lang="en-US" sz="2000" dirty="0"/>
          </a:p>
          <a:p>
            <a:r>
              <a:rPr lang="en-US" sz="2000" dirty="0"/>
              <a:t>In this way, self-interested actions of even </a:t>
            </a:r>
            <a:r>
              <a:rPr lang="en-US" sz="2000" b="1" dirty="0"/>
              <a:t>a few informed </a:t>
            </a:r>
            <a:r>
              <a:rPr lang="en-US" sz="2000" dirty="0"/>
              <a:t>traders cause available </a:t>
            </a:r>
            <a:r>
              <a:rPr lang="en-US" sz="2000" b="1" dirty="0"/>
              <a:t>information</a:t>
            </a:r>
            <a:r>
              <a:rPr lang="en-US" sz="2000" dirty="0"/>
              <a:t> to be </a:t>
            </a:r>
            <a:r>
              <a:rPr lang="en-US" sz="2000" i="1" dirty="0"/>
              <a:t>incorporated</a:t>
            </a:r>
            <a:r>
              <a:rPr lang="en-US" sz="2000" dirty="0"/>
              <a:t> into </a:t>
            </a:r>
            <a:r>
              <a:rPr lang="en-US" sz="2000" b="1" dirty="0"/>
              <a:t>market prices</a:t>
            </a:r>
            <a:r>
              <a:rPr lang="en-US" sz="2000" dirty="0"/>
              <a:t>.</a:t>
            </a:r>
          </a:p>
        </p:txBody>
      </p:sp>
    </p:spTree>
    <p:extLst>
      <p:ext uri="{BB962C8B-B14F-4D97-AF65-F5344CB8AC3E}">
        <p14:creationId xmlns:p14="http://schemas.microsoft.com/office/powerpoint/2010/main" val="37594975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FC9C-D4A0-4F3D-B775-008D5CCBE959}"/>
              </a:ext>
            </a:extLst>
          </p:cNvPr>
          <p:cNvSpPr>
            <a:spLocks noGrp="1"/>
          </p:cNvSpPr>
          <p:nvPr>
            <p:ph type="title"/>
          </p:nvPr>
        </p:nvSpPr>
        <p:spPr/>
        <p:txBody>
          <a:bodyPr/>
          <a:lstStyle/>
          <a:p>
            <a:r>
              <a:rPr lang="en-US" dirty="0"/>
              <a:t>Financial Arbitrage </a:t>
            </a:r>
            <a:r>
              <a:rPr lang="en-US" sz="2000" b="0" dirty="0"/>
              <a:t>(3 of 5)</a:t>
            </a:r>
            <a:endParaRPr lang="en-US" dirty="0"/>
          </a:p>
        </p:txBody>
      </p:sp>
      <p:sp>
        <p:nvSpPr>
          <p:cNvPr id="3" name="Content Placeholder 2">
            <a:extLst>
              <a:ext uri="{FF2B5EF4-FFF2-40B4-BE49-F238E27FC236}">
                <a16:creationId xmlns:a16="http://schemas.microsoft.com/office/drawing/2014/main" id="{8463B13D-E891-468E-A24F-2C5B3F27ECE0}"/>
              </a:ext>
            </a:extLst>
          </p:cNvPr>
          <p:cNvSpPr>
            <a:spLocks noGrp="1"/>
          </p:cNvSpPr>
          <p:nvPr>
            <p:ph idx="1"/>
          </p:nvPr>
        </p:nvSpPr>
        <p:spPr/>
        <p:txBody>
          <a:bodyPr/>
          <a:lstStyle/>
          <a:p>
            <a:r>
              <a:rPr lang="en-US" sz="2000" dirty="0"/>
              <a:t>In </a:t>
            </a:r>
            <a:r>
              <a:rPr lang="en-US" sz="2000" b="1" dirty="0"/>
              <a:t>competing</a:t>
            </a:r>
            <a:r>
              <a:rPr lang="en-US" sz="2000" dirty="0"/>
              <a:t> to buy securities where </a:t>
            </a:r>
            <a:r>
              <a:rPr lang="en-US" sz="2000" b="1" dirty="0"/>
              <a:t>earning arbitrage </a:t>
            </a:r>
            <a:r>
              <a:rPr lang="en-US" sz="2000" dirty="0"/>
              <a:t>profits is possible, traders will </a:t>
            </a:r>
            <a:r>
              <a:rPr lang="en-US" sz="2000" b="1" dirty="0"/>
              <a:t>force prices</a:t>
            </a:r>
            <a:r>
              <a:rPr lang="en-US" sz="2000" dirty="0"/>
              <a:t> to the level where investors can </a:t>
            </a:r>
            <a:r>
              <a:rPr lang="en-US" sz="2000" u="sng" dirty="0"/>
              <a:t>no longer earn arbitrage profits</a:t>
            </a:r>
            <a:r>
              <a:rPr lang="en-US" sz="2000" dirty="0"/>
              <a:t>. </a:t>
            </a:r>
          </a:p>
          <a:p>
            <a:pPr marL="0" indent="0">
              <a:buNone/>
            </a:pPr>
            <a:endParaRPr lang="en-US" sz="2000" dirty="0"/>
          </a:p>
          <a:p>
            <a:r>
              <a:rPr lang="en-US" sz="2000" dirty="0"/>
              <a:t>As long as there are </a:t>
            </a:r>
            <a:r>
              <a:rPr lang="en-US" sz="2000" b="1" dirty="0"/>
              <a:t>some</a:t>
            </a:r>
            <a:r>
              <a:rPr lang="en-US" sz="2000" dirty="0"/>
              <a:t> traders with </a:t>
            </a:r>
            <a:r>
              <a:rPr lang="en-US" sz="2000" u="sng" dirty="0"/>
              <a:t>rational expectations</a:t>
            </a:r>
            <a:r>
              <a:rPr lang="en-US" sz="2000" dirty="0"/>
              <a:t>, the </a:t>
            </a:r>
            <a:r>
              <a:rPr lang="en-US" sz="2000" i="1" u="sng" dirty="0"/>
              <a:t>arbitrage profits </a:t>
            </a:r>
            <a:r>
              <a:rPr lang="en-US" sz="2000" b="1" i="1" u="sng" dirty="0"/>
              <a:t>provided</a:t>
            </a:r>
            <a:r>
              <a:rPr lang="en-US" sz="2000" i="1" u="sng" dirty="0"/>
              <a:t> by </a:t>
            </a:r>
            <a:r>
              <a:rPr lang="en-US" sz="2000" b="1" i="1" u="sng" dirty="0"/>
              <a:t>new information </a:t>
            </a:r>
            <a:r>
              <a:rPr lang="en-US" sz="2000" dirty="0"/>
              <a:t>will give these traders the incentive to push stock prices to their </a:t>
            </a:r>
            <a:r>
              <a:rPr lang="en-US" sz="2000" u="sng" dirty="0"/>
              <a:t>fundamental values</a:t>
            </a:r>
            <a:r>
              <a:rPr lang="en-US" sz="2000" dirty="0"/>
              <a:t>.</a:t>
            </a:r>
          </a:p>
          <a:p>
            <a:endParaRPr lang="en-US" sz="2000" dirty="0"/>
          </a:p>
        </p:txBody>
      </p:sp>
    </p:spTree>
    <p:extLst>
      <p:ext uri="{BB962C8B-B14F-4D97-AF65-F5344CB8AC3E}">
        <p14:creationId xmlns:p14="http://schemas.microsoft.com/office/powerpoint/2010/main" val="15898113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BD49-CFFA-4E6B-A3A8-556C4432BEC3}"/>
              </a:ext>
            </a:extLst>
          </p:cNvPr>
          <p:cNvSpPr>
            <a:spLocks noGrp="1"/>
          </p:cNvSpPr>
          <p:nvPr>
            <p:ph type="title"/>
          </p:nvPr>
        </p:nvSpPr>
        <p:spPr/>
        <p:txBody>
          <a:bodyPr/>
          <a:lstStyle/>
          <a:p>
            <a:r>
              <a:rPr lang="en-US" dirty="0"/>
              <a:t>Financial Arbitrage </a:t>
            </a:r>
            <a:r>
              <a:rPr lang="en-US" sz="2000" b="0" dirty="0"/>
              <a:t>(4 of 5)</a:t>
            </a:r>
            <a:endParaRPr lang="en-US" dirty="0"/>
          </a:p>
        </p:txBody>
      </p:sp>
      <p:sp>
        <p:nvSpPr>
          <p:cNvPr id="3" name="Content Placeholder 2">
            <a:extLst>
              <a:ext uri="{FF2B5EF4-FFF2-40B4-BE49-F238E27FC236}">
                <a16:creationId xmlns:a16="http://schemas.microsoft.com/office/drawing/2014/main" id="{8DD8203C-E7F6-4521-BF72-8155442C312F}"/>
              </a:ext>
            </a:extLst>
          </p:cNvPr>
          <p:cNvSpPr>
            <a:spLocks noGrp="1"/>
          </p:cNvSpPr>
          <p:nvPr>
            <p:ph idx="1"/>
          </p:nvPr>
        </p:nvSpPr>
        <p:spPr/>
        <p:txBody>
          <a:bodyPr/>
          <a:lstStyle/>
          <a:p>
            <a:r>
              <a:rPr lang="en-US" sz="2000" dirty="0"/>
              <a:t>For instance, in the example just discussed, once the </a:t>
            </a:r>
            <a:r>
              <a:rPr lang="en-US" sz="2000" b="1" dirty="0"/>
              <a:t>new information </a:t>
            </a:r>
            <a:r>
              <a:rPr lang="en-US" sz="2000" dirty="0"/>
              <a:t>on Microsoft becomes available, </a:t>
            </a:r>
            <a:r>
              <a:rPr lang="en-US" sz="2000" b="1" dirty="0"/>
              <a:t>traders can earn arbitrage profits </a:t>
            </a:r>
            <a:r>
              <a:rPr lang="en-US" sz="2000" dirty="0"/>
              <a:t>equal to $16.50 per share.</a:t>
            </a:r>
          </a:p>
          <a:p>
            <a:pPr marL="0" indent="0">
              <a:buNone/>
            </a:pPr>
            <a:endParaRPr lang="en-US" sz="2000" dirty="0"/>
          </a:p>
          <a:p>
            <a:pPr lvl="1"/>
            <a:r>
              <a:rPr lang="en-US" sz="2000" dirty="0"/>
              <a:t>Arbitrage profit is the </a:t>
            </a:r>
            <a:r>
              <a:rPr lang="en-US" sz="2000" b="1" dirty="0"/>
              <a:t>difference</a:t>
            </a:r>
            <a:r>
              <a:rPr lang="en-US" sz="2000" dirty="0"/>
              <a:t> between the </a:t>
            </a:r>
            <a:r>
              <a:rPr lang="en-US" sz="2000" u="sng" dirty="0"/>
              <a:t>old fundamental value</a:t>
            </a:r>
            <a:r>
              <a:rPr lang="en-US" sz="2000" dirty="0"/>
              <a:t> and the </a:t>
            </a:r>
            <a:r>
              <a:rPr lang="en-US" sz="2000" u="sng" dirty="0"/>
              <a:t>new fundamental value</a:t>
            </a:r>
            <a:r>
              <a:rPr lang="en-US" sz="2000" dirty="0"/>
              <a:t>. </a:t>
            </a:r>
          </a:p>
          <a:p>
            <a:endParaRPr lang="en-US" sz="2000" dirty="0"/>
          </a:p>
          <a:p>
            <a:r>
              <a:rPr lang="en-US" sz="2000" dirty="0"/>
              <a:t>Competition among even a few well-informed traders will be enough to quickly drive the price up to its new fundamental value.</a:t>
            </a:r>
          </a:p>
          <a:p>
            <a:endParaRPr lang="en-US" dirty="0"/>
          </a:p>
        </p:txBody>
      </p:sp>
    </p:spTree>
    <p:extLst>
      <p:ext uri="{BB962C8B-B14F-4D97-AF65-F5344CB8AC3E}">
        <p14:creationId xmlns:p14="http://schemas.microsoft.com/office/powerpoint/2010/main" val="409557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B406-7B9F-4518-9D3B-0AFABB570F5C}"/>
              </a:ext>
            </a:extLst>
          </p:cNvPr>
          <p:cNvSpPr>
            <a:spLocks noGrp="1"/>
          </p:cNvSpPr>
          <p:nvPr>
            <p:ph type="title"/>
          </p:nvPr>
        </p:nvSpPr>
        <p:spPr/>
        <p:txBody>
          <a:bodyPr/>
          <a:lstStyle/>
          <a:p>
            <a:r>
              <a:rPr lang="en-US" dirty="0"/>
              <a:t>Financial Arbitrage </a:t>
            </a:r>
            <a:r>
              <a:rPr lang="en-US" sz="2000" b="0" dirty="0"/>
              <a:t>(5 of 5)</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779961-87E7-40A4-AF36-05EAED2382CF}"/>
                  </a:ext>
                </a:extLst>
              </p:cNvPr>
              <p:cNvSpPr>
                <a:spLocks noGrp="1"/>
              </p:cNvSpPr>
              <p:nvPr>
                <p:ph idx="1"/>
              </p:nvPr>
            </p:nvSpPr>
            <p:spPr/>
            <p:txBody>
              <a:bodyPr/>
              <a:lstStyle/>
              <a:p>
                <a:pPr marL="0" indent="0">
                  <a:buNone/>
                </a:pPr>
                <a:r>
                  <a:rPr lang="en-US" sz="2000" i="1" dirty="0"/>
                  <a:t>In an efficient Market, all the unexploited profit opportunities will be eliminated.</a:t>
                </a:r>
                <a:endParaRPr lang="en-US" dirty="0"/>
              </a:p>
              <a:p>
                <a:pPr marL="0" indent="0">
                  <a:buNone/>
                </a:pPr>
                <a:r>
                  <a:rPr lang="en-US" sz="2000" b="1" i="1" dirty="0">
                    <a:ea typeface="Cambria Math" panose="02040503050406030204" pitchFamily="18" charset="0"/>
                  </a:rPr>
                  <a:t>New Information Become Available:</a:t>
                </a:r>
              </a:p>
              <a:p>
                <a:pPr marL="0" indent="0">
                  <a:buNone/>
                </a:pPr>
                <a:r>
                  <a:rPr lang="en-US" sz="2000" i="1" dirty="0">
                    <a:ea typeface="Cambria Math" panose="02040503050406030204" pitchFamily="18" charset="0"/>
                  </a:rPr>
                  <a:t>Scenario 1)</a:t>
                </a:r>
              </a:p>
              <a:p>
                <a:pPr marL="0" indent="0">
                  <a:buNone/>
                </a:pPr>
                <a:endParaRPr lang="en-US" sz="2000" i="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&gt;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𝑜𝑓</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𝐴𝑟𝑏𝑖𝑡𝑟𝑎𝑔𝑒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𝑃𝑟𝑜𝑓𝑖𝑡</m:t>
                      </m:r>
                      <m:r>
                        <a:rPr lang="en-US" sz="2000" b="0" i="1" smtClean="0">
                          <a:latin typeface="Cambria Math" panose="02040503050406030204" pitchFamily="18" charset="0"/>
                          <a:ea typeface="Cambria Math" panose="02040503050406030204" pitchFamily="18" charset="0"/>
                        </a:rPr>
                        <m:t>&gt;0 →</m:t>
                      </m:r>
                      <m:r>
                        <a:rPr lang="en-US" sz="2000" b="0" i="1" smtClean="0">
                          <a:latin typeface="Cambria Math" panose="02040503050406030204" pitchFamily="18" charset="0"/>
                          <a:ea typeface="Cambria Math" panose="02040503050406030204" pitchFamily="18" charset="0"/>
                        </a:rPr>
                        <m:t>𝐼𝑛𝑣𝑒𝑠𝑡𝑜𝑟𝑠</m:t>
                      </m:r>
                      <m:r>
                        <a:rPr lang="en-US" sz="2000" b="0"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𝑺𝒆𝒍𝒍</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𝑡h𝑒</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𝑆𝑡𝑜𝑐𝑘𝑠</m:t>
                      </m:r>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𝑜𝑓</m:t>
                          </m:r>
                        </m:sup>
                      </m:sSup>
                    </m:oMath>
                  </m:oMathPara>
                </a14:m>
                <a:endParaRPr lang="en-US" dirty="0"/>
              </a:p>
              <a:p>
                <a:pPr marL="0" indent="0">
                  <a:buNone/>
                </a:pPr>
                <a:r>
                  <a:rPr lang="en-US" sz="2000" i="1" dirty="0"/>
                  <a:t>Scenario 2)</a:t>
                </a:r>
              </a:p>
              <a:p>
                <a:pPr marL="0" indent="0">
                  <a:buNone/>
                </a:pPr>
                <a:endParaRPr lang="en-US" sz="2000" i="1" dirty="0"/>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&lt;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𝑜𝑓</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𝐴𝑟𝑏𝑖𝑡𝑟𝑎𝑔𝑒</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𝑃𝑟𝑜𝑓𝑖𝑡</m:t>
                      </m:r>
                      <m:r>
                        <a:rPr lang="en-US" sz="2000" i="1" smtClean="0">
                          <a:latin typeface="Cambria Math" panose="02040503050406030204" pitchFamily="18" charset="0"/>
                          <a:ea typeface="Cambria Math" panose="02040503050406030204" pitchFamily="18" charset="0"/>
                        </a:rPr>
                        <m:t>&lt;</m:t>
                      </m:r>
                      <m:r>
                        <a:rPr lang="en-US" sz="2000" i="1">
                          <a:latin typeface="Cambria Math" panose="02040503050406030204" pitchFamily="18" charset="0"/>
                          <a:ea typeface="Cambria Math" panose="02040503050406030204" pitchFamily="18" charset="0"/>
                        </a:rPr>
                        <m:t>0</m:t>
                      </m:r>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𝐼𝑛𝑣𝑒𝑠𝑡𝑜𝑟𝑠</m:t>
                      </m:r>
                      <m:r>
                        <a:rPr lang="en-US" sz="2000" i="1">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𝑩𝒖𝒚</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𝑡h𝑒</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𝑆𝑡𝑜𝑐𝑘𝑠</m:t>
                      </m:r>
                      <m:r>
                        <a:rPr lang="en-US" sz="2000" i="1">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i="1">
                              <a:latin typeface="Cambria Math" panose="02040503050406030204" pitchFamily="18" charset="0"/>
                              <a:ea typeface="Cambria Math" panose="02040503050406030204" pitchFamily="18" charset="0"/>
                            </a:rPr>
                            <m:t>𝑜𝑓</m:t>
                          </m:r>
                        </m:sup>
                      </m:sSup>
                    </m:oMath>
                  </m:oMathPara>
                </a14:m>
                <a:endParaRPr lang="en-US" sz="2000" dirty="0"/>
              </a:p>
              <a:p>
                <a:pPr marL="0" indent="0">
                  <a:buNone/>
                </a:pPr>
                <a:endParaRPr lang="en-US" sz="2000" i="1" dirty="0"/>
              </a:p>
            </p:txBody>
          </p:sp>
        </mc:Choice>
        <mc:Fallback xmlns="">
          <p:sp>
            <p:nvSpPr>
              <p:cNvPr id="3" name="Content Placeholder 2">
                <a:extLst>
                  <a:ext uri="{FF2B5EF4-FFF2-40B4-BE49-F238E27FC236}">
                    <a16:creationId xmlns:a16="http://schemas.microsoft.com/office/drawing/2014/main" id="{80779961-87E7-40A4-AF36-05EAED2382CF}"/>
                  </a:ext>
                </a:extLst>
              </p:cNvPr>
              <p:cNvSpPr>
                <a:spLocks noGrp="1" noRot="1" noChangeAspect="1" noMove="1" noResize="1" noEditPoints="1" noAdjustHandles="1" noChangeArrowheads="1" noChangeShapeType="1" noTextEdit="1"/>
              </p:cNvSpPr>
              <p:nvPr>
                <p:ph idx="1"/>
              </p:nvPr>
            </p:nvSpPr>
            <p:spPr>
              <a:blipFill>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26643243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AC5B-48D9-46D0-ADD3-B5BCC3B0487F}"/>
              </a:ext>
            </a:extLst>
          </p:cNvPr>
          <p:cNvSpPr>
            <a:spLocks noGrp="1"/>
          </p:cNvSpPr>
          <p:nvPr>
            <p:ph type="title"/>
          </p:nvPr>
        </p:nvSpPr>
        <p:spPr/>
        <p:txBody>
          <a:bodyPr/>
          <a:lstStyle/>
          <a:p>
            <a:r>
              <a:rPr lang="en-US" sz="3600" dirty="0">
                <a:solidFill>
                  <a:schemeClr val="bg2"/>
                </a:solidFill>
              </a:rPr>
              <a:t>Stock Prices Are Very Volatile </a:t>
            </a:r>
            <a:r>
              <a:rPr lang="en-US" sz="2000" b="0" dirty="0"/>
              <a:t>(1 of 2)</a:t>
            </a:r>
            <a:endParaRPr lang="en-US" dirty="0"/>
          </a:p>
        </p:txBody>
      </p:sp>
      <p:sp>
        <p:nvSpPr>
          <p:cNvPr id="3" name="Content Placeholder 2">
            <a:extLst>
              <a:ext uri="{FF2B5EF4-FFF2-40B4-BE49-F238E27FC236}">
                <a16:creationId xmlns:a16="http://schemas.microsoft.com/office/drawing/2014/main" id="{19E3F353-9969-4960-86A6-80EE5F29ACFB}"/>
              </a:ext>
            </a:extLst>
          </p:cNvPr>
          <p:cNvSpPr>
            <a:spLocks noGrp="1"/>
          </p:cNvSpPr>
          <p:nvPr>
            <p:ph idx="1"/>
          </p:nvPr>
        </p:nvSpPr>
        <p:spPr/>
        <p:txBody>
          <a:bodyPr/>
          <a:lstStyle/>
          <a:p>
            <a:pPr marL="0" indent="0">
              <a:buNone/>
            </a:pPr>
            <a:r>
              <a:rPr lang="en-US" sz="2000" dirty="0"/>
              <a:t>Although the efficient markets hypothesis indicates that the price of a share of stock is based on </a:t>
            </a:r>
            <a:r>
              <a:rPr lang="en-US" sz="2000" b="1" dirty="0"/>
              <a:t>all available information</a:t>
            </a:r>
            <a:r>
              <a:rPr lang="en-US" sz="2000" dirty="0"/>
              <a:t>, our Microsoft example shows that the prices of stocks will </a:t>
            </a:r>
            <a:r>
              <a:rPr lang="en-US" sz="2000" b="1" dirty="0"/>
              <a:t>change</a:t>
            </a:r>
            <a:r>
              <a:rPr lang="en-US" sz="2000" dirty="0"/>
              <a:t> </a:t>
            </a:r>
            <a:r>
              <a:rPr lang="en-US" sz="2000" u="sng" dirty="0"/>
              <a:t>day-to-day, hour-to-hour, and minute-to-minute. </a:t>
            </a:r>
          </a:p>
          <a:p>
            <a:pPr marL="0" indent="0">
              <a:buNone/>
            </a:pPr>
            <a:endParaRPr lang="en-US" sz="2000" u="sng" dirty="0"/>
          </a:p>
          <a:p>
            <a:r>
              <a:rPr lang="en-US" sz="2000" b="1" dirty="0"/>
              <a:t>Stock prices constantly change as news that affects fundamental values becomes available. </a:t>
            </a:r>
          </a:p>
          <a:p>
            <a:pPr marL="0" indent="0">
              <a:buNone/>
            </a:pPr>
            <a:endParaRPr lang="en-US" sz="2000" b="1" dirty="0"/>
          </a:p>
          <a:p>
            <a:r>
              <a:rPr lang="en-US" sz="2000" dirty="0"/>
              <a:t>Note that anything that affects the willingness of investors to hold a stock or another financial asset affects the stock’s fundamental value. </a:t>
            </a:r>
            <a:endParaRPr lang="en-US" dirty="0"/>
          </a:p>
        </p:txBody>
      </p:sp>
    </p:spTree>
    <p:extLst>
      <p:ext uri="{BB962C8B-B14F-4D97-AF65-F5344CB8AC3E}">
        <p14:creationId xmlns:p14="http://schemas.microsoft.com/office/powerpoint/2010/main" val="24232310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A42F-894A-493D-8BD3-E062AB2846D7}"/>
              </a:ext>
            </a:extLst>
          </p:cNvPr>
          <p:cNvSpPr>
            <a:spLocks noGrp="1"/>
          </p:cNvSpPr>
          <p:nvPr>
            <p:ph type="title"/>
          </p:nvPr>
        </p:nvSpPr>
        <p:spPr/>
        <p:txBody>
          <a:bodyPr/>
          <a:lstStyle/>
          <a:p>
            <a:r>
              <a:rPr lang="en-US" sz="3200" dirty="0">
                <a:solidFill>
                  <a:schemeClr val="bg2"/>
                </a:solidFill>
              </a:rPr>
              <a:t>Stock Prices Are Very Volatile </a:t>
            </a:r>
            <a:r>
              <a:rPr lang="en-US" sz="1800" b="0" dirty="0"/>
              <a:t>(2 of 2)</a:t>
            </a:r>
            <a:endParaRPr lang="en-US" dirty="0"/>
          </a:p>
        </p:txBody>
      </p:sp>
      <p:sp>
        <p:nvSpPr>
          <p:cNvPr id="3" name="Content Placeholder 2">
            <a:extLst>
              <a:ext uri="{FF2B5EF4-FFF2-40B4-BE49-F238E27FC236}">
                <a16:creationId xmlns:a16="http://schemas.microsoft.com/office/drawing/2014/main" id="{31E3682D-C834-491B-AF6A-8537EF1F231C}"/>
              </a:ext>
            </a:extLst>
          </p:cNvPr>
          <p:cNvSpPr>
            <a:spLocks noGrp="1"/>
          </p:cNvSpPr>
          <p:nvPr>
            <p:ph idx="1"/>
          </p:nvPr>
        </p:nvSpPr>
        <p:spPr/>
        <p:txBody>
          <a:bodyPr/>
          <a:lstStyle/>
          <a:p>
            <a:r>
              <a:rPr lang="en-US" sz="2000" dirty="0"/>
              <a:t>Therefore, we would expect that if </a:t>
            </a:r>
            <a:r>
              <a:rPr lang="en-US" sz="2000" b="1" dirty="0"/>
              <a:t>new information</a:t>
            </a:r>
            <a:r>
              <a:rPr lang="en-US" sz="2000" dirty="0"/>
              <a:t> leads investors to </a:t>
            </a:r>
            <a:r>
              <a:rPr lang="en-US" sz="2000" u="sng" dirty="0"/>
              <a:t>change their opinions </a:t>
            </a:r>
            <a:r>
              <a:rPr lang="en-US" sz="2000" dirty="0"/>
              <a:t>about the </a:t>
            </a:r>
            <a:r>
              <a:rPr lang="en-US" sz="2000" b="1" i="1" dirty="0"/>
              <a:t>risk</a:t>
            </a:r>
            <a:r>
              <a:rPr lang="en-US" sz="2000" dirty="0"/>
              <a:t>, </a:t>
            </a:r>
            <a:r>
              <a:rPr lang="en-US" sz="2000" b="1" i="1" dirty="0"/>
              <a:t>liquidity</a:t>
            </a:r>
            <a:r>
              <a:rPr lang="en-US" sz="2000" dirty="0"/>
              <a:t>, </a:t>
            </a:r>
            <a:r>
              <a:rPr lang="en-US" sz="2000" b="1" i="1" dirty="0"/>
              <a:t>information costs, </a:t>
            </a:r>
            <a:r>
              <a:rPr lang="en-US" sz="2000" dirty="0"/>
              <a:t>or </a:t>
            </a:r>
            <a:r>
              <a:rPr lang="en-US" sz="2000" b="1" i="1" dirty="0"/>
              <a:t>tax treatment</a:t>
            </a:r>
            <a:r>
              <a:rPr lang="en-US" sz="2000" dirty="0"/>
              <a:t> of the returns from owning a stock, the price of the stock will change because the desired level of </a:t>
            </a:r>
            <a:r>
              <a:rPr lang="en-US" sz="2000" dirty="0" err="1"/>
              <a:t>RoE</a:t>
            </a:r>
            <a:r>
              <a:rPr lang="en-US" sz="2000" dirty="0"/>
              <a:t> will change.</a:t>
            </a:r>
          </a:p>
          <a:p>
            <a:endParaRPr lang="en-US" dirty="0"/>
          </a:p>
        </p:txBody>
      </p:sp>
    </p:spTree>
    <p:extLst>
      <p:ext uri="{BB962C8B-B14F-4D97-AF65-F5344CB8AC3E}">
        <p14:creationId xmlns:p14="http://schemas.microsoft.com/office/powerpoint/2010/main" val="16749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C0B4-D95E-40F4-948F-7FBD365920F7}"/>
              </a:ext>
            </a:extLst>
          </p:cNvPr>
          <p:cNvSpPr>
            <a:spLocks noGrp="1"/>
          </p:cNvSpPr>
          <p:nvPr>
            <p:ph type="title"/>
          </p:nvPr>
        </p:nvSpPr>
        <p:spPr/>
        <p:txBody>
          <a:bodyPr/>
          <a:lstStyle/>
          <a:p>
            <a:r>
              <a:rPr lang="en-US" dirty="0"/>
              <a:t>Are Stock Prices Predictable? </a:t>
            </a:r>
            <a:r>
              <a:rPr lang="en-US" sz="2000" b="0" dirty="0"/>
              <a:t>(1 of 4)</a:t>
            </a:r>
            <a:br>
              <a:rPr lang="en-US" dirty="0"/>
            </a:br>
            <a:endParaRPr lang="en-US" dirty="0"/>
          </a:p>
        </p:txBody>
      </p:sp>
      <p:sp>
        <p:nvSpPr>
          <p:cNvPr id="3" name="Content Placeholder 2">
            <a:extLst>
              <a:ext uri="{FF2B5EF4-FFF2-40B4-BE49-F238E27FC236}">
                <a16:creationId xmlns:a16="http://schemas.microsoft.com/office/drawing/2014/main" id="{71D3BE0A-12D3-4D56-866A-6A720E2EC4AC}"/>
              </a:ext>
            </a:extLst>
          </p:cNvPr>
          <p:cNvSpPr>
            <a:spLocks noGrp="1"/>
          </p:cNvSpPr>
          <p:nvPr>
            <p:ph idx="1"/>
          </p:nvPr>
        </p:nvSpPr>
        <p:spPr/>
        <p:txBody>
          <a:bodyPr/>
          <a:lstStyle/>
          <a:p>
            <a:r>
              <a:rPr lang="en-US" sz="2000"/>
              <a:t>Key </a:t>
            </a:r>
            <a:r>
              <a:rPr lang="en-US" sz="2000" dirty="0"/>
              <a:t>implication of the efficient markets hypothesis is that stock prices </a:t>
            </a:r>
            <a:r>
              <a:rPr lang="en-US" sz="2000" b="1" dirty="0"/>
              <a:t>are not predictable. </a:t>
            </a:r>
          </a:p>
          <a:p>
            <a:r>
              <a:rPr lang="en-US" sz="2000" dirty="0"/>
              <a:t>To see why, suppose that it is 4:00 p.m., stock trading has closed for the day, Apple stock has closed at a price of $95, and you are trying to forecast the price of Apple’s stock at the close of trading tomorrow.</a:t>
            </a:r>
          </a:p>
          <a:p>
            <a:pPr marL="0" indent="0">
              <a:buNone/>
            </a:pPr>
            <a:r>
              <a:rPr lang="en-US" sz="2000" i="1" dirty="0"/>
              <a:t> What is your optimal forecast? </a:t>
            </a:r>
          </a:p>
          <a:p>
            <a:r>
              <a:rPr lang="en-US" sz="2000" dirty="0"/>
              <a:t>The efficient markets hypothesis indicates that it is $95. </a:t>
            </a:r>
          </a:p>
          <a:p>
            <a:endParaRPr lang="en-US" sz="2000" dirty="0"/>
          </a:p>
        </p:txBody>
      </p:sp>
    </p:spTree>
    <p:extLst>
      <p:ext uri="{BB962C8B-B14F-4D97-AF65-F5344CB8AC3E}">
        <p14:creationId xmlns:p14="http://schemas.microsoft.com/office/powerpoint/2010/main" val="32209162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9188</TotalTime>
  <Words>7184</Words>
  <Application>Microsoft Office PowerPoint</Application>
  <PresentationFormat>On-screen Show (4:3)</PresentationFormat>
  <Paragraphs>521</Paragraphs>
  <Slides>103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1" baseType="lpstr">
      <vt:lpstr>Arial</vt:lpstr>
      <vt:lpstr>Cambria Math</vt:lpstr>
      <vt:lpstr>Courier New</vt:lpstr>
      <vt:lpstr>Times New Roman</vt:lpstr>
      <vt:lpstr>Verdana</vt:lpstr>
      <vt:lpstr>Wingdings</vt:lpstr>
      <vt:lpstr>508 Lecture</vt:lpstr>
      <vt:lpstr>Equation</vt:lpstr>
      <vt:lpstr>The Economics of Money, Banking, and Financial Markets</vt:lpstr>
      <vt:lpstr>Preview</vt:lpstr>
      <vt:lpstr>Learning Objectives (1 of 2)</vt:lpstr>
      <vt:lpstr>Learning Objectives (2 of 2)</vt:lpstr>
      <vt:lpstr>Stocks (1 of 3) </vt:lpstr>
      <vt:lpstr>Stocks (2 of 3) </vt:lpstr>
      <vt:lpstr>Stocks (3 of 3) </vt:lpstr>
      <vt:lpstr>Stock Holders’ Rights </vt:lpstr>
      <vt:lpstr>Residual Claimant</vt:lpstr>
      <vt:lpstr>Bankruptcy and Limited Liability</vt:lpstr>
      <vt:lpstr>Limited Liability</vt:lpstr>
      <vt:lpstr>Right to Vote</vt:lpstr>
      <vt:lpstr>Why Stock Market is So Popular? (1 of 2) </vt:lpstr>
      <vt:lpstr>Why Stock Market is So Popular? (2 of 2) </vt:lpstr>
      <vt:lpstr>Measuring the Value of Stock Markets (1 of 4) </vt:lpstr>
      <vt:lpstr>Measuring the Value of Stock Markets (2 of 4) </vt:lpstr>
      <vt:lpstr>Measuring the Value of Stock Markets (3 of 4) </vt:lpstr>
      <vt:lpstr>Measuring the Value of Stock Markets (4 of 4) </vt:lpstr>
      <vt:lpstr>World Stock Indexes</vt:lpstr>
      <vt:lpstr>Recap: Few Definitions</vt:lpstr>
      <vt:lpstr>Valuing Stocks (1 of 2)</vt:lpstr>
      <vt:lpstr>Valuing Stocks (2 of 2)</vt:lpstr>
      <vt:lpstr>Stock Market Bubbles </vt:lpstr>
      <vt:lpstr>Class Discussion</vt:lpstr>
      <vt:lpstr>Fundamental Value (1 of 2)  </vt:lpstr>
      <vt:lpstr>Fundamental Value (2 of 2) </vt:lpstr>
      <vt:lpstr>Present Value</vt:lpstr>
      <vt:lpstr>Simple Present Value (1 of 2)</vt:lpstr>
      <vt:lpstr>Simple Present Value (2 of 2)</vt:lpstr>
      <vt:lpstr>Present Value</vt:lpstr>
      <vt:lpstr>Compounding versus Discounting: Future Value Vs. Present Value </vt:lpstr>
      <vt:lpstr>Some Important Points about Discounting  (1 of 5)</vt:lpstr>
      <vt:lpstr>Time Value of Money (1 of 2)</vt:lpstr>
      <vt:lpstr>Time Value of Money (2 of 2)</vt:lpstr>
      <vt:lpstr>Some Important Points about Discounting  (2 of 5)</vt:lpstr>
      <vt:lpstr>Present Value of $100 at 5 Percent Interest </vt:lpstr>
      <vt:lpstr>Some Important Points about Discounting  (3 of 5)</vt:lpstr>
      <vt:lpstr>Present Value of a $100 Payment </vt:lpstr>
      <vt:lpstr>Some Important Points about Discounting  (4 of 5)</vt:lpstr>
      <vt:lpstr>Some Important Points about Discounting  (5 of 5)</vt:lpstr>
      <vt:lpstr>The Relationship Between Time, Interest Rate and Present Value </vt:lpstr>
      <vt:lpstr>Class Discussion: How Do You Value a College Education? </vt:lpstr>
      <vt:lpstr>Class Discussion: How Do You Value a College Education? </vt:lpstr>
      <vt:lpstr>Class Discussion: Solution </vt:lpstr>
      <vt:lpstr>Class Discussion: Solution </vt:lpstr>
      <vt:lpstr>Dividend- Discount Model: Calculating the Price in the Absence of Risk</vt:lpstr>
      <vt:lpstr> Calculating the Price in the Absence of Risk: One-Period Model</vt:lpstr>
      <vt:lpstr>Calculating the Price in the Absence of Risk: Two-Period Model</vt:lpstr>
      <vt:lpstr>Calculating the Price in the Absence of Risk: General Model</vt:lpstr>
      <vt:lpstr>Calculating the Price in the Absence of Risk: How to Think About Dividends?</vt:lpstr>
      <vt:lpstr>Calculating the Price in the Absence of Risk: How to Think About Dividends?</vt:lpstr>
      <vt:lpstr>Calculating the Price in the Absence of Risk: How to Think About Dividends?</vt:lpstr>
      <vt:lpstr>Calculating the Price in the Absence of Risk: How to Think About Future Prices?</vt:lpstr>
      <vt:lpstr>Calculating the Price in the Absence of Risk: Dividend- Discount Model</vt:lpstr>
      <vt:lpstr>Calculating the Price in the Absence of Risk: Dividend- Discount Model</vt:lpstr>
      <vt:lpstr>Calculating the Price in the Absence of Risk: Dividend- Discount Model</vt:lpstr>
      <vt:lpstr>  Calculating the Price by Accounting for Risk </vt:lpstr>
      <vt:lpstr>Why Stocks are Risky? (1 of 2)</vt:lpstr>
      <vt:lpstr>Why Stocks are Risky? (2 of 2)</vt:lpstr>
      <vt:lpstr>Risk and the Value of Stocks (1 of 7) </vt:lpstr>
      <vt:lpstr>Risk and the Value of Stocks (2 of 7) </vt:lpstr>
      <vt:lpstr>Risk and the Value of Stocks (3 of 7) </vt:lpstr>
      <vt:lpstr>Risk and the Value of Stocks (4 of 7) </vt:lpstr>
      <vt:lpstr>Risk and the Value of Stocks (6 of 7)</vt:lpstr>
      <vt:lpstr>Risk and the Value of Stocks (7 of 7)</vt:lpstr>
      <vt:lpstr>Dividend- Discount Model: Intuition</vt:lpstr>
      <vt:lpstr>Stock Price versus Present Value of Future Cash Flows</vt:lpstr>
      <vt:lpstr>How the Market Sets Stock Prices (1 of 2)</vt:lpstr>
      <vt:lpstr>How the Market Sets Stock Prices (2 of 2)</vt:lpstr>
      <vt:lpstr>Application: Monetary Policy and Stock Prices (1 of 2)</vt:lpstr>
      <vt:lpstr>Application: Monetary Policy and Stock Prices (2 of 2)</vt:lpstr>
      <vt:lpstr>Application: The Global Financial Crisis and the Stock Market</vt:lpstr>
      <vt:lpstr>Expectations and Asset Pricing </vt:lpstr>
      <vt:lpstr>Adaptive Expectations (1 of 3)</vt:lpstr>
      <vt:lpstr>Adaptive Expectations (2 of 3)</vt:lpstr>
      <vt:lpstr>Adaptive Expectations (3 of 3)</vt:lpstr>
      <vt:lpstr>   Rational Expectations (1 of 4)</vt:lpstr>
      <vt:lpstr>   Rational Expectations (2 of 4)</vt:lpstr>
      <vt:lpstr>   Rational Expectations (3 of 4)</vt:lpstr>
      <vt:lpstr>   Rational Expectations (4 of 4)</vt:lpstr>
      <vt:lpstr>Rational Expectations: Optimal Forecast</vt:lpstr>
      <vt:lpstr>Rational Expectations: Forecast Error (1 of 4)</vt:lpstr>
      <vt:lpstr>Rational Expectations: Forecast Error (2 of 4)</vt:lpstr>
      <vt:lpstr>Rational Expectations: Forecast Error (3 of 4)</vt:lpstr>
      <vt:lpstr>Rational Expectations: Forecast Error (4 of 4)</vt:lpstr>
      <vt:lpstr>The Efficient Markets Hypothesis (1 of 4) </vt:lpstr>
      <vt:lpstr>The Efficient Markets Hypothesis (2 of 4) </vt:lpstr>
      <vt:lpstr>The Efficient Markets Hypothesis (3 of 4) </vt:lpstr>
      <vt:lpstr>The Efficient Markets Hypothesis (4 of 4)</vt:lpstr>
      <vt:lpstr>          An Example of the Efficient Markets Hypothesis: Microsoft  (1 of 2)</vt:lpstr>
      <vt:lpstr>          An Example of the Efficient Markets Hypothesis: Microsoft  (2 of 2)</vt:lpstr>
      <vt:lpstr>Financial Arbitrage (1 of 5)</vt:lpstr>
      <vt:lpstr>Financial Arbitrage (2 of 5)</vt:lpstr>
      <vt:lpstr>Financial Arbitrage (3 of 5)</vt:lpstr>
      <vt:lpstr>Financial Arbitrage (4 of 5)</vt:lpstr>
      <vt:lpstr>Financial Arbitrage (5 of 5)</vt:lpstr>
      <vt:lpstr>Stock Prices Are Very Volatile (1 of 2)</vt:lpstr>
      <vt:lpstr>Stock Prices Are Very Volatile (2 of 2)</vt:lpstr>
      <vt:lpstr>Are Stock Prices Predictable? (1 of 4) </vt:lpstr>
      <vt:lpstr>Are Stock Prices Predictable? (2 of 4)</vt:lpstr>
      <vt:lpstr>Are Stock Prices Predictable? (3 of 4)</vt:lpstr>
      <vt:lpstr>Are Stock Prices Predictable? (4 of 4)</vt:lpstr>
      <vt:lpstr>Potential Answers to Discussion Questions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655</cp:revision>
  <dcterms:created xsi:type="dcterms:W3CDTF">2014-07-14T20:04:21Z</dcterms:created>
  <dcterms:modified xsi:type="dcterms:W3CDTF">2020-01-13T16:47:01Z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