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handoutMasterIdLst>
    <p:handoutMasterId r:id="rId51"/>
  </p:handoutMasterIdLst>
  <p:sldIdLst>
    <p:sldId id="305" r:id="rId2"/>
    <p:sldId id="258" r:id="rId3"/>
    <p:sldId id="259" r:id="rId4"/>
    <p:sldId id="260" r:id="rId5"/>
    <p:sldId id="296" r:id="rId6"/>
    <p:sldId id="265" r:id="rId7"/>
    <p:sldId id="266" r:id="rId8"/>
    <p:sldId id="267" r:id="rId9"/>
    <p:sldId id="268" r:id="rId10"/>
    <p:sldId id="269" r:id="rId11"/>
    <p:sldId id="306" r:id="rId12"/>
    <p:sldId id="270" r:id="rId13"/>
    <p:sldId id="271" r:id="rId14"/>
    <p:sldId id="272" r:id="rId15"/>
    <p:sldId id="273" r:id="rId16"/>
    <p:sldId id="274" r:id="rId17"/>
    <p:sldId id="298" r:id="rId18"/>
    <p:sldId id="307" r:id="rId19"/>
    <p:sldId id="297" r:id="rId20"/>
    <p:sldId id="299" r:id="rId21"/>
    <p:sldId id="279" r:id="rId22"/>
    <p:sldId id="281" r:id="rId23"/>
    <p:sldId id="301" r:id="rId24"/>
    <p:sldId id="300" r:id="rId25"/>
    <p:sldId id="283" r:id="rId26"/>
    <p:sldId id="308" r:id="rId27"/>
    <p:sldId id="309" r:id="rId28"/>
    <p:sldId id="284" r:id="rId29"/>
    <p:sldId id="285" r:id="rId30"/>
    <p:sldId id="286" r:id="rId31"/>
    <p:sldId id="311" r:id="rId32"/>
    <p:sldId id="312" r:id="rId33"/>
    <p:sldId id="310" r:id="rId34"/>
    <p:sldId id="289" r:id="rId35"/>
    <p:sldId id="313" r:id="rId36"/>
    <p:sldId id="262" r:id="rId37"/>
    <p:sldId id="314" r:id="rId38"/>
    <p:sldId id="290" r:id="rId39"/>
    <p:sldId id="315" r:id="rId40"/>
    <p:sldId id="295" r:id="rId41"/>
    <p:sldId id="292" r:id="rId42"/>
    <p:sldId id="293" r:id="rId43"/>
    <p:sldId id="294" r:id="rId44"/>
    <p:sldId id="287" r:id="rId45"/>
    <p:sldId id="303" r:id="rId46"/>
    <p:sldId id="288" r:id="rId47"/>
    <p:sldId id="280" r:id="rId48"/>
    <p:sldId id="302"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41" autoAdjust="0"/>
    <p:restoredTop sz="87337" autoAdjust="0"/>
  </p:normalViewPr>
  <p:slideViewPr>
    <p:cSldViewPr>
      <p:cViewPr varScale="1">
        <p:scale>
          <a:sx n="75" d="100"/>
          <a:sy n="75" d="100"/>
        </p:scale>
        <p:origin x="1594" y="67"/>
      </p:cViewPr>
      <p:guideLst>
        <p:guide orient="horz" pos="2160"/>
        <p:guide pos="2880"/>
      </p:guideLst>
    </p:cSldViewPr>
  </p:slideViewPr>
  <p:outlineViewPr>
    <p:cViewPr>
      <p:scale>
        <a:sx n="33" d="100"/>
        <a:sy n="33" d="100"/>
      </p:scale>
      <p:origin x="0" y="26892"/>
    </p:cViewPr>
  </p:outlineViewPr>
  <p:notesTextViewPr>
    <p:cViewPr>
      <p:scale>
        <a:sx n="100" d="100"/>
        <a:sy n="100" d="100"/>
      </p:scale>
      <p:origin x="0" y="0"/>
    </p:cViewPr>
  </p:notesText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10/2/2018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10/2/2018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this PowerPoint presentation contains mathematical equations, you may need to check</a:t>
            </a:r>
            <a:r>
              <a:rPr lang="en-US" baseline="0" dirty="0"/>
              <a:t> that your computer has the following installed:</a:t>
            </a:r>
          </a:p>
          <a:p>
            <a:pPr marL="0" indent="0">
              <a:buNone/>
            </a:pPr>
            <a:r>
              <a:rPr lang="en-US" baseline="0" dirty="0"/>
              <a:t>1) </a:t>
            </a:r>
            <a:r>
              <a:rPr lang="en-US" baseline="0" dirty="0" err="1"/>
              <a:t>MathType</a:t>
            </a:r>
            <a:r>
              <a:rPr lang="en-US" baseline="0" dirty="0"/>
              <a:t> Plugin</a:t>
            </a:r>
          </a:p>
          <a:p>
            <a:pPr marL="0" indent="0">
              <a:buNone/>
            </a:pPr>
            <a:r>
              <a:rPr lang="en-US" baseline="0" dirty="0"/>
              <a:t>2) Math Player (free versions available)</a:t>
            </a:r>
          </a:p>
          <a:p>
            <a:pPr marL="0" indent="0">
              <a:buNone/>
            </a:pPr>
            <a:r>
              <a:rPr lang="en-US" baseline="0" dirty="0"/>
              <a:t>3) NVDA Reader (free versions available)</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41765563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Some assets, such as stocks and bonds, are supplied by financial markets. Other assets, such as bank deposits and mutual fund shares, are supplied by financial intermediaries.</a:t>
            </a:r>
          </a:p>
          <a:p>
            <a:r>
              <a:rPr lang="en-US" altLang="en-US" dirty="0"/>
              <a:t>The figure shows significant changes in household</a:t>
            </a:r>
            <a:r>
              <a:rPr lang="ja-JP" altLang="en-US" dirty="0"/>
              <a:t>’</a:t>
            </a:r>
            <a:r>
              <a:rPr lang="en-US" altLang="ja-JP" dirty="0"/>
              <a:t>s holdings of financial assets between 1978 and 2016. Households have increased their holdings of corporate stocks, mutual fund shares and pension fund reserves. On the other hand, they have decreased their holdings of bonds, equity in unincorporated businesses, such as partnerships and sole proprietorships, and bank deposits. </a:t>
            </a:r>
          </a:p>
          <a:p>
            <a:endParaRPr lang="en-US" altLang="ja-JP"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21</a:t>
            </a:fld>
            <a:endParaRPr lang="en-US" dirty="0"/>
          </a:p>
        </p:txBody>
      </p:sp>
    </p:spTree>
    <p:extLst>
      <p:ext uri="{BB962C8B-B14F-4D97-AF65-F5344CB8AC3E}">
        <p14:creationId xmlns:p14="http://schemas.microsoft.com/office/powerpoint/2010/main" val="38241253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40</a:t>
            </a:fld>
            <a:endParaRPr lang="en-US" dirty="0"/>
          </a:p>
        </p:txBody>
      </p:sp>
    </p:spTree>
    <p:extLst>
      <p:ext uri="{BB962C8B-B14F-4D97-AF65-F5344CB8AC3E}">
        <p14:creationId xmlns:p14="http://schemas.microsoft.com/office/powerpoint/2010/main" val="34241983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Teaching Tips: Encourage students to read the </a:t>
            </a:r>
            <a:r>
              <a:rPr lang="en-US" altLang="en-US" i="1" dirty="0"/>
              <a:t>Solved Problems</a:t>
            </a:r>
            <a:r>
              <a:rPr lang="en-US" altLang="en-US" dirty="0"/>
              <a:t> in each chapter because they can help them solve homework problems on their own and develop skills needed to complete exams.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44</a:t>
            </a:fld>
            <a:endParaRPr lang="en-US" dirty="0"/>
          </a:p>
        </p:txBody>
      </p:sp>
    </p:spTree>
    <p:extLst>
      <p:ext uri="{BB962C8B-B14F-4D97-AF65-F5344CB8AC3E}">
        <p14:creationId xmlns:p14="http://schemas.microsoft.com/office/powerpoint/2010/main" val="25266609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spcBef>
                <a:spcPct val="0"/>
              </a:spcBef>
            </a:pPr>
            <a:r>
              <a:rPr lang="en-US" altLang="en-US" dirty="0"/>
              <a:t>Small businesses cannot sell stocks and bonds and must rely instead on loans from banks. Like banks, peer-to-peer</a:t>
            </a:r>
            <a:r>
              <a:rPr lang="en-US" altLang="en-US" baseline="0" dirty="0"/>
              <a:t> lenders are able to estimate the likelihood that borrowers will pay back loans by using financial data of the borrowers. Many borrowers also find peer-to-peer lending attractive because the interest rates are lower than those on credit cards.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47</a:t>
            </a:fld>
            <a:endParaRPr lang="en-US" dirty="0"/>
          </a:p>
        </p:txBody>
      </p:sp>
    </p:spTree>
    <p:extLst>
      <p:ext uri="{BB962C8B-B14F-4D97-AF65-F5344CB8AC3E}">
        <p14:creationId xmlns:p14="http://schemas.microsoft.com/office/powerpoint/2010/main" val="2330607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Many students have become more interested in the financial system due to the financial crisis of 2007–2009. However, many have also formed opinions based on incomplete or erroneous information. Discussion of the financial crisis at the beginning of the semester can help make the topic appealing while at the same time highlighting the need to grasp fundamental concepts underlying the system, including financial assets, financial institutions and the regulatory players and process.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a:t>
            </a:fld>
            <a:endParaRPr lang="en-US" dirty="0"/>
          </a:p>
        </p:txBody>
      </p:sp>
    </p:spTree>
    <p:extLst>
      <p:ext uri="{BB962C8B-B14F-4D97-AF65-F5344CB8AC3E}">
        <p14:creationId xmlns:p14="http://schemas.microsoft.com/office/powerpoint/2010/main" val="646132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If you have a checking account at Citibank or Wells Fargo, you can</a:t>
            </a:r>
            <a:r>
              <a:rPr lang="ja-JP" altLang="en-US" dirty="0"/>
              <a:t>’</a:t>
            </a:r>
            <a:r>
              <a:rPr lang="en-US" altLang="ja-JP" dirty="0"/>
              <a:t>t sell it. So, your checking account is an asset but not a security.</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6</a:t>
            </a:fld>
            <a:endParaRPr lang="en-US" dirty="0"/>
          </a:p>
        </p:txBody>
      </p:sp>
    </p:spTree>
    <p:extLst>
      <p:ext uri="{BB962C8B-B14F-4D97-AF65-F5344CB8AC3E}">
        <p14:creationId xmlns:p14="http://schemas.microsoft.com/office/powerpoint/2010/main" val="3420398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A loan is an asset from the viewpoint of the bank and a liability from the viewpoint of the borrower.</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13</a:t>
            </a:fld>
            <a:endParaRPr lang="en-US" dirty="0"/>
          </a:p>
        </p:txBody>
      </p:sp>
    </p:spTree>
    <p:extLst>
      <p:ext uri="{BB962C8B-B14F-4D97-AF65-F5344CB8AC3E}">
        <p14:creationId xmlns:p14="http://schemas.microsoft.com/office/powerpoint/2010/main" val="261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figure is intended to give an overview of how funds flow through the financial system. We will explain some of the key concepts below, but most of the discussion will be in later chapters.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15</a:t>
            </a:fld>
            <a:endParaRPr lang="en-US" dirty="0"/>
          </a:p>
        </p:txBody>
      </p:sp>
    </p:spTree>
    <p:extLst>
      <p:ext uri="{BB962C8B-B14F-4D97-AF65-F5344CB8AC3E}">
        <p14:creationId xmlns:p14="http://schemas.microsoft.com/office/powerpoint/2010/main" val="3243972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Inventories </a:t>
            </a:r>
            <a:r>
              <a:rPr lang="en-US" altLang="en-US" sz="1200" dirty="0">
                <a:latin typeface="+mn-ea"/>
              </a:rPr>
              <a:t>are goods firms have produced or purchased but not yet sold.</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16</a:t>
            </a:fld>
            <a:endParaRPr lang="en-US" dirty="0"/>
          </a:p>
        </p:txBody>
      </p:sp>
    </p:spTree>
    <p:extLst>
      <p:ext uri="{BB962C8B-B14F-4D97-AF65-F5344CB8AC3E}">
        <p14:creationId xmlns:p14="http://schemas.microsoft.com/office/powerpoint/2010/main" val="3649848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 In late 2016, Goldman Sachs began engaging in fintech online lending (MARCUS), offering loans of up to $30,000 to households with high credit card balances but good credit histories.</a:t>
            </a: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17</a:t>
            </a:fld>
            <a:endParaRPr lang="en-US" dirty="0"/>
          </a:p>
        </p:txBody>
      </p:sp>
    </p:spTree>
    <p:extLst>
      <p:ext uri="{BB962C8B-B14F-4D97-AF65-F5344CB8AC3E}">
        <p14:creationId xmlns:p14="http://schemas.microsoft.com/office/powerpoint/2010/main" val="2611791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over $18 trillion in assets in 2016, private and state and local government pension funds are an important source of demand for financial securities.*</a:t>
            </a:r>
          </a:p>
          <a:p>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19</a:t>
            </a:fld>
            <a:endParaRPr lang="en-US" dirty="0"/>
          </a:p>
        </p:txBody>
      </p:sp>
    </p:spTree>
    <p:extLst>
      <p:ext uri="{BB962C8B-B14F-4D97-AF65-F5344CB8AC3E}">
        <p14:creationId xmlns:p14="http://schemas.microsoft.com/office/powerpoint/2010/main" val="537407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20</a:t>
            </a:fld>
            <a:endParaRPr lang="en-US" dirty="0"/>
          </a:p>
        </p:txBody>
      </p:sp>
    </p:spTree>
    <p:extLst>
      <p:ext uri="{BB962C8B-B14F-4D97-AF65-F5344CB8AC3E}">
        <p14:creationId xmlns:p14="http://schemas.microsoft.com/office/powerpoint/2010/main" val="22418862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1981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1"/>
            <a:ext cx="7772400" cy="1219200"/>
          </a:xfrm>
        </p:spPr>
        <p:txBody>
          <a:bodyPr anchor="b">
            <a:noAutofit/>
          </a:bodyPr>
          <a:lstStyle>
            <a:lvl1pPr algn="l">
              <a:defRPr sz="32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2209800"/>
            <a:ext cx="7794626" cy="35052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A9DF6EFB-3F44-496C-A842-1E0B3D3B975A}" type="datetimeFigureOut">
              <a:rPr lang="en-US" smtClean="0"/>
              <a:pPr/>
              <a:t>10/2/2018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9" name="Picture 8"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4" name="Text Placeholder 11"/>
          <p:cNvSpPr txBox="1">
            <a:spLocks/>
          </p:cNvSpPr>
          <p:nvPr userDrawn="1"/>
        </p:nvSpPr>
        <p:spPr>
          <a:xfrm>
            <a:off x="1600200" y="6371626"/>
            <a:ext cx="7159752" cy="274320"/>
          </a:xfrm>
          <a:prstGeom prst="rect">
            <a:avLst/>
          </a:prstGeom>
        </p:spPr>
        <p:txBody>
          <a:bodyPr lIns="91440" tIns="45720" rIns="91440" bIns="45720"/>
          <a:lstStyle>
            <a:lvl1pPr marL="0" marR="0" indent="0" algn="r" defTabSz="914400" rtl="0" eaLnBrk="1" fontAlgn="auto" latinLnBrk="0" hangingPunct="1">
              <a:lnSpc>
                <a:spcPct val="100000"/>
              </a:lnSpc>
              <a:spcBef>
                <a:spcPts val="0"/>
              </a:spcBef>
              <a:spcAft>
                <a:spcPts val="0"/>
              </a:spcAft>
              <a:buClrTx/>
              <a:buSzTx/>
              <a:buFontTx/>
              <a:buNone/>
              <a:tabLst/>
              <a:defRPr lang="en-US" altLang="en-US" sz="1200" b="0" kern="1200" dirty="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a:lstStyle>
          <a:p>
            <a:pPr>
              <a:defRPr/>
            </a:pPr>
            <a:r>
              <a:rPr lang="en-US" dirty="0"/>
              <a:t>Copyright © 2018, 2014, 2012, Pearson Education, Inc. All Rights Reserved.</a:t>
            </a:r>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a:prstGeom prst="rect">
            <a:avLst/>
          </a:prstGeo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10/2/2018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9" name="Picture 8"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2" name="Text Placeholder 11"/>
          <p:cNvSpPr txBox="1">
            <a:spLocks/>
          </p:cNvSpPr>
          <p:nvPr userDrawn="1"/>
        </p:nvSpPr>
        <p:spPr>
          <a:xfrm>
            <a:off x="1600200" y="6371626"/>
            <a:ext cx="7159752" cy="274320"/>
          </a:xfrm>
          <a:prstGeom prst="rect">
            <a:avLst/>
          </a:prstGeom>
        </p:spPr>
        <p:txBody>
          <a:bodyPr lIns="91440" tIns="45720" rIns="91440" bIns="45720"/>
          <a:lstStyle>
            <a:lvl1pPr marL="0" marR="0" indent="0" algn="r" defTabSz="914400" rtl="0" eaLnBrk="1" fontAlgn="auto" latinLnBrk="0" hangingPunct="1">
              <a:lnSpc>
                <a:spcPct val="100000"/>
              </a:lnSpc>
              <a:spcBef>
                <a:spcPts val="0"/>
              </a:spcBef>
              <a:spcAft>
                <a:spcPts val="0"/>
              </a:spcAft>
              <a:buClrTx/>
              <a:buSzTx/>
              <a:buFontTx/>
              <a:buNone/>
              <a:tabLst/>
              <a:defRPr lang="en-US" altLang="en-US" sz="1200" b="0" kern="1200" dirty="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a:lstStyle>
          <a:p>
            <a:pPr>
              <a:defRPr/>
            </a:pPr>
            <a:r>
              <a:rPr lang="en-US" dirty="0"/>
              <a:t>Copyright © 2018, 2014, 2012, Pearson Education, Inc. All Rights Reserved.</a:t>
            </a:r>
          </a:p>
        </p:txBody>
      </p:sp>
    </p:spTree>
    <p:extLst>
      <p:ext uri="{BB962C8B-B14F-4D97-AF65-F5344CB8AC3E}">
        <p14:creationId xmlns:p14="http://schemas.microsoft.com/office/powerpoint/2010/main" val="3711136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 Figure +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Footer Placeholder 2"/>
          <p:cNvSpPr>
            <a:spLocks noGrp="1"/>
          </p:cNvSpPr>
          <p:nvPr>
            <p:ph type="ftr" sz="quarter" idx="10"/>
          </p:nvPr>
        </p:nvSpPr>
        <p:spPr>
          <a:xfrm>
            <a:off x="108505" y="5930293"/>
            <a:ext cx="8595360" cy="235463"/>
          </a:xfrm>
          <a:prstGeom prst="rect">
            <a:avLst/>
          </a:prstGeo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10/2/2018</a:t>
            </a:fld>
            <a:endParaRPr lang="en-US"/>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a:p>
        </p:txBody>
      </p:sp>
      <p:sp>
        <p:nvSpPr>
          <p:cNvPr id="8" name="Text Placeholder 7"/>
          <p:cNvSpPr>
            <a:spLocks noGrp="1"/>
          </p:cNvSpPr>
          <p:nvPr>
            <p:ph type="body" sz="quarter" idx="14"/>
          </p:nvPr>
        </p:nvSpPr>
        <p:spPr>
          <a:xfrm>
            <a:off x="457200" y="1389063"/>
            <a:ext cx="8229600" cy="820737"/>
          </a:xfrm>
        </p:spPr>
        <p:txBody>
          <a:bodyPr/>
          <a:lstStyle>
            <a:lvl1pPr marL="0" indent="0" algn="l" defTabSz="914400" rtl="0" eaLnBrk="1" latinLnBrk="0" hangingPunct="1">
              <a:lnSpc>
                <a:spcPct val="100000"/>
              </a:lnSpc>
              <a:spcBef>
                <a:spcPct val="0"/>
              </a:spcBef>
              <a:buNone/>
              <a:defRPr lang="en-US" sz="3200" b="1" kern="1200" dirty="0" smtClean="0">
                <a:solidFill>
                  <a:srgbClr val="007FA3"/>
                </a:solidFill>
                <a:latin typeface="Times New Roman" panose="02020603050405020304" pitchFamily="18" charset="0"/>
                <a:ea typeface="+mj-ea"/>
                <a:cs typeface="Times New Roman" panose="02020603050405020304" pitchFamily="18" charset="0"/>
              </a:defRPr>
            </a:lvl1pPr>
          </a:lstStyle>
          <a:p>
            <a:pPr lvl="0"/>
            <a:r>
              <a:rPr lang="en-US" dirty="0"/>
              <a:t>Click to edit Master text styles</a:t>
            </a:r>
          </a:p>
        </p:txBody>
      </p:sp>
      <p:sp>
        <p:nvSpPr>
          <p:cNvPr id="6" name="Text Placeholder 9"/>
          <p:cNvSpPr>
            <a:spLocks noGrp="1"/>
          </p:cNvSpPr>
          <p:nvPr>
            <p:ph type="body" sz="quarter" idx="13" hasCustomPrompt="1"/>
          </p:nvPr>
        </p:nvSpPr>
        <p:spPr>
          <a:xfrm>
            <a:off x="457200" y="5368160"/>
            <a:ext cx="8229600" cy="916856"/>
          </a:xfrm>
        </p:spPr>
        <p:txBody>
          <a:bodyPr anchor="b"/>
          <a:lstStyle>
            <a:lvl1pPr marL="0" indent="0">
              <a:spcBef>
                <a:spcPts val="800"/>
              </a:spcBef>
              <a:buNone/>
              <a:defRPr sz="16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Tree>
    <p:extLst>
      <p:ext uri="{BB962C8B-B14F-4D97-AF65-F5344CB8AC3E}">
        <p14:creationId xmlns:p14="http://schemas.microsoft.com/office/powerpoint/2010/main" val="41299207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2_Chapter Opener">
    <p:spTree>
      <p:nvGrpSpPr>
        <p:cNvPr id="1" name=""/>
        <p:cNvGrpSpPr/>
        <p:nvPr/>
      </p:nvGrpSpPr>
      <p:grpSpPr>
        <a:xfrm>
          <a:off x="0" y="0"/>
          <a:ext cx="0" cy="0"/>
          <a:chOff x="0" y="0"/>
          <a:chExt cx="0" cy="0"/>
        </a:xfrm>
      </p:grpSpPr>
      <p:sp>
        <p:nvSpPr>
          <p:cNvPr id="14" name="Title 13"/>
          <p:cNvSpPr>
            <a:spLocks noGrp="1"/>
          </p:cNvSpPr>
          <p:nvPr>
            <p:ph type="title"/>
          </p:nvPr>
        </p:nvSpPr>
        <p:spPr>
          <a:xfrm>
            <a:off x="457200" y="215372"/>
            <a:ext cx="8229600" cy="621792"/>
          </a:xfrm>
        </p:spPr>
        <p:txBody>
          <a:bodyPr anchor="t" anchorCtr="0"/>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latin typeface="+mj-lt"/>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5" name="Date Placeholder 14"/>
          <p:cNvSpPr>
            <a:spLocks noGrp="1"/>
          </p:cNvSpPr>
          <p:nvPr>
            <p:ph type="dt" sz="half" idx="16"/>
          </p:nvPr>
        </p:nvSpPr>
        <p:spPr>
          <a:xfrm>
            <a:off x="6335713" y="113072"/>
            <a:ext cx="2133600" cy="182880"/>
          </a:xfrm>
          <a:prstGeom prst="rect">
            <a:avLst/>
          </a:prstGeom>
        </p:spPr>
        <p:txBody>
          <a:bodyPr/>
          <a:lstStyle/>
          <a:p>
            <a:fld id="{A9DF6EFB-3F44-496C-A842-1E0B3D3B975A}" type="datetimeFigureOut">
              <a:rPr lang="en-US" smtClean="0"/>
              <a:pPr/>
              <a:t>10/2/2018</a:t>
            </a:fld>
            <a:endParaRPr lang="en-US" dirty="0"/>
          </a:p>
        </p:txBody>
      </p:sp>
      <p:sp>
        <p:nvSpPr>
          <p:cNvPr id="18" name="Footer Placeholder 17"/>
          <p:cNvSpPr>
            <a:spLocks noGrp="1"/>
          </p:cNvSpPr>
          <p:nvPr>
            <p:ph type="ftr" sz="quarter" idx="18"/>
          </p:nvPr>
        </p:nvSpPr>
        <p:spPr>
          <a:xfrm>
            <a:off x="93969" y="6172200"/>
            <a:ext cx="8595360" cy="235463"/>
          </a:xfrm>
          <a:prstGeom prst="rect">
            <a:avLst/>
          </a:prstGeom>
        </p:spPr>
        <p:txBody>
          <a:bodyPr/>
          <a:lstStyle/>
          <a:p>
            <a:endParaRPr lang="en-US" dirty="0"/>
          </a:p>
        </p:txBody>
      </p:sp>
      <p:pic>
        <p:nvPicPr>
          <p:cNvPr id="19" name="Picture 18"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2" name="Text Placeholder 11"/>
          <p:cNvSpPr>
            <a:spLocks noGrp="1"/>
          </p:cNvSpPr>
          <p:nvPr>
            <p:ph type="body" sz="quarter" idx="19" hasCustomPrompt="1"/>
          </p:nvPr>
        </p:nvSpPr>
        <p:spPr>
          <a:xfrm>
            <a:off x="1600200" y="6371626"/>
            <a:ext cx="7159752" cy="274320"/>
          </a:xfrm>
        </p:spPr>
        <p:txBody>
          <a:bodyPr lIns="91440" tIns="45720" rIns="91440" bIns="45720"/>
          <a:lstStyle>
            <a:lvl1pPr marL="0" marR="0" indent="0" algn="r" defTabSz="914400" rtl="0" eaLnBrk="1" fontAlgn="auto" latinLnBrk="0" hangingPunct="1">
              <a:lnSpc>
                <a:spcPct val="100000"/>
              </a:lnSpc>
              <a:spcBef>
                <a:spcPts val="0"/>
              </a:spcBef>
              <a:spcAft>
                <a:spcPts val="0"/>
              </a:spcAft>
              <a:buClrTx/>
              <a:buSzTx/>
              <a:buFontTx/>
              <a:buNone/>
              <a:tabLst/>
              <a:defRPr lang="en-US" altLang="en-US" sz="1200" b="0" kern="1200" dirty="0">
                <a:solidFill>
                  <a:schemeClr val="tx1"/>
                </a:solidFill>
                <a:latin typeface="Verdana" pitchFamily="34" charset="0"/>
                <a:ea typeface="Verdana" pitchFamily="34" charset="0"/>
                <a:cs typeface="Verdana" pitchFamily="34" charset="0"/>
              </a:defRPr>
            </a:lvl1p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b="0" kern="1200" dirty="0">
                <a:solidFill>
                  <a:schemeClr val="tx1"/>
                </a:solidFill>
                <a:latin typeface="Verdana" pitchFamily="34" charset="0"/>
                <a:ea typeface="Verdana" pitchFamily="34" charset="0"/>
                <a:cs typeface="Verdana" pitchFamily="34" charset="0"/>
              </a:rPr>
              <a:t>Copyright © 2018, 2016, 2014 Pearson Education, Inc. All Rights Reserved.</a:t>
            </a:r>
          </a:p>
        </p:txBody>
      </p:sp>
    </p:spTree>
    <p:extLst>
      <p:ext uri="{BB962C8B-B14F-4D97-AF65-F5344CB8AC3E}">
        <p14:creationId xmlns:p14="http://schemas.microsoft.com/office/powerpoint/2010/main" val="936163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lvl1pPr>
              <a:defRPr>
                <a:latin typeface="+mj-lt"/>
              </a:defRPr>
            </a:lvl1pPr>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latin typeface="+mj-lt"/>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a:prstGeom prst="rect">
            <a:avLst/>
          </a:prstGeo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10/2/2018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4" name="Picture 13"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7" name="Text Placeholder 11"/>
          <p:cNvSpPr txBox="1">
            <a:spLocks/>
          </p:cNvSpPr>
          <p:nvPr userDrawn="1"/>
        </p:nvSpPr>
        <p:spPr>
          <a:xfrm>
            <a:off x="1600200" y="6371626"/>
            <a:ext cx="7159752" cy="274320"/>
          </a:xfrm>
          <a:prstGeom prst="rect">
            <a:avLst/>
          </a:prstGeom>
        </p:spPr>
        <p:txBody>
          <a:bodyPr lIns="91440" tIns="45720" rIns="91440" bIns="45720"/>
          <a:lstStyle>
            <a:lvl1pPr marL="0" marR="0" indent="0" algn="r" defTabSz="914400" rtl="0" eaLnBrk="1" fontAlgn="auto" latinLnBrk="0" hangingPunct="1">
              <a:lnSpc>
                <a:spcPct val="100000"/>
              </a:lnSpc>
              <a:spcBef>
                <a:spcPts val="0"/>
              </a:spcBef>
              <a:spcAft>
                <a:spcPts val="0"/>
              </a:spcAft>
              <a:buClrTx/>
              <a:buSzTx/>
              <a:buFontTx/>
              <a:buNone/>
              <a:tabLst/>
              <a:defRPr lang="en-US" altLang="en-US" sz="1200" b="0" kern="1200" dirty="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a:lstStyle>
          <a:p>
            <a:pPr>
              <a:defRPr/>
            </a:pPr>
            <a:r>
              <a:rPr lang="en-US" dirty="0"/>
              <a:t>Copyright © 2018, 2014, 2012, Pearson Education, Inc. All Rights Reserved.</a:t>
            </a:r>
          </a:p>
        </p:txBody>
      </p:sp>
    </p:spTree>
    <p:extLst>
      <p:ext uri="{BB962C8B-B14F-4D97-AF65-F5344CB8AC3E}">
        <p14:creationId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4" name="Date Placeholder 3"/>
          <p:cNvSpPr>
            <a:spLocks noGrp="1"/>
          </p:cNvSpPr>
          <p:nvPr>
            <p:ph type="dt" sz="half" idx="11"/>
          </p:nvPr>
        </p:nvSpPr>
        <p:spPr/>
        <p:txBody>
          <a:bodyPr/>
          <a:lstStyle/>
          <a:p>
            <a:fld id="{A9DF6EFB-3F44-496C-A842-1E0B3D3B975A}" type="datetimeFigureOut">
              <a:rPr lang="en-US" smtClean="0"/>
              <a:pPr/>
              <a:t>10/2/2018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10/2/2018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100000"/>
              <a:defRPr lang="en-US" sz="1600" kern="1200" dirty="0">
                <a:solidFill>
                  <a:schemeClr val="tx1"/>
                </a:solidFill>
                <a:latin typeface="+mn-lt"/>
                <a:ea typeface="+mn-ea"/>
                <a:cs typeface="+mn-cs"/>
              </a:defRPr>
            </a:lvl1pPr>
            <a:lvl2pPr marL="569913" indent="-285750">
              <a:buClr>
                <a:srgbClr val="007FA3"/>
              </a:buClr>
              <a:defRPr lang="en-US" sz="1600" kern="1200" dirty="0">
                <a:solidFill>
                  <a:schemeClr val="tx1"/>
                </a:solidFill>
                <a:latin typeface="+mn-lt"/>
                <a:ea typeface="+mn-ea"/>
                <a:cs typeface="+mn-cs"/>
              </a:defRPr>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marL="256032" lvl="0" indent="-256032" algn="l" defTabSz="914400" rtl="0" eaLnBrk="1" latinLnBrk="0" hangingPunct="1">
              <a:spcBef>
                <a:spcPts val="1500"/>
              </a:spcBef>
              <a:buClr>
                <a:srgbClr val="007FA3"/>
              </a:buClr>
              <a:buSzPct val="100000"/>
              <a:buFont typeface="Arial" panose="020B0604020202020204" pitchFamily="34" charset="0"/>
              <a:buChar char="•"/>
            </a:pPr>
            <a:r>
              <a:rPr lang="en-US" dirty="0"/>
              <a:t>Click to edit Master text styles</a:t>
            </a:r>
          </a:p>
          <a:p>
            <a:pPr marL="742950" lvl="1" indent="-285750" algn="l" defTabSz="914400" rtl="0" eaLnBrk="1" latinLnBrk="0" hangingPunct="1">
              <a:spcBef>
                <a:spcPts val="600"/>
              </a:spcBef>
              <a:buClr>
                <a:srgbClr val="007FA3"/>
              </a:buClr>
              <a:buFont typeface="Arial" panose="020B0604020202020204" pitchFamily="34" charset="0"/>
              <a:buChar char="–"/>
            </a:pPr>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4" name="Date Placeholder 3"/>
          <p:cNvSpPr>
            <a:spLocks noGrp="1"/>
          </p:cNvSpPr>
          <p:nvPr>
            <p:ph type="dt" sz="half" idx="10"/>
          </p:nvPr>
        </p:nvSpPr>
        <p:spPr/>
        <p:txBody>
          <a:bodyPr/>
          <a:lstStyle/>
          <a:p>
            <a:fld id="{A9DF6EFB-3F44-496C-A842-1E0B3D3B975A}" type="datetimeFigureOut">
              <a:rPr lang="en-US" smtClean="0"/>
              <a:pPr/>
              <a:t>10/2/2018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2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10/2/2018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9" name="Picture 8"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4" name="Text Placeholder 11"/>
          <p:cNvSpPr txBox="1">
            <a:spLocks/>
          </p:cNvSpPr>
          <p:nvPr userDrawn="1"/>
        </p:nvSpPr>
        <p:spPr>
          <a:xfrm>
            <a:off x="1600200" y="6371626"/>
            <a:ext cx="7159752" cy="274320"/>
          </a:xfrm>
          <a:prstGeom prst="rect">
            <a:avLst/>
          </a:prstGeom>
        </p:spPr>
        <p:txBody>
          <a:bodyPr lIns="91440" tIns="45720" rIns="91440" bIns="45720"/>
          <a:lstStyle>
            <a:lvl1pPr marL="0" marR="0" indent="0" algn="r" defTabSz="914400" rtl="0" eaLnBrk="1" fontAlgn="auto" latinLnBrk="0" hangingPunct="1">
              <a:lnSpc>
                <a:spcPct val="100000"/>
              </a:lnSpc>
              <a:spcBef>
                <a:spcPts val="0"/>
              </a:spcBef>
              <a:spcAft>
                <a:spcPts val="0"/>
              </a:spcAft>
              <a:buClrTx/>
              <a:buSzTx/>
              <a:buFontTx/>
              <a:buNone/>
              <a:tabLst/>
              <a:defRPr lang="en-US" altLang="en-US" sz="1200" b="0" kern="1200" dirty="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a:lstStyle>
          <a:p>
            <a:pPr>
              <a:defRPr/>
            </a:pPr>
            <a:r>
              <a:rPr lang="en-US" dirty="0"/>
              <a:t>Copyright © 2018, 2014, 2012, Pearson Education, Inc. All Rights Reserved.</a:t>
            </a:r>
          </a:p>
        </p:txBody>
      </p:sp>
    </p:spTree>
    <p:extLst>
      <p:ext uri="{BB962C8B-B14F-4D97-AF65-F5344CB8AC3E}">
        <p14:creationId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a:prstGeom prst="rect">
            <a:avLst/>
          </a:prstGeo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10/2/2018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2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a:prstGeom prst="rect">
            <a:avLst/>
          </a:prstGeo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10/2/2018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a:prstGeom prst="rect">
            <a:avLst/>
          </a:prstGeo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10/2/2018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10/2/2018</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pic>
        <p:nvPicPr>
          <p:cNvPr id="9" name="Picture 8" descr="Pearson Logo"/>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0" name="Text Placeholder 11"/>
          <p:cNvSpPr txBox="1">
            <a:spLocks/>
          </p:cNvSpPr>
          <p:nvPr userDrawn="1"/>
        </p:nvSpPr>
        <p:spPr>
          <a:xfrm>
            <a:off x="1600200" y="6371626"/>
            <a:ext cx="7159752" cy="274320"/>
          </a:xfrm>
          <a:prstGeom prst="rect">
            <a:avLst/>
          </a:prstGeom>
        </p:spPr>
        <p:txBody>
          <a:bodyPr lIns="91440" tIns="45720" rIns="91440" bIns="45720"/>
          <a:lstStyle>
            <a:lvl1pPr marL="0" marR="0" indent="0" algn="r" defTabSz="914400" rtl="0" eaLnBrk="1" fontAlgn="auto" latinLnBrk="0" hangingPunct="1">
              <a:lnSpc>
                <a:spcPct val="100000"/>
              </a:lnSpc>
              <a:spcBef>
                <a:spcPts val="0"/>
              </a:spcBef>
              <a:spcAft>
                <a:spcPts val="0"/>
              </a:spcAft>
              <a:buClrTx/>
              <a:buSzTx/>
              <a:buFontTx/>
              <a:buNone/>
              <a:tabLst/>
              <a:defRPr lang="en-US" altLang="en-US" sz="1200" b="0" kern="1200" dirty="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a:lstStyle>
          <a:p>
            <a:pPr>
              <a:defRPr/>
            </a:pPr>
            <a:r>
              <a:rPr lang="en-US" dirty="0"/>
              <a:t>Copyright © 2018, 2014, 2012, Pearson Education, Inc. All Rights Reserved.</a:t>
            </a: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1" r:id="rId11"/>
    <p:sldLayoutId id="2147483663" r:id="rId12"/>
  </p:sldLayoutIdLst>
  <p:txStyles>
    <p:titleStyle>
      <a:lvl1pPr algn="l" defTabSz="914400" rtl="0" eaLnBrk="1" latinLnBrk="0" hangingPunct="1">
        <a:lnSpc>
          <a:spcPct val="100000"/>
        </a:lnSpc>
        <a:spcBef>
          <a:spcPct val="0"/>
        </a:spcBef>
        <a:buNone/>
        <a:defRPr sz="32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s://www.calpers.ca.gov/docs/forms-publications/annual-investment-report-2017.pdf"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hyperlink" Target="https://www.calpers.ca.gov/docs/forms-publications/cafr-2017.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hyperlink" Target="https://www.federalreserve.gov/aboutthefed.htm" TargetMode="Externa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hyperlink" Target="https://www.federalreserve.gov/newsevents/pressreleases/monetary20180926a.htm" TargetMode="Externa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hyperlink" Target="https://www.federalreserve.gov/data/sloos/sloos-201807.htm" TargetMode="Externa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120" y="215372"/>
            <a:ext cx="8180832" cy="926593"/>
          </a:xfrm>
        </p:spPr>
        <p:txBody>
          <a:bodyPr/>
          <a:lstStyle/>
          <a:p>
            <a:r>
              <a:rPr lang="en-US" dirty="0">
                <a:latin typeface="+mj-lt"/>
              </a:rPr>
              <a:t>Week 0:</a:t>
            </a:r>
            <a:br>
              <a:rPr lang="en-US" dirty="0">
                <a:latin typeface="+mj-lt"/>
              </a:rPr>
            </a:br>
            <a:r>
              <a:rPr lang="en-US" dirty="0">
                <a:latin typeface="+mj-lt"/>
              </a:rPr>
              <a:t>Monetary Theory: ECON 161-1</a:t>
            </a:r>
          </a:p>
        </p:txBody>
      </p:sp>
      <p:sp>
        <p:nvSpPr>
          <p:cNvPr id="5" name="Text Placeholder 4"/>
          <p:cNvSpPr>
            <a:spLocks noGrp="1"/>
          </p:cNvSpPr>
          <p:nvPr>
            <p:ph type="body" sz="quarter" idx="15"/>
          </p:nvPr>
        </p:nvSpPr>
        <p:spPr>
          <a:xfrm>
            <a:off x="1143000" y="1524000"/>
            <a:ext cx="3657600" cy="2925763"/>
          </a:xfrm>
        </p:spPr>
        <p:txBody>
          <a:bodyPr/>
          <a:lstStyle/>
          <a:p>
            <a:r>
              <a:rPr lang="en-US" dirty="0"/>
              <a:t>Money and the Financial System: An Overview</a:t>
            </a:r>
          </a:p>
          <a:p>
            <a:endParaRPr lang="en-US" dirty="0"/>
          </a:p>
        </p:txBody>
      </p:sp>
      <p:pic>
        <p:nvPicPr>
          <p:cNvPr id="8" name="Picture 7" descr="Front cover: Money, Banking, and the Financial System, Third Edition by R. Glenn Hubbard and Anthony Patrick O'Bri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00200" y="2986881"/>
            <a:ext cx="2404614" cy="3074648"/>
          </a:xfrm>
          <a:prstGeom prst="rect">
            <a:avLst/>
          </a:prstGeom>
        </p:spPr>
      </p:pic>
      <p:sp>
        <p:nvSpPr>
          <p:cNvPr id="6" name="Text Placeholder 5"/>
          <p:cNvSpPr>
            <a:spLocks noGrp="1"/>
          </p:cNvSpPr>
          <p:nvPr>
            <p:ph type="body" sz="quarter" idx="19"/>
          </p:nvPr>
        </p:nvSpPr>
        <p:spPr>
          <a:xfrm>
            <a:off x="1600200" y="6371626"/>
            <a:ext cx="7159752" cy="274320"/>
          </a:xfrm>
        </p:spPr>
        <p:txBody>
          <a:bodyPr/>
          <a:lstStyle/>
          <a:p>
            <a:pPr>
              <a:defRPr/>
            </a:pPr>
            <a:r>
              <a:rPr lang="en-US" altLang="en-US" dirty="0"/>
              <a:t>Copyright © 2018, 2014, 2012, Pearson Education, Inc. All Rights Reserved.</a:t>
            </a:r>
          </a:p>
        </p:txBody>
      </p:sp>
      <p:pic>
        <p:nvPicPr>
          <p:cNvPr id="9" name="Picture 2" descr="Front Cover: The Economics of Money, Banking, and Financial Markets Twelfth Edition by Mishkin.">
            <a:extLst>
              <a:ext uri="{FF2B5EF4-FFF2-40B4-BE49-F238E27FC236}">
                <a16:creationId xmlns:a16="http://schemas.microsoft.com/office/drawing/2014/main" id="{BFE8C160-659C-4B9F-ACC4-6C311DB85EB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80076" y="3063827"/>
            <a:ext cx="2516124" cy="31438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412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t>Financial Assets </a:t>
            </a:r>
            <a:r>
              <a:rPr lang="en-US" altLang="en-US" sz="1800" b="0" dirty="0"/>
              <a:t>(5 of 8)</a:t>
            </a:r>
            <a:endParaRPr lang="en-US" altLang="en-US" sz="2000" b="0" dirty="0"/>
          </a:p>
        </p:txBody>
      </p:sp>
      <p:sp>
        <p:nvSpPr>
          <p:cNvPr id="3" name="Content Placeholder 2"/>
          <p:cNvSpPr>
            <a:spLocks noGrp="1"/>
          </p:cNvSpPr>
          <p:nvPr>
            <p:ph idx="1"/>
          </p:nvPr>
        </p:nvSpPr>
        <p:spPr/>
        <p:txBody>
          <a:bodyPr/>
          <a:lstStyle/>
          <a:p>
            <a:pPr marL="0" indent="0">
              <a:buNone/>
            </a:pPr>
            <a:r>
              <a:rPr lang="en-US" altLang="en-US" sz="2500" b="1" dirty="0">
                <a:solidFill>
                  <a:srgbClr val="007FA3"/>
                </a:solidFill>
                <a:ea typeface="+mj-ea"/>
                <a:cs typeface="Times New Roman" panose="02020603050405020304" pitchFamily="18" charset="0"/>
              </a:rPr>
              <a:t>Bonds</a:t>
            </a:r>
          </a:p>
          <a:p>
            <a:pPr marL="0" indent="0">
              <a:buNone/>
            </a:pPr>
            <a:r>
              <a:rPr lang="en-US" altLang="en-US" sz="2000" dirty="0"/>
              <a:t>A </a:t>
            </a:r>
            <a:r>
              <a:rPr lang="en-US" altLang="en-US" sz="2000" b="1" dirty="0"/>
              <a:t>bond</a:t>
            </a:r>
            <a:r>
              <a:rPr lang="en-US" altLang="en-US" sz="2000" dirty="0"/>
              <a:t> is a financial security issued by a corporation or a government that represents a promise to repay a fixed amount of money.</a:t>
            </a:r>
          </a:p>
          <a:p>
            <a:pPr marL="0" indent="0">
              <a:spcBef>
                <a:spcPts val="3600"/>
              </a:spcBef>
              <a:buNone/>
            </a:pPr>
            <a:r>
              <a:rPr lang="en-US" altLang="en-US" sz="2000" dirty="0"/>
              <a:t>The </a:t>
            </a:r>
            <a:r>
              <a:rPr lang="en-US" altLang="en-US" sz="2000" b="1" dirty="0"/>
              <a:t>interest rate </a:t>
            </a:r>
            <a:r>
              <a:rPr lang="en-US" altLang="en-US" sz="2000" dirty="0"/>
              <a:t>is the cost of borrowing funds (or the payment for lending funds), </a:t>
            </a:r>
            <a:r>
              <a:rPr lang="en-US" altLang="en-US" sz="2000" u="sng" dirty="0"/>
              <a:t>usually</a:t>
            </a:r>
            <a:r>
              <a:rPr lang="en-US" altLang="en-US" sz="2000" dirty="0"/>
              <a:t> expressed as a percentage of the amount borrowed. (Example)</a:t>
            </a:r>
          </a:p>
          <a:p>
            <a:pPr marL="0" indent="0">
              <a:spcBef>
                <a:spcPts val="3600"/>
              </a:spcBef>
              <a:buNone/>
            </a:pPr>
            <a:r>
              <a:rPr lang="en-US" sz="2000" dirty="0"/>
              <a:t>However, bonds typically pay interest in </a:t>
            </a:r>
            <a:r>
              <a:rPr lang="en-US" sz="2000" u="sng" dirty="0"/>
              <a:t>fixed</a:t>
            </a:r>
            <a:r>
              <a:rPr lang="en-US" sz="2000" dirty="0"/>
              <a:t> dollar amounts called </a:t>
            </a:r>
            <a:r>
              <a:rPr lang="en-US" sz="2000" b="1" dirty="0"/>
              <a:t>coupons</a:t>
            </a:r>
            <a:r>
              <a:rPr lang="en-US" sz="2000" dirty="0"/>
              <a:t>. When a bond </a:t>
            </a:r>
            <a:r>
              <a:rPr lang="en-US" sz="2000" b="1" dirty="0"/>
              <a:t>matures</a:t>
            </a:r>
            <a:r>
              <a:rPr lang="en-US" sz="2000" dirty="0"/>
              <a:t>, the seller of the bond repays the </a:t>
            </a:r>
            <a:r>
              <a:rPr lang="en-US" sz="2000" b="1" dirty="0"/>
              <a:t>principal</a:t>
            </a:r>
            <a:r>
              <a:rPr lang="en-US" sz="2000" dirty="0"/>
              <a:t>.(Example)</a:t>
            </a:r>
          </a:p>
          <a:p>
            <a:pPr marL="0" indent="0">
              <a:spcBef>
                <a:spcPts val="3600"/>
              </a:spcBef>
              <a:buNone/>
            </a:pPr>
            <a:endParaRPr lang="en-US" sz="2000" dirty="0"/>
          </a:p>
        </p:txBody>
      </p:sp>
    </p:spTree>
    <p:extLst>
      <p:ext uri="{BB962C8B-B14F-4D97-AF65-F5344CB8AC3E}">
        <p14:creationId xmlns:p14="http://schemas.microsoft.com/office/powerpoint/2010/main" val="138209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D2FBE-088A-4144-A556-42B426468C1A}"/>
              </a:ext>
            </a:extLst>
          </p:cNvPr>
          <p:cNvSpPr>
            <a:spLocks noGrp="1"/>
          </p:cNvSpPr>
          <p:nvPr>
            <p:ph type="title"/>
          </p:nvPr>
        </p:nvSpPr>
        <p:spPr/>
        <p:txBody>
          <a:bodyPr/>
          <a:lstStyle/>
          <a:p>
            <a:r>
              <a:rPr lang="en-US" altLang="en-US" dirty="0"/>
              <a:t>Financial Assets </a:t>
            </a:r>
            <a:r>
              <a:rPr lang="en-US" altLang="en-US" sz="1800" b="0" dirty="0"/>
              <a:t>(6 of 8)</a:t>
            </a:r>
            <a:endParaRPr lang="en-US" dirty="0"/>
          </a:p>
        </p:txBody>
      </p:sp>
      <p:sp>
        <p:nvSpPr>
          <p:cNvPr id="3" name="Content Placeholder 2">
            <a:extLst>
              <a:ext uri="{FF2B5EF4-FFF2-40B4-BE49-F238E27FC236}">
                <a16:creationId xmlns:a16="http://schemas.microsoft.com/office/drawing/2014/main" id="{C777438D-0833-496C-B4E9-8692A3348AE3}"/>
              </a:ext>
            </a:extLst>
          </p:cNvPr>
          <p:cNvSpPr>
            <a:spLocks noGrp="1"/>
          </p:cNvSpPr>
          <p:nvPr>
            <p:ph idx="1"/>
          </p:nvPr>
        </p:nvSpPr>
        <p:spPr>
          <a:xfrm>
            <a:off x="533400" y="1600200"/>
            <a:ext cx="8229600" cy="4525963"/>
          </a:xfrm>
        </p:spPr>
        <p:txBody>
          <a:bodyPr/>
          <a:lstStyle/>
          <a:p>
            <a:pPr marL="0" indent="0">
              <a:buNone/>
            </a:pPr>
            <a:endParaRPr lang="en-US" dirty="0"/>
          </a:p>
          <a:p>
            <a:pPr marL="0" indent="0">
              <a:buNone/>
            </a:pPr>
            <a:r>
              <a:rPr lang="en-US" sz="2000" dirty="0"/>
              <a:t>A bond that matures in </a:t>
            </a:r>
            <a:r>
              <a:rPr lang="en-US" sz="2000" i="1" dirty="0"/>
              <a:t>one year or less </a:t>
            </a:r>
            <a:r>
              <a:rPr lang="en-US" sz="2000" dirty="0"/>
              <a:t>is a </a:t>
            </a:r>
            <a:r>
              <a:rPr lang="en-US" sz="2000" b="1" i="1" dirty="0"/>
              <a:t>short-term bond</a:t>
            </a:r>
            <a:r>
              <a:rPr lang="en-US" sz="2000" dirty="0"/>
              <a:t>. </a:t>
            </a:r>
          </a:p>
          <a:p>
            <a:pPr marL="0" indent="0">
              <a:buNone/>
            </a:pPr>
            <a:endParaRPr lang="en-US" sz="2000" dirty="0"/>
          </a:p>
          <a:p>
            <a:pPr marL="0" indent="0">
              <a:buNone/>
            </a:pPr>
            <a:r>
              <a:rPr lang="en-US" sz="2000" dirty="0"/>
              <a:t>A bond that matures in </a:t>
            </a:r>
            <a:r>
              <a:rPr lang="en-US" sz="2000" i="1" dirty="0"/>
              <a:t>more</a:t>
            </a:r>
            <a:r>
              <a:rPr lang="en-US" sz="2000" dirty="0"/>
              <a:t> than one year is </a:t>
            </a:r>
            <a:r>
              <a:rPr lang="en-US" sz="2000" b="1" dirty="0"/>
              <a:t>a </a:t>
            </a:r>
            <a:r>
              <a:rPr lang="en-US" sz="2000" b="1" i="1" dirty="0"/>
              <a:t>long-term bond</a:t>
            </a:r>
            <a:endParaRPr lang="en-US" sz="2000" b="1" dirty="0"/>
          </a:p>
          <a:p>
            <a:pPr marL="0" indent="0">
              <a:buNone/>
            </a:pPr>
            <a:endParaRPr lang="en-US" dirty="0"/>
          </a:p>
          <a:p>
            <a:pPr marL="0" indent="0">
              <a:buNone/>
            </a:pPr>
            <a:r>
              <a:rPr lang="en-US" sz="2000" dirty="0"/>
              <a:t>Bonds can be bought and sold in financial markets, so bonds are </a:t>
            </a:r>
            <a:r>
              <a:rPr lang="en-US" sz="2000" b="1" dirty="0"/>
              <a:t>securities</a:t>
            </a:r>
            <a:r>
              <a:rPr lang="en-US" sz="2000" dirty="0"/>
              <a:t> just as stocks are.</a:t>
            </a:r>
          </a:p>
        </p:txBody>
      </p:sp>
    </p:spTree>
    <p:extLst>
      <p:ext uri="{BB962C8B-B14F-4D97-AF65-F5344CB8AC3E}">
        <p14:creationId xmlns:p14="http://schemas.microsoft.com/office/powerpoint/2010/main" val="2190863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t>Financial Assets </a:t>
            </a:r>
            <a:r>
              <a:rPr lang="en-US" altLang="en-US" sz="1800" b="0" dirty="0"/>
              <a:t>(7 of 8)</a:t>
            </a:r>
            <a:endParaRPr lang="en-US" altLang="en-US" sz="2000" b="0" dirty="0"/>
          </a:p>
        </p:txBody>
      </p:sp>
      <p:sp>
        <p:nvSpPr>
          <p:cNvPr id="3" name="Content Placeholder 2"/>
          <p:cNvSpPr>
            <a:spLocks noGrp="1"/>
          </p:cNvSpPr>
          <p:nvPr>
            <p:ph idx="1"/>
          </p:nvPr>
        </p:nvSpPr>
        <p:spPr/>
        <p:txBody>
          <a:bodyPr/>
          <a:lstStyle/>
          <a:p>
            <a:pPr marL="0" indent="0">
              <a:buNone/>
            </a:pPr>
            <a:r>
              <a:rPr lang="en-US" altLang="en-US" sz="2500" b="1" dirty="0">
                <a:solidFill>
                  <a:srgbClr val="007FA3"/>
                </a:solidFill>
                <a:ea typeface="+mj-ea"/>
                <a:cs typeface="Times New Roman" panose="02020603050405020304" pitchFamily="18" charset="0"/>
              </a:rPr>
              <a:t>Foreign Exchange</a:t>
            </a:r>
          </a:p>
          <a:p>
            <a:pPr marL="0" indent="0">
              <a:buNone/>
            </a:pPr>
            <a:r>
              <a:rPr lang="en-US" altLang="en-US" sz="2000" b="1" dirty="0"/>
              <a:t>Foreign exchange </a:t>
            </a:r>
            <a:r>
              <a:rPr lang="en-US" altLang="en-US" sz="2000" dirty="0"/>
              <a:t>refers to units of foreign currency.</a:t>
            </a:r>
          </a:p>
          <a:p>
            <a:pPr marL="0" indent="0">
              <a:buNone/>
            </a:pPr>
            <a:r>
              <a:rPr lang="en-US" altLang="en-US" sz="2000" dirty="0"/>
              <a:t>To buy foreign goods and services or foreign assets, a domestic business or a domestic investor must first exchange domestic currency for foreign currency.</a:t>
            </a:r>
          </a:p>
          <a:p>
            <a:pPr marL="0" indent="0">
              <a:lnSpc>
                <a:spcPts val="2400"/>
              </a:lnSpc>
              <a:spcBef>
                <a:spcPts val="3000"/>
              </a:spcBef>
              <a:buNone/>
            </a:pPr>
            <a:r>
              <a:rPr lang="en-US" altLang="en-US" sz="2000" dirty="0"/>
              <a:t>Banks are the </a:t>
            </a:r>
            <a:r>
              <a:rPr lang="en-US" altLang="en-US" sz="2000" u="sng" dirty="0"/>
              <a:t>largest buyers and sellers </a:t>
            </a:r>
            <a:r>
              <a:rPr lang="en-US" altLang="en-US" sz="2000" dirty="0"/>
              <a:t>of foreign exchange.</a:t>
            </a:r>
          </a:p>
          <a:p>
            <a:pPr marL="0" indent="0">
              <a:lnSpc>
                <a:spcPts val="2400"/>
              </a:lnSpc>
              <a:spcBef>
                <a:spcPts val="3000"/>
              </a:spcBef>
              <a:buNone/>
            </a:pPr>
            <a:r>
              <a:rPr lang="en-US" altLang="en-US" sz="2000" dirty="0"/>
              <a:t>Banks engage in foreign currency transactions on behalf of investors and business firms.</a:t>
            </a:r>
            <a:endParaRPr lang="en-US" sz="2000" dirty="0"/>
          </a:p>
        </p:txBody>
      </p:sp>
    </p:spTree>
    <p:extLst>
      <p:ext uri="{BB962C8B-B14F-4D97-AF65-F5344CB8AC3E}">
        <p14:creationId xmlns:p14="http://schemas.microsoft.com/office/powerpoint/2010/main" val="3438996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t>Financial Assets </a:t>
            </a:r>
            <a:r>
              <a:rPr lang="en-US" altLang="en-US" sz="1800" b="0" dirty="0"/>
              <a:t>(8 of 8)</a:t>
            </a:r>
            <a:endParaRPr lang="en-US" altLang="en-US" sz="2000" b="0" dirty="0"/>
          </a:p>
        </p:txBody>
      </p:sp>
      <p:sp>
        <p:nvSpPr>
          <p:cNvPr id="3" name="Content Placeholder 2"/>
          <p:cNvSpPr>
            <a:spLocks noGrp="1"/>
          </p:cNvSpPr>
          <p:nvPr>
            <p:ph idx="1"/>
          </p:nvPr>
        </p:nvSpPr>
        <p:spPr/>
        <p:txBody>
          <a:bodyPr/>
          <a:lstStyle/>
          <a:p>
            <a:pPr marL="0" indent="0">
              <a:buNone/>
            </a:pPr>
            <a:r>
              <a:rPr lang="en-US" altLang="en-US" sz="2500" b="1" dirty="0">
                <a:solidFill>
                  <a:srgbClr val="007FA3"/>
                </a:solidFill>
                <a:ea typeface="+mj-ea"/>
                <a:cs typeface="Times New Roman" panose="02020603050405020304" pitchFamily="18" charset="0"/>
              </a:rPr>
              <a:t>Securitized Loans</a:t>
            </a:r>
          </a:p>
          <a:p>
            <a:pPr marL="0" indent="0">
              <a:lnSpc>
                <a:spcPts val="2400"/>
              </a:lnSpc>
              <a:buNone/>
            </a:pPr>
            <a:r>
              <a:rPr lang="en-US" altLang="en-US" sz="2000" dirty="0"/>
              <a:t>Historically banks made loans with the intention to collect interest payments.</a:t>
            </a:r>
          </a:p>
          <a:p>
            <a:pPr marL="0" indent="0">
              <a:lnSpc>
                <a:spcPts val="2400"/>
              </a:lnSpc>
              <a:buNone/>
            </a:pPr>
            <a:r>
              <a:rPr lang="en-US" sz="2000" dirty="0"/>
              <a:t>It wasn’t possible to sell most loans in financial markets, so loans were </a:t>
            </a:r>
            <a:r>
              <a:rPr lang="en-US" sz="2000" i="1" dirty="0"/>
              <a:t>financial assets </a:t>
            </a:r>
            <a:r>
              <a:rPr lang="en-US" sz="2000" dirty="0"/>
              <a:t>but not </a:t>
            </a:r>
            <a:r>
              <a:rPr lang="en-US" sz="2000" i="1" dirty="0"/>
              <a:t>securities</a:t>
            </a:r>
            <a:r>
              <a:rPr lang="en-US" sz="2000" dirty="0"/>
              <a:t>. </a:t>
            </a:r>
            <a:endParaRPr lang="en-US" altLang="en-US" sz="2800" dirty="0"/>
          </a:p>
          <a:p>
            <a:pPr marL="0" indent="0">
              <a:lnSpc>
                <a:spcPts val="2400"/>
              </a:lnSpc>
              <a:buNone/>
            </a:pPr>
            <a:r>
              <a:rPr lang="en-US" altLang="en-US" sz="2000" dirty="0"/>
              <a:t>Banks have begun to sell loans on financial markets through a process called </a:t>
            </a:r>
            <a:r>
              <a:rPr lang="en-US" altLang="en-US" sz="2000" i="1" dirty="0"/>
              <a:t>securitization</a:t>
            </a:r>
            <a:r>
              <a:rPr lang="en-US" altLang="en-US" sz="2000" dirty="0"/>
              <a:t>. </a:t>
            </a:r>
            <a:endParaRPr lang="en-US" altLang="en-US" sz="2000" b="1" dirty="0"/>
          </a:p>
          <a:p>
            <a:pPr marL="0" indent="0">
              <a:lnSpc>
                <a:spcPts val="2400"/>
              </a:lnSpc>
              <a:buNone/>
            </a:pPr>
            <a:r>
              <a:rPr lang="en-US" altLang="en-US" sz="2000" b="1" dirty="0"/>
              <a:t>Securitization </a:t>
            </a:r>
            <a:r>
              <a:rPr lang="en-US" altLang="en-US" sz="2000" dirty="0"/>
              <a:t>is the process of converting loans and other financial assets that are not tradable into tradable securities. (Example)</a:t>
            </a:r>
          </a:p>
        </p:txBody>
      </p:sp>
    </p:spTree>
    <p:extLst>
      <p:ext uri="{BB962C8B-B14F-4D97-AF65-F5344CB8AC3E}">
        <p14:creationId xmlns:p14="http://schemas.microsoft.com/office/powerpoint/2010/main" val="2288736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t>Financial Institutions </a:t>
            </a:r>
            <a:r>
              <a:rPr lang="en-US" altLang="en-US" sz="1800" b="0" dirty="0"/>
              <a:t>(1 of 2)</a:t>
            </a:r>
          </a:p>
        </p:txBody>
      </p:sp>
      <p:sp>
        <p:nvSpPr>
          <p:cNvPr id="3" name="Content Placeholder 2"/>
          <p:cNvSpPr>
            <a:spLocks noGrp="1"/>
          </p:cNvSpPr>
          <p:nvPr>
            <p:ph idx="1"/>
          </p:nvPr>
        </p:nvSpPr>
        <p:spPr>
          <a:ln>
            <a:noFill/>
          </a:ln>
        </p:spPr>
        <p:style>
          <a:lnRef idx="2">
            <a:schemeClr val="dk1"/>
          </a:lnRef>
          <a:fillRef idx="1">
            <a:schemeClr val="lt1"/>
          </a:fillRef>
          <a:effectRef idx="0">
            <a:schemeClr val="dk1"/>
          </a:effectRef>
          <a:fontRef idx="minor">
            <a:schemeClr val="dk1"/>
          </a:fontRef>
        </p:style>
        <p:txBody>
          <a:bodyPr/>
          <a:lstStyle/>
          <a:p>
            <a:pPr marL="0" indent="0">
              <a:lnSpc>
                <a:spcPts val="2400"/>
              </a:lnSpc>
              <a:buNone/>
            </a:pPr>
            <a:r>
              <a:rPr lang="en-US" altLang="en-US" sz="2000" dirty="0">
                <a:solidFill>
                  <a:schemeClr val="tx1"/>
                </a:solidFill>
              </a:rPr>
              <a:t>The financial system matches savers and borrowers through two channels:</a:t>
            </a:r>
          </a:p>
          <a:p>
            <a:pPr marL="684213" lvl="1" indent="-400050">
              <a:lnSpc>
                <a:spcPts val="2400"/>
              </a:lnSpc>
              <a:buFontTx/>
              <a:buAutoNum type="arabicParenBoth"/>
            </a:pPr>
            <a:r>
              <a:rPr lang="en-US" altLang="en-US" sz="2000" dirty="0">
                <a:solidFill>
                  <a:schemeClr val="tx1"/>
                </a:solidFill>
              </a:rPr>
              <a:t>Banks and other </a:t>
            </a:r>
            <a:r>
              <a:rPr lang="en-US" altLang="en-US" sz="2000" i="1" dirty="0">
                <a:solidFill>
                  <a:schemeClr val="tx1"/>
                </a:solidFill>
              </a:rPr>
              <a:t>financial intermediaries</a:t>
            </a:r>
          </a:p>
          <a:p>
            <a:pPr marL="0" indent="0">
              <a:buNone/>
            </a:pPr>
            <a:r>
              <a:rPr lang="en-US" b="1" dirty="0"/>
              <a:t>    </a:t>
            </a:r>
            <a:r>
              <a:rPr lang="en-US" sz="1800" b="1" dirty="0"/>
              <a:t>Financial intermediary </a:t>
            </a:r>
            <a:r>
              <a:rPr lang="en-US" sz="1800" dirty="0"/>
              <a:t>is a financial firm, such as a bank, that borrows funds from savers and lends them to borrowers.</a:t>
            </a:r>
          </a:p>
          <a:p>
            <a:pPr marL="0" indent="0">
              <a:buNone/>
            </a:pPr>
            <a:endParaRPr lang="en-US" sz="1800" dirty="0"/>
          </a:p>
          <a:p>
            <a:pPr marL="684213" lvl="1" indent="-400050">
              <a:lnSpc>
                <a:spcPts val="2400"/>
              </a:lnSpc>
              <a:buFont typeface="Wingdings" panose="05000000000000000000" pitchFamily="2" charset="2"/>
              <a:buAutoNum type="arabicParenBoth" startAt="2"/>
            </a:pPr>
            <a:r>
              <a:rPr lang="en-US" altLang="en-US" sz="2000" dirty="0">
                <a:solidFill>
                  <a:schemeClr val="tx1"/>
                </a:solidFill>
              </a:rPr>
              <a:t>Financial markets</a:t>
            </a:r>
            <a:endParaRPr lang="en-US" altLang="en-US" sz="2000" i="1" dirty="0">
              <a:solidFill>
                <a:schemeClr val="tx1"/>
              </a:solidFill>
            </a:endParaRPr>
          </a:p>
          <a:p>
            <a:pPr marL="284163" lvl="1" indent="0">
              <a:lnSpc>
                <a:spcPts val="2400"/>
              </a:lnSpc>
              <a:spcBef>
                <a:spcPts val="2400"/>
              </a:spcBef>
              <a:buNone/>
            </a:pPr>
            <a:r>
              <a:rPr lang="en-US" altLang="en-US" sz="2000" dirty="0">
                <a:solidFill>
                  <a:schemeClr val="tx1"/>
                </a:solidFill>
              </a:rPr>
              <a:t>Financial markets facilitate two types of flow of funds:</a:t>
            </a:r>
          </a:p>
          <a:p>
            <a:pPr lvl="1">
              <a:lnSpc>
                <a:spcPts val="2400"/>
              </a:lnSpc>
              <a:buFont typeface="Arial" charset="0"/>
              <a:buChar char="•"/>
            </a:pPr>
            <a:r>
              <a:rPr lang="en-US" altLang="en-US" sz="2000" i="1" dirty="0">
                <a:solidFill>
                  <a:schemeClr val="tx1"/>
                </a:solidFill>
              </a:rPr>
              <a:t>Indirect Finance </a:t>
            </a:r>
            <a:r>
              <a:rPr lang="en-US" altLang="en-US" sz="2000" dirty="0">
                <a:solidFill>
                  <a:schemeClr val="tx1"/>
                </a:solidFill>
              </a:rPr>
              <a:t>– Funds flow from lenders to borrowers </a:t>
            </a:r>
            <a:r>
              <a:rPr lang="en-US" altLang="en-US" sz="2000" i="1" dirty="0">
                <a:solidFill>
                  <a:schemeClr val="tx1"/>
                </a:solidFill>
              </a:rPr>
              <a:t>indirectly</a:t>
            </a:r>
            <a:r>
              <a:rPr lang="en-US" altLang="en-US" sz="2000" dirty="0">
                <a:solidFill>
                  <a:schemeClr val="tx1"/>
                </a:solidFill>
              </a:rPr>
              <a:t> through financial intermediaries, such as banks.</a:t>
            </a:r>
          </a:p>
          <a:p>
            <a:pPr lvl="1">
              <a:lnSpc>
                <a:spcPts val="2400"/>
              </a:lnSpc>
              <a:buFont typeface="Arial" charset="0"/>
              <a:buChar char="•"/>
            </a:pPr>
            <a:r>
              <a:rPr lang="en-US" altLang="en-US" sz="2000" i="1" dirty="0">
                <a:solidFill>
                  <a:schemeClr val="tx1"/>
                </a:solidFill>
              </a:rPr>
              <a:t>Direct Finance </a:t>
            </a:r>
            <a:r>
              <a:rPr lang="en-US" altLang="en-US" sz="2000" dirty="0">
                <a:solidFill>
                  <a:schemeClr val="tx1"/>
                </a:solidFill>
              </a:rPr>
              <a:t>– Funds flow directly from savers to borrowers through financial markets such as NYSE.</a:t>
            </a:r>
            <a:endParaRPr lang="en-US" sz="2000" dirty="0">
              <a:solidFill>
                <a:schemeClr val="tx1"/>
              </a:solidFill>
            </a:endParaRPr>
          </a:p>
        </p:txBody>
      </p:sp>
    </p:spTree>
    <p:extLst>
      <p:ext uri="{BB962C8B-B14F-4D97-AF65-F5344CB8AC3E}">
        <p14:creationId xmlns:p14="http://schemas.microsoft.com/office/powerpoint/2010/main" val="3815007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mj-lt"/>
              </a:rPr>
              <a:t>Figure 1.1 </a:t>
            </a:r>
            <a:r>
              <a:rPr lang="en-US" altLang="en-US" b="0" dirty="0">
                <a:latin typeface="+mj-lt"/>
              </a:rPr>
              <a:t>Moving Funds Through the Financial System</a:t>
            </a:r>
            <a:endParaRPr lang="en-US" b="0" dirty="0">
              <a:latin typeface="+mj-lt"/>
            </a:endParaRPr>
          </a:p>
        </p:txBody>
      </p:sp>
      <p:pic>
        <p:nvPicPr>
          <p:cNvPr id="5" name="Picture 4" descr="The flowchart uses three segments to illustrate how funds are transferred and returned to savers and borrowers. The “Financial System” portion is sandwiched between “savers” on top, and “borrowers” below. The “savers” and “borrowers” portions each contain three parties: households, firms, and government. &#10;From the savers, arrows labeled “funds” point toward the financial system, while arrows labeled “Returns” point back toward the savers. The reverse is true for the borrowers, where the “funds” arrows point toward them, while the “Returns” arrows point away toward the financial system.&#10;The financial system segment consists of two parts: financial markets and financial intermediaries, which are connected via an arrow each pointing toward one or the other."/>
          <p:cNvPicPr>
            <a:picLocks noChangeAspect="1"/>
          </p:cNvPicPr>
          <p:nvPr/>
        </p:nvPicPr>
        <p:blipFill>
          <a:blip r:embed="rId3" cstate="print"/>
          <a:stretch>
            <a:fillRect/>
          </a:stretch>
        </p:blipFill>
        <p:spPr>
          <a:xfrm>
            <a:off x="457200" y="1295400"/>
            <a:ext cx="3276600" cy="4875581"/>
          </a:xfrm>
          <a:prstGeom prst="rect">
            <a:avLst/>
          </a:prstGeom>
        </p:spPr>
      </p:pic>
      <p:sp>
        <p:nvSpPr>
          <p:cNvPr id="3" name="Text Placeholder 2"/>
          <p:cNvSpPr>
            <a:spLocks noGrp="1"/>
          </p:cNvSpPr>
          <p:nvPr>
            <p:ph type="body" sz="quarter" idx="13"/>
          </p:nvPr>
        </p:nvSpPr>
        <p:spPr>
          <a:xfrm>
            <a:off x="4038600" y="1638300"/>
            <a:ext cx="4495800" cy="3581400"/>
          </a:xfrm>
        </p:spPr>
        <p:txBody>
          <a:bodyPr/>
          <a:lstStyle/>
          <a:p>
            <a:r>
              <a:rPr lang="en-US" altLang="en-US" sz="1600" dirty="0"/>
              <a:t>The financial system sends funds from savers to borrowers. Borrowers send returns back to savers through the financial system.</a:t>
            </a:r>
          </a:p>
          <a:p>
            <a:endParaRPr lang="en-US" altLang="en-US" sz="1600" dirty="0"/>
          </a:p>
          <a:p>
            <a:r>
              <a:rPr lang="en-US" sz="1600" dirty="0"/>
              <a:t>Savers receive their returns in various forms, including dividend payments on stock, coupon payments on bonds, and interest payments on loans.</a:t>
            </a:r>
          </a:p>
          <a:p>
            <a:endParaRPr lang="en-US" sz="1600" dirty="0"/>
          </a:p>
          <a:p>
            <a:r>
              <a:rPr lang="en-US" sz="1600" dirty="0"/>
              <a:t>Funds also flow between financial intermediaries and financial markets as, for example, when a commercial bank buys a bond in a financial market.</a:t>
            </a:r>
          </a:p>
          <a:p>
            <a:endParaRPr lang="en-US" sz="1600" dirty="0"/>
          </a:p>
        </p:txBody>
      </p:sp>
    </p:spTree>
    <p:extLst>
      <p:ext uri="{BB962C8B-B14F-4D97-AF65-F5344CB8AC3E}">
        <p14:creationId xmlns:p14="http://schemas.microsoft.com/office/powerpoint/2010/main" val="2652647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t>Financial Institutions </a:t>
            </a:r>
            <a:r>
              <a:rPr lang="en-US" altLang="en-US" sz="1800" b="0" dirty="0"/>
              <a:t>(2 of 2)</a:t>
            </a:r>
            <a:endParaRPr lang="en-US" altLang="en-US" sz="2000" b="0" dirty="0"/>
          </a:p>
        </p:txBody>
      </p:sp>
      <p:sp>
        <p:nvSpPr>
          <p:cNvPr id="3" name="Content Placeholder 2"/>
          <p:cNvSpPr>
            <a:spLocks noGrp="1"/>
          </p:cNvSpPr>
          <p:nvPr>
            <p:ph idx="1"/>
          </p:nvPr>
        </p:nvSpPr>
        <p:spPr/>
        <p:txBody>
          <a:bodyPr/>
          <a:lstStyle/>
          <a:p>
            <a:pPr marL="0" indent="0">
              <a:buNone/>
            </a:pPr>
            <a:r>
              <a:rPr lang="en-US" altLang="en-US" sz="2500" b="1" dirty="0">
                <a:solidFill>
                  <a:srgbClr val="007FA3"/>
                </a:solidFill>
                <a:ea typeface="+mj-ea"/>
                <a:cs typeface="Times New Roman" panose="02020603050405020304" pitchFamily="18" charset="0"/>
              </a:rPr>
              <a:t>Financial Intermediaries</a:t>
            </a:r>
          </a:p>
          <a:p>
            <a:pPr marL="0" indent="0">
              <a:lnSpc>
                <a:spcPts val="2400"/>
              </a:lnSpc>
              <a:buNone/>
            </a:pPr>
            <a:r>
              <a:rPr lang="en-US" altLang="en-US" sz="2000" dirty="0">
                <a:latin typeface="+mn-ea"/>
              </a:rPr>
              <a:t>The most important financial intermediaries are </a:t>
            </a:r>
            <a:r>
              <a:rPr lang="en-US" altLang="en-US" sz="2000" i="1" dirty="0">
                <a:latin typeface="+mn-ea"/>
              </a:rPr>
              <a:t>commercial banks</a:t>
            </a:r>
            <a:r>
              <a:rPr lang="en-US" altLang="en-US" sz="2000" dirty="0">
                <a:latin typeface="+mn-ea"/>
              </a:rPr>
              <a:t>.</a:t>
            </a:r>
          </a:p>
          <a:p>
            <a:pPr marL="0" indent="0">
              <a:lnSpc>
                <a:spcPts val="2400"/>
              </a:lnSpc>
              <a:buNone/>
            </a:pPr>
            <a:r>
              <a:rPr lang="en-US" altLang="en-US" sz="2000" b="1" dirty="0">
                <a:latin typeface="+mn-ea"/>
              </a:rPr>
              <a:t>Commercial banks </a:t>
            </a:r>
            <a:r>
              <a:rPr lang="en-US" altLang="en-US" sz="2000" dirty="0">
                <a:latin typeface="+mn-ea"/>
              </a:rPr>
              <a:t>take in deposits and invest them either by making loans or buying securities from financial market.</a:t>
            </a:r>
          </a:p>
          <a:p>
            <a:pPr marL="0" indent="0">
              <a:lnSpc>
                <a:spcPts val="2400"/>
              </a:lnSpc>
              <a:buNone/>
            </a:pPr>
            <a:r>
              <a:rPr lang="en-US" altLang="en-US" sz="2000" dirty="0">
                <a:latin typeface="+mn-ea"/>
              </a:rPr>
              <a:t>Many firms rely on </a:t>
            </a:r>
            <a:r>
              <a:rPr lang="en-US" altLang="en-US" sz="2000" b="1" dirty="0">
                <a:latin typeface="+mn-ea"/>
              </a:rPr>
              <a:t>bank loans </a:t>
            </a:r>
            <a:r>
              <a:rPr lang="en-US" altLang="en-US" sz="2000" dirty="0">
                <a:latin typeface="+mn-ea"/>
              </a:rPr>
              <a:t>to meet their </a:t>
            </a:r>
            <a:r>
              <a:rPr lang="en-US" altLang="en-US" sz="2000" i="1" dirty="0">
                <a:latin typeface="+mn-ea"/>
              </a:rPr>
              <a:t>short-term</a:t>
            </a:r>
            <a:r>
              <a:rPr lang="en-US" altLang="en-US" sz="2000" dirty="0">
                <a:latin typeface="+mn-ea"/>
              </a:rPr>
              <a:t> needs for credit, such as funds to pay for inventories or to meet their payrolls. </a:t>
            </a:r>
          </a:p>
          <a:p>
            <a:pPr marL="0" indent="0">
              <a:lnSpc>
                <a:spcPts val="2400"/>
              </a:lnSpc>
              <a:buNone/>
            </a:pPr>
            <a:r>
              <a:rPr lang="en-US" altLang="en-US" sz="2000" dirty="0">
                <a:latin typeface="+mn-ea"/>
              </a:rPr>
              <a:t>Some firms also rely on bank loans to meet their </a:t>
            </a:r>
            <a:r>
              <a:rPr lang="en-US" altLang="en-US" sz="2000" i="1" dirty="0">
                <a:latin typeface="+mn-ea"/>
              </a:rPr>
              <a:t>long-term</a:t>
            </a:r>
            <a:r>
              <a:rPr lang="en-US" altLang="en-US" sz="2000" dirty="0">
                <a:latin typeface="+mn-ea"/>
              </a:rPr>
              <a:t> credit needs, such as funds they require to physically expand the firm.</a:t>
            </a:r>
          </a:p>
          <a:p>
            <a:pPr marL="0" indent="0">
              <a:lnSpc>
                <a:spcPts val="2400"/>
              </a:lnSpc>
              <a:buNone/>
            </a:pPr>
            <a:endParaRPr lang="en-US" altLang="en-US" sz="2000" dirty="0">
              <a:latin typeface="+mn-ea"/>
            </a:endParaRPr>
          </a:p>
          <a:p>
            <a:pPr marL="0" indent="0">
              <a:lnSpc>
                <a:spcPts val="2400"/>
              </a:lnSpc>
              <a:buNone/>
            </a:pPr>
            <a:endParaRPr lang="en-US" altLang="en-US" sz="2000" dirty="0">
              <a:latin typeface="+mn-ea"/>
            </a:endParaRPr>
          </a:p>
        </p:txBody>
      </p:sp>
    </p:spTree>
    <p:extLst>
      <p:ext uri="{BB962C8B-B14F-4D97-AF65-F5344CB8AC3E}">
        <p14:creationId xmlns:p14="http://schemas.microsoft.com/office/powerpoint/2010/main" val="1174290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ts val="1500"/>
              </a:spcBef>
              <a:buClr>
                <a:srgbClr val="007FA3"/>
              </a:buClr>
              <a:buSzPct val="100000"/>
            </a:pPr>
            <a:r>
              <a:rPr lang="en-US" altLang="en-US" sz="3200" dirty="0"/>
              <a:t>Nonbank Financial Intermediaries </a:t>
            </a:r>
            <a:r>
              <a:rPr lang="en-US" altLang="en-US" sz="1800" b="0" dirty="0"/>
              <a:t>(1 of 3)</a:t>
            </a:r>
            <a:endParaRPr lang="en-US" altLang="en-US" sz="2800" b="0" dirty="0"/>
          </a:p>
        </p:txBody>
      </p:sp>
      <p:sp>
        <p:nvSpPr>
          <p:cNvPr id="3" name="Content Placeholder 2"/>
          <p:cNvSpPr>
            <a:spLocks noGrp="1"/>
          </p:cNvSpPr>
          <p:nvPr>
            <p:ph idx="1"/>
          </p:nvPr>
        </p:nvSpPr>
        <p:spPr>
          <a:xfrm>
            <a:off x="472440" y="1600200"/>
            <a:ext cx="8229600" cy="4525963"/>
          </a:xfrm>
        </p:spPr>
        <p:txBody>
          <a:bodyPr/>
          <a:lstStyle/>
          <a:p>
            <a:r>
              <a:rPr lang="en-US" altLang="en-US" sz="2000" b="1" dirty="0"/>
              <a:t>Investment Banks</a:t>
            </a:r>
          </a:p>
          <a:p>
            <a:pPr marL="0" indent="0">
              <a:buNone/>
            </a:pPr>
            <a:r>
              <a:rPr lang="en-US" sz="2000" dirty="0"/>
              <a:t>Investment banks, such as Goldman Sachs and Morgan Stanley, differ from commercial banks in that they do not take in deposits and until very recently rarely lent directly to households.*</a:t>
            </a:r>
          </a:p>
          <a:p>
            <a:pPr marL="0" indent="0">
              <a:buNone/>
            </a:pPr>
            <a:r>
              <a:rPr lang="en-US" altLang="en-US" sz="2000" dirty="0"/>
              <a:t>Instead, they concentrate on: </a:t>
            </a:r>
          </a:p>
          <a:p>
            <a:pPr marL="0" indent="0">
              <a:buNone/>
            </a:pPr>
            <a:r>
              <a:rPr lang="en-US" sz="2000" b="1" dirty="0"/>
              <a:t>Consulting</a:t>
            </a:r>
            <a:r>
              <a:rPr lang="en-US" sz="2000" i="1" dirty="0"/>
              <a:t> </a:t>
            </a:r>
            <a:r>
              <a:rPr lang="en-US" sz="2000" dirty="0"/>
              <a:t>firms issuing stocks and bonds or considering mergers and acquisition (M&amp;A) with other firms. </a:t>
            </a:r>
          </a:p>
          <a:p>
            <a:pPr marL="0" indent="0">
              <a:buNone/>
            </a:pPr>
            <a:r>
              <a:rPr lang="en-US" sz="2000" dirty="0"/>
              <a:t> </a:t>
            </a:r>
            <a:r>
              <a:rPr lang="en-US" sz="2000" b="1" dirty="0"/>
              <a:t>Underwriting</a:t>
            </a:r>
            <a:r>
              <a:rPr lang="en-US" sz="2000" dirty="0"/>
              <a:t> i.e. guarantee a price to a firm issuing stocks or bonds and make a profit by selling the stocks or bonds </a:t>
            </a:r>
            <a:r>
              <a:rPr lang="en-US" sz="2000" u="sng" dirty="0"/>
              <a:t>at a higher price</a:t>
            </a:r>
            <a:r>
              <a:rPr lang="en-US" sz="2000" dirty="0"/>
              <a:t>. </a:t>
            </a:r>
          </a:p>
          <a:p>
            <a:pPr marL="0" indent="0">
              <a:buNone/>
            </a:pPr>
            <a:endParaRPr lang="en-U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1E8BE-A4FB-4240-80F9-7EEE53A2542C}"/>
              </a:ext>
            </a:extLst>
          </p:cNvPr>
          <p:cNvSpPr>
            <a:spLocks noGrp="1"/>
          </p:cNvSpPr>
          <p:nvPr>
            <p:ph type="title"/>
          </p:nvPr>
        </p:nvSpPr>
        <p:spPr/>
        <p:txBody>
          <a:bodyPr/>
          <a:lstStyle/>
          <a:p>
            <a:r>
              <a:rPr lang="en-US" altLang="en-US" dirty="0"/>
              <a:t>Nonbank Financial Intermediaries </a:t>
            </a:r>
            <a:r>
              <a:rPr lang="en-US" altLang="en-US" sz="1800" b="0" dirty="0"/>
              <a:t>(2 of 3)</a:t>
            </a:r>
            <a:endParaRPr lang="en-US" dirty="0"/>
          </a:p>
        </p:txBody>
      </p:sp>
      <p:sp>
        <p:nvSpPr>
          <p:cNvPr id="3" name="Content Placeholder 2">
            <a:extLst>
              <a:ext uri="{FF2B5EF4-FFF2-40B4-BE49-F238E27FC236}">
                <a16:creationId xmlns:a16="http://schemas.microsoft.com/office/drawing/2014/main" id="{69DC5119-21F4-4FFE-A47C-76C157AD6FD8}"/>
              </a:ext>
            </a:extLst>
          </p:cNvPr>
          <p:cNvSpPr>
            <a:spLocks noGrp="1"/>
          </p:cNvSpPr>
          <p:nvPr>
            <p:ph idx="1"/>
          </p:nvPr>
        </p:nvSpPr>
        <p:spPr/>
        <p:txBody>
          <a:bodyPr/>
          <a:lstStyle/>
          <a:p>
            <a:pPr marL="0" indent="0">
              <a:buNone/>
            </a:pPr>
            <a:endParaRPr lang="en-US" sz="2000" dirty="0"/>
          </a:p>
          <a:p>
            <a:pPr marL="0" indent="0">
              <a:buNone/>
            </a:pPr>
            <a:r>
              <a:rPr lang="en-US" sz="2000" dirty="0"/>
              <a:t>In the late 1990s, investment banks increased their importance as financial intermediaries by becoming heavily involved in the </a:t>
            </a:r>
            <a:r>
              <a:rPr lang="en-US" sz="2000" b="1" dirty="0"/>
              <a:t>securitization of loans</a:t>
            </a:r>
            <a:r>
              <a:rPr lang="en-US" sz="2000" dirty="0"/>
              <a:t>, particularly mortgage loans. </a:t>
            </a:r>
          </a:p>
          <a:p>
            <a:pPr marL="0" indent="0">
              <a:buNone/>
            </a:pPr>
            <a:r>
              <a:rPr lang="en-US" sz="2000" dirty="0"/>
              <a:t>Investment banks also began to engage in </a:t>
            </a:r>
            <a:r>
              <a:rPr lang="en-US" sz="2000" b="1" i="1" dirty="0"/>
              <a:t>proprietary trading</a:t>
            </a:r>
            <a:r>
              <a:rPr lang="en-US" sz="2000" dirty="0"/>
              <a:t>, which involves earning profits by buying and selling securities.</a:t>
            </a:r>
          </a:p>
          <a:p>
            <a:pPr marL="0" indent="0">
              <a:buNone/>
            </a:pPr>
            <a:endParaRPr lang="en-US" sz="2000" dirty="0"/>
          </a:p>
          <a:p>
            <a:r>
              <a:rPr lang="en-US" altLang="en-US" sz="2000" b="1" dirty="0"/>
              <a:t>Insurance companies</a:t>
            </a:r>
          </a:p>
          <a:p>
            <a:pPr indent="0">
              <a:buNone/>
            </a:pPr>
            <a:r>
              <a:rPr lang="en-US" altLang="en-US" sz="2000" dirty="0"/>
              <a:t>Insurance companies collect </a:t>
            </a:r>
            <a:r>
              <a:rPr lang="en-US" altLang="en-US" sz="2000" i="1" dirty="0"/>
              <a:t>premiums</a:t>
            </a:r>
            <a:r>
              <a:rPr lang="en-US" altLang="en-US" sz="2000" dirty="0"/>
              <a:t> from customers and then </a:t>
            </a:r>
            <a:r>
              <a:rPr lang="en-US" altLang="en-US" sz="2000" i="1" dirty="0"/>
              <a:t>invest</a:t>
            </a:r>
            <a:r>
              <a:rPr lang="en-US" altLang="en-US" sz="2000" dirty="0"/>
              <a:t> the premiums to obtain the funds necessary to pay claims and other costs.</a:t>
            </a:r>
          </a:p>
          <a:p>
            <a:endParaRPr lang="en-US" dirty="0"/>
          </a:p>
        </p:txBody>
      </p:sp>
    </p:spTree>
    <p:extLst>
      <p:ext uri="{BB962C8B-B14F-4D97-AF65-F5344CB8AC3E}">
        <p14:creationId xmlns:p14="http://schemas.microsoft.com/office/powerpoint/2010/main" val="22769104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ts val="1500"/>
              </a:spcBef>
              <a:buClr>
                <a:srgbClr val="007FA3"/>
              </a:buClr>
              <a:buSzPct val="100000"/>
            </a:pPr>
            <a:r>
              <a:rPr lang="en-US" altLang="en-US" sz="3200" dirty="0"/>
              <a:t>Nonbank Financial Intermediaries </a:t>
            </a:r>
            <a:r>
              <a:rPr lang="en-US" altLang="en-US" sz="1800" b="0" dirty="0"/>
              <a:t>(3 of 3)</a:t>
            </a:r>
            <a:endParaRPr lang="en-US" altLang="en-US" sz="2400" b="0" dirty="0"/>
          </a:p>
        </p:txBody>
      </p:sp>
      <p:sp>
        <p:nvSpPr>
          <p:cNvPr id="3" name="Content Placeholder 2"/>
          <p:cNvSpPr>
            <a:spLocks noGrp="1"/>
          </p:cNvSpPr>
          <p:nvPr>
            <p:ph idx="1"/>
          </p:nvPr>
        </p:nvSpPr>
        <p:spPr/>
        <p:txBody>
          <a:bodyPr/>
          <a:lstStyle/>
          <a:p>
            <a:r>
              <a:rPr lang="en-US" altLang="en-US" sz="2000" b="1" dirty="0">
                <a:latin typeface="+mn-ea"/>
              </a:rPr>
              <a:t>Pension funds</a:t>
            </a:r>
          </a:p>
          <a:p>
            <a:pPr indent="0">
              <a:buNone/>
            </a:pPr>
            <a:r>
              <a:rPr lang="en-US" altLang="en-US" sz="2000" dirty="0">
                <a:latin typeface="+mn-ea"/>
              </a:rPr>
              <a:t>Pension funds collect contributions from workers and firms and make benefit payments during workers</a:t>
            </a:r>
            <a:r>
              <a:rPr lang="ja-JP" altLang="en-US" sz="2000" dirty="0">
                <a:latin typeface="+mn-ea"/>
              </a:rPr>
              <a:t>’</a:t>
            </a:r>
            <a:r>
              <a:rPr lang="en-US" altLang="ja-JP" sz="2000" dirty="0">
                <a:latin typeface="+mn-ea"/>
              </a:rPr>
              <a:t> retirements.* Example,</a:t>
            </a:r>
            <a:r>
              <a:rPr lang="en-US" altLang="ja-JP" sz="2000" dirty="0">
                <a:latin typeface="+mn-ea"/>
                <a:hlinkClick r:id="rId3"/>
              </a:rPr>
              <a:t> </a:t>
            </a:r>
            <a:r>
              <a:rPr lang="en-US" altLang="ja-JP" sz="2000" dirty="0">
                <a:latin typeface="+mn-ea"/>
                <a:hlinkClick r:id="rId4"/>
              </a:rPr>
              <a:t>Annual CalPERS Financial Report (2016-17)</a:t>
            </a:r>
            <a:endParaRPr lang="en-US" sz="2000" dirty="0">
              <a:latin typeface="+mn-ea"/>
            </a:endParaRPr>
          </a:p>
          <a:p>
            <a:pPr marL="255588" indent="-255588"/>
            <a:r>
              <a:rPr lang="en-US" altLang="en-US" sz="2000" b="1" dirty="0">
                <a:latin typeface="+mn-ea"/>
              </a:rPr>
              <a:t>Mutual funds</a:t>
            </a:r>
          </a:p>
          <a:p>
            <a:pPr indent="0">
              <a:buNone/>
            </a:pPr>
            <a:r>
              <a:rPr lang="en-US" altLang="en-US" sz="2000" dirty="0">
                <a:latin typeface="+mn-ea"/>
              </a:rPr>
              <a:t>A mutual fund obtains money by selling shares to investors and invests the money in a </a:t>
            </a:r>
            <a:r>
              <a:rPr lang="en-US" altLang="en-US" sz="2000" i="1" dirty="0">
                <a:latin typeface="+mn-ea"/>
              </a:rPr>
              <a:t>portfolio</a:t>
            </a:r>
            <a:r>
              <a:rPr lang="en-US" altLang="en-US" sz="2000" dirty="0">
                <a:latin typeface="+mn-ea"/>
              </a:rPr>
              <a:t> of financial assets.</a:t>
            </a:r>
          </a:p>
          <a:p>
            <a:pPr indent="0">
              <a:buNone/>
              <a:tabLst>
                <a:tab pos="171450" algn="l"/>
              </a:tabLst>
            </a:pPr>
            <a:r>
              <a:rPr lang="en-US" altLang="en-US" sz="2000" dirty="0">
                <a:latin typeface="+mn-ea"/>
              </a:rPr>
              <a:t>A </a:t>
            </a:r>
            <a:r>
              <a:rPr lang="en-US" altLang="en-US" sz="2000" b="1" dirty="0">
                <a:latin typeface="+mn-ea"/>
              </a:rPr>
              <a:t>portfolio </a:t>
            </a:r>
            <a:r>
              <a:rPr lang="en-US" altLang="en-US" sz="2000" dirty="0">
                <a:latin typeface="+mn-ea"/>
              </a:rPr>
              <a:t>is a collection of assets, such as stocks and bonds.</a:t>
            </a:r>
            <a:endParaRPr lang="en-US" altLang="en-US" sz="2000" b="1" dirty="0">
              <a:latin typeface="+mn-ea"/>
            </a:endParaRPr>
          </a:p>
          <a:p>
            <a:r>
              <a:rPr lang="en-US" altLang="en-US" sz="2000" b="1" dirty="0">
                <a:latin typeface="+mn-ea"/>
              </a:rPr>
              <a:t>Hedge funds</a:t>
            </a:r>
          </a:p>
          <a:p>
            <a:pPr indent="0">
              <a:buNone/>
            </a:pPr>
            <a:r>
              <a:rPr lang="en-US" altLang="en-US" sz="2000" dirty="0">
                <a:latin typeface="+mn-ea"/>
              </a:rPr>
              <a:t>Hedge funds are similar to mutual funds but typically have very few wealthy investors and make riskier investments.</a:t>
            </a:r>
            <a:endParaRPr lang="en-US" sz="2000" dirty="0">
              <a:latin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pPr>
              <a:buNone/>
            </a:pPr>
            <a:r>
              <a:rPr lang="en-US" sz="2000" dirty="0"/>
              <a:t>After this class, you should be able to:</a:t>
            </a:r>
          </a:p>
          <a:p>
            <a:pPr marL="457200" indent="-457200">
              <a:buNone/>
            </a:pPr>
            <a:r>
              <a:rPr lang="en-US" sz="2000" b="1" dirty="0">
                <a:solidFill>
                  <a:srgbClr val="007FA3"/>
                </a:solidFill>
              </a:rPr>
              <a:t>1.1</a:t>
            </a:r>
            <a:r>
              <a:rPr lang="en-US" sz="2000" dirty="0"/>
              <a:t>	Identify the key components of the financial system</a:t>
            </a:r>
          </a:p>
          <a:p>
            <a:pPr marL="457200" indent="-457200">
              <a:buNone/>
            </a:pPr>
            <a:r>
              <a:rPr lang="en-US" sz="2000" b="1" dirty="0">
                <a:solidFill>
                  <a:srgbClr val="007FA3"/>
                </a:solidFill>
              </a:rPr>
              <a:t>1.2</a:t>
            </a:r>
            <a:r>
              <a:rPr lang="en-US" sz="2000" dirty="0"/>
              <a:t>	Provide an overview of the financial crisis of 2007–2009</a:t>
            </a:r>
          </a:p>
          <a:p>
            <a:pPr marL="457200" indent="-457200">
              <a:buNone/>
            </a:pPr>
            <a:r>
              <a:rPr lang="en-US" sz="2000" b="1" dirty="0">
                <a:solidFill>
                  <a:srgbClr val="007FA3"/>
                </a:solidFill>
              </a:rPr>
              <a:t>1.3</a:t>
            </a:r>
            <a:r>
              <a:rPr lang="en-US" sz="2000" dirty="0"/>
              <a:t>	Explain the key issues and questions concerning the financial system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ts val="1500"/>
              </a:spcBef>
              <a:buClr>
                <a:srgbClr val="007FA3"/>
              </a:buClr>
              <a:buSzPct val="100000"/>
            </a:pPr>
            <a:r>
              <a:rPr lang="en-US" altLang="en-US" sz="3200" dirty="0"/>
              <a:t>Financial Markets</a:t>
            </a:r>
          </a:p>
        </p:txBody>
      </p:sp>
      <p:sp>
        <p:nvSpPr>
          <p:cNvPr id="3" name="Content Placeholder 2"/>
          <p:cNvSpPr>
            <a:spLocks noGrp="1"/>
          </p:cNvSpPr>
          <p:nvPr>
            <p:ph idx="1"/>
          </p:nvPr>
        </p:nvSpPr>
        <p:spPr/>
        <p:txBody>
          <a:bodyPr/>
          <a:lstStyle/>
          <a:p>
            <a:pPr marL="0" indent="0">
              <a:buNone/>
            </a:pPr>
            <a:endParaRPr lang="en-US" altLang="en-US" sz="2000" dirty="0">
              <a:latin typeface="+mn-ea"/>
            </a:endParaRPr>
          </a:p>
          <a:p>
            <a:pPr marL="0" indent="0">
              <a:buNone/>
            </a:pPr>
            <a:r>
              <a:rPr lang="en-US" altLang="en-US" sz="2000" dirty="0">
                <a:latin typeface="+mn-ea"/>
              </a:rPr>
              <a:t>Today, most securities trading takes place electronically linked by computers and is called </a:t>
            </a:r>
            <a:r>
              <a:rPr lang="ja-JP" altLang="en-US" sz="2000" b="1" dirty="0">
                <a:latin typeface="+mn-ea"/>
              </a:rPr>
              <a:t>“</a:t>
            </a:r>
            <a:r>
              <a:rPr lang="en-US" altLang="ja-JP" sz="2000" b="1" dirty="0">
                <a:latin typeface="+mn-ea"/>
              </a:rPr>
              <a:t>over-the-counter</a:t>
            </a:r>
            <a:r>
              <a:rPr lang="ja-JP" altLang="en-US" sz="2000" b="1" dirty="0">
                <a:latin typeface="+mn-ea"/>
              </a:rPr>
              <a:t>”</a:t>
            </a:r>
            <a:r>
              <a:rPr lang="en-US" altLang="ja-JP" sz="2000" b="1" dirty="0">
                <a:latin typeface="+mn-ea"/>
              </a:rPr>
              <a:t> </a:t>
            </a:r>
            <a:r>
              <a:rPr lang="en-US" altLang="ja-JP" sz="2000" dirty="0">
                <a:latin typeface="+mn-ea"/>
              </a:rPr>
              <a:t>trading.</a:t>
            </a:r>
          </a:p>
          <a:p>
            <a:pPr marL="0" indent="0">
              <a:buNone/>
            </a:pPr>
            <a:r>
              <a:rPr lang="en-US" sz="2000" dirty="0"/>
              <a:t>Stocks and bonds sold in a particular market are “</a:t>
            </a:r>
            <a:r>
              <a:rPr lang="en-US" sz="2000" b="1" dirty="0"/>
              <a:t>listed</a:t>
            </a:r>
            <a:r>
              <a:rPr lang="en-US" sz="2000" dirty="0"/>
              <a:t>” on that market.</a:t>
            </a:r>
            <a:endParaRPr lang="en-US" altLang="ja-JP" sz="2800" dirty="0">
              <a:latin typeface="+mn-ea"/>
            </a:endParaRPr>
          </a:p>
          <a:p>
            <a:pPr marL="0" indent="0">
              <a:buNone/>
            </a:pPr>
            <a:r>
              <a:rPr lang="en-US" altLang="en-US" sz="2000" b="1" dirty="0">
                <a:latin typeface="+mn-ea"/>
              </a:rPr>
              <a:t>Primary markets </a:t>
            </a:r>
            <a:r>
              <a:rPr lang="en-US" altLang="en-US" sz="2000" dirty="0">
                <a:latin typeface="+mn-ea"/>
              </a:rPr>
              <a:t>are financial markets in which securities are sold for the </a:t>
            </a:r>
            <a:r>
              <a:rPr lang="en-US" altLang="en-US" sz="2000" u="sng" dirty="0">
                <a:latin typeface="+mn-ea"/>
              </a:rPr>
              <a:t>first time </a:t>
            </a:r>
            <a:r>
              <a:rPr lang="en-US" altLang="en-US" sz="2000" dirty="0">
                <a:latin typeface="+mn-ea"/>
              </a:rPr>
              <a:t>via “Initial Public Offering” or IPO.</a:t>
            </a:r>
          </a:p>
          <a:p>
            <a:pPr marL="0" indent="0">
              <a:buNone/>
            </a:pPr>
            <a:r>
              <a:rPr lang="en-US" altLang="en-US" sz="2000" b="1" dirty="0">
                <a:latin typeface="+mn-ea"/>
              </a:rPr>
              <a:t>Secondary markets </a:t>
            </a:r>
            <a:r>
              <a:rPr lang="en-US" altLang="en-US" sz="2000" dirty="0">
                <a:latin typeface="+mn-ea"/>
              </a:rPr>
              <a:t>are financial markets in which investors buy and sell </a:t>
            </a:r>
            <a:r>
              <a:rPr lang="en-US" altLang="en-US" sz="2000" u="sng" dirty="0">
                <a:latin typeface="+mn-ea"/>
              </a:rPr>
              <a:t>existing</a:t>
            </a:r>
            <a:r>
              <a:rPr lang="en-US" altLang="en-US" sz="2000" dirty="0">
                <a:latin typeface="+mn-ea"/>
              </a:rPr>
              <a:t> securities.</a:t>
            </a:r>
          </a:p>
          <a:p>
            <a:pPr marL="0" indent="0">
              <a:buNone/>
            </a:pPr>
            <a:r>
              <a:rPr lang="en-US" sz="2000" dirty="0"/>
              <a:t>Primary and secondary markets can be in the same physical—or virtual—place.</a:t>
            </a:r>
          </a:p>
          <a:p>
            <a:pPr marL="0" indent="0">
              <a:buNone/>
            </a:pPr>
            <a:endParaRPr lang="en-US" altLang="en-US" sz="2000" dirty="0">
              <a:latin typeface="+mn-ea"/>
            </a:endParaRPr>
          </a:p>
          <a:p>
            <a:pPr marL="0" indent="0">
              <a:buNone/>
            </a:pPr>
            <a:endParaRPr lang="en-US" sz="2000" dirty="0">
              <a:latin typeface="+mn-e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t>Making the Connection:</a:t>
            </a:r>
            <a:br>
              <a:rPr lang="en-US" altLang="en-US" dirty="0"/>
            </a:br>
            <a:r>
              <a:rPr lang="en-US" altLang="en-US" sz="3200" dirty="0"/>
              <a:t>What Do People Do With Their Savings?</a:t>
            </a:r>
            <a:endParaRPr lang="en-US" sz="3200" dirty="0"/>
          </a:p>
        </p:txBody>
      </p:sp>
      <p:pic>
        <p:nvPicPr>
          <p:cNvPr id="5" name="Content Placeholder 4" descr="Two bar charts show the change in how households hold their financial wealth between 1978 and 2016."/>
          <p:cNvPicPr>
            <a:picLocks noGrp="1" noChangeAspect="1"/>
          </p:cNvPicPr>
          <p:nvPr>
            <p:ph idx="4294967295"/>
          </p:nvPr>
        </p:nvPicPr>
        <p:blipFill>
          <a:blip r:embed="rId3" cstate="print"/>
          <a:stretch>
            <a:fillRect/>
          </a:stretch>
        </p:blipFill>
        <p:spPr>
          <a:xfrm>
            <a:off x="344488" y="1581150"/>
            <a:ext cx="8455025" cy="3808413"/>
          </a:xfrm>
          <a:prstGeom prst="rect">
            <a:avLst/>
          </a:prstGeom>
        </p:spPr>
      </p:pic>
      <p:sp>
        <p:nvSpPr>
          <p:cNvPr id="6" name="Text Placeholder 5"/>
          <p:cNvSpPr>
            <a:spLocks noGrp="1"/>
          </p:cNvSpPr>
          <p:nvPr>
            <p:ph type="body" sz="quarter" idx="13"/>
          </p:nvPr>
        </p:nvSpPr>
        <p:spPr>
          <a:xfrm>
            <a:off x="457200" y="5638800"/>
            <a:ext cx="8229600" cy="646216"/>
          </a:xfrm>
        </p:spPr>
        <p:txBody>
          <a:bodyPr/>
          <a:lstStyle/>
          <a:p>
            <a:r>
              <a:rPr lang="en-US" sz="1600" dirty="0"/>
              <a:t>Source: Board of Governors of the Federal Reserve, Flow of Funds Accounts of the United States, various issues.</a:t>
            </a:r>
          </a:p>
        </p:txBody>
      </p:sp>
    </p:spTree>
    <p:extLst>
      <p:ext uri="{BB962C8B-B14F-4D97-AF65-F5344CB8AC3E}">
        <p14:creationId xmlns:p14="http://schemas.microsoft.com/office/powerpoint/2010/main" val="40306496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ts val="1500"/>
              </a:spcBef>
              <a:buClr>
                <a:srgbClr val="007FA3"/>
              </a:buClr>
              <a:buSzPct val="100000"/>
            </a:pPr>
            <a:r>
              <a:rPr lang="en-US" altLang="en-US" dirty="0"/>
              <a:t>The Federal Reserve and Other Financial Regulators </a:t>
            </a:r>
            <a:r>
              <a:rPr lang="en-US" altLang="en-US" sz="1800" b="0" dirty="0"/>
              <a:t>(1 of 2)</a:t>
            </a:r>
            <a:endParaRPr lang="en-US" altLang="en-US" sz="2000" dirty="0"/>
          </a:p>
        </p:txBody>
      </p:sp>
      <p:sp>
        <p:nvSpPr>
          <p:cNvPr id="3" name="Content Placeholder 2"/>
          <p:cNvSpPr>
            <a:spLocks noGrp="1"/>
          </p:cNvSpPr>
          <p:nvPr>
            <p:ph idx="1"/>
          </p:nvPr>
        </p:nvSpPr>
        <p:spPr/>
        <p:txBody>
          <a:bodyPr/>
          <a:lstStyle/>
          <a:p>
            <a:pPr marL="0" indent="0">
              <a:lnSpc>
                <a:spcPts val="2400"/>
              </a:lnSpc>
              <a:buNone/>
            </a:pPr>
            <a:r>
              <a:rPr lang="en-US" altLang="en-US" sz="2000" dirty="0"/>
              <a:t>Federal agencies that regulate the financial system:</a:t>
            </a:r>
          </a:p>
          <a:p>
            <a:pPr marL="255588" indent="-255588">
              <a:lnSpc>
                <a:spcPts val="2400"/>
              </a:lnSpc>
              <a:buFont typeface="Arial" charset="0"/>
              <a:buChar char="•"/>
            </a:pPr>
            <a:r>
              <a:rPr lang="en-US" altLang="en-US" sz="2000" dirty="0"/>
              <a:t>Securities and Exchange Commission (SEC) </a:t>
            </a:r>
          </a:p>
          <a:p>
            <a:pPr lvl="1">
              <a:lnSpc>
                <a:spcPts val="2400"/>
              </a:lnSpc>
            </a:pPr>
            <a:r>
              <a:rPr lang="en-US" altLang="en-US" sz="2000" dirty="0"/>
              <a:t>regulates financial markets</a:t>
            </a:r>
          </a:p>
          <a:p>
            <a:pPr>
              <a:lnSpc>
                <a:spcPts val="2400"/>
              </a:lnSpc>
              <a:buFont typeface="Arial" charset="0"/>
              <a:buChar char="•"/>
            </a:pPr>
            <a:r>
              <a:rPr lang="en-US" altLang="en-US" sz="2000" dirty="0"/>
              <a:t>The Federal Deposit Insurance Corporation (FDIC)</a:t>
            </a:r>
          </a:p>
          <a:p>
            <a:pPr lvl="1">
              <a:lnSpc>
                <a:spcPts val="2400"/>
              </a:lnSpc>
            </a:pPr>
            <a:r>
              <a:rPr lang="en-US" altLang="en-US" sz="2000" dirty="0"/>
              <a:t>insures deposits in banks</a:t>
            </a:r>
          </a:p>
          <a:p>
            <a:pPr>
              <a:lnSpc>
                <a:spcPts val="2400"/>
              </a:lnSpc>
              <a:buFont typeface="Arial" charset="0"/>
              <a:buChar char="•"/>
            </a:pPr>
            <a:r>
              <a:rPr lang="en-US" altLang="en-US" sz="2000" dirty="0"/>
              <a:t>Office of the Comptroller of the Currency</a:t>
            </a:r>
          </a:p>
          <a:p>
            <a:pPr lvl="1">
              <a:lnSpc>
                <a:spcPts val="2400"/>
              </a:lnSpc>
            </a:pPr>
            <a:r>
              <a:rPr lang="en-US" altLang="en-US" sz="2000" dirty="0"/>
              <a:t>regulates federally chartered banks</a:t>
            </a:r>
          </a:p>
          <a:p>
            <a:pPr>
              <a:lnSpc>
                <a:spcPts val="2400"/>
              </a:lnSpc>
              <a:buFont typeface="Arial" charset="0"/>
              <a:buChar char="•"/>
            </a:pPr>
            <a:r>
              <a:rPr lang="en-US" altLang="en-US" sz="2000" dirty="0"/>
              <a:t>The Federal Reserve System</a:t>
            </a:r>
          </a:p>
          <a:p>
            <a:pPr lvl="1">
              <a:lnSpc>
                <a:spcPts val="2400"/>
              </a:lnSpc>
            </a:pPr>
            <a:r>
              <a:rPr lang="en-US" altLang="en-US" sz="2000" dirty="0"/>
              <a:t>the central bank of the United States</a:t>
            </a:r>
          </a:p>
        </p:txBody>
      </p:sp>
    </p:spTree>
    <p:extLst>
      <p:ext uri="{BB962C8B-B14F-4D97-AF65-F5344CB8AC3E}">
        <p14:creationId xmlns:p14="http://schemas.microsoft.com/office/powerpoint/2010/main" val="2553461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ts val="1500"/>
              </a:spcBef>
              <a:buClr>
                <a:srgbClr val="007FA3"/>
              </a:buClr>
              <a:buSzPct val="100000"/>
            </a:pPr>
            <a:r>
              <a:rPr lang="en-US" altLang="en-US" dirty="0"/>
              <a:t>The Federal Reserve and Other Financial Regulators </a:t>
            </a:r>
            <a:r>
              <a:rPr lang="en-US" altLang="en-US" sz="1800" b="0" dirty="0"/>
              <a:t>(2 of 2)</a:t>
            </a:r>
            <a:endParaRPr lang="en-US" altLang="en-US" sz="1800" dirty="0"/>
          </a:p>
        </p:txBody>
      </p:sp>
      <p:sp>
        <p:nvSpPr>
          <p:cNvPr id="3" name="Content Placeholder 2"/>
          <p:cNvSpPr>
            <a:spLocks noGrp="1"/>
          </p:cNvSpPr>
          <p:nvPr>
            <p:ph idx="1"/>
          </p:nvPr>
        </p:nvSpPr>
        <p:spPr/>
        <p:txBody>
          <a:bodyPr/>
          <a:lstStyle/>
          <a:p>
            <a:pPr marL="0" indent="0">
              <a:lnSpc>
                <a:spcPts val="2400"/>
              </a:lnSpc>
              <a:buNone/>
            </a:pPr>
            <a:r>
              <a:rPr lang="en-US" altLang="en-US" sz="2000" dirty="0"/>
              <a:t>Federal agencies that regulate the financial system:</a:t>
            </a:r>
          </a:p>
          <a:p>
            <a:pPr>
              <a:lnSpc>
                <a:spcPts val="2400"/>
              </a:lnSpc>
            </a:pPr>
            <a:r>
              <a:rPr lang="en-US" sz="2000" dirty="0"/>
              <a:t>The Consumer Finance Protection Bureau (CFPB)</a:t>
            </a:r>
          </a:p>
          <a:p>
            <a:pPr lvl="1">
              <a:lnSpc>
                <a:spcPts val="2400"/>
              </a:lnSpc>
            </a:pPr>
            <a:r>
              <a:rPr lang="en-US" sz="2000" dirty="0"/>
              <a:t>protect consumers from fraud or deceptive practices in financial markets</a:t>
            </a:r>
          </a:p>
        </p:txBody>
      </p:sp>
    </p:spTree>
    <p:extLst>
      <p:ext uri="{BB962C8B-B14F-4D97-AF65-F5344CB8AC3E}">
        <p14:creationId xmlns:p14="http://schemas.microsoft.com/office/powerpoint/2010/main" val="18690844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ts val="1500"/>
              </a:spcBef>
              <a:buClr>
                <a:srgbClr val="007FA3"/>
              </a:buClr>
              <a:buSzPct val="100000"/>
            </a:pPr>
            <a:r>
              <a:rPr lang="en-US" altLang="en-US" sz="3200" dirty="0"/>
              <a:t>What Is the Federal Reserve?</a:t>
            </a:r>
          </a:p>
        </p:txBody>
      </p:sp>
      <p:sp>
        <p:nvSpPr>
          <p:cNvPr id="3" name="Content Placeholder 2"/>
          <p:cNvSpPr>
            <a:spLocks noGrp="1"/>
          </p:cNvSpPr>
          <p:nvPr>
            <p:ph idx="1"/>
          </p:nvPr>
        </p:nvSpPr>
        <p:spPr/>
        <p:txBody>
          <a:bodyPr/>
          <a:lstStyle/>
          <a:p>
            <a:pPr>
              <a:lnSpc>
                <a:spcPts val="2400"/>
              </a:lnSpc>
              <a:buFont typeface="Arial" charset="0"/>
              <a:buChar char="•"/>
            </a:pPr>
            <a:r>
              <a:rPr lang="en-US" altLang="en-US" sz="2000" dirty="0">
                <a:latin typeface="+mn-ea"/>
              </a:rPr>
              <a:t>The</a:t>
            </a:r>
            <a:r>
              <a:rPr lang="en-US" altLang="en-US" sz="2000" b="1" dirty="0">
                <a:latin typeface="+mn-ea"/>
              </a:rPr>
              <a:t> Federal Reserve </a:t>
            </a:r>
            <a:r>
              <a:rPr lang="en-US" altLang="en-US" sz="2000" dirty="0">
                <a:latin typeface="+mn-ea"/>
              </a:rPr>
              <a:t>is the central bank of the United States; usually referred to as </a:t>
            </a:r>
            <a:r>
              <a:rPr lang="ja-JP" altLang="en-US" sz="2000" dirty="0">
                <a:latin typeface="+mn-ea"/>
              </a:rPr>
              <a:t>“</a:t>
            </a:r>
            <a:r>
              <a:rPr lang="en-US" altLang="ja-JP" sz="2000" dirty="0">
                <a:latin typeface="+mn-ea"/>
              </a:rPr>
              <a:t>the Fed.</a:t>
            </a:r>
            <a:r>
              <a:rPr lang="ja-JP" altLang="en-US" sz="2000" dirty="0">
                <a:latin typeface="+mn-ea"/>
              </a:rPr>
              <a:t>”</a:t>
            </a:r>
            <a:endParaRPr lang="en-US" altLang="en-US" sz="2000" dirty="0">
              <a:latin typeface="+mn-ea"/>
            </a:endParaRPr>
          </a:p>
          <a:p>
            <a:pPr>
              <a:lnSpc>
                <a:spcPts val="2400"/>
              </a:lnSpc>
              <a:buFont typeface="Arial" charset="0"/>
              <a:buChar char="•"/>
            </a:pPr>
            <a:r>
              <a:rPr lang="en-US" altLang="en-US" sz="2000" dirty="0">
                <a:latin typeface="+mn-ea"/>
              </a:rPr>
              <a:t>Established by Congress in 1913 to deal with banking problems.</a:t>
            </a:r>
          </a:p>
          <a:p>
            <a:pPr>
              <a:lnSpc>
                <a:spcPts val="2400"/>
              </a:lnSpc>
              <a:buFont typeface="Arial" charset="0"/>
              <a:buChar char="•"/>
            </a:pPr>
            <a:r>
              <a:rPr lang="en-US" altLang="en-US" sz="2000" u="sng" dirty="0">
                <a:latin typeface="+mn-ea"/>
              </a:rPr>
              <a:t>Original</a:t>
            </a:r>
            <a:r>
              <a:rPr lang="en-US" altLang="en-US" sz="2000" dirty="0">
                <a:latin typeface="+mn-ea"/>
              </a:rPr>
              <a:t> role: </a:t>
            </a:r>
            <a:r>
              <a:rPr lang="en-US" altLang="en-US" sz="2000" i="1" dirty="0">
                <a:latin typeface="+mn-ea"/>
              </a:rPr>
              <a:t>lender of last resort:</a:t>
            </a:r>
          </a:p>
          <a:p>
            <a:pPr>
              <a:lnSpc>
                <a:spcPts val="2400"/>
              </a:lnSpc>
              <a:buFont typeface="Arial" charset="0"/>
              <a:buChar char="•"/>
            </a:pPr>
            <a:r>
              <a:rPr lang="en-US" sz="2000" dirty="0">
                <a:latin typeface="+mn-ea"/>
              </a:rPr>
              <a:t>The Fed provides short-term “</a:t>
            </a:r>
            <a:r>
              <a:rPr lang="en-US" sz="2000" b="1" i="1" dirty="0">
                <a:latin typeface="+mn-ea"/>
              </a:rPr>
              <a:t>liquidity</a:t>
            </a:r>
            <a:r>
              <a:rPr lang="en-US" sz="2000" dirty="0">
                <a:latin typeface="+mn-ea"/>
              </a:rPr>
              <a:t>”, i.e. loans, that provide banks with funds to pay out their depositors.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ts val="1500"/>
              </a:spcBef>
              <a:buClr>
                <a:srgbClr val="007FA3"/>
              </a:buClr>
              <a:buSzPct val="100000"/>
            </a:pPr>
            <a:r>
              <a:rPr lang="en-US" altLang="en-US" sz="3200" dirty="0"/>
              <a:t>What Does the Federal Reserve Do? </a:t>
            </a:r>
            <a:r>
              <a:rPr lang="en-US" altLang="en-US" sz="1800" b="0" dirty="0"/>
              <a:t>(1 of 3)</a:t>
            </a:r>
          </a:p>
        </p:txBody>
      </p:sp>
      <p:sp>
        <p:nvSpPr>
          <p:cNvPr id="3" name="Content Placeholder 2"/>
          <p:cNvSpPr>
            <a:spLocks noGrp="1"/>
          </p:cNvSpPr>
          <p:nvPr>
            <p:ph idx="1"/>
          </p:nvPr>
        </p:nvSpPr>
        <p:spPr>
          <a:xfrm>
            <a:off x="426720" y="1524000"/>
            <a:ext cx="8229600" cy="4525963"/>
          </a:xfrm>
        </p:spPr>
        <p:txBody>
          <a:bodyPr/>
          <a:lstStyle/>
          <a:p>
            <a:pPr>
              <a:lnSpc>
                <a:spcPts val="2400"/>
              </a:lnSpc>
              <a:buFont typeface="Arial" charset="0"/>
              <a:buChar char="•"/>
            </a:pPr>
            <a:r>
              <a:rPr lang="en-US" altLang="en-US" sz="2000" dirty="0"/>
              <a:t>The Fed is responsible for </a:t>
            </a:r>
            <a:r>
              <a:rPr lang="en-US" altLang="en-US" sz="2000" b="1" dirty="0"/>
              <a:t>monetary policy</a:t>
            </a:r>
            <a:r>
              <a:rPr lang="en-US" altLang="en-US" sz="2000" dirty="0"/>
              <a:t>, which refers to the actions to manage the money supply and interest rates to pursue macroeconomic policy objectives including:</a:t>
            </a:r>
          </a:p>
          <a:p>
            <a:pPr marL="0" indent="0">
              <a:lnSpc>
                <a:spcPts val="2400"/>
              </a:lnSpc>
              <a:buNone/>
            </a:pPr>
            <a:endParaRPr lang="en-US" altLang="en-US" sz="2000" dirty="0"/>
          </a:p>
          <a:p>
            <a:pPr>
              <a:lnSpc>
                <a:spcPts val="2400"/>
              </a:lnSpc>
              <a:buFont typeface="Arial" charset="0"/>
              <a:buChar char="•"/>
            </a:pPr>
            <a:r>
              <a:rPr lang="en-US" altLang="en-US" sz="2000" dirty="0"/>
              <a:t>   High levels of employment;</a:t>
            </a:r>
          </a:p>
          <a:p>
            <a:pPr>
              <a:lnSpc>
                <a:spcPts val="2400"/>
              </a:lnSpc>
              <a:buFont typeface="Arial" charset="0"/>
              <a:buChar char="•"/>
            </a:pPr>
            <a:r>
              <a:rPr lang="en-US" altLang="en-US" sz="2000" dirty="0"/>
              <a:t>   Low rates of inflation;</a:t>
            </a:r>
          </a:p>
          <a:p>
            <a:pPr>
              <a:lnSpc>
                <a:spcPts val="2400"/>
              </a:lnSpc>
            </a:pPr>
            <a:r>
              <a:rPr lang="en-US" altLang="en-US" sz="2000" dirty="0"/>
              <a:t>   High rates of growth and;</a:t>
            </a:r>
          </a:p>
          <a:p>
            <a:pPr>
              <a:lnSpc>
                <a:spcPts val="2400"/>
              </a:lnSpc>
            </a:pPr>
            <a:r>
              <a:rPr lang="en-US" altLang="en-US" sz="2000" dirty="0"/>
              <a:t>   Stability in financial system</a:t>
            </a:r>
          </a:p>
          <a:p>
            <a:pPr>
              <a:lnSpc>
                <a:spcPts val="2400"/>
              </a:lnSpc>
            </a:pPr>
            <a:endParaRPr lang="en-US" altLang="en-US" sz="2000" dirty="0"/>
          </a:p>
        </p:txBody>
      </p:sp>
    </p:spTree>
    <p:extLst>
      <p:ext uri="{BB962C8B-B14F-4D97-AF65-F5344CB8AC3E}">
        <p14:creationId xmlns:p14="http://schemas.microsoft.com/office/powerpoint/2010/main" val="29391283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69641-C082-4C56-8DE3-8A4580A174AA}"/>
              </a:ext>
            </a:extLst>
          </p:cNvPr>
          <p:cNvSpPr>
            <a:spLocks noGrp="1"/>
          </p:cNvSpPr>
          <p:nvPr>
            <p:ph type="title"/>
          </p:nvPr>
        </p:nvSpPr>
        <p:spPr/>
        <p:txBody>
          <a:bodyPr/>
          <a:lstStyle/>
          <a:p>
            <a:r>
              <a:rPr lang="en-US" altLang="en-US" dirty="0"/>
              <a:t>What Does the Federal Reserve Do? </a:t>
            </a:r>
            <a:r>
              <a:rPr lang="en-US" altLang="en-US" sz="1800" b="0" dirty="0"/>
              <a:t>(2 of 3)</a:t>
            </a:r>
            <a:endParaRPr lang="en-US" dirty="0"/>
          </a:p>
        </p:txBody>
      </p:sp>
      <p:sp>
        <p:nvSpPr>
          <p:cNvPr id="3" name="Content Placeholder 2">
            <a:extLst>
              <a:ext uri="{FF2B5EF4-FFF2-40B4-BE49-F238E27FC236}">
                <a16:creationId xmlns:a16="http://schemas.microsoft.com/office/drawing/2014/main" id="{B599514C-B017-4C43-BF3F-696D85576DE9}"/>
              </a:ext>
            </a:extLst>
          </p:cNvPr>
          <p:cNvSpPr>
            <a:spLocks noGrp="1"/>
          </p:cNvSpPr>
          <p:nvPr>
            <p:ph idx="1"/>
          </p:nvPr>
        </p:nvSpPr>
        <p:spPr/>
        <p:txBody>
          <a:bodyPr/>
          <a:lstStyle/>
          <a:p>
            <a:pPr>
              <a:lnSpc>
                <a:spcPts val="2400"/>
              </a:lnSpc>
            </a:pPr>
            <a:r>
              <a:rPr lang="en-US" altLang="en-US" sz="2000" dirty="0"/>
              <a:t>The Fed is divided into 12 districts.</a:t>
            </a:r>
          </a:p>
          <a:p>
            <a:pPr>
              <a:lnSpc>
                <a:spcPts val="2400"/>
              </a:lnSpc>
            </a:pPr>
            <a:r>
              <a:rPr lang="en-US" altLang="en-US" sz="2000" dirty="0"/>
              <a:t>The Fed is run by the Board of Governors, which has </a:t>
            </a:r>
            <a:r>
              <a:rPr lang="en-US" altLang="en-US" sz="2000" dirty="0">
                <a:hlinkClick r:id="rId2"/>
              </a:rPr>
              <a:t>seven members</a:t>
            </a:r>
            <a:r>
              <a:rPr lang="en-US" altLang="en-US" sz="2000" dirty="0"/>
              <a:t>.</a:t>
            </a:r>
          </a:p>
          <a:p>
            <a:pPr>
              <a:lnSpc>
                <a:spcPts val="2400"/>
              </a:lnSpc>
            </a:pPr>
            <a:r>
              <a:rPr lang="en-US" altLang="en-US" sz="2000" dirty="0"/>
              <a:t>The board members are appointed by the U.S. Presidents and confirmed by the U.S. Senate.</a:t>
            </a:r>
          </a:p>
          <a:p>
            <a:pPr>
              <a:lnSpc>
                <a:spcPts val="2400"/>
              </a:lnSpc>
            </a:pPr>
            <a:r>
              <a:rPr lang="en-US" altLang="en-US" sz="2000" dirty="0"/>
              <a:t>One member of the board is designated as Chair:</a:t>
            </a:r>
          </a:p>
          <a:p>
            <a:pPr marL="0" indent="0">
              <a:lnSpc>
                <a:spcPts val="2400"/>
              </a:lnSpc>
              <a:buNone/>
            </a:pPr>
            <a:r>
              <a:rPr lang="en-US" altLang="en-US" sz="2000" dirty="0">
                <a:solidFill>
                  <a:prstClr val="black"/>
                </a:solidFill>
              </a:rPr>
              <a:t> </a:t>
            </a:r>
          </a:p>
          <a:p>
            <a:pPr marL="0" indent="0">
              <a:lnSpc>
                <a:spcPts val="2400"/>
              </a:lnSpc>
              <a:buNone/>
            </a:pPr>
            <a:r>
              <a:rPr lang="en-US" altLang="en-US" sz="2000" dirty="0">
                <a:solidFill>
                  <a:prstClr val="black"/>
                </a:solidFill>
              </a:rPr>
              <a:t>Jerome H. Powell, proceeding Janet Yellen, has been the chair of the Board of Governors since Feb, 2018. </a:t>
            </a:r>
          </a:p>
          <a:p>
            <a:pPr marL="0" indent="0">
              <a:lnSpc>
                <a:spcPts val="2400"/>
              </a:lnSpc>
              <a:buNone/>
            </a:pPr>
            <a:endParaRPr lang="en-US" altLang="en-US" sz="2000" dirty="0"/>
          </a:p>
          <a:p>
            <a:endParaRPr lang="en-US" dirty="0"/>
          </a:p>
        </p:txBody>
      </p:sp>
    </p:spTree>
    <p:extLst>
      <p:ext uri="{BB962C8B-B14F-4D97-AF65-F5344CB8AC3E}">
        <p14:creationId xmlns:p14="http://schemas.microsoft.com/office/powerpoint/2010/main" val="29886109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E82CB-7CEC-4CA7-BD32-DD16EF9E6C5E}"/>
              </a:ext>
            </a:extLst>
          </p:cNvPr>
          <p:cNvSpPr>
            <a:spLocks noGrp="1"/>
          </p:cNvSpPr>
          <p:nvPr>
            <p:ph type="title"/>
          </p:nvPr>
        </p:nvSpPr>
        <p:spPr/>
        <p:txBody>
          <a:bodyPr/>
          <a:lstStyle/>
          <a:p>
            <a:r>
              <a:rPr lang="en-US" altLang="en-US" dirty="0"/>
              <a:t>What Does the Federal Reserve Do? </a:t>
            </a:r>
            <a:r>
              <a:rPr lang="en-US" altLang="en-US" sz="1800" b="0" dirty="0"/>
              <a:t>(3 of 3)</a:t>
            </a:r>
            <a:endParaRPr lang="en-US" dirty="0"/>
          </a:p>
        </p:txBody>
      </p:sp>
      <p:sp>
        <p:nvSpPr>
          <p:cNvPr id="3" name="Content Placeholder 2">
            <a:extLst>
              <a:ext uri="{FF2B5EF4-FFF2-40B4-BE49-F238E27FC236}">
                <a16:creationId xmlns:a16="http://schemas.microsoft.com/office/drawing/2014/main" id="{23E3D1B1-396A-4CAF-B5BB-6D90DABED5D3}"/>
              </a:ext>
            </a:extLst>
          </p:cNvPr>
          <p:cNvSpPr>
            <a:spLocks noGrp="1"/>
          </p:cNvSpPr>
          <p:nvPr>
            <p:ph idx="1"/>
          </p:nvPr>
        </p:nvSpPr>
        <p:spPr/>
        <p:txBody>
          <a:bodyPr/>
          <a:lstStyle/>
          <a:p>
            <a:pPr lvl="0">
              <a:lnSpc>
                <a:spcPts val="2400"/>
              </a:lnSpc>
              <a:buFont typeface="Arial" charset="0"/>
              <a:buChar char="•"/>
            </a:pPr>
            <a:r>
              <a:rPr lang="en-US" altLang="en-US" sz="2000" dirty="0">
                <a:solidFill>
                  <a:prstClr val="black"/>
                </a:solidFill>
              </a:rPr>
              <a:t>The main policymaking body is Federal Open Market Committee (FOMC).</a:t>
            </a:r>
          </a:p>
          <a:p>
            <a:pPr lvl="0">
              <a:lnSpc>
                <a:spcPts val="2400"/>
              </a:lnSpc>
              <a:buFont typeface="Arial" charset="0"/>
              <a:buChar char="•"/>
            </a:pPr>
            <a:r>
              <a:rPr lang="en-US" altLang="en-US" sz="2000" dirty="0">
                <a:solidFill>
                  <a:prstClr val="black"/>
                </a:solidFill>
              </a:rPr>
              <a:t>The FOMC consists of:</a:t>
            </a:r>
          </a:p>
          <a:p>
            <a:pPr lvl="0">
              <a:lnSpc>
                <a:spcPts val="2400"/>
              </a:lnSpc>
              <a:buFont typeface="Arial" charset="0"/>
              <a:buChar char="•"/>
            </a:pPr>
            <a:r>
              <a:rPr lang="en-US" dirty="0"/>
              <a:t>    •  The seven members of the Board of Governors</a:t>
            </a:r>
          </a:p>
          <a:p>
            <a:pPr marL="0" indent="0">
              <a:buNone/>
            </a:pPr>
            <a:r>
              <a:rPr lang="en-US" dirty="0"/>
              <a:t>              •  The president of the Federal Reserve Bank of New York</a:t>
            </a:r>
          </a:p>
          <a:p>
            <a:pPr marL="0" indent="0">
              <a:buNone/>
            </a:pPr>
            <a:r>
              <a:rPr lang="en-US" dirty="0"/>
              <a:t>              •  Four presidents from the other 11 Federal Reserve District Banks</a:t>
            </a:r>
            <a:endParaRPr lang="en-US" altLang="en-US" sz="2000" dirty="0">
              <a:solidFill>
                <a:prstClr val="black"/>
              </a:solidFill>
            </a:endParaRPr>
          </a:p>
          <a:p>
            <a:pPr lvl="0">
              <a:lnSpc>
                <a:spcPts val="2400"/>
              </a:lnSpc>
              <a:buFont typeface="Arial" charset="0"/>
              <a:buChar char="•"/>
            </a:pPr>
            <a:r>
              <a:rPr lang="en-US" altLang="en-US" sz="2000" dirty="0">
                <a:solidFill>
                  <a:prstClr val="black"/>
                </a:solidFill>
              </a:rPr>
              <a:t>The FOMC meets 8 times per year to make decisions on a </a:t>
            </a:r>
            <a:r>
              <a:rPr lang="en-US" altLang="en-US" sz="2000" b="1" dirty="0">
                <a:solidFill>
                  <a:prstClr val="black"/>
                </a:solidFill>
              </a:rPr>
              <a:t>target</a:t>
            </a:r>
            <a:r>
              <a:rPr lang="en-US" altLang="en-US" sz="2000" dirty="0">
                <a:solidFill>
                  <a:prstClr val="black"/>
                </a:solidFill>
              </a:rPr>
              <a:t> for the </a:t>
            </a:r>
            <a:r>
              <a:rPr lang="en-US" altLang="en-US" sz="2000" b="1" dirty="0">
                <a:solidFill>
                  <a:prstClr val="black"/>
                </a:solidFill>
              </a:rPr>
              <a:t>federal funds rate</a:t>
            </a:r>
            <a:r>
              <a:rPr lang="en-US" altLang="en-US" sz="2000" dirty="0">
                <a:solidFill>
                  <a:prstClr val="black"/>
                </a:solidFill>
              </a:rPr>
              <a:t>. (</a:t>
            </a:r>
            <a:r>
              <a:rPr lang="en-US" altLang="en-US" sz="2000" dirty="0">
                <a:solidFill>
                  <a:prstClr val="black"/>
                </a:solidFill>
                <a:hlinkClick r:id="rId2"/>
              </a:rPr>
              <a:t>FOMC statement, Sep 26th</a:t>
            </a:r>
            <a:r>
              <a:rPr lang="en-US" altLang="en-US" sz="2000" dirty="0">
                <a:solidFill>
                  <a:prstClr val="black"/>
                </a:solidFill>
              </a:rPr>
              <a:t>)</a:t>
            </a:r>
          </a:p>
          <a:p>
            <a:pPr lvl="0">
              <a:lnSpc>
                <a:spcPts val="2400"/>
              </a:lnSpc>
              <a:buFont typeface="Arial" charset="0"/>
              <a:buChar char="•"/>
            </a:pPr>
            <a:r>
              <a:rPr lang="en-US" altLang="en-US" sz="2000" dirty="0">
                <a:solidFill>
                  <a:prstClr val="black"/>
                </a:solidFill>
              </a:rPr>
              <a:t>The federal funds rate is the interest rate that </a:t>
            </a:r>
            <a:r>
              <a:rPr lang="en-US" altLang="en-US" sz="2000" u="sng" dirty="0">
                <a:solidFill>
                  <a:prstClr val="black"/>
                </a:solidFill>
              </a:rPr>
              <a:t>banks charge </a:t>
            </a:r>
            <a:r>
              <a:rPr lang="en-US" altLang="en-US" sz="2000" dirty="0">
                <a:solidFill>
                  <a:prstClr val="black"/>
                </a:solidFill>
              </a:rPr>
              <a:t>each other on </a:t>
            </a:r>
            <a:r>
              <a:rPr lang="en-US" altLang="en-US" sz="2000" b="1" dirty="0">
                <a:solidFill>
                  <a:prstClr val="black"/>
                </a:solidFill>
              </a:rPr>
              <a:t>short-term loans</a:t>
            </a:r>
            <a:r>
              <a:rPr lang="en-US" altLang="en-US" sz="2000" dirty="0">
                <a:solidFill>
                  <a:prstClr val="black"/>
                </a:solidFill>
              </a:rPr>
              <a:t>.</a:t>
            </a:r>
          </a:p>
          <a:p>
            <a:pPr marL="0" lvl="0" indent="0">
              <a:lnSpc>
                <a:spcPts val="2400"/>
              </a:lnSpc>
              <a:buNone/>
            </a:pPr>
            <a:r>
              <a:rPr lang="en-US" dirty="0">
                <a:solidFill>
                  <a:prstClr val="black"/>
                </a:solidFill>
              </a:rPr>
              <a:t>            (Note: federal funds rate is a market rate. Fed only sets the fed fund </a:t>
            </a:r>
            <a:r>
              <a:rPr lang="en-US" u="sng" dirty="0">
                <a:solidFill>
                  <a:prstClr val="black"/>
                </a:solidFill>
              </a:rPr>
              <a:t>target</a:t>
            </a:r>
            <a:r>
              <a:rPr lang="en-US" dirty="0">
                <a:solidFill>
                  <a:prstClr val="black"/>
                </a:solidFill>
              </a:rPr>
              <a:t>.)</a:t>
            </a:r>
          </a:p>
          <a:p>
            <a:pPr marL="0" indent="0">
              <a:buNone/>
            </a:pPr>
            <a:endParaRPr lang="en-US" dirty="0"/>
          </a:p>
        </p:txBody>
      </p:sp>
    </p:spTree>
    <p:extLst>
      <p:ext uri="{BB962C8B-B14F-4D97-AF65-F5344CB8AC3E}">
        <p14:creationId xmlns:p14="http://schemas.microsoft.com/office/powerpoint/2010/main" val="20736552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mj-lt"/>
              </a:rPr>
              <a:t>Figure 1.2 </a:t>
            </a:r>
            <a:r>
              <a:rPr lang="en-US" altLang="en-US" b="0" dirty="0">
                <a:latin typeface="+mj-lt"/>
              </a:rPr>
              <a:t>The Federal Reserve System</a:t>
            </a:r>
            <a:endParaRPr lang="en-US" b="0" dirty="0">
              <a:latin typeface="+mj-lt"/>
            </a:endParaRPr>
          </a:p>
        </p:txBody>
      </p:sp>
      <p:pic>
        <p:nvPicPr>
          <p:cNvPr id="4" name="Picture 3" descr="The Federal Reserve System is divided into 12 districts, each of which has a Federal Reserve Bank. These districts are listed as follows, including the regions they serve: &#10;1. Boston: New England.&#10;2. New York: East coast, including New York and part of New Jersey .&#10;3. Philadelphia: East coast, including eastern Pennsylvania, Delaware, and the southern part of New Jersey.&#10;4. Cleveland: includes Ohio, western Pennsylvania, and eastern Kentucky.&#10;5. Richmond: includes Virginia, West Virginia, North and South Carolina, Maryland, and Washington, D.C.&#10;6. Atlanta: includes all of Georgia, Alabama and Florida; as well as eastern Tennessee, and southern Mississippi and Louisiana.&#10;7. Chicago: Northern Midwest; includes Iowa, northern Illinois, southern Wisconsin, and southern Michigan.&#10;8. St. Louis: Midwest from southern Indiana to Arkansas.&#10;9. Minneapolis: Central: includes northern Michigan and Wisconsin, and all of Minnesota, North and South Dakota, and Montana.&#10;10. Kansas City: West and Heartland, includes western Missouri, northern New Mexico, and all of Oklahoma, Kansas, Nebraska, Wyoming, and Colorado.&#10;11. Dallas: includes all of Texas, southern New Mexico, and northern Louisiana.&#10;12. San Francisco: West Coast states plus Idaho, Nevada, Utah, and Arizona."/>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1407" y="1371600"/>
            <a:ext cx="77724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sz="quarter" idx="13"/>
          </p:nvPr>
        </p:nvSpPr>
        <p:spPr/>
        <p:txBody>
          <a:bodyPr/>
          <a:lstStyle/>
          <a:p>
            <a:pPr marL="0" indent="0">
              <a:spcBef>
                <a:spcPts val="600"/>
              </a:spcBef>
              <a:buNone/>
            </a:pPr>
            <a:r>
              <a:rPr lang="en-US" dirty="0"/>
              <a:t>Source: Board of Governors of the Federal Reserve System.</a:t>
            </a:r>
          </a:p>
          <a:p>
            <a:pPr marL="0" indent="0">
              <a:spcBef>
                <a:spcPts val="600"/>
              </a:spcBef>
              <a:buNone/>
            </a:pPr>
            <a:r>
              <a:rPr lang="en-US" altLang="en-US" sz="2000" dirty="0"/>
              <a:t>The Federal Reserve System is divided into 12 districts, each of which has a District Bank located in the city shown on the map.</a:t>
            </a:r>
            <a:endParaRPr lang="en-US" sz="2000" dirty="0"/>
          </a:p>
        </p:txBody>
      </p:sp>
    </p:spTree>
    <p:extLst>
      <p:ext uri="{BB962C8B-B14F-4D97-AF65-F5344CB8AC3E}">
        <p14:creationId xmlns:p14="http://schemas.microsoft.com/office/powerpoint/2010/main" val="1527123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t>What Does the Financial System Do? </a:t>
            </a:r>
            <a:r>
              <a:rPr lang="en-US" altLang="en-US" sz="1800" b="0" dirty="0"/>
              <a:t>(1 of 5)</a:t>
            </a:r>
            <a:endParaRPr lang="en-US" sz="2000" b="0" dirty="0"/>
          </a:p>
        </p:txBody>
      </p:sp>
      <p:sp>
        <p:nvSpPr>
          <p:cNvPr id="3" name="Content Placeholder 2"/>
          <p:cNvSpPr>
            <a:spLocks noGrp="1"/>
          </p:cNvSpPr>
          <p:nvPr>
            <p:ph idx="1"/>
          </p:nvPr>
        </p:nvSpPr>
        <p:spPr/>
        <p:txBody>
          <a:bodyPr/>
          <a:lstStyle/>
          <a:p>
            <a:pPr marL="0" indent="0">
              <a:buNone/>
            </a:pPr>
            <a:r>
              <a:rPr lang="en-US" altLang="en-US" sz="2000" dirty="0"/>
              <a:t>The financial system provides three services to savers and borrowers: </a:t>
            </a:r>
            <a:r>
              <a:rPr lang="en-US" altLang="en-US" sz="2000" i="1" dirty="0"/>
              <a:t>risk sharing</a:t>
            </a:r>
            <a:r>
              <a:rPr lang="en-US" altLang="en-US" sz="2000" dirty="0"/>
              <a:t>, </a:t>
            </a:r>
            <a:r>
              <a:rPr lang="en-US" altLang="en-US" sz="2000" i="1" dirty="0"/>
              <a:t>liquidity</a:t>
            </a:r>
            <a:r>
              <a:rPr lang="en-US" altLang="en-US" sz="2000" dirty="0"/>
              <a:t>, and </a:t>
            </a:r>
            <a:r>
              <a:rPr lang="en-US" altLang="en-US" sz="2000" i="1" dirty="0"/>
              <a:t>information</a:t>
            </a:r>
            <a:r>
              <a:rPr lang="en-US" altLang="en-US" sz="2000" dirty="0"/>
              <a:t>.</a:t>
            </a:r>
          </a:p>
          <a:p>
            <a:pPr marL="0" indent="0">
              <a:spcBef>
                <a:spcPts val="3600"/>
              </a:spcBef>
              <a:buNone/>
            </a:pPr>
            <a:r>
              <a:rPr lang="en-US" altLang="en-US" sz="2500" b="1" dirty="0">
                <a:solidFill>
                  <a:srgbClr val="007FA3"/>
                </a:solidFill>
                <a:ea typeface="+mj-ea"/>
                <a:cs typeface="Times New Roman" panose="02020603050405020304" pitchFamily="18" charset="0"/>
              </a:rPr>
              <a:t>Risk Sharing</a:t>
            </a:r>
          </a:p>
          <a:p>
            <a:pPr marL="0" indent="0">
              <a:lnSpc>
                <a:spcPts val="2400"/>
              </a:lnSpc>
              <a:buNone/>
            </a:pPr>
            <a:r>
              <a:rPr lang="en-US" altLang="en-US" sz="2000" i="1" dirty="0"/>
              <a:t>Risk </a:t>
            </a:r>
            <a:r>
              <a:rPr lang="en-US" altLang="en-US" sz="2000" dirty="0"/>
              <a:t>is the chance that the value of financial assets will change relative to what you expect.</a:t>
            </a:r>
          </a:p>
          <a:p>
            <a:pPr marL="0" indent="0">
              <a:lnSpc>
                <a:spcPts val="2400"/>
              </a:lnSpc>
              <a:buNone/>
            </a:pPr>
            <a:r>
              <a:rPr lang="en-US" altLang="en-US" sz="2000" dirty="0"/>
              <a:t>Two ways to reduce a saver’s risk:</a:t>
            </a:r>
          </a:p>
          <a:p>
            <a:pPr>
              <a:lnSpc>
                <a:spcPts val="2400"/>
              </a:lnSpc>
            </a:pPr>
            <a:r>
              <a:rPr lang="en-US" altLang="en-US" sz="2000" b="1" dirty="0"/>
              <a:t>Diversification </a:t>
            </a:r>
            <a:r>
              <a:rPr lang="en-US" altLang="en-US" sz="2000" dirty="0"/>
              <a:t>is the splitting wealth among many different assets to reduce risk.</a:t>
            </a:r>
          </a:p>
          <a:p>
            <a:pPr>
              <a:lnSpc>
                <a:spcPts val="2400"/>
              </a:lnSpc>
            </a:pPr>
            <a:r>
              <a:rPr lang="en-US" altLang="en-US" sz="2000" b="1" dirty="0"/>
              <a:t>Risk sharing </a:t>
            </a:r>
            <a:r>
              <a:rPr lang="en-US" altLang="en-US" sz="2000" dirty="0"/>
              <a:t>allows savers to spread and transfer risk by holding different assets along with other savers.</a:t>
            </a:r>
            <a:endParaRPr lang="en-US" sz="2000" dirty="0"/>
          </a:p>
        </p:txBody>
      </p:sp>
    </p:spTree>
    <p:extLst>
      <p:ext uri="{BB962C8B-B14F-4D97-AF65-F5344CB8AC3E}">
        <p14:creationId xmlns:p14="http://schemas.microsoft.com/office/powerpoint/2010/main" val="1595463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 Get a Bright Idea … but Then What?</a:t>
            </a:r>
          </a:p>
        </p:txBody>
      </p:sp>
      <p:sp>
        <p:nvSpPr>
          <p:cNvPr id="3" name="Content Placeholder 2"/>
          <p:cNvSpPr>
            <a:spLocks noGrp="1"/>
          </p:cNvSpPr>
          <p:nvPr>
            <p:ph idx="1"/>
          </p:nvPr>
        </p:nvSpPr>
        <p:spPr/>
        <p:txBody>
          <a:bodyPr/>
          <a:lstStyle/>
          <a:p>
            <a:pPr marL="228600" indent="-228600">
              <a:lnSpc>
                <a:spcPts val="2400"/>
              </a:lnSpc>
            </a:pPr>
            <a:r>
              <a:rPr lang="en-US" sz="2000" dirty="0"/>
              <a:t>Suppose that you have an idea for a company:  A smartphone app that will deliver a textbook chapter to a student’s phone for a limited time for a low price.</a:t>
            </a:r>
          </a:p>
          <a:p>
            <a:pPr marL="228600" indent="-228600">
              <a:lnSpc>
                <a:spcPts val="2400"/>
              </a:lnSpc>
            </a:pPr>
            <a:r>
              <a:rPr lang="en-US" sz="2000" dirty="0"/>
              <a:t>To get your company off the ground, you will have to spend a lot of money before you receive any revenue from sales of this app.</a:t>
            </a:r>
          </a:p>
          <a:p>
            <a:pPr marL="228600" indent="-228600">
              <a:lnSpc>
                <a:spcPts val="2400"/>
              </a:lnSpc>
            </a:pPr>
            <a:r>
              <a:rPr lang="en-US" sz="2000" dirty="0"/>
              <a:t>The role of the </a:t>
            </a:r>
            <a:r>
              <a:rPr lang="en-US" sz="2000" i="1" dirty="0"/>
              <a:t>financial system </a:t>
            </a:r>
            <a:r>
              <a:rPr lang="en-US" sz="2000" dirty="0"/>
              <a:t>is to channel funds from savers to businesses like you.</a:t>
            </a:r>
          </a:p>
          <a:p>
            <a:pPr marL="228600" indent="-228600">
              <a:lnSpc>
                <a:spcPts val="2400"/>
              </a:lnSpc>
            </a:pPr>
            <a:r>
              <a:rPr lang="en-US" sz="2000" dirty="0"/>
              <a:t>But the financial crisis that began in 2007 cut off the flow funds that large parts of the U.S. economy needed to thrive.</a:t>
            </a:r>
          </a:p>
          <a:p>
            <a:pPr marL="228600" indent="-228600">
              <a:lnSpc>
                <a:spcPts val="2400"/>
              </a:lnSpc>
            </a:pPr>
            <a:r>
              <a:rPr lang="en-US" sz="2000" dirty="0"/>
              <a:t>The result was the worst economic recession since the Great Depression of the 1930s.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15372"/>
            <a:ext cx="8229600" cy="1097280"/>
          </a:xfrm>
        </p:spPr>
        <p:txBody>
          <a:bodyPr/>
          <a:lstStyle/>
          <a:p>
            <a:r>
              <a:rPr lang="en-US" altLang="en-US" sz="3200" dirty="0"/>
              <a:t>What Does the Financial System Do? </a:t>
            </a:r>
            <a:r>
              <a:rPr lang="en-US" altLang="en-US" sz="1800" b="0" dirty="0"/>
              <a:t>(2 of 5)</a:t>
            </a:r>
            <a:endParaRPr lang="en-US" sz="2000" b="0" dirty="0"/>
          </a:p>
        </p:txBody>
      </p:sp>
      <p:sp>
        <p:nvSpPr>
          <p:cNvPr id="3" name="Content Placeholder 2"/>
          <p:cNvSpPr>
            <a:spLocks noGrp="1"/>
          </p:cNvSpPr>
          <p:nvPr>
            <p:ph idx="1"/>
          </p:nvPr>
        </p:nvSpPr>
        <p:spPr/>
        <p:txBody>
          <a:bodyPr/>
          <a:lstStyle/>
          <a:p>
            <a:pPr marL="0" indent="0">
              <a:buNone/>
            </a:pPr>
            <a:r>
              <a:rPr lang="en-US" altLang="en-US" sz="2500" b="1" dirty="0">
                <a:solidFill>
                  <a:srgbClr val="007FA3"/>
                </a:solidFill>
                <a:ea typeface="+mj-ea"/>
                <a:cs typeface="Times New Roman" panose="02020603050405020304" pitchFamily="18" charset="0"/>
              </a:rPr>
              <a:t>Liquidity</a:t>
            </a:r>
          </a:p>
          <a:p>
            <a:pPr marL="0" indent="0">
              <a:buNone/>
            </a:pPr>
            <a:endParaRPr lang="en-US" altLang="en-US" sz="2500" b="1" dirty="0">
              <a:solidFill>
                <a:srgbClr val="007FA3"/>
              </a:solidFill>
              <a:ea typeface="+mj-ea"/>
              <a:cs typeface="Times New Roman" panose="02020603050405020304" pitchFamily="18" charset="0"/>
            </a:endParaRPr>
          </a:p>
          <a:p>
            <a:pPr marL="0" indent="0">
              <a:lnSpc>
                <a:spcPts val="2400"/>
              </a:lnSpc>
              <a:buNone/>
            </a:pPr>
            <a:r>
              <a:rPr lang="en-US" altLang="en-US" sz="2000" b="1" dirty="0"/>
              <a:t>Liquidity </a:t>
            </a:r>
            <a:r>
              <a:rPr lang="en-US" altLang="en-US" sz="2000" dirty="0"/>
              <a:t>is the ease with which an asset can be exchanged for money.</a:t>
            </a:r>
          </a:p>
          <a:p>
            <a:pPr marL="0" indent="0">
              <a:lnSpc>
                <a:spcPts val="2400"/>
              </a:lnSpc>
              <a:buNone/>
            </a:pPr>
            <a:endParaRPr lang="en-US" altLang="en-US" sz="2000" dirty="0"/>
          </a:p>
          <a:p>
            <a:pPr marL="0" marR="0" indent="0">
              <a:lnSpc>
                <a:spcPct val="107000"/>
              </a:lnSpc>
              <a:spcBef>
                <a:spcPts val="0"/>
              </a:spcBef>
              <a:spcAft>
                <a:spcPts val="800"/>
              </a:spcAft>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000" dirty="0">
                <a:latin typeface="Calibri" panose="020F0502020204030204" pitchFamily="34" charset="0"/>
                <a:ea typeface="Calibri" panose="020F0502020204030204" pitchFamily="34" charset="0"/>
                <a:cs typeface="Times New Roman" panose="02020603050405020304" pitchFamily="18" charset="0"/>
              </a:rPr>
              <a:t>More liquid assets can be quickly and easily exchanged for money, while less liquid—or </a:t>
            </a:r>
            <a:r>
              <a:rPr lang="en-US" sz="2000" i="1" dirty="0">
                <a:latin typeface="Calibri" panose="020F0502020204030204" pitchFamily="34" charset="0"/>
                <a:ea typeface="Calibri" panose="020F0502020204030204" pitchFamily="34" charset="0"/>
                <a:cs typeface="Times New Roman" panose="02020603050405020304" pitchFamily="18" charset="0"/>
              </a:rPr>
              <a:t>illiquid</a:t>
            </a:r>
            <a:r>
              <a:rPr lang="en-US" sz="2000" dirty="0">
                <a:latin typeface="Calibri" panose="020F0502020204030204" pitchFamily="34" charset="0"/>
                <a:ea typeface="Calibri" panose="020F0502020204030204" pitchFamily="34" charset="0"/>
                <a:cs typeface="Times New Roman" panose="02020603050405020304" pitchFamily="18" charset="0"/>
              </a:rPr>
              <a:t>—assets can be exchanged for money only after a delay or by incurring costs (Example).</a:t>
            </a:r>
          </a:p>
        </p:txBody>
      </p:sp>
    </p:spTree>
    <p:extLst>
      <p:ext uri="{BB962C8B-B14F-4D97-AF65-F5344CB8AC3E}">
        <p14:creationId xmlns:p14="http://schemas.microsoft.com/office/powerpoint/2010/main" val="19217988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E28C5-CE4E-4FAB-B08D-1B7AAFE098FD}"/>
              </a:ext>
            </a:extLst>
          </p:cNvPr>
          <p:cNvSpPr>
            <a:spLocks noGrp="1"/>
          </p:cNvSpPr>
          <p:nvPr>
            <p:ph type="title"/>
          </p:nvPr>
        </p:nvSpPr>
        <p:spPr/>
        <p:txBody>
          <a:bodyPr/>
          <a:lstStyle/>
          <a:p>
            <a:r>
              <a:rPr lang="en-US" altLang="en-US" dirty="0"/>
              <a:t>What Does the Financial System Do? </a:t>
            </a:r>
            <a:r>
              <a:rPr lang="en-US" altLang="en-US" sz="1800" b="0" dirty="0"/>
              <a:t>(3 of 5)</a:t>
            </a:r>
            <a:endParaRPr lang="en-US" dirty="0"/>
          </a:p>
        </p:txBody>
      </p:sp>
      <p:sp>
        <p:nvSpPr>
          <p:cNvPr id="3" name="Content Placeholder 2">
            <a:extLst>
              <a:ext uri="{FF2B5EF4-FFF2-40B4-BE49-F238E27FC236}">
                <a16:creationId xmlns:a16="http://schemas.microsoft.com/office/drawing/2014/main" id="{2C01FEF0-77D4-42AD-B4FC-655304CD5A4D}"/>
              </a:ext>
            </a:extLst>
          </p:cNvPr>
          <p:cNvSpPr>
            <a:spLocks noGrp="1"/>
          </p:cNvSpPr>
          <p:nvPr>
            <p:ph idx="1"/>
          </p:nvPr>
        </p:nvSpPr>
        <p:spPr/>
        <p:txBody>
          <a:bodyPr/>
          <a:lstStyle/>
          <a:p>
            <a:pPr marL="0" lvl="0" indent="0">
              <a:lnSpc>
                <a:spcPts val="2400"/>
              </a:lnSpc>
              <a:buNone/>
            </a:pPr>
            <a:endParaRPr lang="en-US" altLang="en-US" sz="2000" dirty="0">
              <a:solidFill>
                <a:prstClr val="black"/>
              </a:solidFill>
            </a:endParaRPr>
          </a:p>
          <a:p>
            <a:pPr marL="0" lvl="0" indent="0">
              <a:lnSpc>
                <a:spcPts val="2400"/>
              </a:lnSpc>
              <a:buNone/>
            </a:pPr>
            <a:r>
              <a:rPr lang="en-US" altLang="en-US" sz="2000" b="1" dirty="0">
                <a:solidFill>
                  <a:srgbClr val="007FA3"/>
                </a:solidFill>
                <a:cs typeface="Times New Roman" panose="02020603050405020304" pitchFamily="18" charset="0"/>
              </a:rPr>
              <a:t>Liquidity (</a:t>
            </a:r>
            <a:r>
              <a:rPr lang="en-US" altLang="en-US" sz="2000" b="1" dirty="0" err="1">
                <a:solidFill>
                  <a:srgbClr val="007FA3"/>
                </a:solidFill>
                <a:cs typeface="Times New Roman" panose="02020603050405020304" pitchFamily="18" charset="0"/>
              </a:rPr>
              <a:t>cont</a:t>
            </a:r>
            <a:r>
              <a:rPr lang="en-US" altLang="en-US" sz="2000" b="1" dirty="0">
                <a:solidFill>
                  <a:srgbClr val="007FA3"/>
                </a:solidFill>
                <a:cs typeface="Times New Roman" panose="02020603050405020304" pitchFamily="18" charset="0"/>
              </a:rPr>
              <a:t>’)</a:t>
            </a:r>
            <a:endParaRPr lang="en-US" altLang="en-US" sz="2000" dirty="0">
              <a:solidFill>
                <a:prstClr val="black"/>
              </a:solidFill>
            </a:endParaRPr>
          </a:p>
          <a:p>
            <a:pPr marL="0" lvl="0" indent="0">
              <a:lnSpc>
                <a:spcPts val="2400"/>
              </a:lnSpc>
              <a:buNone/>
            </a:pPr>
            <a:r>
              <a:rPr lang="en-US" altLang="en-US" sz="2000" dirty="0">
                <a:solidFill>
                  <a:prstClr val="black"/>
                </a:solidFill>
              </a:rPr>
              <a:t>Financial markets and intermediaries help make financial assets more liquid.</a:t>
            </a:r>
          </a:p>
          <a:p>
            <a:pPr marL="0" lvl="0" indent="0">
              <a:lnSpc>
                <a:spcPts val="2400"/>
              </a:lnSpc>
              <a:buNone/>
            </a:pPr>
            <a:r>
              <a:rPr lang="en-US" altLang="en-US" sz="2000" dirty="0">
                <a:solidFill>
                  <a:prstClr val="black"/>
                </a:solidFill>
              </a:rPr>
              <a:t>By holding financial claims on a factory—such as stocks or bonds issued by the firm that owns the factory—individual investors have more liquid savings than they would if they owned the machines in the factory.</a:t>
            </a:r>
            <a:endParaRPr lang="en-US" sz="2000" dirty="0">
              <a:solidFill>
                <a:prstClr val="black"/>
              </a:solidFill>
            </a:endParaRPr>
          </a:p>
          <a:p>
            <a:pPr marL="0" indent="0">
              <a:buNone/>
            </a:pPr>
            <a:r>
              <a:rPr lang="en-US" sz="2000" dirty="0">
                <a:solidFill>
                  <a:prstClr val="black"/>
                </a:solidFill>
              </a:rPr>
              <a:t>In general, we can say that assets created by the financial system, such as stocks, bonds, or checking accounts, are more liquid than are physical assets, such as cars, machinery, or real estate. </a:t>
            </a:r>
          </a:p>
          <a:p>
            <a:endParaRPr lang="en-US" dirty="0"/>
          </a:p>
        </p:txBody>
      </p:sp>
    </p:spTree>
    <p:extLst>
      <p:ext uri="{BB962C8B-B14F-4D97-AF65-F5344CB8AC3E}">
        <p14:creationId xmlns:p14="http://schemas.microsoft.com/office/powerpoint/2010/main" val="16230567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D9B7E-C3FF-4E46-955B-BCCAE9E842F1}"/>
              </a:ext>
            </a:extLst>
          </p:cNvPr>
          <p:cNvSpPr>
            <a:spLocks noGrp="1"/>
          </p:cNvSpPr>
          <p:nvPr>
            <p:ph type="title"/>
          </p:nvPr>
        </p:nvSpPr>
        <p:spPr/>
        <p:txBody>
          <a:bodyPr/>
          <a:lstStyle/>
          <a:p>
            <a:r>
              <a:rPr lang="en-US" altLang="en-US" dirty="0"/>
              <a:t>What Does the Financial System Do? </a:t>
            </a:r>
            <a:r>
              <a:rPr lang="en-US" altLang="en-US" sz="1800" b="0" dirty="0"/>
              <a:t>(4 of 5)</a:t>
            </a:r>
            <a:endParaRPr lang="en-US" dirty="0"/>
          </a:p>
        </p:txBody>
      </p:sp>
      <p:sp>
        <p:nvSpPr>
          <p:cNvPr id="3" name="Content Placeholder 2">
            <a:extLst>
              <a:ext uri="{FF2B5EF4-FFF2-40B4-BE49-F238E27FC236}">
                <a16:creationId xmlns:a16="http://schemas.microsoft.com/office/drawing/2014/main" id="{2607CD0A-DD9E-4341-A470-3E2564480AFB}"/>
              </a:ext>
            </a:extLst>
          </p:cNvPr>
          <p:cNvSpPr>
            <a:spLocks noGrp="1"/>
          </p:cNvSpPr>
          <p:nvPr>
            <p:ph idx="1"/>
          </p:nvPr>
        </p:nvSpPr>
        <p:spPr/>
        <p:txBody>
          <a:bodyPr/>
          <a:lstStyle/>
          <a:p>
            <a:pPr marL="0" indent="0">
              <a:buNone/>
            </a:pPr>
            <a:r>
              <a:rPr lang="en-US" altLang="en-US" sz="2000" b="1" dirty="0">
                <a:solidFill>
                  <a:srgbClr val="007FA3"/>
                </a:solidFill>
                <a:cs typeface="Times New Roman" panose="02020603050405020304" pitchFamily="18" charset="0"/>
              </a:rPr>
              <a:t>Liquidity (</a:t>
            </a:r>
            <a:r>
              <a:rPr lang="en-US" altLang="en-US" sz="2000" b="1" dirty="0" err="1">
                <a:solidFill>
                  <a:srgbClr val="007FA3"/>
                </a:solidFill>
                <a:cs typeface="Times New Roman" panose="02020603050405020304" pitchFamily="18" charset="0"/>
              </a:rPr>
              <a:t>cont</a:t>
            </a:r>
            <a:r>
              <a:rPr lang="en-US" altLang="en-US" sz="2000" b="1" dirty="0">
                <a:solidFill>
                  <a:srgbClr val="007FA3"/>
                </a:solidFill>
                <a:cs typeface="Times New Roman" panose="02020603050405020304" pitchFamily="18" charset="0"/>
              </a:rPr>
              <a:t>’)</a:t>
            </a:r>
            <a:endParaRPr lang="en-US" sz="2000" dirty="0"/>
          </a:p>
          <a:p>
            <a:pPr marL="0" indent="0">
              <a:buNone/>
            </a:pPr>
            <a:r>
              <a:rPr lang="en-US" sz="2000" dirty="0"/>
              <a:t>The financial system has increased the liquidity of many other assets besides stocks and bonds:</a:t>
            </a:r>
          </a:p>
          <a:p>
            <a:r>
              <a:rPr lang="en-US" sz="2000" dirty="0"/>
              <a:t>The process of </a:t>
            </a:r>
            <a:r>
              <a:rPr lang="en-US" sz="2000" b="1" dirty="0"/>
              <a:t>securitization</a:t>
            </a:r>
            <a:r>
              <a:rPr lang="en-US" sz="2000" dirty="0"/>
              <a:t> has made it possible to buy and sell securities based on loans such as mortgages, make them a more desirable assets for savers to hold. </a:t>
            </a:r>
          </a:p>
          <a:p>
            <a:r>
              <a:rPr lang="en-US" sz="2000" dirty="0"/>
              <a:t>Savers are willing to accept </a:t>
            </a:r>
            <a:r>
              <a:rPr lang="en-US" sz="2000" b="1" dirty="0"/>
              <a:t>lower interest rates </a:t>
            </a:r>
            <a:r>
              <a:rPr lang="en-US" sz="2000" dirty="0"/>
              <a:t>on assets with greater liquidity, which </a:t>
            </a:r>
            <a:r>
              <a:rPr lang="en-US" sz="2000" u="sng" dirty="0"/>
              <a:t>reduces the costs of borrowing</a:t>
            </a:r>
            <a:r>
              <a:rPr lang="en-US" sz="2000" dirty="0"/>
              <a:t> for many households and firms. </a:t>
            </a:r>
          </a:p>
          <a:p>
            <a:r>
              <a:rPr lang="en-US" sz="2000" dirty="0"/>
              <a:t>One measure of the </a:t>
            </a:r>
            <a:r>
              <a:rPr lang="en-US" sz="2000" b="1" dirty="0"/>
              <a:t>efficiency</a:t>
            </a:r>
            <a:r>
              <a:rPr lang="en-US" sz="2000" dirty="0"/>
              <a:t> of the financial system is the extent to which it can </a:t>
            </a:r>
            <a:r>
              <a:rPr lang="en-US" sz="2000" b="1" dirty="0"/>
              <a:t>transform illiquid assets into the liquid assets </a:t>
            </a:r>
            <a:r>
              <a:rPr lang="en-US" sz="2000" dirty="0"/>
              <a:t>that savers want to buy (liquidity transformation).</a:t>
            </a:r>
          </a:p>
          <a:p>
            <a:endParaRPr lang="en-US" dirty="0"/>
          </a:p>
        </p:txBody>
      </p:sp>
    </p:spTree>
    <p:extLst>
      <p:ext uri="{BB962C8B-B14F-4D97-AF65-F5344CB8AC3E}">
        <p14:creationId xmlns:p14="http://schemas.microsoft.com/office/powerpoint/2010/main" val="2099181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F4392-D3C0-451E-9591-0715CEE07C78}"/>
              </a:ext>
            </a:extLst>
          </p:cNvPr>
          <p:cNvSpPr>
            <a:spLocks noGrp="1"/>
          </p:cNvSpPr>
          <p:nvPr>
            <p:ph type="title"/>
          </p:nvPr>
        </p:nvSpPr>
        <p:spPr/>
        <p:txBody>
          <a:bodyPr/>
          <a:lstStyle/>
          <a:p>
            <a:r>
              <a:rPr lang="en-US" altLang="en-US" dirty="0"/>
              <a:t>What Does the Financial System Do? </a:t>
            </a:r>
            <a:r>
              <a:rPr lang="en-US" altLang="en-US" sz="1800" b="0" dirty="0"/>
              <a:t>(5 of 4)</a:t>
            </a:r>
            <a:endParaRPr lang="en-US" dirty="0"/>
          </a:p>
        </p:txBody>
      </p:sp>
      <p:sp>
        <p:nvSpPr>
          <p:cNvPr id="3" name="Content Placeholder 2">
            <a:extLst>
              <a:ext uri="{FF2B5EF4-FFF2-40B4-BE49-F238E27FC236}">
                <a16:creationId xmlns:a16="http://schemas.microsoft.com/office/drawing/2014/main" id="{13F3D54F-3020-47F4-A483-5B5DCE6728EA}"/>
              </a:ext>
            </a:extLst>
          </p:cNvPr>
          <p:cNvSpPr>
            <a:spLocks noGrp="1"/>
          </p:cNvSpPr>
          <p:nvPr>
            <p:ph idx="1"/>
          </p:nvPr>
        </p:nvSpPr>
        <p:spPr/>
        <p:txBody>
          <a:bodyPr/>
          <a:lstStyle/>
          <a:p>
            <a:pPr marL="0" indent="0">
              <a:lnSpc>
                <a:spcPts val="2400"/>
              </a:lnSpc>
              <a:spcBef>
                <a:spcPts val="3600"/>
              </a:spcBef>
              <a:buNone/>
            </a:pPr>
            <a:r>
              <a:rPr lang="en-US" altLang="en-US" sz="2500" b="1" dirty="0">
                <a:solidFill>
                  <a:srgbClr val="007FA3"/>
                </a:solidFill>
                <a:ea typeface="+mj-ea"/>
                <a:cs typeface="Times New Roman" panose="02020603050405020304" pitchFamily="18" charset="0"/>
              </a:rPr>
              <a:t>Information</a:t>
            </a:r>
          </a:p>
          <a:p>
            <a:pPr marL="0" indent="0">
              <a:lnSpc>
                <a:spcPts val="2400"/>
              </a:lnSpc>
              <a:spcBef>
                <a:spcPts val="3600"/>
              </a:spcBef>
              <a:buNone/>
            </a:pPr>
            <a:r>
              <a:rPr lang="en-US" altLang="en-US" sz="2000" dirty="0"/>
              <a:t>The 3rd function is the </a:t>
            </a:r>
            <a:r>
              <a:rPr lang="en-US" altLang="en-US" sz="2000" b="1" dirty="0"/>
              <a:t>collection</a:t>
            </a:r>
            <a:r>
              <a:rPr lang="en-US" altLang="en-US" sz="2000" dirty="0"/>
              <a:t> </a:t>
            </a:r>
            <a:r>
              <a:rPr lang="en-US" altLang="en-US" sz="2000" i="1" dirty="0"/>
              <a:t>and</a:t>
            </a:r>
            <a:r>
              <a:rPr lang="en-US" altLang="en-US" sz="2000" dirty="0"/>
              <a:t> </a:t>
            </a:r>
            <a:r>
              <a:rPr lang="en-US" altLang="en-US" sz="2000" b="1" dirty="0"/>
              <a:t>communication</a:t>
            </a:r>
            <a:r>
              <a:rPr lang="en-US" altLang="en-US" sz="2000" dirty="0"/>
              <a:t> of information:</a:t>
            </a:r>
          </a:p>
          <a:p>
            <a:pPr marL="0" indent="0">
              <a:lnSpc>
                <a:spcPts val="2400"/>
              </a:lnSpc>
              <a:spcBef>
                <a:spcPts val="3600"/>
              </a:spcBef>
              <a:buNone/>
            </a:pPr>
            <a:r>
              <a:rPr lang="en-US" altLang="en-US" sz="2000" dirty="0"/>
              <a:t>(In financial markets, information is facts about borrowers and expectations of returns on financial assets.)</a:t>
            </a:r>
          </a:p>
          <a:p>
            <a:pPr>
              <a:lnSpc>
                <a:spcPts val="2400"/>
              </a:lnSpc>
            </a:pPr>
            <a:r>
              <a:rPr lang="en-US" altLang="en-US" sz="2000" dirty="0"/>
              <a:t>Collection: </a:t>
            </a:r>
            <a:r>
              <a:rPr lang="en-US" sz="2000" dirty="0"/>
              <a:t>Your local bank is a warehouse of information. It collects information on borrowers to forecast their likelihood of repaying loans..</a:t>
            </a:r>
          </a:p>
          <a:p>
            <a:pPr>
              <a:lnSpc>
                <a:spcPts val="2400"/>
              </a:lnSpc>
            </a:pPr>
            <a:r>
              <a:rPr lang="en-US" sz="2000" dirty="0"/>
              <a:t>Price Signal: </a:t>
            </a:r>
            <a:r>
              <a:rPr lang="en-US" altLang="en-US" sz="2000" dirty="0"/>
              <a:t>Financial markets convey information to both savers and borrowers by </a:t>
            </a:r>
            <a:r>
              <a:rPr lang="en-US" altLang="en-US" sz="2000" b="1" dirty="0"/>
              <a:t>determining the prices </a:t>
            </a:r>
            <a:r>
              <a:rPr lang="en-US" altLang="en-US" sz="2000" dirty="0"/>
              <a:t>of stocks, bonds, and other securities. (Example)</a:t>
            </a:r>
            <a:endParaRPr lang="en-US" sz="2000" dirty="0"/>
          </a:p>
          <a:p>
            <a:endParaRPr lang="en-US" sz="2000"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236194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dirty="0"/>
              <a:t>1.2 Learning Objective</a:t>
            </a:r>
            <a:endParaRPr lang="en-US" dirty="0"/>
          </a:p>
        </p:txBody>
      </p:sp>
      <p:sp>
        <p:nvSpPr>
          <p:cNvPr id="3" name="Subtitle 2"/>
          <p:cNvSpPr>
            <a:spLocks noGrp="1"/>
          </p:cNvSpPr>
          <p:nvPr>
            <p:ph type="subTitle" idx="1"/>
          </p:nvPr>
        </p:nvSpPr>
        <p:spPr/>
        <p:txBody>
          <a:bodyPr/>
          <a:lstStyle/>
          <a:p>
            <a:r>
              <a:rPr lang="en-US" altLang="en-US" sz="2000" dirty="0"/>
              <a:t>Provide an overview of the financial crisis of 2007–2009.</a:t>
            </a:r>
            <a:endParaRPr lang="en-US" sz="2000" dirty="0"/>
          </a:p>
        </p:txBody>
      </p:sp>
    </p:spTree>
    <p:extLst>
      <p:ext uri="{BB962C8B-B14F-4D97-AF65-F5344CB8AC3E}">
        <p14:creationId xmlns:p14="http://schemas.microsoft.com/office/powerpoint/2010/main" val="20797851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B60AB-B188-4597-8240-B589BAEB1EC8}"/>
              </a:ext>
            </a:extLst>
          </p:cNvPr>
          <p:cNvSpPr>
            <a:spLocks noGrp="1"/>
          </p:cNvSpPr>
          <p:nvPr>
            <p:ph type="title"/>
          </p:nvPr>
        </p:nvSpPr>
        <p:spPr/>
        <p:txBody>
          <a:bodyPr/>
          <a:lstStyle/>
          <a:p>
            <a:r>
              <a:rPr lang="en-US" dirty="0"/>
              <a:t>The Financial Crisis of 2007−2009</a:t>
            </a:r>
            <a:br>
              <a:rPr lang="en-US" sz="2800" dirty="0"/>
            </a:br>
            <a:r>
              <a:rPr lang="en-US" dirty="0"/>
              <a:t>Origins of the Financial Crisis </a:t>
            </a:r>
            <a:r>
              <a:rPr lang="en-US" altLang="en-US" sz="1800" b="0" dirty="0"/>
              <a:t>(1 of 6)</a:t>
            </a:r>
            <a:endParaRPr lang="en-US" dirty="0"/>
          </a:p>
        </p:txBody>
      </p:sp>
      <p:sp>
        <p:nvSpPr>
          <p:cNvPr id="3" name="Content Placeholder 2">
            <a:extLst>
              <a:ext uri="{FF2B5EF4-FFF2-40B4-BE49-F238E27FC236}">
                <a16:creationId xmlns:a16="http://schemas.microsoft.com/office/drawing/2014/main" id="{BECD074B-4144-43E7-BB09-19878E5F6CC1}"/>
              </a:ext>
            </a:extLst>
          </p:cNvPr>
          <p:cNvSpPr>
            <a:spLocks noGrp="1"/>
          </p:cNvSpPr>
          <p:nvPr>
            <p:ph idx="1"/>
          </p:nvPr>
        </p:nvSpPr>
        <p:spPr/>
        <p:txBody>
          <a:bodyPr/>
          <a:lstStyle/>
          <a:p>
            <a:pPr marL="0" indent="0">
              <a:buNone/>
            </a:pPr>
            <a:r>
              <a:rPr lang="en-US" sz="2000" dirty="0"/>
              <a:t>Why was the recession of 2007–2009 so severe, and why did the recovery take much longer than expected? </a:t>
            </a:r>
          </a:p>
          <a:p>
            <a:endParaRPr lang="en-US" sz="2000" dirty="0"/>
          </a:p>
          <a:p>
            <a:pPr marL="0" indent="0">
              <a:buNone/>
            </a:pPr>
            <a:r>
              <a:rPr lang="en-US" sz="2000" dirty="0"/>
              <a:t>The simple answer is that unlike any other recession since the Great Depression of the 1930s, the recession of 2007–2009 was accompanied by </a:t>
            </a:r>
            <a:r>
              <a:rPr lang="en-US" sz="2000" b="1" dirty="0"/>
              <a:t>a financial crisis</a:t>
            </a:r>
            <a:r>
              <a:rPr lang="en-US" sz="2000" dirty="0"/>
              <a:t>. </a:t>
            </a:r>
          </a:p>
          <a:p>
            <a:pPr marL="0" indent="0">
              <a:buNone/>
            </a:pPr>
            <a:endParaRPr lang="en-US" sz="2000" dirty="0"/>
          </a:p>
          <a:p>
            <a:pPr marL="0" indent="0">
              <a:buNone/>
            </a:pPr>
            <a:r>
              <a:rPr lang="en-US" sz="2000" dirty="0">
                <a:latin typeface="+mn-ea"/>
              </a:rPr>
              <a:t>A </a:t>
            </a:r>
            <a:r>
              <a:rPr lang="en-US" sz="2000" b="1" dirty="0">
                <a:latin typeface="+mn-ea"/>
              </a:rPr>
              <a:t>financial crisis </a:t>
            </a:r>
            <a:r>
              <a:rPr lang="en-US" sz="2000" dirty="0">
                <a:latin typeface="+mn-ea"/>
              </a:rPr>
              <a:t>is a significant disruption in the flow of funds from lenders to borrowers.</a:t>
            </a:r>
          </a:p>
          <a:p>
            <a:pPr marL="0" indent="0">
              <a:buNone/>
            </a:pPr>
            <a:endParaRPr lang="en-US" sz="2000" dirty="0"/>
          </a:p>
          <a:p>
            <a:pPr marL="0" indent="0">
              <a:buNone/>
            </a:pPr>
            <a:endParaRPr lang="en-US" sz="2000" dirty="0"/>
          </a:p>
          <a:p>
            <a:pPr marL="0" indent="0">
              <a:buNone/>
            </a:pPr>
            <a:endParaRPr lang="en-US" sz="2000" dirty="0"/>
          </a:p>
          <a:p>
            <a:endParaRPr lang="en-US" dirty="0"/>
          </a:p>
        </p:txBody>
      </p:sp>
    </p:spTree>
    <p:extLst>
      <p:ext uri="{BB962C8B-B14F-4D97-AF65-F5344CB8AC3E}">
        <p14:creationId xmlns:p14="http://schemas.microsoft.com/office/powerpoint/2010/main" val="34498445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Financial Crisis of 2007−2009</a:t>
            </a:r>
            <a:br>
              <a:rPr lang="en-US" sz="2800" dirty="0"/>
            </a:br>
            <a:r>
              <a:rPr lang="en-US" sz="3200" dirty="0"/>
              <a:t>Origins of the Financial Crisis </a:t>
            </a:r>
            <a:r>
              <a:rPr lang="en-US" altLang="en-US" sz="1800" b="0" dirty="0"/>
              <a:t>(2 of 6)</a:t>
            </a:r>
            <a:endParaRPr lang="en-US" sz="2000" b="0" dirty="0"/>
          </a:p>
        </p:txBody>
      </p:sp>
      <p:sp>
        <p:nvSpPr>
          <p:cNvPr id="3" name="Content Placeholder 2"/>
          <p:cNvSpPr>
            <a:spLocks noGrp="1"/>
          </p:cNvSpPr>
          <p:nvPr>
            <p:ph idx="1"/>
          </p:nvPr>
        </p:nvSpPr>
        <p:spPr>
          <a:ln>
            <a:noFill/>
          </a:ln>
        </p:spPr>
        <p:style>
          <a:lnRef idx="2">
            <a:schemeClr val="dk1"/>
          </a:lnRef>
          <a:fillRef idx="1">
            <a:schemeClr val="lt1"/>
          </a:fillRef>
          <a:effectRef idx="0">
            <a:schemeClr val="dk1"/>
          </a:effectRef>
          <a:fontRef idx="minor">
            <a:schemeClr val="dk1"/>
          </a:fontRef>
        </p:style>
        <p:txBody>
          <a:bodyPr/>
          <a:lstStyle/>
          <a:p>
            <a:pPr marL="0" indent="0">
              <a:buNone/>
            </a:pPr>
            <a:r>
              <a:rPr lang="en-US" sz="2000" dirty="0">
                <a:solidFill>
                  <a:schemeClr val="tx1"/>
                </a:solidFill>
                <a:latin typeface="+mn-ea"/>
              </a:rPr>
              <a:t>The financial crisis of 2007−2009 was caused in part by the housing bubble of 2000−2005.</a:t>
            </a:r>
          </a:p>
          <a:p>
            <a:pPr marL="0" indent="0">
              <a:buNone/>
            </a:pPr>
            <a:r>
              <a:rPr lang="en-US" sz="2000" dirty="0">
                <a:solidFill>
                  <a:schemeClr val="tx1"/>
                </a:solidFill>
                <a:latin typeface="+mn-ea"/>
              </a:rPr>
              <a:t>A </a:t>
            </a:r>
            <a:r>
              <a:rPr lang="en-US" sz="2000" b="1" dirty="0">
                <a:solidFill>
                  <a:schemeClr val="tx1"/>
                </a:solidFill>
                <a:latin typeface="+mn-ea"/>
              </a:rPr>
              <a:t>bubble </a:t>
            </a:r>
            <a:r>
              <a:rPr lang="en-US" sz="2000" dirty="0">
                <a:solidFill>
                  <a:schemeClr val="tx1"/>
                </a:solidFill>
                <a:latin typeface="+mn-ea"/>
              </a:rPr>
              <a:t>is an unsustainable increase in the price of a class of assets.</a:t>
            </a:r>
          </a:p>
          <a:p>
            <a:pPr marL="0" indent="0">
              <a:lnSpc>
                <a:spcPts val="2400"/>
              </a:lnSpc>
              <a:buNone/>
            </a:pPr>
            <a:r>
              <a:rPr lang="en-US" sz="2000" dirty="0">
                <a:solidFill>
                  <a:schemeClr val="tx1"/>
                </a:solidFill>
                <a:latin typeface="+mn-ea"/>
              </a:rPr>
              <a:t>Many economists believe that </a:t>
            </a:r>
            <a:r>
              <a:rPr lang="en-US" sz="2000" b="1" dirty="0">
                <a:solidFill>
                  <a:schemeClr val="tx1"/>
                </a:solidFill>
                <a:latin typeface="+mn-ea"/>
              </a:rPr>
              <a:t>changes in the market for mortgages</a:t>
            </a:r>
            <a:r>
              <a:rPr lang="en-US" sz="2000" dirty="0">
                <a:solidFill>
                  <a:schemeClr val="tx1"/>
                </a:solidFill>
                <a:latin typeface="+mn-ea"/>
              </a:rPr>
              <a:t> played a key role in the housing bubble: </a:t>
            </a:r>
          </a:p>
          <a:p>
            <a:pPr marL="0" indent="0">
              <a:lnSpc>
                <a:spcPts val="2400"/>
              </a:lnSpc>
              <a:buNone/>
            </a:pPr>
            <a:r>
              <a:rPr lang="en-US" sz="2000" dirty="0">
                <a:solidFill>
                  <a:schemeClr val="tx1"/>
                </a:solidFill>
                <a:latin typeface="+mn-ea"/>
              </a:rPr>
              <a:t>       Mortgages were the </a:t>
            </a:r>
            <a:r>
              <a:rPr lang="en-US" sz="2000" u="sng" dirty="0">
                <a:solidFill>
                  <a:schemeClr val="tx1"/>
                </a:solidFill>
                <a:latin typeface="+mn-ea"/>
              </a:rPr>
              <a:t>first loans </a:t>
            </a:r>
            <a:r>
              <a:rPr lang="en-US" sz="2000" dirty="0">
                <a:solidFill>
                  <a:schemeClr val="tx1"/>
                </a:solidFill>
                <a:latin typeface="+mn-ea"/>
              </a:rPr>
              <a:t>to be widely securitized.</a:t>
            </a:r>
          </a:p>
          <a:p>
            <a:pPr marL="0" indent="0">
              <a:lnSpc>
                <a:spcPts val="2400"/>
              </a:lnSpc>
              <a:buNone/>
            </a:pPr>
            <a:endParaRPr lang="en-US" sz="2000" dirty="0">
              <a:solidFill>
                <a:schemeClr val="tx1"/>
              </a:solidFill>
              <a:latin typeface="+mn-ea"/>
            </a:endParaRPr>
          </a:p>
          <a:p>
            <a:pPr marL="0" indent="0">
              <a:buNone/>
            </a:pPr>
            <a:r>
              <a:rPr lang="en-US" sz="2000" dirty="0"/>
              <a:t>To promote homeownership, Congress wanted to create a </a:t>
            </a:r>
            <a:r>
              <a:rPr lang="en-US" sz="2000" u="sng" dirty="0"/>
              <a:t>secondary market </a:t>
            </a:r>
            <a:r>
              <a:rPr lang="en-US" sz="2000" dirty="0"/>
              <a:t>in mortgages to make it easier for families to borrow money to buy houses.</a:t>
            </a:r>
            <a:endParaRPr lang="en-US" sz="2800" dirty="0">
              <a:solidFill>
                <a:schemeClr val="tx1"/>
              </a:solidFill>
              <a:latin typeface="+mn-ea"/>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135C5-7C32-4FDD-B55C-92FE5905380A}"/>
              </a:ext>
            </a:extLst>
          </p:cNvPr>
          <p:cNvSpPr>
            <a:spLocks noGrp="1"/>
          </p:cNvSpPr>
          <p:nvPr>
            <p:ph type="title"/>
          </p:nvPr>
        </p:nvSpPr>
        <p:spPr/>
        <p:txBody>
          <a:bodyPr/>
          <a:lstStyle/>
          <a:p>
            <a:r>
              <a:rPr lang="en-US" dirty="0"/>
              <a:t>The Financial Crisis of 2007−2009</a:t>
            </a:r>
            <a:br>
              <a:rPr lang="en-US" sz="2800" dirty="0"/>
            </a:br>
            <a:r>
              <a:rPr lang="en-US" dirty="0"/>
              <a:t>Origins of the Financial Crisis </a:t>
            </a:r>
            <a:r>
              <a:rPr lang="en-US" altLang="en-US" sz="1800" b="0" dirty="0"/>
              <a:t>(3 of 6)</a:t>
            </a:r>
            <a:endParaRPr lang="en-US" dirty="0"/>
          </a:p>
        </p:txBody>
      </p:sp>
      <p:sp>
        <p:nvSpPr>
          <p:cNvPr id="3" name="Content Placeholder 2">
            <a:extLst>
              <a:ext uri="{FF2B5EF4-FFF2-40B4-BE49-F238E27FC236}">
                <a16:creationId xmlns:a16="http://schemas.microsoft.com/office/drawing/2014/main" id="{DF395498-567C-4200-A4F6-58CEFED21072}"/>
              </a:ext>
            </a:extLst>
          </p:cNvPr>
          <p:cNvSpPr>
            <a:spLocks noGrp="1"/>
          </p:cNvSpPr>
          <p:nvPr>
            <p:ph idx="1"/>
          </p:nvPr>
        </p:nvSpPr>
        <p:spPr/>
        <p:txBody>
          <a:bodyPr/>
          <a:lstStyle/>
          <a:p>
            <a:pPr marL="0" lvl="0" indent="0">
              <a:buNone/>
            </a:pPr>
            <a:r>
              <a:rPr lang="en-US" sz="2000" dirty="0">
                <a:solidFill>
                  <a:prstClr val="black"/>
                </a:solidFill>
              </a:rPr>
              <a:t>To reach this goal, in 1968 Congress began relying on </a:t>
            </a:r>
            <a:r>
              <a:rPr lang="en-US" sz="2000" b="1" dirty="0">
                <a:solidFill>
                  <a:prstClr val="black"/>
                </a:solidFill>
              </a:rPr>
              <a:t>government-sponsored enterprises</a:t>
            </a:r>
            <a:r>
              <a:rPr lang="en-US" sz="2000" dirty="0">
                <a:solidFill>
                  <a:prstClr val="black"/>
                </a:solidFill>
              </a:rPr>
              <a:t> (</a:t>
            </a:r>
            <a:r>
              <a:rPr lang="en-US" sz="2000" i="1" dirty="0">
                <a:solidFill>
                  <a:prstClr val="black"/>
                </a:solidFill>
              </a:rPr>
              <a:t>GSEs</a:t>
            </a:r>
            <a:r>
              <a:rPr lang="en-US" sz="2000" dirty="0">
                <a:solidFill>
                  <a:prstClr val="black"/>
                </a:solidFill>
              </a:rPr>
              <a:t>):</a:t>
            </a:r>
          </a:p>
          <a:p>
            <a:pPr marL="0" lvl="0" indent="0">
              <a:buNone/>
            </a:pPr>
            <a:endParaRPr lang="en-US" sz="2000" dirty="0">
              <a:solidFill>
                <a:prstClr val="black"/>
              </a:solidFill>
            </a:endParaRPr>
          </a:p>
          <a:p>
            <a:pPr marL="0" lvl="0" indent="0">
              <a:lnSpc>
                <a:spcPts val="2400"/>
              </a:lnSpc>
              <a:buNone/>
            </a:pPr>
            <a:r>
              <a:rPr lang="en-US" sz="2000" dirty="0">
                <a:solidFill>
                  <a:prstClr val="black"/>
                </a:solidFill>
              </a:rPr>
              <a:t>The Federal National Mortgage Association (</a:t>
            </a:r>
            <a:r>
              <a:rPr lang="ja-JP" altLang="en-US" sz="2000" dirty="0">
                <a:solidFill>
                  <a:prstClr val="black"/>
                </a:solidFill>
                <a:latin typeface="Arial" panose="020B0604020202020204" pitchFamily="34" charset="0"/>
              </a:rPr>
              <a:t>“</a:t>
            </a:r>
            <a:r>
              <a:rPr lang="en-US" altLang="ja-JP" sz="2000" dirty="0">
                <a:solidFill>
                  <a:prstClr val="black"/>
                </a:solidFill>
                <a:latin typeface="Arial" panose="020B0604020202020204" pitchFamily="34" charset="0"/>
              </a:rPr>
              <a:t>Fannie Mae</a:t>
            </a:r>
            <a:r>
              <a:rPr lang="ja-JP" altLang="en-US" sz="2000" dirty="0">
                <a:solidFill>
                  <a:prstClr val="black"/>
                </a:solidFill>
                <a:latin typeface="Arial" panose="020B0604020202020204" pitchFamily="34" charset="0"/>
              </a:rPr>
              <a:t>”</a:t>
            </a:r>
            <a:r>
              <a:rPr lang="en-US" altLang="ja-JP" sz="2000" dirty="0">
                <a:solidFill>
                  <a:prstClr val="black"/>
                </a:solidFill>
                <a:latin typeface="Arial" panose="020B0604020202020204" pitchFamily="34" charset="0"/>
              </a:rPr>
              <a:t>) and the Federal Home Loan Mortgage Corporation (</a:t>
            </a:r>
            <a:r>
              <a:rPr lang="ja-JP" altLang="en-US" sz="2000" dirty="0">
                <a:solidFill>
                  <a:prstClr val="black"/>
                </a:solidFill>
                <a:latin typeface="Arial" panose="020B0604020202020204" pitchFamily="34" charset="0"/>
              </a:rPr>
              <a:t>“</a:t>
            </a:r>
            <a:r>
              <a:rPr lang="en-US" altLang="ja-JP" sz="2000" dirty="0">
                <a:solidFill>
                  <a:prstClr val="black"/>
                </a:solidFill>
                <a:latin typeface="Arial" panose="020B0604020202020204" pitchFamily="34" charset="0"/>
              </a:rPr>
              <a:t>Freddie Mac</a:t>
            </a:r>
            <a:r>
              <a:rPr lang="ja-JP" altLang="en-US" sz="2000" dirty="0">
                <a:solidFill>
                  <a:prstClr val="black"/>
                </a:solidFill>
                <a:latin typeface="Arial" panose="020B0604020202020204" pitchFamily="34" charset="0"/>
              </a:rPr>
              <a:t>”</a:t>
            </a:r>
            <a:r>
              <a:rPr lang="en-US" altLang="ja-JP" sz="2000" dirty="0">
                <a:solidFill>
                  <a:prstClr val="black"/>
                </a:solidFill>
                <a:latin typeface="Arial" panose="020B0604020202020204" pitchFamily="34" charset="0"/>
              </a:rPr>
              <a:t>) helped homeowners borrow by selling bonds to investors and used the funds to purchase mortgages from banks. </a:t>
            </a:r>
          </a:p>
          <a:p>
            <a:pPr marL="0" lvl="0" indent="0">
              <a:lnSpc>
                <a:spcPts val="2400"/>
              </a:lnSpc>
              <a:buNone/>
            </a:pPr>
            <a:endParaRPr lang="en-US" sz="2000" dirty="0">
              <a:solidFill>
                <a:prstClr val="black"/>
              </a:solidFill>
              <a:latin typeface="Arial" panose="020B0604020202020204" pitchFamily="34" charset="0"/>
            </a:endParaRPr>
          </a:p>
          <a:p>
            <a:pPr marL="0" indent="0">
              <a:buNone/>
            </a:pPr>
            <a:r>
              <a:rPr lang="en-US" sz="2000" dirty="0">
                <a:solidFill>
                  <a:srgbClr val="000000"/>
                </a:solidFill>
              </a:rPr>
              <a:t>By the 1990s, a large secondary market existed in mortgages, with funds flowing from investors through Fannie Mae and Freddie Mac to banks and, ultimately, to people borrowing money to buy houses.</a:t>
            </a:r>
            <a:endParaRPr lang="en-US" dirty="0"/>
          </a:p>
        </p:txBody>
      </p:sp>
    </p:spTree>
    <p:extLst>
      <p:ext uri="{BB962C8B-B14F-4D97-AF65-F5344CB8AC3E}">
        <p14:creationId xmlns:p14="http://schemas.microsoft.com/office/powerpoint/2010/main" val="7537556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t>Origins of the Financial Crisis </a:t>
            </a:r>
            <a:r>
              <a:rPr lang="en-US" altLang="en-US" sz="1800" b="0" dirty="0"/>
              <a:t>(4 of 6)</a:t>
            </a:r>
            <a:endParaRPr lang="en-US" sz="2000" b="0" dirty="0"/>
          </a:p>
        </p:txBody>
      </p:sp>
      <p:sp>
        <p:nvSpPr>
          <p:cNvPr id="3" name="Content Placeholder 2"/>
          <p:cNvSpPr>
            <a:spLocks noGrp="1"/>
          </p:cNvSpPr>
          <p:nvPr>
            <p:ph idx="1"/>
          </p:nvPr>
        </p:nvSpPr>
        <p:spPr/>
        <p:txBody>
          <a:bodyPr/>
          <a:lstStyle/>
          <a:p>
            <a:pPr marL="0" indent="0">
              <a:lnSpc>
                <a:spcPts val="2400"/>
              </a:lnSpc>
              <a:buNone/>
            </a:pPr>
            <a:r>
              <a:rPr lang="en-US" altLang="en-US" sz="2000" dirty="0"/>
              <a:t>By the 2000s, important changes had taken place in the mortgage market:</a:t>
            </a:r>
          </a:p>
          <a:p>
            <a:pPr marL="0" indent="0">
              <a:lnSpc>
                <a:spcPts val="2400"/>
              </a:lnSpc>
              <a:buNone/>
            </a:pPr>
            <a:r>
              <a:rPr lang="en-US" altLang="en-US" sz="2000" dirty="0"/>
              <a:t>First, investment banks also participated in the secondary market for mortgages by bundling and selling </a:t>
            </a:r>
            <a:r>
              <a:rPr lang="en-US" altLang="en-US" sz="2000" b="1" dirty="0"/>
              <a:t>mortgage-backed securities. </a:t>
            </a:r>
            <a:r>
              <a:rPr lang="en-US" altLang="en-US" sz="2000" dirty="0"/>
              <a:t>MBS proved to be very popular as they often paid investors </a:t>
            </a:r>
            <a:r>
              <a:rPr lang="en-US" altLang="en-US" sz="2000" i="1" dirty="0"/>
              <a:t>higher interest rate </a:t>
            </a:r>
            <a:r>
              <a:rPr lang="en-US" altLang="en-US" sz="2000" dirty="0"/>
              <a:t>than other securities with comparable risks of default.</a:t>
            </a:r>
            <a:endParaRPr lang="en-US" altLang="en-US" sz="2000" b="1" dirty="0"/>
          </a:p>
          <a:p>
            <a:pPr marL="0" indent="0">
              <a:lnSpc>
                <a:spcPts val="2400"/>
              </a:lnSpc>
              <a:buNone/>
            </a:pPr>
            <a:r>
              <a:rPr lang="en-US" altLang="en-US" sz="2000" dirty="0"/>
              <a:t>Second, standards for obtaining loans were greatly loosened, so that many mortgages were being issued to </a:t>
            </a:r>
            <a:r>
              <a:rPr lang="en-US" altLang="en-US" sz="2000" b="1" i="1" dirty="0"/>
              <a:t>subprime borrowers </a:t>
            </a:r>
            <a:r>
              <a:rPr lang="en-US" altLang="en-US" sz="2000" dirty="0"/>
              <a:t>with flawed credit histories. </a:t>
            </a:r>
            <a:r>
              <a:rPr lang="en-US" sz="2000" dirty="0"/>
              <a:t>(</a:t>
            </a:r>
            <a:r>
              <a:rPr lang="en-US" sz="2000" dirty="0">
                <a:hlinkClick r:id="rId2"/>
              </a:rPr>
              <a:t>Senior Loan Officer Opinion Survey on Bank Lending Practices</a:t>
            </a:r>
            <a:r>
              <a:rPr lang="en-US" sz="2000" dirty="0"/>
              <a:t>)</a:t>
            </a:r>
            <a:endParaRPr lang="en-US" altLang="en-US" sz="2000" dirty="0"/>
          </a:p>
          <a:p>
            <a:pPr marL="0" indent="0">
              <a:lnSpc>
                <a:spcPts val="2400"/>
              </a:lnSpc>
              <a:buNone/>
            </a:pPr>
            <a:r>
              <a:rPr lang="en-US" altLang="en-US" sz="2000" i="1" dirty="0"/>
              <a:t>Also, adjustable-rate mortgages </a:t>
            </a:r>
            <a:r>
              <a:rPr lang="en-US" altLang="en-US" sz="2000" dirty="0"/>
              <a:t>allowed borrowers to pay a very low interest rate for the first few years. </a:t>
            </a:r>
          </a:p>
        </p:txBody>
      </p:sp>
    </p:spTree>
    <p:extLst>
      <p:ext uri="{BB962C8B-B14F-4D97-AF65-F5344CB8AC3E}">
        <p14:creationId xmlns:p14="http://schemas.microsoft.com/office/powerpoint/2010/main" val="6853548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098F9-F2FA-4C74-A340-05EB0701DEF1}"/>
              </a:ext>
            </a:extLst>
          </p:cNvPr>
          <p:cNvSpPr>
            <a:spLocks noGrp="1"/>
          </p:cNvSpPr>
          <p:nvPr>
            <p:ph type="title"/>
          </p:nvPr>
        </p:nvSpPr>
        <p:spPr/>
        <p:txBody>
          <a:bodyPr/>
          <a:lstStyle/>
          <a:p>
            <a:r>
              <a:rPr lang="en-US" altLang="en-US" dirty="0"/>
              <a:t>Origins of the Financial Crisis </a:t>
            </a:r>
            <a:r>
              <a:rPr lang="en-US" altLang="en-US" sz="1800" b="0" dirty="0"/>
              <a:t>(5 of 6)</a:t>
            </a:r>
            <a:endParaRPr lang="en-US" dirty="0"/>
          </a:p>
        </p:txBody>
      </p:sp>
      <p:sp>
        <p:nvSpPr>
          <p:cNvPr id="3" name="Content Placeholder 2">
            <a:extLst>
              <a:ext uri="{FF2B5EF4-FFF2-40B4-BE49-F238E27FC236}">
                <a16:creationId xmlns:a16="http://schemas.microsoft.com/office/drawing/2014/main" id="{F15078A7-B5A1-4B44-950D-4076BA673E0A}"/>
              </a:ext>
            </a:extLst>
          </p:cNvPr>
          <p:cNvSpPr>
            <a:spLocks noGrp="1"/>
          </p:cNvSpPr>
          <p:nvPr>
            <p:ph idx="1"/>
          </p:nvPr>
        </p:nvSpPr>
        <p:spPr/>
        <p:txBody>
          <a:bodyPr/>
          <a:lstStyle/>
          <a:p>
            <a:pPr marL="0" indent="0">
              <a:buNone/>
            </a:pPr>
            <a:r>
              <a:rPr lang="en-US" sz="2500" b="1" dirty="0">
                <a:solidFill>
                  <a:srgbClr val="007FA3"/>
                </a:solidFill>
                <a:ea typeface="+mj-ea"/>
                <a:cs typeface="Times New Roman" panose="02020603050405020304" pitchFamily="18" charset="0"/>
              </a:rPr>
              <a:t>High Default Risk for Subprime Mortgages</a:t>
            </a:r>
          </a:p>
          <a:p>
            <a:pPr marL="0" indent="0">
              <a:buNone/>
            </a:pPr>
            <a:r>
              <a:rPr lang="en-US" sz="2000" dirty="0">
                <a:solidFill>
                  <a:srgbClr val="000000"/>
                </a:solidFill>
              </a:rPr>
              <a:t>Then, why would borrowers take out mortgages on which they might have trouble making the payments, and why would lenders grant such mortgages? </a:t>
            </a:r>
          </a:p>
          <a:p>
            <a:pPr marL="0" indent="0">
              <a:buNone/>
            </a:pPr>
            <a:r>
              <a:rPr lang="en-US" sz="2000" dirty="0">
                <a:solidFill>
                  <a:srgbClr val="000000"/>
                </a:solidFill>
              </a:rPr>
              <a:t>The simple answer is that both borrowers and lenders anticipated that housing prices would</a:t>
            </a:r>
            <a:r>
              <a:rPr lang="en-US" sz="2000" b="1" dirty="0">
                <a:solidFill>
                  <a:srgbClr val="000000"/>
                </a:solidFill>
              </a:rPr>
              <a:t> continue to rise</a:t>
            </a:r>
            <a:r>
              <a:rPr lang="en-US" sz="2000" dirty="0">
                <a:solidFill>
                  <a:srgbClr val="000000"/>
                </a:solidFill>
              </a:rPr>
              <a:t>.</a:t>
            </a:r>
          </a:p>
          <a:p>
            <a:pPr marL="0" indent="0">
              <a:buNone/>
            </a:pPr>
            <a:r>
              <a:rPr lang="en-US" sz="2000" dirty="0">
                <a:solidFill>
                  <a:srgbClr val="000000"/>
                </a:solidFill>
              </a:rPr>
              <a:t>Higher house prices would reduce the chance of borrowers defaulting on their mortgages and also make it easier for borrowers to convert to more traditional mortgages in the future.</a:t>
            </a:r>
          </a:p>
          <a:p>
            <a:pPr marL="0" indent="0">
              <a:buNone/>
            </a:pPr>
            <a:r>
              <a:rPr lang="en-US" altLang="en-US" sz="2000" dirty="0"/>
              <a:t>In 2006, housing prices began to decline, leading to rising defaults and a sharp decline in the value of many mortgage-backed securities.</a:t>
            </a:r>
            <a:endParaRPr lang="en-US" sz="2000" dirty="0"/>
          </a:p>
          <a:p>
            <a:pPr marL="0" indent="0">
              <a:buNone/>
            </a:pPr>
            <a:endParaRPr lang="en-US" dirty="0">
              <a:solidFill>
                <a:srgbClr val="000000"/>
              </a:solidFill>
            </a:endParaRPr>
          </a:p>
          <a:p>
            <a:pPr marL="0" indent="0">
              <a:buNone/>
            </a:pPr>
            <a:endParaRPr lang="en-US" dirty="0">
              <a:solidFill>
                <a:srgbClr val="000000"/>
              </a:solidFill>
            </a:endParaRPr>
          </a:p>
        </p:txBody>
      </p:sp>
    </p:spTree>
    <p:extLst>
      <p:ext uri="{BB962C8B-B14F-4D97-AF65-F5344CB8AC3E}">
        <p14:creationId xmlns:p14="http://schemas.microsoft.com/office/powerpoint/2010/main" val="973963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1.1 Learning Objective</a:t>
            </a:r>
          </a:p>
        </p:txBody>
      </p:sp>
      <p:sp>
        <p:nvSpPr>
          <p:cNvPr id="3" name="Subtitle 2"/>
          <p:cNvSpPr>
            <a:spLocks noGrp="1"/>
          </p:cNvSpPr>
          <p:nvPr>
            <p:ph type="subTitle" idx="1"/>
          </p:nvPr>
        </p:nvSpPr>
        <p:spPr/>
        <p:txBody>
          <a:bodyPr/>
          <a:lstStyle/>
          <a:p>
            <a:r>
              <a:rPr lang="en-US" sz="2000" dirty="0"/>
              <a:t>Identify the key components of the financial system.</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t>Origins of the Financial Crisis </a:t>
            </a:r>
            <a:r>
              <a:rPr lang="en-US" altLang="en-US" sz="1800" b="0" dirty="0"/>
              <a:t>(6 of 6)</a:t>
            </a:r>
            <a:endParaRPr lang="en-US" sz="2000" b="0" dirty="0"/>
          </a:p>
        </p:txBody>
      </p:sp>
      <p:sp>
        <p:nvSpPr>
          <p:cNvPr id="3" name="Text Placeholder 2"/>
          <p:cNvSpPr>
            <a:spLocks noGrp="1"/>
          </p:cNvSpPr>
          <p:nvPr>
            <p:ph type="body" sz="quarter" idx="14"/>
          </p:nvPr>
        </p:nvSpPr>
        <p:spPr/>
        <p:txBody>
          <a:bodyPr/>
          <a:lstStyle/>
          <a:p>
            <a:r>
              <a:rPr lang="en-US" altLang="en-US" sz="2400" dirty="0">
                <a:latin typeface="+mj-lt"/>
              </a:rPr>
              <a:t>Figure 1.3 </a:t>
            </a:r>
            <a:r>
              <a:rPr lang="en-US" altLang="en-US" sz="2400" b="0" dirty="0">
                <a:latin typeface="+mj-lt"/>
              </a:rPr>
              <a:t>The Housing Bubble</a:t>
            </a:r>
            <a:endParaRPr lang="en-US" sz="2400" b="0" dirty="0">
              <a:latin typeface="+mj-lt"/>
            </a:endParaRPr>
          </a:p>
        </p:txBody>
      </p:sp>
      <p:pic>
        <p:nvPicPr>
          <p:cNvPr id="6" name="Picture 5" descr="Panel (a) is titled &quot;New home sales&quot; and the x-axis shows years ranging from 2003 to 2015 in increments of two, while the y-axis shows the new home sales in thousands of dollars, ranging from 0 to 1,600 dollars in increments of 200. The path of the line shows that the housing bubble resulted in rapid increases in the sales of new houses until 2005 (from 1,000 to about 1,400), followed by a sharp decrease in sales beginning in July 2005 (down to 200), followed by a very slow revival starting in 2011.&#10;Panel (b) is titled &quot;Index of home prices&quot; and the x-axis years ranging from 2003 to 2015 in increments of two, while the y-axis is labeled &quot;Index of home prices,&quot; and ranges from 100 (in January of 2000) to 220 in increments of 20. The path of the line on this graph shows that home prices followed a similar pattern to home sales (that is, an increase from a little below 140 to over 200 between 2005 and 2007, followed by a decrease to 140 in 2009). After 2011, home prices increased more rapidly than home sales, up to almost 190 after 2015.&#10;"/>
          <p:cNvPicPr>
            <a:picLocks noChangeAspect="1"/>
          </p:cNvPicPr>
          <p:nvPr/>
        </p:nvPicPr>
        <p:blipFill>
          <a:blip r:embed="rId3" cstate="print"/>
          <a:stretch>
            <a:fillRect/>
          </a:stretch>
        </p:blipFill>
        <p:spPr>
          <a:xfrm>
            <a:off x="257175" y="1905000"/>
            <a:ext cx="8629650" cy="3190875"/>
          </a:xfrm>
          <a:prstGeom prst="rect">
            <a:avLst/>
          </a:prstGeom>
        </p:spPr>
      </p:pic>
      <p:sp>
        <p:nvSpPr>
          <p:cNvPr id="4" name="Text Placeholder 3"/>
          <p:cNvSpPr>
            <a:spLocks noGrp="1"/>
          </p:cNvSpPr>
          <p:nvPr>
            <p:ph type="body" sz="quarter" idx="13"/>
          </p:nvPr>
        </p:nvSpPr>
        <p:spPr>
          <a:xfrm>
            <a:off x="457200" y="5257800"/>
            <a:ext cx="8229600" cy="1179616"/>
          </a:xfrm>
        </p:spPr>
        <p:txBody>
          <a:bodyPr/>
          <a:lstStyle/>
          <a:p>
            <a:endParaRPr lang="en-US" altLang="en-US" dirty="0"/>
          </a:p>
          <a:p>
            <a:r>
              <a:rPr lang="en-US" altLang="en-US" sz="1400" dirty="0"/>
              <a:t>Panel (a) shows that the housing bubble resulted in rapid increases in sales of new houses between 2000 and 2005, followed by a sharp decrease in sales beginning in July 2005. Panel (b) shows that home prices followed a similar pattern to home sales.  Index of home prices, </a:t>
            </a:r>
            <a:r>
              <a:rPr lang="en-US" sz="1400" dirty="0"/>
              <a:t>Case-Shiller index, measures changes in the prices of single-family homes. (Source: Federal Reserve Bank of St. Louis.)</a:t>
            </a:r>
          </a:p>
          <a:p>
            <a:pPr>
              <a:spcBef>
                <a:spcPts val="600"/>
              </a:spcBef>
            </a:pPr>
            <a:endParaRPr lang="en-US" dirty="0"/>
          </a:p>
        </p:txBody>
      </p:sp>
    </p:spTree>
    <p:extLst>
      <p:ext uri="{BB962C8B-B14F-4D97-AF65-F5344CB8AC3E}">
        <p14:creationId xmlns:p14="http://schemas.microsoft.com/office/powerpoint/2010/main" val="4523537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t>The Deepening Crisis and the Response of the Fed and Treasury</a:t>
            </a:r>
            <a:endParaRPr lang="en-US" sz="3200" dirty="0"/>
          </a:p>
        </p:txBody>
      </p:sp>
      <p:sp>
        <p:nvSpPr>
          <p:cNvPr id="3" name="Content Placeholder 2"/>
          <p:cNvSpPr>
            <a:spLocks noGrp="1"/>
          </p:cNvSpPr>
          <p:nvPr>
            <p:ph idx="1"/>
          </p:nvPr>
        </p:nvSpPr>
        <p:spPr/>
        <p:txBody>
          <a:bodyPr/>
          <a:lstStyle/>
          <a:p>
            <a:pPr marL="0" indent="0">
              <a:lnSpc>
                <a:spcPts val="2400"/>
              </a:lnSpc>
              <a:buNone/>
            </a:pPr>
            <a:r>
              <a:rPr lang="en-US" altLang="en-US" sz="2000" dirty="0">
                <a:latin typeface="+mn-ea"/>
              </a:rPr>
              <a:t>In October 2008, Congress passed the </a:t>
            </a:r>
            <a:r>
              <a:rPr lang="en-US" altLang="en-US" sz="2000" i="1" dirty="0">
                <a:latin typeface="+mn-ea"/>
              </a:rPr>
              <a:t>Troubled Asset Relief Program (TARP)</a:t>
            </a:r>
            <a:r>
              <a:rPr lang="en-US" altLang="en-US" sz="2000" dirty="0">
                <a:latin typeface="+mn-ea"/>
              </a:rPr>
              <a:t>, under which the Treasury provided funds to commercial banks in exchange for stock in those banks.</a:t>
            </a:r>
          </a:p>
          <a:p>
            <a:pPr marL="0" indent="0">
              <a:lnSpc>
                <a:spcPts val="2400"/>
              </a:lnSpc>
              <a:buNone/>
            </a:pPr>
            <a:r>
              <a:rPr lang="en-US" altLang="en-US" sz="2000" dirty="0">
                <a:latin typeface="+mn-ea"/>
              </a:rPr>
              <a:t>Many policies of the Fed and Treasury during the recession of 2007–2009 were controversial because they involved:</a:t>
            </a:r>
          </a:p>
          <a:p>
            <a:pPr>
              <a:buFont typeface="Arial" charset="0"/>
              <a:buChar char="•"/>
            </a:pPr>
            <a:r>
              <a:rPr lang="en-US" altLang="en-US" sz="2000" dirty="0">
                <a:latin typeface="+mn-ea"/>
              </a:rPr>
              <a:t>Partial government ownership of financial firms</a:t>
            </a:r>
          </a:p>
          <a:p>
            <a:pPr>
              <a:lnSpc>
                <a:spcPts val="2400"/>
              </a:lnSpc>
              <a:buFont typeface="Arial" charset="0"/>
              <a:buChar char="•"/>
            </a:pPr>
            <a:r>
              <a:rPr lang="en-US" altLang="en-US" sz="2000" dirty="0">
                <a:latin typeface="+mn-ea"/>
              </a:rPr>
              <a:t>Implicit guarantees to large financial firms that they would not be allowed to go bankrupt</a:t>
            </a:r>
          </a:p>
          <a:p>
            <a:pPr>
              <a:lnSpc>
                <a:spcPts val="2400"/>
              </a:lnSpc>
              <a:buFont typeface="Arial" charset="0"/>
              <a:buChar char="•"/>
            </a:pPr>
            <a:r>
              <a:rPr lang="en-US" altLang="en-US" sz="2000" dirty="0">
                <a:latin typeface="+mn-ea"/>
              </a:rPr>
              <a:t>Unprecedented intervention in financial markets</a:t>
            </a:r>
          </a:p>
          <a:p>
            <a:pPr marL="0" indent="0">
              <a:lnSpc>
                <a:spcPts val="2400"/>
              </a:lnSpc>
              <a:buNone/>
            </a:pPr>
            <a:r>
              <a:rPr lang="en-US" altLang="en-US" sz="2000" dirty="0">
                <a:latin typeface="+mn-ea"/>
              </a:rPr>
              <a:t>Many feared that the Fed</a:t>
            </a:r>
            <a:r>
              <a:rPr lang="ja-JP" altLang="en-US" sz="2000" dirty="0">
                <a:latin typeface="+mn-ea"/>
              </a:rPr>
              <a:t>’</a:t>
            </a:r>
            <a:r>
              <a:rPr lang="en-US" altLang="ja-JP" sz="2000" dirty="0">
                <a:latin typeface="+mn-ea"/>
              </a:rPr>
              <a:t>s actions might reduce its independence.</a:t>
            </a:r>
            <a:endParaRPr lang="en-US" sz="2000" dirty="0">
              <a:latin typeface="+mn-ea"/>
            </a:endParaRPr>
          </a:p>
        </p:txBody>
      </p:sp>
    </p:spTree>
    <p:extLst>
      <p:ext uri="{BB962C8B-B14F-4D97-AF65-F5344CB8AC3E}">
        <p14:creationId xmlns:p14="http://schemas.microsoft.com/office/powerpoint/2010/main" val="181931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dirty="0"/>
              <a:t>Problem Solving:</a:t>
            </a:r>
            <a:endParaRPr lang="en-US" dirty="0"/>
          </a:p>
        </p:txBody>
      </p:sp>
      <p:sp>
        <p:nvSpPr>
          <p:cNvPr id="3" name="Subtitle 2"/>
          <p:cNvSpPr>
            <a:spLocks noGrp="1"/>
          </p:cNvSpPr>
          <p:nvPr>
            <p:ph type="subTitle" idx="1"/>
          </p:nvPr>
        </p:nvSpPr>
        <p:spPr/>
        <p:txBody>
          <a:bodyPr/>
          <a:lstStyle/>
          <a:p>
            <a:r>
              <a:rPr lang="en-US" altLang="en-US" sz="2000" dirty="0"/>
              <a:t>Class Discussion on:</a:t>
            </a:r>
          </a:p>
          <a:p>
            <a:endParaRPr lang="en-US" altLang="en-US" sz="2000" dirty="0"/>
          </a:p>
          <a:p>
            <a:r>
              <a:rPr lang="en-US" altLang="en-US" sz="2000" dirty="0"/>
              <a:t>Key questions that financial crisis raises </a:t>
            </a:r>
          </a:p>
          <a:p>
            <a:endParaRPr lang="en-US" altLang="en-US" sz="2000" dirty="0"/>
          </a:p>
          <a:p>
            <a:r>
              <a:rPr lang="en-US" altLang="en-US" sz="2000" dirty="0"/>
              <a:t>&amp;</a:t>
            </a:r>
          </a:p>
          <a:p>
            <a:endParaRPr lang="en-US" altLang="en-US" sz="2000" dirty="0"/>
          </a:p>
          <a:p>
            <a:r>
              <a:rPr lang="en-US" altLang="en-US" sz="2000" dirty="0"/>
              <a:t>The services securitized loans provide</a:t>
            </a:r>
          </a:p>
        </p:txBody>
      </p:sp>
    </p:spTree>
    <p:extLst>
      <p:ext uri="{BB962C8B-B14F-4D97-AF65-F5344CB8AC3E}">
        <p14:creationId xmlns:p14="http://schemas.microsoft.com/office/powerpoint/2010/main" val="7570773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Key Issues and Questions About Money, Banking, and the Financial System</a:t>
            </a:r>
            <a:endParaRPr lang="en-US" dirty="0"/>
          </a:p>
        </p:txBody>
      </p:sp>
      <p:sp>
        <p:nvSpPr>
          <p:cNvPr id="3" name="Text Placeholder 2"/>
          <p:cNvSpPr>
            <a:spLocks noGrp="1"/>
          </p:cNvSpPr>
          <p:nvPr>
            <p:ph idx="1"/>
          </p:nvPr>
        </p:nvSpPr>
        <p:spPr/>
        <p:txBody>
          <a:bodyPr/>
          <a:lstStyle/>
          <a:p>
            <a:pPr marL="0" indent="0">
              <a:lnSpc>
                <a:spcPts val="2400"/>
              </a:lnSpc>
              <a:buNone/>
            </a:pPr>
            <a:r>
              <a:rPr lang="en-US" altLang="en-US" sz="2000" dirty="0"/>
              <a:t>The financial crisis raises a number of questions that we will answer in the following chapters.</a:t>
            </a:r>
          </a:p>
          <a:p>
            <a:pPr marL="0" indent="0">
              <a:lnSpc>
                <a:spcPts val="2400"/>
              </a:lnSpc>
              <a:buNone/>
            </a:pPr>
            <a:r>
              <a:rPr lang="en-US" altLang="en-US" sz="2000" dirty="0"/>
              <a:t>The 17 key issues and questions listed on textbook pages 19 – 21 provide a roadmap for the topics in the rest of the book.</a:t>
            </a:r>
            <a:endParaRPr lang="en-US" sz="2000" dirty="0"/>
          </a:p>
        </p:txBody>
      </p:sp>
    </p:spTree>
    <p:extLst>
      <p:ext uri="{BB962C8B-B14F-4D97-AF65-F5344CB8AC3E}">
        <p14:creationId xmlns:p14="http://schemas.microsoft.com/office/powerpoint/2010/main" val="35628485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000" dirty="0"/>
              <a:t>Solved Problem 1.1:</a:t>
            </a:r>
            <a:br>
              <a:rPr lang="en-US" altLang="en-US" sz="3000" dirty="0"/>
            </a:br>
            <a:r>
              <a:rPr lang="en-US" altLang="en-US" sz="3000" dirty="0"/>
              <a:t>The Services Securitized Loans Provide</a:t>
            </a:r>
            <a:r>
              <a:rPr lang="en-US" altLang="en-US" dirty="0"/>
              <a:t> </a:t>
            </a:r>
            <a:r>
              <a:rPr lang="en-US" altLang="en-US" sz="1800" b="0" dirty="0"/>
              <a:t>(1 of 3)</a:t>
            </a:r>
            <a:endParaRPr lang="en-US" sz="2000" b="0" dirty="0"/>
          </a:p>
        </p:txBody>
      </p:sp>
      <p:sp>
        <p:nvSpPr>
          <p:cNvPr id="3" name="Content Placeholder 2"/>
          <p:cNvSpPr>
            <a:spLocks noGrp="1"/>
          </p:cNvSpPr>
          <p:nvPr>
            <p:ph idx="1"/>
          </p:nvPr>
        </p:nvSpPr>
        <p:spPr/>
        <p:txBody>
          <a:bodyPr/>
          <a:lstStyle/>
          <a:p>
            <a:pPr marL="0" indent="0">
              <a:buNone/>
            </a:pPr>
            <a:r>
              <a:rPr lang="en-US" altLang="en-US" sz="2000"/>
              <a:t>Briefly discuss the extent to which securitized loans embody the key services of risk sharing, liquidity, and information.</a:t>
            </a:r>
            <a:endParaRPr lang="en-US" sz="2000" dirty="0"/>
          </a:p>
        </p:txBody>
      </p:sp>
    </p:spTree>
    <p:extLst>
      <p:ext uri="{BB962C8B-B14F-4D97-AF65-F5344CB8AC3E}">
        <p14:creationId xmlns:p14="http://schemas.microsoft.com/office/powerpoint/2010/main" val="15550348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000" dirty="0"/>
              <a:t>Solved Problem 1.1:</a:t>
            </a:r>
            <a:br>
              <a:rPr lang="en-US" altLang="en-US" sz="3000" dirty="0"/>
            </a:br>
            <a:r>
              <a:rPr lang="en-US" altLang="en-US" sz="3000" dirty="0"/>
              <a:t>The Services Securitized Loans Provide</a:t>
            </a:r>
            <a:r>
              <a:rPr lang="en-US" altLang="en-US" dirty="0"/>
              <a:t> </a:t>
            </a:r>
            <a:r>
              <a:rPr lang="en-US" altLang="en-US" sz="1800" b="0" dirty="0"/>
              <a:t>(2 of 3)</a:t>
            </a:r>
            <a:endParaRPr lang="en-US" sz="2000" b="0" dirty="0"/>
          </a:p>
        </p:txBody>
      </p:sp>
      <p:sp>
        <p:nvSpPr>
          <p:cNvPr id="3" name="Content Placeholder 2"/>
          <p:cNvSpPr>
            <a:spLocks noGrp="1"/>
          </p:cNvSpPr>
          <p:nvPr>
            <p:ph idx="1"/>
          </p:nvPr>
        </p:nvSpPr>
        <p:spPr/>
        <p:txBody>
          <a:bodyPr/>
          <a:lstStyle/>
          <a:p>
            <a:pPr marL="0" indent="0">
              <a:buNone/>
            </a:pPr>
            <a:r>
              <a:rPr lang="en-US" altLang="en-US" sz="2000" dirty="0"/>
              <a:t>Solving the Problem</a:t>
            </a:r>
          </a:p>
          <a:p>
            <a:pPr marL="0" indent="0">
              <a:buNone/>
            </a:pPr>
            <a:r>
              <a:rPr lang="en-US" altLang="en-US" sz="2000" b="1" dirty="0"/>
              <a:t>Step 1</a:t>
            </a:r>
            <a:r>
              <a:rPr lang="en-US" altLang="en-US" sz="2000" dirty="0"/>
              <a:t> </a:t>
            </a:r>
            <a:r>
              <a:rPr lang="en-US" altLang="en-US" sz="2000" b="1" dirty="0"/>
              <a:t>Review the chapter material.</a:t>
            </a:r>
          </a:p>
          <a:p>
            <a:pPr marL="0" indent="0">
              <a:buNone/>
            </a:pPr>
            <a:r>
              <a:rPr lang="en-US" altLang="en-US" sz="2000" b="1" dirty="0"/>
              <a:t>Step 2</a:t>
            </a:r>
            <a:r>
              <a:rPr lang="en-US" altLang="en-US" sz="2000" dirty="0"/>
              <a:t> </a:t>
            </a:r>
            <a:r>
              <a:rPr lang="en-US" altLang="en-US" sz="2000" b="1" dirty="0"/>
              <a:t>Define securitized loans.</a:t>
            </a:r>
          </a:p>
          <a:p>
            <a:pPr marL="0" indent="0">
              <a:buNone/>
            </a:pPr>
            <a:r>
              <a:rPr lang="en-US" altLang="en-US" sz="2000" dirty="0"/>
              <a:t>Securitized loans are loans that have been bundled with other loans and resold to investors; they are both financial assets and financial securities.</a:t>
            </a:r>
          </a:p>
        </p:txBody>
      </p:sp>
    </p:spTree>
    <p:extLst>
      <p:ext uri="{BB962C8B-B14F-4D97-AF65-F5344CB8AC3E}">
        <p14:creationId xmlns:p14="http://schemas.microsoft.com/office/powerpoint/2010/main" val="32147206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000" dirty="0"/>
              <a:t>Solved Problem 1.1:</a:t>
            </a:r>
            <a:br>
              <a:rPr lang="en-US" altLang="en-US" sz="3000" dirty="0"/>
            </a:br>
            <a:r>
              <a:rPr lang="en-US" altLang="en-US" sz="3000" dirty="0"/>
              <a:t>The Services Securitized Loans Provide</a:t>
            </a:r>
            <a:r>
              <a:rPr lang="en-US" altLang="en-US" dirty="0"/>
              <a:t> </a:t>
            </a:r>
            <a:r>
              <a:rPr lang="en-US" altLang="en-US" sz="1800" b="0" dirty="0"/>
              <a:t>(3 of 3)</a:t>
            </a:r>
            <a:endParaRPr lang="en-US" sz="2000" b="0" dirty="0"/>
          </a:p>
        </p:txBody>
      </p:sp>
      <p:sp>
        <p:nvSpPr>
          <p:cNvPr id="3" name="Content Placeholder 2"/>
          <p:cNvSpPr>
            <a:spLocks noGrp="1"/>
          </p:cNvSpPr>
          <p:nvPr>
            <p:ph idx="1"/>
          </p:nvPr>
        </p:nvSpPr>
        <p:spPr/>
        <p:txBody>
          <a:bodyPr/>
          <a:lstStyle/>
          <a:p>
            <a:pPr marL="0" indent="0">
              <a:buNone/>
            </a:pPr>
            <a:r>
              <a:rPr lang="en-US" altLang="en-US" sz="2000" dirty="0"/>
              <a:t>Solving the Problem</a:t>
            </a:r>
          </a:p>
          <a:p>
            <a:pPr marL="0" indent="0">
              <a:buNone/>
            </a:pPr>
            <a:r>
              <a:rPr lang="en-US" altLang="en-US" sz="2000" b="1" dirty="0"/>
              <a:t>Step 3 Explain whether securitized loans provide risk sharing, liquidity, and information.</a:t>
            </a:r>
          </a:p>
          <a:p>
            <a:pPr>
              <a:buFont typeface="Arial" charset="0"/>
              <a:buAutoNum type="arabicPeriod"/>
            </a:pPr>
            <a:r>
              <a:rPr lang="en-US" altLang="en-US" sz="2000" dirty="0"/>
              <a:t>When a mortgage is securitized, the buyers jointly share the risk of a default.</a:t>
            </a:r>
          </a:p>
          <a:p>
            <a:pPr>
              <a:buFont typeface="Arial" charset="0"/>
              <a:buAutoNum type="arabicPeriod" startAt="2"/>
            </a:pPr>
            <a:r>
              <a:rPr lang="en-US" altLang="en-US" sz="2000" dirty="0"/>
              <a:t>A securitized loan can be resold and so has a secondary market, which makes it liquid.</a:t>
            </a:r>
          </a:p>
          <a:p>
            <a:pPr marL="255588" indent="-255588">
              <a:buFont typeface="Arial" charset="0"/>
              <a:buAutoNum type="arabicPeriod" startAt="3"/>
            </a:pPr>
            <a:r>
              <a:rPr lang="en-US" altLang="en-US" sz="2000" dirty="0"/>
              <a:t>When loans are securitized, investors rely on the bank to have gathered the necessary information.</a:t>
            </a:r>
          </a:p>
          <a:p>
            <a:pPr marL="0" indent="0">
              <a:buNone/>
            </a:pPr>
            <a:r>
              <a:rPr lang="en-US" altLang="en-US" sz="2000" dirty="0"/>
              <a:t>So, securitized loans provide all three of these key services.</a:t>
            </a:r>
            <a:endParaRPr lang="en-US" sz="2000" dirty="0"/>
          </a:p>
        </p:txBody>
      </p:sp>
    </p:spTree>
    <p:extLst>
      <p:ext uri="{BB962C8B-B14F-4D97-AF65-F5344CB8AC3E}">
        <p14:creationId xmlns:p14="http://schemas.microsoft.com/office/powerpoint/2010/main" val="11185876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800" dirty="0"/>
              <a:t>Making the Connection:</a:t>
            </a:r>
            <a:br>
              <a:rPr lang="en-US" altLang="en-US" sz="2800" dirty="0"/>
            </a:br>
            <a:r>
              <a:rPr lang="en-US" altLang="en-US" sz="2800" dirty="0"/>
              <a:t>The Rise of Peer-to-Peer Lending and Fintech</a:t>
            </a:r>
            <a:endParaRPr lang="en-US" sz="2800" dirty="0"/>
          </a:p>
        </p:txBody>
      </p:sp>
      <p:sp>
        <p:nvSpPr>
          <p:cNvPr id="3" name="Content Placeholder 2"/>
          <p:cNvSpPr>
            <a:spLocks noGrp="1"/>
          </p:cNvSpPr>
          <p:nvPr>
            <p:ph idx="1"/>
          </p:nvPr>
        </p:nvSpPr>
        <p:spPr/>
        <p:txBody>
          <a:bodyPr/>
          <a:lstStyle/>
          <a:p>
            <a:pPr>
              <a:lnSpc>
                <a:spcPts val="2400"/>
              </a:lnSpc>
              <a:buFont typeface="Arial" charset="0"/>
              <a:buChar char="•"/>
            </a:pPr>
            <a:r>
              <a:rPr lang="en-US" altLang="en-US" sz="2000" dirty="0"/>
              <a:t>During the financial crisis of 2007−2009, many borrowers </a:t>
            </a:r>
            <a:r>
              <a:rPr lang="en-US" altLang="en-US" sz="2000" i="1" dirty="0"/>
              <a:t>defaulted</a:t>
            </a:r>
            <a:r>
              <a:rPr lang="en-US" altLang="en-US" sz="2000" dirty="0"/>
              <a:t> on their loans.</a:t>
            </a:r>
          </a:p>
          <a:p>
            <a:pPr>
              <a:lnSpc>
                <a:spcPts val="2400"/>
              </a:lnSpc>
              <a:buFont typeface="Arial" charset="0"/>
              <a:buChar char="•"/>
            </a:pPr>
            <a:r>
              <a:rPr lang="en-US" altLang="en-US" sz="2000" dirty="0"/>
              <a:t>In response, federal government regulators began pushing banks to tighten their loan guidelines, making it more difficult for businesses and households to qualify for loans.</a:t>
            </a:r>
          </a:p>
          <a:p>
            <a:pPr>
              <a:lnSpc>
                <a:spcPts val="2400"/>
              </a:lnSpc>
              <a:buFont typeface="Arial" charset="0"/>
              <a:buChar char="•"/>
            </a:pPr>
            <a:r>
              <a:rPr lang="en-US" altLang="en-US" sz="2000" i="1" dirty="0"/>
              <a:t>Peer-to-peer lenders</a:t>
            </a:r>
            <a:r>
              <a:rPr lang="en-US" altLang="en-US" sz="2000" dirty="0"/>
              <a:t>, such as </a:t>
            </a:r>
            <a:r>
              <a:rPr lang="en-US" altLang="en-US" sz="2000" dirty="0" err="1"/>
              <a:t>LendingClub</a:t>
            </a:r>
            <a:r>
              <a:rPr lang="en-US" altLang="en-US" sz="2000" dirty="0"/>
              <a:t>, Prosper, and </a:t>
            </a:r>
            <a:r>
              <a:rPr lang="en-US" altLang="en-US" sz="2000" dirty="0" err="1"/>
              <a:t>SoFi</a:t>
            </a:r>
            <a:r>
              <a:rPr lang="en-US" altLang="en-US" sz="2000" dirty="0"/>
              <a:t>, began filling the demand for loans with funds from individuals, businesses and financial firms.</a:t>
            </a:r>
          </a:p>
          <a:p>
            <a:pPr>
              <a:lnSpc>
                <a:spcPts val="2400"/>
              </a:lnSpc>
              <a:buFont typeface="Arial" charset="0"/>
              <a:buChar char="•"/>
            </a:pPr>
            <a:r>
              <a:rPr lang="en-US" altLang="en-US" sz="2000" dirty="0"/>
              <a:t>Those lenders are examples of </a:t>
            </a:r>
            <a:r>
              <a:rPr lang="en-US" altLang="en-US" sz="2000" i="1" dirty="0"/>
              <a:t>financial technology</a:t>
            </a:r>
            <a:r>
              <a:rPr lang="en-US" altLang="en-US" sz="2000" dirty="0"/>
              <a:t>, or </a:t>
            </a:r>
            <a:r>
              <a:rPr lang="en-US" altLang="en-US" sz="2000" i="1" dirty="0" err="1"/>
              <a:t>fintech</a:t>
            </a:r>
            <a:r>
              <a:rPr lang="en-US" altLang="en-US" sz="2000" dirty="0"/>
              <a:t>, because they relay heavily on smartphone technology in the loan application process.</a:t>
            </a:r>
            <a:endParaRPr lang="en-US" sz="2000" dirty="0"/>
          </a:p>
        </p:txBody>
      </p:sp>
    </p:spTree>
    <p:extLst>
      <p:ext uri="{BB962C8B-B14F-4D97-AF65-F5344CB8AC3E}">
        <p14:creationId xmlns:p14="http://schemas.microsoft.com/office/powerpoint/2010/main" val="15673649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Copyright</a:t>
            </a:r>
          </a:p>
        </p:txBody>
      </p:sp>
      <p:pic>
        <p:nvPicPr>
          <p:cNvPr id="2" name="Picture 1" descr="This work is protected by United States copyright laws and is provided solely for the use of instructors teaching their courses and assessing student learning. Dissemination or sale of any part of this work (including on the World Wide Web) will destroy the integrity of the work and is not permitted. The work and materials from it should never be made available to students except by instructors using the accompanying text in their classes. All recipients of this work are expected to abide by these restrictions and honor the intended pedagogical purposes and the needs of other instructors who rely on these materials."/>
          <p:cNvPicPr>
            <a:picLocks noChangeAspect="1" noChangeArrowheads="1"/>
          </p:cNvPicPr>
          <p:nvPr/>
        </p:nvPicPr>
        <p:blipFill>
          <a:blip r:embed="rId2" cstate="screen">
            <a:extLst>
              <a:ext uri="{28A0092B-C50C-407E-A947-70E740481C1C}">
                <a14:useLocalDpi xmlns:a14="http://schemas.microsoft.com/office/drawing/2010/main" val="0"/>
              </a:ext>
            </a:extLst>
          </a:blip>
          <a:stretch>
            <a:fillRect/>
          </a:stretch>
        </p:blipFill>
        <p:spPr bwMode="auto">
          <a:xfrm>
            <a:off x="1026534" y="2286000"/>
            <a:ext cx="7090932" cy="2286000"/>
          </a:xfrm>
          <a:prstGeom prst="rect">
            <a:avLst/>
          </a:prstGeom>
          <a:noFill/>
          <a:ln w="9525">
            <a:noFill/>
            <a:miter lim="800000"/>
            <a:headEnd/>
            <a:tailEnd/>
          </a:ln>
        </p:spPr>
      </p:pic>
    </p:spTree>
    <p:extLst>
      <p:ext uri="{BB962C8B-B14F-4D97-AF65-F5344CB8AC3E}">
        <p14:creationId xmlns:p14="http://schemas.microsoft.com/office/powerpoint/2010/main" val="3850784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Key Components of the Financial System</a:t>
            </a:r>
            <a:endParaRPr lang="en-US" dirty="0"/>
          </a:p>
        </p:txBody>
      </p:sp>
      <p:sp>
        <p:nvSpPr>
          <p:cNvPr id="3" name="Content Placeholder 2"/>
          <p:cNvSpPr>
            <a:spLocks noGrp="1"/>
          </p:cNvSpPr>
          <p:nvPr>
            <p:ph idx="1"/>
          </p:nvPr>
        </p:nvSpPr>
        <p:spPr/>
        <p:txBody>
          <a:bodyPr/>
          <a:lstStyle/>
          <a:p>
            <a:pPr marL="0" indent="0">
              <a:buNone/>
            </a:pPr>
            <a:r>
              <a:rPr lang="en-US" altLang="en-US" sz="2000" dirty="0"/>
              <a:t>Three major components of the financial system:</a:t>
            </a:r>
          </a:p>
          <a:p>
            <a:pPr>
              <a:lnSpc>
                <a:spcPts val="2400"/>
              </a:lnSpc>
              <a:buFontTx/>
              <a:buAutoNum type="arabicPeriod"/>
              <a:tabLst>
                <a:tab pos="171450" algn="l"/>
              </a:tabLst>
            </a:pPr>
            <a:r>
              <a:rPr lang="en-US" altLang="en-US" sz="2000" dirty="0"/>
              <a:t>Financial assets</a:t>
            </a:r>
          </a:p>
          <a:p>
            <a:pPr indent="0">
              <a:lnSpc>
                <a:spcPts val="2400"/>
              </a:lnSpc>
              <a:buNone/>
              <a:tabLst>
                <a:tab pos="171450" algn="l"/>
              </a:tabLst>
            </a:pPr>
            <a:r>
              <a:rPr lang="en-US" altLang="en-US" sz="2000" dirty="0"/>
              <a:t>An </a:t>
            </a:r>
            <a:r>
              <a:rPr lang="en-US" altLang="en-US" sz="2000" b="1" dirty="0"/>
              <a:t>asset</a:t>
            </a:r>
            <a:r>
              <a:rPr lang="en-US" altLang="en-US" sz="2000" dirty="0"/>
              <a:t> is anything of value owned by a person or a firm.</a:t>
            </a:r>
          </a:p>
          <a:p>
            <a:pPr indent="0">
              <a:lnSpc>
                <a:spcPts val="2400"/>
              </a:lnSpc>
              <a:buNone/>
              <a:tabLst>
                <a:tab pos="171450" algn="l"/>
              </a:tabLst>
            </a:pPr>
            <a:r>
              <a:rPr lang="en-US" altLang="en-US" sz="2000" dirty="0"/>
              <a:t>A </a:t>
            </a:r>
            <a:r>
              <a:rPr lang="en-US" altLang="en-US" sz="2000" b="1" dirty="0"/>
              <a:t>financial asset </a:t>
            </a:r>
            <a:r>
              <a:rPr lang="en-US" altLang="en-US" sz="2000" dirty="0"/>
              <a:t>is an asset that represents a claim on someone else for a payment.</a:t>
            </a:r>
          </a:p>
          <a:p>
            <a:pPr>
              <a:lnSpc>
                <a:spcPts val="2400"/>
              </a:lnSpc>
              <a:buFont typeface="Arial" charset="0"/>
              <a:buAutoNum type="arabicPeriod" startAt="2"/>
              <a:tabLst>
                <a:tab pos="171450" algn="l"/>
              </a:tabLst>
            </a:pPr>
            <a:r>
              <a:rPr lang="en-US" altLang="en-US" sz="2000" dirty="0"/>
              <a:t>Financial institutions</a:t>
            </a:r>
          </a:p>
          <a:p>
            <a:pPr>
              <a:lnSpc>
                <a:spcPts val="2400"/>
              </a:lnSpc>
              <a:buFontTx/>
              <a:buAutoNum type="arabicPeriod" startAt="2"/>
              <a:tabLst>
                <a:tab pos="171450" algn="l"/>
              </a:tabLst>
            </a:pPr>
            <a:r>
              <a:rPr lang="en-US" altLang="en-US" sz="2000" dirty="0"/>
              <a:t>The Federal Reserve and other financial regulators</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t>Financial Assets </a:t>
            </a:r>
            <a:r>
              <a:rPr lang="en-US" altLang="en-US" sz="1800" b="0" dirty="0"/>
              <a:t>(1 of 8)</a:t>
            </a:r>
            <a:endParaRPr lang="en-US" sz="2000" b="0" dirty="0"/>
          </a:p>
        </p:txBody>
      </p:sp>
      <p:sp>
        <p:nvSpPr>
          <p:cNvPr id="3" name="Content Placeholder 2"/>
          <p:cNvSpPr>
            <a:spLocks noGrp="1"/>
          </p:cNvSpPr>
          <p:nvPr>
            <p:ph idx="1"/>
          </p:nvPr>
        </p:nvSpPr>
        <p:spPr/>
        <p:txBody>
          <a:bodyPr/>
          <a:lstStyle/>
          <a:p>
            <a:pPr marL="0" indent="0">
              <a:lnSpc>
                <a:spcPts val="2400"/>
              </a:lnSpc>
              <a:buNone/>
            </a:pPr>
            <a:r>
              <a:rPr lang="en-US" altLang="en-US" sz="2000" dirty="0"/>
              <a:t>One key component of financial assets includes </a:t>
            </a:r>
            <a:r>
              <a:rPr lang="en-US" altLang="en-US" sz="2000" i="1" dirty="0"/>
              <a:t>securities</a:t>
            </a:r>
            <a:r>
              <a:rPr lang="en-US" altLang="en-US" sz="2000" dirty="0"/>
              <a:t>.</a:t>
            </a:r>
          </a:p>
          <a:p>
            <a:pPr marL="0" indent="0">
              <a:lnSpc>
                <a:spcPts val="2400"/>
              </a:lnSpc>
              <a:buNone/>
            </a:pPr>
            <a:r>
              <a:rPr lang="en-US" altLang="en-US" sz="2000" dirty="0"/>
              <a:t>A </a:t>
            </a:r>
            <a:r>
              <a:rPr lang="en-US" altLang="en-US" sz="2000" b="1" dirty="0"/>
              <a:t>security </a:t>
            </a:r>
            <a:r>
              <a:rPr lang="en-US" altLang="en-US" sz="2000" dirty="0"/>
              <a:t>is a financial asset that can be bought and sold in a financial market.</a:t>
            </a:r>
          </a:p>
          <a:p>
            <a:pPr marL="0" indent="0">
              <a:lnSpc>
                <a:spcPts val="2400"/>
              </a:lnSpc>
              <a:buNone/>
            </a:pPr>
            <a:r>
              <a:rPr lang="en-US" altLang="en-US" sz="2000" b="1" dirty="0"/>
              <a:t>Financial markets </a:t>
            </a:r>
            <a:r>
              <a:rPr lang="en-US" altLang="en-US" sz="2000" dirty="0"/>
              <a:t>are places or channels for buying or selling stocks, bonds, and other securities.</a:t>
            </a:r>
            <a:endParaRPr lang="en-US" sz="2000" dirty="0"/>
          </a:p>
        </p:txBody>
      </p:sp>
    </p:spTree>
    <p:extLst>
      <p:ext uri="{BB962C8B-B14F-4D97-AF65-F5344CB8AC3E}">
        <p14:creationId xmlns:p14="http://schemas.microsoft.com/office/powerpoint/2010/main" val="302353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t>Financial Assets </a:t>
            </a:r>
            <a:r>
              <a:rPr lang="en-US" altLang="en-US" sz="1800" b="0" dirty="0"/>
              <a:t>(2 of 8)</a:t>
            </a:r>
          </a:p>
        </p:txBody>
      </p:sp>
      <p:sp>
        <p:nvSpPr>
          <p:cNvPr id="3" name="Content Placeholder 2"/>
          <p:cNvSpPr>
            <a:spLocks noGrp="1"/>
          </p:cNvSpPr>
          <p:nvPr>
            <p:ph idx="1"/>
          </p:nvPr>
        </p:nvSpPr>
        <p:spPr/>
        <p:txBody>
          <a:bodyPr/>
          <a:lstStyle/>
          <a:p>
            <a:pPr marL="0" indent="0">
              <a:lnSpc>
                <a:spcPts val="2400"/>
              </a:lnSpc>
              <a:buNone/>
            </a:pPr>
            <a:r>
              <a:rPr lang="en-US" altLang="en-US" sz="2000" dirty="0"/>
              <a:t>Five key categories of financial assets:</a:t>
            </a:r>
          </a:p>
          <a:p>
            <a:pPr>
              <a:lnSpc>
                <a:spcPts val="2400"/>
              </a:lnSpc>
              <a:buFontTx/>
              <a:buAutoNum type="arabicPeriod"/>
            </a:pPr>
            <a:r>
              <a:rPr lang="en-US" altLang="en-US" sz="2000" dirty="0"/>
              <a:t>Money</a:t>
            </a:r>
            <a:endParaRPr lang="en-US" altLang="en-US" sz="2000" b="1" dirty="0"/>
          </a:p>
          <a:p>
            <a:pPr>
              <a:lnSpc>
                <a:spcPts val="2400"/>
              </a:lnSpc>
              <a:buFontTx/>
              <a:buAutoNum type="arabicPeriod"/>
            </a:pPr>
            <a:r>
              <a:rPr lang="en-US" altLang="en-US" sz="2000" dirty="0"/>
              <a:t>Stocks</a:t>
            </a:r>
          </a:p>
          <a:p>
            <a:pPr>
              <a:lnSpc>
                <a:spcPts val="2400"/>
              </a:lnSpc>
              <a:buFontTx/>
              <a:buAutoNum type="arabicPeriod"/>
            </a:pPr>
            <a:r>
              <a:rPr lang="en-US" altLang="en-US" sz="2000" dirty="0"/>
              <a:t>Bonds</a:t>
            </a:r>
          </a:p>
          <a:p>
            <a:pPr>
              <a:lnSpc>
                <a:spcPts val="2400"/>
              </a:lnSpc>
              <a:buFontTx/>
              <a:buAutoNum type="arabicPeriod"/>
            </a:pPr>
            <a:r>
              <a:rPr lang="en-US" altLang="en-US" sz="2000" dirty="0"/>
              <a:t>Foreign exchange</a:t>
            </a:r>
          </a:p>
          <a:p>
            <a:pPr>
              <a:lnSpc>
                <a:spcPts val="2400"/>
              </a:lnSpc>
              <a:buFontTx/>
              <a:buAutoNum type="arabicPeriod"/>
            </a:pPr>
            <a:r>
              <a:rPr lang="en-US" altLang="en-US" sz="2000" dirty="0"/>
              <a:t>Securitized loans</a:t>
            </a:r>
            <a:endParaRPr lang="en-US" sz="2000" dirty="0"/>
          </a:p>
        </p:txBody>
      </p:sp>
    </p:spTree>
    <p:extLst>
      <p:ext uri="{BB962C8B-B14F-4D97-AF65-F5344CB8AC3E}">
        <p14:creationId xmlns:p14="http://schemas.microsoft.com/office/powerpoint/2010/main" val="4094058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t>Financial Assets </a:t>
            </a:r>
            <a:r>
              <a:rPr lang="en-US" altLang="en-US" sz="1800" b="0" dirty="0"/>
              <a:t>(3 of 8)</a:t>
            </a:r>
            <a:endParaRPr lang="en-US" altLang="en-US" sz="2000" b="0" dirty="0"/>
          </a:p>
        </p:txBody>
      </p:sp>
      <p:sp>
        <p:nvSpPr>
          <p:cNvPr id="3" name="Content Placeholder 2"/>
          <p:cNvSpPr>
            <a:spLocks noGrp="1"/>
          </p:cNvSpPr>
          <p:nvPr>
            <p:ph idx="1"/>
          </p:nvPr>
        </p:nvSpPr>
        <p:spPr/>
        <p:txBody>
          <a:bodyPr/>
          <a:lstStyle/>
          <a:p>
            <a:pPr marL="0" indent="0">
              <a:buNone/>
            </a:pPr>
            <a:r>
              <a:rPr lang="en-US" altLang="en-US" sz="2500" b="1" dirty="0">
                <a:solidFill>
                  <a:srgbClr val="007FA3"/>
                </a:solidFill>
                <a:ea typeface="+mj-ea"/>
                <a:cs typeface="Times New Roman" panose="02020603050405020304" pitchFamily="18" charset="0"/>
              </a:rPr>
              <a:t>Money</a:t>
            </a:r>
          </a:p>
          <a:p>
            <a:pPr marL="0" indent="0">
              <a:buNone/>
            </a:pPr>
            <a:r>
              <a:rPr lang="en-US" altLang="en-US" sz="2000" b="1" dirty="0"/>
              <a:t>Money </a:t>
            </a:r>
            <a:r>
              <a:rPr lang="en-US" altLang="en-US" sz="2000" dirty="0"/>
              <a:t>is anything that is generally accepted in payment for goods and services or to pay off debts.</a:t>
            </a:r>
          </a:p>
          <a:p>
            <a:pPr marL="0" indent="0">
              <a:spcBef>
                <a:spcPts val="3600"/>
              </a:spcBef>
              <a:buNone/>
            </a:pPr>
            <a:r>
              <a:rPr lang="en-US" altLang="en-US" sz="2000" dirty="0"/>
              <a:t>The </a:t>
            </a:r>
            <a:r>
              <a:rPr lang="en-US" altLang="en-US" sz="2000" b="1" dirty="0"/>
              <a:t>money supply </a:t>
            </a:r>
            <a:r>
              <a:rPr lang="en-US" altLang="en-US" sz="2000" dirty="0"/>
              <a:t>is the total quantity of money in the economy.</a:t>
            </a:r>
            <a:endParaRPr lang="en-US" sz="2000" dirty="0"/>
          </a:p>
        </p:txBody>
      </p:sp>
    </p:spTree>
    <p:extLst>
      <p:ext uri="{BB962C8B-B14F-4D97-AF65-F5344CB8AC3E}">
        <p14:creationId xmlns:p14="http://schemas.microsoft.com/office/powerpoint/2010/main" val="3991590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t>Financial Assets </a:t>
            </a:r>
            <a:r>
              <a:rPr lang="en-US" altLang="en-US" sz="1800" b="0" dirty="0"/>
              <a:t>(4 of 8)</a:t>
            </a:r>
            <a:endParaRPr lang="en-US" altLang="en-US" sz="2000" b="0" dirty="0"/>
          </a:p>
        </p:txBody>
      </p:sp>
      <p:sp>
        <p:nvSpPr>
          <p:cNvPr id="3" name="Content Placeholder 2"/>
          <p:cNvSpPr>
            <a:spLocks noGrp="1"/>
          </p:cNvSpPr>
          <p:nvPr>
            <p:ph idx="1"/>
          </p:nvPr>
        </p:nvSpPr>
        <p:spPr/>
        <p:txBody>
          <a:bodyPr/>
          <a:lstStyle/>
          <a:p>
            <a:pPr marL="0" indent="0">
              <a:buNone/>
            </a:pPr>
            <a:r>
              <a:rPr lang="en-US" altLang="en-US" sz="2500" b="1" dirty="0">
                <a:solidFill>
                  <a:srgbClr val="007FA3"/>
                </a:solidFill>
                <a:ea typeface="+mj-ea"/>
                <a:cs typeface="Times New Roman" panose="02020603050405020304" pitchFamily="18" charset="0"/>
              </a:rPr>
              <a:t>Stocks</a:t>
            </a:r>
          </a:p>
          <a:p>
            <a:pPr marL="0" indent="0">
              <a:buNone/>
            </a:pPr>
            <a:r>
              <a:rPr lang="en-US" altLang="en-US" sz="2000" b="1" dirty="0"/>
              <a:t>Stocks </a:t>
            </a:r>
            <a:r>
              <a:rPr lang="en-US" altLang="en-US" sz="2000" dirty="0"/>
              <a:t>are financial securities that represent partial ownership of a firm; also called </a:t>
            </a:r>
            <a:r>
              <a:rPr lang="en-US" altLang="en-US" sz="2000" i="1" dirty="0"/>
              <a:t>equities- </a:t>
            </a:r>
            <a:r>
              <a:rPr lang="en-US" altLang="en-US" sz="2000" dirty="0"/>
              <a:t>it’s a form of </a:t>
            </a:r>
            <a:r>
              <a:rPr lang="en-US" altLang="en-US" sz="2000" i="1" dirty="0"/>
              <a:t>financial capital</a:t>
            </a:r>
            <a:r>
              <a:rPr lang="en-US" altLang="en-US" sz="2000" dirty="0"/>
              <a:t>.</a:t>
            </a:r>
          </a:p>
          <a:p>
            <a:pPr marL="0" indent="0">
              <a:buNone/>
            </a:pPr>
            <a:endParaRPr lang="en-US" altLang="en-US" sz="2000" dirty="0"/>
          </a:p>
          <a:p>
            <a:pPr marL="0" indent="0">
              <a:buNone/>
            </a:pPr>
            <a:r>
              <a:rPr lang="en-US" altLang="en-US" sz="2000" dirty="0"/>
              <a:t>Financial capital is the sum of funds available to the firm.</a:t>
            </a:r>
          </a:p>
          <a:p>
            <a:pPr marL="0" indent="0">
              <a:buNone/>
            </a:pPr>
            <a:endParaRPr lang="en-US" altLang="en-US" sz="2000" b="1" dirty="0"/>
          </a:p>
          <a:p>
            <a:pPr marL="0" indent="0">
              <a:buNone/>
            </a:pPr>
            <a:r>
              <a:rPr lang="en-US" altLang="en-US" sz="2000" b="1" dirty="0"/>
              <a:t>Dividends </a:t>
            </a:r>
            <a:r>
              <a:rPr lang="en-US" altLang="en-US" sz="2000" dirty="0"/>
              <a:t>are payments that a corporation makes to its shareholders after keeping some of its profits- </a:t>
            </a:r>
            <a:r>
              <a:rPr lang="en-US" altLang="en-US" sz="2000" i="1" dirty="0"/>
              <a:t>retained earnings</a:t>
            </a:r>
            <a:r>
              <a:rPr lang="en-US" altLang="en-US" sz="2000" dirty="0"/>
              <a:t>.</a:t>
            </a:r>
            <a:endParaRPr lang="en-US" sz="2000" dirty="0"/>
          </a:p>
        </p:txBody>
      </p:sp>
    </p:spTree>
    <p:extLst>
      <p:ext uri="{BB962C8B-B14F-4D97-AF65-F5344CB8AC3E}">
        <p14:creationId xmlns:p14="http://schemas.microsoft.com/office/powerpoint/2010/main" val="177541696"/>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3874</TotalTime>
  <Words>3864</Words>
  <Application>Microsoft Office PowerPoint</Application>
  <PresentationFormat>On-screen Show (4:3)</PresentationFormat>
  <Paragraphs>303</Paragraphs>
  <Slides>48</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Arial</vt:lpstr>
      <vt:lpstr>Calibri</vt:lpstr>
      <vt:lpstr>Times New Roman</vt:lpstr>
      <vt:lpstr>Verdana</vt:lpstr>
      <vt:lpstr>Wingdings</vt:lpstr>
      <vt:lpstr>508 Lecture</vt:lpstr>
      <vt:lpstr>Week 0: Monetary Theory: ECON 161-1</vt:lpstr>
      <vt:lpstr>Learning Objectives</vt:lpstr>
      <vt:lpstr>You Get a Bright Idea … but Then What?</vt:lpstr>
      <vt:lpstr>1.1 Learning Objective</vt:lpstr>
      <vt:lpstr>Key Components of the Financial System</vt:lpstr>
      <vt:lpstr>Financial Assets (1 of 8)</vt:lpstr>
      <vt:lpstr>Financial Assets (2 of 8)</vt:lpstr>
      <vt:lpstr>Financial Assets (3 of 8)</vt:lpstr>
      <vt:lpstr>Financial Assets (4 of 8)</vt:lpstr>
      <vt:lpstr>Financial Assets (5 of 8)</vt:lpstr>
      <vt:lpstr>Financial Assets (6 of 8)</vt:lpstr>
      <vt:lpstr>Financial Assets (7 of 8)</vt:lpstr>
      <vt:lpstr>Financial Assets (8 of 8)</vt:lpstr>
      <vt:lpstr>Financial Institutions (1 of 2)</vt:lpstr>
      <vt:lpstr>Figure 1.1 Moving Funds Through the Financial System</vt:lpstr>
      <vt:lpstr>Financial Institutions (2 of 2)</vt:lpstr>
      <vt:lpstr>Nonbank Financial Intermediaries (1 of 3)</vt:lpstr>
      <vt:lpstr>Nonbank Financial Intermediaries (2 of 3)</vt:lpstr>
      <vt:lpstr>Nonbank Financial Intermediaries (3 of 3)</vt:lpstr>
      <vt:lpstr>Financial Markets</vt:lpstr>
      <vt:lpstr>Making the Connection: What Do People Do With Their Savings?</vt:lpstr>
      <vt:lpstr>The Federal Reserve and Other Financial Regulators (1 of 2)</vt:lpstr>
      <vt:lpstr>The Federal Reserve and Other Financial Regulators (2 of 2)</vt:lpstr>
      <vt:lpstr>What Is the Federal Reserve?</vt:lpstr>
      <vt:lpstr>What Does the Federal Reserve Do? (1 of 3)</vt:lpstr>
      <vt:lpstr>What Does the Federal Reserve Do? (2 of 3)</vt:lpstr>
      <vt:lpstr>What Does the Federal Reserve Do? (3 of 3)</vt:lpstr>
      <vt:lpstr>Figure 1.2 The Federal Reserve System</vt:lpstr>
      <vt:lpstr>What Does the Financial System Do? (1 of 5)</vt:lpstr>
      <vt:lpstr>What Does the Financial System Do? (2 of 5)</vt:lpstr>
      <vt:lpstr>What Does the Financial System Do? (3 of 5)</vt:lpstr>
      <vt:lpstr>What Does the Financial System Do? (4 of 5)</vt:lpstr>
      <vt:lpstr>What Does the Financial System Do? (5 of 4)</vt:lpstr>
      <vt:lpstr>1.2 Learning Objective</vt:lpstr>
      <vt:lpstr>The Financial Crisis of 2007−2009 Origins of the Financial Crisis (1 of 6)</vt:lpstr>
      <vt:lpstr>The Financial Crisis of 2007−2009 Origins of the Financial Crisis (2 of 6)</vt:lpstr>
      <vt:lpstr>The Financial Crisis of 2007−2009 Origins of the Financial Crisis (3 of 6)</vt:lpstr>
      <vt:lpstr>Origins of the Financial Crisis (4 of 6)</vt:lpstr>
      <vt:lpstr>Origins of the Financial Crisis (5 of 6)</vt:lpstr>
      <vt:lpstr>Origins of the Financial Crisis (6 of 6)</vt:lpstr>
      <vt:lpstr>The Deepening Crisis and the Response of the Fed and Treasury</vt:lpstr>
      <vt:lpstr>Problem Solving:</vt:lpstr>
      <vt:lpstr>Key Issues and Questions About Money, Banking, and the Financial System</vt:lpstr>
      <vt:lpstr>Solved Problem 1.1: The Services Securitized Loans Provide (1 of 3)</vt:lpstr>
      <vt:lpstr>Solved Problem 1.1: The Services Securitized Loans Provide (2 of 3)</vt:lpstr>
      <vt:lpstr>Solved Problem 1.1: The Services Securitized Loans Provide (3 of 3)</vt:lpstr>
      <vt:lpstr>Making the Connection: The Rise of Peer-to-Peer Lending and Fintech</vt:lpstr>
      <vt:lpstr>Copyright</vt:lpstr>
    </vt:vector>
  </TitlesOfParts>
  <Company>Cenveo Publisher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Money, Banking, and the Financial System,Third Edition</dc:title>
  <dc:subject>Chapter 1: Introducing Money and the Financial System</dc:subject>
  <dc:creator>R. Glenn Hubbard and Anthony Patrick O'Brien</dc:creator>
  <cp:keywords>Banking and Finance</cp:keywords>
  <cp:lastModifiedBy>Elham Saeidinezhad</cp:lastModifiedBy>
  <cp:revision>529</cp:revision>
  <dcterms:created xsi:type="dcterms:W3CDTF">2014-07-14T20:04:21Z</dcterms:created>
  <dcterms:modified xsi:type="dcterms:W3CDTF">2018-10-02T16:44:37Z</dcterms:modified>
</cp:coreProperties>
</file>