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2" r:id="rId14"/>
    <p:sldId id="273" r:id="rId15"/>
    <p:sldId id="274" r:id="rId16"/>
    <p:sldId id="275" r:id="rId17"/>
    <p:sldId id="277" r:id="rId18"/>
    <p:sldId id="25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75" autoAdjust="0"/>
    <p:restoredTop sz="89714" autoAdjust="0"/>
  </p:normalViewPr>
  <p:slideViewPr>
    <p:cSldViewPr>
      <p:cViewPr varScale="1">
        <p:scale>
          <a:sx n="84" d="100"/>
          <a:sy n="84" d="100"/>
        </p:scale>
        <p:origin x="96" y="618"/>
      </p:cViewPr>
      <p:guideLst>
        <p:guide orient="horz" pos="2160"/>
        <p:guide pos="2880"/>
      </p:guideLst>
    </p:cSldViewPr>
  </p:slideViewPr>
  <p:outlineViewPr>
    <p:cViewPr>
      <p:scale>
        <a:sx n="33" d="100"/>
        <a:sy n="33" d="100"/>
      </p:scale>
      <p:origin x="0" y="7548"/>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10/22/2018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10/22/2018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a:t>
            </a:r>
            <a:r>
              <a:rPr lang="en-IN" dirty="0" err="1" smtClean="0"/>
              <a:t>MathType</a:t>
            </a:r>
            <a:r>
              <a:rPr lang="en-IN" dirty="0" smtClean="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t>
            </a:r>
            <a:r>
              <a:rPr lang="en-IN" smtClean="0"/>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6920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18</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879806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16" name="Text Placeholder 15"/>
          <p:cNvSpPr>
            <a:spLocks noGrp="1"/>
          </p:cNvSpPr>
          <p:nvPr>
            <p:ph type="body" sz="quarter" idx="18"/>
          </p:nvPr>
        </p:nvSpPr>
        <p:spPr>
          <a:xfrm>
            <a:off x="457200" y="1457450"/>
            <a:ext cx="82296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10/22/2018</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10/22/2018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smtClean="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10/22/2018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5"/>
          <p:cNvSpPr>
            <a:spLocks noGrp="1"/>
          </p:cNvSpPr>
          <p:nvPr>
            <p:ph sz="quarter" idx="14"/>
          </p:nvPr>
        </p:nvSpPr>
        <p:spPr>
          <a:xfrm>
            <a:off x="4732563" y="4055609"/>
            <a:ext cx="3965124" cy="185578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a:t>
            </a:r>
            <a:r>
              <a:rPr lang="en-US" dirty="0" smtClean="0"/>
              <a:t>style</a:t>
            </a:r>
            <a:endParaRPr lang="en-US" dirty="0"/>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10/22/2018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smtClean="0"/>
              <a:t>Click to edit Master title style</a:t>
            </a:r>
            <a:endParaRPr lang="en-US" dirty="0"/>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smtClean="0"/>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10/22/2018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10/22/2018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10/22/2018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10/22/2018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10/22/2018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10/22/2018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smtClean="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b="0" dirty="0">
              <a:latin typeface="Verdana"/>
              <a:ea typeface="Verdana" panose="020B0604030504040204" pitchFamily="34" charset="0"/>
              <a:cs typeface="Verdana" panose="020B0604030504040204" pitchFamily="34" charset="0"/>
            </a:endParaRP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933575"/>
            <a:ext cx="3657600" cy="1114424"/>
          </a:xfrm>
        </p:spPr>
        <p:txBody>
          <a:bodyPr/>
          <a:lstStyle/>
          <a:p>
            <a:r>
              <a:rPr lang="en-US" dirty="0"/>
              <a:t>Chapter 21</a:t>
            </a:r>
          </a:p>
        </p:txBody>
      </p:sp>
      <p:sp>
        <p:nvSpPr>
          <p:cNvPr id="5" name="Text Placeholder 4"/>
          <p:cNvSpPr>
            <a:spLocks noGrp="1"/>
          </p:cNvSpPr>
          <p:nvPr>
            <p:ph type="body" sz="quarter" idx="15"/>
          </p:nvPr>
        </p:nvSpPr>
        <p:spPr/>
        <p:txBody>
          <a:bodyPr/>
          <a:lstStyle/>
          <a:p>
            <a:r>
              <a:rPr lang="en-US" altLang="ja-JP" dirty="0"/>
              <a:t>The Monetary Policy and Aggregate Demand Curves</a:t>
            </a:r>
            <a:endParaRPr lang="en-US" dirty="0"/>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3 The Federal Funds Rate and Inflation Rate, 2003–2017</a:t>
            </a:r>
            <a:endParaRPr lang="en-US" dirty="0"/>
          </a:p>
        </p:txBody>
      </p:sp>
      <p:pic>
        <p:nvPicPr>
          <p:cNvPr id="8194" name="Picture 2" descr="&quot;The vertical axis is labeled &quot;&quot;Federal Funds Rate and Inflation Rate (percent annual rate)&quot;&quot; and ranges from negative 2 to 6 in increments of 1. The horizontal axis is labeled &quot;&quot;Year&quot;&quot; and lists dates from 2003 to 2017 in 1-year increments. The lines for inflation and federal funds rate show fluctuating trend over the years and move opposite to each other most of the time. The line for inflation begins at 3 percent for 2003, and with slight fluctuations, falls to 1.8 percent by 2004. The line increases to 3.5 percent by 2006, but falls to 2.7 percent by 2007. The line acquires an all time high value of 5.5 percent during 2008, but falls immediately to negative 2 percent during 2009. The line recovers and reaches a value of 4 percent during 2011, but declines thereafter. The line falls to 1 percent by 2013, and to 0 percent by 2015. The line shows a growing trend after 2015 and reaches a value of 2 percent by 2017.&#10;The line for federal funds rate starts at 1.2 percent for 2003, but falls to 1.0 immediately. The line remains unchanged until mid of 2004 where it shows a growing trend, and increases to a peak value of 5.2 percent by 2007. The peak value is maintained until 2008, where it shows a quick decline and drops down to 0.5 percent by 2009. The line remains in this range thereafter.&#10;The values used in the description are approxima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24" y="1607877"/>
            <a:ext cx="7159752" cy="448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0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Aggregate Demand Curve</a:t>
            </a:r>
            <a:endParaRPr lang="en-US" dirty="0"/>
          </a:p>
        </p:txBody>
      </p:sp>
      <p:sp>
        <p:nvSpPr>
          <p:cNvPr id="3" name="Content Placeholder 2"/>
          <p:cNvSpPr>
            <a:spLocks noGrp="1"/>
          </p:cNvSpPr>
          <p:nvPr>
            <p:ph idx="1"/>
          </p:nvPr>
        </p:nvSpPr>
        <p:spPr/>
        <p:txBody>
          <a:bodyPr/>
          <a:lstStyle/>
          <a:p>
            <a:r>
              <a:rPr lang="en-US" dirty="0">
                <a:ea typeface="ヒラギノ角ゴ Pro W3" charset="-128"/>
              </a:rPr>
              <a:t>The aggregate demand</a:t>
            </a:r>
            <a:r>
              <a:rPr lang="en-US" i="1" dirty="0">
                <a:ea typeface="ヒラギノ角ゴ Pro W3" charset="-128"/>
              </a:rPr>
              <a:t> </a:t>
            </a:r>
            <a:r>
              <a:rPr lang="en-US" dirty="0">
                <a:ea typeface="ヒラギノ角ゴ Pro W3" charset="-128"/>
              </a:rPr>
              <a:t>curve represents the relationship between the inflation rate and aggregate demand when the goods market is in equilibrium.</a:t>
            </a:r>
          </a:p>
          <a:p>
            <a:r>
              <a:rPr lang="en-US" dirty="0">
                <a:ea typeface="ヒラギノ角ゴ Pro W3" charset="-128"/>
              </a:rPr>
              <a:t>The aggregate demand curve is central </a:t>
            </a:r>
            <a:r>
              <a:rPr lang="en-US" dirty="0" smtClean="0">
                <a:ea typeface="ヒラギノ角ゴ Pro W3" charset="-128"/>
              </a:rPr>
              <a:t>to aggregate </a:t>
            </a:r>
            <a:r>
              <a:rPr lang="en-US" dirty="0">
                <a:ea typeface="ヒラギノ角ゴ Pro W3" charset="-128"/>
              </a:rPr>
              <a:t>demand and supply analysis, which allows us to explain short-run fluctuations in both aggregate output and inflation</a:t>
            </a:r>
            <a:r>
              <a:rPr lang="en-US" dirty="0" smtClean="0">
                <a:ea typeface="ヒラギノ角ゴ Pro W3" charset="-128"/>
              </a:rPr>
              <a:t>.</a:t>
            </a:r>
            <a:endParaRPr lang="en-US" dirty="0"/>
          </a:p>
        </p:txBody>
      </p:sp>
    </p:spTree>
    <p:extLst>
      <p:ext uri="{BB962C8B-B14F-4D97-AF65-F5344CB8AC3E}">
        <p14:creationId xmlns:p14="http://schemas.microsoft.com/office/powerpoint/2010/main" val="3588293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Deriving the Aggregate Demand Curve Graphically</a:t>
            </a:r>
            <a:endParaRPr lang="en-US" dirty="0"/>
          </a:p>
        </p:txBody>
      </p:sp>
      <p:sp>
        <p:nvSpPr>
          <p:cNvPr id="3" name="Content Placeholder 2"/>
          <p:cNvSpPr>
            <a:spLocks noGrp="1"/>
          </p:cNvSpPr>
          <p:nvPr>
            <p:ph idx="1"/>
          </p:nvPr>
        </p:nvSpPr>
        <p:spPr/>
        <p:txBody>
          <a:bodyPr/>
          <a:lstStyle/>
          <a:p>
            <a:r>
              <a:rPr lang="en-US" dirty="0">
                <a:ea typeface="ヒラギノ角ゴ Pro W3" charset="-128"/>
              </a:rPr>
              <a:t>The </a:t>
            </a:r>
            <a:r>
              <a:rPr lang="en-US" i="1" dirty="0">
                <a:ea typeface="ヒラギノ角ゴ Pro W3" charset="-128"/>
              </a:rPr>
              <a:t>AD</a:t>
            </a:r>
            <a:r>
              <a:rPr lang="en-US" dirty="0">
                <a:ea typeface="ヒラギノ角ゴ Pro W3" charset="-128"/>
              </a:rPr>
              <a:t> curve is derived from:</a:t>
            </a:r>
          </a:p>
          <a:p>
            <a:pPr lvl="1"/>
            <a:r>
              <a:rPr lang="en-US" dirty="0">
                <a:ea typeface="ヒラギノ角ゴ Pro W3" charset="-128"/>
              </a:rPr>
              <a:t>The </a:t>
            </a:r>
            <a:r>
              <a:rPr lang="en-US" i="1" dirty="0">
                <a:ea typeface="ヒラギノ角ゴ Pro W3" charset="-128"/>
              </a:rPr>
              <a:t>MP</a:t>
            </a:r>
            <a:r>
              <a:rPr lang="en-US" dirty="0">
                <a:ea typeface="ヒラギノ角ゴ Pro W3" charset="-128"/>
              </a:rPr>
              <a:t> curve</a:t>
            </a:r>
          </a:p>
          <a:p>
            <a:pPr lvl="1"/>
            <a:r>
              <a:rPr lang="en-US" dirty="0">
                <a:ea typeface="ヒラギノ角ゴ Pro W3" charset="-128"/>
              </a:rPr>
              <a:t>The </a:t>
            </a:r>
            <a:r>
              <a:rPr lang="en-US" i="1" dirty="0">
                <a:ea typeface="ヒラギノ角ゴ Pro W3" charset="-128"/>
              </a:rPr>
              <a:t>IS</a:t>
            </a:r>
            <a:r>
              <a:rPr lang="en-US" dirty="0">
                <a:ea typeface="ヒラギノ角ゴ Pro W3" charset="-128"/>
              </a:rPr>
              <a:t> curve</a:t>
            </a:r>
          </a:p>
          <a:p>
            <a:r>
              <a:rPr lang="en-US" dirty="0">
                <a:ea typeface="ヒラギノ角ゴ Pro W3" charset="-128"/>
              </a:rPr>
              <a:t>The </a:t>
            </a:r>
            <a:r>
              <a:rPr lang="en-US" i="1" dirty="0">
                <a:ea typeface="ヒラギノ角ゴ Pro W3" charset="-128"/>
              </a:rPr>
              <a:t>AD</a:t>
            </a:r>
            <a:r>
              <a:rPr lang="en-US" dirty="0">
                <a:ea typeface="ヒラギノ角ゴ Pro W3" charset="-128"/>
              </a:rPr>
              <a:t> curve has a downward slope: As inflation rises, the real interest rate rises, so that spending and equilibrium aggregate output fall</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65956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4</a:t>
            </a:r>
            <a:r>
              <a:rPr lang="en-US" altLang="ja-JP" b="0" dirty="0">
                <a:ea typeface="ＭＳ Ｐゴシック" charset="-128"/>
              </a:rPr>
              <a:t> </a:t>
            </a:r>
            <a:r>
              <a:rPr lang="en-US" altLang="ja-JP" dirty="0">
                <a:ea typeface="ＭＳ Ｐゴシック" charset="-128"/>
              </a:rPr>
              <a:t>Deriving the </a:t>
            </a:r>
            <a:r>
              <a:rPr lang="en-US" altLang="ja-JP" i="1" dirty="0">
                <a:ea typeface="ＭＳ Ｐゴシック" charset="-128"/>
              </a:rPr>
              <a:t>AD</a:t>
            </a:r>
            <a:r>
              <a:rPr lang="en-US" altLang="ja-JP" dirty="0">
                <a:ea typeface="ＭＳ Ｐゴシック" charset="-128"/>
              </a:rPr>
              <a:t> Curve</a:t>
            </a:r>
            <a:endParaRPr lang="en-US" dirty="0"/>
          </a:p>
        </p:txBody>
      </p:sp>
      <p:pic>
        <p:nvPicPr>
          <p:cNvPr id="9218" name="Picture 2" descr="&quot;The first graph shows the M P curve. The vertical axis is labeled &quot;&quot;Real Interest Rate, r (percent)&quot;&quot; and ranges from 1.5 to 2.5 in increments of 0.5. The horizontal axis is labeled &quot;&quot;Inflation Rate, pi (percent)&quot;&quot; and ranges from 1 to 3 in increments of 1. The line for M P begins at the lower left corner and slopes upward to the upper right corner passing through the following points:&#10;◦ Point A: Inflation rate, pi equals 1.0 and real interest rate, r equals 1.5 &#10;◦ Point B: Inflation rate, pi equals 2.0 and real interest rate, r equals 2.0 &#10;◦ Point A: Inflation rate, pi equals 3.0 and real interest rate, r equals 2.5 &#10;The second graph shows the I S curve. The vertical axis is labeled &quot;&quot;Real Interest Rate, r (percent)&quot;&quot; and ranges from 1.5 to 2.5 in increments of 0.5. The horizontal axis is labeled &quot;&quot;Aggregate Output, Y (trillions of dollars)&quot;&quot; and ranges from 9.5 to 10.5 in increments of 0.5. The line for I S begins at the upper left corner and slopes downward to the lower right corner passing through the following points:&#10;◦ Point 3: Aggregate output, Y equals 9.5 and real interest rate, r equals 2.5&#10;◦ Point 2: Aggregate output, Y equals 10.0 and real interest rate, r equals 2.0 &#10;◦ Point 1: Aggregate output, Y equals 10.5 and real interest rate, r equals 1.5 &#10;The third graph shows the aggregate demand curve . The vertical axis is labeled &quot;&quot;Inflation Rate, pi (percent)&quot;&quot; and ranges from 1.0 to 3.0 in increments of 1. The horizontal axis is labeled &quot;&quot;Aggregate Output, Y (trillion of dollars)&quot;&quot; and ranges from 9.5 to 10.5 in increments of 0.5. The line for A D begins at the upper left corner and slopes downward to the lower right corner passing through the following points:&#10;◦ Point 3: Aggregate output, Y equals 9.5 and inflation rate, pi equals 3.0 &#10;◦ Point 2: Aggregate output, Y equals 10.0 and inflation rate, pi equals 2.0 &#10;◦ Point 1: Aggregate output, Y equals 10.5  and inflation rate, pi equals 1.0&#10;Three steps shown in these three graph are:&#10;Step 1. The M P curve links the inflation rate to the real interest rate level set by the central bank.&#10;Step 2. The I S curve links the real interest rate level from the M P curve to equilibrium output.&#10;Step 3. The A D curve links the inflation rate from the M P curve to equilibrium outpu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256" y="1468081"/>
            <a:ext cx="2761488" cy="48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0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Factors That Shift the Aggregate Demand Curve</a:t>
            </a:r>
            <a:endParaRPr lang="en-US" dirty="0"/>
          </a:p>
        </p:txBody>
      </p:sp>
      <p:sp>
        <p:nvSpPr>
          <p:cNvPr id="3" name="Content Placeholder 2"/>
          <p:cNvSpPr>
            <a:spLocks noGrp="1"/>
          </p:cNvSpPr>
          <p:nvPr>
            <p:ph idx="1"/>
          </p:nvPr>
        </p:nvSpPr>
        <p:spPr/>
        <p:txBody>
          <a:bodyPr/>
          <a:lstStyle/>
          <a:p>
            <a:r>
              <a:rPr lang="en-US" dirty="0">
                <a:ea typeface="ヒラギノ角ゴ Pro W3" charset="-128"/>
              </a:rPr>
              <a:t>Shifts in the </a:t>
            </a:r>
            <a:r>
              <a:rPr lang="en-US" i="1" dirty="0">
                <a:ea typeface="ヒラギノ角ゴ Pro W3" charset="-128"/>
              </a:rPr>
              <a:t>IS</a:t>
            </a:r>
            <a:r>
              <a:rPr lang="en-US" dirty="0">
                <a:ea typeface="ヒラギノ角ゴ Pro W3" charset="-128"/>
              </a:rPr>
              <a:t> curve</a:t>
            </a:r>
          </a:p>
          <a:p>
            <a:pPr lvl="1"/>
            <a:r>
              <a:rPr lang="en-US" dirty="0">
                <a:ea typeface="ヒラギノ角ゴ Pro W3" charset="-128"/>
              </a:rPr>
              <a:t>Autonomous consumption expenditure</a:t>
            </a:r>
          </a:p>
          <a:p>
            <a:pPr lvl="1"/>
            <a:r>
              <a:rPr lang="en-US" dirty="0">
                <a:ea typeface="ヒラギノ角ゴ Pro W3" charset="-128"/>
              </a:rPr>
              <a:t>Autonomous investment spending</a:t>
            </a:r>
          </a:p>
          <a:p>
            <a:pPr lvl="1"/>
            <a:r>
              <a:rPr lang="en-US" dirty="0">
                <a:ea typeface="ヒラギノ角ゴ Pro W3" charset="-128"/>
              </a:rPr>
              <a:t>Government purchases</a:t>
            </a:r>
          </a:p>
          <a:p>
            <a:pPr lvl="1"/>
            <a:r>
              <a:rPr lang="en-US" dirty="0">
                <a:ea typeface="ヒラギノ角ゴ Pro W3" charset="-128"/>
              </a:rPr>
              <a:t>Taxes</a:t>
            </a:r>
          </a:p>
          <a:p>
            <a:pPr lvl="1"/>
            <a:r>
              <a:rPr lang="en-US" dirty="0">
                <a:ea typeface="ヒラギノ角ゴ Pro W3" charset="-128"/>
              </a:rPr>
              <a:t>Autonomous net exports</a:t>
            </a:r>
          </a:p>
          <a:p>
            <a:r>
              <a:rPr lang="en-US" dirty="0">
                <a:ea typeface="ヒラギノ角ゴ Pro W3" charset="-128"/>
              </a:rPr>
              <a:t>Any factor that shifts the </a:t>
            </a:r>
            <a:r>
              <a:rPr lang="en-US" i="1" dirty="0">
                <a:ea typeface="ヒラギノ角ゴ Pro W3" charset="-128"/>
              </a:rPr>
              <a:t>IS</a:t>
            </a:r>
            <a:r>
              <a:rPr lang="en-US" dirty="0">
                <a:ea typeface="ヒラギノ角ゴ Pro W3" charset="-128"/>
              </a:rPr>
              <a:t> curve shifts the aggregate demand curve in the same direction</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1685180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5 Shift in the </a:t>
            </a:r>
            <a:r>
              <a:rPr lang="en-US" altLang="ja-JP" i="1" dirty="0">
                <a:ea typeface="ＭＳ Ｐゴシック" charset="-128"/>
              </a:rPr>
              <a:t>AD</a:t>
            </a:r>
            <a:r>
              <a:rPr lang="en-US" altLang="ja-JP" dirty="0">
                <a:ea typeface="ＭＳ Ｐゴシック" charset="-128"/>
              </a:rPr>
              <a:t> </a:t>
            </a:r>
            <a:r>
              <a:rPr lang="en-US" altLang="ja-JP">
                <a:ea typeface="ＭＳ Ｐゴシック" charset="-128"/>
              </a:rPr>
              <a:t>Curve </a:t>
            </a:r>
            <a:r>
              <a:rPr lang="en-US" altLang="ja-JP" smtClean="0">
                <a:ea typeface="ＭＳ Ｐゴシック" charset="-128"/>
              </a:rPr>
              <a:t>from </a:t>
            </a:r>
            <a:r>
              <a:rPr lang="en-US" altLang="ja-JP" dirty="0">
                <a:ea typeface="ＭＳ Ｐゴシック" charset="-128"/>
              </a:rPr>
              <a:t>Shifts in the </a:t>
            </a:r>
            <a:r>
              <a:rPr lang="en-US" altLang="ja-JP" i="1" dirty="0">
                <a:ea typeface="ＭＳ Ｐゴシック" charset="-128"/>
              </a:rPr>
              <a:t>IS</a:t>
            </a:r>
            <a:r>
              <a:rPr lang="en-US" altLang="ja-JP" dirty="0">
                <a:ea typeface="ＭＳ Ｐゴシック" charset="-128"/>
              </a:rPr>
              <a:t> Curve</a:t>
            </a:r>
            <a:endParaRPr lang="en-US" dirty="0"/>
          </a:p>
        </p:txBody>
      </p:sp>
      <p:pic>
        <p:nvPicPr>
          <p:cNvPr id="10242" name="Picture 2" descr="&quot;The first graph shows the M P curve. The vertical axis is labeled &quot;&quot;Real Interest Rate, r (percent)&quot;&quot; and the horizontal axis is labeled &quot;&quot;Inflation Rate, pi (percent).&quot;&quot; The line for M P begins at the lower left corner and slopes upward to the upper right corner passing through the point A (Inflation rate, pi equals 2.0 percent and real interest rate, r equals 2.0 percent).&#10;The second graph shows the I S curve. The vertical axis is labeled &quot;&quot;Real Interest Rate, r (percent)&quot;&quot; and the horizontal axis is labeled &quot;&quot;Aggregate Output, Y (trillion of dollars).&quot;&quot; The line for I S1 begins at the upper left corner and slopes downward to the lower right corner passing through the point A 1 (Aggregate output, Y equals 10.0 trillions of dollars and real interest rate, r equals 2.0 percent). A line, I S sub 2, parallel to the line for I S sub 1, plotted to the right shows a rightward shift in the I S curve. The line passes through the point A 2 (Aggregate output, Y equals 12.5 trillions of dollars and real interest rate, r equals 2.0 percent). A right arrow points from the line for I S sub 1 to the line for I S sub 2.&#10;The third graph shows the aggregate demand curve. The vertical axis is labeled &quot;&quot;Inflation Rate, pi (percent)&quot;&quot; and the horizontal axis is labeled &quot;&quot;Aggregate Output, Y (trillions of dollars).&quot;&quot; The line for A D sub 1 begins at the upper left corner and slopes downward to the lower right corner passing through the point A 1 (Inflation rate, pi equals 10.0 trillions of dollars and real interest rate, r equals 2.0 percent). A line, A D sub 2,  parallel to the line for A D sub 1, plotted to the right, shows a rightward shift in the A D curve. The line passes through the point A 2 (Inflation rate, pi equals 12.5 trillions of dollars and real interest rate, r equals 2.0 percent). A right arrow points from the line for A D sub 1 to the line for A D sub 2. The three steps shown on these three graphs are:&#10;Step 1. The M P curve links the inflation rate to the real interest rate level set by the central bank.&#10;Step 2. A rise in government purchases increases equilibrium output, shifting the I S curve rightward . . .&#10;Step 3. and shifting the A D curve rightward.&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828" y="1488353"/>
            <a:ext cx="2752344" cy="483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16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Factors That Shift the Aggregate Demand Curve </a:t>
            </a:r>
            <a:endParaRPr lang="en-US" dirty="0"/>
          </a:p>
        </p:txBody>
      </p:sp>
      <p:sp>
        <p:nvSpPr>
          <p:cNvPr id="3" name="Content Placeholder 2"/>
          <p:cNvSpPr>
            <a:spLocks noGrp="1"/>
          </p:cNvSpPr>
          <p:nvPr>
            <p:ph idx="1"/>
          </p:nvPr>
        </p:nvSpPr>
        <p:spPr/>
        <p:txBody>
          <a:bodyPr/>
          <a:lstStyle/>
          <a:p>
            <a:r>
              <a:rPr lang="en-US" dirty="0">
                <a:ea typeface="ヒラギノ角ゴ Pro W3" charset="-128"/>
              </a:rPr>
              <a:t>Shifts in the </a:t>
            </a:r>
            <a:r>
              <a:rPr lang="en-US" i="1" dirty="0">
                <a:ea typeface="ヒラギノ角ゴ Pro W3" charset="-128"/>
              </a:rPr>
              <a:t>MP</a:t>
            </a:r>
            <a:r>
              <a:rPr lang="en-US" dirty="0">
                <a:ea typeface="ヒラギノ角ゴ Pro W3" charset="-128"/>
              </a:rPr>
              <a:t> curve</a:t>
            </a:r>
          </a:p>
          <a:p>
            <a:pPr lvl="1"/>
            <a:r>
              <a:rPr lang="en-US" dirty="0">
                <a:ea typeface="ヒラギノ角ゴ Pro W3" charset="-128"/>
              </a:rPr>
              <a:t>An autonomous tightening of monetary policy, that is a rise in real interest rate at any given inflation rate, shifts the aggregate demand curve to the </a:t>
            </a:r>
            <a:r>
              <a:rPr lang="en-US" dirty="0" smtClean="0">
                <a:ea typeface="ヒラギノ角ゴ Pro W3" charset="-128"/>
              </a:rPr>
              <a:t>left </a:t>
            </a:r>
            <a:endParaRPr lang="en-US" dirty="0">
              <a:ea typeface="ヒラギノ角ゴ Pro W3" charset="-128"/>
            </a:endParaRPr>
          </a:p>
          <a:p>
            <a:pPr lvl="1"/>
            <a:r>
              <a:rPr lang="en-US" dirty="0">
                <a:ea typeface="ヒラギノ角ゴ Pro W3" charset="-128"/>
              </a:rPr>
              <a:t>Similarly, an autonomous easing of monetary policy shifts the aggregate demand curve to the </a:t>
            </a:r>
            <a:r>
              <a:rPr lang="en-US" dirty="0" smtClean="0">
                <a:ea typeface="ヒラギノ角ゴ Pro W3" charset="-128"/>
              </a:rPr>
              <a:t>right</a:t>
            </a:r>
            <a:endParaRPr lang="en-US" dirty="0">
              <a:ea typeface="ヒラギノ角ゴ Pro W3" charset="-128"/>
            </a:endParaRPr>
          </a:p>
        </p:txBody>
      </p:sp>
    </p:spTree>
    <p:extLst>
      <p:ext uri="{BB962C8B-B14F-4D97-AF65-F5344CB8AC3E}">
        <p14:creationId xmlns:p14="http://schemas.microsoft.com/office/powerpoint/2010/main" val="609517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6</a:t>
            </a:r>
            <a:r>
              <a:rPr lang="en-US" altLang="ja-JP" b="0" dirty="0">
                <a:ea typeface="ＭＳ Ｐゴシック" charset="-128"/>
              </a:rPr>
              <a:t> </a:t>
            </a:r>
            <a:r>
              <a:rPr lang="en-US" altLang="ja-JP" dirty="0">
                <a:ea typeface="ＭＳ Ｐゴシック" charset="-128"/>
              </a:rPr>
              <a:t>Shift in the </a:t>
            </a:r>
            <a:r>
              <a:rPr lang="en-US" altLang="ja-JP" i="1" dirty="0">
                <a:ea typeface="ＭＳ Ｐゴシック" charset="-128"/>
              </a:rPr>
              <a:t>AD</a:t>
            </a:r>
            <a:r>
              <a:rPr lang="en-US" altLang="ja-JP" dirty="0">
                <a:ea typeface="ＭＳ Ｐゴシック" charset="-128"/>
              </a:rPr>
              <a:t> Curve from Autonomous Monetary Policy </a:t>
            </a:r>
            <a:r>
              <a:rPr lang="en-US" altLang="ja-JP" dirty="0" smtClean="0">
                <a:ea typeface="ＭＳ Ｐゴシック" charset="-128"/>
              </a:rPr>
              <a:t>Tightening</a:t>
            </a:r>
            <a:endParaRPr lang="en-US" dirty="0"/>
          </a:p>
        </p:txBody>
      </p:sp>
      <p:pic>
        <p:nvPicPr>
          <p:cNvPr id="11266" name="Picture 2" descr="&quot;The first graph shows the M P curve. The vertical axis is labeled &quot;&quot;Real Interest Rate, r (percent)&quot;&quot; and the horizontal axis is labeled &quot;&quot;Inflation Rate, pi (percent).&quot;&quot; The line for M P sub 1 begins at the lower left  corner and slopes upward to the upper right corner passing through the point A 1 (Inflation rate, pi equals 2.0 percent and real interest rate, r equals 2.0 percent). A line, M P sub 2, parallel to the line for M P sub 1, plotted above it, shows an upward shift in the M P curve. The line passes through the point A 2 (Inflation rate, pi equals 2.0 percent and real interest rate, r equals 3.0 percent). An up arrow points from the line for M P sub 1 to the line for M P sub 2.&#10;The second graph shows the IS curve. The vertical axis is labeled &quot;&quot;Real Interest Rate, r (percent)&quot;&quot; and the horizontal axis is labeled &quot;&quot;Aggregate Output, Y (trillion of dollars).&quot;&quot; The line for I S begins at the upper left corner and slopes downward to the lower right corner passing through the points A 2 (Aggregate output, Y equals 9.0 trillions of dollars and real interest rate, r equals 3.0 percent) and A 1 (Aggregate output, Y equals 10.0 trillions dollars and real interest rate, r equals 2.0 percent).&#10;The third graph shows the aggregate demand curve. The vertical axis is labeled &quot;&quot;Inflation Rate, pi (percent)&quot;&quot; and the horizontal axis is labeled &quot;&quot;Aggregate Output, Y (trillion of dollars).&quot;&quot; The line for A D sub 1 begins at the upper left corner and slopes downward to the lower right corner passing through the point A 1 (Inflation rate, pi equals 10.0 trillions dollars and real interest rate, r equals 2.0 percent). A line, A D sub 2, parallel to the line for A D sub 1, plotted on the left, shows a rightward shift in the A D curve. The line passes through the point A 2 (Inflation rate, pi equals 9.0 trillions dollars and real interest rate, r equals 2.0 percent). A left arrow points from the line for A D sub 1 to the line for A D sub 2.&#10;The three steps shown on these three graphs are:&#10;Step 1. Autonomous monetary policy tightening increases the real interest rate . . .&#10;Step 2. causing movement along the I S curve, decreasing equilibrium output . . .&#10;Step 3. and shifting the A D curve leftward.&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2112" y="1516351"/>
            <a:ext cx="2779776" cy="488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41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dirty="0">
                <a:ea typeface="ヒラギノ角ゴ Pro W3" charset="-128"/>
              </a:rPr>
              <a:t>This chapter develops an explanation for why monetary </a:t>
            </a:r>
            <a:r>
              <a:rPr lang="en-US" dirty="0" smtClean="0">
                <a:ea typeface="ヒラギノ角ゴ Pro W3" charset="-128"/>
              </a:rPr>
              <a:t>policy makers </a:t>
            </a:r>
            <a:r>
              <a:rPr lang="en-US" dirty="0">
                <a:ea typeface="ヒラギノ角ゴ Pro W3" charset="-128"/>
              </a:rPr>
              <a:t>put upward pressure on interest rates when inflation increases.</a:t>
            </a:r>
          </a:p>
          <a:p>
            <a:r>
              <a:rPr lang="en-US" dirty="0">
                <a:ea typeface="ヒラギノ角ゴ Pro W3" charset="-128"/>
              </a:rPr>
              <a:t>This relationship is then used to develop the monetary policy curve.</a:t>
            </a:r>
          </a:p>
          <a:p>
            <a:r>
              <a:rPr lang="en-US" dirty="0">
                <a:ea typeface="ヒラギノ角ゴ Pro W3" charset="-128"/>
              </a:rPr>
              <a:t>The monetary policy curve is then used in conjunction with the IS schedule to derive an aggregate demand curve, which shall be used in the discussions that follow</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4222826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dirty="0">
                <a:ea typeface="ヒラギノ角ゴ Pro W3" charset="-128"/>
              </a:rPr>
              <a:t>Recognize the impact of changes in the nominal federal funds rate on short-term real interest rates.</a:t>
            </a:r>
          </a:p>
          <a:p>
            <a:r>
              <a:rPr lang="en-US" dirty="0">
                <a:ea typeface="ヒラギノ角ゴ Pro W3" charset="-128"/>
              </a:rPr>
              <a:t>Define and illustrate the monetary policy (</a:t>
            </a:r>
            <a:r>
              <a:rPr lang="en-US" i="1" dirty="0">
                <a:ea typeface="ヒラギノ角ゴ Pro W3" charset="-128"/>
              </a:rPr>
              <a:t>MP</a:t>
            </a:r>
            <a:r>
              <a:rPr lang="en-US" dirty="0">
                <a:ea typeface="ヒラギノ角ゴ Pro W3" charset="-128"/>
              </a:rPr>
              <a:t>) </a:t>
            </a:r>
            <a:r>
              <a:rPr lang="en-US" dirty="0" smtClean="0">
                <a:ea typeface="ヒラギノ角ゴ Pro W3" charset="-128"/>
              </a:rPr>
              <a:t>curve </a:t>
            </a:r>
            <a:r>
              <a:rPr lang="en-US" dirty="0">
                <a:ea typeface="ヒラギノ角ゴ Pro W3" charset="-128"/>
              </a:rPr>
              <a:t>and explain shifts in the </a:t>
            </a:r>
            <a:r>
              <a:rPr lang="en-US" i="1" dirty="0">
                <a:ea typeface="ヒラギノ角ゴ Pro W3" charset="-128"/>
              </a:rPr>
              <a:t>MP</a:t>
            </a:r>
            <a:r>
              <a:rPr lang="en-US" dirty="0">
                <a:ea typeface="ヒラギノ角ゴ Pro W3" charset="-128"/>
              </a:rPr>
              <a:t> curve.</a:t>
            </a:r>
          </a:p>
          <a:p>
            <a:r>
              <a:rPr lang="en-US" dirty="0">
                <a:ea typeface="ヒラギノ角ゴ Pro W3" charset="-128"/>
              </a:rPr>
              <a:t>Explain why the aggregate demand (</a:t>
            </a:r>
            <a:r>
              <a:rPr lang="en-US" i="1" dirty="0">
                <a:ea typeface="ヒラギノ角ゴ Pro W3" charset="-128"/>
              </a:rPr>
              <a:t>AD</a:t>
            </a:r>
            <a:r>
              <a:rPr lang="en-US" dirty="0">
                <a:ea typeface="ヒラギノ角ゴ Pro W3" charset="-128"/>
              </a:rPr>
              <a:t>) curve slopes </a:t>
            </a:r>
            <a:r>
              <a:rPr lang="en-US" dirty="0" smtClean="0">
                <a:ea typeface="ヒラギノ角ゴ Pro W3" charset="-128"/>
              </a:rPr>
              <a:t>downward </a:t>
            </a:r>
            <a:r>
              <a:rPr lang="en-US" dirty="0">
                <a:ea typeface="ヒラギノ角ゴ Pro W3" charset="-128"/>
              </a:rPr>
              <a:t>and explain shifts in the </a:t>
            </a:r>
            <a:r>
              <a:rPr lang="en-US" i="1" dirty="0">
                <a:ea typeface="ヒラギノ角ゴ Pro W3" charset="-128"/>
              </a:rPr>
              <a:t>AD </a:t>
            </a:r>
            <a:r>
              <a:rPr lang="en-US" dirty="0">
                <a:ea typeface="ヒラギノ角ゴ Pro W3" charset="-128"/>
              </a:rPr>
              <a:t>curve</a:t>
            </a:r>
            <a:r>
              <a:rPr lang="en-US" dirty="0" smtClean="0">
                <a:ea typeface="ヒラギノ角ゴ Pro W3" charset="-128"/>
              </a:rPr>
              <a:t>.</a:t>
            </a:r>
            <a:endParaRPr lang="en-US" dirty="0">
              <a:ea typeface="ヒラギノ角ゴ Pro W3" charset="-128"/>
            </a:endParaRPr>
          </a:p>
        </p:txBody>
      </p:sp>
    </p:spTree>
    <p:extLst>
      <p:ext uri="{BB962C8B-B14F-4D97-AF65-F5344CB8AC3E}">
        <p14:creationId xmlns:p14="http://schemas.microsoft.com/office/powerpoint/2010/main" val="15570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Federal Reserve and Monetary Policy</a:t>
            </a:r>
            <a:endParaRPr lang="en-US" dirty="0"/>
          </a:p>
        </p:txBody>
      </p:sp>
      <p:sp>
        <p:nvSpPr>
          <p:cNvPr id="3" name="Content Placeholder 2"/>
          <p:cNvSpPr>
            <a:spLocks noGrp="1"/>
          </p:cNvSpPr>
          <p:nvPr>
            <p:ph idx="1"/>
          </p:nvPr>
        </p:nvSpPr>
        <p:spPr/>
        <p:txBody>
          <a:bodyPr/>
          <a:lstStyle/>
          <a:p>
            <a:r>
              <a:rPr lang="en-US" dirty="0">
                <a:ea typeface="ヒラギノ角ゴ Pro W3" charset="-128"/>
              </a:rPr>
              <a:t>The Fed of the United States conducts monetary policy by setting the federal funds rate—the interest rate at which banks lend to each other.</a:t>
            </a:r>
          </a:p>
          <a:p>
            <a:r>
              <a:rPr lang="en-US" dirty="0">
                <a:ea typeface="ヒラギノ角ゴ Pro W3" charset="-128"/>
              </a:rPr>
              <a:t>When the Federal Reserve lowers the federal funds rate, real interest rates fall.</a:t>
            </a:r>
          </a:p>
          <a:p>
            <a:r>
              <a:rPr lang="en-US" dirty="0">
                <a:ea typeface="ヒラギノ角ゴ Pro W3" charset="-128"/>
              </a:rPr>
              <a:t>When the Federal Reserve raises the federal funds rate, real interest rates rise</a:t>
            </a:r>
            <a:r>
              <a:rPr lang="en-US" dirty="0" smtClean="0">
                <a:ea typeface="ヒラギノ角ゴ Pro W3" charset="-128"/>
              </a:rPr>
              <a:t>.</a:t>
            </a:r>
            <a:endParaRPr lang="en-US" dirty="0"/>
          </a:p>
        </p:txBody>
      </p:sp>
    </p:spTree>
    <p:extLst>
      <p:ext uri="{BB962C8B-B14F-4D97-AF65-F5344CB8AC3E}">
        <p14:creationId xmlns:p14="http://schemas.microsoft.com/office/powerpoint/2010/main" val="372109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Monetary Policy Curve</a:t>
            </a:r>
            <a:endParaRPr lang="en-US" dirty="0"/>
          </a:p>
        </p:txBody>
      </p:sp>
      <p:sp>
        <p:nvSpPr>
          <p:cNvPr id="3" name="Content Placeholder 2"/>
          <p:cNvSpPr>
            <a:spLocks noGrp="1"/>
          </p:cNvSpPr>
          <p:nvPr>
            <p:ph idx="1"/>
          </p:nvPr>
        </p:nvSpPr>
        <p:spPr>
          <a:xfrm>
            <a:off x="457200" y="1600200"/>
            <a:ext cx="8229600" cy="1203959"/>
          </a:xfrm>
        </p:spPr>
        <p:txBody>
          <a:bodyPr/>
          <a:lstStyle/>
          <a:p>
            <a:r>
              <a:rPr lang="en-US" dirty="0">
                <a:ea typeface="ヒラギノ角ゴ Pro W3" charset="-128"/>
              </a:rPr>
              <a:t>The monetary policy (</a:t>
            </a:r>
            <a:r>
              <a:rPr lang="en-US" i="1" dirty="0">
                <a:ea typeface="ヒラギノ角ゴ Pro W3" charset="-128"/>
              </a:rPr>
              <a:t>MP</a:t>
            </a:r>
            <a:r>
              <a:rPr lang="en-US" dirty="0">
                <a:ea typeface="ヒラギノ角ゴ Pro W3" charset="-128"/>
              </a:rPr>
              <a:t>) curve</a:t>
            </a:r>
            <a:r>
              <a:rPr lang="en-US" b="1" dirty="0">
                <a:ea typeface="ヒラギノ角ゴ Pro W3" charset="-128"/>
              </a:rPr>
              <a:t> </a:t>
            </a:r>
            <a:r>
              <a:rPr lang="en-US" dirty="0">
                <a:ea typeface="ヒラギノ角ゴ Pro W3" charset="-128"/>
              </a:rPr>
              <a:t>shows how monetary policy, measured by the real interest rate, reacts to the inflation rate, </a:t>
            </a:r>
            <a:r>
              <a:rPr lang="el-GR" dirty="0" smtClean="0">
                <a:ea typeface="ヒラギノ角ゴ Pro W3" charset="-128"/>
                <a:sym typeface="Symbol"/>
              </a:rPr>
              <a:t></a:t>
            </a:r>
            <a:r>
              <a:rPr lang="en-US" dirty="0" smtClean="0">
                <a:ea typeface="ヒラギノ角ゴ Pro W3" charset="-128"/>
              </a:rPr>
              <a:t>:</a:t>
            </a:r>
            <a:endParaRPr lang="en-US" dirty="0">
              <a:ea typeface="ヒラギノ角ゴ Pro W3" charset="-128"/>
            </a:endParaRPr>
          </a:p>
        </p:txBody>
      </p:sp>
      <p:graphicFrame>
        <p:nvGraphicFramePr>
          <p:cNvPr id="4" name="Object 3" descr="r, is equal to, r bar, plus, lambda times pi. &#10;Where, r bar, is equal to, autonomous component of r. &#10;And lambda, is equal to, responsiveness of r to inflation."/>
          <p:cNvGraphicFramePr>
            <a:graphicFrameLocks noChangeAspect="1"/>
          </p:cNvGraphicFramePr>
          <p:nvPr>
            <p:extLst>
              <p:ext uri="{D42A27DB-BD31-4B8C-83A1-F6EECF244321}">
                <p14:modId xmlns:p14="http://schemas.microsoft.com/office/powerpoint/2010/main" val="3921747396"/>
              </p:ext>
            </p:extLst>
          </p:nvPr>
        </p:nvGraphicFramePr>
        <p:xfrm>
          <a:off x="1677987" y="3109912"/>
          <a:ext cx="5713413" cy="1538288"/>
        </p:xfrm>
        <a:graphic>
          <a:graphicData uri="http://schemas.openxmlformats.org/presentationml/2006/ole">
            <mc:AlternateContent xmlns:mc="http://schemas.openxmlformats.org/markup-compatibility/2006">
              <mc:Choice xmlns:v="urn:schemas-microsoft-com:vml" Requires="v">
                <p:oleObj spid="_x0000_s1087" name="Equation" r:id="rId3" imgW="3302000" imgH="889000" progId="Equation.DSMT4">
                  <p:embed/>
                </p:oleObj>
              </mc:Choice>
              <mc:Fallback>
                <p:oleObj name="Equation" r:id="rId3" imgW="3302000" imgH="889000" progId="Equation.DSMT4">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7987" y="3109912"/>
                        <a:ext cx="5713413" cy="153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5029200"/>
            <a:ext cx="8229600" cy="1096963"/>
          </a:xfrm>
        </p:spPr>
        <p:txBody>
          <a:bodyPr/>
          <a:lstStyle/>
          <a:p>
            <a:r>
              <a:rPr lang="en-US" dirty="0">
                <a:ea typeface="ヒラギノ角ゴ Pro W3" charset="-128"/>
              </a:rPr>
              <a:t>The </a:t>
            </a:r>
            <a:r>
              <a:rPr lang="en-US" i="1" dirty="0">
                <a:ea typeface="ヒラギノ角ゴ Pro W3" charset="-128"/>
              </a:rPr>
              <a:t>MP</a:t>
            </a:r>
            <a:r>
              <a:rPr lang="en-US" dirty="0">
                <a:ea typeface="ヒラギノ角ゴ Pro W3" charset="-128"/>
              </a:rPr>
              <a:t> curve is upward sloping. Real interest rates rise when the inflation rate rises.</a:t>
            </a:r>
            <a:endParaRPr lang="en-US" dirty="0"/>
          </a:p>
        </p:txBody>
      </p:sp>
    </p:spTree>
    <p:extLst>
      <p:ext uri="{BB962C8B-B14F-4D97-AF65-F5344CB8AC3E}">
        <p14:creationId xmlns:p14="http://schemas.microsoft.com/office/powerpoint/2010/main" val="3933606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1 The Monetary Policy Curve</a:t>
            </a:r>
            <a:endParaRPr lang="en-US" dirty="0"/>
          </a:p>
        </p:txBody>
      </p:sp>
      <p:pic>
        <p:nvPicPr>
          <p:cNvPr id="6146" name="Picture 2" descr="&quot;The vertical axis is labeled &quot;&quot;Real Interest Rate, r (percent)&quot;&quot; and ranges from 0 to 2.5 in increments of 0.5 (first increment of 1). The horizontal axis is labeled &quot;&quot;Inflation Rate, pi (percent)&quot;&quot; and ranges from 0 to 3 in increments of 1. The line for M P begins at the point r bar equals 1 percent for 0 percent inflation rate and slopes upward to the upper right corner passing through the following points:&#10;◦ Point A: Inflation rate, pi equals 1.0 percent and real interest rate, r equals 1.5 percent&#10;◦ Point B: Inflation rate, pi equals 2.0 percent and real interest rate, r equals 2.0 percent&#10;◦ Point A: Inflation rate, pi equals 3.0 percent and real interest rate, r equals 2.5 perc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10910"/>
            <a:ext cx="6172200" cy="460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3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Taylor Principle: Why the Monetary Policy Curve Has an Upward Slope</a:t>
            </a:r>
          </a:p>
        </p:txBody>
      </p:sp>
      <p:sp>
        <p:nvSpPr>
          <p:cNvPr id="3" name="Content Placeholder 2"/>
          <p:cNvSpPr>
            <a:spLocks noGrp="1"/>
          </p:cNvSpPr>
          <p:nvPr>
            <p:ph idx="1"/>
          </p:nvPr>
        </p:nvSpPr>
        <p:spPr>
          <a:xfrm>
            <a:off x="457200" y="1600201"/>
            <a:ext cx="8229600" cy="3108960"/>
          </a:xfrm>
        </p:spPr>
        <p:txBody>
          <a:bodyPr/>
          <a:lstStyle/>
          <a:p>
            <a:r>
              <a:rPr lang="en-US" dirty="0">
                <a:ea typeface="ヒラギノ角ゴ Pro W3" charset="-128"/>
              </a:rPr>
              <a:t>The key reason for an upward sloping </a:t>
            </a:r>
            <a:r>
              <a:rPr lang="en-US" i="1" dirty="0">
                <a:ea typeface="ヒラギノ角ゴ Pro W3" charset="-128"/>
              </a:rPr>
              <a:t>MP</a:t>
            </a:r>
            <a:r>
              <a:rPr lang="en-US" dirty="0">
                <a:ea typeface="ヒラギノ角ゴ Pro W3" charset="-128"/>
              </a:rPr>
              <a:t> curve is that central banks seek to keep inflation stable.</a:t>
            </a:r>
          </a:p>
          <a:p>
            <a:r>
              <a:rPr lang="en-US" b="1" dirty="0">
                <a:ea typeface="ヒラギノ角ゴ Pro W3" charset="-128"/>
              </a:rPr>
              <a:t>Taylor principle</a:t>
            </a:r>
            <a:r>
              <a:rPr lang="en-US" dirty="0">
                <a:ea typeface="ヒラギノ角ゴ Pro W3" charset="-128"/>
              </a:rPr>
              <a:t>: To stabilize inflation, central </a:t>
            </a:r>
            <a:r>
              <a:rPr lang="en-US" dirty="0" smtClean="0">
                <a:ea typeface="ヒラギノ角ゴ Pro W3" charset="-128"/>
              </a:rPr>
              <a:t>banks </a:t>
            </a:r>
            <a:r>
              <a:rPr lang="en-US" dirty="0" smtClean="0">
                <a:ea typeface="ヒラギノ角ゴ Pro W3" charset="-128"/>
                <a:sym typeface="Symbol"/>
              </a:rPr>
              <a:t></a:t>
            </a:r>
            <a:r>
              <a:rPr lang="en-US" dirty="0" smtClean="0">
                <a:ea typeface="ヒラギノ角ゴ Pro W3" charset="-128"/>
              </a:rPr>
              <a:t> </a:t>
            </a:r>
            <a:r>
              <a:rPr lang="en-US" dirty="0">
                <a:ea typeface="ヒラギノ角ゴ Pro W3" charset="-128"/>
              </a:rPr>
              <a:t>must raise nominal interest rates by more than any rise in expected inflation, so that </a:t>
            </a:r>
            <a:r>
              <a:rPr lang="en-US" i="1" dirty="0">
                <a:ea typeface="ヒラギノ角ゴ Pro W3" charset="-128"/>
              </a:rPr>
              <a:t>r</a:t>
            </a:r>
            <a:r>
              <a:rPr lang="en-US" dirty="0">
                <a:ea typeface="ヒラギノ角ゴ Pro W3" charset="-128"/>
              </a:rPr>
              <a:t> rises when </a:t>
            </a:r>
            <a:r>
              <a:rPr lang="en-US" dirty="0" smtClean="0">
                <a:ea typeface="ヒラギノ角ゴ Pro W3" charset="-128"/>
              </a:rPr>
              <a:t>rises</a:t>
            </a:r>
            <a:r>
              <a:rPr lang="en-US" dirty="0">
                <a:ea typeface="ヒラギノ角ゴ Pro W3" charset="-128"/>
              </a:rPr>
              <a:t>.</a:t>
            </a:r>
          </a:p>
          <a:p>
            <a:r>
              <a:rPr lang="en-US" dirty="0">
                <a:ea typeface="ヒラギノ角ゴ Pro W3" charset="-128"/>
              </a:rPr>
              <a:t>Schematically, if a central bank allows </a:t>
            </a:r>
            <a:r>
              <a:rPr lang="en-US" i="1" dirty="0">
                <a:ea typeface="ヒラギノ角ゴ Pro W3" charset="-128"/>
              </a:rPr>
              <a:t>r </a:t>
            </a:r>
            <a:r>
              <a:rPr lang="en-US" dirty="0">
                <a:ea typeface="ヒラギノ角ゴ Pro W3" charset="-128"/>
              </a:rPr>
              <a:t>to fall </a:t>
            </a:r>
            <a:r>
              <a:rPr lang="en-US" dirty="0" smtClean="0">
                <a:ea typeface="ヒラギノ角ゴ Pro W3" charset="-128"/>
              </a:rPr>
              <a:t>when </a:t>
            </a:r>
            <a:r>
              <a:rPr lang="en-US" dirty="0" smtClean="0">
                <a:ea typeface="ヒラギノ角ゴ Pro W3" charset="-128"/>
                <a:sym typeface="Symbol"/>
              </a:rPr>
              <a:t> </a:t>
            </a:r>
            <a:r>
              <a:rPr lang="en-US" dirty="0" smtClean="0">
                <a:ea typeface="ヒラギノ角ゴ Pro W3" charset="-128"/>
              </a:rPr>
              <a:t>rises</a:t>
            </a:r>
            <a:r>
              <a:rPr lang="en-US" dirty="0">
                <a:ea typeface="ヒラギノ角ゴ Pro W3" charset="-128"/>
              </a:rPr>
              <a:t>, then </a:t>
            </a:r>
            <a:r>
              <a:rPr lang="en-US" dirty="0" smtClean="0">
                <a:ea typeface="ヒラギノ角ゴ Pro W3" charset="-128"/>
              </a:rPr>
              <a:t>(</a:t>
            </a:r>
            <a:r>
              <a:rPr lang="en-US" i="1" dirty="0" err="1" smtClean="0">
                <a:ea typeface="ヒラギノ角ゴ Pro W3" charset="-128"/>
              </a:rPr>
              <a:t>Y</a:t>
            </a:r>
            <a:r>
              <a:rPr lang="en-US" i="1" baseline="30000" dirty="0" err="1" smtClean="0">
                <a:ea typeface="ヒラギノ角ゴ Pro W3" charset="-128"/>
              </a:rPr>
              <a:t>ad</a:t>
            </a:r>
            <a:r>
              <a:rPr lang="en-US" dirty="0" smtClean="0">
                <a:ea typeface="ヒラギノ角ゴ Pro W3" charset="-128"/>
              </a:rPr>
              <a:t> = AD):</a:t>
            </a:r>
            <a:endParaRPr lang="en-US" dirty="0"/>
          </a:p>
        </p:txBody>
      </p:sp>
      <p:graphicFrame>
        <p:nvGraphicFramePr>
          <p:cNvPr id="5" name="Object 4" descr="if pi rises, then r falls and then Y sup ad, this implies, pi rises, this implies r falls, that implies Y sup ad implies pi rises."/>
          <p:cNvGraphicFramePr>
            <a:graphicFrameLocks noChangeAspect="1"/>
          </p:cNvGraphicFramePr>
          <p:nvPr>
            <p:extLst>
              <p:ext uri="{D42A27DB-BD31-4B8C-83A1-F6EECF244321}">
                <p14:modId xmlns:p14="http://schemas.microsoft.com/office/powerpoint/2010/main" val="364297888"/>
              </p:ext>
            </p:extLst>
          </p:nvPr>
        </p:nvGraphicFramePr>
        <p:xfrm>
          <a:off x="1557337" y="4953000"/>
          <a:ext cx="6029326" cy="457200"/>
        </p:xfrm>
        <a:graphic>
          <a:graphicData uri="http://schemas.openxmlformats.org/presentationml/2006/ole">
            <mc:AlternateContent xmlns:mc="http://schemas.openxmlformats.org/markup-compatibility/2006">
              <mc:Choice xmlns:v="urn:schemas-microsoft-com:vml" Requires="v">
                <p:oleObj spid="_x0000_s5188" name="Equation" r:id="rId3" imgW="2679480" imgH="203040" progId="Equation.DSMT4">
                  <p:embed/>
                </p:oleObj>
              </mc:Choice>
              <mc:Fallback>
                <p:oleObj name="Equation" r:id="rId3" imgW="2679480" imgH="203040" progId="Equation.DSMT4">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7337" y="4953000"/>
                        <a:ext cx="6029326"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9572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Shifts in the </a:t>
            </a:r>
            <a:r>
              <a:rPr lang="en-US" i="1" dirty="0">
                <a:ea typeface="ヒラギノ角ゴ Pro W3" charset="-128"/>
              </a:rPr>
              <a:t>MP</a:t>
            </a:r>
            <a:r>
              <a:rPr lang="en-US" dirty="0">
                <a:ea typeface="ヒラギノ角ゴ Pro W3" charset="-128"/>
              </a:rPr>
              <a:t> Curve</a:t>
            </a:r>
            <a:endParaRPr lang="en-US" dirty="0"/>
          </a:p>
        </p:txBody>
      </p:sp>
      <p:sp>
        <p:nvSpPr>
          <p:cNvPr id="3" name="Content Placeholder 2"/>
          <p:cNvSpPr>
            <a:spLocks noGrp="1"/>
          </p:cNvSpPr>
          <p:nvPr>
            <p:ph idx="1"/>
          </p:nvPr>
        </p:nvSpPr>
        <p:spPr/>
        <p:txBody>
          <a:bodyPr/>
          <a:lstStyle/>
          <a:p>
            <a:r>
              <a:rPr lang="en-US" dirty="0">
                <a:ea typeface="ヒラギノ角ゴ Pro W3" charset="-128"/>
              </a:rPr>
              <a:t>Two types of monetary policy actions that affect interest rates:</a:t>
            </a:r>
          </a:p>
          <a:p>
            <a:pPr lvl="1"/>
            <a:r>
              <a:rPr lang="en-US" i="1" dirty="0">
                <a:ea typeface="ヒラギノ角ゴ Pro W3" charset="-128"/>
              </a:rPr>
              <a:t>Automatic</a:t>
            </a:r>
            <a:r>
              <a:rPr lang="en-US" dirty="0">
                <a:ea typeface="ヒラギノ角ゴ Pro W3" charset="-128"/>
              </a:rPr>
              <a:t> (Taylor principle) changes as reflected by movements along the </a:t>
            </a:r>
            <a:r>
              <a:rPr lang="en-US" i="1" dirty="0">
                <a:ea typeface="ヒラギノ角ゴ Pro W3" charset="-128"/>
              </a:rPr>
              <a:t>MP</a:t>
            </a:r>
            <a:r>
              <a:rPr lang="en-US" dirty="0">
                <a:ea typeface="ヒラギノ角ゴ Pro W3" charset="-128"/>
              </a:rPr>
              <a:t> curve (</a:t>
            </a:r>
            <a:r>
              <a:rPr lang="en-US" dirty="0" smtClean="0">
                <a:ea typeface="ヒラギノ角ゴ Pro W3" charset="-128"/>
              </a:rPr>
              <a:t>2004</a:t>
            </a:r>
            <a:r>
              <a:rPr lang="en-US" dirty="0"/>
              <a:t>–</a:t>
            </a:r>
            <a:r>
              <a:rPr lang="en-US" dirty="0" smtClean="0">
                <a:ea typeface="ヒラギノ角ゴ Pro W3" charset="-128"/>
              </a:rPr>
              <a:t>2006</a:t>
            </a:r>
            <a:r>
              <a:rPr lang="en-US" dirty="0">
                <a:ea typeface="ヒラギノ角ゴ Pro W3" charset="-128"/>
              </a:rPr>
              <a:t>)</a:t>
            </a:r>
          </a:p>
          <a:p>
            <a:pPr lvl="1"/>
            <a:r>
              <a:rPr lang="en-US" dirty="0">
                <a:ea typeface="ヒラギノ角ゴ Pro W3" charset="-128"/>
              </a:rPr>
              <a:t>Autonomous changes that shift the </a:t>
            </a:r>
            <a:r>
              <a:rPr lang="en-US" i="1" dirty="0">
                <a:ea typeface="ヒラギノ角ゴ Pro W3" charset="-128"/>
              </a:rPr>
              <a:t>MP</a:t>
            </a:r>
            <a:r>
              <a:rPr lang="en-US" dirty="0">
                <a:ea typeface="ヒラギノ角ゴ Pro W3" charset="-128"/>
              </a:rPr>
              <a:t> curve</a:t>
            </a:r>
          </a:p>
          <a:p>
            <a:pPr lvl="2"/>
            <a:r>
              <a:rPr lang="en-US" dirty="0">
                <a:ea typeface="ＭＳ Ｐゴシック" charset="-128"/>
              </a:rPr>
              <a:t>Autonomous tightening of monetary policy that shifts the </a:t>
            </a:r>
            <a:r>
              <a:rPr lang="en-US" i="1" dirty="0">
                <a:ea typeface="ＭＳ Ｐゴシック" charset="-128"/>
              </a:rPr>
              <a:t>MP</a:t>
            </a:r>
            <a:r>
              <a:rPr lang="en-US" dirty="0">
                <a:ea typeface="ＭＳ Ｐゴシック" charset="-128"/>
              </a:rPr>
              <a:t> curve upward (in order to reduce inflation)</a:t>
            </a:r>
          </a:p>
          <a:p>
            <a:pPr lvl="2"/>
            <a:r>
              <a:rPr lang="en-US" dirty="0">
                <a:ea typeface="ＭＳ Ｐゴシック" charset="-128"/>
              </a:rPr>
              <a:t>Autonomous easing of monetary policy</a:t>
            </a:r>
            <a:r>
              <a:rPr lang="en-US" b="1" dirty="0">
                <a:ea typeface="ＭＳ Ｐゴシック" charset="-128"/>
              </a:rPr>
              <a:t> </a:t>
            </a:r>
            <a:r>
              <a:rPr lang="en-US" dirty="0">
                <a:ea typeface="ＭＳ Ｐゴシック" charset="-128"/>
              </a:rPr>
              <a:t>that shifts the </a:t>
            </a:r>
            <a:r>
              <a:rPr lang="en-US" i="1" dirty="0">
                <a:ea typeface="ＭＳ Ｐゴシック" charset="-128"/>
              </a:rPr>
              <a:t>MP</a:t>
            </a:r>
            <a:r>
              <a:rPr lang="en-US" dirty="0">
                <a:ea typeface="ＭＳ Ｐゴシック" charset="-128"/>
              </a:rPr>
              <a:t> curve downward (in order to stimulate the economy as the Fed was doing in the period leading up to the global financial crisis</a:t>
            </a:r>
            <a:r>
              <a:rPr lang="en-US" dirty="0" smtClean="0">
                <a:ea typeface="ＭＳ Ｐゴシック" charset="-128"/>
              </a:rPr>
              <a:t>)</a:t>
            </a:r>
            <a:endParaRPr lang="en-US" dirty="0">
              <a:ea typeface="ＭＳ Ｐゴシック" charset="-128"/>
            </a:endParaRPr>
          </a:p>
        </p:txBody>
      </p:sp>
    </p:spTree>
    <p:extLst>
      <p:ext uri="{BB962C8B-B14F-4D97-AF65-F5344CB8AC3E}">
        <p14:creationId xmlns:p14="http://schemas.microsoft.com/office/powerpoint/2010/main" val="2394068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2</a:t>
            </a:r>
            <a:r>
              <a:rPr lang="en-US" altLang="ja-JP" b="0" dirty="0">
                <a:ea typeface="ＭＳ Ｐゴシック" charset="-128"/>
              </a:rPr>
              <a:t> </a:t>
            </a:r>
            <a:r>
              <a:rPr lang="en-US" altLang="ja-JP" dirty="0">
                <a:ea typeface="ＭＳ Ｐゴシック" charset="-128"/>
              </a:rPr>
              <a:t>Shifts in the Monetary Policy Curve </a:t>
            </a:r>
            <a:endParaRPr lang="en-US" dirty="0"/>
          </a:p>
        </p:txBody>
      </p:sp>
      <p:pic>
        <p:nvPicPr>
          <p:cNvPr id="7170" name="Picture 2" descr="&quot;The vertical axis is labeled &quot;&quot;Real Interest Rate, r (percent)&quot;&quot; and ranges from 0 to 2.5 in increments of 0.5. The horizontal axis is labeled &quot;&quot;Inflation Rate, pi (percent)&quot;&quot; and ranges from 0 to 4 in increments of 0.5. The line for M P sub 1 begins at the point real interest rate equals 1.2 percent for 0.5 percent inflation rate and slopes upward to the upper right corner passing through the following points:&#10;◦ Point A: Inflation rate, pi equals 1.0 percent and real interest rate, r equals 1.5 percent&#10;◦ Point B: Inflation rate, pi equals 2.0 percent and real interest rate, r equals 2.0 percent&#10;◦ Point A: Inflation rate, pi equals 3.0 percent and real interest rate, r equals 2.5 percent&#10;A line (M P 2) parallel to the line for M P sub 1 above it shows an upward shift in the curve. The line is labeled &quot;&quot;Autonomous monetary policy tightening shifts the M P  curve up.&quot;&quot; A line (M P 3) parallel to the line for M P sub 1 below it shows a downward shift in the curve. The line is labeled &quot;&quot;Autonomous monetary policy easing shifts the M P  curve down.&quo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344" y="1722151"/>
            <a:ext cx="5925312" cy="437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037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7360</TotalTime>
  <Words>739</Words>
  <Application>Microsoft Office PowerPoint</Application>
  <PresentationFormat>On-screen Show (4:3)</PresentationFormat>
  <Paragraphs>63</Paragraphs>
  <Slides>18</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ＭＳ Ｐゴシック</vt:lpstr>
      <vt:lpstr>Arial</vt:lpstr>
      <vt:lpstr>Symbol</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vt:lpstr>
      <vt:lpstr>The Federal Reserve and Monetary Policy</vt:lpstr>
      <vt:lpstr>The Monetary Policy Curve</vt:lpstr>
      <vt:lpstr>Figure 1 The Monetary Policy Curve</vt:lpstr>
      <vt:lpstr>The Taylor Principle: Why the Monetary Policy Curve Has an Upward Slope</vt:lpstr>
      <vt:lpstr>Shifts in the MP Curve</vt:lpstr>
      <vt:lpstr>Figure 2 Shifts in the Monetary Policy Curve </vt:lpstr>
      <vt:lpstr>Figure 3 The Federal Funds Rate and Inflation Rate, 2003–2017</vt:lpstr>
      <vt:lpstr>The Aggregate Demand Curve</vt:lpstr>
      <vt:lpstr>Deriving the Aggregate Demand Curve Graphically</vt:lpstr>
      <vt:lpstr>Figure 4 Deriving the AD Curve</vt:lpstr>
      <vt:lpstr>Factors That Shift the Aggregate Demand Curve</vt:lpstr>
      <vt:lpstr>Figure 5 Shift in the AD Curve from Shifts in the IS Curve</vt:lpstr>
      <vt:lpstr>Factors That Shift the Aggregate Demand Curve </vt:lpstr>
      <vt:lpstr>Figure 6 Shift in the AD Curve from Autonomous Monetary Policy Tightening</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Econ Visiting</cp:lastModifiedBy>
  <cp:revision>436</cp:revision>
  <dcterms:created xsi:type="dcterms:W3CDTF">2014-07-14T20:04:21Z</dcterms:created>
  <dcterms:modified xsi:type="dcterms:W3CDTF">2018-10-22T23:35:33Z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