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0" r:id="rId3"/>
    <p:sldId id="261" r:id="rId4"/>
    <p:sldId id="262" r:id="rId5"/>
    <p:sldId id="263" r:id="rId6"/>
    <p:sldId id="286" r:id="rId7"/>
    <p:sldId id="265" r:id="rId8"/>
    <p:sldId id="287" r:id="rId9"/>
    <p:sldId id="267" r:id="rId10"/>
    <p:sldId id="266" r:id="rId11"/>
    <p:sldId id="268" r:id="rId12"/>
    <p:sldId id="269" r:id="rId13"/>
    <p:sldId id="270" r:id="rId14"/>
    <p:sldId id="271" r:id="rId15"/>
    <p:sldId id="272" r:id="rId16"/>
    <p:sldId id="273" r:id="rId17"/>
    <p:sldId id="276" r:id="rId18"/>
    <p:sldId id="277" r:id="rId19"/>
    <p:sldId id="280" r:id="rId20"/>
    <p:sldId id="281" r:id="rId21"/>
    <p:sldId id="282" r:id="rId22"/>
    <p:sldId id="283" r:id="rId23"/>
    <p:sldId id="284" r:id="rId24"/>
    <p:sldId id="285" r:id="rId25"/>
    <p:sldId id="274" r:id="rId26"/>
    <p:sldId id="275" r:id="rId27"/>
    <p:sldId id="278" r:id="rId28"/>
    <p:sldId id="279" r:id="rId29"/>
    <p:sldId id="25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5" autoAdjust="0"/>
    <p:restoredTop sz="90286" autoAdjust="0"/>
  </p:normalViewPr>
  <p:slideViewPr>
    <p:cSldViewPr>
      <p:cViewPr varScale="1">
        <p:scale>
          <a:sx n="87" d="100"/>
          <a:sy n="87" d="100"/>
        </p:scale>
        <p:origin x="749" y="58"/>
      </p:cViewPr>
      <p:guideLst>
        <p:guide orient="horz" pos="2160"/>
        <p:guide pos="2880"/>
      </p:guideLst>
    </p:cSldViewPr>
  </p:slideViewPr>
  <p:outlineViewPr>
    <p:cViewPr>
      <p:scale>
        <a:sx n="33" d="100"/>
        <a:sy n="33" d="100"/>
      </p:scale>
      <p:origin x="0" y="2619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31762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10/17/2018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10/17/2018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994303"/>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47850"/>
            <a:ext cx="3657600" cy="1200149"/>
          </a:xfrm>
        </p:spPr>
        <p:txBody>
          <a:bodyPr/>
          <a:lstStyle/>
          <a:p>
            <a:r>
              <a:rPr lang="en-US" dirty="0"/>
              <a:t>Chapter 20</a:t>
            </a:r>
          </a:p>
        </p:txBody>
      </p:sp>
      <p:sp>
        <p:nvSpPr>
          <p:cNvPr id="5" name="Text Placeholder 4"/>
          <p:cNvSpPr>
            <a:spLocks noGrp="1"/>
          </p:cNvSpPr>
          <p:nvPr>
            <p:ph type="body" sz="quarter" idx="15"/>
          </p:nvPr>
        </p:nvSpPr>
        <p:spPr/>
        <p:txBody>
          <a:bodyPr/>
          <a:lstStyle/>
          <a:p>
            <a:r>
              <a:rPr lang="en-US" dirty="0"/>
              <a:t>The </a:t>
            </a:r>
            <a:r>
              <a:rPr lang="en-US" i="1" dirty="0"/>
              <a:t>IS</a:t>
            </a:r>
            <a:r>
              <a:rPr lang="en-US" dirty="0"/>
              <a:t> Curve</a:t>
            </a:r>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Net Exports</a:t>
            </a:r>
            <a:endParaRPr lang="en-US" dirty="0"/>
          </a:p>
        </p:txBody>
      </p:sp>
      <p:sp>
        <p:nvSpPr>
          <p:cNvPr id="3" name="Content Placeholder 2"/>
          <p:cNvSpPr>
            <a:spLocks noGrp="1"/>
          </p:cNvSpPr>
          <p:nvPr>
            <p:ph idx="1"/>
          </p:nvPr>
        </p:nvSpPr>
        <p:spPr>
          <a:xfrm>
            <a:off x="457200" y="1600201"/>
            <a:ext cx="8229600" cy="1828800"/>
          </a:xfrm>
        </p:spPr>
        <p:txBody>
          <a:bodyPr/>
          <a:lstStyle/>
          <a:p>
            <a:r>
              <a:rPr lang="en-US" sz="2000" dirty="0">
                <a:ea typeface="ヒラギノ角ゴ Pro W3" charset="-128"/>
              </a:rPr>
              <a:t>Made up of two components: </a:t>
            </a:r>
          </a:p>
          <a:p>
            <a:pPr lvl="1"/>
            <a:r>
              <a:rPr lang="en-US" sz="2000" dirty="0">
                <a:ea typeface="ヒラギノ角ゴ Pro W3" charset="-128"/>
              </a:rPr>
              <a:t>autonomous net exports </a:t>
            </a:r>
            <a:r>
              <a:rPr lang="en-US" altLang="ja-JP" sz="2000" dirty="0">
                <a:ea typeface="ＭＳ Ｐゴシック" charset="-128"/>
              </a:rPr>
              <a:t>and </a:t>
            </a:r>
          </a:p>
          <a:p>
            <a:pPr lvl="1"/>
            <a:r>
              <a:rPr lang="en-US" altLang="ja-JP" sz="2000" dirty="0">
                <a:ea typeface="ＭＳ Ｐゴシック" charset="-128"/>
              </a:rPr>
              <a:t>the part of net exports that is affected by changes in real interest rates through exchange rate</a:t>
            </a:r>
          </a:p>
          <a:p>
            <a:r>
              <a:rPr lang="en-US" altLang="ja-JP" sz="2000" dirty="0">
                <a:ea typeface="ＭＳ Ｐゴシック" charset="-128"/>
              </a:rPr>
              <a:t>Net export function:</a:t>
            </a:r>
          </a:p>
          <a:p>
            <a:endParaRPr lang="en-US" dirty="0"/>
          </a:p>
        </p:txBody>
      </p:sp>
      <p:graphicFrame>
        <p:nvGraphicFramePr>
          <p:cNvPr id="4" name="Object 3" descr="N X, is equal to, N bar times x bar, minus, x times r."/>
          <p:cNvGraphicFramePr>
            <a:graphicFrameLocks noChangeAspect="1"/>
          </p:cNvGraphicFramePr>
          <p:nvPr>
            <p:extLst>
              <p:ext uri="{D42A27DB-BD31-4B8C-83A1-F6EECF244321}">
                <p14:modId xmlns:p14="http://schemas.microsoft.com/office/powerpoint/2010/main" val="318746059"/>
              </p:ext>
            </p:extLst>
          </p:nvPr>
        </p:nvGraphicFramePr>
        <p:xfrm>
          <a:off x="3276600" y="3665537"/>
          <a:ext cx="2316480" cy="606089"/>
        </p:xfrm>
        <a:graphic>
          <a:graphicData uri="http://schemas.openxmlformats.org/presentationml/2006/ole">
            <mc:AlternateContent xmlns:mc="http://schemas.openxmlformats.org/markup-compatibility/2006">
              <mc:Choice xmlns:v="urn:schemas-microsoft-com:vml" Requires="v">
                <p:oleObj spid="_x0000_s2167" r:id="rId3" imgW="837836" imgH="215806" progId="Equation.DSMT4">
                  <p:embed/>
                </p:oleObj>
              </mc:Choice>
              <mc:Fallback>
                <p:oleObj r:id="rId3" imgW="837836" imgH="215806" progId="Equation.DSMT4">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665537"/>
                        <a:ext cx="2316480" cy="606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5427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Goods Market Equilibrium</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Keynes recognized that equilibrium would occur in the economy when the total quantity of output produced in the economy equals the total amount of aggregate demand (planned expenditure).</a:t>
            </a:r>
          </a:p>
          <a:p>
            <a:r>
              <a:rPr lang="en-US" altLang="ja-JP" sz="2000" dirty="0">
                <a:ea typeface="ＭＳ Ｐゴシック" charset="-128"/>
              </a:rPr>
              <a:t>Solving for goods market equilibrium:</a:t>
            </a:r>
          </a:p>
          <a:p>
            <a:pPr lvl="1">
              <a:buNone/>
            </a:pPr>
            <a:r>
              <a:rPr lang="en-US" altLang="ja-JP" sz="1800" dirty="0">
                <a:ea typeface="ＭＳ Ｐゴシック" charset="-128"/>
              </a:rPr>
              <a:t>	</a:t>
            </a:r>
            <a:r>
              <a:rPr lang="en-US" altLang="ja-JP" sz="2000" dirty="0">
                <a:ea typeface="ＭＳ Ｐゴシック" charset="-128"/>
              </a:rPr>
              <a:t>Aggregate Output = Consumption Expenditure + Planned Investment Spending + Government Purchases + Net Exports</a:t>
            </a:r>
            <a:endParaRPr lang="en-US" altLang="ja-JP" sz="1800" dirty="0">
              <a:ea typeface="ＭＳ Ｐゴシック" charset="-128"/>
            </a:endParaRPr>
          </a:p>
        </p:txBody>
      </p:sp>
    </p:spTree>
    <p:extLst>
      <p:ext uri="{BB962C8B-B14F-4D97-AF65-F5344CB8AC3E}">
        <p14:creationId xmlns:p14="http://schemas.microsoft.com/office/powerpoint/2010/main" val="205544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Understanding the </a:t>
            </a:r>
            <a:r>
              <a:rPr lang="en-US" i="1" dirty="0">
                <a:ea typeface="ヒラギノ角ゴ Pro W3" charset="-128"/>
              </a:rPr>
              <a:t>IS</a:t>
            </a:r>
            <a:r>
              <a:rPr lang="en-US" dirty="0">
                <a:ea typeface="ヒラギノ角ゴ Pro W3" charset="-128"/>
              </a:rPr>
              <a:t> Curve</a:t>
            </a:r>
            <a:endParaRPr lang="en-US" dirty="0"/>
          </a:p>
        </p:txBody>
      </p:sp>
      <p:sp>
        <p:nvSpPr>
          <p:cNvPr id="3" name="Content Placeholder 2"/>
          <p:cNvSpPr>
            <a:spLocks noGrp="1"/>
          </p:cNvSpPr>
          <p:nvPr>
            <p:ph idx="1"/>
          </p:nvPr>
        </p:nvSpPr>
        <p:spPr/>
        <p:txBody>
          <a:bodyPr/>
          <a:lstStyle/>
          <a:p>
            <a:pPr>
              <a:spcBef>
                <a:spcPct val="40000"/>
              </a:spcBef>
            </a:pPr>
            <a:r>
              <a:rPr lang="en-US" sz="2000" b="1" dirty="0">
                <a:ea typeface="ヒラギノ角ゴ Pro W3" charset="-128"/>
              </a:rPr>
              <a:t>What the </a:t>
            </a:r>
            <a:r>
              <a:rPr lang="en-US" sz="2000" b="1" i="1" dirty="0">
                <a:ea typeface="ヒラギノ角ゴ Pro W3" charset="-128"/>
              </a:rPr>
              <a:t>IS</a:t>
            </a:r>
            <a:r>
              <a:rPr lang="en-US" sz="2000" b="1" dirty="0">
                <a:ea typeface="ヒラギノ角ゴ Pro W3" charset="-128"/>
              </a:rPr>
              <a:t> curve tells us</a:t>
            </a:r>
            <a:r>
              <a:rPr lang="en-US" sz="2000" dirty="0">
                <a:ea typeface="ヒラギノ角ゴ Pro W3" charset="-128"/>
              </a:rPr>
              <a:t>: </a:t>
            </a:r>
            <a:r>
              <a:rPr lang="en-US" altLang="ja-JP" sz="2000" dirty="0">
                <a:ea typeface="ＭＳ Ｐゴシック" charset="-128"/>
              </a:rPr>
              <a:t> </a:t>
            </a:r>
          </a:p>
          <a:p>
            <a:pPr lvl="1">
              <a:spcBef>
                <a:spcPct val="40000"/>
              </a:spcBef>
            </a:pPr>
            <a:r>
              <a:rPr lang="en-US" altLang="ja-JP" sz="2000" dirty="0">
                <a:ea typeface="ＭＳ Ｐゴシック" charset="-128"/>
              </a:rPr>
              <a:t>For each given level of the real interest rate, the IS curve tells us the level of aggregate output that is necessary for the goods market to be in equilibrium.</a:t>
            </a:r>
          </a:p>
          <a:p>
            <a:pPr>
              <a:spcBef>
                <a:spcPct val="40000"/>
              </a:spcBef>
            </a:pPr>
            <a:r>
              <a:rPr lang="en-US" sz="2000" i="1" dirty="0">
                <a:ea typeface="ヒラギノ角ゴ Pro W3" charset="-128"/>
              </a:rPr>
              <a:t>IS</a:t>
            </a:r>
            <a:r>
              <a:rPr lang="en-US" sz="2000" dirty="0">
                <a:ea typeface="ヒラギノ角ゴ Pro W3" charset="-128"/>
              </a:rPr>
              <a:t> curve is the relationship between equilibrium aggregate output and the interest rate.</a:t>
            </a:r>
          </a:p>
          <a:p>
            <a:pPr>
              <a:spcBef>
                <a:spcPct val="40000"/>
              </a:spcBef>
            </a:pPr>
            <a:r>
              <a:rPr lang="en-US" sz="2000" dirty="0"/>
              <a:t> </a:t>
            </a:r>
            <a:r>
              <a:rPr lang="en-US" sz="2000" b="1" dirty="0"/>
              <a:t>Slope of IS Curve</a:t>
            </a:r>
          </a:p>
          <a:p>
            <a:pPr lvl="1">
              <a:spcBef>
                <a:spcPct val="40000"/>
              </a:spcBef>
            </a:pPr>
            <a:r>
              <a:rPr lang="en-US" sz="2000" dirty="0"/>
              <a:t>As the real interest rate rises, planned investment spending and net exports fall, which in turn lowers aggregate demand; aggregate output must be lower if it is to equal aggregate demand and satisfy goods market equilibrium. Hence the IS curve is </a:t>
            </a:r>
            <a:r>
              <a:rPr lang="en-US" sz="2000" b="1" dirty="0"/>
              <a:t>downward-sloping. </a:t>
            </a:r>
          </a:p>
        </p:txBody>
      </p:sp>
    </p:spTree>
    <p:extLst>
      <p:ext uri="{BB962C8B-B14F-4D97-AF65-F5344CB8AC3E}">
        <p14:creationId xmlns:p14="http://schemas.microsoft.com/office/powerpoint/2010/main" val="5353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1 </a:t>
            </a:r>
            <a:r>
              <a:rPr lang="en-US" altLang="ja-JP" dirty="0">
                <a:ea typeface="ＭＳ Ｐゴシック" charset="-128"/>
              </a:rPr>
              <a:t>The </a:t>
            </a:r>
            <a:r>
              <a:rPr lang="en-US" altLang="ja-JP" i="1" dirty="0">
                <a:ea typeface="ＭＳ Ｐゴシック" charset="-128"/>
              </a:rPr>
              <a:t>IS</a:t>
            </a:r>
            <a:r>
              <a:rPr lang="en-US" altLang="ja-JP" dirty="0">
                <a:ea typeface="ＭＳ Ｐゴシック" charset="-128"/>
              </a:rPr>
              <a:t> Curve</a:t>
            </a:r>
            <a:endParaRPr lang="en-US" dirty="0"/>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5 to 12 in increments of 1. The I S line begins at the real interest rate equals 7 percent for output equals 5 and slopes downward to meet the horizontal axis at output equals 12. The points shown in the graph are:&#10;◦ Point A: A point on the line at real interest rate equals 3 percent and output equals 9&#10;◦ Point B: A point on the line at real interest rate equals 1 percent and output equals 11&#10;◦ Point H: A point below the line at real interest rate equals 1 percent and output equals 10&#10;◦ Point G: A point above the line at real interest rate equals 3 percent and output equals 10&#10;The point H is labeled as &quot;&quot;When there is excess demand for goods, output rises.&quot;&quot; A right arrow from H points to the point B. The point G is labeled as &quot;&quot;When there is an excess supply of goods, output falls.&quot;&quot; A left arrow from G points to A. The area under the line is labeled as &quot;&quot;Region of Excess Demand for Goods&quot;&quot; and that outside the line is labeled as &quot;&quot;Region of Excess Supply of Goods.&quo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320" y="1636397"/>
            <a:ext cx="6355080" cy="46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8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Why the Economy Heads Toward the Equilibrium</a:t>
            </a:r>
            <a:endParaRPr lang="en-US" dirty="0"/>
          </a:p>
        </p:txBody>
      </p:sp>
      <p:sp>
        <p:nvSpPr>
          <p:cNvPr id="3" name="Content Placeholder 2"/>
          <p:cNvSpPr>
            <a:spLocks noGrp="1"/>
          </p:cNvSpPr>
          <p:nvPr>
            <p:ph idx="1"/>
          </p:nvPr>
        </p:nvSpPr>
        <p:spPr/>
        <p:txBody>
          <a:bodyPr/>
          <a:lstStyle/>
          <a:p>
            <a:r>
              <a:rPr lang="en-US" sz="2000" b="1" dirty="0"/>
              <a:t>Excess Supply of Goods</a:t>
            </a:r>
          </a:p>
          <a:p>
            <a:pPr lvl="1"/>
            <a:r>
              <a:rPr lang="en-US" sz="2000" dirty="0"/>
              <a:t>When actual output is above aggregate demand, and firms are saddled with unsold inventory. To keep from accumulating unsold goods, firms will </a:t>
            </a:r>
            <a:r>
              <a:rPr lang="en-US" sz="2000" u="sng" dirty="0"/>
              <a:t>continue cutting production</a:t>
            </a:r>
            <a:r>
              <a:rPr lang="en-US" sz="2000" dirty="0"/>
              <a:t>. </a:t>
            </a:r>
          </a:p>
          <a:p>
            <a:pPr marL="457200" lvl="1" indent="0">
              <a:buNone/>
            </a:pPr>
            <a:endParaRPr lang="en-US" sz="2000" dirty="0"/>
          </a:p>
          <a:p>
            <a:r>
              <a:rPr lang="en-US" sz="2000" b="1" dirty="0"/>
              <a:t>Excess Demand for Goods</a:t>
            </a:r>
          </a:p>
          <a:p>
            <a:pPr lvl="1"/>
            <a:r>
              <a:rPr lang="en-US" sz="2000" dirty="0"/>
              <a:t>When actual output is below aggregate demand, so firms will want to increase production because inventories are declining </a:t>
            </a:r>
            <a:r>
              <a:rPr lang="en-US" sz="2000" u="sng" dirty="0"/>
              <a:t>more than they desire</a:t>
            </a:r>
            <a:r>
              <a:rPr lang="en-US" sz="2000" dirty="0"/>
              <a:t>, and aggregate output will increase.</a:t>
            </a:r>
            <a:endParaRPr lang="en-US" sz="2000" b="1" dirty="0"/>
          </a:p>
          <a:p>
            <a:pPr lvl="1"/>
            <a:endParaRPr lang="en-US" sz="2000" b="1" dirty="0"/>
          </a:p>
          <a:p>
            <a:endParaRPr lang="en-US" sz="2000" b="1" dirty="0"/>
          </a:p>
        </p:txBody>
      </p:sp>
    </p:spTree>
    <p:extLst>
      <p:ext uri="{BB962C8B-B14F-4D97-AF65-F5344CB8AC3E}">
        <p14:creationId xmlns:p14="http://schemas.microsoft.com/office/powerpoint/2010/main" val="100678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Factors That Shift the </a:t>
            </a:r>
            <a:r>
              <a:rPr lang="en-US" altLang="ja-JP" i="1" dirty="0">
                <a:ea typeface="ＭＳ Ｐゴシック" charset="-128"/>
              </a:rPr>
              <a:t>IS</a:t>
            </a:r>
            <a:r>
              <a:rPr lang="en-US" altLang="ja-JP" dirty="0">
                <a:ea typeface="ＭＳ Ｐゴシック" charset="-128"/>
              </a:rPr>
              <a:t> Curve </a:t>
            </a:r>
            <a:r>
              <a:rPr lang="en-US" altLang="ja-JP" sz="2000" b="0" dirty="0">
                <a:ea typeface="ＭＳ Ｐゴシック" charset="-128"/>
              </a:rPr>
              <a:t>(1 of 3)</a:t>
            </a:r>
            <a:endParaRPr lang="en-US" dirty="0"/>
          </a:p>
        </p:txBody>
      </p:sp>
      <p:sp>
        <p:nvSpPr>
          <p:cNvPr id="3" name="Content Placeholder 2"/>
          <p:cNvSpPr>
            <a:spLocks noGrp="1"/>
          </p:cNvSpPr>
          <p:nvPr>
            <p:ph idx="1"/>
          </p:nvPr>
        </p:nvSpPr>
        <p:spPr/>
        <p:txBody>
          <a:bodyPr/>
          <a:lstStyle/>
          <a:p>
            <a:r>
              <a:rPr lang="en-US" altLang="ja-JP" sz="2000" dirty="0">
                <a:ea typeface="ＭＳ Ｐゴシック" charset="-128"/>
              </a:rPr>
              <a:t>The </a:t>
            </a:r>
            <a:r>
              <a:rPr lang="en-US" altLang="ja-JP" sz="2000" i="1" dirty="0">
                <a:ea typeface="ＭＳ Ｐゴシック" charset="-128"/>
              </a:rPr>
              <a:t>IS</a:t>
            </a:r>
            <a:r>
              <a:rPr lang="en-US" altLang="ja-JP" sz="2000" dirty="0">
                <a:ea typeface="ＭＳ Ｐゴシック" charset="-128"/>
              </a:rPr>
              <a:t> curve shifts whenever there is a change </a:t>
            </a:r>
            <a:r>
              <a:rPr lang="en-US" altLang="ja-JP" sz="2000" b="1" dirty="0">
                <a:ea typeface="ＭＳ Ｐゴシック" charset="-128"/>
              </a:rPr>
              <a:t>in autonomous factors </a:t>
            </a:r>
            <a:r>
              <a:rPr lang="en-US" altLang="ja-JP" sz="2000" dirty="0">
                <a:ea typeface="ＭＳ Ｐゴシック" charset="-128"/>
              </a:rPr>
              <a:t>(factors independent of aggregate output and the real interest rate).</a:t>
            </a:r>
          </a:p>
          <a:p>
            <a:endParaRPr lang="en-US" altLang="ja-JP" sz="2000" dirty="0">
              <a:ea typeface="ＭＳ Ｐゴシック" charset="-128"/>
            </a:endParaRPr>
          </a:p>
          <a:p>
            <a:r>
              <a:rPr lang="en-US" sz="2000" dirty="0"/>
              <a:t>A change </a:t>
            </a:r>
            <a:r>
              <a:rPr lang="en-US" sz="2000" b="1" dirty="0"/>
              <a:t>in the real interest rate </a:t>
            </a:r>
            <a:r>
              <a:rPr lang="en-US" sz="2000" dirty="0"/>
              <a:t>that affects equilibrium aggregate output causes </a:t>
            </a:r>
            <a:r>
              <a:rPr lang="en-US" sz="2000" b="1" dirty="0"/>
              <a:t>only a movement along the IS curve. </a:t>
            </a:r>
            <a:r>
              <a:rPr lang="en-US" sz="2000" dirty="0"/>
              <a:t>A shift in the IS curve, by contrast, occurs when equilibrium output changes at each given real interest rate. </a:t>
            </a:r>
            <a:endParaRPr lang="en-US" sz="2000" dirty="0">
              <a:effectLst/>
            </a:endParaRPr>
          </a:p>
        </p:txBody>
      </p:sp>
    </p:spTree>
    <p:extLst>
      <p:ext uri="{BB962C8B-B14F-4D97-AF65-F5344CB8AC3E}">
        <p14:creationId xmlns:p14="http://schemas.microsoft.com/office/powerpoint/2010/main" val="9820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ヒラギノ角ゴ Pro W3" charset="-128"/>
              </a:rPr>
              <a:t>Figure 2 Shift in the IS Curve from an Increase in Government Purchases</a:t>
            </a:r>
            <a:endParaRPr lang="en-US" dirty="0">
              <a:ea typeface="ヒラギノ角ゴ Pro W3" charset="-128"/>
            </a:endParaRPr>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5 to 14 in increments of 1. The I S sub 1 line begins at the real interest rate equals 6 percent for output equals 6 and slopes downward to the lower right corner. The points shown on the line are:&#10;◦ Point A: A point on the line at real interest rate equals 3 percent and output equals 9&#10;◦ Point B: A point on the line at real interest rate equals 1 percent and output equals 11&#10;A line sub parallel to the Si 1 line on the right shows the rightward shift in the IS curve. The points shown on the line are:&#10;◦ Point C: A point on the line at real interest rate equals 3 percent and output equals 11.5&#10;◦ Point B: A point on the line at real interest rate equals 1 percent and output equals 13.5&#10;A right arrow from line I S sub 1 points to line I S sub 2. The two steps shown are:&#10;Step 1. A rise in government purchases increases equilibrium output at each real interest rate . . .&#10;Step 2. causing a rightward shift in the IS cur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1482819"/>
            <a:ext cx="6885432" cy="482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0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Changes in Taxes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At any given real interest rate, a rise in taxes causes aggregate demand and hence equilibrium output to fall, thereby shifting the </a:t>
            </a:r>
            <a:r>
              <a:rPr lang="en-US" sz="2000" i="1" dirty="0">
                <a:ea typeface="ヒラギノ角ゴ Pro W3" charset="-128"/>
              </a:rPr>
              <a:t>IS</a:t>
            </a:r>
            <a:r>
              <a:rPr lang="en-US" sz="2000" dirty="0">
                <a:ea typeface="ヒラギノ角ゴ Pro W3" charset="-128"/>
              </a:rPr>
              <a:t> curve </a:t>
            </a:r>
            <a:r>
              <a:rPr lang="en-US" sz="2000" i="1" dirty="0">
                <a:ea typeface="ヒラギノ角ゴ Pro W3" charset="-128"/>
              </a:rPr>
              <a:t>to the left</a:t>
            </a:r>
            <a:r>
              <a:rPr lang="en-US" sz="2000" dirty="0">
                <a:ea typeface="ヒラギノ角ゴ Pro W3" charset="-128"/>
              </a:rPr>
              <a:t>.</a:t>
            </a:r>
          </a:p>
          <a:p>
            <a:r>
              <a:rPr lang="en-US" sz="2000" dirty="0">
                <a:ea typeface="ヒラギノ角ゴ Pro W3" charset="-128"/>
              </a:rPr>
              <a:t>Conversely, a cut in taxes at any given real interest rate increases disposable income and causes aggregate demand and equilibrium output to rise, shifting the </a:t>
            </a:r>
            <a:r>
              <a:rPr lang="en-US" sz="2000" i="1" dirty="0">
                <a:ea typeface="ヒラギノ角ゴ Pro W3" charset="-128"/>
              </a:rPr>
              <a:t>IS</a:t>
            </a:r>
            <a:r>
              <a:rPr lang="en-US" sz="2000" dirty="0">
                <a:ea typeface="ヒラギノ角ゴ Pro W3" charset="-128"/>
              </a:rPr>
              <a:t> curve </a:t>
            </a:r>
            <a:r>
              <a:rPr lang="en-US" sz="2000" i="1" dirty="0">
                <a:ea typeface="ヒラギノ角ゴ Pro W3" charset="-128"/>
              </a:rPr>
              <a:t>to the right</a:t>
            </a:r>
            <a:r>
              <a:rPr lang="en-US" sz="2000" dirty="0">
                <a:ea typeface="ヒラギノ角ゴ Pro W3" charset="-128"/>
              </a:rPr>
              <a:t>.</a:t>
            </a:r>
            <a:endParaRPr lang="en-US" sz="2000" dirty="0"/>
          </a:p>
        </p:txBody>
      </p:sp>
    </p:spTree>
    <p:extLst>
      <p:ext uri="{BB962C8B-B14F-4D97-AF65-F5344CB8AC3E}">
        <p14:creationId xmlns:p14="http://schemas.microsoft.com/office/powerpoint/2010/main" val="214101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a:t>
            </a:r>
            <a:r>
              <a:rPr lang="en-US" altLang="ja-JP" b="0" dirty="0">
                <a:ea typeface="ＭＳ Ｐゴシック" charset="-128"/>
              </a:rPr>
              <a:t> </a:t>
            </a:r>
            <a:r>
              <a:rPr lang="en-US" altLang="ja-JP" dirty="0">
                <a:ea typeface="ＭＳ Ｐゴシック" charset="-128"/>
              </a:rPr>
              <a:t>Shift in the </a:t>
            </a:r>
            <a:r>
              <a:rPr lang="en-US" altLang="ja-JP" i="1" dirty="0">
                <a:ea typeface="ＭＳ Ｐゴシック" charset="-128"/>
              </a:rPr>
              <a:t>IS</a:t>
            </a:r>
            <a:r>
              <a:rPr lang="en-US" altLang="ja-JP" dirty="0">
                <a:ea typeface="ＭＳ Ｐゴシック" charset="-128"/>
              </a:rPr>
              <a:t> Curve from an Increase in Taxes</a:t>
            </a:r>
            <a:endParaRPr lang="en-US" dirty="0"/>
          </a:p>
        </p:txBody>
      </p:sp>
      <p:sp>
        <p:nvSpPr>
          <p:cNvPr id="4" name="Content Placeholder 3"/>
          <p:cNvSpPr>
            <a:spLocks noGrp="1"/>
          </p:cNvSpPr>
          <p:nvPr>
            <p:ph idx="1"/>
          </p:nvPr>
        </p:nvSpPr>
        <p:spPr>
          <a:xfrm>
            <a:off x="457200" y="1600201"/>
            <a:ext cx="8229600" cy="822960"/>
          </a:xfrm>
        </p:spPr>
        <p:txBody>
          <a:bodyPr/>
          <a:lstStyle/>
          <a:p>
            <a:r>
              <a:rPr lang="en-US" dirty="0">
                <a:ea typeface="ヒラギノ角ゴ Pro W3" charset="-128"/>
              </a:rPr>
              <a:t>Another example of what shifts the </a:t>
            </a:r>
            <a:r>
              <a:rPr lang="en-US" i="1" dirty="0">
                <a:ea typeface="ヒラギノ角ゴ Pro W3" charset="-128"/>
              </a:rPr>
              <a:t>IS</a:t>
            </a:r>
            <a:r>
              <a:rPr lang="en-US" dirty="0">
                <a:ea typeface="ヒラギノ角ゴ Pro W3" charset="-128"/>
              </a:rPr>
              <a:t> curve is changes in taxes, as in Figure 4</a:t>
            </a:r>
            <a:endParaRPr lang="en-US" dirty="0"/>
          </a:p>
        </p:txBody>
      </p:sp>
      <p:pic>
        <p:nvPicPr>
          <p:cNvPr id="3" name="Picture 2" descr="&quot;The vertical axis is labeled &quot;&quot;Real Interest Rate, r (percent)&quot;&quot; and ranges from 0 to 7 percent in increments of 1. The horizontal axis is labeled &quot;&quot;Aggregate Output, Y (trillion of dollars)&quot;&quot; and ranges from 4 to 12 in increments of 1. The I S sub 1 line begins at the real interest rate equals 6 percent for output equals 6 and slopes downward to the lower right corner. The points shown on the line are:&#10;◦ Point A: A point on the line at real interest rate equals 3 percent and output equals 9&#10;◦ Point B: A point on the line at real interest rate equals 1 percent and output equals 11&#10;A line sub parallel to the Si 1 line on the left shows the leftward shift in the IS curve. The points shown on the line are:&#10;◦ Point E: A point on the line at real interest rate equals 3 percent and output equals 7.5&#10;◦ Point F: A point on the line at real interest rate equals 1 percent and output equals 9.5&#10;A left arrow from line I S sub 1 points to line I S sub 2. The two steps shown are:&#10;Step 1. An increase in taxes causes equilibrium output to fall at each real interest rate . . .&#10;Step 2. causing a leftward shift in the IS cur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472" y="2547808"/>
            <a:ext cx="5367528" cy="375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65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Factors That Shift the </a:t>
            </a:r>
            <a:r>
              <a:rPr lang="en-US" altLang="ja-JP" i="1" dirty="0">
                <a:ea typeface="ＭＳ Ｐゴシック" charset="-128"/>
              </a:rPr>
              <a:t>IS</a:t>
            </a:r>
            <a:r>
              <a:rPr lang="en-US" altLang="ja-JP" dirty="0">
                <a:ea typeface="ＭＳ Ｐゴシック" charset="-128"/>
              </a:rPr>
              <a:t> Curve </a:t>
            </a:r>
            <a:r>
              <a:rPr lang="en-US" altLang="ja-JP" sz="2000" b="0" dirty="0">
                <a:ea typeface="ＭＳ Ｐゴシック" charset="-128"/>
              </a:rPr>
              <a:t>(2 of 3)</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Changes in autonomous spending also affect the </a:t>
            </a:r>
            <a:r>
              <a:rPr lang="en-US" sz="2000" i="1" dirty="0">
                <a:ea typeface="ヒラギノ角ゴ Pro W3" charset="-128"/>
              </a:rPr>
              <a:t>IS</a:t>
            </a:r>
            <a:r>
              <a:rPr lang="en-US" sz="2000" dirty="0">
                <a:ea typeface="ヒラギノ角ゴ Pro W3" charset="-128"/>
              </a:rPr>
              <a:t> curve:</a:t>
            </a:r>
          </a:p>
          <a:p>
            <a:pPr lvl="1"/>
            <a:r>
              <a:rPr lang="en-US" sz="2000" b="1" dirty="0">
                <a:ea typeface="ヒラギノ角ゴ Pro W3" charset="-128"/>
              </a:rPr>
              <a:t>Autonomous consumption</a:t>
            </a:r>
          </a:p>
          <a:p>
            <a:pPr lvl="1"/>
            <a:r>
              <a:rPr lang="en-US" sz="2000" b="1" dirty="0">
                <a:ea typeface="ヒラギノ角ゴ Pro W3" charset="-128"/>
              </a:rPr>
              <a:t>Autonomous investment spending</a:t>
            </a:r>
          </a:p>
          <a:p>
            <a:pPr lvl="1"/>
            <a:r>
              <a:rPr lang="en-US" sz="2000" b="1" dirty="0">
                <a:ea typeface="ヒラギノ角ゴ Pro W3" charset="-128"/>
              </a:rPr>
              <a:t>Autonomous net exports</a:t>
            </a:r>
          </a:p>
          <a:p>
            <a:endParaRPr lang="en-US" sz="2000" dirty="0"/>
          </a:p>
          <a:p>
            <a:r>
              <a:rPr lang="en-US" sz="2000" dirty="0"/>
              <a:t>An increase in any of these variables has the same impact on the IS curve as an increase in government purchases. </a:t>
            </a:r>
          </a:p>
        </p:txBody>
      </p:sp>
    </p:spTree>
    <p:extLst>
      <p:ext uri="{BB962C8B-B14F-4D97-AF65-F5344CB8AC3E}">
        <p14:creationId xmlns:p14="http://schemas.microsoft.com/office/powerpoint/2010/main" val="328644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This chapter develops the </a:t>
            </a:r>
            <a:r>
              <a:rPr lang="en-US" sz="2000" i="1" dirty="0">
                <a:ea typeface="ヒラギノ角ゴ Pro W3" charset="-128"/>
              </a:rPr>
              <a:t>IS</a:t>
            </a:r>
            <a:r>
              <a:rPr lang="en-US" sz="2000" dirty="0">
                <a:ea typeface="ヒラギノ角ゴ Pro W3" charset="-128"/>
              </a:rPr>
              <a:t> schedule, which describes the relationship between real interest rates and aggregate output when the market for real goods and services is in equilibrium.</a:t>
            </a:r>
            <a:endParaRPr lang="en-US" sz="2000" dirty="0"/>
          </a:p>
        </p:txBody>
      </p:sp>
    </p:spTree>
    <p:extLst>
      <p:ext uri="{BB962C8B-B14F-4D97-AF65-F5344CB8AC3E}">
        <p14:creationId xmlns:p14="http://schemas.microsoft.com/office/powerpoint/2010/main" val="121751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Consumption</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 rise in autonomous consumption would raise aggregate demand and equilibrium output at any given interest rate, shifting the </a:t>
            </a:r>
            <a:r>
              <a:rPr lang="en-US" sz="2000" i="1" dirty="0">
                <a:ea typeface="ヒラギノ角ゴ Pro W3" charset="-128"/>
              </a:rPr>
              <a:t>IS</a:t>
            </a:r>
            <a:r>
              <a:rPr lang="en-US" sz="2000" dirty="0">
                <a:ea typeface="ヒラギノ角ゴ Pro W3" charset="-128"/>
              </a:rPr>
              <a:t> curve to the right. </a:t>
            </a:r>
          </a:p>
          <a:p>
            <a:r>
              <a:rPr lang="en-US" sz="2000" dirty="0">
                <a:ea typeface="ヒラギノ角ゴ Pro W3" charset="-128"/>
              </a:rPr>
              <a:t>Conversely, a decline in autonomous consumption expenditure causes aggregate demand and equilibrium output to fall,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152310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Investment Spending</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 increase in autonomous investment spending increases equilibrium output at any given interest rate, shifting the </a:t>
            </a:r>
            <a:r>
              <a:rPr lang="en-US" sz="2000" i="1" dirty="0">
                <a:ea typeface="ヒラギノ角ゴ Pro W3" charset="-128"/>
              </a:rPr>
              <a:t>IS</a:t>
            </a:r>
            <a:r>
              <a:rPr lang="en-US" sz="2000" dirty="0">
                <a:ea typeface="ヒラギノ角ゴ Pro W3" charset="-128"/>
              </a:rPr>
              <a:t> curve to the right. </a:t>
            </a:r>
          </a:p>
          <a:p>
            <a:r>
              <a:rPr lang="en-US" sz="2000" dirty="0">
                <a:ea typeface="ヒラギノ角ゴ Pro W3" charset="-128"/>
              </a:rPr>
              <a:t>On the other hand, a decrease in autonomous investment spending causes aggregate demand and equilibrium output to fall,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109000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Autonomous Net Exports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 autonomous increase in net exports leads to an increase in equilibrium output at any given interest rate and shifts the </a:t>
            </a:r>
            <a:r>
              <a:rPr lang="en-US" sz="2000" i="1" dirty="0">
                <a:ea typeface="ヒラギノ角ゴ Pro W3" charset="-128"/>
              </a:rPr>
              <a:t>IS</a:t>
            </a:r>
            <a:r>
              <a:rPr lang="en-US" sz="2000" dirty="0">
                <a:ea typeface="ヒラギノ角ゴ Pro W3" charset="-128"/>
              </a:rPr>
              <a:t> curve to the right.</a:t>
            </a:r>
          </a:p>
          <a:p>
            <a:r>
              <a:rPr lang="en-US" sz="2000" dirty="0">
                <a:ea typeface="ヒラギノ角ゴ Pro W3" charset="-128"/>
              </a:rPr>
              <a:t>Conversely, an autonomous fall in net exports causes aggregate demand and equilibrium output to decline, shifting the </a:t>
            </a:r>
            <a:r>
              <a:rPr lang="en-US" sz="2000" i="1" dirty="0">
                <a:ea typeface="ヒラギノ角ゴ Pro W3" charset="-128"/>
              </a:rPr>
              <a:t>IS</a:t>
            </a:r>
            <a:r>
              <a:rPr lang="en-US" sz="2000" dirty="0">
                <a:ea typeface="ヒラギノ角ゴ Pro W3" charset="-128"/>
              </a:rPr>
              <a:t> curve to the left.</a:t>
            </a:r>
            <a:endParaRPr lang="en-US" sz="2000" dirty="0"/>
          </a:p>
        </p:txBody>
      </p:sp>
    </p:spTree>
    <p:extLst>
      <p:ext uri="{BB962C8B-B14F-4D97-AF65-F5344CB8AC3E}">
        <p14:creationId xmlns:p14="http://schemas.microsoft.com/office/powerpoint/2010/main" val="277163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ea typeface="ＭＳ Ｐゴシック" charset="-128"/>
              </a:rPr>
              <a:t>Factors That </a:t>
            </a:r>
            <a:r>
              <a:rPr lang="en-US" altLang="ja-JP" dirty="0">
                <a:ea typeface="ＭＳ Ｐゴシック" charset="-128"/>
              </a:rPr>
              <a:t>Shift the </a:t>
            </a:r>
            <a:r>
              <a:rPr lang="en-US" altLang="ja-JP" i="1" dirty="0">
                <a:ea typeface="ＭＳ Ｐゴシック" charset="-128"/>
              </a:rPr>
              <a:t>IS</a:t>
            </a:r>
            <a:r>
              <a:rPr lang="en-US" altLang="ja-JP" dirty="0">
                <a:ea typeface="ＭＳ Ｐゴシック" charset="-128"/>
              </a:rPr>
              <a:t> Curve</a:t>
            </a:r>
            <a:r>
              <a:rPr lang="en-US" altLang="ja-JP" b="0" dirty="0">
                <a:ea typeface="ＭＳ Ｐゴシック" charset="-128"/>
              </a:rPr>
              <a:t> </a:t>
            </a:r>
            <a:r>
              <a:rPr lang="en-US" altLang="ja-JP" sz="2000" b="0" dirty="0">
                <a:ea typeface="ＭＳ Ｐゴシック" charset="-128"/>
              </a:rPr>
              <a:t>(3 of 3)</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Another factor that shifts the </a:t>
            </a:r>
            <a:r>
              <a:rPr lang="en-US" sz="2000" i="1" dirty="0">
                <a:ea typeface="ヒラギノ角ゴ Pro W3" charset="-128"/>
              </a:rPr>
              <a:t>IS</a:t>
            </a:r>
            <a:r>
              <a:rPr lang="en-US" sz="2000" dirty="0">
                <a:ea typeface="ヒラギノ角ゴ Pro W3" charset="-128"/>
              </a:rPr>
              <a:t> curve is changes in financial frictions</a:t>
            </a:r>
          </a:p>
          <a:p>
            <a:pPr marL="0" indent="0">
              <a:buNone/>
            </a:pPr>
            <a:endParaRPr lang="en-US" sz="2000" dirty="0">
              <a:ea typeface="ヒラギノ角ゴ Pro W3" charset="-128"/>
            </a:endParaRPr>
          </a:p>
          <a:p>
            <a:pPr lvl="1"/>
            <a:r>
              <a:rPr lang="en-US" altLang="ja-JP" sz="2000" dirty="0">
                <a:ea typeface="ＭＳ Ｐゴシック" charset="-128"/>
              </a:rPr>
              <a:t>An increase in financial frictions, as occurred during the financial crisis of 2007</a:t>
            </a:r>
            <a:r>
              <a:rPr lang="en-US" altLang="ja-JP" sz="2000" dirty="0"/>
              <a:t>–</a:t>
            </a:r>
            <a:r>
              <a:rPr lang="en-US" altLang="ja-JP" sz="2000" dirty="0">
                <a:ea typeface="ＭＳ Ｐゴシック" charset="-128"/>
              </a:rPr>
              <a:t>2009, raises the real cost of borrowing to firms and hence causes investment spending and aggregate demand to fall </a:t>
            </a:r>
            <a:endParaRPr lang="en-US" sz="2000" dirty="0"/>
          </a:p>
        </p:txBody>
      </p:sp>
    </p:spTree>
    <p:extLst>
      <p:ext uri="{BB962C8B-B14F-4D97-AF65-F5344CB8AC3E}">
        <p14:creationId xmlns:p14="http://schemas.microsoft.com/office/powerpoint/2010/main" val="262187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a:ea typeface="ＭＳ Ｐゴシック" charset="-128"/>
              </a:rPr>
              <a:t>Summary Table 1 Shifts in the </a:t>
            </a:r>
            <a:r>
              <a:rPr lang="en-US" altLang="ja-JP" sz="3200" i="1" dirty="0">
                <a:ea typeface="ＭＳ Ｐゴシック" charset="-128"/>
              </a:rPr>
              <a:t>IS</a:t>
            </a:r>
            <a:r>
              <a:rPr lang="en-US" altLang="ja-JP" sz="3200" dirty="0">
                <a:ea typeface="ＭＳ Ｐゴシック" charset="-128"/>
              </a:rPr>
              <a:t> Curve from Autonomous Changes in</a:t>
            </a:r>
            <a:r>
              <a:rPr lang="en-US" altLang="ja-JP" sz="3200" dirty="0"/>
              <a:t> </a:t>
            </a:r>
            <a:r>
              <a:rPr lang="en-US" altLang="ja-JP" sz="3200" i="1" dirty="0"/>
              <a:t>C̅</a:t>
            </a:r>
            <a:r>
              <a:rPr lang="en-US" altLang="ja-JP" sz="3200" dirty="0"/>
              <a:t>, </a:t>
            </a:r>
            <a:r>
              <a:rPr lang="en-US" altLang="ja-JP" sz="3200" i="1" dirty="0"/>
              <a:t>I̅</a:t>
            </a:r>
            <a:r>
              <a:rPr lang="en-US" altLang="ja-JP" sz="3200" dirty="0"/>
              <a:t>, </a:t>
            </a:r>
            <a:r>
              <a:rPr lang="en-US" altLang="ja-JP" sz="3200" i="1" dirty="0"/>
              <a:t>G̅</a:t>
            </a:r>
            <a:r>
              <a:rPr lang="en-US" altLang="ja-JP" sz="3200" dirty="0"/>
              <a:t>, </a:t>
            </a:r>
            <a:r>
              <a:rPr lang="en-US" altLang="ja-JP" sz="3200" i="1" dirty="0"/>
              <a:t>T̅</a:t>
            </a:r>
            <a:r>
              <a:rPr lang="en-US" altLang="ja-JP" sz="3200" dirty="0"/>
              <a:t>, </a:t>
            </a:r>
            <a:r>
              <a:rPr lang="en-US" altLang="ja-JP" sz="3200" i="1" dirty="0"/>
              <a:t>N̅X̅</a:t>
            </a:r>
            <a:r>
              <a:rPr lang="en-US" altLang="ja-JP" sz="3200" dirty="0"/>
              <a:t> and </a:t>
            </a:r>
            <a:r>
              <a:rPr lang="en-US" altLang="ja-JP" sz="3200" i="1" dirty="0"/>
              <a:t>f̅</a:t>
            </a:r>
            <a:endParaRPr lang="en-US" sz="3200" dirty="0"/>
          </a:p>
        </p:txBody>
      </p:sp>
      <p:pic>
        <p:nvPicPr>
          <p:cNvPr id="8195" name="Picture 3" descr="The vertical axis is labeled &quot;r&quot; and the horizontal axis is labeled &quot;Y.&quot; The I S sub 1 line begins at the upper left corner and slopes downward to the lower right corner. A line, I S sub 2, which is parallel to the I S sub 1 line, and plotted to the right, shows the rightward shift in the I S curve. A right arrow from I S sub 1 points to I S sub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3880" y="1500713"/>
            <a:ext cx="5182890" cy="472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Vietnam War Buildup, 1964–1969</a:t>
            </a:r>
          </a:p>
        </p:txBody>
      </p:sp>
      <p:sp>
        <p:nvSpPr>
          <p:cNvPr id="3" name="Content Placeholder 2"/>
          <p:cNvSpPr>
            <a:spLocks noGrp="1"/>
          </p:cNvSpPr>
          <p:nvPr>
            <p:ph idx="1"/>
          </p:nvPr>
        </p:nvSpPr>
        <p:spPr/>
        <p:txBody>
          <a:bodyPr/>
          <a:lstStyle/>
          <a:p>
            <a:r>
              <a:rPr lang="en-US" sz="2000" dirty="0">
                <a:ea typeface="ヒラギノ角ゴ Pro W3" charset="-128"/>
              </a:rPr>
              <a:t>The United States’</a:t>
            </a:r>
            <a:r>
              <a:rPr lang="en-US" altLang="ja-JP" sz="2000" dirty="0">
                <a:ea typeface="ヒラギノ角ゴ Pro W3" charset="-128"/>
              </a:rPr>
              <a:t> involvement in Vietnam began to escalate in the early 1960s.</a:t>
            </a:r>
          </a:p>
          <a:p>
            <a:r>
              <a:rPr lang="en-US" sz="2000" dirty="0">
                <a:ea typeface="ヒラギノ角ゴ Pro W3" charset="-128"/>
              </a:rPr>
              <a:t>Usually during a period when government purchases are rising rapidly, central banks raise real interest rates to keep the economy from overheating.</a:t>
            </a:r>
          </a:p>
          <a:p>
            <a:r>
              <a:rPr lang="en-US" sz="2000" dirty="0">
                <a:ea typeface="ヒラギノ角ゴ Pro W3" charset="-128"/>
              </a:rPr>
              <a:t>The Vietnam War period, however, is unusual because the Federal Reserve decided to keep real interest rates constant. Hence, this period provides an excellent example of how policy makers could make use of the </a:t>
            </a:r>
            <a:r>
              <a:rPr lang="en-US" sz="2000" i="1" dirty="0">
                <a:ea typeface="ヒラギノ角ゴ Pro W3" charset="-128"/>
              </a:rPr>
              <a:t>IS </a:t>
            </a:r>
            <a:r>
              <a:rPr lang="en-US" sz="2000" dirty="0">
                <a:ea typeface="ヒラギノ角ゴ Pro W3" charset="-128"/>
              </a:rPr>
              <a:t>curve analysis to inform policy.</a:t>
            </a:r>
            <a:endParaRPr lang="en-US" sz="2000" dirty="0"/>
          </a:p>
        </p:txBody>
      </p:sp>
    </p:spTree>
    <p:extLst>
      <p:ext uri="{BB962C8B-B14F-4D97-AF65-F5344CB8AC3E}">
        <p14:creationId xmlns:p14="http://schemas.microsoft.com/office/powerpoint/2010/main" val="1107954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Vietnam War Build Up</a:t>
            </a:r>
            <a:endParaRPr lang="en-US" dirty="0"/>
          </a:p>
        </p:txBody>
      </p:sp>
      <p:pic>
        <p:nvPicPr>
          <p:cNvPr id="3" name="Picture 2" descr="A graph depicts Vietnam War Buildup.&#10;The vertical axis is labeled &quot;Real Interest Rate, r (percent)&quot; and the horizontal axis is labeled &quot;Aggregate Output, Y (dollar trillions, 2009 dollars).&quot; The I S 1964 line begins at the upper left corner and slopes down to the lower right corner. The point 1 (3.7, 2%) is marked toward the bottom end of this line. The I S 1969 line, on the right, follows the same slope as the I S 1964 line. The point 2 (4.7, 2%) is marked toward the bottom end of this line. Three labels on the graph read Step 1. Increasing military spending shifted the IS curve rightward . . . Step 2. while Federal Reserve actions kept the interest rate constant . . Step 3. raising aggregate outp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48" y="1513587"/>
            <a:ext cx="7159752" cy="475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4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Application: The Fiscal Stimulus Package of 2009 </a:t>
            </a:r>
            <a:r>
              <a:rPr lang="en-US" sz="2000" b="0" dirty="0"/>
              <a:t>(1 of 2)</a:t>
            </a:r>
          </a:p>
        </p:txBody>
      </p:sp>
      <p:sp>
        <p:nvSpPr>
          <p:cNvPr id="3" name="Content Placeholder 2"/>
          <p:cNvSpPr>
            <a:spLocks noGrp="1"/>
          </p:cNvSpPr>
          <p:nvPr>
            <p:ph idx="1"/>
          </p:nvPr>
        </p:nvSpPr>
        <p:spPr/>
        <p:txBody>
          <a:bodyPr/>
          <a:lstStyle/>
          <a:p>
            <a:r>
              <a:rPr lang="en-US" sz="2000" dirty="0">
                <a:ea typeface="ヒラギノ角ゴ Pro W3" charset="-128"/>
              </a:rPr>
              <a:t>In the fall of 2008, the U.S. economy was in crisis. By the time the new Obama administration had taken office, the unemployment rate had risen from 4.7% just before the recession began in December 2007 to 7.6% in January 2009.</a:t>
            </a:r>
          </a:p>
          <a:p>
            <a:r>
              <a:rPr lang="en-US" sz="2000" dirty="0">
                <a:ea typeface="ヒラギノ角ゴ Pro W3" charset="-128"/>
              </a:rPr>
              <a:t>To stimulate the economy, the Obama administration proposed a fiscal stimulus package that, when passed by Congress, included $288 billion in tax cuts for households and businesses and $499 billion in increased federal spending, including transfer payments.</a:t>
            </a:r>
          </a:p>
          <a:p>
            <a:r>
              <a:rPr lang="en-US" sz="2000" dirty="0">
                <a:ea typeface="ヒラギノ角ゴ Pro W3" charset="-128"/>
              </a:rPr>
              <a:t>These tax cuts and spending increases were predicted to increase aggregate demand, thereby raising the equilibrium level of aggregate output at any given real interest rate and so shifting the </a:t>
            </a:r>
            <a:r>
              <a:rPr lang="en-US" sz="2000" i="1" dirty="0">
                <a:ea typeface="ヒラギノ角ゴ Pro W3" charset="-128"/>
              </a:rPr>
              <a:t>IS </a:t>
            </a:r>
            <a:r>
              <a:rPr lang="en-US" sz="2000" dirty="0">
                <a:ea typeface="ヒラギノ角ゴ Pro W3" charset="-128"/>
              </a:rPr>
              <a:t>curve to the right.</a:t>
            </a:r>
          </a:p>
          <a:p>
            <a:endParaRPr lang="en-US" sz="2000" dirty="0"/>
          </a:p>
        </p:txBody>
      </p:sp>
    </p:spTree>
    <p:extLst>
      <p:ext uri="{BB962C8B-B14F-4D97-AF65-F5344CB8AC3E}">
        <p14:creationId xmlns:p14="http://schemas.microsoft.com/office/powerpoint/2010/main" val="76051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The Fiscal Stimulus Package of 2009</a:t>
            </a:r>
            <a:r>
              <a:rPr lang="en-US" dirty="0">
                <a:ea typeface="ヒラギノ角ゴ Pro W3" charset="-128"/>
              </a:rPr>
              <a:t> </a:t>
            </a:r>
            <a:r>
              <a:rPr lang="en-US" sz="2000" b="0" dirty="0"/>
              <a:t>(2 of 2)</a:t>
            </a:r>
          </a:p>
        </p:txBody>
      </p:sp>
      <p:sp>
        <p:nvSpPr>
          <p:cNvPr id="3" name="Content Placeholder 2"/>
          <p:cNvSpPr>
            <a:spLocks noGrp="1"/>
          </p:cNvSpPr>
          <p:nvPr>
            <p:ph idx="1"/>
          </p:nvPr>
        </p:nvSpPr>
        <p:spPr>
          <a:xfrm>
            <a:off x="457200" y="1600200"/>
            <a:ext cx="8229600" cy="4572000"/>
          </a:xfrm>
        </p:spPr>
        <p:txBody>
          <a:bodyPr/>
          <a:lstStyle/>
          <a:p>
            <a:pPr>
              <a:spcBef>
                <a:spcPts val="600"/>
              </a:spcBef>
            </a:pPr>
            <a:r>
              <a:rPr lang="en-US" sz="2000" dirty="0">
                <a:ea typeface="ヒラギノ角ゴ Pro W3" charset="-128"/>
              </a:rPr>
              <a:t>Unfortunately, most of the government purchases did not kick in until after 2010, while the decline in autonomous consumption and investment was much larger than anticipated.</a:t>
            </a:r>
          </a:p>
          <a:p>
            <a:pPr>
              <a:spcBef>
                <a:spcPts val="600"/>
              </a:spcBef>
            </a:pPr>
            <a:r>
              <a:rPr lang="en-US" sz="2000" dirty="0">
                <a:ea typeface="ヒラギノ角ゴ Pro W3" charset="-128"/>
              </a:rPr>
              <a:t>The fiscal stimulus was more than offset by weak consumption and investment, with the result that the aggregate demand ended up contracting rather than rising, and the </a:t>
            </a:r>
            <a:r>
              <a:rPr lang="en-US" sz="2000" i="1" dirty="0">
                <a:ea typeface="ヒラギノ角ゴ Pro W3" charset="-128"/>
              </a:rPr>
              <a:t>IS </a:t>
            </a:r>
            <a:r>
              <a:rPr lang="en-US" sz="2000" dirty="0">
                <a:ea typeface="ヒラギノ角ゴ Pro W3" charset="-128"/>
              </a:rPr>
              <a:t>curve did not shift to the right, as hoped.</a:t>
            </a:r>
            <a:endParaRPr lang="en-US" sz="2000" dirty="0"/>
          </a:p>
        </p:txBody>
      </p:sp>
    </p:spTree>
    <p:extLst>
      <p:ext uri="{BB962C8B-B14F-4D97-AF65-F5344CB8AC3E}">
        <p14:creationId xmlns:p14="http://schemas.microsoft.com/office/powerpoint/2010/main" val="191293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List the four components of aggregate demand (or planned expenditure).</a:t>
            </a:r>
          </a:p>
          <a:p>
            <a:r>
              <a:rPr lang="en-US" sz="2000" dirty="0">
                <a:ea typeface="ヒラギノ角ゴ Pro W3" charset="-128"/>
              </a:rPr>
              <a:t>List and describe the factors that determine the four components of aggregate demand (or planned expenditure).</a:t>
            </a:r>
          </a:p>
          <a:p>
            <a:r>
              <a:rPr lang="en-US" sz="2000" dirty="0">
                <a:ea typeface="ヒラギノ角ゴ Pro W3" charset="-128"/>
              </a:rPr>
              <a:t>Solve for the goods market equilibrium.</a:t>
            </a:r>
          </a:p>
          <a:p>
            <a:r>
              <a:rPr lang="en-US" sz="2000" dirty="0">
                <a:ea typeface="ヒラギノ角ゴ Pro W3" charset="-128"/>
              </a:rPr>
              <a:t>Describe why the </a:t>
            </a:r>
            <a:r>
              <a:rPr lang="en-US" sz="2000" i="1" dirty="0">
                <a:ea typeface="ヒラギノ角ゴ Pro W3" charset="-128"/>
              </a:rPr>
              <a:t>IS</a:t>
            </a:r>
            <a:r>
              <a:rPr lang="en-US" sz="2000" dirty="0">
                <a:ea typeface="ヒラギノ角ゴ Pro W3" charset="-128"/>
              </a:rPr>
              <a:t> curve slopes downward and why the economy heads to a goods market equilibrium.</a:t>
            </a:r>
          </a:p>
          <a:p>
            <a:r>
              <a:rPr lang="en-US" sz="2000" dirty="0">
                <a:ea typeface="ヒラギノ角ゴ Pro W3" charset="-128"/>
              </a:rPr>
              <a:t>List the factors that shift the </a:t>
            </a:r>
            <a:r>
              <a:rPr lang="en-US" sz="2000" i="1" dirty="0">
                <a:ea typeface="ヒラギノ角ゴ Pro W3" charset="-128"/>
              </a:rPr>
              <a:t>IS </a:t>
            </a:r>
            <a:r>
              <a:rPr lang="en-US" sz="2000" dirty="0">
                <a:ea typeface="ヒラギノ角ゴ Pro W3" charset="-128"/>
              </a:rPr>
              <a:t>curve and describe how they shift the </a:t>
            </a:r>
            <a:r>
              <a:rPr lang="en-US" sz="2000" i="1" dirty="0">
                <a:ea typeface="ヒラギノ角ゴ Pro W3" charset="-128"/>
              </a:rPr>
              <a:t>IS</a:t>
            </a:r>
            <a:r>
              <a:rPr lang="en-US" sz="2000" dirty="0">
                <a:ea typeface="ヒラギノ角ゴ Pro W3" charset="-128"/>
              </a:rPr>
              <a:t> curve.</a:t>
            </a:r>
            <a:endParaRPr lang="en-US" sz="2000" dirty="0"/>
          </a:p>
        </p:txBody>
      </p:sp>
    </p:spTree>
    <p:extLst>
      <p:ext uri="{BB962C8B-B14F-4D97-AF65-F5344CB8AC3E}">
        <p14:creationId xmlns:p14="http://schemas.microsoft.com/office/powerpoint/2010/main" val="121740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Planned Expenditure and Aggregate Demand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pPr>
              <a:spcBef>
                <a:spcPct val="50000"/>
              </a:spcBef>
            </a:pPr>
            <a:r>
              <a:rPr lang="en-US" sz="2000" b="1" dirty="0">
                <a:ea typeface="ヒラギノ角ゴ Pro W3" charset="-128"/>
              </a:rPr>
              <a:t>Planned expenditure</a:t>
            </a:r>
            <a:r>
              <a:rPr lang="en-US" sz="2000" dirty="0">
                <a:ea typeface="ヒラギノ角ゴ Pro W3" charset="-128"/>
              </a:rPr>
              <a:t> is </a:t>
            </a:r>
            <a:r>
              <a:rPr lang="en-US" altLang="ja-JP" sz="2000" dirty="0">
                <a:ea typeface="ＭＳ Ｐゴシック" charset="-128"/>
              </a:rPr>
              <a:t>the total amount of spending on domestically produced goods and services that households, businesses, the government, and foreigners want to make.</a:t>
            </a:r>
          </a:p>
          <a:p>
            <a:pPr lvl="1">
              <a:spcBef>
                <a:spcPct val="50000"/>
              </a:spcBef>
            </a:pPr>
            <a:r>
              <a:rPr lang="en-US" altLang="ja-JP" sz="2000" b="1" dirty="0">
                <a:ea typeface="ＭＳ Ｐゴシック" charset="-128"/>
              </a:rPr>
              <a:t>Aggregate demand</a:t>
            </a:r>
            <a:r>
              <a:rPr lang="en-US" altLang="ja-JP" sz="2000" dirty="0">
                <a:ea typeface="ＭＳ Ｐゴシック" charset="-128"/>
              </a:rPr>
              <a:t> is the total amount of output demanded in the economy.</a:t>
            </a:r>
            <a:endParaRPr lang="en-US" sz="2000" dirty="0"/>
          </a:p>
          <a:p>
            <a:pPr marL="0" indent="0">
              <a:spcBef>
                <a:spcPct val="50000"/>
              </a:spcBef>
              <a:buNone/>
            </a:pPr>
            <a:endParaRPr lang="en-US" altLang="ja-JP" sz="2000" dirty="0">
              <a:ea typeface="ＭＳ Ｐゴシック" charset="-128"/>
            </a:endParaRPr>
          </a:p>
          <a:p>
            <a:pPr>
              <a:spcBef>
                <a:spcPct val="50000"/>
              </a:spcBef>
            </a:pPr>
            <a:r>
              <a:rPr lang="en-US" altLang="ja-JP" sz="2000" b="1" dirty="0">
                <a:ea typeface="ＭＳ Ｐゴシック" charset="-128"/>
              </a:rPr>
              <a:t>Actual </a:t>
            </a:r>
            <a:r>
              <a:rPr lang="en-US" sz="2000" b="1" dirty="0"/>
              <a:t>expenditure </a:t>
            </a:r>
            <a:r>
              <a:rPr lang="en-US" sz="2000" dirty="0"/>
              <a:t>is the amount that these entities actually do spend, which equals the total amount of output produced in the economy. </a:t>
            </a:r>
            <a:endParaRPr lang="en-US" altLang="ja-JP" sz="2000" dirty="0">
              <a:ea typeface="ＭＳ Ｐゴシック" charset="-128"/>
            </a:endParaRPr>
          </a:p>
        </p:txBody>
      </p:sp>
    </p:spTree>
    <p:extLst>
      <p:ext uri="{BB962C8B-B14F-4D97-AF65-F5344CB8AC3E}">
        <p14:creationId xmlns:p14="http://schemas.microsoft.com/office/powerpoint/2010/main" val="173215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Planned Expenditure and Aggregate Demand </a:t>
            </a:r>
            <a:r>
              <a:rPr lang="en-US" sz="2000" b="0" dirty="0">
                <a:ea typeface="ヒラギノ角ゴ Pro W3" charset="-128"/>
              </a:rPr>
              <a:t>(2 of 2)</a:t>
            </a:r>
            <a:endParaRPr lang="en-US" sz="2000" dirty="0"/>
          </a:p>
        </p:txBody>
      </p:sp>
      <p:sp>
        <p:nvSpPr>
          <p:cNvPr id="3" name="Content Placeholder 2"/>
          <p:cNvSpPr>
            <a:spLocks noGrp="1"/>
          </p:cNvSpPr>
          <p:nvPr>
            <p:ph idx="1"/>
          </p:nvPr>
        </p:nvSpPr>
        <p:spPr/>
        <p:txBody>
          <a:bodyPr/>
          <a:lstStyle/>
          <a:p>
            <a:r>
              <a:rPr lang="en-US" altLang="ja-JP" sz="2000" b="1" dirty="0">
                <a:ea typeface="ＭＳ Ｐゴシック" charset="-128"/>
              </a:rPr>
              <a:t>Equilibrium in goods market</a:t>
            </a:r>
          </a:p>
          <a:p>
            <a:pPr lvl="1"/>
            <a:r>
              <a:rPr lang="en-US" sz="2000" dirty="0"/>
              <a:t>When aggregate demand for goods and services is equal to the actual amount of goods and services produced.</a:t>
            </a:r>
          </a:p>
          <a:p>
            <a:pPr marL="457200" lvl="1" indent="0">
              <a:buNone/>
            </a:pPr>
            <a:endParaRPr lang="en-US" altLang="ja-JP" sz="2000" dirty="0">
              <a:ea typeface="ＭＳ Ｐゴシック" charset="-128"/>
            </a:endParaRPr>
          </a:p>
          <a:p>
            <a:r>
              <a:rPr lang="en-US" altLang="ja-JP" sz="2000" dirty="0">
                <a:ea typeface="ＭＳ Ｐゴシック" charset="-128"/>
              </a:rPr>
              <a:t>The total quantity demanded of an economy’s output is the sum of 4 types of spending:</a:t>
            </a:r>
          </a:p>
          <a:p>
            <a:pPr lvl="1"/>
            <a:r>
              <a:rPr lang="en-US" altLang="ja-JP" sz="2000" b="1" dirty="0">
                <a:ea typeface="ＭＳ Ｐゴシック" charset="-128"/>
              </a:rPr>
              <a:t>-Consumption expenditure</a:t>
            </a:r>
            <a:r>
              <a:rPr lang="en-US" altLang="ja-JP" sz="2000" dirty="0">
                <a:ea typeface="ＭＳ Ｐゴシック" charset="-128"/>
              </a:rPr>
              <a:t> (C)</a:t>
            </a:r>
            <a:br>
              <a:rPr lang="en-US" altLang="ja-JP" sz="2000" dirty="0">
                <a:ea typeface="ＭＳ Ｐゴシック" charset="-128"/>
              </a:rPr>
            </a:br>
            <a:r>
              <a:rPr lang="en-US" altLang="ja-JP" sz="2000" dirty="0">
                <a:ea typeface="ＭＳ Ｐゴシック" charset="-128"/>
              </a:rPr>
              <a:t>-</a:t>
            </a:r>
            <a:r>
              <a:rPr lang="en-US" altLang="ja-JP" sz="2000" b="1" dirty="0">
                <a:ea typeface="ＭＳ Ｐゴシック" charset="-128"/>
              </a:rPr>
              <a:t>Planned investment spending</a:t>
            </a:r>
            <a:r>
              <a:rPr lang="en-US" altLang="ja-JP" sz="2000" dirty="0">
                <a:ea typeface="ＭＳ Ｐゴシック" charset="-128"/>
              </a:rPr>
              <a:t> (</a:t>
            </a:r>
            <a:r>
              <a:rPr lang="en-US" altLang="ja-JP" sz="2000" i="1" dirty="0">
                <a:ea typeface="ＭＳ Ｐゴシック" charset="-128"/>
              </a:rPr>
              <a:t>I</a:t>
            </a:r>
            <a:r>
              <a:rPr lang="en-US" altLang="ja-JP" sz="2000" dirty="0">
                <a:ea typeface="ＭＳ Ｐゴシック" charset="-128"/>
              </a:rPr>
              <a:t> )</a:t>
            </a:r>
          </a:p>
          <a:p>
            <a:pPr lvl="1"/>
            <a:r>
              <a:rPr lang="en-US" altLang="ja-JP" sz="2000" dirty="0">
                <a:ea typeface="ＭＳ Ｐゴシック" charset="-128"/>
              </a:rPr>
              <a:t>-</a:t>
            </a:r>
            <a:r>
              <a:rPr lang="en-US" altLang="ja-JP" sz="2000" b="1" dirty="0">
                <a:ea typeface="ＭＳ Ｐゴシック" charset="-128"/>
              </a:rPr>
              <a:t>Government purchases</a:t>
            </a:r>
            <a:r>
              <a:rPr lang="en-US" altLang="ja-JP" sz="2000" dirty="0">
                <a:ea typeface="ＭＳ Ｐゴシック" charset="-128"/>
              </a:rPr>
              <a:t> (</a:t>
            </a:r>
            <a:r>
              <a:rPr lang="en-US" altLang="ja-JP" sz="2000" i="1" dirty="0">
                <a:ea typeface="ＭＳ Ｐゴシック" charset="-128"/>
              </a:rPr>
              <a:t>G</a:t>
            </a:r>
            <a:r>
              <a:rPr lang="en-US" altLang="ja-JP" sz="2000" dirty="0">
                <a:ea typeface="ＭＳ Ｐゴシック" charset="-128"/>
              </a:rPr>
              <a:t> )</a:t>
            </a:r>
          </a:p>
          <a:p>
            <a:pPr lvl="1"/>
            <a:r>
              <a:rPr lang="en-US" altLang="ja-JP" sz="2000" dirty="0">
                <a:ea typeface="ＭＳ Ｐゴシック" charset="-128"/>
              </a:rPr>
              <a:t>-</a:t>
            </a:r>
            <a:r>
              <a:rPr lang="en-US" altLang="ja-JP" sz="2000" b="1" dirty="0">
                <a:ea typeface="ＭＳ Ｐゴシック" charset="-128"/>
              </a:rPr>
              <a:t>Net exports</a:t>
            </a:r>
            <a:r>
              <a:rPr lang="en-US" altLang="ja-JP" sz="2000" dirty="0">
                <a:ea typeface="ＭＳ Ｐゴシック" charset="-128"/>
              </a:rPr>
              <a:t> (</a:t>
            </a:r>
            <a:r>
              <a:rPr lang="en-US" altLang="ja-JP" sz="2000" i="1" dirty="0">
                <a:ea typeface="ＭＳ Ｐゴシック" charset="-128"/>
              </a:rPr>
              <a:t>NX</a:t>
            </a:r>
            <a:r>
              <a:rPr lang="en-US" altLang="ja-JP" sz="2000" dirty="0">
                <a:ea typeface="ＭＳ Ｐゴシック" charset="-128"/>
              </a:rPr>
              <a:t> )</a:t>
            </a:r>
            <a:endParaRPr lang="en-US" sz="2000" dirty="0"/>
          </a:p>
        </p:txBody>
      </p:sp>
    </p:spTree>
    <p:extLst>
      <p:ext uri="{BB962C8B-B14F-4D97-AF65-F5344CB8AC3E}">
        <p14:creationId xmlns:p14="http://schemas.microsoft.com/office/powerpoint/2010/main" val="72725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71C-5EA2-43BA-89EE-9C9E7F4FB9E8}"/>
              </a:ext>
            </a:extLst>
          </p:cNvPr>
          <p:cNvSpPr>
            <a:spLocks noGrp="1"/>
          </p:cNvSpPr>
          <p:nvPr>
            <p:ph type="title"/>
          </p:nvPr>
        </p:nvSpPr>
        <p:spPr/>
        <p:txBody>
          <a:bodyPr/>
          <a:lstStyle/>
          <a:p>
            <a:r>
              <a:rPr lang="en-US" dirty="0"/>
              <a:t>Consumption Expenditure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ADDB3C-FBC6-4474-9556-CC0EEEF20FC5}"/>
                  </a:ext>
                </a:extLst>
              </p:cNvPr>
              <p:cNvSpPr>
                <a:spLocks noGrp="1"/>
              </p:cNvSpPr>
              <p:nvPr>
                <p:ph idx="1"/>
              </p:nvPr>
            </p:nvSpPr>
            <p:spPr/>
            <p:txBody>
              <a:bodyPr/>
              <a:lstStyle/>
              <a:p>
                <a:r>
                  <a:rPr lang="en-US" sz="2000" b="1" dirty="0"/>
                  <a:t>Consumption Function</a:t>
                </a:r>
              </a:p>
              <a:p>
                <a:pPr lvl="1"/>
                <a:r>
                  <a:rPr lang="en-US" sz="2000" dirty="0"/>
                  <a:t>the relationship between disposable income and consumption expenditure</a:t>
                </a:r>
              </a:p>
              <a:p>
                <a:pPr marL="457200" lvl="1" indent="0">
                  <a:buNone/>
                </a:pPr>
                <a:r>
                  <a:rPr lang="en-US" dirty="0"/>
                  <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𝐶</m:t>
                        </m:r>
                      </m:e>
                    </m:acc>
                    <m:r>
                      <a:rPr lang="en-US" b="0" i="1" smtClean="0">
                        <a:latin typeface="Cambria Math" panose="02040503050406030204" pitchFamily="18" charset="0"/>
                      </a:rPr>
                      <m:t>+</m:t>
                    </m:r>
                    <m:r>
                      <a:rPr lang="en-US" b="0" i="1" smtClean="0">
                        <a:latin typeface="Cambria Math" panose="02040503050406030204" pitchFamily="18" charset="0"/>
                      </a:rPr>
                      <m:t>𝑚𝑝𝑐</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𝐷</m:t>
                        </m:r>
                      </m:sup>
                    </m:sSup>
                  </m:oMath>
                </a14:m>
                <a:endParaRPr lang="en-US" dirty="0"/>
              </a:p>
              <a:p>
                <a:pPr marL="313182" indent="-342900"/>
                <a:r>
                  <a:rPr lang="en-US" sz="2000" b="1" dirty="0"/>
                  <a:t>Autonomous consumption expenditure</a:t>
                </a:r>
              </a:p>
              <a:p>
                <a:pPr marL="800100" lvl="1" indent="-342900"/>
                <a:r>
                  <a:rPr lang="en-US" sz="2000" dirty="0"/>
                  <a:t>Consumer optimism </a:t>
                </a:r>
              </a:p>
              <a:p>
                <a:pPr marL="800100" lvl="1" indent="-342900"/>
                <a:r>
                  <a:rPr lang="en-US" sz="2000" dirty="0"/>
                  <a:t>reflects the change in consumption expenditure that results from an additional dollar of disposable income</a:t>
                </a:r>
              </a:p>
              <a:p>
                <a:pPr marL="800100" lvl="1" indent="-342900"/>
                <a:r>
                  <a:rPr lang="en-US" sz="2000" dirty="0"/>
                  <a:t>It is constant and is between 0 and 1</a:t>
                </a:r>
              </a:p>
              <a:p>
                <a:pPr marL="800100" lvl="1" indent="-342900"/>
                <a:endParaRPr lang="en-US" dirty="0"/>
              </a:p>
              <a:p>
                <a:pPr lvl="1"/>
                <a:endParaRPr lang="en-US" dirty="0"/>
              </a:p>
              <a:p>
                <a:pPr lvl="1"/>
                <a:endParaRPr lang="en-US" dirty="0"/>
              </a:p>
              <a:p>
                <a:pPr lvl="1"/>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ACADDB3C-FBC6-4474-9556-CC0EEEF20FC5}"/>
                  </a:ext>
                </a:extLst>
              </p:cNvPr>
              <p:cNvSpPr>
                <a:spLocks noGrp="1" noRot="1" noChangeAspect="1" noMove="1" noResize="1" noEditPoints="1" noAdjustHandles="1" noChangeArrowheads="1" noChangeShapeType="1" noTextEdit="1"/>
              </p:cNvSpPr>
              <p:nvPr>
                <p:ph idx="1"/>
              </p:nvPr>
            </p:nvSpPr>
            <p:spPr>
              <a:blipFill>
                <a:blip r:embed="rId2"/>
                <a:stretch>
                  <a:fillRect l="-1778" t="-1617"/>
                </a:stretch>
              </a:blipFill>
            </p:spPr>
            <p:txBody>
              <a:bodyPr/>
              <a:lstStyle/>
              <a:p>
                <a:r>
                  <a:rPr lang="en-US">
                    <a:noFill/>
                  </a:rPr>
                  <a:t> </a:t>
                </a:r>
              </a:p>
            </p:txBody>
          </p:sp>
        </mc:Fallback>
      </mc:AlternateContent>
    </p:spTree>
    <p:extLst>
      <p:ext uri="{BB962C8B-B14F-4D97-AF65-F5344CB8AC3E}">
        <p14:creationId xmlns:p14="http://schemas.microsoft.com/office/powerpoint/2010/main" val="393162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Investment Spending </a:t>
            </a:r>
            <a:r>
              <a:rPr lang="en-US" sz="2000" b="0" dirty="0"/>
              <a:t>(1 of 2)</a:t>
            </a:r>
          </a:p>
        </p:txBody>
      </p:sp>
      <p:sp>
        <p:nvSpPr>
          <p:cNvPr id="3" name="Content Placeholder 2"/>
          <p:cNvSpPr>
            <a:spLocks noGrp="1"/>
          </p:cNvSpPr>
          <p:nvPr>
            <p:ph idx="1"/>
          </p:nvPr>
        </p:nvSpPr>
        <p:spPr>
          <a:xfrm>
            <a:off x="457200" y="1600201"/>
            <a:ext cx="8229600" cy="2590800"/>
          </a:xfrm>
        </p:spPr>
        <p:txBody>
          <a:bodyPr/>
          <a:lstStyle/>
          <a:p>
            <a:r>
              <a:rPr lang="en-US" sz="2000" b="1" dirty="0">
                <a:ea typeface="ヒラギノ角ゴ Pro W3" charset="-128"/>
              </a:rPr>
              <a:t>Fixed investment</a:t>
            </a:r>
            <a:r>
              <a:rPr lang="en-US" sz="2000" dirty="0">
                <a:ea typeface="ヒラギノ角ゴ Pro W3" charset="-128"/>
              </a:rPr>
              <a:t> </a:t>
            </a:r>
          </a:p>
          <a:p>
            <a:pPr lvl="1"/>
            <a:r>
              <a:rPr lang="en-US" sz="2000" dirty="0"/>
              <a:t>is </a:t>
            </a:r>
            <a:r>
              <a:rPr lang="en-US" sz="2000" u="sng" dirty="0"/>
              <a:t>planned spending </a:t>
            </a:r>
            <a:r>
              <a:rPr lang="en-US" sz="2000" dirty="0"/>
              <a:t>by firms on equipment and structures plus planned spending on new residential housing</a:t>
            </a:r>
            <a:endParaRPr lang="en-US" sz="2000" dirty="0">
              <a:ea typeface="ヒラギノ角ゴ Pro W3" charset="-128"/>
            </a:endParaRPr>
          </a:p>
          <a:p>
            <a:r>
              <a:rPr lang="en-US" sz="2000" b="1" dirty="0">
                <a:ea typeface="ヒラギノ角ゴ Pro W3" charset="-128"/>
              </a:rPr>
              <a:t>Inventory investment</a:t>
            </a:r>
            <a:r>
              <a:rPr lang="en-US" sz="2000" dirty="0">
                <a:ea typeface="ヒラギノ角ゴ Pro W3" charset="-128"/>
              </a:rPr>
              <a:t> </a:t>
            </a:r>
          </a:p>
          <a:p>
            <a:pPr lvl="1"/>
            <a:r>
              <a:rPr lang="en-US" sz="2000" dirty="0"/>
              <a:t>Inventory investment is spending by firms on additional holdings of raw materials, parts, and finished goods</a:t>
            </a:r>
          </a:p>
          <a:p>
            <a:pPr lvl="1"/>
            <a:r>
              <a:rPr lang="en-US" sz="2000" dirty="0"/>
              <a:t>calculated as the change in holdings of these items in a given time period</a:t>
            </a:r>
          </a:p>
          <a:p>
            <a:pPr lvl="1"/>
            <a:r>
              <a:rPr lang="en-US" sz="2000" dirty="0">
                <a:ea typeface="ヒラギノ角ゴ Pro W3" charset="-128"/>
              </a:rPr>
              <a:t>It can be planned or unplanned</a:t>
            </a:r>
          </a:p>
          <a:p>
            <a:pPr lvl="1"/>
            <a:r>
              <a:rPr lang="en-US" sz="2000" dirty="0"/>
              <a:t>The </a:t>
            </a:r>
            <a:r>
              <a:rPr lang="en-US" sz="2000" u="sng" dirty="0"/>
              <a:t>act of adjusting production to eliminate unplanned inventory </a:t>
            </a:r>
            <a:r>
              <a:rPr lang="en-US" sz="2000" dirty="0"/>
              <a:t>investment plays a key role in the determination of aggregate output</a:t>
            </a:r>
          </a:p>
          <a:p>
            <a:pPr marL="457200" lvl="1" indent="0">
              <a:buNone/>
            </a:pPr>
            <a:endParaRPr lang="en-US" sz="2000" dirty="0">
              <a:ea typeface="ヒラギノ角ゴ Pro W3" charset="-128"/>
            </a:endParaRPr>
          </a:p>
        </p:txBody>
      </p:sp>
    </p:spTree>
    <p:extLst>
      <p:ext uri="{BB962C8B-B14F-4D97-AF65-F5344CB8AC3E}">
        <p14:creationId xmlns:p14="http://schemas.microsoft.com/office/powerpoint/2010/main" val="63830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3AFC-FB15-4265-A117-96E75E3F51F3}"/>
              </a:ext>
            </a:extLst>
          </p:cNvPr>
          <p:cNvSpPr>
            <a:spLocks noGrp="1"/>
          </p:cNvSpPr>
          <p:nvPr>
            <p:ph type="title"/>
          </p:nvPr>
        </p:nvSpPr>
        <p:spPr/>
        <p:txBody>
          <a:bodyPr/>
          <a:lstStyle/>
          <a:p>
            <a:r>
              <a:rPr lang="en-US" dirty="0"/>
              <a:t>Planned Investment Spending </a:t>
            </a:r>
            <a:r>
              <a:rPr lang="en-US" sz="2000" b="0" dirty="0"/>
              <a:t>(2 of 2)</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3CE2E4-9F32-437D-AA95-2A6C3DE9DA4D}"/>
                  </a:ext>
                </a:extLst>
              </p:cNvPr>
              <p:cNvSpPr>
                <a:spLocks noGrp="1"/>
              </p:cNvSpPr>
              <p:nvPr>
                <p:ph idx="1"/>
              </p:nvPr>
            </p:nvSpPr>
            <p:spPr/>
            <p:txBody>
              <a:bodyPr/>
              <a:lstStyle/>
              <a:p>
                <a:r>
                  <a:rPr lang="en-US" sz="2000" b="1" dirty="0"/>
                  <a:t>Real Interest on Investment </a:t>
                </a:r>
              </a:p>
              <a:p>
                <a:pPr lvl="1"/>
                <a:r>
                  <a:rPr lang="en-US" sz="2000" dirty="0"/>
                  <a:t>Rate of return versus borrowing costs</a:t>
                </a:r>
              </a:p>
              <a:p>
                <a:pPr lvl="1"/>
                <a:r>
                  <a:rPr lang="en-US" sz="2000" dirty="0"/>
                  <a:t>Opportunity cost (foregone interest earning)</a:t>
                </a:r>
              </a:p>
              <a:p>
                <a:pPr lvl="1"/>
                <a:r>
                  <a:rPr lang="en-US" sz="2000" dirty="0"/>
                  <a:t>Financial frictions: caused by barriers to the efficient functioning of financial markets</a:t>
                </a:r>
              </a:p>
              <a:p>
                <a:pPr lvl="1"/>
                <a:endParaRPr lang="en-US" b="1" dirty="0"/>
              </a:p>
              <a:p>
                <a:r>
                  <a:rPr lang="en-US" sz="2000" b="1" dirty="0"/>
                  <a:t>Business Expectations</a:t>
                </a:r>
                <a:r>
                  <a:rPr lang="en-US" sz="2000" dirty="0"/>
                  <a:t> </a:t>
                </a:r>
              </a:p>
              <a:p>
                <a:pPr lvl="1"/>
                <a:r>
                  <a:rPr lang="en-US" sz="2000" dirty="0"/>
                  <a:t>Animal spirits </a:t>
                </a:r>
              </a:p>
              <a:p>
                <a:pPr lvl="1"/>
                <a:endParaRPr lang="en-US" sz="2000" dirty="0"/>
              </a:p>
              <a:p>
                <a:r>
                  <a:rPr lang="en-US" sz="2000" dirty="0"/>
                  <a:t> </a:t>
                </a:r>
                <a:r>
                  <a:rPr lang="en-US" sz="2000" b="1" dirty="0"/>
                  <a:t>Planned Investment Function</a:t>
                </a:r>
              </a:p>
              <a:p>
                <a:pPr marL="0" indent="0">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I</m:t>
                      </m:r>
                      <m:r>
                        <a:rPr lang="en-US" sz="2000" b="0" i="0" smtClean="0">
                          <a:latin typeface="Cambria Math" panose="02040503050406030204" pitchFamily="18" charset="0"/>
                        </a:rPr>
                        <m:t>= </m:t>
                      </m:r>
                      <m:acc>
                        <m:accPr>
                          <m:chr m:val="̅"/>
                          <m:ctrlPr>
                            <a:rPr lang="en-US" sz="2000" i="1" smtClean="0">
                              <a:latin typeface="Cambria Math" panose="02040503050406030204" pitchFamily="18" charset="0"/>
                            </a:rPr>
                          </m:ctrlPr>
                        </m:accPr>
                        <m:e>
                          <m:r>
                            <m:rPr>
                              <m:sty m:val="p"/>
                            </m:rPr>
                            <a:rPr lang="en-US" sz="2000" b="0" i="0" smtClean="0">
                              <a:latin typeface="Cambria Math" panose="02040503050406030204" pitchFamily="18" charset="0"/>
                            </a:rPr>
                            <m:t>I</m:t>
                          </m:r>
                        </m:e>
                      </m:acc>
                      <m:r>
                        <a:rPr lang="en-US" sz="2000" b="0" i="0" smtClean="0">
                          <a:latin typeface="Cambria Math" panose="02040503050406030204" pitchFamily="18" charset="0"/>
                        </a:rPr>
                        <m:t> − </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dr</m:t>
                          </m:r>
                        </m:e>
                        <m:sub>
                          <m:r>
                            <m:rPr>
                              <m:sty m:val="p"/>
                            </m:rPr>
                            <a:rPr lang="en-US" sz="2000" b="0" i="0" smtClean="0">
                              <a:latin typeface="Cambria Math" panose="02040503050406030204" pitchFamily="18" charset="0"/>
                            </a:rPr>
                            <m:t>i</m:t>
                          </m:r>
                        </m:sub>
                      </m:sSub>
                    </m:oMath>
                  </m:oMathPara>
                </a14:m>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B43CE2E4-9F32-437D-AA95-2A6C3DE9DA4D}"/>
                  </a:ext>
                </a:extLst>
              </p:cNvPr>
              <p:cNvSpPr>
                <a:spLocks noGrp="1" noRot="1" noChangeAspect="1" noMove="1" noResize="1" noEditPoints="1" noAdjustHandles="1" noChangeArrowheads="1" noChangeShapeType="1" noTextEdit="1"/>
              </p:cNvSpPr>
              <p:nvPr>
                <p:ph idx="1"/>
              </p:nvPr>
            </p:nvSpPr>
            <p:spPr>
              <a:blipFill>
                <a:blip r:embed="rId2"/>
                <a:stretch>
                  <a:fillRect l="-1778" t="-1617" r="-1852"/>
                </a:stretch>
              </a:blipFill>
            </p:spPr>
            <p:txBody>
              <a:bodyPr/>
              <a:lstStyle/>
              <a:p>
                <a:r>
                  <a:rPr lang="en-US">
                    <a:noFill/>
                  </a:rPr>
                  <a:t> </a:t>
                </a:r>
              </a:p>
            </p:txBody>
          </p:sp>
        </mc:Fallback>
      </mc:AlternateContent>
    </p:spTree>
    <p:extLst>
      <p:ext uri="{BB962C8B-B14F-4D97-AF65-F5344CB8AC3E}">
        <p14:creationId xmlns:p14="http://schemas.microsoft.com/office/powerpoint/2010/main" val="66831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Government Purchases and Taxes</a:t>
            </a:r>
            <a:endParaRPr lang="en-US" dirty="0"/>
          </a:p>
        </p:txBody>
      </p:sp>
      <p:sp>
        <p:nvSpPr>
          <p:cNvPr id="3" name="Content Placeholder 2"/>
          <p:cNvSpPr>
            <a:spLocks noGrp="1"/>
          </p:cNvSpPr>
          <p:nvPr>
            <p:ph idx="1"/>
          </p:nvPr>
        </p:nvSpPr>
        <p:spPr>
          <a:xfrm>
            <a:off x="457200" y="1600201"/>
            <a:ext cx="8229600" cy="1386840"/>
          </a:xfrm>
        </p:spPr>
        <p:txBody>
          <a:bodyPr/>
          <a:lstStyle/>
          <a:p>
            <a:r>
              <a:rPr lang="en-US" altLang="ja-JP" sz="2000" dirty="0">
                <a:ea typeface="ＭＳ Ｐゴシック" charset="-128"/>
              </a:rPr>
              <a:t>The government affects aggregate demand in two ways: through its purchases and taxes</a:t>
            </a:r>
            <a:endParaRPr lang="en-US" altLang="ja-JP" sz="1800" dirty="0">
              <a:ea typeface="ＭＳ Ｐゴシック" charset="-128"/>
            </a:endParaRPr>
          </a:p>
          <a:p>
            <a:r>
              <a:rPr lang="en-US" altLang="ja-JP" sz="2000" dirty="0">
                <a:ea typeface="ＭＳ Ｐゴシック" charset="-128"/>
              </a:rPr>
              <a:t>Government purchases:</a:t>
            </a:r>
          </a:p>
          <a:p>
            <a:endParaRPr lang="en-US" dirty="0"/>
          </a:p>
        </p:txBody>
      </p:sp>
      <p:graphicFrame>
        <p:nvGraphicFramePr>
          <p:cNvPr id="4" name="Object 3" descr="G, is equal to, G bar"/>
          <p:cNvGraphicFramePr>
            <a:graphicFrameLocks noChangeAspect="1"/>
          </p:cNvGraphicFramePr>
          <p:nvPr>
            <p:extLst>
              <p:ext uri="{D42A27DB-BD31-4B8C-83A1-F6EECF244321}">
                <p14:modId xmlns:p14="http://schemas.microsoft.com/office/powerpoint/2010/main" val="2261124402"/>
              </p:ext>
            </p:extLst>
          </p:nvPr>
        </p:nvGraphicFramePr>
        <p:xfrm>
          <a:off x="1905000" y="3124200"/>
          <a:ext cx="1073331" cy="549819"/>
        </p:xfrm>
        <a:graphic>
          <a:graphicData uri="http://schemas.openxmlformats.org/presentationml/2006/ole">
            <mc:AlternateContent xmlns:mc="http://schemas.openxmlformats.org/markup-compatibility/2006">
              <mc:Choice xmlns:v="urn:schemas-microsoft-com:vml" Requires="v">
                <p:oleObj spid="_x0000_s3308" r:id="rId3" imgW="368300" imgH="190500" progId="Equation.DSMT4">
                  <p:embed/>
                </p:oleObj>
              </mc:Choice>
              <mc:Fallback>
                <p:oleObj r:id="rId3" imgW="368300" imgH="1905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24200"/>
                        <a:ext cx="1073331" cy="549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57200" y="3962401"/>
            <a:ext cx="8229600" cy="563880"/>
          </a:xfrm>
        </p:spPr>
        <p:txBody>
          <a:bodyPr/>
          <a:lstStyle/>
          <a:p>
            <a:r>
              <a:rPr lang="en-US" altLang="ja-JP" sz="2000" dirty="0">
                <a:ea typeface="ＭＳ Ｐゴシック" charset="-128"/>
              </a:rPr>
              <a:t>Government taxes:</a:t>
            </a:r>
            <a:endParaRPr lang="en-US" sz="2000" dirty="0"/>
          </a:p>
        </p:txBody>
      </p:sp>
      <p:graphicFrame>
        <p:nvGraphicFramePr>
          <p:cNvPr id="5" name="Object 4" descr="T, is equal to, T bar."/>
          <p:cNvGraphicFramePr>
            <a:graphicFrameLocks noChangeAspect="1"/>
          </p:cNvGraphicFramePr>
          <p:nvPr>
            <p:extLst>
              <p:ext uri="{D42A27DB-BD31-4B8C-83A1-F6EECF244321}">
                <p14:modId xmlns:p14="http://schemas.microsoft.com/office/powerpoint/2010/main" val="1616734869"/>
              </p:ext>
            </p:extLst>
          </p:nvPr>
        </p:nvGraphicFramePr>
        <p:xfrm>
          <a:off x="1828800" y="4724401"/>
          <a:ext cx="883920" cy="466952"/>
        </p:xfrm>
        <a:graphic>
          <a:graphicData uri="http://schemas.openxmlformats.org/presentationml/2006/ole">
            <mc:AlternateContent xmlns:mc="http://schemas.openxmlformats.org/markup-compatibility/2006">
              <mc:Choice xmlns:v="urn:schemas-microsoft-com:vml" Requires="v">
                <p:oleObj spid="_x0000_s3309" r:id="rId5" imgW="342603" imgH="177646" progId="Equation.DSMT4">
                  <p:embed/>
                </p:oleObj>
              </mc:Choice>
              <mc:Fallback>
                <p:oleObj r:id="rId5" imgW="342603" imgH="177646" progId="Equation.DSMT4">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724401"/>
                        <a:ext cx="883920" cy="466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450462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7535</TotalTime>
  <Words>1596</Words>
  <Application>Microsoft Office PowerPoint</Application>
  <PresentationFormat>On-screen Show (4:3)</PresentationFormat>
  <Paragraphs>132</Paragraphs>
  <Slides>29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Cambria Math</vt:lpstr>
      <vt:lpstr>Times New Roman</vt:lpstr>
      <vt:lpstr>Verdana</vt:lpstr>
      <vt:lpstr>Wingdings</vt:lpstr>
      <vt:lpstr>ヒラギノ角ゴ Pro W3</vt:lpstr>
      <vt:lpstr>508 Lecture</vt:lpstr>
      <vt:lpstr>Equation.DSMT4</vt:lpstr>
      <vt:lpstr>The Economics of Money, Banking, and Financial Markets</vt:lpstr>
      <vt:lpstr>Preview</vt:lpstr>
      <vt:lpstr>Learning Objectives</vt:lpstr>
      <vt:lpstr>Planned Expenditure and Aggregate Demand (1 of 2)</vt:lpstr>
      <vt:lpstr>Planned Expenditure and Aggregate Demand (2 of 2)</vt:lpstr>
      <vt:lpstr>Consumption Expenditure </vt:lpstr>
      <vt:lpstr>Planned Investment Spending (1 of 2)</vt:lpstr>
      <vt:lpstr>Planned Investment Spending (2 of 2)</vt:lpstr>
      <vt:lpstr>Government Purchases and Taxes</vt:lpstr>
      <vt:lpstr>Net Exports</vt:lpstr>
      <vt:lpstr>Goods Market Equilibrium</vt:lpstr>
      <vt:lpstr>Understanding the IS Curve</vt:lpstr>
      <vt:lpstr>Figure 1 The IS Curve</vt:lpstr>
      <vt:lpstr>Why the Economy Heads Toward the Equilibrium</vt:lpstr>
      <vt:lpstr>Factors That Shift the IS Curve (1 of 3)</vt:lpstr>
      <vt:lpstr>Figure 2 Shift in the IS Curve from an Increase in Government Purchases</vt:lpstr>
      <vt:lpstr>Changes in Taxes</vt:lpstr>
      <vt:lpstr>Figure 4 Shift in the IS Curve from an Increase in Taxes</vt:lpstr>
      <vt:lpstr>Factors That Shift the IS Curve (2 of 3)</vt:lpstr>
      <vt:lpstr>Autonomous Consumption</vt:lpstr>
      <vt:lpstr>Autonomous Investment Spending</vt:lpstr>
      <vt:lpstr>Autonomous Net Exports</vt:lpstr>
      <vt:lpstr>Factors That Shift the IS Curve (3 of 3)</vt:lpstr>
      <vt:lpstr>Summary Table 1 Shifts in the IS Curve from Autonomous Changes in C̅, I̅, G̅, T̅, N̅X̅ and f̅</vt:lpstr>
      <vt:lpstr>Application: The Vietnam War Buildup, 1964–1969</vt:lpstr>
      <vt:lpstr>Figure 3 Vietnam War Build Up</vt:lpstr>
      <vt:lpstr>Application: The Fiscal Stimulus Package of 2009 (1 of 2)</vt:lpstr>
      <vt:lpstr>Application: The Fiscal Stimulus Package of 2009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481</cp:revision>
  <dcterms:created xsi:type="dcterms:W3CDTF">2014-07-14T20:04:21Z</dcterms:created>
  <dcterms:modified xsi:type="dcterms:W3CDTF">2018-10-18T05:38:56Z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