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9" r:id="rId2"/>
    <p:sldId id="260" r:id="rId3"/>
    <p:sldId id="261" r:id="rId4"/>
    <p:sldId id="262" r:id="rId5"/>
    <p:sldId id="263" r:id="rId6"/>
    <p:sldId id="264" r:id="rId7"/>
    <p:sldId id="266" r:id="rId8"/>
    <p:sldId id="267" r:id="rId9"/>
    <p:sldId id="268" r:id="rId10"/>
    <p:sldId id="269" r:id="rId11"/>
    <p:sldId id="270" r:id="rId12"/>
    <p:sldId id="308" r:id="rId13"/>
    <p:sldId id="271" r:id="rId14"/>
    <p:sldId id="272" r:id="rId15"/>
    <p:sldId id="273" r:id="rId16"/>
    <p:sldId id="274" r:id="rId17"/>
    <p:sldId id="275" r:id="rId18"/>
    <p:sldId id="276" r:id="rId19"/>
    <p:sldId id="277" r:id="rId20"/>
    <p:sldId id="278" r:id="rId21"/>
    <p:sldId id="279" r:id="rId22"/>
    <p:sldId id="280" r:id="rId23"/>
    <p:sldId id="309" r:id="rId24"/>
    <p:sldId id="281" r:id="rId25"/>
    <p:sldId id="282" r:id="rId26"/>
    <p:sldId id="283" r:id="rId27"/>
    <p:sldId id="284" r:id="rId28"/>
    <p:sldId id="287" r:id="rId29"/>
    <p:sldId id="288" r:id="rId30"/>
    <p:sldId id="289" r:id="rId31"/>
    <p:sldId id="291" r:id="rId32"/>
    <p:sldId id="292" r:id="rId33"/>
    <p:sldId id="294" r:id="rId34"/>
    <p:sldId id="299" r:id="rId35"/>
    <p:sldId id="300" r:id="rId36"/>
    <p:sldId id="310" r:id="rId37"/>
    <p:sldId id="311" r:id="rId38"/>
    <p:sldId id="301" r:id="rId39"/>
    <p:sldId id="302" r:id="rId40"/>
    <p:sldId id="303" r:id="rId41"/>
    <p:sldId id="304" r:id="rId42"/>
    <p:sldId id="312" r:id="rId43"/>
    <p:sldId id="313" r:id="rId44"/>
    <p:sldId id="314" r:id="rId45"/>
    <p:sldId id="305" r:id="rId46"/>
    <p:sldId id="306" r:id="rId47"/>
    <p:sldId id="307" r:id="rId48"/>
    <p:sldId id="25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5" autoAdjust="0"/>
    <p:restoredTop sz="90057" autoAdjust="0"/>
  </p:normalViewPr>
  <p:slideViewPr>
    <p:cSldViewPr>
      <p:cViewPr varScale="1">
        <p:scale>
          <a:sx n="111" d="100"/>
          <a:sy n="111" d="100"/>
        </p:scale>
        <p:origin x="516" y="114"/>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52603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11/5/2018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https://fred.stlouisfed.org/series/CPIAUCS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hyperlink" Target="https://fred.stlouisfed.org/series/GDPPOT" TargetMode="External"/><Relationship Id="rId4" Type="http://schemas.openxmlformats.org/officeDocument/2006/relationships/hyperlink" Target="https://fred.stlouisfed.org/series/GDPC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8477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943100"/>
            <a:ext cx="3657600" cy="1104899"/>
          </a:xfrm>
        </p:spPr>
        <p:txBody>
          <a:bodyPr/>
          <a:lstStyle/>
          <a:p>
            <a:r>
              <a:rPr lang="en-US" dirty="0"/>
              <a:t>Chapter 22</a:t>
            </a:r>
          </a:p>
        </p:txBody>
      </p:sp>
      <p:sp>
        <p:nvSpPr>
          <p:cNvPr id="5" name="Text Placeholder 4"/>
          <p:cNvSpPr>
            <a:spLocks noGrp="1"/>
          </p:cNvSpPr>
          <p:nvPr>
            <p:ph type="body" sz="quarter" idx="15"/>
          </p:nvPr>
        </p:nvSpPr>
        <p:spPr/>
        <p:txBody>
          <a:bodyPr/>
          <a:lstStyle/>
          <a:p>
            <a:r>
              <a:rPr lang="en-US" dirty="0"/>
              <a:t>Aggregate Demand and Supply Analysis</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a:t>
            </a:r>
            <a:r>
              <a:rPr lang="en-US" altLang="ja-JP" dirty="0">
                <a:ea typeface="ＭＳ Ｐゴシック" charset="-128"/>
              </a:rPr>
              <a:t>Factors That Shift the Aggregate Demand Curve</a:t>
            </a:r>
            <a:endParaRPr lang="en-US" dirty="0"/>
          </a:p>
        </p:txBody>
      </p:sp>
      <p:pic>
        <p:nvPicPr>
          <p:cNvPr id="4098" name="Picture 2" descr="For autonomous monetary policy, r bar, the graph is as follows:&#10;The horizontal axis is labeled Y and the vertical axis is labeled pi. Two slanting lines labeled AD1 and AD2 are drawn from the top left corner to the bottom right corner such that AD2 is to the left of AD1. A leftward arrow points from AD1 to AD2.&#10;&#10;For government purchases, G bar, the graph is as follows:&#10;The horizontal axis is labeled Y and the vertical axis is labeled pi. Two slanting lines labeled AD1 and AD2 are drawn from the top left corner to the bottom right corner such that AD2 is to the right of AD1. A rightward arrow points from AD1 to AD2.&#10;For taxes, T bar, the graph is as follows:&#10;The horizontal axis is labeled Y and the vertical axis is labeled pi. Two slanting lines labeled AD1 and AD2 are drawn from the top left corner to the bottom right corner such that AD2 is to the left of AD1. A leftward arrow points from AD1 to AD2.&#10;&#10;For autonomous net exports, NX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autonomous consumption expenditure, C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autonomous investment, I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financial fractions, f bar, the graph is as follows:&#10;The horizontal axis is labeled Y and the vertical axis is labeled pi. Two slanting lines labeled AD1 and AD2 are drawn from the top left corner to the bottom right corner such that AD2 is to the left of AD1. A leftward arrow points from AD1 to A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225" y="1398988"/>
            <a:ext cx="4571551" cy="49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2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Supply </a:t>
            </a:r>
            <a:r>
              <a:rPr lang="en-US" sz="2000" b="0" dirty="0">
                <a:ea typeface="ヒラギノ角ゴ Pro W3" charset="-128"/>
              </a:rPr>
              <a:t>(1 of 2)</a:t>
            </a:r>
            <a:endParaRPr lang="en-US" b="0" dirty="0"/>
          </a:p>
        </p:txBody>
      </p:sp>
      <p:sp>
        <p:nvSpPr>
          <p:cNvPr id="3" name="Content Placeholder 2"/>
          <p:cNvSpPr>
            <a:spLocks noGrp="1"/>
          </p:cNvSpPr>
          <p:nvPr>
            <p:ph idx="1"/>
          </p:nvPr>
        </p:nvSpPr>
        <p:spPr/>
        <p:txBody>
          <a:bodyPr/>
          <a:lstStyle/>
          <a:p>
            <a:r>
              <a:rPr lang="en-US" sz="2000" b="1" dirty="0">
                <a:ea typeface="ヒラギノ角ゴ Pro W3" charset="-128"/>
              </a:rPr>
              <a:t>Long-run aggregate supply curve:</a:t>
            </a:r>
          </a:p>
          <a:p>
            <a:pPr lvl="1"/>
            <a:r>
              <a:rPr lang="en-US" sz="2000" dirty="0">
                <a:ea typeface="ヒラギノ角ゴ Pro W3" charset="-128"/>
              </a:rPr>
              <a:t>Determined by the amount of capital and labor and the available technology</a:t>
            </a:r>
          </a:p>
          <a:p>
            <a:pPr lvl="1"/>
            <a:r>
              <a:rPr lang="en-US" sz="2000" dirty="0">
                <a:ea typeface="ヒラギノ角ゴ Pro W3" charset="-128"/>
              </a:rPr>
              <a:t>Vertical at the natural rate of output generated by the natural rate of unemployment</a:t>
            </a:r>
          </a:p>
        </p:txBody>
      </p:sp>
    </p:spTree>
    <p:extLst>
      <p:ext uri="{BB962C8B-B14F-4D97-AF65-F5344CB8AC3E}">
        <p14:creationId xmlns:p14="http://schemas.microsoft.com/office/powerpoint/2010/main" val="197830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Supply </a:t>
            </a:r>
            <a:r>
              <a:rPr lang="en-US" sz="2000" b="0" dirty="0">
                <a:ea typeface="ヒラギノ角ゴ Pro W3" charset="-128"/>
              </a:rPr>
              <a:t>( 2 of 2)</a:t>
            </a:r>
            <a:endParaRPr lang="en-US" sz="20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spcBef>
                    <a:spcPct val="40000"/>
                  </a:spcBef>
                </a:pPr>
                <a:r>
                  <a:rPr lang="en-US" sz="2000" b="1" dirty="0">
                    <a:solidFill>
                      <a:prstClr val="black"/>
                    </a:solidFill>
                    <a:ea typeface="ヒラギノ角ゴ Pro W3" charset="-128"/>
                  </a:rPr>
                  <a:t>Short-run aggregate supply curve:</a:t>
                </a:r>
              </a:p>
              <a:p>
                <a:pPr lvl="1"/>
                <a:r>
                  <a:rPr lang="en-US" sz="2000" dirty="0">
                    <a:solidFill>
                      <a:prstClr val="black"/>
                    </a:solidFill>
                    <a:ea typeface="ヒラギノ角ゴ Pro W3" charset="-128"/>
                  </a:rPr>
                  <a:t>Wages and prices are sticky</a:t>
                </a:r>
              </a:p>
              <a:p>
                <a:pPr lvl="1"/>
                <a:r>
                  <a:rPr lang="en-US" sz="2000" dirty="0">
                    <a:solidFill>
                      <a:prstClr val="black"/>
                    </a:solidFill>
                    <a:ea typeface="ヒラギノ角ゴ Pro W3" charset="-128"/>
                  </a:rPr>
                  <a:t>Based on the idea that three factors derive inflation:</a:t>
                </a:r>
              </a:p>
              <a:p>
                <a:pPr marL="1200150" lvl="2" indent="-342900"/>
                <a:r>
                  <a:rPr lang="en-US" sz="2000" dirty="0">
                    <a:solidFill>
                      <a:prstClr val="black"/>
                    </a:solidFill>
                    <a:ea typeface="ヒラギノ角ゴ Pro W3" charset="-128"/>
                  </a:rPr>
                  <a:t>Expected Inflation (</a:t>
                </a:r>
                <a14:m>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𝑒</m:t>
                        </m:r>
                      </m:sup>
                    </m:sSup>
                  </m:oMath>
                </a14:m>
                <a:r>
                  <a:rPr lang="en-US" sz="2000" dirty="0">
                    <a:solidFill>
                      <a:prstClr val="black"/>
                    </a:solidFill>
                    <a:ea typeface="ヒラギノ角ゴ Pro W3" charset="-128"/>
                  </a:rPr>
                  <a:t>)</a:t>
                </a:r>
              </a:p>
              <a:p>
                <a:pPr marL="1200150" lvl="2" indent="-342900"/>
                <a:r>
                  <a:rPr lang="en-US" sz="2000" dirty="0">
                    <a:solidFill>
                      <a:prstClr val="black"/>
                    </a:solidFill>
                    <a:ea typeface="ヒラギノ角ゴ Pro W3" charset="-128"/>
                  </a:rPr>
                  <a:t>Output Gap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r>
                      <a:rPr lang="en-US" sz="2000" i="1">
                        <a:latin typeface="Cambria Math" panose="02040503050406030204" pitchFamily="18" charset="0"/>
                        <a:ea typeface="Cambria Math" panose="02040503050406030204" pitchFamily="18" charset="0"/>
                      </a:rPr>
                      <m:t> −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𝑌</m:t>
                        </m:r>
                      </m:e>
                      <m:sup>
                        <m:r>
                          <a:rPr lang="en-US" sz="2000" i="1">
                            <a:latin typeface="Cambria Math" panose="02040503050406030204" pitchFamily="18" charset="0"/>
                            <a:ea typeface="Cambria Math" panose="02040503050406030204" pitchFamily="18" charset="0"/>
                          </a:rPr>
                          <m:t>𝑃</m:t>
                        </m:r>
                      </m:sup>
                    </m:sSup>
                  </m:oMath>
                </a14:m>
                <a:r>
                  <a:rPr lang="en-US" sz="2000" dirty="0"/>
                  <a:t>) </a:t>
                </a:r>
                <a:endParaRPr lang="en-US" sz="2000" dirty="0">
                  <a:solidFill>
                    <a:prstClr val="black"/>
                  </a:solidFill>
                  <a:ea typeface="ヒラギノ角ゴ Pro W3" charset="-128"/>
                </a:endParaRPr>
              </a:p>
              <a:p>
                <a:pPr marL="1200150" lvl="2" indent="-342900"/>
                <a:r>
                  <a:rPr lang="en-US" sz="2000" dirty="0">
                    <a:solidFill>
                      <a:prstClr val="black"/>
                    </a:solidFill>
                    <a:ea typeface="ヒラギノ角ゴ Pro W3" charset="-128"/>
                  </a:rPr>
                  <a:t>Inflation (supply) Shock (</a:t>
                </a:r>
                <a14:m>
                  <m:oMath xmlns:m="http://schemas.openxmlformats.org/officeDocument/2006/math">
                    <m:r>
                      <a:rPr lang="en-US" sz="2000" i="1">
                        <a:latin typeface="Cambria Math" panose="02040503050406030204" pitchFamily="18" charset="0"/>
                        <a:ea typeface="Cambria Math" panose="02040503050406030204" pitchFamily="18" charset="0"/>
                      </a:rPr>
                      <m:t>𝜌</m:t>
                    </m:r>
                  </m:oMath>
                </a14:m>
                <a:r>
                  <a:rPr lang="en-US" sz="2000" dirty="0">
                    <a:solidFill>
                      <a:prstClr val="black"/>
                    </a:solidFill>
                    <a:ea typeface="ヒラギノ角ゴ Pro W3" charset="-128"/>
                  </a:rPr>
                  <a:t>)</a:t>
                </a:r>
              </a:p>
              <a:p>
                <a:pPr marL="313182" indent="-342900"/>
                <a:r>
                  <a:rPr lang="en-US" sz="2000" dirty="0">
                    <a:solidFill>
                      <a:prstClr val="black"/>
                    </a:solidFill>
                    <a:ea typeface="ヒラギノ角ゴ Pro W3" charset="-128"/>
                  </a:rPr>
                  <a:t>Short-Run Aggregate Supply Curve Equation</a:t>
                </a:r>
              </a:p>
              <a:p>
                <a:pPr marL="857250" lvl="2" indent="0">
                  <a:buNone/>
                </a:pPr>
                <a:endParaRPr lang="en-US" dirty="0">
                  <a:solidFill>
                    <a:prstClr val="black"/>
                  </a:solidFill>
                  <a:ea typeface="ヒラギノ角ゴ Pro W3" charset="-128"/>
                </a:endParaRPr>
              </a:p>
              <a:p>
                <a:pPr marL="457200" lvl="1"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𝑒</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𝑃</m:t>
                        </m:r>
                      </m:sup>
                    </m:sSup>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𝜌</m:t>
                    </m:r>
                  </m:oMath>
                </a14:m>
                <a:endParaRPr lang="en-US" dirty="0"/>
              </a:p>
              <a:p>
                <a:pPr marL="457200" lvl="1" indent="0">
                  <a:buNone/>
                </a:pPr>
                <a:endParaRPr lang="en-US" dirty="0"/>
              </a:p>
              <a:p>
                <a:pPr marL="457200" lvl="1" indent="0">
                  <a:buNone/>
                </a:pPr>
                <a:r>
                  <a:rPr lang="en-US" sz="2000" i="1" dirty="0">
                    <a:latin typeface="Cambria Math" panose="02040503050406030204" pitchFamily="18" charset="0"/>
                    <a:ea typeface="Cambria Math" panose="02040503050406030204" pitchFamily="18" charset="0"/>
                  </a:rPr>
                  <a:t>Where</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𝑖𝑠</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𝑡h𝑒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𝑠𝑒𝑛𝑠𝑒𝑡𝑖𝑣𝑖𝑡𝑦</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𝑜𝑓</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𝑡h𝑒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𝑖𝑛𝑓𝑙𝑎𝑡𝑖𝑜𝑛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𝑡𝑜</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𝑜𝑢𝑡𝑝𝑢𝑡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𝑔𝑎𝑝</m:t>
                    </m:r>
                    <m:r>
                      <a:rPr lang="en-US" sz="2000"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b="-809"/>
                </a:stretch>
              </a:blipFill>
            </p:spPr>
            <p:txBody>
              <a:bodyPr/>
              <a:lstStyle/>
              <a:p>
                <a:r>
                  <a:rPr lang="en-US">
                    <a:noFill/>
                  </a:rPr>
                  <a:t> </a:t>
                </a:r>
              </a:p>
            </p:txBody>
          </p:sp>
        </mc:Fallback>
      </mc:AlternateContent>
    </p:spTree>
    <p:extLst>
      <p:ext uri="{BB962C8B-B14F-4D97-AF65-F5344CB8AC3E}">
        <p14:creationId xmlns:p14="http://schemas.microsoft.com/office/powerpoint/2010/main" val="89094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3</a:t>
            </a:r>
            <a:r>
              <a:rPr lang="en-US" altLang="ja-JP" b="0" dirty="0">
                <a:ea typeface="ＭＳ Ｐゴシック" charset="-128"/>
              </a:rPr>
              <a:t> </a:t>
            </a:r>
            <a:r>
              <a:rPr lang="en-US" altLang="ja-JP" dirty="0">
                <a:ea typeface="ＭＳ Ｐゴシック" charset="-128"/>
              </a:rPr>
              <a:t>Long- and Short-Run Aggregate Supply Curves</a:t>
            </a:r>
            <a:endParaRPr lang="en-US" dirty="0"/>
          </a:p>
        </p:txBody>
      </p:sp>
      <p:pic>
        <p:nvPicPr>
          <p:cNvPr id="4" name="Picture 2" descr="The vertical axis is labeled Inflation Rate, percent with points 2% and 3.5% marked on it. The horizontal axis is labeled Aggregate Output, Y (dollar trillions) with points Y P equals 10 and 11 marked on it. A vertical line labeled L R A S is drawn from the point Y P equals 10 on the horizontal axis. A slanting line labeled AS (pi e equals 2%) is drawn from near the origin to the top right corner. Both these lines intersect at point 1, which is joined with point 2% using dotted lines. Point 2 is marked near the top end of the line AS (pi e equals 2%) and is joined with points 3.5% and 11 using dotted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7996"/>
            <a:ext cx="8229600" cy="411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5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Shifts in Aggregate Supply Curves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Shifts in the long-run aggregate supply curve</a:t>
            </a:r>
          </a:p>
          <a:p>
            <a:pPr lvl="1"/>
            <a:r>
              <a:rPr lang="en-US" altLang="ja-JP" sz="2000" dirty="0">
                <a:ea typeface="ＭＳ Ｐゴシック" charset="-128"/>
              </a:rPr>
              <a:t>The long-run aggregate supply curve shifts to the right from when there is</a:t>
            </a:r>
          </a:p>
          <a:p>
            <a:pPr marL="1314450" lvl="2" indent="-457200">
              <a:buFont typeface="Verdana" charset="0"/>
              <a:buAutoNum type="arabicPeriod"/>
            </a:pPr>
            <a:r>
              <a:rPr lang="en-US" altLang="ja-JP" sz="2000" dirty="0">
                <a:ea typeface="ＭＳ Ｐゴシック" charset="-128"/>
              </a:rPr>
              <a:t>An increase in the total amount of capital in the economy</a:t>
            </a:r>
          </a:p>
          <a:p>
            <a:pPr marL="1314450" lvl="2" indent="-457200">
              <a:buFont typeface="Verdana" charset="0"/>
              <a:buAutoNum type="arabicPeriod"/>
            </a:pPr>
            <a:r>
              <a:rPr lang="en-US" altLang="ja-JP" sz="2000" dirty="0">
                <a:ea typeface="ＭＳ Ｐゴシック" charset="-128"/>
              </a:rPr>
              <a:t>An increase in the total amount of labor supplied in the economy</a:t>
            </a:r>
          </a:p>
          <a:p>
            <a:pPr marL="1314450" lvl="2" indent="-457200">
              <a:buFont typeface="Verdana" charset="0"/>
              <a:buAutoNum type="arabicPeriod"/>
            </a:pPr>
            <a:r>
              <a:rPr lang="en-US" altLang="ja-JP" sz="2000" dirty="0">
                <a:ea typeface="ＭＳ Ｐゴシック" charset="-128"/>
              </a:rPr>
              <a:t>An increase in the available technology, or</a:t>
            </a:r>
          </a:p>
          <a:p>
            <a:pPr marL="1314450" lvl="2" indent="-457200">
              <a:buFont typeface="Verdana" charset="0"/>
              <a:buAutoNum type="arabicPeriod"/>
            </a:pPr>
            <a:r>
              <a:rPr lang="en-US" altLang="ja-JP" sz="2000" dirty="0">
                <a:ea typeface="ＭＳ Ｐゴシック" charset="-128"/>
              </a:rPr>
              <a:t>A decline in the natural rate of unemployment</a:t>
            </a:r>
          </a:p>
          <a:p>
            <a:pPr lvl="1"/>
            <a:r>
              <a:rPr lang="en-US" altLang="ja-JP" sz="2000" dirty="0">
                <a:ea typeface="ＭＳ Ｐゴシック" charset="-128"/>
              </a:rPr>
              <a:t>An opposite movement in these variables shifts the LRAS curve to the left.</a:t>
            </a:r>
            <a:endParaRPr lang="en-US" sz="2000" dirty="0"/>
          </a:p>
        </p:txBody>
      </p:sp>
    </p:spTree>
    <p:extLst>
      <p:ext uri="{BB962C8B-B14F-4D97-AF65-F5344CB8AC3E}">
        <p14:creationId xmlns:p14="http://schemas.microsoft.com/office/powerpoint/2010/main" val="53930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 Shift in the Long-Run Aggregate Supply Curve</a:t>
            </a:r>
            <a:endParaRPr lang="en-US" dirty="0"/>
          </a:p>
        </p:txBody>
      </p:sp>
      <p:pic>
        <p:nvPicPr>
          <p:cNvPr id="4" name="Picture 2" descr="The vertical axis is labeled Inflation Rate, percent. The horizontal axis is labeled Aggregate Output, Y (dollar trillions) with points Y1 P equals 10 and Y2 P equals 11. Two vertical lines labeled LRAS1 and LRAS2 are drawn from the points Y1 P equals 10 and Y2 P equals 11 respectively on the horizontal axis. A rightward arrow points from LRAS1 to LRAS2. The two steps are:&#10;Step 1. An increase in capital, labor, technology or a fall in the natural rate of unemployment…&#10;Step 2. shifts the long-run aggregate supply curve to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729397"/>
            <a:ext cx="7909560" cy="438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1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Shifts in the Short-Run Aggregate Supply Curve </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There are three factors that can shift the short-run aggregate supply curve: </a:t>
            </a:r>
          </a:p>
          <a:p>
            <a:pPr marL="860425" lvl="2" indent="-403225">
              <a:buFont typeface="Verdana" charset="0"/>
              <a:buAutoNum type="arabicPeriod"/>
            </a:pPr>
            <a:r>
              <a:rPr lang="en-US" altLang="ja-JP" sz="2000" dirty="0">
                <a:ea typeface="ＭＳ Ｐゴシック" charset="-128"/>
              </a:rPr>
              <a:t>Expected inflation</a:t>
            </a:r>
          </a:p>
          <a:p>
            <a:pPr marL="860425" lvl="2" indent="-403225">
              <a:buFont typeface="Verdana" charset="0"/>
              <a:buAutoNum type="arabicPeriod"/>
            </a:pPr>
            <a:r>
              <a:rPr lang="en-US" altLang="ja-JP" sz="2000" dirty="0">
                <a:ea typeface="ＭＳ Ｐゴシック" charset="-128"/>
              </a:rPr>
              <a:t>Price shocks</a:t>
            </a:r>
          </a:p>
          <a:p>
            <a:pPr marL="860425" lvl="2" indent="-403225">
              <a:buFont typeface="Verdana" charset="0"/>
              <a:buAutoNum type="arabicPeriod"/>
            </a:pPr>
            <a:r>
              <a:rPr lang="en-US" altLang="ja-JP" sz="2000" dirty="0">
                <a:ea typeface="ＭＳ Ｐゴシック" charset="-128"/>
              </a:rPr>
              <a:t>A persistent output gap</a:t>
            </a:r>
            <a:endParaRPr lang="en-US" sz="2000" dirty="0">
              <a:ea typeface="ヒラギノ角ゴ Pro W3" charset="-128"/>
            </a:endParaRPr>
          </a:p>
        </p:txBody>
      </p:sp>
    </p:spTree>
    <p:extLst>
      <p:ext uri="{BB962C8B-B14F-4D97-AF65-F5344CB8AC3E}">
        <p14:creationId xmlns:p14="http://schemas.microsoft.com/office/powerpoint/2010/main" val="360888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2 Factors That Shift the Short-Run Aggregate Supply Curve</a:t>
            </a:r>
          </a:p>
        </p:txBody>
      </p:sp>
      <p:pic>
        <p:nvPicPr>
          <p:cNvPr id="7170" name="Picture 2" descr="For Expected inflation, pi e, the graph is as follows:&#10;The horizontal axis is labeled Y and the vertical axis is labeled pi. Two slanting lines labeled AS1 and AS2 are drawn from the bottom left corner to the top right corner such that AS2 is above AS1. An upward arrow points from AS1 to AS2.&#10;&#10;For Inflation shock, rho, the graph is as follows:&#10;The horizontal axis is labeled Y and the vertical axis is labeled pi. Two slanting lines labeled AS1 and AS2 are drawn from the bottom left corner to the top right corner such that AS2 is above AS1. An upward arrow points from AS1 to AS2.&#10;&#10;For Persistent output gap, (Y - YP), the graph is as follows:&#10;The horizontal axis is labeled Y and the vertical axis is labeled pi. Two slanting lines labeled AS1 and AS2 are drawn from the bottom left corner to the top right corner such that AS2 is above AS1. An upward arrow points from AS1 to A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67" y="1619098"/>
            <a:ext cx="8102067" cy="454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0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600" dirty="0"/>
              <a:t>Figure 5 Shift in the Short-Run Aggregate Supply Curve from Changes in Expected Inflation and Price Shocks</a:t>
            </a:r>
            <a:endParaRPr lang="en-US" sz="2600" dirty="0"/>
          </a:p>
        </p:txBody>
      </p:sp>
      <p:pic>
        <p:nvPicPr>
          <p:cNvPr id="4" name="Picture 2" descr="The vertical axis is labeled Inflation Rate, percent with points 2% and 4% marked on it. The horizontal axis is labeled Aggregate Output, Y (dollar trillions) with points YP equals 10 marked on it. Two slanting lines labeled AS1 and AS2 (above AS1) are drawn from the bottom left corner to the top right corner. An upward arrow points from AS1 to AS2. Points (YP equals 10, 2%) on AS1 and (YP equals 10, 4%) on AS2 are joined with both the axes. The two steps are:&#10;Step 1. A rise in expected inflation or a positive inflation shock…&#10;Step 2. shifts the short-run aggregate supply curve up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1612408"/>
            <a:ext cx="7452360" cy="455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9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000" dirty="0"/>
              <a:t>Figure 6 Shift in the Short-Run Aggregate Supply Curve from a Persistent Positive Output Gap</a:t>
            </a:r>
            <a:endParaRPr lang="en-US" sz="3000" dirty="0"/>
          </a:p>
        </p:txBody>
      </p:sp>
      <p:pic>
        <p:nvPicPr>
          <p:cNvPr id="4" name="Picture 2" descr="The vertical axis is labeled Inflation Rate, percent with points 2%, 3.5%, 5%, 10% marked on it. The horizontal axis is labeled Aggregate Output, Y (dollar trillions) with points Y P equals 10 and 11 marked on it. Four slanting lines labeled AS1, AS2, AS3, AS4 are drawn from the bottom left corner to the top right corner such that AS2 is above AS1, AS3 is above AS2, and AS4 is above AS3. A vertical line labeled L R A S is drawn from the point Y P equals 10 on the horizontal axis. This line meets AS1 at point 1 and line AS4 at point 4. Another point (11, 3.5%) is plotted on the line AS1 and joined with their coordinates on both the axes.  This point is labeled point 2. Above this point, there is another point 3 marked on AS2. All these points 1, 2, 3, and 4 are joined with their coordinates on the vertical axis. The three steps are:&#10;Step 1. A positive output gap leads to an increase in inflation, causing movement from point 1 to point 2 on AS1.&#10;Step 2. A persistent positive output gap increases expected inflation, and shifts the aggregate supply curve upward…&#10;Step 3. until aggregate output returns to its potential 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336" y="1562792"/>
            <a:ext cx="6684264" cy="468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2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This chapter develops the aggregate demand-aggregate supply framework, which will allow for an examination of the effects of monetary policy on output and prices.</a:t>
            </a:r>
            <a:endParaRPr lang="en-US" sz="2000" dirty="0"/>
          </a:p>
        </p:txBody>
      </p:sp>
    </p:spTree>
    <p:extLst>
      <p:ext uri="{BB962C8B-B14F-4D97-AF65-F5344CB8AC3E}">
        <p14:creationId xmlns:p14="http://schemas.microsoft.com/office/powerpoint/2010/main" val="122756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Equilibrium in Aggregate Demand and Supply Analysis </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We can now put the aggregate demand and supply curves together to describe </a:t>
            </a:r>
            <a:r>
              <a:rPr lang="en-US" altLang="ja-JP" sz="2000" b="1" dirty="0">
                <a:ea typeface="ＭＳ Ｐゴシック" charset="-128"/>
              </a:rPr>
              <a:t>general equilibrium</a:t>
            </a:r>
            <a:r>
              <a:rPr lang="en-US" altLang="ja-JP" sz="2000" dirty="0">
                <a:ea typeface="ＭＳ Ｐゴシック" charset="-128"/>
              </a:rPr>
              <a:t> in the economy, </a:t>
            </a:r>
          </a:p>
          <a:p>
            <a:pPr lvl="1"/>
            <a:r>
              <a:rPr lang="en-US" altLang="ja-JP" sz="2000" dirty="0">
                <a:ea typeface="ＭＳ Ｐゴシック" charset="-128"/>
              </a:rPr>
              <a:t>when all markets are simultaneously in equilibrium at the point where the quantity of aggregate output demanded equals the quantity of aggregate output supplied</a:t>
            </a:r>
            <a:r>
              <a:rPr lang="en-US" altLang="ja-JP" sz="2000" dirty="0" smtClean="0">
                <a:ea typeface="ＭＳ Ｐゴシック" charset="-128"/>
              </a:rPr>
              <a:t>.</a:t>
            </a:r>
          </a:p>
          <a:p>
            <a:r>
              <a:rPr lang="en-US" sz="2000" dirty="0" smtClean="0"/>
              <a:t>Two aggregate </a:t>
            </a:r>
            <a:r>
              <a:rPr lang="en-US" sz="2000" dirty="0"/>
              <a:t>supply curves: one for the short run and one for the long run. </a:t>
            </a:r>
            <a:endParaRPr lang="en-US" sz="2000" dirty="0" smtClean="0"/>
          </a:p>
          <a:p>
            <a:pPr lvl="1"/>
            <a:r>
              <a:rPr lang="en-US" sz="2000" dirty="0" smtClean="0"/>
              <a:t>Consequently</a:t>
            </a:r>
            <a:r>
              <a:rPr lang="en-US" sz="2000" dirty="0"/>
              <a:t>, in the context of aggregate supply and demand analysis, there are short-run and long-run equilibriums.</a:t>
            </a:r>
            <a:endParaRPr lang="en-US" sz="2000" dirty="0"/>
          </a:p>
        </p:txBody>
      </p:sp>
    </p:spTree>
    <p:extLst>
      <p:ext uri="{BB962C8B-B14F-4D97-AF65-F5344CB8AC3E}">
        <p14:creationId xmlns:p14="http://schemas.microsoft.com/office/powerpoint/2010/main" val="134062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Short-Run Equilibrium</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Figure 7 illustrates a short-run equilibrium in which the quantity of aggregate output demanded equals the quantity of output supplied.</a:t>
            </a:r>
          </a:p>
          <a:p>
            <a:r>
              <a:rPr lang="en-US" altLang="ja-JP" sz="2000" dirty="0">
                <a:ea typeface="ＭＳ Ｐゴシック" charset="-128"/>
              </a:rPr>
              <a:t>In Figure 7, the short-run aggregate demand curve </a:t>
            </a:r>
            <a:r>
              <a:rPr lang="en-US" altLang="ja-JP" sz="2000" i="1" dirty="0">
                <a:ea typeface="ＭＳ Ｐゴシック" charset="-128"/>
              </a:rPr>
              <a:t>AD</a:t>
            </a:r>
            <a:r>
              <a:rPr lang="en-US" altLang="ja-JP" sz="2000" dirty="0">
                <a:ea typeface="ＭＳ Ｐゴシック" charset="-128"/>
              </a:rPr>
              <a:t> and the short-run aggregate supply curve </a:t>
            </a:r>
            <a:r>
              <a:rPr lang="en-US" altLang="ja-JP" sz="2000" i="1" dirty="0">
                <a:ea typeface="ＭＳ Ｐゴシック" charset="-128"/>
              </a:rPr>
              <a:t>AS</a:t>
            </a:r>
            <a:r>
              <a:rPr lang="en-US" altLang="ja-JP" sz="2000" dirty="0">
                <a:ea typeface="ＭＳ Ｐゴシック" charset="-128"/>
              </a:rPr>
              <a:t> intersect at point E with an equilibrium level of aggregate output at </a:t>
            </a:r>
            <a:r>
              <a:rPr lang="en-US" altLang="ja-JP" sz="2000" i="1" dirty="0">
                <a:ea typeface="ＭＳ Ｐゴシック" charset="-128"/>
              </a:rPr>
              <a:t>Y</a:t>
            </a:r>
            <a:r>
              <a:rPr lang="en-US" altLang="ja-JP" sz="2000" dirty="0">
                <a:ea typeface="ＭＳ Ｐゴシック" charset="-128"/>
              </a:rPr>
              <a:t>* and an equilibrium inflation rate at </a:t>
            </a:r>
            <a:r>
              <a:rPr lang="el-GR" altLang="ja-JP" sz="2000" dirty="0">
                <a:ea typeface="ＭＳ Ｐゴシック" charset="-128"/>
              </a:rPr>
              <a:t>π</a:t>
            </a:r>
            <a:r>
              <a:rPr lang="en-US" altLang="ja-JP" sz="2000" dirty="0">
                <a:ea typeface="ＭＳ Ｐゴシック" charset="-128"/>
              </a:rPr>
              <a:t>*.</a:t>
            </a:r>
            <a:endParaRPr lang="en-US" sz="2000" dirty="0"/>
          </a:p>
        </p:txBody>
      </p:sp>
    </p:spTree>
    <p:extLst>
      <p:ext uri="{BB962C8B-B14F-4D97-AF65-F5344CB8AC3E}">
        <p14:creationId xmlns:p14="http://schemas.microsoft.com/office/powerpoint/2010/main" val="45571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7</a:t>
            </a:r>
            <a:r>
              <a:rPr lang="en-US" altLang="ja-JP" b="0" dirty="0">
                <a:ea typeface="ＭＳ Ｐゴシック" charset="-128"/>
              </a:rPr>
              <a:t> </a:t>
            </a:r>
            <a:r>
              <a:rPr lang="en-US" altLang="ja-JP" dirty="0">
                <a:ea typeface="ＭＳ Ｐゴシック" charset="-128"/>
              </a:rPr>
              <a:t>Short-Run Equilibrium</a:t>
            </a:r>
            <a:endParaRPr lang="en-US" dirty="0"/>
          </a:p>
        </p:txBody>
      </p:sp>
      <p:pic>
        <p:nvPicPr>
          <p:cNvPr id="4" name="Picture 2" descr="The vertical axis is labeled Inflation Rate, percent with point pi asterisk equals 2% marked on it. The horizontal axis is labeled Aggregate Output, Y (dollar trillions) with point Y asterisk equals 10 marked on it. A slanting line labeled AS is drawn from the bottom left corner to the top right corner. Another slanting line labeled AD is drawn from the top left corner toward the right end of the horizontal axis. Both these lines intersect at point E, which is joined with points pi asterisk equals 2% and Y asterisk equals 10 on both the axes using dotted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 y="1606223"/>
            <a:ext cx="7379208" cy="46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0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0E00-F64A-49D4-B457-0963C3F5E67E}"/>
              </a:ext>
            </a:extLst>
          </p:cNvPr>
          <p:cNvSpPr>
            <a:spLocks noGrp="1"/>
          </p:cNvSpPr>
          <p:nvPr>
            <p:ph type="title"/>
          </p:nvPr>
        </p:nvSpPr>
        <p:spPr/>
        <p:txBody>
          <a:bodyPr/>
          <a:lstStyle/>
          <a:p>
            <a:r>
              <a:rPr lang="en-US" dirty="0"/>
              <a:t>How the Short-Run Equilibrium Moves to the Long-Run Equilibrium over Tim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F3D0F78-4502-4D87-B1B5-F20EC991F28C}"/>
                  </a:ext>
                </a:extLst>
              </p:cNvPr>
              <p:cNvSpPr>
                <a:spLocks noGrp="1"/>
              </p:cNvSpPr>
              <p:nvPr>
                <p:ph idx="1"/>
              </p:nvPr>
            </p:nvSpPr>
            <p:spPr/>
            <p:txBody>
              <a:bodyPr/>
              <a:lstStyle/>
              <a:p>
                <a:r>
                  <a:rPr lang="en-US" sz="2000" b="1" dirty="0"/>
                  <a:t>Output Gap:</a:t>
                </a:r>
              </a:p>
              <a:p>
                <a:pPr lvl="1"/>
                <a:r>
                  <a:rPr lang="en-US" sz="2000" b="1" dirty="0"/>
                  <a:t> </a:t>
                </a:r>
                <a:r>
                  <a:rPr lang="en-US" sz="2000" dirty="0"/>
                  <a:t>Even when the quantity of aggregate output demanded equals the quantity supplied at the intersection of the aggregate demand curve and the short-run aggregate supply curve, if output differs from its potential level- either it is above the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𝑃</m:t>
                        </m:r>
                      </m:sup>
                    </m:sSup>
                  </m:oMath>
                </a14:m>
                <a:r>
                  <a:rPr lang="en-US" sz="2000" dirty="0"/>
                  <a:t> or below it.</a:t>
                </a:r>
              </a:p>
              <a:p>
                <a:pPr lvl="1"/>
                <a:endParaRPr lang="en-US" sz="2000" dirty="0"/>
              </a:p>
              <a:p>
                <a:r>
                  <a:rPr lang="en-US" sz="2000" dirty="0"/>
                  <a:t>If the </a:t>
                </a:r>
                <a:r>
                  <a:rPr lang="en-US" sz="2000" b="1" dirty="0"/>
                  <a:t>current level of inflation </a:t>
                </a:r>
                <a:r>
                  <a:rPr lang="en-US" sz="2000" dirty="0"/>
                  <a:t>changes from its initial level, the short-run aggregate supply curve will shift as wages and prices adjust to a new expected rate of </a:t>
                </a:r>
                <a:r>
                  <a:rPr lang="en-US" sz="2000" dirty="0" smtClean="0"/>
                  <a:t>inflation (</a:t>
                </a:r>
                <a:r>
                  <a:rPr lang="en-US" sz="2000" i="1" dirty="0" smtClean="0"/>
                  <a:t>Persistent Output Gap</a:t>
                </a:r>
                <a:r>
                  <a:rPr lang="en-US" sz="2000" dirty="0" smtClean="0"/>
                  <a:t>).</a:t>
                </a:r>
                <a:endParaRPr lang="en-US" sz="2000" dirty="0"/>
              </a:p>
              <a:p>
                <a:pPr marL="486918" lvl="1" indent="0">
                  <a:buNone/>
                </a:pPr>
                <a:endParaRPr lang="en-US" sz="2000" dirty="0"/>
              </a:p>
              <a:p>
                <a:endParaRPr lang="en-US" sz="2000" dirty="0"/>
              </a:p>
              <a:p>
                <a:endParaRPr lang="en-US" dirty="0"/>
              </a:p>
            </p:txBody>
          </p:sp>
        </mc:Choice>
        <mc:Fallback>
          <p:sp>
            <p:nvSpPr>
              <p:cNvPr id="3" name="Content Placeholder 2">
                <a:extLst>
                  <a:ext uri="{FF2B5EF4-FFF2-40B4-BE49-F238E27FC236}">
                    <a16:creationId xmlns:a16="http://schemas.microsoft.com/office/drawing/2014/main" id="{5F3D0F78-4502-4D87-B1B5-F20EC991F28C}"/>
                  </a:ext>
                </a:extLst>
              </p:cNvPr>
              <p:cNvSpPr>
                <a:spLocks noGrp="1" noRot="1" noChangeAspect="1" noMove="1" noResize="1" noEditPoints="1" noAdjustHandles="1" noChangeArrowheads="1" noChangeShapeType="1" noTextEdit="1"/>
              </p:cNvSpPr>
              <p:nvPr>
                <p:ph idx="1"/>
              </p:nvPr>
            </p:nvSpPr>
            <p:spPr>
              <a:blipFill>
                <a:blip r:embed="rId2"/>
                <a:stretch>
                  <a:fillRect l="-1778" t="-1617" r="-815"/>
                </a:stretch>
              </a:blipFill>
            </p:spPr>
            <p:txBody>
              <a:bodyPr/>
              <a:lstStyle/>
              <a:p>
                <a:r>
                  <a:rPr lang="en-US">
                    <a:noFill/>
                  </a:rPr>
                  <a:t> </a:t>
                </a:r>
              </a:p>
            </p:txBody>
          </p:sp>
        </mc:Fallback>
      </mc:AlternateContent>
    </p:spTree>
    <p:extLst>
      <p:ext uri="{BB962C8B-B14F-4D97-AF65-F5344CB8AC3E}">
        <p14:creationId xmlns:p14="http://schemas.microsoft.com/office/powerpoint/2010/main" val="222879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a:t>Figure 8 Adjustment to Long-Run Equilibrium in Aggregate Supply and Demand Analysis</a:t>
            </a:r>
            <a:endParaRPr lang="en-US" sz="3200" dirty="0"/>
          </a:p>
        </p:txBody>
      </p:sp>
      <p:pic>
        <p:nvPicPr>
          <p:cNvPr id="4" name="Picture 2" descr="Graph a shows initial short-run equilibrium above potential output.&#10;The vertical axis is labeled Inflation Rate, pi with points pi 1, pi 2, pi 3 marked on it from bottom to top. The horizontal axis is labeled Aggregate Output, Y (dollar trillions) with points Y P equals 10, Y 2, and Y 1 equals 11 marked on it from right to left. Three slanting lines labeled AS1, AS2, AS3 are drawn from the bottom left corner to the top right corner such that AS2 is above AS1 and AS3 is above AS2. Another line labeled AD is drawn from the top left to the bottom right intersecting AS1 at 1, AS2 at 2, and AS3 at 3. These three points are joined with their coordinates on both the axes using dotted lines. Near the horizontal axis, two leftward arrows point from Y 1 equals 11 to Y 2 to Y P equals 10. Near the vertical axis, two upward arrows point from pi 1 to pi 2 to pi 3. The two steps are:&#10;Step 1. Excess tightness in the labor market increases expected inflation and shifts the AS curve upward until…&#10;Step 2. the economy returns to the potential level of output.&#10;&#10;Graph b shows initial short-run equilibrium below potential output.&#10; The vertical axis is labeled Inflation Rate, pi with points pi 1, pi 2, pi 3 marked on it from top to bottom. The horizontal axis is labeled Aggregate Output, Y (dollar trillions) with points Y P equals 10, Y 2, and Y 1 equals 9 marked on it from left to right. Three slanting lines labeled AS1, AS2, AS3 are drawn from the bottom left corner to the top right corner such that AS1 is above AS2 and AS2 is above AS3.  Another line labeled AD is drawn from the top left to the bottom right intersecting AS1 at 1, AS2 at 2, and AS3 at 3. These three points are joined with their coordinates on both the axes using dotted lines. Near the horizontal axis, two rightward arrows point from Y 1 equals 9 to Y 2 to Y P equals 10. Near the vertical axis, two downward arrows point from pi 1 to pi 2 to pi 3. The two steps are:&#10;Step 1. Excess slack in the labor market decreases expected inflation and shifts the AS curve downward until…&#10;Step 2. the economy returns to the potential level of out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76" y="1564354"/>
            <a:ext cx="3392424" cy="472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2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Self-Correcting Mechanism</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Regardless of where output is initially, </a:t>
            </a:r>
            <a:br>
              <a:rPr lang="en-US" sz="2000" dirty="0">
                <a:ea typeface="ヒラギノ角ゴ Pro W3" charset="-128"/>
              </a:rPr>
            </a:br>
            <a:r>
              <a:rPr lang="en-US" sz="2000" dirty="0">
                <a:ea typeface="ヒラギノ角ゴ Pro W3" charset="-128"/>
              </a:rPr>
              <a:t>it returns eventually to the natural rate.</a:t>
            </a:r>
          </a:p>
          <a:p>
            <a:pPr>
              <a:spcBef>
                <a:spcPct val="40000"/>
              </a:spcBef>
            </a:pPr>
            <a:r>
              <a:rPr lang="en-US" sz="2000" b="1" dirty="0">
                <a:ea typeface="ヒラギノ角ゴ Pro W3" charset="-128"/>
              </a:rPr>
              <a:t>Slow:</a:t>
            </a:r>
          </a:p>
          <a:p>
            <a:pPr lvl="1"/>
            <a:r>
              <a:rPr lang="en-US" sz="2000" dirty="0">
                <a:ea typeface="ヒラギノ角ゴ Pro W3" charset="-128"/>
              </a:rPr>
              <a:t>Wages are inflexible, particularly downward</a:t>
            </a:r>
          </a:p>
          <a:p>
            <a:pPr lvl="1"/>
            <a:r>
              <a:rPr lang="en-US" sz="2000" dirty="0">
                <a:ea typeface="ヒラギノ角ゴ Pro W3" charset="-128"/>
              </a:rPr>
              <a:t>Need for active government policy</a:t>
            </a:r>
          </a:p>
          <a:p>
            <a:pPr>
              <a:spcBef>
                <a:spcPct val="40000"/>
              </a:spcBef>
            </a:pPr>
            <a:r>
              <a:rPr lang="en-US" sz="2000" b="1" dirty="0">
                <a:ea typeface="ヒラギノ角ゴ Pro W3" charset="-128"/>
              </a:rPr>
              <a:t>Rapid:</a:t>
            </a:r>
          </a:p>
          <a:p>
            <a:pPr lvl="1"/>
            <a:r>
              <a:rPr lang="en-US" sz="2000" dirty="0">
                <a:ea typeface="ヒラギノ角ゴ Pro W3" charset="-128"/>
              </a:rPr>
              <a:t>Wages and prices are flexible</a:t>
            </a:r>
          </a:p>
          <a:p>
            <a:pPr lvl="1"/>
            <a:r>
              <a:rPr lang="en-US" sz="2000" dirty="0">
                <a:ea typeface="ヒラギノ角ゴ Pro W3" charset="-128"/>
              </a:rPr>
              <a:t>Less need for government intervention</a:t>
            </a:r>
            <a:endParaRPr lang="en-US" sz="2000" dirty="0"/>
          </a:p>
        </p:txBody>
      </p:sp>
    </p:spTree>
    <p:extLst>
      <p:ext uri="{BB962C8B-B14F-4D97-AF65-F5344CB8AC3E}">
        <p14:creationId xmlns:p14="http://schemas.microsoft.com/office/powerpoint/2010/main" val="8336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Changes in Equilibrium: Aggregate Demand Shocks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ja-JP" sz="2000" dirty="0" smtClean="0">
                    <a:ea typeface="ＭＳ Ｐゴシック" charset="-128"/>
                  </a:rPr>
                  <a:t>With an understanding of the distinction between the short-run and long-run equilibria, you are now ready to analyze what happens when there are demand shocks, shocks that cause the aggregate demand curve to shift. </a:t>
                </a:r>
              </a:p>
              <a:p>
                <a:r>
                  <a:rPr lang="en-US" altLang="ja-JP" sz="2000" dirty="0" smtClean="0">
                    <a:ea typeface="ＭＳ Ｐゴシック" charset="-128"/>
                  </a:rPr>
                  <a:t>The following scenarios increase the AD:</a:t>
                </a:r>
              </a:p>
              <a:p>
                <a:pPr lvl="1"/>
                <a:r>
                  <a:rPr lang="en-US" sz="1600" dirty="0" smtClean="0"/>
                  <a:t>An </a:t>
                </a:r>
                <a:r>
                  <a:rPr lang="en-US" sz="1600" dirty="0"/>
                  <a:t>autonomous easing of monetary policy </a:t>
                </a:r>
                <a:r>
                  <a:rPr lang="en-US" sz="1600" dirty="0" smtClean="0"/>
                  <a:t>(</a:t>
                </a:r>
                <a14:m>
                  <m:oMath xmlns:m="http://schemas.openxmlformats.org/officeDocument/2006/math">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𝑟</m:t>
                        </m:r>
                      </m:e>
                    </m:acc>
                    <m:r>
                      <a:rPr lang="en-US" sz="1600" i="1" dirty="0" smtClean="0">
                        <a:latin typeface="Cambria Math" panose="02040503050406030204" pitchFamily="18" charset="0"/>
                        <a:ea typeface="Cambria Math" panose="02040503050406030204" pitchFamily="18" charset="0"/>
                      </a:rPr>
                      <m:t>↓</m:t>
                    </m:r>
                  </m:oMath>
                </a14:m>
                <a:r>
                  <a:rPr lang="en-US" sz="1600" dirty="0" smtClean="0"/>
                  <a:t>, </a:t>
                </a:r>
                <a:r>
                  <a:rPr lang="en-US" sz="1600" dirty="0"/>
                  <a:t>a lowering of the real interest rate at any given inflation rate) </a:t>
                </a:r>
                <a:endParaRPr lang="en-US" sz="1600" dirty="0" smtClean="0"/>
              </a:p>
              <a:p>
                <a:pPr lvl="1"/>
                <a:r>
                  <a:rPr lang="en-US" sz="1600" dirty="0" smtClean="0"/>
                  <a:t> </a:t>
                </a:r>
                <a:r>
                  <a:rPr lang="en-US" sz="1600" dirty="0"/>
                  <a:t>An increase in government purchases (</a:t>
                </a:r>
                <a14:m>
                  <m:oMath xmlns:m="http://schemas.openxmlformats.org/officeDocument/2006/math">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𝐺</m:t>
                        </m:r>
                      </m:e>
                    </m:acc>
                    <m:r>
                      <a:rPr lang="en-US" sz="1600" i="1" dirty="0" smtClean="0">
                        <a:latin typeface="Cambria Math" panose="02040503050406030204" pitchFamily="18" charset="0"/>
                        <a:ea typeface="Cambria Math" panose="02040503050406030204" pitchFamily="18" charset="0"/>
                      </a:rPr>
                      <m:t>↑</m:t>
                    </m:r>
                  </m:oMath>
                </a14:m>
                <a:r>
                  <a:rPr lang="en-US" sz="1600" dirty="0"/>
                  <a:t>) </a:t>
                </a:r>
                <a:endParaRPr lang="en-US" sz="1600" dirty="0" smtClean="0"/>
              </a:p>
              <a:p>
                <a:pPr lvl="1"/>
                <a:r>
                  <a:rPr lang="en-US" sz="1600" dirty="0" smtClean="0"/>
                  <a:t> </a:t>
                </a:r>
                <a:r>
                  <a:rPr lang="en-US" sz="1600" dirty="0"/>
                  <a:t>A decrease in taxes (</a:t>
                </a:r>
                <a14:m>
                  <m:oMath xmlns:m="http://schemas.openxmlformats.org/officeDocument/2006/math">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𝑇</m:t>
                        </m:r>
                      </m:e>
                    </m:acc>
                    <m:r>
                      <a:rPr lang="en-US" sz="1600" i="1" dirty="0" smtClean="0">
                        <a:latin typeface="Cambria Math" panose="02040503050406030204" pitchFamily="18" charset="0"/>
                        <a:ea typeface="Cambria Math" panose="02040503050406030204" pitchFamily="18" charset="0"/>
                      </a:rPr>
                      <m:t>↓</m:t>
                    </m:r>
                  </m:oMath>
                </a14:m>
                <a:r>
                  <a:rPr lang="en-US" sz="1600" dirty="0"/>
                  <a:t>) </a:t>
                </a:r>
                <a:endParaRPr lang="en-US" sz="1600" dirty="0" smtClean="0"/>
              </a:p>
              <a:p>
                <a:pPr lvl="1"/>
                <a:r>
                  <a:rPr lang="en-US" sz="1600" dirty="0" smtClean="0"/>
                  <a:t>An </a:t>
                </a:r>
                <a:r>
                  <a:rPr lang="en-US" sz="1600" dirty="0"/>
                  <a:t>increase in autonomous net exports </a:t>
                </a:r>
                <a:r>
                  <a:rPr lang="en-US" sz="1600" dirty="0" smtClean="0"/>
                  <a:t>(</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𝑁𝑋</m:t>
                        </m:r>
                      </m:e>
                    </m:acc>
                    <m:r>
                      <a:rPr lang="en-US" sz="1600" i="1">
                        <a:latin typeface="Cambria Math" panose="02040503050406030204" pitchFamily="18" charset="0"/>
                        <a:ea typeface="Cambria Math" panose="02040503050406030204" pitchFamily="18" charset="0"/>
                      </a:rPr>
                      <m:t>↑</m:t>
                    </m:r>
                  </m:oMath>
                </a14:m>
                <a:r>
                  <a:rPr lang="en-US" sz="1600" dirty="0" smtClean="0"/>
                  <a:t>) </a:t>
                </a:r>
                <a:endParaRPr lang="en-US" sz="1600" dirty="0"/>
              </a:p>
              <a:p>
                <a:pPr lvl="1"/>
                <a:r>
                  <a:rPr lang="en-US" sz="1600" dirty="0" smtClean="0"/>
                  <a:t>An </a:t>
                </a:r>
                <a:r>
                  <a:rPr lang="en-US" sz="1600" dirty="0"/>
                  <a:t>increase in autonomous consumption expenditure (</a:t>
                </a:r>
                <a14:m>
                  <m:oMath xmlns:m="http://schemas.openxmlformats.org/officeDocument/2006/math">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𝐶</m:t>
                        </m:r>
                      </m:e>
                    </m:acc>
                    <m:r>
                      <a:rPr lang="en-US" sz="1600" i="1" dirty="0" smtClean="0">
                        <a:latin typeface="Cambria Math" panose="02040503050406030204" pitchFamily="18" charset="0"/>
                        <a:ea typeface="Cambria Math" panose="02040503050406030204" pitchFamily="18" charset="0"/>
                      </a:rPr>
                      <m:t>↑</m:t>
                    </m:r>
                  </m:oMath>
                </a14:m>
                <a:r>
                  <a:rPr lang="en-US" sz="1600" dirty="0"/>
                  <a:t>) </a:t>
                </a:r>
              </a:p>
              <a:p>
                <a:pPr lvl="1"/>
                <a:r>
                  <a:rPr lang="en-US" sz="1600" dirty="0" smtClean="0"/>
                  <a:t> </a:t>
                </a:r>
                <a:r>
                  <a:rPr lang="en-US" sz="1600" dirty="0"/>
                  <a:t>An increase in autonomous investment (</a:t>
                </a:r>
                <a14:m>
                  <m:oMath xmlns:m="http://schemas.openxmlformats.org/officeDocument/2006/math">
                    <m:acc>
                      <m:accPr>
                        <m:chr m:val="̅"/>
                        <m:ctrlPr>
                          <a:rPr lang="en-US" sz="1600" i="1" dirty="0" smtClean="0">
                            <a:latin typeface="Cambria Math" panose="02040503050406030204" pitchFamily="18" charset="0"/>
                          </a:rPr>
                        </m:ctrlPr>
                      </m:accPr>
                      <m:e>
                        <m:r>
                          <a:rPr lang="en-US" sz="1600" b="0" i="1" dirty="0" smtClean="0">
                            <a:latin typeface="Cambria Math" panose="02040503050406030204" pitchFamily="18" charset="0"/>
                          </a:rPr>
                          <m:t>𝐼</m:t>
                        </m:r>
                      </m:e>
                    </m:acc>
                    <m:r>
                      <a:rPr lang="en-US" sz="1600" i="1" dirty="0" smtClean="0">
                        <a:latin typeface="Cambria Math" panose="02040503050406030204" pitchFamily="18" charset="0"/>
                        <a:ea typeface="Cambria Math" panose="02040503050406030204" pitchFamily="18" charset="0"/>
                      </a:rPr>
                      <m:t>↑</m:t>
                    </m:r>
                  </m:oMath>
                </a14:m>
                <a:r>
                  <a:rPr lang="en-US" sz="1600" dirty="0"/>
                  <a:t>) </a:t>
                </a:r>
                <a:endParaRPr lang="en-US" sz="1600" dirty="0" smtClean="0"/>
              </a:p>
              <a:p>
                <a:pPr lvl="1"/>
                <a:r>
                  <a:rPr lang="en-US" sz="1600" dirty="0" smtClean="0"/>
                  <a:t> </a:t>
                </a:r>
                <a:r>
                  <a:rPr lang="en-US" sz="1600" dirty="0"/>
                  <a:t>A decrease in financial frictions </a:t>
                </a:r>
                <a:r>
                  <a:rPr lang="en-US" sz="1600" dirty="0" smtClean="0"/>
                  <a:t>(</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𝑓</m:t>
                        </m:r>
                      </m:e>
                    </m:acc>
                    <m:r>
                      <a:rPr lang="en-US" sz="1600" i="1" smtClean="0">
                        <a:latin typeface="Cambria Math" panose="02040503050406030204" pitchFamily="18" charset="0"/>
                        <a:ea typeface="Cambria Math" panose="02040503050406030204" pitchFamily="18" charset="0"/>
                      </a:rPr>
                      <m:t>↓</m:t>
                    </m:r>
                  </m:oMath>
                </a14:m>
                <a:r>
                  <a:rPr lang="en-US" sz="1600" dirty="0" smtClean="0"/>
                  <a:t>) </a:t>
                </a: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667"/>
                </a:stretch>
              </a:blipFill>
            </p:spPr>
            <p:txBody>
              <a:bodyPr/>
              <a:lstStyle/>
              <a:p>
                <a:r>
                  <a:rPr lang="en-US">
                    <a:noFill/>
                  </a:rPr>
                  <a:t> </a:t>
                </a:r>
              </a:p>
            </p:txBody>
          </p:sp>
        </mc:Fallback>
      </mc:AlternateContent>
    </p:spTree>
    <p:extLst>
      <p:ext uri="{BB962C8B-B14F-4D97-AF65-F5344CB8AC3E}">
        <p14:creationId xmlns:p14="http://schemas.microsoft.com/office/powerpoint/2010/main" val="60186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9</a:t>
            </a:r>
            <a:r>
              <a:rPr lang="en-US" altLang="ja-JP" b="0" dirty="0">
                <a:ea typeface="ＭＳ Ｐゴシック" charset="-128"/>
              </a:rPr>
              <a:t> </a:t>
            </a:r>
            <a:r>
              <a:rPr lang="en-US" altLang="ja-JP" dirty="0">
                <a:ea typeface="ＭＳ Ｐゴシック" charset="-128"/>
              </a:rPr>
              <a:t>Positive Demand Shock</a:t>
            </a:r>
            <a:endParaRPr lang="en-US" dirty="0"/>
          </a:p>
        </p:txBody>
      </p:sp>
      <p:pic>
        <p:nvPicPr>
          <p:cNvPr id="4" name="Picture 2" descr="The vertical axis is labeled Inflation Rate, percent with points 2%, 3.5%, 5% marked on it. The horizontal axis is labeled Aggregate Output, Y (dollar trillions) with points Y P equals 10 marked on it. Two slanting lines labeled AS1 and AS3 are drawn from the bottom left corner to the top right corner such that AS3 is above AS1. Two other lines labeled AD1 and AD2 are drawn from the top left to the bottom right such that AD2 is above AD1. A vertical line labeled L R A S is drawn from the point Y P equals 10 on the horizontal axis. This line intersects AS1 and AD1 at point 1 and intersects AS3 and AD2 at point 3. Lines AS1 and AD2 intersect at point 2. All these points are joined with their coordinates on both the axes using dotted lines. Near the horizontal axis, a leftward and a rightward arrow point from Y P equals 10 to 11. Near the vertical axis, two upward arrows point from 2% to 3.5% to 5%. The four steps are:&#10;Step 1. AD shifts to right…&#10;Step 2. increasing output and inflation…&#10;Step 3. shifting AS upward until…&#10;Step 4. the economy returns to long-run equilibrium, with inflation permanently hig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 y="1477590"/>
            <a:ext cx="6949440" cy="488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40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Changes in Equilibrium: Aggregate Supply (Price) Shocks</a:t>
            </a:r>
            <a:r>
              <a:rPr lang="en-US" altLang="ja-JP" sz="2000" b="0" dirty="0"/>
              <a:t> (1 of 2)</a:t>
            </a:r>
            <a:endParaRPr lang="en-US" b="0" dirty="0"/>
          </a:p>
        </p:txBody>
      </p:sp>
      <p:sp>
        <p:nvSpPr>
          <p:cNvPr id="3" name="Content Placeholder 2"/>
          <p:cNvSpPr>
            <a:spLocks noGrp="1"/>
          </p:cNvSpPr>
          <p:nvPr>
            <p:ph idx="1"/>
          </p:nvPr>
        </p:nvSpPr>
        <p:spPr/>
        <p:txBody>
          <a:bodyPr/>
          <a:lstStyle/>
          <a:p>
            <a:r>
              <a:rPr lang="en-US" altLang="ja-JP" sz="2000" dirty="0">
                <a:ea typeface="ＭＳ Ｐゴシック" charset="-128"/>
              </a:rPr>
              <a:t>The aggregate supply curve can shift from temporary supply (price) shocks in which the long-run aggregate supply curve does not shift, or from permanent supply shocks in which the long-run aggregate supply curve does shift.</a:t>
            </a:r>
          </a:p>
          <a:p>
            <a:endParaRPr lang="en-US" dirty="0"/>
          </a:p>
        </p:txBody>
      </p:sp>
    </p:spTree>
    <p:extLst>
      <p:ext uri="{BB962C8B-B14F-4D97-AF65-F5344CB8AC3E}">
        <p14:creationId xmlns:p14="http://schemas.microsoft.com/office/powerpoint/2010/main" val="17268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Changes in Equilibrium: Aggregate Supply (Price) Shocks</a:t>
            </a:r>
            <a:r>
              <a:rPr lang="en-US" altLang="ja-JP" sz="2000" dirty="0"/>
              <a:t> </a:t>
            </a:r>
            <a:r>
              <a:rPr lang="en-US" altLang="ja-JP" sz="2000" b="0" dirty="0"/>
              <a:t>(2 of 2)</a:t>
            </a:r>
            <a:endParaRPr lang="en-US" dirty="0"/>
          </a:p>
        </p:txBody>
      </p:sp>
      <p:sp>
        <p:nvSpPr>
          <p:cNvPr id="3" name="Content Placeholder 2"/>
          <p:cNvSpPr>
            <a:spLocks noGrp="1"/>
          </p:cNvSpPr>
          <p:nvPr>
            <p:ph idx="1"/>
          </p:nvPr>
        </p:nvSpPr>
        <p:spPr/>
        <p:txBody>
          <a:bodyPr/>
          <a:lstStyle/>
          <a:p>
            <a:r>
              <a:rPr lang="en-US" altLang="ja-JP" sz="2000" b="1" dirty="0">
                <a:ea typeface="ＭＳ Ｐゴシック" charset="-128"/>
              </a:rPr>
              <a:t>Temporary Supply Shocks</a:t>
            </a:r>
            <a:r>
              <a:rPr lang="en-US" altLang="ja-JP" sz="2000" dirty="0">
                <a:ea typeface="ＭＳ Ｐゴシック" charset="-128"/>
              </a:rPr>
              <a:t>: </a:t>
            </a:r>
          </a:p>
          <a:p>
            <a:pPr lvl="1"/>
            <a:r>
              <a:rPr lang="en-US" altLang="ja-JP" sz="2000" b="1" dirty="0" smtClean="0">
                <a:ea typeface="ＭＳ Ｐゴシック" charset="-128"/>
              </a:rPr>
              <a:t>Stagflation</a:t>
            </a:r>
            <a:r>
              <a:rPr lang="en-US" altLang="ja-JP" sz="2000" dirty="0" smtClean="0">
                <a:ea typeface="ＭＳ Ｐゴシック" charset="-128"/>
              </a:rPr>
              <a:t>: When </a:t>
            </a:r>
            <a:r>
              <a:rPr lang="en-US" altLang="ja-JP" sz="2000" dirty="0">
                <a:ea typeface="ＭＳ Ｐゴシック" charset="-128"/>
              </a:rPr>
              <a:t>the temporary shock involves a restriction in supply, we refer to this type of supply shock as a negative (or unfavorable) supply shock, and it results in a rise in commodity </a:t>
            </a:r>
            <a:r>
              <a:rPr lang="en-US" altLang="ja-JP" sz="2000" dirty="0" smtClean="0">
                <a:ea typeface="ＭＳ Ｐゴシック" charset="-128"/>
              </a:rPr>
              <a:t>prices.</a:t>
            </a:r>
          </a:p>
          <a:p>
            <a:pPr lvl="2"/>
            <a:r>
              <a:rPr lang="en-US" altLang="ja-JP" sz="1600" dirty="0" smtClean="0">
                <a:ea typeface="ＭＳ Ｐゴシック" charset="-128"/>
              </a:rPr>
              <a:t>A </a:t>
            </a:r>
            <a:r>
              <a:rPr lang="en-US" altLang="ja-JP" sz="1600" dirty="0">
                <a:ea typeface="ＭＳ Ｐゴシック" charset="-128"/>
              </a:rPr>
              <a:t>disruption in oil supplies</a:t>
            </a:r>
            <a:r>
              <a:rPr lang="en-US" altLang="ja-JP" sz="1600" dirty="0" smtClean="0">
                <a:ea typeface="ＭＳ Ｐゴシック" charset="-128"/>
              </a:rPr>
              <a:t>,</a:t>
            </a:r>
          </a:p>
          <a:p>
            <a:pPr lvl="2"/>
            <a:r>
              <a:rPr lang="en-US" altLang="ja-JP" sz="1600" dirty="0" smtClean="0">
                <a:ea typeface="ＭＳ Ｐゴシック" charset="-128"/>
              </a:rPr>
              <a:t>A </a:t>
            </a:r>
            <a:r>
              <a:rPr lang="en-US" altLang="ja-JP" sz="1600" dirty="0">
                <a:ea typeface="ＭＳ Ｐゴシック" charset="-128"/>
              </a:rPr>
              <a:t>rise in import </a:t>
            </a:r>
            <a:r>
              <a:rPr lang="en-US" altLang="ja-JP" sz="1600" dirty="0" smtClean="0">
                <a:ea typeface="ＭＳ Ｐゴシック" charset="-128"/>
              </a:rPr>
              <a:t>prices when </a:t>
            </a:r>
            <a:r>
              <a:rPr lang="en-US" altLang="ja-JP" sz="1600" dirty="0">
                <a:ea typeface="ＭＳ Ｐゴシック" charset="-128"/>
              </a:rPr>
              <a:t>a currency declines in </a:t>
            </a:r>
            <a:r>
              <a:rPr lang="en-US" altLang="ja-JP" sz="1600" dirty="0" smtClean="0">
                <a:ea typeface="ＭＳ Ｐゴシック" charset="-128"/>
              </a:rPr>
              <a:t>value,</a:t>
            </a:r>
          </a:p>
          <a:p>
            <a:pPr lvl="2"/>
            <a:r>
              <a:rPr lang="en-US" altLang="ja-JP" sz="1600" dirty="0" smtClean="0">
                <a:ea typeface="ＭＳ Ｐゴシック" charset="-128"/>
              </a:rPr>
              <a:t>A cost-push </a:t>
            </a:r>
            <a:r>
              <a:rPr lang="en-US" altLang="ja-JP" sz="1600" dirty="0">
                <a:ea typeface="ＭＳ Ｐゴシック" charset="-128"/>
              </a:rPr>
              <a:t>shock </a:t>
            </a:r>
            <a:endParaRPr lang="en-US" altLang="ja-JP" sz="1600" dirty="0">
              <a:ea typeface="ＭＳ Ｐゴシック" charset="-128"/>
            </a:endParaRPr>
          </a:p>
          <a:p>
            <a:pPr lvl="1"/>
            <a:r>
              <a:rPr lang="en-US" altLang="ja-JP" sz="2000" dirty="0">
                <a:ea typeface="ＭＳ Ｐゴシック" charset="-128"/>
              </a:rPr>
              <a:t>A temporary positive supply shock shifts the short-run aggregate supply curve downward and to the right, leading initially to a fall in inflation and a rise in output</a:t>
            </a:r>
            <a:r>
              <a:rPr lang="en-US" altLang="ja-JP" sz="2000" dirty="0" smtClean="0">
                <a:ea typeface="ＭＳ Ｐゴシック" charset="-128"/>
              </a:rPr>
              <a:t>.</a:t>
            </a:r>
          </a:p>
          <a:p>
            <a:pPr lvl="2"/>
            <a:r>
              <a:rPr lang="en-US" altLang="ja-JP" sz="1600" dirty="0">
                <a:ea typeface="ＭＳ Ｐゴシック" charset="-128"/>
              </a:rPr>
              <a:t>a particularly good harvest or a fall in import prices.</a:t>
            </a:r>
          </a:p>
          <a:p>
            <a:pPr lvl="1"/>
            <a:r>
              <a:rPr lang="en-US" altLang="ja-JP" sz="2000" dirty="0" smtClean="0">
                <a:ea typeface="ＭＳ Ｐゴシック" charset="-128"/>
              </a:rPr>
              <a:t> </a:t>
            </a:r>
            <a:r>
              <a:rPr lang="en-US" altLang="ja-JP" sz="2000" dirty="0">
                <a:ea typeface="ＭＳ Ｐゴシック" charset="-128"/>
              </a:rPr>
              <a:t>In the long run, however, output and inflation will be unchanged (holding the aggregate demand curve constant).</a:t>
            </a:r>
            <a:endParaRPr lang="en-US" sz="2000" dirty="0"/>
          </a:p>
        </p:txBody>
      </p:sp>
    </p:spTree>
    <p:extLst>
      <p:ext uri="{BB962C8B-B14F-4D97-AF65-F5344CB8AC3E}">
        <p14:creationId xmlns:p14="http://schemas.microsoft.com/office/powerpoint/2010/main" val="58969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Summarize and illustrate the aggregate demand curve and the factors that shift it.</a:t>
            </a:r>
          </a:p>
          <a:p>
            <a:r>
              <a:rPr lang="en-US" sz="2000" dirty="0">
                <a:ea typeface="ヒラギノ角ゴ Pro W3" charset="-128"/>
              </a:rPr>
              <a:t>Illustrate and interpret the short-run and long-run aggregate supply curves.</a:t>
            </a:r>
          </a:p>
          <a:p>
            <a:r>
              <a:rPr lang="en-US" sz="2000" dirty="0">
                <a:ea typeface="ヒラギノ角ゴ Pro W3" charset="-128"/>
              </a:rPr>
              <a:t>Illustrate and interpret shifts in the short-run and long-run aggregate supply curves.</a:t>
            </a:r>
          </a:p>
          <a:p>
            <a:r>
              <a:rPr lang="en-US" sz="2000" dirty="0">
                <a:ea typeface="ヒラギノ角ゴ Pro W3" charset="-128"/>
              </a:rPr>
              <a:t>Illustrate and interpret the short-run and long-run </a:t>
            </a:r>
            <a:r>
              <a:rPr lang="en-US" sz="2000" dirty="0" err="1">
                <a:ea typeface="ヒラギノ角ゴ Pro W3" charset="-128"/>
              </a:rPr>
              <a:t>equilibria</a:t>
            </a:r>
            <a:r>
              <a:rPr lang="en-US" sz="2000" dirty="0">
                <a:ea typeface="ヒラギノ角ゴ Pro W3" charset="-128"/>
              </a:rPr>
              <a:t>, and the role of the self-correcting mechanism.</a:t>
            </a:r>
            <a:endParaRPr lang="en-US" sz="2000" dirty="0"/>
          </a:p>
        </p:txBody>
      </p:sp>
    </p:spTree>
    <p:extLst>
      <p:ext uri="{BB962C8B-B14F-4D97-AF65-F5344CB8AC3E}">
        <p14:creationId xmlns:p14="http://schemas.microsoft.com/office/powerpoint/2010/main" val="2256080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12 Temporary Negative Supply Shock</a:t>
            </a:r>
            <a:endParaRPr lang="en-US" dirty="0"/>
          </a:p>
        </p:txBody>
      </p:sp>
      <p:pic>
        <p:nvPicPr>
          <p:cNvPr id="4" name="Picture 2" descr="The vertical axis is labeled Inflation Rate, percent with points 2% and 3.5% marked on it. The horizontal axis is labeled Aggregate Output, Y (dollar trillions) with points 9 and Y P equals 10 marked on it. Two slanting lines labeled AS1 and AS2 are drawn from the bottom left corner to the top right corner such that AS2 is above AS1. Another line labeled AD1 is drawn from the top left to the bottom right. A vertical line labeled L R A S is drawn from the point Y P equals 10 on the horizontal axis. This line intersects AD1 at point 1. Lines AS2 and AD1 intersect at point 2. All these points are joined with their coordinates on both the axes using dotted lines. Near the horizontal axis, a leftward and a rightward arrow point from 9 to Y P equals 10. Near the vertical axis, an upward and downward arrow point from 2% to 3.5%. The four steps are:&#10;Step 1. A temporary negative supply shock shifts AS upward…&#10;Step 2. temporarily increasing inflation and decreasing output.&#10;Step 3. With output less than potential, expected inflation declines and AS shifts downward…&#10;Step 4. returning the economy to long-run equilibrium at poin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8" y="1661412"/>
            <a:ext cx="7754112" cy="439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46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Permanent Supply Shocks and Real Business Cycle Theory</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A permanent negative supply shock—such as an increase in ill-advised regulations that causes the economy to be less efficient, thereby reducing supply—would decrease potential output and shift the long-run aggregate supply curve to the left.</a:t>
            </a:r>
          </a:p>
          <a:p>
            <a:r>
              <a:rPr lang="en-US" altLang="ja-JP" sz="2000" dirty="0">
                <a:ea typeface="ＭＳ Ｐゴシック" charset="-128"/>
              </a:rPr>
              <a:t>Because the permanent supply shock will result in higher prices, there will </a:t>
            </a:r>
            <a:r>
              <a:rPr lang="en-US" altLang="ja-JP" sz="2000" b="1" dirty="0">
                <a:ea typeface="ＭＳ Ｐゴシック" charset="-128"/>
              </a:rPr>
              <a:t>be an immediate rise in inflation </a:t>
            </a:r>
            <a:r>
              <a:rPr lang="en-US" altLang="ja-JP" sz="2000" dirty="0">
                <a:ea typeface="ＭＳ Ｐゴシック" charset="-128"/>
              </a:rPr>
              <a:t>and so the short-run aggregate supply curve will shift up and to the left.</a:t>
            </a:r>
          </a:p>
          <a:p>
            <a:r>
              <a:rPr lang="en-US" altLang="ja-JP" sz="2000" dirty="0">
                <a:ea typeface="ＭＳ Ｐゴシック" charset="-128"/>
              </a:rPr>
              <a:t>One group of economists, led by Edward Prescott of Arizona State University, believe that business cycle fluctuations result from permanent supply shocks alone and their theory of aggregate economic fluctuations is called </a:t>
            </a:r>
            <a:r>
              <a:rPr lang="en-US" altLang="ja-JP" sz="2000" b="1" dirty="0">
                <a:ea typeface="ＭＳ Ｐゴシック" charset="-128"/>
              </a:rPr>
              <a:t>real business cycle theory. </a:t>
            </a:r>
            <a:endParaRPr lang="en-US" sz="2000" dirty="0"/>
          </a:p>
        </p:txBody>
      </p:sp>
    </p:spTree>
    <p:extLst>
      <p:ext uri="{BB962C8B-B14F-4D97-AF65-F5344CB8AC3E}">
        <p14:creationId xmlns:p14="http://schemas.microsoft.com/office/powerpoint/2010/main" val="35553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14 Permanent Negative Supply Shock</a:t>
            </a:r>
            <a:endParaRPr lang="en-US" dirty="0"/>
          </a:p>
        </p:txBody>
      </p:sp>
      <p:pic>
        <p:nvPicPr>
          <p:cNvPr id="4" name="Picture 2" descr="The vertical axis is labeled Inflation Rate, percent with points 2%, 3.5%, 5% marked on it from bottom to top. The horizontal axis is labeled Aggregate Output, Y (dollar trillions) with points Y2 P equals 8, 9, and Y1 P equals 10 marked on it from left to right. Three slanting lines labeled AS1, AS2, AS3 are drawn from the bottom left corner to the top right corner such that AS2 is above AS1 and AS3 is above AS2. Another line labeled AD is drawn from the top left to the bottom right intersecting AS1 at 1, AS2 at 2, and AS3 at 3. These three points are joined with their coordinates on both the axes using dotted lines. Two vertical lines labeled L R A S 1 and L R A S 2 are drawn from the points Y1 P equals 10 and Y2 P equals 8 respectively on the horizontal axis. Near the horizontal axis, two leftward arrows point from Y1 P equals 10 to 9 to Y2 P equals 8. Near the vertical axis, two upward arrows point from 2% to 3.5% to 5%. The two steps are:&#10;Step 1. A permanent negative supply shock shifts the LRAS curve leftward and the AS curve upward…&#10;Step 2. so the economy returns to long-run equilibrium with output permanently lower and inflation permanently hig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28" y="1451197"/>
            <a:ext cx="6748272" cy="489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4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Conclusions</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Aggregate demand and supply analysis yields the following conclusions:</a:t>
            </a:r>
          </a:p>
          <a:p>
            <a:pPr marL="914400" lvl="1" indent="-457200">
              <a:buFont typeface="Verdana" charset="0"/>
              <a:buAutoNum type="arabicPeriod"/>
            </a:pPr>
            <a:r>
              <a:rPr lang="en-US" altLang="ja-JP" sz="2000" dirty="0">
                <a:ea typeface="ＭＳ Ｐゴシック" charset="-128"/>
              </a:rPr>
              <a:t>A shift in the aggregate demand curve affects output only in the short run and has no effect in the long run.</a:t>
            </a:r>
          </a:p>
          <a:p>
            <a:pPr marL="914400" lvl="1" indent="-457200">
              <a:buFont typeface="Verdana" charset="0"/>
              <a:buAutoNum type="arabicPeriod"/>
            </a:pPr>
            <a:r>
              <a:rPr lang="en-US" altLang="ja-JP" sz="2000" dirty="0">
                <a:ea typeface="ＭＳ Ｐゴシック" charset="-128"/>
              </a:rPr>
              <a:t>A temporary supply shock affects output and inflation only in the short run and has no effect in the long run (holding the aggregate demand curve constant).</a:t>
            </a:r>
          </a:p>
          <a:p>
            <a:pPr marL="914400" lvl="1" indent="-457200">
              <a:buFont typeface="Verdana" charset="0"/>
              <a:buAutoNum type="arabicPeriod"/>
            </a:pPr>
            <a:r>
              <a:rPr lang="en-US" altLang="ja-JP" sz="2000" dirty="0">
                <a:ea typeface="ＭＳ Ｐゴシック" charset="-128"/>
              </a:rPr>
              <a:t>A permanent supply shock affects output and inflation both in the short and the long run.</a:t>
            </a:r>
          </a:p>
          <a:p>
            <a:pPr marL="914400" lvl="1" indent="-457200">
              <a:buFont typeface="Verdana" charset="0"/>
              <a:buAutoNum type="arabicPeriod"/>
            </a:pPr>
            <a:r>
              <a:rPr lang="en-US" altLang="ja-JP" sz="2000" dirty="0">
                <a:ea typeface="ＭＳ Ｐゴシック" charset="-128"/>
              </a:rPr>
              <a:t>The economy has a self-correcting mechanism that returns it to potential output and the natural rate of unemployment over time.</a:t>
            </a:r>
            <a:endParaRPr lang="en-US" sz="2000" dirty="0"/>
          </a:p>
        </p:txBody>
      </p:sp>
    </p:spTree>
    <p:extLst>
      <p:ext uri="{BB962C8B-B14F-4D97-AF65-F5344CB8AC3E}">
        <p14:creationId xmlns:p14="http://schemas.microsoft.com/office/powerpoint/2010/main" val="421442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Appendix to Chapter 22: The Phillips Curve and the Short-Run Aggregate Supply Curve</a:t>
            </a:r>
            <a:endParaRPr lang="en-US" dirty="0"/>
          </a:p>
        </p:txBody>
      </p:sp>
      <p:sp>
        <p:nvSpPr>
          <p:cNvPr id="3" name="Content Placeholder 2"/>
          <p:cNvSpPr>
            <a:spLocks noGrp="1"/>
          </p:cNvSpPr>
          <p:nvPr>
            <p:ph idx="1"/>
          </p:nvPr>
        </p:nvSpPr>
        <p:spPr/>
        <p:txBody>
          <a:bodyPr/>
          <a:lstStyle/>
          <a:p>
            <a:r>
              <a:rPr lang="en-US" altLang="ja-JP" sz="2000" b="1" dirty="0">
                <a:ea typeface="ＭＳ Ｐゴシック" charset="-128"/>
              </a:rPr>
              <a:t>The Phillips Curve</a:t>
            </a:r>
            <a:r>
              <a:rPr lang="en-US" altLang="ja-JP" sz="2000" dirty="0">
                <a:ea typeface="ＭＳ Ｐゴシック" charset="-128"/>
              </a:rPr>
              <a:t>: the negative relationship between unemployment and inflation.</a:t>
            </a:r>
          </a:p>
          <a:p>
            <a:r>
              <a:rPr lang="en-US" altLang="ja-JP" sz="2000" dirty="0">
                <a:ea typeface="ＭＳ Ｐゴシック" charset="-128"/>
              </a:rPr>
              <a:t>The idea behind the Phillips curve is intuitive: When labor markets are </a:t>
            </a:r>
            <a:r>
              <a:rPr lang="en-US" altLang="ja-JP" sz="2000" i="1" dirty="0">
                <a:ea typeface="ＭＳ Ｐゴシック" charset="-128"/>
              </a:rPr>
              <a:t>tight</a:t>
            </a:r>
            <a:r>
              <a:rPr lang="en-US" altLang="ja-JP" sz="2000" dirty="0">
                <a:ea typeface="ＭＳ Ｐゴシック" charset="-128"/>
              </a:rPr>
              <a:t>—that is, the unemployment rate is </a:t>
            </a:r>
            <a:r>
              <a:rPr lang="en-US" altLang="ja-JP" sz="2000" i="1" dirty="0">
                <a:ea typeface="ＭＳ Ｐゴシック" charset="-128"/>
              </a:rPr>
              <a:t>low</a:t>
            </a:r>
            <a:r>
              <a:rPr lang="en-US" altLang="ja-JP" sz="2000" dirty="0">
                <a:ea typeface="ＭＳ Ｐゴシック" charset="-128"/>
              </a:rPr>
              <a:t>—firms may have difficulty hiring qualified workers and may even have a hard time keeping their present employees. Because of the shortage of workers in the labor market, firms will raise wages to attract needed workers and raise their prices at a more rapid rate.</a:t>
            </a:r>
            <a:endParaRPr lang="en-US" sz="2000" dirty="0"/>
          </a:p>
        </p:txBody>
      </p:sp>
    </p:spTree>
    <p:extLst>
      <p:ext uri="{BB962C8B-B14F-4D97-AF65-F5344CB8AC3E}">
        <p14:creationId xmlns:p14="http://schemas.microsoft.com/office/powerpoint/2010/main" val="410064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 Inflation and Unemployment in the United States, 1950–1969 and 1970–2016</a:t>
            </a:r>
            <a:endParaRPr lang="en-US" dirty="0"/>
          </a:p>
        </p:txBody>
      </p:sp>
      <p:pic>
        <p:nvPicPr>
          <p:cNvPr id="6" name="Picture 2" descr="The first graph shows M P  curve. The vertical axis is labeled &quot;Real Interest Rate, r (percent)&quot; and the horizontal axis is labeled &quot;Inflation Rate, pi.&quot; The line for M P  slopes upward from the lower left corner to the upper right corner. A point on the line at r equals r 1 and pi equals pi 1 is highlighted. A line (M P 2) parallel to the line for M P sub 1 shows a downward shift in the M P  curve. Two point on the line 2 at r equals r 2 and pi equals pi 2 and 3 at r equals r 1 and pi equals pi 3 are highlighted. The second graph depicts the I S curve. The vertical axis is labeled &quot;Real Interest Rate, r&quot; and the horizontal axis is labeled &quot;Aggregate Output, Y.&quot; The line for I S slopes downward from the upper left corner to the lower right corner. The points corresponding to the point 1, 3 and point 2 are highlighted on the line at r equals (r 1, Y 1) and (r 2, Y 2) respectively. &#10;The third graph shows the A D/A S diagram. The vertical axis is labeled &quot;Inflation Rate, pi&quot; and the horizontal axis is labeled &quot;Aggregate Output, Y.&quot; The line for L R A S is a vertical line from the point Y P on the horizontal axis. The line for A S sub 1 slopes upward from the lower left corner to the upper right corner intersecting the line for L R A S at point 1 (inflation rate, pi equals pi T 1). A line (A S sub 3) parallel to the line for A S sub 1 above it shows an upward shift in the A S curve. An upward arrow points from the line for A S sub 1 to A S sub 2. The line for A D sub 1 slopes downward from the upper left corner to the lower right corner intersecting the line for A S sub 1 at point 1 (inflation rate, pi equals pi T 1). A line (A D sub 3) parallel to the line for A D sub 1 on the right shows a rightward shift in the A D curve. This line intersects the line for A S sub 3 at point 3 (inflation rate equals pi 3, a point above pi 2) and A S sub 1 at point 2. A right arrow points from the line for A D sub 1 to the line for A D sub 3. The horizontal dotted lines are drawn connecting the point pi T 1 to 1, pi 2 to 2, and pi 3 to 3. An up arrow points from the line at pi T 1 to the line at pi 2 and an up arrow points from the line at pi 2 to the line at pi 3. A vertical dotted line is drawn from point 2 to the point Y 2 on the horizontal axis. A right arrow points from L R A S to the line at Y 2 and a left arrow points from the line at Y 2 to L R A S. The four steps shown on these three graphs are:&#10;Step 1. Autonomous monetary easing temporarily reduces real interest rates . . .&#10;Step 2. which temporarily raises aggregate output in the IS diagram . . . &#10;Step 3. and temporarily raises output in the A D A S diagram . . . &#10;Step 4. but permanently raises inf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448" y="1395759"/>
            <a:ext cx="4645152" cy="4996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a:spLocks noGrp="1"/>
          </p:cNvSpPr>
          <p:nvPr>
            <p:ph idx="1"/>
          </p:nvPr>
        </p:nvSpPr>
        <p:spPr>
          <a:xfrm>
            <a:off x="533400" y="5410200"/>
            <a:ext cx="2971800" cy="853440"/>
          </a:xfrm>
        </p:spPr>
        <p:txBody>
          <a:bodyPr/>
          <a:lstStyle/>
          <a:p>
            <a:pPr marL="0" indent="0">
              <a:buNone/>
            </a:pPr>
            <a:r>
              <a:rPr lang="en-US" sz="1200" i="1" dirty="0"/>
              <a:t>Source: </a:t>
            </a:r>
            <a:r>
              <a:rPr lang="en-US" sz="1200" dirty="0"/>
              <a:t>Federal Reserve Bank of St. Louis, FRED database: </a:t>
            </a:r>
            <a:r>
              <a:rPr lang="en-US" sz="1200" dirty="0">
                <a:hlinkClick r:id="rId3"/>
              </a:rPr>
              <a:t>https://fred.stlouisfed.org/series/UNRATE</a:t>
            </a:r>
            <a:r>
              <a:rPr lang="en-US" sz="1200" dirty="0"/>
              <a:t>; </a:t>
            </a:r>
            <a:r>
              <a:rPr lang="en-US" sz="1200" dirty="0">
                <a:hlinkClick r:id="rId4"/>
              </a:rPr>
              <a:t>https://fred.stlouisfed.org/series/CPIAUCSL</a:t>
            </a:r>
            <a:endParaRPr lang="en-US" sz="1200" dirty="0"/>
          </a:p>
        </p:txBody>
      </p:sp>
    </p:spTree>
    <p:extLst>
      <p:ext uri="{BB962C8B-B14F-4D97-AF65-F5344CB8AC3E}">
        <p14:creationId xmlns:p14="http://schemas.microsoft.com/office/powerpoint/2010/main" val="371167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Friedman-Phelps Phillips Curve </a:t>
            </a:r>
            <a:r>
              <a:rPr lang="en-US" dirty="0" smtClean="0"/>
              <a:t>Analysis </a:t>
            </a:r>
            <a:r>
              <a:rPr lang="en-US" sz="2000" b="0" dirty="0" smtClean="0"/>
              <a:t>( 1 of 2)</a:t>
            </a:r>
            <a:endParaRPr lang="en-US" sz="2000" b="0" dirty="0"/>
          </a:p>
        </p:txBody>
      </p:sp>
      <p:sp>
        <p:nvSpPr>
          <p:cNvPr id="3" name="Content Placeholder 2"/>
          <p:cNvSpPr>
            <a:spLocks noGrp="1"/>
          </p:cNvSpPr>
          <p:nvPr>
            <p:ph idx="1"/>
          </p:nvPr>
        </p:nvSpPr>
        <p:spPr/>
        <p:txBody>
          <a:bodyPr/>
          <a:lstStyle/>
          <a:p>
            <a:pPr marL="0" indent="0">
              <a:buNone/>
            </a:pPr>
            <a:r>
              <a:rPr lang="en-US" sz="2000" b="1" dirty="0" smtClean="0">
                <a:solidFill>
                  <a:schemeClr val="bg2"/>
                </a:solidFill>
              </a:rPr>
              <a:t>Real Wages versus Nominal Wages</a:t>
            </a:r>
          </a:p>
          <a:p>
            <a:r>
              <a:rPr lang="en-US" sz="2000" dirty="0" smtClean="0"/>
              <a:t>Phillips </a:t>
            </a:r>
            <a:r>
              <a:rPr lang="en-US" sz="2000" dirty="0"/>
              <a:t>curve analysis was inconsistent with the view that workers and firms care</a:t>
            </a:r>
            <a:r>
              <a:rPr lang="en-US" sz="2000" b="1" dirty="0"/>
              <a:t> </a:t>
            </a:r>
            <a:r>
              <a:rPr lang="en-US" sz="2000" dirty="0"/>
              <a:t>about</a:t>
            </a:r>
            <a:r>
              <a:rPr lang="en-US" sz="2000" b="1" dirty="0"/>
              <a:t> real wages</a:t>
            </a:r>
            <a:r>
              <a:rPr lang="en-US" sz="2000" dirty="0"/>
              <a:t>, the amount of real goods and services that </a:t>
            </a:r>
            <a:r>
              <a:rPr lang="en-US" sz="2000" dirty="0" smtClean="0"/>
              <a:t>wages </a:t>
            </a:r>
            <a:r>
              <a:rPr lang="en-US" sz="2000" dirty="0"/>
              <a:t>can purchase, </a:t>
            </a:r>
            <a:r>
              <a:rPr lang="en-US" sz="2000" b="1" dirty="0"/>
              <a:t>not nominal wages</a:t>
            </a:r>
            <a:r>
              <a:rPr lang="en-US" sz="2000" dirty="0"/>
              <a:t>. </a:t>
            </a:r>
            <a:endParaRPr lang="en-US" sz="2000" dirty="0" smtClean="0"/>
          </a:p>
          <a:p>
            <a:pPr lvl="1"/>
            <a:r>
              <a:rPr lang="en-US" sz="2000" dirty="0" smtClean="0"/>
              <a:t>Wages and </a:t>
            </a:r>
            <a:r>
              <a:rPr lang="en-US" sz="2000" dirty="0"/>
              <a:t>overall inflation will rise on a one-to-one basis with increases in expected inflation, as well as respond to tightness in the labor market. </a:t>
            </a:r>
            <a:endParaRPr lang="en-US" sz="2000" dirty="0" smtClean="0"/>
          </a:p>
          <a:p>
            <a:pPr marL="0" indent="0">
              <a:buNone/>
            </a:pPr>
            <a:r>
              <a:rPr lang="en-US" sz="2000" dirty="0"/>
              <a:t> </a:t>
            </a:r>
            <a:r>
              <a:rPr lang="en-US" sz="2000" b="1" dirty="0">
                <a:solidFill>
                  <a:schemeClr val="bg2"/>
                </a:solidFill>
              </a:rPr>
              <a:t>Natural </a:t>
            </a:r>
            <a:r>
              <a:rPr lang="en-US" sz="2000" b="1" dirty="0">
                <a:solidFill>
                  <a:schemeClr val="bg2"/>
                </a:solidFill>
              </a:rPr>
              <a:t>rate of </a:t>
            </a:r>
            <a:r>
              <a:rPr lang="en-US" sz="2000" b="1" dirty="0" smtClean="0">
                <a:solidFill>
                  <a:schemeClr val="bg2"/>
                </a:solidFill>
              </a:rPr>
              <a:t>unemployment</a:t>
            </a:r>
          </a:p>
          <a:p>
            <a:r>
              <a:rPr lang="en-US" sz="2000" dirty="0" smtClean="0"/>
              <a:t>The </a:t>
            </a:r>
            <a:r>
              <a:rPr lang="en-US" sz="2000" dirty="0"/>
              <a:t>Friedman-Phelps analysis suggested that in the long run the economy would reach the level of unemployment that would occur if all wages and prices were </a:t>
            </a:r>
            <a:r>
              <a:rPr lang="en-US" sz="2000" dirty="0" smtClean="0"/>
              <a:t>flexible</a:t>
            </a:r>
            <a:endParaRPr lang="en-US" sz="2000" dirty="0"/>
          </a:p>
        </p:txBody>
      </p:sp>
    </p:spTree>
    <p:extLst>
      <p:ext uri="{BB962C8B-B14F-4D97-AF65-F5344CB8AC3E}">
        <p14:creationId xmlns:p14="http://schemas.microsoft.com/office/powerpoint/2010/main" val="416133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Friedman-Phelps Phillips Curve Analysis </a:t>
            </a:r>
            <a:r>
              <a:rPr lang="en-US" sz="2000" b="0" dirty="0"/>
              <a:t>( </a:t>
            </a:r>
            <a:r>
              <a:rPr lang="en-US" sz="2000" b="0" dirty="0" smtClean="0"/>
              <a:t>2 </a:t>
            </a:r>
            <a:r>
              <a:rPr lang="en-US" sz="2000" b="0" dirty="0"/>
              <a:t>of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000" dirty="0" smtClean="0"/>
                  <a:t>The Friedman-Phelps reasoning suggested a Phillips curve that we can write as follows:</a:t>
                </a:r>
              </a:p>
              <a:p>
                <a:pPr marL="0" indent="0">
                  <a:buNone/>
                </a:pPr>
                <a14:m>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ea typeface="Cambria Math" panose="02040503050406030204" pitchFamily="18" charset="0"/>
                          </a:rPr>
                          <m:t>𝑒</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𝑈</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𝑛</m:t>
                        </m:r>
                      </m:sub>
                    </m:sSub>
                  </m:oMath>
                </a14:m>
                <a:r>
                  <a:rPr lang="en-US" sz="2000" dirty="0" smtClean="0"/>
                  <a:t>)</a:t>
                </a:r>
                <a:endParaRPr lang="en-US" sz="2000" dirty="0"/>
              </a:p>
              <a:p>
                <a:pPr marL="0" indent="0">
                  <a:buNone/>
                </a:pPr>
                <a:r>
                  <a:rPr lang="en-US" sz="2000" dirty="0" smtClean="0">
                    <a:solidFill>
                      <a:schemeClr val="bg2"/>
                    </a:solidFill>
                  </a:rPr>
                  <a:t>Expectations-augmented </a:t>
                </a:r>
                <a:r>
                  <a:rPr lang="en-US" sz="2000" dirty="0">
                    <a:solidFill>
                      <a:schemeClr val="bg2"/>
                    </a:solidFill>
                  </a:rPr>
                  <a:t>Phillips curve:</a:t>
                </a:r>
              </a:p>
              <a:p>
                <a:pPr marL="829818" lvl="1" indent="-342900"/>
                <a:r>
                  <a:rPr lang="en-US" sz="2000" dirty="0" smtClean="0"/>
                  <a:t>indicates </a:t>
                </a:r>
                <a:r>
                  <a:rPr lang="en-US" sz="2000" dirty="0"/>
                  <a:t>that inflation is negatively related to the difference between the unemployment rate and the natural rate of unemployment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𝑈</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𝑈</m:t>
                        </m:r>
                      </m:e>
                      <m:sub>
                        <m:r>
                          <a:rPr lang="en-US" sz="2000" i="1">
                            <a:latin typeface="Cambria Math" panose="02040503050406030204" pitchFamily="18" charset="0"/>
                            <a:ea typeface="Cambria Math" panose="02040503050406030204" pitchFamily="18" charset="0"/>
                          </a:rPr>
                          <m:t>𝑛</m:t>
                        </m:r>
                      </m:sub>
                    </m:sSub>
                  </m:oMath>
                </a14:m>
                <a:r>
                  <a:rPr lang="en-US" sz="2000" dirty="0" smtClean="0"/>
                  <a:t>), a </a:t>
                </a:r>
                <a:r>
                  <a:rPr lang="en-US" sz="2000" dirty="0"/>
                  <a:t>measure of </a:t>
                </a:r>
                <a:r>
                  <a:rPr lang="en-US" sz="2000" i="1" dirty="0"/>
                  <a:t>tightness</a:t>
                </a:r>
                <a:r>
                  <a:rPr lang="en-US" sz="2000" dirty="0"/>
                  <a:t> in the labor markets called the </a:t>
                </a:r>
                <a:r>
                  <a:rPr lang="en-US" sz="2000" b="1" dirty="0"/>
                  <a:t>unemployment gap</a:t>
                </a:r>
                <a:r>
                  <a:rPr lang="en-US" sz="2000" dirty="0"/>
                  <a:t>. </a:t>
                </a:r>
                <a:endParaRPr lang="en-US" sz="2000" dirty="0" smtClean="0"/>
              </a:p>
              <a:p>
                <a:pPr marL="829818" lvl="1" indent="-342900"/>
                <a:r>
                  <a:rPr lang="en-US" sz="2000" dirty="0"/>
                  <a:t> implies that long-run unemployment will be equal to the natural rate </a:t>
                </a:r>
                <a:r>
                  <a:rPr lang="en-US" sz="2000" dirty="0" smtClean="0"/>
                  <a:t>level.</a:t>
                </a:r>
              </a:p>
              <a:p>
                <a:pPr marL="829818" lvl="1" indent="-342900"/>
                <a:r>
                  <a:rPr lang="en-US" sz="2000" dirty="0"/>
                  <a:t> </a:t>
                </a:r>
                <a:r>
                  <a:rPr lang="en-US" sz="2000" dirty="0" smtClean="0"/>
                  <a:t>displays </a:t>
                </a:r>
                <a:r>
                  <a:rPr lang="en-US" sz="2000" b="1" dirty="0"/>
                  <a:t>no long-run trade-off </a:t>
                </a:r>
                <a:r>
                  <a:rPr lang="en-US" sz="2000" dirty="0"/>
                  <a:t>between unemployment and </a:t>
                </a:r>
                <a:r>
                  <a:rPr lang="en-US" sz="2000" dirty="0" smtClean="0"/>
                  <a:t>inflation.</a:t>
                </a:r>
              </a:p>
              <a:p>
                <a:endParaRPr lang="en-US" sz="20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741560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2 The Short- and Long-Run Phillips Curve</a:t>
            </a:r>
            <a:endParaRPr lang="en-US" dirty="0"/>
          </a:p>
        </p:txBody>
      </p:sp>
      <p:pic>
        <p:nvPicPr>
          <p:cNvPr id="4" name="Picture 2" descr="The first graph shows M P  curve. The vertical axis is labeled &quot;Real Interest Rate, r (percent)&quot; and the horizontal axis is labeled &quot;Inflation Rate, pi.&quot; The line for M P  slopes upward from the lower left corner to the upper right corner. The point 1 (pi 1, r 1), 2(pi 2, r 2) and 3 (pi 3, r 3) are highlighted on the line.&#10;The second graph depicts the I S curve. The vertical axis is labeled &quot;Real Interest Rate, r&quot; and the horizontal axis is labeled &quot;Aggregate Output, Y.&quot; The line for I S sub 1 slopes downward from the upper left corner to the lower right corner. The point 1 (r 1, Y 1) is highlighted on the line. A line, I S sub 2, parallel to the line I S sub 1, plotted on the right shows the rightward shift on the IS curve. A right arrow points from I S sub 1 to I S sub 2. The points 2 (r 2, Y 2) and (r 3, Y 1) are highlighted on the line. The third graph shows the A D A S diagram. The vertical axis is labeled &quot;Inflation Rate, pi&quot; and the horizontal axis is labeled &quot;Aggregate Output, Y.&quot; The line for L R A S is a vertical line from the point Y P on the horizontal axis. The line for A S sub 1 slopes upward from the lower left corner to the upper right corner intersecting the line for L R A S at point 1 (inflation rate, pi equals pi T 1). A line, A S sub 3, parallel to the line for A S sub 1, plotted above it, shows an upward shift in the A S curve. An upward arrow points from the line for A S sub 1 to A S2. The line for A D sub 1 slopes downward from the upper left corner to the lower right corner intersecting the line for A S sub 1 at point 1 (inflation rate, pi equals pi T 1). A line, A D sub 3, parallel to the line for A D sub 1, plotted on the right, shows a rightward shift in the A D curve. This line intersects the line for A S sub 3 at point 3 (inflation rate equals pi 3, a point above pi 2) and A S sub 1 at point 2. A right arrow points from the line for A D sub 1 to the line for A D sub 3. The horizontal dotted lines are drawn, connecting the point pi T 1 to 1, pi 2 to 2, and pi 3 to 3. An up arrow points from the line at pi T 1 to the line at pi 2 and an up arrow points from the line at pi 2 to the line at pi 3. A vertical dotted line is drawn from point 2 to the point Y 2 on the horizontal axis. A right arrow points from L R A S to the line at Y 2 and a left arrow points from the line at Y 2 to L R A S.&#10;The five steps shown on these three graphs are:&#10;Step 1. Positive spending shock shifts I S to right.&#10;Step 2. and shifts A D to right.&#10;Step 3. Short-run output increases, but long-run output remains unchanged.&#10;Step 4. Short-run and long-run inflation increase.&#10;Step 5. Real interest rate incr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2" y="1537392"/>
            <a:ext cx="6784848" cy="455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1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Three Important Conclusions</a:t>
            </a:r>
            <a:endParaRPr lang="en-US" dirty="0"/>
          </a:p>
        </p:txBody>
      </p:sp>
      <p:sp>
        <p:nvSpPr>
          <p:cNvPr id="3" name="Content Placeholder 2"/>
          <p:cNvSpPr>
            <a:spLocks noGrp="1"/>
          </p:cNvSpPr>
          <p:nvPr>
            <p:ph idx="1"/>
          </p:nvPr>
        </p:nvSpPr>
        <p:spPr/>
        <p:txBody>
          <a:bodyPr/>
          <a:lstStyle/>
          <a:p>
            <a:pPr marL="457200" indent="-457200">
              <a:buFont typeface="Verdana" charset="0"/>
              <a:buAutoNum type="arabicPeriod"/>
            </a:pPr>
            <a:r>
              <a:rPr lang="en-US" altLang="ja-JP" sz="2000" dirty="0">
                <a:ea typeface="ＭＳ Ｐゴシック" charset="-128"/>
              </a:rPr>
              <a:t>There is no long-run trade off between unemployment and inflation.</a:t>
            </a:r>
          </a:p>
          <a:p>
            <a:pPr marL="457200" indent="-457200">
              <a:buFont typeface="Verdana" charset="0"/>
              <a:buAutoNum type="arabicPeriod"/>
            </a:pPr>
            <a:r>
              <a:rPr lang="en-US" altLang="ja-JP" sz="2000" dirty="0">
                <a:ea typeface="ＭＳ Ｐゴシック" charset="-128"/>
              </a:rPr>
              <a:t>There is a short-run trade off between unemployment and inflation.</a:t>
            </a:r>
          </a:p>
          <a:p>
            <a:pPr marL="457200" indent="-457200">
              <a:buFont typeface="Verdana" charset="0"/>
              <a:buAutoNum type="arabicPeriod"/>
            </a:pPr>
            <a:r>
              <a:rPr lang="en-US" altLang="ja-JP" sz="2000" dirty="0">
                <a:ea typeface="ＭＳ Ｐゴシック" charset="-128"/>
              </a:rPr>
              <a:t>There are two types of Phillips curves, long run and short run.</a:t>
            </a:r>
            <a:endParaRPr lang="en-US" sz="2000" dirty="0"/>
          </a:p>
        </p:txBody>
      </p:sp>
    </p:spTree>
    <p:extLst>
      <p:ext uri="{BB962C8B-B14F-4D97-AF65-F5344CB8AC3E}">
        <p14:creationId xmlns:p14="http://schemas.microsoft.com/office/powerpoint/2010/main" val="1216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Illustrate and interpret the short-run an long-run effects of a shock to aggregate demand.</a:t>
            </a:r>
          </a:p>
          <a:p>
            <a:r>
              <a:rPr lang="en-US" sz="2000" dirty="0">
                <a:ea typeface="ヒラギノ角ゴ Pro W3" charset="-128"/>
              </a:rPr>
              <a:t>Illustrate and interpret the short-run and long-run effects of temporary and permanent supply shocks.</a:t>
            </a:r>
          </a:p>
          <a:p>
            <a:r>
              <a:rPr lang="en-US" sz="2000" dirty="0">
                <a:ea typeface="ヒラギノ角ゴ Pro W3" charset="-128"/>
              </a:rPr>
              <a:t>Explain business cycle fluctuations in major economies during the </a:t>
            </a:r>
            <a:r>
              <a:rPr lang="es-ES_tradnl" sz="2000" dirty="0">
                <a:ea typeface="ヒラギノ角ゴ Pro W3" charset="-128"/>
              </a:rPr>
              <a:t>2007–2009 </a:t>
            </a:r>
            <a:r>
              <a:rPr lang="es-ES_tradnl" sz="2000" dirty="0" err="1">
                <a:ea typeface="ヒラギノ角ゴ Pro W3" charset="-128"/>
              </a:rPr>
              <a:t>financial</a:t>
            </a:r>
            <a:r>
              <a:rPr lang="es-ES_tradnl" sz="2000" dirty="0">
                <a:ea typeface="ヒラギノ角ゴ Pro W3" charset="-128"/>
              </a:rPr>
              <a:t> crisis.</a:t>
            </a:r>
            <a:endParaRPr lang="en-US" sz="2000" dirty="0"/>
          </a:p>
        </p:txBody>
      </p:sp>
    </p:spTree>
    <p:extLst>
      <p:ext uri="{BB962C8B-B14F-4D97-AF65-F5344CB8AC3E}">
        <p14:creationId xmlns:p14="http://schemas.microsoft.com/office/powerpoint/2010/main" val="8908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Phillips Curve After the 1960s</a:t>
            </a:r>
          </a:p>
        </p:txBody>
      </p:sp>
      <p:sp>
        <p:nvSpPr>
          <p:cNvPr id="3" name="Content Placeholder 2"/>
          <p:cNvSpPr>
            <a:spLocks noGrp="1"/>
          </p:cNvSpPr>
          <p:nvPr>
            <p:ph idx="1"/>
          </p:nvPr>
        </p:nvSpPr>
        <p:spPr>
          <a:xfrm>
            <a:off x="457200" y="1600200"/>
            <a:ext cx="8229600" cy="4648200"/>
          </a:xfrm>
        </p:spPr>
        <p:txBody>
          <a:bodyPr/>
          <a:lstStyle/>
          <a:p>
            <a:r>
              <a:rPr lang="en-US" sz="2000" dirty="0">
                <a:ea typeface="ヒラギノ角ゴ Pro W3" charset="-128"/>
              </a:rPr>
              <a:t>The expectations-augmented Phillips curve shows that the negative correlation between unemployment and inflation breaks down when the unemployment rate remains below the natural rate of unemployment for any extended period of time</a:t>
            </a:r>
            <a:r>
              <a:rPr lang="en-US" sz="2000" dirty="0" smtClean="0">
                <a:ea typeface="ヒラギノ角ゴ Pro W3" charset="-128"/>
              </a:rPr>
              <a:t>.</a:t>
            </a:r>
            <a:endParaRPr lang="en-US" sz="2000" dirty="0">
              <a:ea typeface="ヒラギノ角ゴ Pro W3" charset="-128"/>
            </a:endParaRPr>
          </a:p>
        </p:txBody>
      </p:sp>
    </p:spTree>
    <p:extLst>
      <p:ext uri="{BB962C8B-B14F-4D97-AF65-F5344CB8AC3E}">
        <p14:creationId xmlns:p14="http://schemas.microsoft.com/office/powerpoint/2010/main" val="730809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Phillips Curve with Adaptive (Backward-Looking) </a:t>
            </a:r>
            <a:r>
              <a:rPr lang="en-US" dirty="0" smtClean="0"/>
              <a:t>Expectations </a:t>
            </a:r>
            <a:r>
              <a:rPr lang="en-US" sz="2000" b="0" dirty="0" smtClean="0"/>
              <a:t>(1 of 4)</a:t>
            </a:r>
            <a:endParaRPr lang="en-US" sz="2000" b="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dirty="0" smtClean="0">
                    <a:solidFill>
                      <a:schemeClr val="bg2"/>
                    </a:solidFill>
                    <a:ea typeface="ヒラギノ角ゴ Pro W3" charset="-128"/>
                  </a:rPr>
                  <a:t>Inflation (supply) shock</a:t>
                </a:r>
              </a:p>
              <a:p>
                <a:r>
                  <a:rPr lang="en-US" sz="2000" dirty="0" smtClean="0">
                    <a:ea typeface="ヒラギノ角ゴ Pro W3" charset="-128"/>
                  </a:rPr>
                  <a:t>Inflation </a:t>
                </a:r>
                <a:r>
                  <a:rPr lang="en-US" sz="2000" dirty="0">
                    <a:ea typeface="ヒラギノ角ゴ Pro W3" charset="-128"/>
                  </a:rPr>
                  <a:t>jumped up sharply with the sharp rise in oil prices in 1973 and 1979 and Phillips-curve theorists realized that they had to add one more feature to the expectations-augmented Phillips </a:t>
                </a:r>
                <a:r>
                  <a:rPr lang="en-US" sz="2000" dirty="0" smtClean="0">
                    <a:ea typeface="ヒラギノ角ゴ Pro W3" charset="-128"/>
                  </a:rPr>
                  <a:t>curve; which is </a:t>
                </a:r>
                <a:r>
                  <a:rPr lang="en-US" sz="2000" b="1" dirty="0" smtClean="0">
                    <a:ea typeface="ヒラギノ角ゴ Pro W3" charset="-128"/>
                  </a:rPr>
                  <a:t>supply shock</a:t>
                </a:r>
                <a:r>
                  <a:rPr lang="en-US" sz="2000" dirty="0" smtClean="0">
                    <a:ea typeface="ヒラギノ角ゴ Pro W3" charset="-128"/>
                  </a:rPr>
                  <a:t>. </a:t>
                </a:r>
                <a:endParaRPr lang="en-US" sz="2000" dirty="0">
                  <a:solidFill>
                    <a:schemeClr val="bg2"/>
                  </a:solidFill>
                  <a:ea typeface="ヒラギノ角ゴ Pro W3" charset="-128"/>
                </a:endParaRPr>
              </a:p>
              <a:p>
                <a:pPr marL="0" indent="0">
                  <a:buNone/>
                </a:pPr>
                <a:r>
                  <a:rPr lang="en-US" sz="2000" dirty="0" smtClean="0">
                    <a:solidFill>
                      <a:schemeClr val="bg2"/>
                    </a:solidFill>
                    <a:ea typeface="Cambria Math" panose="02040503050406030204" pitchFamily="18" charset="0"/>
                  </a:rPr>
                  <a:t>                                   </a:t>
                </a:r>
                <a:r>
                  <a:rPr lang="en-US" sz="2000" dirty="0" smtClean="0">
                    <a:solidFill>
                      <a:schemeClr val="tx1"/>
                    </a:solidFill>
                    <a:ea typeface="Cambria Math" panose="02040503050406030204" pitchFamily="18" charset="0"/>
                  </a:rPr>
                  <a:t>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𝜋</m:t>
                    </m:r>
                    <m:r>
                      <a:rPr lang="en-US" sz="2000" b="0" i="1" smtClean="0">
                        <a:solidFill>
                          <a:schemeClr val="tx1"/>
                        </a:solidFill>
                        <a:latin typeface="Cambria Math" panose="02040503050406030204" pitchFamily="18" charset="0"/>
                        <a:ea typeface="Cambria Math" panose="02040503050406030204" pitchFamily="18" charset="0"/>
                      </a:rPr>
                      <m:t>= </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𝜋</m:t>
                        </m:r>
                      </m:e>
                      <m:sup>
                        <m:r>
                          <a:rPr lang="en-US" sz="2000" b="0" i="1" smtClean="0">
                            <a:solidFill>
                              <a:schemeClr val="tx1"/>
                            </a:solidFill>
                            <a:latin typeface="Cambria Math" panose="02040503050406030204" pitchFamily="18" charset="0"/>
                            <a:ea typeface="Cambria Math" panose="02040503050406030204" pitchFamily="18" charset="0"/>
                          </a:rPr>
                          <m:t>𝑒</m:t>
                        </m:r>
                      </m:sup>
                    </m:sSup>
                  </m:oMath>
                </a14:m>
                <a:r>
                  <a:rPr lang="en-US" sz="2000" dirty="0" smtClean="0">
                    <a:solidFill>
                      <a:schemeClr val="tx1"/>
                    </a:solidFill>
                    <a:ea typeface="ヒラギノ角ゴ Pro W3" charset="-128"/>
                  </a:rPr>
                  <a:t>-</a:t>
                </a:r>
                <a14:m>
                  <m:oMath xmlns:m="http://schemas.openxmlformats.org/officeDocument/2006/math">
                    <m:r>
                      <a:rPr lang="en-US" sz="2000" b="0" i="0" dirty="0" smtClean="0">
                        <a:solidFill>
                          <a:schemeClr val="tx1"/>
                        </a:solidFill>
                        <a:latin typeface="Cambria Math" panose="02040503050406030204" pitchFamily="18" charset="0"/>
                        <a:ea typeface="Cambria Math" panose="02040503050406030204" pitchFamily="18" charset="0"/>
                      </a:rPr>
                      <m:t> </m:t>
                    </m:r>
                    <m:r>
                      <a:rPr lang="en-US" sz="2000" i="1" dirty="0" smtClean="0">
                        <a:solidFill>
                          <a:schemeClr val="tx1"/>
                        </a:solidFill>
                        <a:latin typeface="Cambria Math" panose="02040503050406030204" pitchFamily="18" charset="0"/>
                        <a:ea typeface="Cambria Math" panose="02040503050406030204" pitchFamily="18" charset="0"/>
                      </a:rPr>
                      <m:t>𝜔</m:t>
                    </m:r>
                    <m:r>
                      <a:rPr lang="en-US" sz="2000" b="0" i="1" dirty="0" smtClean="0">
                        <a:solidFill>
                          <a:schemeClr val="tx1"/>
                        </a:solidFill>
                        <a:latin typeface="Cambria Math" panose="02040503050406030204" pitchFamily="18" charset="0"/>
                        <a:ea typeface="Cambria Math" panose="02040503050406030204" pitchFamily="18" charset="0"/>
                      </a:rPr>
                      <m:t>(</m:t>
                    </m:r>
                    <m:r>
                      <a:rPr lang="en-US" sz="2000" b="0" i="1" dirty="0" smtClean="0">
                        <a:solidFill>
                          <a:schemeClr val="tx1"/>
                        </a:solidFill>
                        <a:latin typeface="Cambria Math" panose="02040503050406030204" pitchFamily="18" charset="0"/>
                        <a:ea typeface="Cambria Math" panose="02040503050406030204" pitchFamily="18" charset="0"/>
                      </a:rPr>
                      <m:t>𝑈</m:t>
                    </m:r>
                    <m:r>
                      <a:rPr lang="en-US" sz="2000" b="0" i="1" dirty="0" smtClean="0">
                        <a:solidFill>
                          <a:schemeClr val="tx1"/>
                        </a:solidFill>
                        <a:latin typeface="Cambria Math" panose="02040503050406030204" pitchFamily="18" charset="0"/>
                        <a:ea typeface="Cambria Math" panose="02040503050406030204" pitchFamily="18" charset="0"/>
                      </a:rPr>
                      <m:t>−</m:t>
                    </m:r>
                    <m:sSub>
                      <m:sSubPr>
                        <m:ctrlPr>
                          <a:rPr lang="en-US" sz="2000" b="0" i="1" dirty="0" smtClean="0">
                            <a:solidFill>
                              <a:schemeClr val="tx1"/>
                            </a:solidFill>
                            <a:latin typeface="Cambria Math" panose="02040503050406030204" pitchFamily="18" charset="0"/>
                            <a:ea typeface="Cambria Math" panose="02040503050406030204" pitchFamily="18" charset="0"/>
                          </a:rPr>
                        </m:ctrlPr>
                      </m:sSubPr>
                      <m:e>
                        <m:r>
                          <a:rPr lang="en-US" sz="2000" b="0" i="1" dirty="0" smtClean="0">
                            <a:solidFill>
                              <a:schemeClr val="tx1"/>
                            </a:solidFill>
                            <a:latin typeface="Cambria Math" panose="02040503050406030204" pitchFamily="18" charset="0"/>
                            <a:ea typeface="Cambria Math" panose="02040503050406030204" pitchFamily="18" charset="0"/>
                          </a:rPr>
                          <m:t>𝑈</m:t>
                        </m:r>
                      </m:e>
                      <m:sub>
                        <m:r>
                          <a:rPr lang="en-US" sz="2000" b="0" i="1" dirty="0" smtClean="0">
                            <a:solidFill>
                              <a:schemeClr val="tx1"/>
                            </a:solidFill>
                            <a:latin typeface="Cambria Math" panose="02040503050406030204" pitchFamily="18" charset="0"/>
                            <a:ea typeface="Cambria Math" panose="02040503050406030204" pitchFamily="18" charset="0"/>
                          </a:rPr>
                          <m:t>𝑛</m:t>
                        </m:r>
                      </m:sub>
                    </m:sSub>
                  </m:oMath>
                </a14:m>
                <a:r>
                  <a:rPr lang="en-US" sz="2000" dirty="0" smtClean="0">
                    <a:solidFill>
                      <a:schemeClr val="tx1"/>
                    </a:solidFill>
                    <a:ea typeface="ヒラギノ角ゴ Pro W3" charset="-128"/>
                  </a:rPr>
                  <a:t>) +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𝜌</m:t>
                    </m:r>
                  </m:oMath>
                </a14:m>
                <a:endParaRPr lang="en-US" sz="2000" dirty="0">
                  <a:ea typeface="ヒラギノ角ゴ Pro W3" charset="-128"/>
                </a:endParaRPr>
              </a:p>
              <a:p>
                <a:r>
                  <a:rPr lang="en-US" sz="2000" dirty="0" smtClean="0"/>
                  <a:t>These </a:t>
                </a:r>
                <a:r>
                  <a:rPr lang="en-US" sz="2000" dirty="0"/>
                  <a:t>supply shocks translate into </a:t>
                </a:r>
                <a:r>
                  <a:rPr lang="en-US" sz="2000" b="1" dirty="0"/>
                  <a:t>inflation </a:t>
                </a:r>
                <a:r>
                  <a:rPr lang="en-US" sz="2000" b="1" dirty="0" smtClean="0"/>
                  <a:t>shocks </a:t>
                </a:r>
                <a:r>
                  <a:rPr lang="en-US" sz="2000" dirty="0" smtClean="0"/>
                  <a:t>that is shifts </a:t>
                </a:r>
                <a:r>
                  <a:rPr lang="en-US" sz="2000" dirty="0"/>
                  <a:t>in inflation that are independent of the tightness of the labor markets or of expected inflation</a:t>
                </a:r>
                <a:r>
                  <a:rPr lang="en-US" sz="2000" dirty="0" smtClean="0"/>
                  <a:t>.</a:t>
                </a:r>
              </a:p>
              <a:p>
                <a:r>
                  <a:rPr lang="en-US" sz="2000" b="1" dirty="0" smtClean="0"/>
                  <a:t>Wages</a:t>
                </a:r>
                <a:r>
                  <a:rPr lang="en-US" sz="2000" dirty="0" smtClean="0"/>
                  <a:t> </a:t>
                </a:r>
                <a:r>
                  <a:rPr lang="en-US" sz="2000" b="1" dirty="0" smtClean="0"/>
                  <a:t>and </a:t>
                </a:r>
                <a:r>
                  <a:rPr lang="en-US" sz="2000" b="1" dirty="0"/>
                  <a:t>prices </a:t>
                </a:r>
                <a:r>
                  <a:rPr lang="en-US" sz="2000" b="1" dirty="0" smtClean="0"/>
                  <a:t>stickiness</a:t>
                </a:r>
                <a:r>
                  <a:rPr lang="en-US" sz="2000" dirty="0" smtClean="0"/>
                  <a:t>: if </a:t>
                </a:r>
                <a:r>
                  <a:rPr lang="en-US" sz="2000" dirty="0"/>
                  <a:t>wages and prices are completely flexible, then </a:t>
                </a:r>
                <a14:m>
                  <m:oMath xmlns:m="http://schemas.openxmlformats.org/officeDocument/2006/math">
                    <m:r>
                      <a:rPr lang="en-US" sz="2000" b="1" i="1" dirty="0">
                        <a:latin typeface="Cambria Math" panose="02040503050406030204" pitchFamily="18" charset="0"/>
                        <a:ea typeface="Cambria Math" panose="02040503050406030204" pitchFamily="18" charset="0"/>
                      </a:rPr>
                      <m:t>𝝎</m:t>
                    </m:r>
                  </m:oMath>
                </a14:m>
                <a:r>
                  <a:rPr lang="en-US" sz="2000" b="1" dirty="0"/>
                  <a:t> becomes so large </a:t>
                </a:r>
                <a:r>
                  <a:rPr lang="en-US" sz="2000" dirty="0"/>
                  <a:t>that the short-run Phillips curve is vertical and identical to the long-run Phillips curve.</a:t>
                </a:r>
              </a:p>
              <a:p>
                <a:endParaRPr lang="en-US" sz="2000" dirty="0"/>
              </a:p>
              <a:p>
                <a:endParaRPr lang="en-US" sz="2000" dirty="0"/>
              </a:p>
              <a:p>
                <a:endParaRPr lang="en-US" sz="2000" dirty="0"/>
              </a:p>
              <a:p>
                <a:endParaRPr lang="en-US" sz="2000" dirty="0">
                  <a:solidFill>
                    <a:schemeClr val="tx1"/>
                  </a:solidFill>
                  <a:ea typeface="ヒラギノ角ゴ Pro W3" charset="-12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2370" b="-1213"/>
                </a:stretch>
              </a:blipFill>
            </p:spPr>
            <p:txBody>
              <a:bodyPr/>
              <a:lstStyle/>
              <a:p>
                <a:r>
                  <a:rPr lang="en-US">
                    <a:noFill/>
                  </a:rPr>
                  <a:t> </a:t>
                </a:r>
              </a:p>
            </p:txBody>
          </p:sp>
        </mc:Fallback>
      </mc:AlternateContent>
    </p:spTree>
    <p:extLst>
      <p:ext uri="{BB962C8B-B14F-4D97-AF65-F5344CB8AC3E}">
        <p14:creationId xmlns:p14="http://schemas.microsoft.com/office/powerpoint/2010/main" val="3652202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Phillips Curve with Adaptive (Backward-Looking) Expectations </a:t>
            </a:r>
            <a:r>
              <a:rPr lang="en-US" sz="2000" b="0" dirty="0" smtClean="0"/>
              <a:t>(2 </a:t>
            </a:r>
            <a:r>
              <a:rPr lang="en-US" sz="2000" b="0" dirty="0"/>
              <a:t>of 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dirty="0" smtClean="0">
                    <a:solidFill>
                      <a:schemeClr val="bg2"/>
                    </a:solidFill>
                    <a:ea typeface="ヒラギノ角ゴ Pro W3" charset="-128"/>
                  </a:rPr>
                  <a:t>Adaptive Expectations (Backward-looking Expectations)</a:t>
                </a:r>
              </a:p>
              <a:p>
                <a:r>
                  <a:rPr lang="en-US" sz="2000" dirty="0">
                    <a:ea typeface="ヒラギノ角ゴ Pro W3" charset="-128"/>
                  </a:rPr>
                  <a:t>To complete our analysis of the Phillips curve, we need to understand how firms and households form expectations about inflation. </a:t>
                </a:r>
                <a:endParaRPr lang="en-US" sz="2000" dirty="0" smtClean="0">
                  <a:ea typeface="ヒラギノ角ゴ Pro W3" charset="-128"/>
                </a:endParaRPr>
              </a:p>
              <a:p>
                <a:r>
                  <a:rPr lang="en-US" sz="2000" dirty="0" smtClean="0">
                    <a:ea typeface="ヒラギノ角ゴ Pro W3" charset="-128"/>
                  </a:rPr>
                  <a:t>One </a:t>
                </a:r>
                <a:r>
                  <a:rPr lang="en-US" sz="2000" dirty="0">
                    <a:ea typeface="ヒラギノ角ゴ Pro W3" charset="-128"/>
                  </a:rPr>
                  <a:t>simple model assumes that expectations </a:t>
                </a:r>
                <a:r>
                  <a:rPr lang="en-US" sz="2000" b="1" dirty="0">
                    <a:ea typeface="ヒラギノ角ゴ Pro W3" charset="-128"/>
                  </a:rPr>
                  <a:t>are formed by looking at the past</a:t>
                </a:r>
                <a:r>
                  <a:rPr lang="en-US" sz="2000" dirty="0">
                    <a:ea typeface="ヒラギノ角ゴ Pro W3" charset="-128"/>
                  </a:rPr>
                  <a:t> </a:t>
                </a:r>
                <a:r>
                  <a:rPr lang="en-US" sz="2000" dirty="0" smtClean="0">
                    <a:ea typeface="ヒラギノ角ゴ Pro W3" charset="-128"/>
                  </a:rPr>
                  <a:t>inflation and </a:t>
                </a:r>
                <a:r>
                  <a:rPr lang="en-US" sz="2000" dirty="0">
                    <a:ea typeface="ヒラギノ角ゴ Pro W3" charset="-128"/>
                  </a:rPr>
                  <a:t>therefore change only slowly over </a:t>
                </a:r>
                <a:r>
                  <a:rPr lang="en-US" sz="2000" dirty="0" smtClean="0">
                    <a:ea typeface="ヒラギノ角ゴ Pro W3" charset="-128"/>
                  </a:rPr>
                  <a:t>time:</a:t>
                </a:r>
              </a:p>
              <a:p>
                <a:pPr marL="0" indent="0">
                  <a:buNone/>
                </a:pPr>
                <a:r>
                  <a:rPr lang="en-US" sz="2000" dirty="0">
                    <a:ea typeface="ヒラギノ角ゴ Pro W3" charset="-128"/>
                  </a:rPr>
                  <a:t> </a:t>
                </a:r>
                <a:r>
                  <a:rPr lang="en-US" sz="2000" dirty="0" smtClean="0">
                    <a:ea typeface="ヒラギノ角ゴ Pro W3" charset="-128"/>
                  </a:rPr>
                  <a:t>                                           </a:t>
                </a:r>
                <a14:m>
                  <m:oMath xmlns:m="http://schemas.openxmlformats.org/officeDocument/2006/math">
                    <m:sSup>
                      <m:sSupPr>
                        <m:ctrlPr>
                          <a:rPr lang="en-US" sz="2000" i="1" smtClean="0">
                            <a:latin typeface="Cambria Math" panose="02040503050406030204" pitchFamily="18" charset="0"/>
                            <a:ea typeface="ヒラギノ角ゴ Pro W3" charset="-128"/>
                          </a:rPr>
                        </m:ctrlPr>
                      </m:sSupPr>
                      <m:e>
                        <m:r>
                          <a:rPr lang="en-US" sz="200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ea typeface="ヒラギノ角ゴ Pro W3" charset="-128"/>
                          </a:rPr>
                          <m:t>𝑒</m:t>
                        </m:r>
                      </m:sup>
                    </m:sSup>
                  </m:oMath>
                </a14:m>
                <a:r>
                  <a:rPr lang="en-US" sz="2000" dirty="0" smtClean="0"/>
                  <a:t> =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𝜋</m:t>
                        </m:r>
                      </m:e>
                      <m:sub>
                        <m:r>
                          <a:rPr lang="en-US" sz="2000" b="0" i="1" smtClean="0">
                            <a:latin typeface="Cambria Math" panose="02040503050406030204" pitchFamily="18" charset="0"/>
                          </a:rPr>
                          <m:t>−1</m:t>
                        </m:r>
                      </m:sub>
                    </m:sSub>
                  </m:oMath>
                </a14:m>
                <a:endParaRPr lang="en-US" sz="2000" dirty="0" smtClean="0"/>
              </a:p>
              <a:p>
                <a:pPr marL="0" indent="0">
                  <a:buNone/>
                </a:pPr>
                <a:r>
                  <a:rPr lang="en-US" sz="2000" i="1" dirty="0" smtClean="0"/>
                  <a:t>The backward-looking expectations Philips curve:</a:t>
                </a:r>
              </a:p>
              <a:p>
                <a:pPr marL="0" indent="0">
                  <a:buNone/>
                </a:pPr>
                <a:r>
                  <a:rPr lang="en-US" sz="2000" i="1" dirty="0"/>
                  <a:t> </a:t>
                </a:r>
                <a:r>
                  <a:rPr lang="en-US" sz="2000" i="1" dirty="0" smtClean="0"/>
                  <a:t>                   </a:t>
                </a:r>
                <a14:m>
                  <m:oMath xmlns:m="http://schemas.openxmlformats.org/officeDocument/2006/math">
                    <m:r>
                      <a:rPr lang="en-US" sz="200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𝜋</m:t>
                        </m:r>
                      </m:e>
                      <m:sub>
                        <m:r>
                          <a:rPr lang="en-US" sz="2000" b="0" i="1" smtClean="0">
                            <a:latin typeface="Cambria Math" panose="02040503050406030204" pitchFamily="18" charset="0"/>
                            <a:ea typeface="Cambria Math" panose="02040503050406030204" pitchFamily="18" charset="0"/>
                          </a:rPr>
                          <m:t>−1</m:t>
                        </m:r>
                      </m:sub>
                    </m:sSub>
                  </m:oMath>
                </a14:m>
                <a:r>
                  <a:rPr lang="en-US" sz="2000" i="1" dirty="0" smtClean="0"/>
                  <a:t> - </a:t>
                </a:r>
                <a14:m>
                  <m:oMath xmlns:m="http://schemas.openxmlformats.org/officeDocument/2006/math">
                    <m:r>
                      <a:rPr lang="en-US" sz="2000" i="1" smtClean="0">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𝑈</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𝑛</m:t>
                        </m:r>
                      </m:sub>
                    </m:sSub>
                  </m:oMath>
                </a14:m>
                <a:r>
                  <a:rPr lang="en-US" sz="2000" i="1" dirty="0" smtClean="0"/>
                  <a:t>) + </a:t>
                </a:r>
                <a14:m>
                  <m:oMath xmlns:m="http://schemas.openxmlformats.org/officeDocument/2006/math">
                    <m:r>
                      <a:rPr lang="en-US" sz="2000" i="1" smtClean="0">
                        <a:latin typeface="Cambria Math" panose="02040503050406030204" pitchFamily="18" charset="0"/>
                        <a:ea typeface="Cambria Math" panose="02040503050406030204" pitchFamily="18" charset="0"/>
                      </a:rPr>
                      <m:t>𝜌</m:t>
                    </m:r>
                  </m:oMath>
                </a14:m>
                <a:endParaRPr lang="en-US" sz="2000" i="1" dirty="0" smtClean="0"/>
              </a:p>
              <a:p>
                <a:pPr marL="0" indent="0">
                  <a:buNone/>
                </a:pPr>
                <a:r>
                  <a:rPr lang="en-US" sz="2000" dirty="0"/>
                  <a:t> </a:t>
                </a:r>
                <a:r>
                  <a:rPr lang="en-US" sz="2000" dirty="0" smtClean="0"/>
                  <a:t>   </a:t>
                </a:r>
                <a:endParaRPr lang="en-US" sz="20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1111"/>
                </a:stretch>
              </a:blipFill>
            </p:spPr>
            <p:txBody>
              <a:bodyPr/>
              <a:lstStyle/>
              <a:p>
                <a:r>
                  <a:rPr lang="en-US">
                    <a:noFill/>
                  </a:rPr>
                  <a:t> </a:t>
                </a:r>
              </a:p>
            </p:txBody>
          </p:sp>
        </mc:Fallback>
      </mc:AlternateContent>
    </p:spTree>
    <p:extLst>
      <p:ext uri="{BB962C8B-B14F-4D97-AF65-F5344CB8AC3E}">
        <p14:creationId xmlns:p14="http://schemas.microsoft.com/office/powerpoint/2010/main" val="3854310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Phillips Curve with Adaptive (Backward-Looking) Expectations </a:t>
            </a:r>
            <a:r>
              <a:rPr lang="en-US" sz="2000" b="0" dirty="0" smtClean="0"/>
              <a:t>(3 </a:t>
            </a:r>
            <a:r>
              <a:rPr lang="en-US" sz="2000" b="0" dirty="0"/>
              <a:t>of 4)</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007FA3"/>
                </a:solidFill>
              </a:rPr>
              <a:t>Advantages</a:t>
            </a:r>
          </a:p>
          <a:p>
            <a:r>
              <a:rPr lang="en-US" sz="2000" dirty="0" smtClean="0"/>
              <a:t>First</a:t>
            </a:r>
            <a:r>
              <a:rPr lang="en-US" sz="2000" dirty="0"/>
              <a:t>, it takes on a very </a:t>
            </a:r>
            <a:r>
              <a:rPr lang="en-US" sz="2000" b="1" dirty="0"/>
              <a:t>simple mathematical form</a:t>
            </a:r>
            <a:r>
              <a:rPr lang="en-US" sz="2000" dirty="0"/>
              <a:t> that is </a:t>
            </a:r>
            <a:r>
              <a:rPr lang="en-US" sz="2000" dirty="0" smtClean="0"/>
              <a:t>convenient </a:t>
            </a:r>
            <a:r>
              <a:rPr lang="en-US" sz="2000" dirty="0"/>
              <a:t>to use. </a:t>
            </a:r>
            <a:endParaRPr lang="en-US" sz="2000" dirty="0" smtClean="0"/>
          </a:p>
          <a:p>
            <a:r>
              <a:rPr lang="en-US" sz="2000" dirty="0" smtClean="0"/>
              <a:t>Second</a:t>
            </a:r>
            <a:r>
              <a:rPr lang="en-US" sz="2000" dirty="0"/>
              <a:t>, it provides two additional, </a:t>
            </a:r>
            <a:r>
              <a:rPr lang="en-US" sz="2000" b="1" dirty="0"/>
              <a:t>realistic reasons why inflation might be sticky</a:t>
            </a:r>
            <a:r>
              <a:rPr lang="en-US" sz="2000" dirty="0"/>
              <a:t>. </a:t>
            </a:r>
            <a:endParaRPr lang="en-US" sz="2000" dirty="0" smtClean="0"/>
          </a:p>
          <a:p>
            <a:pPr lvl="1"/>
            <a:r>
              <a:rPr lang="en-US" sz="2000" b="1" dirty="0" smtClean="0"/>
              <a:t>Sticky inflation expectation</a:t>
            </a:r>
            <a:r>
              <a:rPr lang="en-US" sz="2000" dirty="0" smtClean="0"/>
              <a:t>: inflation </a:t>
            </a:r>
            <a:r>
              <a:rPr lang="en-US" sz="2000" dirty="0"/>
              <a:t>expectations adjust only slowly as inflation changes over time. Inflation expectations are therefore sticky, which results in some inflation stickiness. </a:t>
            </a:r>
            <a:endParaRPr lang="en-US" sz="2000" dirty="0" smtClean="0"/>
          </a:p>
          <a:p>
            <a:pPr lvl="1"/>
            <a:r>
              <a:rPr lang="en-US" sz="2000" b="1" dirty="0" smtClean="0"/>
              <a:t>Backward looking contracts</a:t>
            </a:r>
            <a:r>
              <a:rPr lang="en-US" sz="2000" dirty="0" smtClean="0"/>
              <a:t>: the </a:t>
            </a:r>
            <a:r>
              <a:rPr lang="en-US" sz="2000" dirty="0"/>
              <a:t>presence of past inflation in the Phillips curve </a:t>
            </a:r>
            <a:r>
              <a:rPr lang="en-US" sz="2000" dirty="0" smtClean="0"/>
              <a:t>formulation </a:t>
            </a:r>
            <a:r>
              <a:rPr lang="en-US" sz="2000" dirty="0"/>
              <a:t>can reflect the fact that some wage and price contracts might be backward-looking, that is, tied to past inflation, and so inflation might not fully adjust to changes in inflation expectations in the short run.</a:t>
            </a:r>
          </a:p>
          <a:p>
            <a:endParaRPr lang="en-US" dirty="0"/>
          </a:p>
        </p:txBody>
      </p:sp>
    </p:spTree>
    <p:extLst>
      <p:ext uri="{BB962C8B-B14F-4D97-AF65-F5344CB8AC3E}">
        <p14:creationId xmlns:p14="http://schemas.microsoft.com/office/powerpoint/2010/main" val="899114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Phillips Curve with Adaptive (Backward-Looking) Expectations </a:t>
            </a:r>
            <a:r>
              <a:rPr lang="en-US" sz="2000" b="0" dirty="0" smtClean="0"/>
              <a:t>(4 </a:t>
            </a:r>
            <a:r>
              <a:rPr lang="en-US" sz="2000" b="0" dirty="0"/>
              <a:t>of 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dirty="0" smtClean="0">
                    <a:solidFill>
                      <a:srgbClr val="007FA3"/>
                    </a:solidFill>
                  </a:rPr>
                  <a:t>Weakness</a:t>
                </a:r>
              </a:p>
              <a:p>
                <a:r>
                  <a:rPr lang="en-US" sz="2000" dirty="0" smtClean="0"/>
                  <a:t>It </a:t>
                </a:r>
                <a:r>
                  <a:rPr lang="en-US" sz="2000" dirty="0"/>
                  <a:t>takes a very mechanical view of how inflation expectations are formed. </a:t>
                </a:r>
                <a:r>
                  <a:rPr lang="en-US" sz="2000" dirty="0" smtClean="0"/>
                  <a:t>More </a:t>
                </a:r>
                <a:r>
                  <a:rPr lang="en-US" sz="2000" dirty="0"/>
                  <a:t>sophisticated analysis of expectations formation has important implications for the conduct of macroeconomic </a:t>
                </a:r>
                <a:r>
                  <a:rPr lang="en-US" sz="2000" dirty="0" smtClean="0"/>
                  <a:t>policy.</a:t>
                </a:r>
              </a:p>
              <a:p>
                <a:pPr marL="0" indent="0">
                  <a:buNone/>
                </a:pPr>
                <a:r>
                  <a:rPr lang="en-US" sz="2000" dirty="0" smtClean="0">
                    <a:solidFill>
                      <a:srgbClr val="007FA3"/>
                    </a:solidFill>
                  </a:rPr>
                  <a:t>An </a:t>
                </a:r>
                <a:r>
                  <a:rPr lang="en-US" sz="2000" dirty="0">
                    <a:solidFill>
                      <a:srgbClr val="007FA3"/>
                    </a:solidFill>
                  </a:rPr>
                  <a:t>accelerationist Phillips </a:t>
                </a:r>
                <a:r>
                  <a:rPr lang="en-US" sz="2000" dirty="0" smtClean="0">
                    <a:solidFill>
                      <a:srgbClr val="007FA3"/>
                    </a:solidFill>
                  </a:rPr>
                  <a:t>curve</a:t>
                </a:r>
                <a:r>
                  <a:rPr lang="en-US" sz="2000" dirty="0">
                    <a:solidFill>
                      <a:srgbClr val="007FA3"/>
                    </a:solidFill>
                  </a:rPr>
                  <a:t>:</a:t>
                </a:r>
                <a:endParaRPr lang="en-US" sz="2000" dirty="0" smtClean="0"/>
              </a:p>
              <a:p>
                <a:pPr marL="0" indent="0">
                  <a:buNone/>
                </a:pPr>
                <a:r>
                  <a:rPr lang="en-US" sz="2000" dirty="0"/>
                  <a:t> </a:t>
                </a:r>
                <a:r>
                  <a:rPr lang="en-US" sz="2000" dirty="0" smtClean="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𝜋</m:t>
                        </m:r>
                      </m:e>
                      <m:sub>
                        <m:r>
                          <a:rPr lang="en-US" sz="2000" b="0" i="1" smtClean="0">
                            <a:latin typeface="Cambria Math" panose="02040503050406030204" pitchFamily="18" charset="0"/>
                            <a:ea typeface="Cambria Math" panose="02040503050406030204" pitchFamily="18" charset="0"/>
                          </a:rPr>
                          <m:t>−1</m:t>
                        </m:r>
                      </m:sub>
                    </m:sSub>
                  </m:oMath>
                </a14:m>
                <a:r>
                  <a:rPr lang="en-US" sz="2000" dirty="0" smtClean="0"/>
                  <a:t> =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𝑈</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𝑛</m:t>
                        </m:r>
                      </m:sub>
                    </m:sSub>
                  </m:oMath>
                </a14:m>
                <a:r>
                  <a:rPr lang="en-US" sz="2000" dirty="0" smtClean="0"/>
                  <a:t>) + </a:t>
                </a:r>
                <a14:m>
                  <m:oMath xmlns:m="http://schemas.openxmlformats.org/officeDocument/2006/math">
                    <m:r>
                      <a:rPr lang="en-US" sz="2000" i="1" smtClean="0">
                        <a:latin typeface="Cambria Math" panose="02040503050406030204" pitchFamily="18" charset="0"/>
                        <a:ea typeface="Cambria Math" panose="02040503050406030204" pitchFamily="18" charset="0"/>
                      </a:rPr>
                      <m:t>𝜌</m:t>
                    </m:r>
                  </m:oMath>
                </a14:m>
                <a:endParaRPr lang="en-US" sz="2000" dirty="0" smtClean="0"/>
              </a:p>
              <a:p>
                <a:r>
                  <a:rPr lang="en-US" sz="2000" dirty="0"/>
                  <a:t> </a:t>
                </a:r>
                <a:r>
                  <a:rPr lang="en-US" sz="1600" i="1" dirty="0" smtClean="0"/>
                  <a:t>The </a:t>
                </a:r>
                <a:r>
                  <a:rPr lang="en-US" sz="1600" i="1" dirty="0"/>
                  <a:t>Phillips curve indicates that a negative unemployment gap (tight labor market) causes the inflation rate to rise, or </a:t>
                </a:r>
                <a:r>
                  <a:rPr lang="en-US" sz="1600" b="1" i="1" dirty="0"/>
                  <a:t>accelerate</a:t>
                </a:r>
                <a:r>
                  <a:rPr lang="en-US" sz="1600" i="1" dirty="0"/>
                  <a:t>. </a:t>
                </a:r>
                <a:endParaRPr lang="en-US" sz="1600" i="1" dirty="0" smtClean="0"/>
              </a:p>
              <a:p>
                <a:r>
                  <a:rPr lang="en-US" sz="1600" i="1" dirty="0"/>
                  <a:t>Since inflation stops accelerating (changing) when the unemployment rate is at Un, we can refer to this term as the </a:t>
                </a:r>
                <a:r>
                  <a:rPr lang="en-US" sz="1600" b="1" i="1" dirty="0" smtClean="0"/>
                  <a:t>nonaccelerating </a:t>
                </a:r>
                <a:r>
                  <a:rPr lang="en-US" sz="1600" b="1" i="1" dirty="0"/>
                  <a:t>inflation rate of unemployment </a:t>
                </a:r>
                <a:r>
                  <a:rPr lang="en-US" sz="1600" i="1" dirty="0"/>
                  <a:t>or, more commonly, NAIRU.</a:t>
                </a:r>
                <a:endParaRPr lang="en-US" sz="1600" i="1" dirty="0" smtClean="0"/>
              </a:p>
              <a:p>
                <a:pPr marL="0" indent="0">
                  <a:buNone/>
                </a:pPr>
                <a:r>
                  <a:rPr lang="en-US" sz="2000" dirty="0"/>
                  <a:t> </a:t>
                </a:r>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1630"/>
                </a:stretch>
              </a:blipFill>
            </p:spPr>
            <p:txBody>
              <a:bodyPr/>
              <a:lstStyle/>
              <a:p>
                <a:r>
                  <a:rPr lang="en-US">
                    <a:noFill/>
                  </a:rPr>
                  <a:t> </a:t>
                </a:r>
              </a:p>
            </p:txBody>
          </p:sp>
        </mc:Fallback>
      </mc:AlternateContent>
    </p:spTree>
    <p:extLst>
      <p:ext uri="{BB962C8B-B14F-4D97-AF65-F5344CB8AC3E}">
        <p14:creationId xmlns:p14="http://schemas.microsoft.com/office/powerpoint/2010/main" val="1129899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The Short-Run Aggregate Supply Curve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ja-JP" sz="2000" dirty="0" smtClean="0">
                    <a:ea typeface="ＭＳ Ｐゴシック" charset="-128"/>
                  </a:rPr>
                  <a:t>To complete our aggregate demand and supply model, we need to use our analysis of the Phillips curve to derive a short-run aggregate supply curve, which represents the relationship between the total quantity of output that firms are willing to produce and the inflation rate.</a:t>
                </a:r>
              </a:p>
              <a:p>
                <a:r>
                  <a:rPr lang="en-US" altLang="ja-JP" sz="2000" dirty="0">
                    <a:ea typeface="ＭＳ Ｐゴシック" charset="-128"/>
                  </a:rPr>
                  <a:t>We can translate the modern Phillips curve into a short-run aggregate supply curve by replacing the unemployment gap </a:t>
                </a:r>
                <a:r>
                  <a:rPr lang="en-US" altLang="ja-JP" sz="2000" dirty="0" smtClean="0">
                    <a:ea typeface="ＭＳ Ｐゴシック" charset="-128"/>
                  </a:rPr>
                  <a:t>(</a:t>
                </a:r>
                <a14:m>
                  <m:oMath xmlns:m="http://schemas.openxmlformats.org/officeDocument/2006/math">
                    <m:r>
                      <a:rPr lang="en-US" altLang="ja-JP" sz="2000" b="0" i="1" smtClean="0">
                        <a:latin typeface="Cambria Math" panose="02040503050406030204" pitchFamily="18" charset="0"/>
                        <a:ea typeface="ＭＳ Ｐゴシック" charset="-128"/>
                      </a:rPr>
                      <m:t>𝑈</m:t>
                    </m:r>
                    <m:r>
                      <a:rPr lang="en-US" altLang="ja-JP" sz="2000" b="0" i="1" smtClean="0">
                        <a:latin typeface="Cambria Math" panose="02040503050406030204" pitchFamily="18" charset="0"/>
                        <a:ea typeface="ＭＳ Ｐゴシック" charset="-128"/>
                      </a:rPr>
                      <m:t>−</m:t>
                    </m:r>
                    <m:sSub>
                      <m:sSubPr>
                        <m:ctrlPr>
                          <a:rPr lang="en-US" altLang="ja-JP" sz="2000" b="0" i="1" smtClean="0">
                            <a:latin typeface="Cambria Math" panose="02040503050406030204" pitchFamily="18" charset="0"/>
                            <a:ea typeface="ＭＳ Ｐゴシック" charset="-128"/>
                          </a:rPr>
                        </m:ctrlPr>
                      </m:sSubPr>
                      <m:e>
                        <m:r>
                          <a:rPr lang="en-US" altLang="ja-JP" sz="2000" b="0" i="1" smtClean="0">
                            <a:latin typeface="Cambria Math" panose="02040503050406030204" pitchFamily="18" charset="0"/>
                            <a:ea typeface="ＭＳ Ｐゴシック" charset="-128"/>
                          </a:rPr>
                          <m:t>𝑈</m:t>
                        </m:r>
                      </m:e>
                      <m:sub>
                        <m:r>
                          <a:rPr lang="en-US" altLang="ja-JP" sz="2000" b="0" i="1" smtClean="0">
                            <a:latin typeface="Cambria Math" panose="02040503050406030204" pitchFamily="18" charset="0"/>
                            <a:ea typeface="ＭＳ Ｐゴシック" charset="-128"/>
                          </a:rPr>
                          <m:t>𝑛</m:t>
                        </m:r>
                      </m:sub>
                    </m:sSub>
                  </m:oMath>
                </a14:m>
                <a:r>
                  <a:rPr lang="en-US" altLang="ja-JP" sz="2000" dirty="0" smtClean="0">
                    <a:ea typeface="ＭＳ Ｐゴシック" charset="-128"/>
                  </a:rPr>
                  <a:t>) </a:t>
                </a:r>
                <a:r>
                  <a:rPr lang="en-US" altLang="ja-JP" sz="2000" dirty="0">
                    <a:ea typeface="ＭＳ Ｐゴシック" charset="-128"/>
                  </a:rPr>
                  <a:t>with the </a:t>
                </a:r>
                <a:r>
                  <a:rPr lang="en-US" altLang="ja-JP" sz="2000" i="1" dirty="0">
                    <a:ea typeface="ＭＳ Ｐゴシック" charset="-128"/>
                  </a:rPr>
                  <a:t>output gap</a:t>
                </a:r>
                <a:r>
                  <a:rPr lang="en-US" altLang="ja-JP" sz="2000" dirty="0">
                    <a:ea typeface="ＭＳ Ｐゴシック" charset="-128"/>
                  </a:rPr>
                  <a:t>, the difference between output and potential output </a:t>
                </a:r>
                <a:r>
                  <a:rPr lang="en-US" altLang="ja-JP" sz="2000" dirty="0" smtClean="0">
                    <a:ea typeface="ＭＳ Ｐゴシック" charset="-128"/>
                  </a:rPr>
                  <a:t>(</a:t>
                </a:r>
                <a14:m>
                  <m:oMath xmlns:m="http://schemas.openxmlformats.org/officeDocument/2006/math">
                    <m:r>
                      <a:rPr lang="en-US" altLang="ja-JP" sz="2000" b="0" i="1" smtClean="0">
                        <a:latin typeface="Cambria Math" panose="02040503050406030204" pitchFamily="18" charset="0"/>
                        <a:ea typeface="ＭＳ Ｐゴシック" charset="-128"/>
                      </a:rPr>
                      <m:t>𝑌</m:t>
                    </m:r>
                    <m:r>
                      <a:rPr lang="en-US" altLang="ja-JP" sz="2000" b="0" i="1" smtClean="0">
                        <a:latin typeface="Cambria Math" panose="02040503050406030204" pitchFamily="18" charset="0"/>
                        <a:ea typeface="ＭＳ Ｐゴシック" charset="-128"/>
                      </a:rPr>
                      <m:t>−</m:t>
                    </m:r>
                    <m:sSup>
                      <m:sSupPr>
                        <m:ctrlPr>
                          <a:rPr lang="en-US" altLang="ja-JP" sz="2000" b="0" i="1" smtClean="0">
                            <a:latin typeface="Cambria Math" panose="02040503050406030204" pitchFamily="18" charset="0"/>
                            <a:ea typeface="ＭＳ Ｐゴシック" charset="-128"/>
                          </a:rPr>
                        </m:ctrlPr>
                      </m:sSupPr>
                      <m:e>
                        <m:r>
                          <a:rPr lang="en-US" altLang="ja-JP" sz="2000" b="0" i="1" smtClean="0">
                            <a:latin typeface="Cambria Math" panose="02040503050406030204" pitchFamily="18" charset="0"/>
                            <a:ea typeface="ＭＳ Ｐゴシック" charset="-128"/>
                          </a:rPr>
                          <m:t>𝑌</m:t>
                        </m:r>
                      </m:e>
                      <m:sup>
                        <m:r>
                          <a:rPr lang="en-US" altLang="ja-JP" sz="2000" b="0" i="1" smtClean="0">
                            <a:latin typeface="Cambria Math" panose="02040503050406030204" pitchFamily="18" charset="0"/>
                            <a:ea typeface="ＭＳ Ｐゴシック" charset="-128"/>
                          </a:rPr>
                          <m:t>𝑃</m:t>
                        </m:r>
                      </m:sup>
                    </m:sSup>
                  </m:oMath>
                </a14:m>
                <a:r>
                  <a:rPr lang="en-US" altLang="ja-JP" sz="2000" dirty="0" smtClean="0">
                    <a:ea typeface="ＭＳ Ｐゴシック" charset="-128"/>
                  </a:rPr>
                  <a:t>).</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2741"/>
                </a:stretch>
              </a:blipFill>
            </p:spPr>
            <p:txBody>
              <a:bodyPr/>
              <a:lstStyle/>
              <a:p>
                <a:r>
                  <a:rPr lang="en-US">
                    <a:noFill/>
                  </a:rPr>
                  <a:t> </a:t>
                </a:r>
              </a:p>
            </p:txBody>
          </p:sp>
        </mc:Fallback>
      </mc:AlternateContent>
    </p:spTree>
    <p:extLst>
      <p:ext uri="{BB962C8B-B14F-4D97-AF65-F5344CB8AC3E}">
        <p14:creationId xmlns:p14="http://schemas.microsoft.com/office/powerpoint/2010/main" val="916156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Okun’</a:t>
            </a:r>
            <a:r>
              <a:rPr lang="en-US" altLang="ja-JP" dirty="0" err="1"/>
              <a:t>s</a:t>
            </a:r>
            <a:r>
              <a:rPr lang="en-US" altLang="ja-JP" dirty="0"/>
              <a:t> Law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ja-JP" sz="2000" b="1" dirty="0" smtClean="0">
                    <a:ea typeface="ＭＳ Ｐゴシック" charset="-128"/>
                  </a:rPr>
                  <a:t>Okun’s</a:t>
                </a:r>
                <a:r>
                  <a:rPr lang="en-US" altLang="ja-JP" sz="2000" b="1" dirty="0">
                    <a:ea typeface="ＭＳ Ｐゴシック" charset="-128"/>
                  </a:rPr>
                  <a:t> law </a:t>
                </a:r>
                <a:r>
                  <a:rPr lang="en-US" altLang="ja-JP" sz="2000" dirty="0">
                    <a:ea typeface="ＭＳ Ｐゴシック" charset="-128"/>
                  </a:rPr>
                  <a:t>describes the negative relationship between the unemployment gap and the output gap.</a:t>
                </a:r>
              </a:p>
              <a:p>
                <a:r>
                  <a:rPr lang="en-US" altLang="ja-JP" sz="2000" dirty="0" err="1">
                    <a:ea typeface="ＭＳ Ｐゴシック" charset="-128"/>
                  </a:rPr>
                  <a:t>Okun’s</a:t>
                </a:r>
                <a:r>
                  <a:rPr lang="en-US" altLang="ja-JP" sz="2000" dirty="0">
                    <a:ea typeface="ＭＳ Ｐゴシック" charset="-128"/>
                  </a:rPr>
                  <a:t> law states that for each percentage point that output is above potential, the unemployment rate is one-half of a percentage point below the natural rate of unemployment. </a:t>
                </a:r>
                <a:endParaRPr lang="en-US" altLang="ja-JP" sz="2000" dirty="0" smtClean="0">
                  <a:ea typeface="ＭＳ Ｐゴシック" charset="-128"/>
                </a:endParaRPr>
              </a:p>
              <a:p>
                <a:pPr lvl="1"/>
                <a:r>
                  <a:rPr lang="en-US" altLang="ja-JP" sz="2000" dirty="0" smtClean="0">
                    <a:ea typeface="ＭＳ Ｐゴシック" charset="-128"/>
                  </a:rPr>
                  <a:t>Alternatively</a:t>
                </a:r>
                <a:r>
                  <a:rPr lang="en-US" altLang="ja-JP" sz="2000" dirty="0">
                    <a:ea typeface="ＭＳ Ｐゴシック" charset="-128"/>
                  </a:rPr>
                  <a:t>, for every percentage point that unemployment is above its natural rate, output is two percentage points below potential output</a:t>
                </a:r>
                <a:r>
                  <a:rPr lang="en-US" altLang="ja-JP" sz="2000" dirty="0" smtClean="0">
                    <a:ea typeface="ＭＳ Ｐゴシック" charset="-128"/>
                  </a:rPr>
                  <a:t>.</a:t>
                </a:r>
              </a:p>
              <a:p>
                <a:pPr marL="0" indent="0">
                  <a:buNone/>
                </a:pPr>
                <a:endParaRPr lang="en-US" sz="2000" dirty="0">
                  <a:ea typeface="ＭＳ Ｐゴシック" charset="-128"/>
                </a:endParaRPr>
              </a:p>
              <a:p>
                <a:pPr marL="0" indent="0">
                  <a:buNone/>
                </a:pPr>
                <a:r>
                  <a:rPr lang="en-US" sz="2000" dirty="0" smtClean="0">
                    <a:ea typeface="ＭＳ Ｐゴシック" charset="-128"/>
                  </a:rPr>
                  <a:t>                                 </a:t>
                </a:r>
                <a14:m>
                  <m:oMath xmlns:m="http://schemas.openxmlformats.org/officeDocument/2006/math">
                    <m:r>
                      <a:rPr lang="en-US" sz="2000" b="0" i="1" smtClean="0">
                        <a:latin typeface="Cambria Math" panose="02040503050406030204" pitchFamily="18" charset="0"/>
                        <a:ea typeface="ＭＳ Ｐゴシック" charset="-128"/>
                      </a:rPr>
                      <m:t>𝑈</m:t>
                    </m:r>
                    <m:r>
                      <a:rPr lang="en-US" sz="2000" b="0" i="1" smtClean="0">
                        <a:latin typeface="Cambria Math" panose="02040503050406030204" pitchFamily="18" charset="0"/>
                        <a:ea typeface="ＭＳ Ｐゴシック" charset="-128"/>
                      </a:rPr>
                      <m:t>−</m:t>
                    </m:r>
                    <m:sSub>
                      <m:sSubPr>
                        <m:ctrlPr>
                          <a:rPr lang="en-US" sz="2000" b="0" i="1" smtClean="0">
                            <a:latin typeface="Cambria Math" panose="02040503050406030204" pitchFamily="18" charset="0"/>
                            <a:ea typeface="ＭＳ Ｐゴシック" charset="-128"/>
                          </a:rPr>
                        </m:ctrlPr>
                      </m:sSubPr>
                      <m:e>
                        <m:r>
                          <a:rPr lang="en-US" sz="2000" b="0" i="1" smtClean="0">
                            <a:latin typeface="Cambria Math" panose="02040503050406030204" pitchFamily="18" charset="0"/>
                            <a:ea typeface="ＭＳ Ｐゴシック" charset="-128"/>
                          </a:rPr>
                          <m:t>𝑈</m:t>
                        </m:r>
                      </m:e>
                      <m:sub>
                        <m:r>
                          <a:rPr lang="en-US" sz="2000" b="0" i="1" smtClean="0">
                            <a:latin typeface="Cambria Math" panose="02040503050406030204" pitchFamily="18" charset="0"/>
                            <a:ea typeface="ＭＳ Ｐゴシック" charset="-128"/>
                          </a:rPr>
                          <m:t>𝑛</m:t>
                        </m:r>
                      </m:sub>
                    </m:sSub>
                  </m:oMath>
                </a14:m>
                <a:r>
                  <a:rPr lang="en-US" sz="2000" dirty="0" smtClean="0"/>
                  <a:t>= - </a:t>
                </a:r>
                <a14:m>
                  <m:oMath xmlns:m="http://schemas.openxmlformats.org/officeDocument/2006/math">
                    <m:r>
                      <a:rPr lang="en-US" sz="2000" b="0" i="1" smtClean="0">
                        <a:latin typeface="Cambria Math" panose="02040503050406030204" pitchFamily="18" charset="0"/>
                      </a:rPr>
                      <m:t>0.5 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𝑌</m:t>
                        </m:r>
                      </m:e>
                      <m:sup>
                        <m:r>
                          <a:rPr lang="en-US" sz="2000" b="0" i="1" smtClean="0">
                            <a:latin typeface="Cambria Math" panose="02040503050406030204" pitchFamily="18" charset="0"/>
                            <a:ea typeface="Cambria Math" panose="02040503050406030204" pitchFamily="18" charset="0"/>
                          </a:rPr>
                          <m:t>𝑃</m:t>
                        </m:r>
                      </m:sup>
                    </m:sSup>
                  </m:oMath>
                </a14:m>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163227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a:t>
            </a:r>
            <a:r>
              <a:rPr lang="en-US" altLang="ja-JP" dirty="0" err="1"/>
              <a:t>Okun’s</a:t>
            </a:r>
            <a:r>
              <a:rPr lang="en-US" altLang="ja-JP" dirty="0"/>
              <a:t> Law, 1960–2016</a:t>
            </a:r>
            <a:endParaRPr lang="en-US" dirty="0"/>
          </a:p>
        </p:txBody>
      </p:sp>
      <p:pic>
        <p:nvPicPr>
          <p:cNvPr id="5" name="Picture 2" descr="The first graph shows M P  curve. The vertical axis is labeled &quot;Real Interest Rate, r (percent)&quot; and the horizontal axis is labeled &quot;Inflation Rate, pi.&quot; The line for M P  slopes upward from the lower left corner to the upper right corner. The point 1 (pi 1, r 1) and  2(pi 2, r 2) is highlighted on the line. The second graph depicts the I S curve. The vertical axis is labeled &quot;Real Interest Rate, r&quot; and the horizontal axis is labeled &quot;Aggregate Output, Y.&quot; The line for I S slopes downward from the upper left corner to the lower right corner. The points 1 (r 1, Y 1) 2 (r 2, Y 2) are highlighted on the line. The third graph shows the A D/A S diagram. The vertical axis is labeled &quot;Inflation Rate, pi&quot; and the horizontal axis is labeled &quot;Aggregate Output, Y.&quot; The line for L R A S is a vertical line from the point Y P equals Y 1 on the horizontal axis. The line for A S sub 1 slopes upward from the lower left corner to the upper right corner intersecting the line for L R A S at point 1 (Y 1, pi 1). A line (A S2) parallel to the line for A S sub 1 above it shows an upward shift in the A S curve. An upward arrow points from the line for A S sub 1 to A S sub 2. The line for A D sub 1 slopes downward from the upper left corner to the lower right corner, intersecting the line for A S sub 2 at point 2 (Y 2, pi 2).&#10;The four steps shown on these three graphs are:&#10;Step 1. A temporary negative supply shock shifts A S upward . . .&#10;Step 2. increasing inflation and lowering output in the short run . . .&#10;Step 3. increasing real interest rates in the short run . . .&#10;Step 4. and decreasing output in the short 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64" y="1446102"/>
            <a:ext cx="7946136" cy="3898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idx="1"/>
          </p:nvPr>
        </p:nvSpPr>
        <p:spPr>
          <a:xfrm>
            <a:off x="457200" y="5501957"/>
            <a:ext cx="8229600" cy="670243"/>
          </a:xfrm>
        </p:spPr>
        <p:txBody>
          <a:bodyPr/>
          <a:lstStyle/>
          <a:p>
            <a:pPr marL="0" indent="0">
              <a:buNone/>
            </a:pPr>
            <a:r>
              <a:rPr lang="en-US" sz="1400" i="1" dirty="0"/>
              <a:t>Source: </a:t>
            </a:r>
            <a:r>
              <a:rPr lang="en-US" sz="1400" dirty="0"/>
              <a:t>Federal Reserve Bank of St. Louis, FRED database: </a:t>
            </a:r>
            <a:r>
              <a:rPr lang="en-US" sz="1400" dirty="0">
                <a:hlinkClick r:id="rId3"/>
              </a:rPr>
              <a:t>https://fred.stlouisfed.org/series/UNRATE</a:t>
            </a:r>
            <a:r>
              <a:rPr lang="en-US" sz="1400" dirty="0"/>
              <a:t>; </a:t>
            </a:r>
            <a:r>
              <a:rPr lang="en-US" sz="1400" dirty="0">
                <a:hlinkClick r:id="rId4"/>
              </a:rPr>
              <a:t>https://fred.stlouisfed.org/series/GDPC1</a:t>
            </a:r>
            <a:r>
              <a:rPr lang="en-US" sz="1400" dirty="0"/>
              <a:t>; </a:t>
            </a:r>
            <a:r>
              <a:rPr lang="en-US" sz="1400" dirty="0">
                <a:hlinkClick r:id="rId5"/>
              </a:rPr>
              <a:t>https://fred.stlouisfed.org/series/GDPPOT</a:t>
            </a:r>
            <a:r>
              <a:rPr lang="en-US" sz="1400" dirty="0"/>
              <a:t>.</a:t>
            </a:r>
          </a:p>
        </p:txBody>
      </p:sp>
    </p:spTree>
    <p:extLst>
      <p:ext uri="{BB962C8B-B14F-4D97-AF65-F5344CB8AC3E}">
        <p14:creationId xmlns:p14="http://schemas.microsoft.com/office/powerpoint/2010/main" val="122015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Demand</a:t>
            </a:r>
            <a:r>
              <a:rPr lang="en-US" sz="2000" b="0" dirty="0">
                <a:ea typeface="ヒラギノ角ゴ Pro W3" charset="-128"/>
              </a:rPr>
              <a:t> (1 of 2)</a:t>
            </a:r>
            <a:endParaRPr lang="en-US" sz="2000" dirty="0"/>
          </a:p>
        </p:txBody>
      </p:sp>
      <p:sp>
        <p:nvSpPr>
          <p:cNvPr id="3" name="Content Placeholder 2"/>
          <p:cNvSpPr>
            <a:spLocks noGrp="1"/>
          </p:cNvSpPr>
          <p:nvPr>
            <p:ph idx="1"/>
          </p:nvPr>
        </p:nvSpPr>
        <p:spPr/>
        <p:txBody>
          <a:bodyPr/>
          <a:lstStyle/>
          <a:p>
            <a:pPr>
              <a:spcBef>
                <a:spcPct val="40000"/>
              </a:spcBef>
            </a:pPr>
            <a:r>
              <a:rPr lang="en-US" altLang="ja-JP" sz="2000" dirty="0">
                <a:ea typeface="ＭＳ Ｐゴシック" charset="-128"/>
              </a:rPr>
              <a:t>Aggregate demand is made up of four component parts:</a:t>
            </a:r>
          </a:p>
          <a:p>
            <a:pPr lvl="1">
              <a:spcBef>
                <a:spcPct val="40000"/>
              </a:spcBef>
            </a:pPr>
            <a:r>
              <a:rPr lang="en-US" sz="2000" b="1" dirty="0">
                <a:ea typeface="ヒラギノ角ゴ Pro W3" charset="-128"/>
              </a:rPr>
              <a:t>consumption expenditure</a:t>
            </a:r>
            <a:r>
              <a:rPr lang="en-US" altLang="ja-JP" sz="2000" dirty="0">
                <a:ea typeface="ＭＳ Ｐゴシック" charset="-128"/>
              </a:rPr>
              <a:t>: the total demand for consumer goods and services</a:t>
            </a:r>
          </a:p>
          <a:p>
            <a:pPr lvl="1">
              <a:spcBef>
                <a:spcPct val="40000"/>
              </a:spcBef>
            </a:pPr>
            <a:r>
              <a:rPr lang="en-US" altLang="ja-JP" sz="2000" b="1" dirty="0">
                <a:ea typeface="ＭＳ Ｐゴシック" charset="-128"/>
              </a:rPr>
              <a:t>planned investment spending</a:t>
            </a:r>
            <a:r>
              <a:rPr lang="en-US" altLang="ja-JP" sz="2000" dirty="0">
                <a:ea typeface="ＭＳ Ｐゴシック" charset="-128"/>
              </a:rPr>
              <a:t>: the total planned spending by business firms on new machines, factories, and other capital goods, plus planned spending on new homes</a:t>
            </a:r>
          </a:p>
          <a:p>
            <a:pPr lvl="1">
              <a:spcBef>
                <a:spcPct val="40000"/>
              </a:spcBef>
            </a:pPr>
            <a:r>
              <a:rPr lang="en-US" altLang="ja-JP" sz="2000" b="1" dirty="0">
                <a:ea typeface="ＭＳ Ｐゴシック" charset="-128"/>
              </a:rPr>
              <a:t>government purchases</a:t>
            </a:r>
            <a:r>
              <a:rPr lang="en-US" altLang="ja-JP" sz="2000" dirty="0">
                <a:ea typeface="ＭＳ Ｐゴシック" charset="-128"/>
              </a:rPr>
              <a:t>: spending by all levels of government (federal, state, and local) on goods and services</a:t>
            </a:r>
          </a:p>
          <a:p>
            <a:pPr lvl="1">
              <a:spcBef>
                <a:spcPct val="40000"/>
              </a:spcBef>
            </a:pPr>
            <a:r>
              <a:rPr lang="en-US" altLang="ja-JP" sz="2000" b="1" dirty="0">
                <a:ea typeface="ＭＳ Ｐゴシック" charset="-128"/>
              </a:rPr>
              <a:t>net exports</a:t>
            </a:r>
            <a:r>
              <a:rPr lang="en-US" altLang="ja-JP" sz="2000" dirty="0">
                <a:ea typeface="ＭＳ Ｐゴシック" charset="-128"/>
              </a:rPr>
              <a:t>: the net foreign spending on domestic goods and services</a:t>
            </a:r>
            <a:endParaRPr lang="en-US" sz="2000" dirty="0">
              <a:ea typeface="ヒラギノ角ゴ Pro W3" charset="-128"/>
            </a:endParaRPr>
          </a:p>
        </p:txBody>
      </p:sp>
    </p:spTree>
    <p:extLst>
      <p:ext uri="{BB962C8B-B14F-4D97-AF65-F5344CB8AC3E}">
        <p14:creationId xmlns:p14="http://schemas.microsoft.com/office/powerpoint/2010/main" val="379629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Demand</a:t>
            </a:r>
            <a:r>
              <a:rPr lang="en-US" sz="2000" b="0" dirty="0">
                <a:ea typeface="ヒラギノ角ゴ Pro W3" charset="-128"/>
              </a:rPr>
              <a:t> (2 of 2)</a:t>
            </a:r>
            <a:endParaRPr lang="en-US" sz="2000" dirty="0"/>
          </a:p>
        </p:txBody>
      </p:sp>
      <p:graphicFrame>
        <p:nvGraphicFramePr>
          <p:cNvPr id="3" name="Object 2" descr="The formula for aggregate demand is shown.&#10;Y sup ad, is equal to, C plus I plus G plus NX. &#10;The aggregate demand curve is downward sloping because, &#10;p falls implies the ratio, M over P rises, implies I falls, implies, capital I rises that finally implies that Y sup ad rises. And&#10;P falls implies the ratio, M over P rises, implies I falls, implies, E fall , implies NX rises, that finally implies that Y sup ad rises."/>
          <p:cNvGraphicFramePr>
            <a:graphicFrameLocks noGrp="1" noChangeAspect="1"/>
          </p:cNvGraphicFramePr>
          <p:nvPr>
            <p:extLst>
              <p:ext uri="{D42A27DB-BD31-4B8C-83A1-F6EECF244321}">
                <p14:modId xmlns:p14="http://schemas.microsoft.com/office/powerpoint/2010/main" val="1771806119"/>
              </p:ext>
            </p:extLst>
          </p:nvPr>
        </p:nvGraphicFramePr>
        <p:xfrm>
          <a:off x="1146175" y="2209800"/>
          <a:ext cx="6851650" cy="2187575"/>
        </p:xfrm>
        <a:graphic>
          <a:graphicData uri="http://schemas.openxmlformats.org/presentationml/2006/ole">
            <mc:AlternateContent xmlns:mc="http://schemas.openxmlformats.org/markup-compatibility/2006">
              <mc:Choice xmlns:v="urn:schemas-microsoft-com:vml" Requires="v">
                <p:oleObj spid="_x0000_s1281" name="Equation" r:id="rId3" imgW="3619500" imgH="1155700" progId="Equation.DSMT4">
                  <p:embed/>
                </p:oleObj>
              </mc:Choice>
              <mc:Fallback>
                <p:oleObj name="Equation" r:id="rId3" imgW="3619500" imgH="1155700" progId="Equation.DSMT4">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2209800"/>
                        <a:ext cx="68516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277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altLang="ja-JP" dirty="0"/>
              <a:t>1 Leftward Shift in the Aggregate Demand Curve</a:t>
            </a:r>
            <a:endParaRPr lang="en-US" dirty="0"/>
          </a:p>
        </p:txBody>
      </p:sp>
      <p:pic>
        <p:nvPicPr>
          <p:cNvPr id="4" name="Picture 3" descr="The vertical axis is labeled Inflation Rate, pi. The horizontal axis is labeled Aggregate Output, Y. Two parallel slanting lines AD2 and AD1 (to the right of AD2) are drawn from the top left corner toward the right end of the horizontal axis. A leftward arrow points from line AD1 to AD2. A label on the graph reads r bar up arrow, G bar down arrow, T bar up arrow, NX bar down arrow, C bar down arrow, I bar down arrow, f bar up arrow decreases aggregate demand and shifts the AD curve to the 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232" y="1607451"/>
            <a:ext cx="6144768" cy="445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2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a:t>
            </a:r>
            <a:r>
              <a:rPr lang="en-US" altLang="ja-JP" b="0" dirty="0">
                <a:ea typeface="ＭＳ Ｐゴシック" charset="-128"/>
              </a:rPr>
              <a:t> </a:t>
            </a:r>
            <a:r>
              <a:rPr lang="en-US" altLang="ja-JP" dirty="0">
                <a:ea typeface="ＭＳ Ｐゴシック" charset="-128"/>
              </a:rPr>
              <a:t>Rightward Shift in the Aggregate Demand Curve</a:t>
            </a:r>
            <a:endParaRPr lang="en-US" dirty="0"/>
          </a:p>
        </p:txBody>
      </p:sp>
      <p:pic>
        <p:nvPicPr>
          <p:cNvPr id="4" name="Picture 3" descr="The vertical axis is labeled Inflation Rate, pi. The horizontal axis is labeled Aggregate Output, Y. Two parallel slanting lines AD1 and AD2 are drawn from the top left corner toward the right end of the horizontal axis. A rightward arrow points from line AD1 to AD2. A label on the graph reads r bar down arrow, G bar up arrow, T bar down arrow, NX bar up arrow, C bar up arrow, I bar up arrow, f bar down arrow increases aggregate demand and shifts the AD curve to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 y="1502523"/>
            <a:ext cx="6583680" cy="478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1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ヒラギノ角ゴ Pro W3" charset="-128"/>
              </a:rPr>
              <a:t>Factors That </a:t>
            </a:r>
            <a:r>
              <a:rPr lang="en-US" dirty="0">
                <a:ea typeface="ヒラギノ角ゴ Pro W3" charset="-128"/>
              </a:rPr>
              <a:t>Shift the Aggregate Demand Curve</a:t>
            </a:r>
            <a:endParaRPr lang="en-US"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An increase in the money supply shifts AD to the right: holding velocity constant, an increase in the money supply increases the quantity of aggregate demand at each price level.</a:t>
            </a:r>
          </a:p>
          <a:p>
            <a:pPr>
              <a:spcBef>
                <a:spcPct val="50000"/>
              </a:spcBef>
            </a:pPr>
            <a:r>
              <a:rPr lang="en-US" sz="2000" dirty="0">
                <a:ea typeface="ヒラギノ角ゴ Pro W3" charset="-128"/>
              </a:rPr>
              <a:t>An increase in spending from any of the components </a:t>
            </a:r>
            <a:r>
              <a:rPr lang="en-US" sz="2000" i="1" dirty="0">
                <a:ea typeface="ヒラギノ角ゴ Pro W3" charset="-128"/>
              </a:rPr>
              <a:t>C, I, G, NX </a:t>
            </a:r>
            <a:r>
              <a:rPr lang="en-US" sz="2000" dirty="0">
                <a:ea typeface="ヒラギノ角ゴ Pro W3" charset="-128"/>
              </a:rPr>
              <a:t>will also shift AD to the right.</a:t>
            </a:r>
            <a:endParaRPr lang="en-US" sz="2000" dirty="0"/>
          </a:p>
        </p:txBody>
      </p:sp>
    </p:spTree>
    <p:extLst>
      <p:ext uri="{BB962C8B-B14F-4D97-AF65-F5344CB8AC3E}">
        <p14:creationId xmlns:p14="http://schemas.microsoft.com/office/powerpoint/2010/main" val="402501005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7844</TotalTime>
  <Words>2203</Words>
  <Application>Microsoft Office PowerPoint</Application>
  <PresentationFormat>On-screen Show (4:3)</PresentationFormat>
  <Paragraphs>194</Paragraphs>
  <Slides>48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ＭＳ Ｐゴシック</vt:lpstr>
      <vt:lpstr>Arial</vt:lpstr>
      <vt:lpstr>Cambria Math</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 (1 of 2)</vt:lpstr>
      <vt:lpstr>Learning Objectives (2 of 2)</vt:lpstr>
      <vt:lpstr>Aggregate Demand (1 of 2)</vt:lpstr>
      <vt:lpstr>Aggregate Demand (2 of 2)</vt:lpstr>
      <vt:lpstr>Figure 1 Leftward Shift in the Aggregate Demand Curve</vt:lpstr>
      <vt:lpstr>Figure 2 Rightward Shift in the Aggregate Demand Curve</vt:lpstr>
      <vt:lpstr>Factors That Shift the Aggregate Demand Curve</vt:lpstr>
      <vt:lpstr>Summary Table 1 Factors That Shift the Aggregate Demand Curve</vt:lpstr>
      <vt:lpstr>Aggregate Supply (1 of 2)</vt:lpstr>
      <vt:lpstr>Aggregate Supply ( 2 of 2)</vt:lpstr>
      <vt:lpstr>Figure 3 Long- and Short-Run Aggregate Supply Curves</vt:lpstr>
      <vt:lpstr>Shifts in Aggregate Supply Curves</vt:lpstr>
      <vt:lpstr>Figure 4 Shift in the Long-Run Aggregate Supply Curve</vt:lpstr>
      <vt:lpstr>Shifts in the Short-Run Aggregate Supply Curve </vt:lpstr>
      <vt:lpstr>Summary Table 2 Factors That Shift the Short-Run Aggregate Supply Curve</vt:lpstr>
      <vt:lpstr>Figure 5 Shift in the Short-Run Aggregate Supply Curve from Changes in Expected Inflation and Price Shocks</vt:lpstr>
      <vt:lpstr>Figure 6 Shift in the Short-Run Aggregate Supply Curve from a Persistent Positive Output Gap</vt:lpstr>
      <vt:lpstr>Equilibrium in Aggregate Demand and Supply Analysis </vt:lpstr>
      <vt:lpstr>Short-Run Equilibrium</vt:lpstr>
      <vt:lpstr>Figure 7 Short-Run Equilibrium</vt:lpstr>
      <vt:lpstr>How the Short-Run Equilibrium Moves to the Long-Run Equilibrium over Tim</vt:lpstr>
      <vt:lpstr>Figure 8 Adjustment to Long-Run Equilibrium in Aggregate Supply and Demand Analysis</vt:lpstr>
      <vt:lpstr>Self-Correcting Mechanism</vt:lpstr>
      <vt:lpstr>Changes in Equilibrium: Aggregate Demand Shocks</vt:lpstr>
      <vt:lpstr>Figure 9 Positive Demand Shock</vt:lpstr>
      <vt:lpstr>Changes in Equilibrium: Aggregate Supply (Price) Shocks (1 of 2)</vt:lpstr>
      <vt:lpstr>Changes in Equilibrium: Aggregate Supply (Price) Shocks (2 of 2)</vt:lpstr>
      <vt:lpstr>Figure 12 Temporary Negative Supply Shock</vt:lpstr>
      <vt:lpstr>Permanent Supply Shocks and Real Business Cycle Theory</vt:lpstr>
      <vt:lpstr>Figure 14 Permanent Negative Supply Shock</vt:lpstr>
      <vt:lpstr>Conclusions</vt:lpstr>
      <vt:lpstr>Appendix to Chapter 22: The Phillips Curve and the Short-Run Aggregate Supply Curve</vt:lpstr>
      <vt:lpstr>Figure 1 Inflation and Unemployment in the United States, 1950–1969 and 1970–2016</vt:lpstr>
      <vt:lpstr>The Friedman-Phelps Phillips Curve Analysis ( 1 of 2)</vt:lpstr>
      <vt:lpstr>The Friedman-Phelps Phillips Curve Analysis ( 2 of 2)</vt:lpstr>
      <vt:lpstr>Figure 2 The Short- and Long-Run Phillips Curve</vt:lpstr>
      <vt:lpstr>Three Important Conclusions</vt:lpstr>
      <vt:lpstr>The Phillips Curve After the 1960s</vt:lpstr>
      <vt:lpstr>The Modern Phillips Curve with Adaptive (Backward-Looking) Expectations (1 of 4)</vt:lpstr>
      <vt:lpstr>The Modern Phillips Curve with Adaptive (Backward-Looking) Expectations (2 of 4)</vt:lpstr>
      <vt:lpstr>The Modern Phillips Curve with Adaptive (Backward-Looking) Expectations (3 of 4)</vt:lpstr>
      <vt:lpstr>The Modern Phillips Curve with Adaptive (Backward-Looking) Expectations (4 of 4)</vt:lpstr>
      <vt:lpstr>The Short-Run Aggregate Supply Curve</vt:lpstr>
      <vt:lpstr>Okun’s Law</vt:lpstr>
      <vt:lpstr>Figure 3 Okun’s Law, 1960–2016</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585</cp:revision>
  <dcterms:created xsi:type="dcterms:W3CDTF">2014-07-14T20:04:21Z</dcterms:created>
  <dcterms:modified xsi:type="dcterms:W3CDTF">2018-11-06T02:51:39Z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