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259" r:id="rId2"/>
    <p:sldId id="260" r:id="rId3"/>
    <p:sldId id="262" r:id="rId4"/>
    <p:sldId id="263" r:id="rId5"/>
    <p:sldId id="296" r:id="rId6"/>
    <p:sldId id="297" r:id="rId7"/>
    <p:sldId id="264" r:id="rId8"/>
    <p:sldId id="295" r:id="rId9"/>
    <p:sldId id="299" r:id="rId10"/>
    <p:sldId id="298" r:id="rId11"/>
    <p:sldId id="266" r:id="rId12"/>
    <p:sldId id="267" r:id="rId13"/>
    <p:sldId id="268" r:id="rId14"/>
    <p:sldId id="304" r:id="rId15"/>
    <p:sldId id="300" r:id="rId16"/>
    <p:sldId id="302" r:id="rId17"/>
    <p:sldId id="301" r:id="rId18"/>
    <p:sldId id="303" r:id="rId19"/>
    <p:sldId id="305" r:id="rId20"/>
    <p:sldId id="269" r:id="rId21"/>
    <p:sldId id="270" r:id="rId22"/>
    <p:sldId id="271" r:id="rId23"/>
    <p:sldId id="306" r:id="rId24"/>
    <p:sldId id="272" r:id="rId25"/>
    <p:sldId id="274" r:id="rId26"/>
    <p:sldId id="275" r:id="rId27"/>
    <p:sldId id="278" r:id="rId28"/>
    <p:sldId id="280" r:id="rId29"/>
    <p:sldId id="281" r:id="rId30"/>
    <p:sldId id="283" r:id="rId31"/>
    <p:sldId id="284" r:id="rId32"/>
    <p:sldId id="285" r:id="rId33"/>
    <p:sldId id="286" r:id="rId34"/>
    <p:sldId id="287" r:id="rId35"/>
    <p:sldId id="288" r:id="rId36"/>
    <p:sldId id="289" r:id="rId37"/>
    <p:sldId id="290" r:id="rId38"/>
    <p:sldId id="291" r:id="rId39"/>
    <p:sldId id="292" r:id="rId40"/>
    <p:sldId id="294" r:id="rId41"/>
    <p:sldId id="257"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75" autoAdjust="0"/>
    <p:restoredTop sz="86816" autoAdjust="0"/>
  </p:normalViewPr>
  <p:slideViewPr>
    <p:cSldViewPr>
      <p:cViewPr varScale="1">
        <p:scale>
          <a:sx n="75" d="100"/>
          <a:sy n="75" d="100"/>
        </p:scale>
        <p:origin x="1085" y="58"/>
      </p:cViewPr>
      <p:guideLst>
        <p:guide orient="horz" pos="2160"/>
        <p:guide pos="2880"/>
      </p:guideLst>
    </p:cSldViewPr>
  </p:slideViewPr>
  <p:outlineViewPr>
    <p:cViewPr>
      <p:scale>
        <a:sx n="33" d="100"/>
        <a:sy n="33" d="100"/>
      </p:scale>
      <p:origin x="0" y="26190"/>
    </p:cViewPr>
  </p:outlineViewPr>
  <p:notesTextViewPr>
    <p:cViewPr>
      <p:scale>
        <a:sx n="1" d="1"/>
        <a:sy n="1" d="1"/>
      </p:scale>
      <p:origin x="0" y="0"/>
    </p:cViewPr>
  </p:notesTextViewPr>
  <p:sorterViewPr>
    <p:cViewPr>
      <p:scale>
        <a:sx n="100" d="100"/>
        <a:sy n="100" d="100"/>
      </p:scale>
      <p:origin x="0" y="2408"/>
    </p:cViewPr>
  </p:sorterViewPr>
  <p:notesViewPr>
    <p:cSldViewPr>
      <p:cViewPr varScale="1">
        <p:scale>
          <a:sx n="53" d="100"/>
          <a:sy n="53" d="100"/>
        </p:scale>
        <p:origin x="-2202"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753F06-DD07-4C00-92C8-F708FBCE496F}" type="doc">
      <dgm:prSet loTypeId="urn:microsoft.com/office/officeart/2005/8/layout/process4" loCatId="process" qsTypeId="urn:microsoft.com/office/officeart/2005/8/quickstyle/simple3" qsCatId="simple" csTypeId="urn:microsoft.com/office/officeart/2005/8/colors/colorful1" csCatId="colorful" phldr="1"/>
      <dgm:spPr/>
    </dgm:pt>
    <dgm:pt modelId="{5DDD7B9D-8BD4-41BD-9701-40FF7206C7EB}">
      <dgm:prSet phldrT="[Text]">
        <dgm:style>
          <a:lnRef idx="2">
            <a:schemeClr val="dk1"/>
          </a:lnRef>
          <a:fillRef idx="1">
            <a:schemeClr val="lt1"/>
          </a:fillRef>
          <a:effectRef idx="0">
            <a:schemeClr val="dk1"/>
          </a:effectRef>
          <a:fontRef idx="minor">
            <a:schemeClr val="dk1"/>
          </a:fontRef>
        </dgm:style>
      </dgm:prSet>
      <dgm:spPr/>
      <dgm:t>
        <a:bodyPr/>
        <a:lstStyle/>
        <a:p>
          <a:r>
            <a:rPr lang="en-US" dirty="0"/>
            <a:t>Sale of foreign assets and corresponding purchase of domestic currencies</a:t>
          </a:r>
        </a:p>
      </dgm:t>
    </dgm:pt>
    <dgm:pt modelId="{6A54BAA8-4886-43AD-957D-EA6231EF1145}" type="parTrans" cxnId="{D95EF86F-9A9B-4E86-A32B-41807A58D67A}">
      <dgm:prSet/>
      <dgm:spPr/>
      <dgm:t>
        <a:bodyPr/>
        <a:lstStyle/>
        <a:p>
          <a:endParaRPr lang="en-US"/>
        </a:p>
      </dgm:t>
    </dgm:pt>
    <dgm:pt modelId="{FBA0B520-6BE3-4897-B38F-6ABC18FD6642}" type="sibTrans" cxnId="{D95EF86F-9A9B-4E86-A32B-41807A58D67A}">
      <dgm:prSet/>
      <dgm:spPr/>
      <dgm:t>
        <a:bodyPr/>
        <a:lstStyle/>
        <a:p>
          <a:endParaRPr lang="en-US"/>
        </a:p>
      </dgm:t>
    </dgm:pt>
    <dgm:pt modelId="{BC7A8F54-F044-4EDA-8CD8-5C931BFB4498}">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a:t>Fall in international reserve and </a:t>
          </a:r>
          <a:r>
            <a:rPr lang="en-US" b="1" dirty="0"/>
            <a:t>corresponding fall in monetary base</a:t>
          </a:r>
        </a:p>
      </dgm:t>
    </dgm:pt>
    <dgm:pt modelId="{67316CE3-112E-4161-99D1-C36D39ACB887}" type="parTrans" cxnId="{3330FA47-46FF-481B-BCB3-E249F6B49DA1}">
      <dgm:prSet/>
      <dgm:spPr/>
      <dgm:t>
        <a:bodyPr/>
        <a:lstStyle/>
        <a:p>
          <a:endParaRPr lang="en-US"/>
        </a:p>
      </dgm:t>
    </dgm:pt>
    <dgm:pt modelId="{1459A129-12D4-4764-8F7E-DB5DD68A3549}" type="sibTrans" cxnId="{3330FA47-46FF-481B-BCB3-E249F6B49DA1}">
      <dgm:prSet/>
      <dgm:spPr/>
      <dgm:t>
        <a:bodyPr/>
        <a:lstStyle/>
        <a:p>
          <a:endParaRPr lang="en-US"/>
        </a:p>
      </dgm:t>
    </dgm:pt>
    <dgm:pt modelId="{6D9A47C0-CCAF-4BA7-A879-B4E5D562AB5A}">
      <dgm:prSet phldrT="[Text]">
        <dgm:style>
          <a:lnRef idx="2">
            <a:schemeClr val="accent4"/>
          </a:lnRef>
          <a:fillRef idx="1">
            <a:schemeClr val="lt1"/>
          </a:fillRef>
          <a:effectRef idx="0">
            <a:schemeClr val="accent4"/>
          </a:effectRef>
          <a:fontRef idx="minor">
            <a:schemeClr val="dk1"/>
          </a:fontRef>
        </dgm:style>
      </dgm:prSet>
      <dgm:spPr/>
      <dgm:t>
        <a:bodyPr/>
        <a:lstStyle/>
        <a:p>
          <a:r>
            <a:rPr lang="en-US" dirty="0"/>
            <a:t>Higher relative expected return on domestic assets</a:t>
          </a:r>
        </a:p>
      </dgm:t>
    </dgm:pt>
    <dgm:pt modelId="{E52731DB-9CE2-4B8D-A8CF-34379B1043FB}" type="parTrans" cxnId="{021F7202-300F-469F-A841-B7C2A9A86E4A}">
      <dgm:prSet/>
      <dgm:spPr/>
      <dgm:t>
        <a:bodyPr/>
        <a:lstStyle/>
        <a:p>
          <a:endParaRPr lang="en-US"/>
        </a:p>
      </dgm:t>
    </dgm:pt>
    <dgm:pt modelId="{89256939-6874-42AA-ABC3-36F2FBCA9989}" type="sibTrans" cxnId="{021F7202-300F-469F-A841-B7C2A9A86E4A}">
      <dgm:prSet/>
      <dgm:spPr/>
      <dgm:t>
        <a:bodyPr/>
        <a:lstStyle/>
        <a:p>
          <a:endParaRPr lang="en-US"/>
        </a:p>
      </dgm:t>
    </dgm:pt>
    <dgm:pt modelId="{9A1CBC31-D3A0-474A-840D-F3230269CE8E}">
      <dgm:prSet phldrT="[Text]">
        <dgm:style>
          <a:lnRef idx="2">
            <a:schemeClr val="accent6"/>
          </a:lnRef>
          <a:fillRef idx="1">
            <a:schemeClr val="lt1"/>
          </a:fillRef>
          <a:effectRef idx="0">
            <a:schemeClr val="accent6"/>
          </a:effectRef>
          <a:fontRef idx="minor">
            <a:schemeClr val="dk1"/>
          </a:fontRef>
        </dgm:style>
      </dgm:prSet>
      <dgm:spPr/>
      <dgm:t>
        <a:bodyPr/>
        <a:lstStyle/>
        <a:p>
          <a:r>
            <a:rPr lang="en-US" dirty="0"/>
            <a:t>Appreciation of domestic currency</a:t>
          </a:r>
        </a:p>
      </dgm:t>
    </dgm:pt>
    <dgm:pt modelId="{4185DBEB-F16C-4054-9661-A899678B1560}" type="parTrans" cxnId="{C921B995-67C0-43C1-A7A9-CEEFE431733C}">
      <dgm:prSet/>
      <dgm:spPr/>
      <dgm:t>
        <a:bodyPr/>
        <a:lstStyle/>
        <a:p>
          <a:endParaRPr lang="en-US"/>
        </a:p>
      </dgm:t>
    </dgm:pt>
    <dgm:pt modelId="{F504458B-7EF8-4BEF-B8CF-46691BDE55DC}" type="sibTrans" cxnId="{C921B995-67C0-43C1-A7A9-CEEFE431733C}">
      <dgm:prSet/>
      <dgm:spPr/>
      <dgm:t>
        <a:bodyPr/>
        <a:lstStyle/>
        <a:p>
          <a:endParaRPr lang="en-US"/>
        </a:p>
      </dgm:t>
    </dgm:pt>
    <dgm:pt modelId="{E0028A82-A7EC-4D11-9A53-EB648A76256D}">
      <dgm:prSet phldrT="[Text]">
        <dgm:style>
          <a:lnRef idx="2">
            <a:schemeClr val="accent2"/>
          </a:lnRef>
          <a:fillRef idx="1">
            <a:schemeClr val="lt1"/>
          </a:fillRef>
          <a:effectRef idx="0">
            <a:schemeClr val="accent2"/>
          </a:effectRef>
          <a:fontRef idx="minor">
            <a:schemeClr val="dk1"/>
          </a:fontRef>
        </dgm:style>
      </dgm:prSet>
      <dgm:spPr/>
      <dgm:t>
        <a:bodyPr/>
        <a:lstStyle/>
        <a:p>
          <a:r>
            <a:rPr lang="en-US" dirty="0"/>
            <a:t>Decrease in money supply</a:t>
          </a:r>
        </a:p>
      </dgm:t>
    </dgm:pt>
    <dgm:pt modelId="{B331B956-7002-4E04-AEBC-C4B84ADF5406}" type="parTrans" cxnId="{75C4502A-92FD-4DD6-A659-2C0B69358C70}">
      <dgm:prSet/>
      <dgm:spPr/>
      <dgm:t>
        <a:bodyPr/>
        <a:lstStyle/>
        <a:p>
          <a:endParaRPr lang="en-US"/>
        </a:p>
      </dgm:t>
    </dgm:pt>
    <dgm:pt modelId="{1CF8A9DD-89FB-4492-9D3D-884E65B1EEBE}" type="sibTrans" cxnId="{75C4502A-92FD-4DD6-A659-2C0B69358C70}">
      <dgm:prSet/>
      <dgm:spPr/>
      <dgm:t>
        <a:bodyPr/>
        <a:lstStyle/>
        <a:p>
          <a:endParaRPr lang="en-US"/>
        </a:p>
      </dgm:t>
    </dgm:pt>
    <dgm:pt modelId="{CF109BCF-EF0A-4FFB-A687-7F7F733088F4}">
      <dgm:prSet phldrT="[Text]">
        <dgm:style>
          <a:lnRef idx="2">
            <a:schemeClr val="accent3"/>
          </a:lnRef>
          <a:fillRef idx="1">
            <a:schemeClr val="lt1"/>
          </a:fillRef>
          <a:effectRef idx="0">
            <a:schemeClr val="accent3"/>
          </a:effectRef>
          <a:fontRef idx="minor">
            <a:schemeClr val="dk1"/>
          </a:fontRef>
        </dgm:style>
      </dgm:prSet>
      <dgm:spPr/>
      <dgm:t>
        <a:bodyPr/>
        <a:lstStyle/>
        <a:p>
          <a:r>
            <a:rPr lang="en-US" dirty="0"/>
            <a:t>Increase in domestic interest rate</a:t>
          </a:r>
        </a:p>
      </dgm:t>
    </dgm:pt>
    <dgm:pt modelId="{B6A5DD95-D680-4F8A-8FC9-490E4C7F3D8F}" type="parTrans" cxnId="{187D97CE-D5E3-4F11-A424-D91CAC6C0978}">
      <dgm:prSet/>
      <dgm:spPr/>
      <dgm:t>
        <a:bodyPr/>
        <a:lstStyle/>
        <a:p>
          <a:endParaRPr lang="en-US"/>
        </a:p>
      </dgm:t>
    </dgm:pt>
    <dgm:pt modelId="{D9D2A92D-FD0C-4679-82E1-EED5CA213427}" type="sibTrans" cxnId="{187D97CE-D5E3-4F11-A424-D91CAC6C0978}">
      <dgm:prSet/>
      <dgm:spPr/>
      <dgm:t>
        <a:bodyPr/>
        <a:lstStyle/>
        <a:p>
          <a:endParaRPr lang="en-US"/>
        </a:p>
      </dgm:t>
    </dgm:pt>
    <dgm:pt modelId="{78F385F8-1980-42E3-B985-0CA1D61A4D0B}">
      <dgm:prSet phldrT="[Text]">
        <dgm:style>
          <a:lnRef idx="2">
            <a:schemeClr val="accent5"/>
          </a:lnRef>
          <a:fillRef idx="1">
            <a:schemeClr val="lt1"/>
          </a:fillRef>
          <a:effectRef idx="0">
            <a:schemeClr val="accent5"/>
          </a:effectRef>
          <a:fontRef idx="minor">
            <a:schemeClr val="dk1"/>
          </a:fontRef>
        </dgm:style>
      </dgm:prSet>
      <dgm:spPr/>
      <dgm:t>
        <a:bodyPr/>
        <a:lstStyle/>
        <a:p>
          <a:r>
            <a:rPr lang="en-US" dirty="0"/>
            <a:t>A shift in demand curve to the right</a:t>
          </a:r>
        </a:p>
      </dgm:t>
    </dgm:pt>
    <dgm:pt modelId="{2310A316-C564-4D75-89AF-C533B231A0CF}" type="parTrans" cxnId="{3200B76D-EFB0-4BD4-8B39-66DD3EC0189C}">
      <dgm:prSet/>
      <dgm:spPr/>
      <dgm:t>
        <a:bodyPr/>
        <a:lstStyle/>
        <a:p>
          <a:endParaRPr lang="en-US"/>
        </a:p>
      </dgm:t>
    </dgm:pt>
    <dgm:pt modelId="{E6889E35-A925-4E87-B402-802065F00C9A}" type="sibTrans" cxnId="{3200B76D-EFB0-4BD4-8B39-66DD3EC0189C}">
      <dgm:prSet/>
      <dgm:spPr/>
      <dgm:t>
        <a:bodyPr/>
        <a:lstStyle/>
        <a:p>
          <a:endParaRPr lang="en-US"/>
        </a:p>
      </dgm:t>
    </dgm:pt>
    <dgm:pt modelId="{3670DD93-C3BB-4D4D-B4C0-E572915F7E29}" type="pres">
      <dgm:prSet presAssocID="{74753F06-DD07-4C00-92C8-F708FBCE496F}" presName="Name0" presStyleCnt="0">
        <dgm:presLayoutVars>
          <dgm:dir/>
          <dgm:animLvl val="lvl"/>
          <dgm:resizeHandles val="exact"/>
        </dgm:presLayoutVars>
      </dgm:prSet>
      <dgm:spPr/>
    </dgm:pt>
    <dgm:pt modelId="{1908D6B5-B5D9-4E38-88C9-39C3D626AF39}" type="pres">
      <dgm:prSet presAssocID="{9A1CBC31-D3A0-474A-840D-F3230269CE8E}" presName="boxAndChildren" presStyleCnt="0"/>
      <dgm:spPr/>
    </dgm:pt>
    <dgm:pt modelId="{DBE4A960-4A4D-4736-ABED-178C2E86DA11}" type="pres">
      <dgm:prSet presAssocID="{9A1CBC31-D3A0-474A-840D-F3230269CE8E}" presName="parentTextBox" presStyleLbl="node1" presStyleIdx="0" presStyleCnt="7"/>
      <dgm:spPr/>
    </dgm:pt>
    <dgm:pt modelId="{71028EBB-31C9-4D01-B1FE-81E8F6BE507B}" type="pres">
      <dgm:prSet presAssocID="{E6889E35-A925-4E87-B402-802065F00C9A}" presName="sp" presStyleCnt="0"/>
      <dgm:spPr/>
    </dgm:pt>
    <dgm:pt modelId="{2A5E2028-100D-4EBC-93FC-26534F82BA3B}" type="pres">
      <dgm:prSet presAssocID="{78F385F8-1980-42E3-B985-0CA1D61A4D0B}" presName="arrowAndChildren" presStyleCnt="0"/>
      <dgm:spPr/>
    </dgm:pt>
    <dgm:pt modelId="{FC4289F3-A2D4-451B-B204-16512E028F1B}" type="pres">
      <dgm:prSet presAssocID="{78F385F8-1980-42E3-B985-0CA1D61A4D0B}" presName="parentTextArrow" presStyleLbl="node1" presStyleIdx="1" presStyleCnt="7"/>
      <dgm:spPr/>
    </dgm:pt>
    <dgm:pt modelId="{BA2CC23E-7DEA-4EFC-B4D0-B1BB2960207D}" type="pres">
      <dgm:prSet presAssocID="{89256939-6874-42AA-ABC3-36F2FBCA9989}" presName="sp" presStyleCnt="0"/>
      <dgm:spPr/>
    </dgm:pt>
    <dgm:pt modelId="{372BAE82-001D-4CC3-899B-247D369452A5}" type="pres">
      <dgm:prSet presAssocID="{6D9A47C0-CCAF-4BA7-A879-B4E5D562AB5A}" presName="arrowAndChildren" presStyleCnt="0"/>
      <dgm:spPr/>
    </dgm:pt>
    <dgm:pt modelId="{81858206-4EC5-4273-8AC9-290EE5E290C7}" type="pres">
      <dgm:prSet presAssocID="{6D9A47C0-CCAF-4BA7-A879-B4E5D562AB5A}" presName="parentTextArrow" presStyleLbl="node1" presStyleIdx="2" presStyleCnt="7"/>
      <dgm:spPr/>
    </dgm:pt>
    <dgm:pt modelId="{6B31D831-EBD1-4938-B920-99B04D7CB623}" type="pres">
      <dgm:prSet presAssocID="{D9D2A92D-FD0C-4679-82E1-EED5CA213427}" presName="sp" presStyleCnt="0"/>
      <dgm:spPr/>
    </dgm:pt>
    <dgm:pt modelId="{08748993-1C97-49EC-B26D-F8BEF171A061}" type="pres">
      <dgm:prSet presAssocID="{CF109BCF-EF0A-4FFB-A687-7F7F733088F4}" presName="arrowAndChildren" presStyleCnt="0"/>
      <dgm:spPr/>
    </dgm:pt>
    <dgm:pt modelId="{1D7B74F5-7673-435D-8B72-FE5B5FC51704}" type="pres">
      <dgm:prSet presAssocID="{CF109BCF-EF0A-4FFB-A687-7F7F733088F4}" presName="parentTextArrow" presStyleLbl="node1" presStyleIdx="3" presStyleCnt="7"/>
      <dgm:spPr/>
    </dgm:pt>
    <dgm:pt modelId="{B3AC7D3A-117A-4430-974F-0BC552460E98}" type="pres">
      <dgm:prSet presAssocID="{1CF8A9DD-89FB-4492-9D3D-884E65B1EEBE}" presName="sp" presStyleCnt="0"/>
      <dgm:spPr/>
    </dgm:pt>
    <dgm:pt modelId="{98FE7605-3EA9-4556-AC25-C64C7BE87253}" type="pres">
      <dgm:prSet presAssocID="{E0028A82-A7EC-4D11-9A53-EB648A76256D}" presName="arrowAndChildren" presStyleCnt="0"/>
      <dgm:spPr/>
    </dgm:pt>
    <dgm:pt modelId="{014FCBE3-C0FB-4916-A105-48BE58AE212D}" type="pres">
      <dgm:prSet presAssocID="{E0028A82-A7EC-4D11-9A53-EB648A76256D}" presName="parentTextArrow" presStyleLbl="node1" presStyleIdx="4" presStyleCnt="7"/>
      <dgm:spPr/>
    </dgm:pt>
    <dgm:pt modelId="{4E49CC0A-BB14-4A3C-BF5A-27BF8F288045}" type="pres">
      <dgm:prSet presAssocID="{1459A129-12D4-4764-8F7E-DB5DD68A3549}" presName="sp" presStyleCnt="0"/>
      <dgm:spPr/>
    </dgm:pt>
    <dgm:pt modelId="{DFA36843-397F-4F40-AE5F-9C58B114BD6D}" type="pres">
      <dgm:prSet presAssocID="{BC7A8F54-F044-4EDA-8CD8-5C931BFB4498}" presName="arrowAndChildren" presStyleCnt="0"/>
      <dgm:spPr/>
    </dgm:pt>
    <dgm:pt modelId="{5830A6CD-05C5-4BF7-AA5C-E088047C7FAB}" type="pres">
      <dgm:prSet presAssocID="{BC7A8F54-F044-4EDA-8CD8-5C931BFB4498}" presName="parentTextArrow" presStyleLbl="node1" presStyleIdx="5" presStyleCnt="7"/>
      <dgm:spPr/>
    </dgm:pt>
    <dgm:pt modelId="{3787AC1A-794B-42C1-954B-593C80A3148F}" type="pres">
      <dgm:prSet presAssocID="{FBA0B520-6BE3-4897-B38F-6ABC18FD6642}" presName="sp" presStyleCnt="0"/>
      <dgm:spPr/>
    </dgm:pt>
    <dgm:pt modelId="{09C2F229-9DC6-422C-A7EC-F65168B53565}" type="pres">
      <dgm:prSet presAssocID="{5DDD7B9D-8BD4-41BD-9701-40FF7206C7EB}" presName="arrowAndChildren" presStyleCnt="0"/>
      <dgm:spPr/>
    </dgm:pt>
    <dgm:pt modelId="{E7F4C64F-0668-4052-99B5-FB01EF29EDBF}" type="pres">
      <dgm:prSet presAssocID="{5DDD7B9D-8BD4-41BD-9701-40FF7206C7EB}" presName="parentTextArrow" presStyleLbl="node1" presStyleIdx="6" presStyleCnt="7"/>
      <dgm:spPr/>
    </dgm:pt>
  </dgm:ptLst>
  <dgm:cxnLst>
    <dgm:cxn modelId="{021F7202-300F-469F-A841-B7C2A9A86E4A}" srcId="{74753F06-DD07-4C00-92C8-F708FBCE496F}" destId="{6D9A47C0-CCAF-4BA7-A879-B4E5D562AB5A}" srcOrd="4" destOrd="0" parTransId="{E52731DB-9CE2-4B8D-A8CF-34379B1043FB}" sibTransId="{89256939-6874-42AA-ABC3-36F2FBCA9989}"/>
    <dgm:cxn modelId="{98B08A1C-C354-4AA9-A1E6-B355E50C038A}" type="presOf" srcId="{6D9A47C0-CCAF-4BA7-A879-B4E5D562AB5A}" destId="{81858206-4EC5-4273-8AC9-290EE5E290C7}" srcOrd="0" destOrd="0" presId="urn:microsoft.com/office/officeart/2005/8/layout/process4"/>
    <dgm:cxn modelId="{75C4502A-92FD-4DD6-A659-2C0B69358C70}" srcId="{74753F06-DD07-4C00-92C8-F708FBCE496F}" destId="{E0028A82-A7EC-4D11-9A53-EB648A76256D}" srcOrd="2" destOrd="0" parTransId="{B331B956-7002-4E04-AEBC-C4B84ADF5406}" sibTransId="{1CF8A9DD-89FB-4492-9D3D-884E65B1EEBE}"/>
    <dgm:cxn modelId="{CC522F30-E087-450F-B56A-0F908A56A27B}" type="presOf" srcId="{CF109BCF-EF0A-4FFB-A687-7F7F733088F4}" destId="{1D7B74F5-7673-435D-8B72-FE5B5FC51704}" srcOrd="0" destOrd="0" presId="urn:microsoft.com/office/officeart/2005/8/layout/process4"/>
    <dgm:cxn modelId="{51E88F5C-5CBC-44BA-BC28-A6B9127AF5B6}" type="presOf" srcId="{9A1CBC31-D3A0-474A-840D-F3230269CE8E}" destId="{DBE4A960-4A4D-4736-ABED-178C2E86DA11}" srcOrd="0" destOrd="0" presId="urn:microsoft.com/office/officeart/2005/8/layout/process4"/>
    <dgm:cxn modelId="{3330FA47-46FF-481B-BCB3-E249F6B49DA1}" srcId="{74753F06-DD07-4C00-92C8-F708FBCE496F}" destId="{BC7A8F54-F044-4EDA-8CD8-5C931BFB4498}" srcOrd="1" destOrd="0" parTransId="{67316CE3-112E-4161-99D1-C36D39ACB887}" sibTransId="{1459A129-12D4-4764-8F7E-DB5DD68A3549}"/>
    <dgm:cxn modelId="{3200B76D-EFB0-4BD4-8B39-66DD3EC0189C}" srcId="{74753F06-DD07-4C00-92C8-F708FBCE496F}" destId="{78F385F8-1980-42E3-B985-0CA1D61A4D0B}" srcOrd="5" destOrd="0" parTransId="{2310A316-C564-4D75-89AF-C533B231A0CF}" sibTransId="{E6889E35-A925-4E87-B402-802065F00C9A}"/>
    <dgm:cxn modelId="{D95EF86F-9A9B-4E86-A32B-41807A58D67A}" srcId="{74753F06-DD07-4C00-92C8-F708FBCE496F}" destId="{5DDD7B9D-8BD4-41BD-9701-40FF7206C7EB}" srcOrd="0" destOrd="0" parTransId="{6A54BAA8-4886-43AD-957D-EA6231EF1145}" sibTransId="{FBA0B520-6BE3-4897-B38F-6ABC18FD6642}"/>
    <dgm:cxn modelId="{C921B995-67C0-43C1-A7A9-CEEFE431733C}" srcId="{74753F06-DD07-4C00-92C8-F708FBCE496F}" destId="{9A1CBC31-D3A0-474A-840D-F3230269CE8E}" srcOrd="6" destOrd="0" parTransId="{4185DBEB-F16C-4054-9661-A899678B1560}" sibTransId="{F504458B-7EF8-4BEF-B8CF-46691BDE55DC}"/>
    <dgm:cxn modelId="{4B535EAF-5E26-47A1-B755-6A90AADE4ADD}" type="presOf" srcId="{5DDD7B9D-8BD4-41BD-9701-40FF7206C7EB}" destId="{E7F4C64F-0668-4052-99B5-FB01EF29EDBF}" srcOrd="0" destOrd="0" presId="urn:microsoft.com/office/officeart/2005/8/layout/process4"/>
    <dgm:cxn modelId="{EF59A5C2-19F4-4563-B8C6-B7652487CD0C}" type="presOf" srcId="{E0028A82-A7EC-4D11-9A53-EB648A76256D}" destId="{014FCBE3-C0FB-4916-A105-48BE58AE212D}" srcOrd="0" destOrd="0" presId="urn:microsoft.com/office/officeart/2005/8/layout/process4"/>
    <dgm:cxn modelId="{C4373EC9-7C1E-492B-BE9F-4ABD1BD70D46}" type="presOf" srcId="{BC7A8F54-F044-4EDA-8CD8-5C931BFB4498}" destId="{5830A6CD-05C5-4BF7-AA5C-E088047C7FAB}" srcOrd="0" destOrd="0" presId="urn:microsoft.com/office/officeart/2005/8/layout/process4"/>
    <dgm:cxn modelId="{187D97CE-D5E3-4F11-A424-D91CAC6C0978}" srcId="{74753F06-DD07-4C00-92C8-F708FBCE496F}" destId="{CF109BCF-EF0A-4FFB-A687-7F7F733088F4}" srcOrd="3" destOrd="0" parTransId="{B6A5DD95-D680-4F8A-8FC9-490E4C7F3D8F}" sibTransId="{D9D2A92D-FD0C-4679-82E1-EED5CA213427}"/>
    <dgm:cxn modelId="{7408C4E4-7843-4FB4-8111-E35A7CDA6251}" type="presOf" srcId="{78F385F8-1980-42E3-B985-0CA1D61A4D0B}" destId="{FC4289F3-A2D4-451B-B204-16512E028F1B}" srcOrd="0" destOrd="0" presId="urn:microsoft.com/office/officeart/2005/8/layout/process4"/>
    <dgm:cxn modelId="{07E757EE-CDBC-425D-BBA0-8B163293DC41}" type="presOf" srcId="{74753F06-DD07-4C00-92C8-F708FBCE496F}" destId="{3670DD93-C3BB-4D4D-B4C0-E572915F7E29}" srcOrd="0" destOrd="0" presId="urn:microsoft.com/office/officeart/2005/8/layout/process4"/>
    <dgm:cxn modelId="{3DFB0649-E6E9-4698-A701-0866EF7B16C6}" type="presParOf" srcId="{3670DD93-C3BB-4D4D-B4C0-E572915F7E29}" destId="{1908D6B5-B5D9-4E38-88C9-39C3D626AF39}" srcOrd="0" destOrd="0" presId="urn:microsoft.com/office/officeart/2005/8/layout/process4"/>
    <dgm:cxn modelId="{31AB0D66-B0CC-4EE8-AE71-B300139BB0FC}" type="presParOf" srcId="{1908D6B5-B5D9-4E38-88C9-39C3D626AF39}" destId="{DBE4A960-4A4D-4736-ABED-178C2E86DA11}" srcOrd="0" destOrd="0" presId="urn:microsoft.com/office/officeart/2005/8/layout/process4"/>
    <dgm:cxn modelId="{1A250E3D-F32D-4637-9DC2-0A135F6F6F38}" type="presParOf" srcId="{3670DD93-C3BB-4D4D-B4C0-E572915F7E29}" destId="{71028EBB-31C9-4D01-B1FE-81E8F6BE507B}" srcOrd="1" destOrd="0" presId="urn:microsoft.com/office/officeart/2005/8/layout/process4"/>
    <dgm:cxn modelId="{DB7611D0-2FCD-445D-A3B8-93DDE6CB036F}" type="presParOf" srcId="{3670DD93-C3BB-4D4D-B4C0-E572915F7E29}" destId="{2A5E2028-100D-4EBC-93FC-26534F82BA3B}" srcOrd="2" destOrd="0" presId="urn:microsoft.com/office/officeart/2005/8/layout/process4"/>
    <dgm:cxn modelId="{79366CF4-647A-4081-B5DF-9EE94280E947}" type="presParOf" srcId="{2A5E2028-100D-4EBC-93FC-26534F82BA3B}" destId="{FC4289F3-A2D4-451B-B204-16512E028F1B}" srcOrd="0" destOrd="0" presId="urn:microsoft.com/office/officeart/2005/8/layout/process4"/>
    <dgm:cxn modelId="{3B451BAE-D7E1-4B90-8ECB-FEBB42158AC8}" type="presParOf" srcId="{3670DD93-C3BB-4D4D-B4C0-E572915F7E29}" destId="{BA2CC23E-7DEA-4EFC-B4D0-B1BB2960207D}" srcOrd="3" destOrd="0" presId="urn:microsoft.com/office/officeart/2005/8/layout/process4"/>
    <dgm:cxn modelId="{8B3F7CF7-D363-4D85-8FAE-DF8723955403}" type="presParOf" srcId="{3670DD93-C3BB-4D4D-B4C0-E572915F7E29}" destId="{372BAE82-001D-4CC3-899B-247D369452A5}" srcOrd="4" destOrd="0" presId="urn:microsoft.com/office/officeart/2005/8/layout/process4"/>
    <dgm:cxn modelId="{215EA88E-C51F-4372-AA6D-BD2BE6A313AF}" type="presParOf" srcId="{372BAE82-001D-4CC3-899B-247D369452A5}" destId="{81858206-4EC5-4273-8AC9-290EE5E290C7}" srcOrd="0" destOrd="0" presId="urn:microsoft.com/office/officeart/2005/8/layout/process4"/>
    <dgm:cxn modelId="{4BEEDC46-24CC-46BD-BAE2-D314E5B12E3C}" type="presParOf" srcId="{3670DD93-C3BB-4D4D-B4C0-E572915F7E29}" destId="{6B31D831-EBD1-4938-B920-99B04D7CB623}" srcOrd="5" destOrd="0" presId="urn:microsoft.com/office/officeart/2005/8/layout/process4"/>
    <dgm:cxn modelId="{7A805AE0-2B95-4329-A55C-5DDCF09E3173}" type="presParOf" srcId="{3670DD93-C3BB-4D4D-B4C0-E572915F7E29}" destId="{08748993-1C97-49EC-B26D-F8BEF171A061}" srcOrd="6" destOrd="0" presId="urn:microsoft.com/office/officeart/2005/8/layout/process4"/>
    <dgm:cxn modelId="{932E90FB-CF81-4986-A93F-3F49F830C6AB}" type="presParOf" srcId="{08748993-1C97-49EC-B26D-F8BEF171A061}" destId="{1D7B74F5-7673-435D-8B72-FE5B5FC51704}" srcOrd="0" destOrd="0" presId="urn:microsoft.com/office/officeart/2005/8/layout/process4"/>
    <dgm:cxn modelId="{75F3F542-3D6B-4693-9C4C-BE123C921313}" type="presParOf" srcId="{3670DD93-C3BB-4D4D-B4C0-E572915F7E29}" destId="{B3AC7D3A-117A-4430-974F-0BC552460E98}" srcOrd="7" destOrd="0" presId="urn:microsoft.com/office/officeart/2005/8/layout/process4"/>
    <dgm:cxn modelId="{7BBC4B14-7C32-40AE-A37B-70BE5957F689}" type="presParOf" srcId="{3670DD93-C3BB-4D4D-B4C0-E572915F7E29}" destId="{98FE7605-3EA9-4556-AC25-C64C7BE87253}" srcOrd="8" destOrd="0" presId="urn:microsoft.com/office/officeart/2005/8/layout/process4"/>
    <dgm:cxn modelId="{701F3E40-55D5-4367-823B-C7E3AFF37C2E}" type="presParOf" srcId="{98FE7605-3EA9-4556-AC25-C64C7BE87253}" destId="{014FCBE3-C0FB-4916-A105-48BE58AE212D}" srcOrd="0" destOrd="0" presId="urn:microsoft.com/office/officeart/2005/8/layout/process4"/>
    <dgm:cxn modelId="{D5C00847-9E2B-4BC7-9AF5-243561D6ECE5}" type="presParOf" srcId="{3670DD93-C3BB-4D4D-B4C0-E572915F7E29}" destId="{4E49CC0A-BB14-4A3C-BF5A-27BF8F288045}" srcOrd="9" destOrd="0" presId="urn:microsoft.com/office/officeart/2005/8/layout/process4"/>
    <dgm:cxn modelId="{BCAF883B-6CAE-4850-A511-87146914317C}" type="presParOf" srcId="{3670DD93-C3BB-4D4D-B4C0-E572915F7E29}" destId="{DFA36843-397F-4F40-AE5F-9C58B114BD6D}" srcOrd="10" destOrd="0" presId="urn:microsoft.com/office/officeart/2005/8/layout/process4"/>
    <dgm:cxn modelId="{A8DB83DD-E570-412B-8672-7C98C8ECC789}" type="presParOf" srcId="{DFA36843-397F-4F40-AE5F-9C58B114BD6D}" destId="{5830A6CD-05C5-4BF7-AA5C-E088047C7FAB}" srcOrd="0" destOrd="0" presId="urn:microsoft.com/office/officeart/2005/8/layout/process4"/>
    <dgm:cxn modelId="{318635A3-E674-490B-B055-73CD004342B0}" type="presParOf" srcId="{3670DD93-C3BB-4D4D-B4C0-E572915F7E29}" destId="{3787AC1A-794B-42C1-954B-593C80A3148F}" srcOrd="11" destOrd="0" presId="urn:microsoft.com/office/officeart/2005/8/layout/process4"/>
    <dgm:cxn modelId="{16254DE3-75E1-460C-9EEF-3C7B3B342386}" type="presParOf" srcId="{3670DD93-C3BB-4D4D-B4C0-E572915F7E29}" destId="{09C2F229-9DC6-422C-A7EC-F65168B53565}" srcOrd="12" destOrd="0" presId="urn:microsoft.com/office/officeart/2005/8/layout/process4"/>
    <dgm:cxn modelId="{71F6F0A5-DE7F-45F3-A01F-63B038E64BC5}" type="presParOf" srcId="{09C2F229-9DC6-422C-A7EC-F65168B53565}" destId="{E7F4C64F-0668-4052-99B5-FB01EF29EDBF}"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E4A960-4A4D-4736-ABED-178C2E86DA11}">
      <dsp:nvSpPr>
        <dsp:cNvPr id="0" name=""/>
        <dsp:cNvSpPr/>
      </dsp:nvSpPr>
      <dsp:spPr>
        <a:xfrm>
          <a:off x="0" y="4079417"/>
          <a:ext cx="8229600" cy="446408"/>
        </a:xfrm>
        <a:prstGeom prst="rect">
          <a:avLst/>
        </a:prstGeom>
        <a:solidFill>
          <a:schemeClr val="lt1"/>
        </a:solidFill>
        <a:ln w="25400" cap="flat" cmpd="sng" algn="ctr">
          <a:solidFill>
            <a:schemeClr val="accent6"/>
          </a:solidFill>
          <a:prstDash val="solid"/>
        </a:ln>
        <a:effectLst/>
        <a:scene3d>
          <a:camera prst="orthographicFront"/>
          <a:lightRig rig="flat" dir="t"/>
        </a:scene3d>
      </dsp:spPr>
      <dsp:style>
        <a:lnRef idx="2">
          <a:schemeClr val="accent6"/>
        </a:lnRef>
        <a:fillRef idx="1">
          <a:schemeClr val="lt1"/>
        </a:fillRef>
        <a:effectRef idx="0">
          <a:schemeClr val="accent6"/>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Appreciation of domestic currency</a:t>
          </a:r>
        </a:p>
      </dsp:txBody>
      <dsp:txXfrm>
        <a:off x="0" y="4079417"/>
        <a:ext cx="8229600" cy="446408"/>
      </dsp:txXfrm>
    </dsp:sp>
    <dsp:sp modelId="{FC4289F3-A2D4-451B-B204-16512E028F1B}">
      <dsp:nvSpPr>
        <dsp:cNvPr id="0" name=""/>
        <dsp:cNvSpPr/>
      </dsp:nvSpPr>
      <dsp:spPr>
        <a:xfrm rot="10800000">
          <a:off x="0" y="3399537"/>
          <a:ext cx="8229600" cy="686576"/>
        </a:xfrm>
        <a:prstGeom prst="upArrowCallout">
          <a:avLst/>
        </a:prstGeom>
        <a:solidFill>
          <a:schemeClr val="lt1"/>
        </a:solidFill>
        <a:ln w="25400" cap="flat" cmpd="sng" algn="ctr">
          <a:solidFill>
            <a:schemeClr val="accent5"/>
          </a:solidFill>
          <a:prstDash val="solid"/>
        </a:ln>
        <a:effectLst/>
        <a:scene3d>
          <a:camera prst="orthographicFront"/>
          <a:lightRig rig="flat" dir="t"/>
        </a:scene3d>
      </dsp:spPr>
      <dsp:style>
        <a:lnRef idx="2">
          <a:schemeClr val="accent5"/>
        </a:lnRef>
        <a:fillRef idx="1">
          <a:schemeClr val="lt1"/>
        </a:fillRef>
        <a:effectRef idx="0">
          <a:schemeClr val="accent5"/>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A shift in demand curve to the right</a:t>
          </a:r>
        </a:p>
      </dsp:txBody>
      <dsp:txXfrm rot="10800000">
        <a:off x="0" y="3399537"/>
        <a:ext cx="8229600" cy="446116"/>
      </dsp:txXfrm>
    </dsp:sp>
    <dsp:sp modelId="{81858206-4EC5-4273-8AC9-290EE5E290C7}">
      <dsp:nvSpPr>
        <dsp:cNvPr id="0" name=""/>
        <dsp:cNvSpPr/>
      </dsp:nvSpPr>
      <dsp:spPr>
        <a:xfrm rot="10800000">
          <a:off x="0" y="2719657"/>
          <a:ext cx="8229600" cy="686576"/>
        </a:xfrm>
        <a:prstGeom prst="upArrowCallout">
          <a:avLst/>
        </a:prstGeom>
        <a:solidFill>
          <a:schemeClr val="lt1"/>
        </a:solidFill>
        <a:ln w="25400" cap="flat" cmpd="sng" algn="ctr">
          <a:solidFill>
            <a:schemeClr val="accent4"/>
          </a:solidFill>
          <a:prstDash val="solid"/>
        </a:ln>
        <a:effectLst/>
        <a:scene3d>
          <a:camera prst="orthographicFront"/>
          <a:lightRig rig="flat" dir="t"/>
        </a:scene3d>
      </dsp:spPr>
      <dsp:style>
        <a:lnRef idx="2">
          <a:schemeClr val="accent4"/>
        </a:lnRef>
        <a:fillRef idx="1">
          <a:schemeClr val="lt1"/>
        </a:fillRef>
        <a:effectRef idx="0">
          <a:schemeClr val="accent4"/>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Higher relative expected return on domestic assets</a:t>
          </a:r>
        </a:p>
      </dsp:txBody>
      <dsp:txXfrm rot="10800000">
        <a:off x="0" y="2719657"/>
        <a:ext cx="8229600" cy="446116"/>
      </dsp:txXfrm>
    </dsp:sp>
    <dsp:sp modelId="{1D7B74F5-7673-435D-8B72-FE5B5FC51704}">
      <dsp:nvSpPr>
        <dsp:cNvPr id="0" name=""/>
        <dsp:cNvSpPr/>
      </dsp:nvSpPr>
      <dsp:spPr>
        <a:xfrm rot="10800000">
          <a:off x="0" y="2039777"/>
          <a:ext cx="8229600" cy="686576"/>
        </a:xfrm>
        <a:prstGeom prst="upArrowCallout">
          <a:avLst/>
        </a:prstGeom>
        <a:solidFill>
          <a:schemeClr val="lt1"/>
        </a:solidFill>
        <a:ln w="25400" cap="flat" cmpd="sng" algn="ctr">
          <a:solidFill>
            <a:schemeClr val="accent3"/>
          </a:solidFill>
          <a:prstDash val="solid"/>
        </a:ln>
        <a:effectLst/>
        <a:scene3d>
          <a:camera prst="orthographicFront"/>
          <a:lightRig rig="flat" dir="t"/>
        </a:scene3d>
      </dsp:spPr>
      <dsp:style>
        <a:lnRef idx="2">
          <a:schemeClr val="accent3"/>
        </a:lnRef>
        <a:fillRef idx="1">
          <a:schemeClr val="lt1"/>
        </a:fillRef>
        <a:effectRef idx="0">
          <a:schemeClr val="accent3"/>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Increase in domestic interest rate</a:t>
          </a:r>
        </a:p>
      </dsp:txBody>
      <dsp:txXfrm rot="10800000">
        <a:off x="0" y="2039777"/>
        <a:ext cx="8229600" cy="446116"/>
      </dsp:txXfrm>
    </dsp:sp>
    <dsp:sp modelId="{014FCBE3-C0FB-4916-A105-48BE58AE212D}">
      <dsp:nvSpPr>
        <dsp:cNvPr id="0" name=""/>
        <dsp:cNvSpPr/>
      </dsp:nvSpPr>
      <dsp:spPr>
        <a:xfrm rot="10800000">
          <a:off x="0" y="1359897"/>
          <a:ext cx="8229600" cy="686576"/>
        </a:xfrm>
        <a:prstGeom prst="upArrowCallout">
          <a:avLst/>
        </a:prstGeom>
        <a:solidFill>
          <a:schemeClr val="lt1"/>
        </a:solidFill>
        <a:ln w="25400" cap="flat" cmpd="sng" algn="ctr">
          <a:solidFill>
            <a:schemeClr val="accent2"/>
          </a:solidFill>
          <a:prstDash val="solid"/>
        </a:ln>
        <a:effectLst/>
        <a:scene3d>
          <a:camera prst="orthographicFront"/>
          <a:lightRig rig="flat" dir="t"/>
        </a:scene3d>
      </dsp:spPr>
      <dsp:style>
        <a:lnRef idx="2">
          <a:schemeClr val="accent2"/>
        </a:lnRef>
        <a:fillRef idx="1">
          <a:schemeClr val="lt1"/>
        </a:fillRef>
        <a:effectRef idx="0">
          <a:schemeClr val="accent2"/>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Decrease in money supply</a:t>
          </a:r>
        </a:p>
      </dsp:txBody>
      <dsp:txXfrm rot="10800000">
        <a:off x="0" y="1359897"/>
        <a:ext cx="8229600" cy="446116"/>
      </dsp:txXfrm>
    </dsp:sp>
    <dsp:sp modelId="{5830A6CD-05C5-4BF7-AA5C-E088047C7FAB}">
      <dsp:nvSpPr>
        <dsp:cNvPr id="0" name=""/>
        <dsp:cNvSpPr/>
      </dsp:nvSpPr>
      <dsp:spPr>
        <a:xfrm rot="10800000">
          <a:off x="0" y="680017"/>
          <a:ext cx="8229600" cy="686576"/>
        </a:xfrm>
        <a:prstGeom prst="upArrowCallout">
          <a:avLst/>
        </a:prstGeom>
        <a:solidFill>
          <a:schemeClr val="lt1"/>
        </a:solidFill>
        <a:ln w="25400" cap="flat" cmpd="sng" algn="ctr">
          <a:solidFill>
            <a:schemeClr val="accent1"/>
          </a:solidFill>
          <a:prstDash val="solid"/>
        </a:ln>
        <a:effectLst/>
        <a:scene3d>
          <a:camera prst="orthographicFront"/>
          <a:lightRig rig="flat" dir="t"/>
        </a:scene3d>
      </dsp:spPr>
      <dsp:style>
        <a:lnRef idx="2">
          <a:schemeClr val="accent1"/>
        </a:lnRef>
        <a:fillRef idx="1">
          <a:schemeClr val="lt1"/>
        </a:fillRef>
        <a:effectRef idx="0">
          <a:schemeClr val="accent1"/>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Fall in international reserve and </a:t>
          </a:r>
          <a:r>
            <a:rPr lang="en-US" sz="1600" b="1" kern="1200" dirty="0"/>
            <a:t>corresponding fall in monetary base</a:t>
          </a:r>
        </a:p>
      </dsp:txBody>
      <dsp:txXfrm rot="10800000">
        <a:off x="0" y="680017"/>
        <a:ext cx="8229600" cy="446116"/>
      </dsp:txXfrm>
    </dsp:sp>
    <dsp:sp modelId="{E7F4C64F-0668-4052-99B5-FB01EF29EDBF}">
      <dsp:nvSpPr>
        <dsp:cNvPr id="0" name=""/>
        <dsp:cNvSpPr/>
      </dsp:nvSpPr>
      <dsp:spPr>
        <a:xfrm rot="10800000">
          <a:off x="0" y="137"/>
          <a:ext cx="8229600" cy="686576"/>
        </a:xfrm>
        <a:prstGeom prst="upArrowCallout">
          <a:avLst/>
        </a:prstGeom>
        <a:solidFill>
          <a:schemeClr val="lt1"/>
        </a:solidFill>
        <a:ln w="25400" cap="flat" cmpd="sng" algn="ctr">
          <a:solidFill>
            <a:schemeClr val="dk1"/>
          </a:solidFill>
          <a:prstDash val="solid"/>
        </a:ln>
        <a:effectLst/>
        <a:scene3d>
          <a:camera prst="orthographicFront"/>
          <a:lightRig rig="flat" dir="t"/>
        </a:scene3d>
      </dsp:spPr>
      <dsp:style>
        <a:lnRef idx="2">
          <a:schemeClr val="dk1"/>
        </a:lnRef>
        <a:fillRef idx="1">
          <a:schemeClr val="lt1"/>
        </a:fillRef>
        <a:effectRef idx="0">
          <a:schemeClr val="dk1"/>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Sale of foreign assets and corresponding purchase of domestic currencies</a:t>
          </a:r>
        </a:p>
      </dsp:txBody>
      <dsp:txXfrm rot="10800000">
        <a:off x="0" y="137"/>
        <a:ext cx="8229600" cy="446116"/>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10/10/2018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10/10/2018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1) </a:t>
            </a:r>
            <a:r>
              <a:rPr lang="en-IN" dirty="0" err="1"/>
              <a:t>MathType</a:t>
            </a:r>
            <a:r>
              <a:rPr lang="en-IN" dirty="0"/>
              <a:t> Plugin</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2) Math Player (free versions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3) NVDA Reader (free versions </a:t>
            </a:r>
            <a:r>
              <a:rPr lang="en-IN"/>
              <a:t>available)</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a:t>
            </a:fld>
            <a:endParaRPr lang="en-US" dirty="0"/>
          </a:p>
        </p:txBody>
      </p:sp>
    </p:spTree>
    <p:extLst>
      <p:ext uri="{BB962C8B-B14F-4D97-AF65-F5344CB8AC3E}">
        <p14:creationId xmlns:p14="http://schemas.microsoft.com/office/powerpoint/2010/main" val="4243959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A T-account is a simplified balance sheet, with lines in the form of a T, that lists only the changes that occur in balance sheet items starting from some initial balance sheet position.</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7</a:t>
            </a:fld>
            <a:endParaRPr lang="en-US" dirty="0"/>
          </a:p>
        </p:txBody>
      </p:sp>
    </p:spTree>
    <p:extLst>
      <p:ext uri="{BB962C8B-B14F-4D97-AF65-F5344CB8AC3E}">
        <p14:creationId xmlns:p14="http://schemas.microsoft.com/office/powerpoint/2010/main" val="1659814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41</a:t>
            </a:fld>
            <a:endParaRPr lang="en-US" dirty="0"/>
          </a:p>
        </p:txBody>
      </p:sp>
    </p:spTree>
    <p:extLst>
      <p:ext uri="{BB962C8B-B14F-4D97-AF65-F5344CB8AC3E}">
        <p14:creationId xmlns:p14="http://schemas.microsoft.com/office/powerpoint/2010/main" val="17538905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10/10/2018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1"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5" name="TextBox 14"/>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10/10/2018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9" name="TextBox 8"/>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3711136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a:t>Click to edit Master title style</a:t>
            </a:r>
          </a:p>
        </p:txBody>
      </p:sp>
      <p:sp>
        <p:nvSpPr>
          <p:cNvPr id="16" name="Text Placeholder 15"/>
          <p:cNvSpPr>
            <a:spLocks noGrp="1"/>
          </p:cNvSpPr>
          <p:nvPr>
            <p:ph type="body" sz="quarter" idx="18"/>
          </p:nvPr>
        </p:nvSpPr>
        <p:spPr>
          <a:xfrm>
            <a:off x="457200" y="1457450"/>
            <a:ext cx="82296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1" hasCustomPrompt="1"/>
          </p:nvPr>
        </p:nvSpPr>
        <p:spPr>
          <a:xfrm>
            <a:off x="45720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4" name="Content Placeholder 3"/>
          <p:cNvSpPr>
            <a:spLocks noGrp="1"/>
          </p:cNvSpPr>
          <p:nvPr>
            <p:ph sz="half" idx="2" hasCustomPrompt="1"/>
          </p:nvPr>
        </p:nvSpPr>
        <p:spPr>
          <a:xfrm>
            <a:off x="3291114" y="160194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5" name="Text Placeholder 4"/>
          <p:cNvSpPr>
            <a:spLocks noGrp="1"/>
          </p:cNvSpPr>
          <p:nvPr>
            <p:ph type="body" sz="quarter" idx="3" hasCustomPrompt="1"/>
          </p:nvPr>
        </p:nvSpPr>
        <p:spPr>
          <a:xfrm>
            <a:off x="612648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6" name="Content Placeholder 5"/>
          <p:cNvSpPr>
            <a:spLocks noGrp="1"/>
          </p:cNvSpPr>
          <p:nvPr>
            <p:ph sz="quarter" idx="4" hasCustomPrompt="1"/>
          </p:nvPr>
        </p:nvSpPr>
        <p:spPr>
          <a:xfrm>
            <a:off x="457200" y="317565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0" name="Content Placeholder 3"/>
          <p:cNvSpPr>
            <a:spLocks noGrp="1"/>
          </p:cNvSpPr>
          <p:nvPr>
            <p:ph sz="half" idx="13" hasCustomPrompt="1"/>
          </p:nvPr>
        </p:nvSpPr>
        <p:spPr>
          <a:xfrm>
            <a:off x="3300984" y="317565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1" name="Content Placeholder 5"/>
          <p:cNvSpPr>
            <a:spLocks noGrp="1"/>
          </p:cNvSpPr>
          <p:nvPr>
            <p:ph sz="quarter" idx="14" hasCustomPrompt="1"/>
          </p:nvPr>
        </p:nvSpPr>
        <p:spPr>
          <a:xfrm>
            <a:off x="6128658" y="3171876"/>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2" name="Content Placeholder 5"/>
          <p:cNvSpPr>
            <a:spLocks noGrp="1"/>
          </p:cNvSpPr>
          <p:nvPr>
            <p:ph sz="quarter" idx="15" hasCustomPrompt="1"/>
          </p:nvPr>
        </p:nvSpPr>
        <p:spPr>
          <a:xfrm>
            <a:off x="457200" y="4761264"/>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3" name="Content Placeholder 5"/>
          <p:cNvSpPr>
            <a:spLocks noGrp="1"/>
          </p:cNvSpPr>
          <p:nvPr>
            <p:ph sz="quarter" idx="16" hasCustomPrompt="1"/>
          </p:nvPr>
        </p:nvSpPr>
        <p:spPr>
          <a:xfrm>
            <a:off x="3299388" y="4761264"/>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4" name="Content Placeholder 5"/>
          <p:cNvSpPr>
            <a:spLocks noGrp="1"/>
          </p:cNvSpPr>
          <p:nvPr>
            <p:ph sz="quarter" idx="17" hasCustomPrompt="1"/>
          </p:nvPr>
        </p:nvSpPr>
        <p:spPr>
          <a:xfrm>
            <a:off x="6128658" y="4764312"/>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8" name="Footer Placeholder 7"/>
          <p:cNvSpPr>
            <a:spLocks noGrp="1"/>
          </p:cNvSpPr>
          <p:nvPr>
            <p:ph type="ftr" sz="quarter" idx="11"/>
          </p:nvPr>
        </p:nvSpPr>
        <p:spPr/>
        <p:txBody>
          <a:bodyPr/>
          <a:lstStyle>
            <a:lvl1pPr>
              <a:buFont typeface="Arial" pitchFamily="34" charset="0"/>
              <a:buNone/>
              <a:defRPr/>
            </a:lvl1pPr>
          </a:lstStyle>
          <a:p>
            <a:endParaRPr lang="en-US"/>
          </a:p>
        </p:txBody>
      </p:sp>
      <p:sp>
        <p:nvSpPr>
          <p:cNvPr id="7" name="Date Placeholder 6"/>
          <p:cNvSpPr>
            <a:spLocks noGrp="1"/>
          </p:cNvSpPr>
          <p:nvPr>
            <p:ph type="dt" sz="half" idx="10"/>
          </p:nvPr>
        </p:nvSpPr>
        <p:spPr/>
        <p:txBody>
          <a:bodyPr/>
          <a:lstStyle/>
          <a:p>
            <a:fld id="{E0DBC1D4-5704-45BB-BA8B-9B7E98161C8B}" type="datetimeFigureOut">
              <a:rPr lang="en-US" smtClean="0"/>
              <a:pPr/>
              <a:t>10/10/2018</a:t>
            </a:fld>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Tree>
    <p:extLst>
      <p:ext uri="{BB962C8B-B14F-4D97-AF65-F5344CB8AC3E}">
        <p14:creationId xmlns:p14="http://schemas.microsoft.com/office/powerpoint/2010/main" val="2127716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400"/>
            </a:lvl1pPr>
            <a:lvl2pPr>
              <a:buClr>
                <a:srgbClr val="007FA3"/>
              </a:buClr>
              <a:defRPr sz="2400"/>
            </a:lvl2pPr>
            <a:lvl3pPr>
              <a:buClr>
                <a:srgbClr val="007FA3"/>
              </a:buClr>
              <a:defRPr sz="2400"/>
            </a:lvl3pPr>
            <a:lvl4pPr>
              <a:buClr>
                <a:srgbClr val="007FA3"/>
              </a:buClr>
              <a:defRPr sz="2400"/>
            </a:lvl4pPr>
            <a:lvl5pPr>
              <a:buClr>
                <a:srgbClr val="007FA3"/>
              </a:buClr>
              <a:defRPr sz="2400"/>
            </a:lvl5pPr>
            <a:lvl6pPr>
              <a:buClr>
                <a:srgbClr val="007FA3"/>
              </a:buClr>
              <a:defRPr sz="2400"/>
            </a:lvl6pPr>
            <a:lvl7pPr>
              <a:buClr>
                <a:srgbClr val="007FA3"/>
              </a:buClr>
              <a:defRPr sz="2400"/>
            </a:lvl7pPr>
            <a:lvl8pPr>
              <a:buClr>
                <a:srgbClr val="007FA3"/>
              </a:buClr>
              <a:defRPr sz="2400"/>
            </a:lvl8pPr>
            <a:lvl9pPr>
              <a:buClr>
                <a:srgbClr val="007FA3"/>
              </a:buCl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10/10/2018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1" name="Text Placeholder 2"/>
          <p:cNvSpPr>
            <a:spLocks noGrp="1"/>
          </p:cNvSpPr>
          <p:nvPr>
            <p:ph type="body" idx="13"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2"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3"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Tree>
    <p:extLst>
      <p:ext uri="{BB962C8B-B14F-4D97-AF65-F5344CB8AC3E}">
        <p14:creationId xmlns:p14="http://schemas.microsoft.com/office/powerpoint/2010/main" val="1210909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400"/>
            </a:lvl1pPr>
            <a:lvl2pPr>
              <a:defRPr sz="2400"/>
            </a:lvl2pPr>
            <a:lvl3pPr>
              <a:defRPr sz="2400"/>
            </a:lvl3pPr>
            <a:lvl4pPr>
              <a:defRPr sz="2400"/>
            </a:lvl4pPr>
            <a:lvl5pPr>
              <a:defRPr sz="2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400"/>
            </a:lvl1pPr>
            <a:lvl2pPr>
              <a:defRPr sz="2400"/>
            </a:lvl2pPr>
            <a:lvl3pPr>
              <a:defRPr sz="2400"/>
            </a:lvl3pPr>
            <a:lvl4pPr>
              <a:defRPr sz="2400"/>
            </a:lvl4pPr>
            <a:lvl5pPr>
              <a:defRPr sz="2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10/10/2018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6" name="Text Placeholder 2"/>
          <p:cNvSpPr>
            <a:spLocks noGrp="1"/>
          </p:cNvSpPr>
          <p:nvPr>
            <p:ph type="body" idx="14"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7"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8"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Tree>
    <p:extLst>
      <p:ext uri="{BB962C8B-B14F-4D97-AF65-F5344CB8AC3E}">
        <p14:creationId xmlns:p14="http://schemas.microsoft.com/office/powerpoint/2010/main" val="31547999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10/10/2018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2" name="Text Placeholder 2"/>
          <p:cNvSpPr>
            <a:spLocks noGrp="1"/>
          </p:cNvSpPr>
          <p:nvPr>
            <p:ph type="body" idx="14"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3"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7"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pic>
        <p:nvPicPr>
          <p:cNvPr id="16"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8" name="TextBox 17"/>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22037960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a:t>Click to edit Master title style</a:t>
            </a:r>
          </a:p>
        </p:txBody>
      </p:sp>
      <p:sp>
        <p:nvSpPr>
          <p:cNvPr id="3" name="Text Placeholder 2"/>
          <p:cNvSpPr>
            <a:spLocks noGrp="1"/>
          </p:cNvSpPr>
          <p:nvPr>
            <p:ph type="body" idx="1"/>
          </p:nvPr>
        </p:nvSpPr>
        <p:spPr>
          <a:xfrm>
            <a:off x="453288" y="1447800"/>
            <a:ext cx="3966312"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453288" y="2271712"/>
            <a:ext cx="3966312"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24401" y="1447800"/>
            <a:ext cx="3962400"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724401" y="2271712"/>
            <a:ext cx="3962400"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0DBC1D4-5704-45BB-BA8B-9B7E98161C8B}" type="datetimeFigureOut">
              <a:rPr lang="en-US" smtClean="0"/>
              <a:pPr/>
              <a:t>10/10/2018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Tree>
    <p:extLst>
      <p:ext uri="{BB962C8B-B14F-4D97-AF65-F5344CB8AC3E}">
        <p14:creationId xmlns:p14="http://schemas.microsoft.com/office/powerpoint/2010/main" val="21277165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a:t>Click to edit Master title style</a:t>
            </a:r>
          </a:p>
        </p:txBody>
      </p:sp>
      <p:sp>
        <p:nvSpPr>
          <p:cNvPr id="3" name="Text Placeholder 2"/>
          <p:cNvSpPr>
            <a:spLocks noGrp="1"/>
          </p:cNvSpPr>
          <p:nvPr>
            <p:ph type="body" idx="1"/>
          </p:nvPr>
        </p:nvSpPr>
        <p:spPr>
          <a:xfrm>
            <a:off x="457200" y="1447800"/>
            <a:ext cx="3962400"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457200" y="2271712"/>
            <a:ext cx="3962400" cy="16097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24401" y="1447800"/>
            <a:ext cx="3965124"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724401" y="2271712"/>
            <a:ext cx="3965124" cy="16097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0DBC1D4-5704-45BB-BA8B-9B7E98161C8B}" type="datetimeFigureOut">
              <a:rPr lang="en-US" smtClean="0"/>
              <a:pPr/>
              <a:t>10/10/2018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
        <p:nvSpPr>
          <p:cNvPr id="10" name="Content Placeholder 3"/>
          <p:cNvSpPr>
            <a:spLocks noGrp="1"/>
          </p:cNvSpPr>
          <p:nvPr>
            <p:ph sz="half" idx="13"/>
          </p:nvPr>
        </p:nvSpPr>
        <p:spPr>
          <a:xfrm>
            <a:off x="458730" y="4044721"/>
            <a:ext cx="3962400" cy="18557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5"/>
          <p:cNvSpPr>
            <a:spLocks noGrp="1"/>
          </p:cNvSpPr>
          <p:nvPr>
            <p:ph sz="quarter" idx="14"/>
          </p:nvPr>
        </p:nvSpPr>
        <p:spPr>
          <a:xfrm>
            <a:off x="4732563" y="4055609"/>
            <a:ext cx="3965124" cy="18557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27716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35256"/>
            <a:ext cx="8229600" cy="1097280"/>
          </a:xfrm>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457200" y="1869149"/>
            <a:ext cx="8229600" cy="4248459"/>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10/10/2018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2" name="Text Placeholder 11"/>
          <p:cNvSpPr>
            <a:spLocks noGrp="1"/>
          </p:cNvSpPr>
          <p:nvPr>
            <p:ph type="body" sz="quarter" idx="13" hasCustomPrompt="1"/>
          </p:nvPr>
        </p:nvSpPr>
        <p:spPr>
          <a:xfrm>
            <a:off x="457200" y="1183944"/>
            <a:ext cx="8229600" cy="457200"/>
          </a:xfrm>
        </p:spPr>
        <p:txBody>
          <a:bodyPr/>
          <a:lstStyle>
            <a:lvl1pPr algn="l" defTabSz="914400" rtl="0" eaLnBrk="1" latinLnBrk="0" hangingPunct="1">
              <a:lnSpc>
                <a:spcPct val="100000"/>
              </a:lnSpc>
              <a:spcBef>
                <a:spcPct val="0"/>
              </a:spcBef>
              <a:buNone/>
              <a:defRPr lang="en-US" sz="2400" b="1" kern="1200" dirty="0">
                <a:solidFill>
                  <a:srgbClr val="007FA3"/>
                </a:solidFill>
                <a:latin typeface="Times New Roman" panose="02020603050405020304" pitchFamily="18" charset="0"/>
                <a:ea typeface="+mj-ea"/>
                <a:cs typeface="Times New Roman" panose="02020603050405020304" pitchFamily="18" charset="0"/>
              </a:defRPr>
            </a:lvl1pPr>
          </a:lstStyle>
          <a:p>
            <a:pPr lvl="0"/>
            <a:r>
              <a:rPr lang="en-US" dirty="0"/>
              <a:t>Click to edit Master title style</a:t>
            </a:r>
          </a:p>
        </p:txBody>
      </p:sp>
      <p:sp>
        <p:nvSpPr>
          <p:cNvPr id="11" name="Rectangle 10"/>
          <p:cNvSpPr/>
          <p:nvPr userDrawn="1"/>
        </p:nvSpPr>
        <p:spPr>
          <a:xfrm>
            <a:off x="228600" y="1641144"/>
            <a:ext cx="457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p>
        </p:txBody>
      </p:sp>
    </p:spTree>
    <p:extLst>
      <p:ext uri="{BB962C8B-B14F-4D97-AF65-F5344CB8AC3E}">
        <p14:creationId xmlns:p14="http://schemas.microsoft.com/office/powerpoint/2010/main" val="1210909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447800"/>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10/10/2018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2"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4" name="Text Placeholder 2"/>
          <p:cNvSpPr>
            <a:spLocks noGrp="1"/>
          </p:cNvSpPr>
          <p:nvPr>
            <p:ph type="body" sz="quarter" idx="16" hasCustomPrompt="1"/>
          </p:nvPr>
        </p:nvSpPr>
        <p:spPr>
          <a:xfrm>
            <a:off x="1847850" y="6429375"/>
            <a:ext cx="6858000" cy="274320"/>
          </a:xfrm>
        </p:spPr>
        <p:txBody>
          <a:bodyPr lIns="0" tIns="45720" rIns="0" bIns="45720" anchor="ctr" anchorCtr="0"/>
          <a:lstStyle>
            <a:lvl1pPr marL="0" algn="r" defTabSz="914400" rtl="0" eaLnBrk="1" latinLnBrk="0" hangingPunct="1">
              <a:buNone/>
              <a:defRPr lang="en-US" altLang="en-US" sz="1200" b="0" kern="1200" dirty="0">
                <a:solidFill>
                  <a:schemeClr val="tx1"/>
                </a:solidFill>
                <a:latin typeface="Verdana"/>
                <a:ea typeface="Verdana" panose="020B0604030504040204" pitchFamily="34" charset="0"/>
                <a:cs typeface="Verdana" panose="020B0604030504040204" pitchFamily="34" charset="0"/>
              </a:defRPr>
            </a:lvl1pPr>
          </a:lstStyle>
          <a:p>
            <a:pPr algn="r">
              <a:defRPr/>
            </a:pPr>
            <a:r>
              <a:rPr lang="en-US" altLang="en-US" sz="1200" b="0" dirty="0">
                <a:latin typeface="Verdana"/>
                <a:ea typeface="Verdana" panose="020B0604030504040204" pitchFamily="34" charset="0"/>
                <a:cs typeface="Verdana" panose="020B0604030504040204" pitchFamily="34" charset="0"/>
              </a:rPr>
              <a:t>Copyright © 2019, 2016, 2013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1pPr>
              <a:defRPr sz="2400"/>
            </a:lvl1pPr>
            <a:lvl2pPr>
              <a:defRPr sz="2400"/>
            </a:lvl2pPr>
            <a:lvl3pPr>
              <a:defRPr sz="2400"/>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10/10/2018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400"/>
            </a:lvl1pPr>
            <a:lvl2pPr>
              <a:buClr>
                <a:srgbClr val="007FA3"/>
              </a:buClr>
              <a:defRPr sz="2400"/>
            </a:lvl2pPr>
            <a:lvl3pPr>
              <a:buClr>
                <a:srgbClr val="007FA3"/>
              </a:buClr>
              <a:defRPr sz="2400"/>
            </a:lvl3pPr>
            <a:lvl4pPr>
              <a:buClr>
                <a:srgbClr val="007FA3"/>
              </a:buClr>
              <a:defRPr sz="2400"/>
            </a:lvl4pPr>
            <a:lvl5pPr>
              <a:buClr>
                <a:srgbClr val="007FA3"/>
              </a:buClr>
              <a:defRPr sz="2400"/>
            </a:lvl5pPr>
            <a:lvl6pPr>
              <a:buClr>
                <a:srgbClr val="007FA3"/>
              </a:buClr>
              <a:defRPr sz="2400"/>
            </a:lvl6pPr>
            <a:lvl7pPr>
              <a:buClr>
                <a:srgbClr val="007FA3"/>
              </a:buClr>
              <a:defRPr sz="2400"/>
            </a:lvl7pPr>
            <a:lvl8pPr>
              <a:buClr>
                <a:srgbClr val="007FA3"/>
              </a:buClr>
              <a:defRPr sz="2400"/>
            </a:lvl8pPr>
            <a:lvl9pPr>
              <a:buClr>
                <a:srgbClr val="007FA3"/>
              </a:buCl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10/10/2018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lang="en-US" sz="2400" kern="1200" dirty="0">
                <a:solidFill>
                  <a:schemeClr val="tx1"/>
                </a:solidFill>
                <a:latin typeface="+mn-lt"/>
                <a:ea typeface="+mn-ea"/>
                <a:cs typeface="+mn-cs"/>
              </a:defRPr>
            </a:lvl1pPr>
            <a:lvl2pPr marL="569913" indent="-285750">
              <a:buClr>
                <a:srgbClr val="007FA3"/>
              </a:buClr>
              <a:defRPr lang="en-US" sz="2400" kern="1200" dirty="0">
                <a:solidFill>
                  <a:schemeClr val="tx1"/>
                </a:solidFill>
                <a:latin typeface="+mn-lt"/>
                <a:ea typeface="+mn-ea"/>
                <a:cs typeface="+mn-cs"/>
              </a:defRPr>
            </a:lvl2pPr>
            <a:lvl3pPr>
              <a:buClr>
                <a:srgbClr val="007FA3"/>
              </a:buClr>
              <a:defRPr sz="2400"/>
            </a:lvl3pPr>
            <a:lvl4pPr>
              <a:buClr>
                <a:srgbClr val="007FA3"/>
              </a:buClr>
              <a:defRPr sz="2400"/>
            </a:lvl4pPr>
            <a:lvl5pPr>
              <a:buClr>
                <a:srgbClr val="007FA3"/>
              </a:buClr>
              <a:defRPr sz="2400"/>
            </a:lvl5pPr>
            <a:lvl6pPr>
              <a:buClr>
                <a:srgbClr val="007FA3"/>
              </a:buClr>
              <a:defRPr sz="2400"/>
            </a:lvl6pPr>
            <a:lvl7pPr>
              <a:buClr>
                <a:srgbClr val="007FA3"/>
              </a:buClr>
              <a:defRPr sz="2400"/>
            </a:lvl7pPr>
            <a:lvl8pPr>
              <a:buClr>
                <a:srgbClr val="007FA3"/>
              </a:buClr>
              <a:defRPr sz="2400"/>
            </a:lvl8pPr>
            <a:lvl9pPr>
              <a:buClr>
                <a:srgbClr val="007FA3"/>
              </a:buClr>
              <a:defRPr sz="2400"/>
            </a:lvl9pPr>
          </a:lstStyle>
          <a:p>
            <a:pPr marL="256032" lvl="0" indent="-256032" algn="l" defTabSz="914400" rtl="0" eaLnBrk="1" latinLnBrk="0" hangingPunct="1">
              <a:spcBef>
                <a:spcPts val="1500"/>
              </a:spcBef>
              <a:buClr>
                <a:srgbClr val="007FA3"/>
              </a:buClr>
              <a:buSzPct val="100000"/>
              <a:buFont typeface="Arial" panose="020B0604020202020204" pitchFamily="34" charset="0"/>
              <a:buChar char="•"/>
            </a:pPr>
            <a:r>
              <a:rPr lang="en-US" dirty="0"/>
              <a:t>Click to edit Master text styles</a:t>
            </a:r>
          </a:p>
          <a:p>
            <a:pPr marL="742950" lvl="1" indent="-285750" algn="l" defTabSz="914400" rtl="0" eaLnBrk="1" latinLnBrk="0" hangingPunct="1">
              <a:spcBef>
                <a:spcPts val="600"/>
              </a:spcBef>
              <a:buClr>
                <a:srgbClr val="007FA3"/>
              </a:buClr>
              <a:buFont typeface="Arial" panose="020B0604020202020204" pitchFamily="34" charset="0"/>
              <a:buChar char="–"/>
            </a:pPr>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10/10/2018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10/10/2018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2" name="TextBox 11"/>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400"/>
            </a:lvl1pPr>
            <a:lvl2pPr>
              <a:defRPr sz="2400"/>
            </a:lvl2pPr>
            <a:lvl3pPr>
              <a:defRPr sz="2400"/>
            </a:lvl3pPr>
            <a:lvl4pPr>
              <a:defRPr sz="2400"/>
            </a:lvl4pPr>
            <a:lvl5pPr>
              <a:defRPr sz="2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400"/>
            </a:lvl1pPr>
            <a:lvl2pPr>
              <a:defRPr sz="2400"/>
            </a:lvl2pPr>
            <a:lvl3pPr>
              <a:defRPr sz="2400"/>
            </a:lvl3pPr>
            <a:lvl4pPr>
              <a:defRPr sz="2400"/>
            </a:lvl4pPr>
            <a:lvl5pPr>
              <a:defRPr sz="2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10/10/2018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10/10/2018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10/10/2018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10/10/2018</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8" name="TextBox 7"/>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2019, 2016, 2013 Pearson Education, Inc. All Rights Reserved.</a:t>
            </a:r>
          </a:p>
        </p:txBody>
      </p:sp>
      <p:pic>
        <p:nvPicPr>
          <p:cNvPr id="9" name="Shape 15" descr="Pearson Logo"/>
          <p:cNvPicPr preferRelativeResize="0"/>
          <p:nvPr userDrawn="1"/>
        </p:nvPicPr>
        <p:blipFill rotWithShape="1">
          <a:blip r:embed="rId19" cstate="print">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2" r:id="rId11"/>
    <p:sldLayoutId id="2147483663"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hyperlink" Target="https://www.brookings.edu/blog/ben-bernanke/2016/01/07/the-dollars-international-role-an-exorbitant-privilege-2/"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984778"/>
          </a:xfrm>
        </p:spPr>
        <p:txBody>
          <a:bodyPr/>
          <a:lstStyle/>
          <a:p>
            <a:r>
              <a:rPr lang="en-US" dirty="0"/>
              <a:t>The Economics of Money, Banking, and Financial Markets</a:t>
            </a:r>
          </a:p>
        </p:txBody>
      </p:sp>
      <p:sp>
        <p:nvSpPr>
          <p:cNvPr id="3" name="Text Placeholder 2"/>
          <p:cNvSpPr>
            <a:spLocks noGrp="1"/>
          </p:cNvSpPr>
          <p:nvPr>
            <p:ph type="body" sz="quarter" idx="13"/>
          </p:nvPr>
        </p:nvSpPr>
        <p:spPr>
          <a:xfrm>
            <a:off x="457200" y="1307592"/>
            <a:ext cx="8229600" cy="292608"/>
          </a:xfrm>
        </p:spPr>
        <p:txBody>
          <a:bodyPr/>
          <a:lstStyle/>
          <a:p>
            <a:r>
              <a:rPr lang="en-US" dirty="0"/>
              <a:t>Twelfth Edition</a:t>
            </a:r>
          </a:p>
        </p:txBody>
      </p:sp>
      <p:sp>
        <p:nvSpPr>
          <p:cNvPr id="4" name="Text Placeholder 3"/>
          <p:cNvSpPr>
            <a:spLocks noGrp="1"/>
          </p:cNvSpPr>
          <p:nvPr>
            <p:ph type="body" sz="quarter" idx="14"/>
          </p:nvPr>
        </p:nvSpPr>
        <p:spPr>
          <a:xfrm>
            <a:off x="5029200" y="1885950"/>
            <a:ext cx="3657600" cy="1162049"/>
          </a:xfrm>
        </p:spPr>
        <p:txBody>
          <a:bodyPr/>
          <a:lstStyle/>
          <a:p>
            <a:r>
              <a:rPr lang="en-US" dirty="0"/>
              <a:t>Chapter 18</a:t>
            </a:r>
          </a:p>
        </p:txBody>
      </p:sp>
      <p:sp>
        <p:nvSpPr>
          <p:cNvPr id="5" name="Text Placeholder 4"/>
          <p:cNvSpPr>
            <a:spLocks noGrp="1"/>
          </p:cNvSpPr>
          <p:nvPr>
            <p:ph type="body" sz="quarter" idx="15"/>
          </p:nvPr>
        </p:nvSpPr>
        <p:spPr/>
        <p:txBody>
          <a:bodyPr/>
          <a:lstStyle/>
          <a:p>
            <a:r>
              <a:rPr lang="en-US" dirty="0"/>
              <a:t>The International Financial System (Part 1 &amp; 2)</a:t>
            </a:r>
          </a:p>
          <a:p>
            <a:endParaRPr lang="en-US" dirty="0"/>
          </a:p>
          <a:p>
            <a:r>
              <a:rPr lang="en-US" dirty="0"/>
              <a:t>Instructor:</a:t>
            </a:r>
          </a:p>
          <a:p>
            <a:r>
              <a:rPr lang="en-US" sz="2000" i="1" dirty="0"/>
              <a:t>Elham Saeidinezhad</a:t>
            </a:r>
          </a:p>
          <a:p>
            <a:r>
              <a:rPr lang="en-US" sz="2000" dirty="0"/>
              <a:t>elham@ucla.edu</a:t>
            </a:r>
          </a:p>
        </p:txBody>
      </p:sp>
      <p:pic>
        <p:nvPicPr>
          <p:cNvPr id="1026" name="Picture 2" descr="Front Cover: The Economics of Money, Banking, and Financial Markets Twelfth Edition by Mishki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714670"/>
            <a:ext cx="3700744" cy="4624048"/>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p:cNvSpPr>
            <a:spLocks noGrp="1"/>
          </p:cNvSpPr>
          <p:nvPr>
            <p:ph type="body" sz="quarter" idx="16"/>
          </p:nvPr>
        </p:nvSpPr>
        <p:spPr/>
        <p:txBody>
          <a:bodyPr/>
          <a:lstStyle/>
          <a:p>
            <a:r>
              <a:rPr lang="en-US" altLang="en-US" dirty="0"/>
              <a:t>Copyright © 2019, 2016, 2013 Pearson Education, Inc. All Rights Reserved.</a:t>
            </a:r>
          </a:p>
        </p:txBody>
      </p:sp>
    </p:spTree>
    <p:extLst>
      <p:ext uri="{BB962C8B-B14F-4D97-AF65-F5344CB8AC3E}">
        <p14:creationId xmlns:p14="http://schemas.microsoft.com/office/powerpoint/2010/main" val="2669621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2F984-168E-4E70-98B6-7483E7C11773}"/>
              </a:ext>
            </a:extLst>
          </p:cNvPr>
          <p:cNvSpPr>
            <a:spLocks noGrp="1"/>
          </p:cNvSpPr>
          <p:nvPr>
            <p:ph type="title"/>
          </p:nvPr>
        </p:nvSpPr>
        <p:spPr/>
        <p:txBody>
          <a:bodyPr/>
          <a:lstStyle/>
          <a:p>
            <a:r>
              <a:rPr lang="en-US" dirty="0"/>
              <a:t>Intervention in the Foreign Exchange Market </a:t>
            </a:r>
            <a:r>
              <a:rPr lang="en-US" sz="2000" b="0" dirty="0"/>
              <a:t>(6 of 7)</a:t>
            </a:r>
            <a:endParaRPr lang="en-US" dirty="0"/>
          </a:p>
        </p:txBody>
      </p:sp>
      <p:graphicFrame>
        <p:nvGraphicFramePr>
          <p:cNvPr id="4" name="Content Placeholder 3">
            <a:extLst>
              <a:ext uri="{FF2B5EF4-FFF2-40B4-BE49-F238E27FC236}">
                <a16:creationId xmlns:a16="http://schemas.microsoft.com/office/drawing/2014/main" id="{10E16930-BC01-457F-8305-CB197AF02002}"/>
              </a:ext>
            </a:extLst>
          </p:cNvPr>
          <p:cNvGraphicFramePr>
            <a:graphicFrameLocks noGrp="1"/>
          </p:cNvGraphicFramePr>
          <p:nvPr>
            <p:ph idx="1"/>
            <p:extLst>
              <p:ext uri="{D42A27DB-BD31-4B8C-83A1-F6EECF244321}">
                <p14:modId xmlns:p14="http://schemas.microsoft.com/office/powerpoint/2010/main" val="47853310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750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1 Effect of an Unsterilized Purchase of Dollars and Sale of Foreign Assets</a:t>
            </a:r>
          </a:p>
        </p:txBody>
      </p:sp>
      <p:pic>
        <p:nvPicPr>
          <p:cNvPr id="4" name="Picture 3" descr="&quot;The vertical axis is labeled &quot;&quot;Exchange Rate, Et (euro per dollar)&quot;&quot; and the horizontal axis is labeled &quot;&quot;Quantity of Dollar Assets.&quot;&quot; The line for supply S is a vertical line in the middle of the horizontal axis. The line for demand D sub 1 slopes downward from the upper left corner to the lower right corner, intersecting the supply line S at point 1, exchange rate equals E sub 1. A line sub parallel to the line for D sub 1 on the right shows the new demand line D sub 2. This line intersects the supply line S at point 2, exchange rate equals E sub 2. The dotted horizontal lines are drawn joining E sub 1 and point 1, E sub 2 and point 2. An up arrow from line at E sub 1 to the line at E sub 2 depicts a shift in the equilibrium point. A right arrow from the line for D sub 1 to the line for D sub 2 depicts the shift in demand curve. The two steps shown in the graph are:&#10;Step 1. A purchase of dollars decreases the monetary base and the money supply, raising domestic interest rates and shifting the demand curve to the right to D sub 2 . . .&#10;Step 2. leading to a rise in the exchange rate to E sub 2.&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7340" y="1420496"/>
            <a:ext cx="5989320" cy="4904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5619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Intervention in the Foreign Exchange Market</a:t>
            </a:r>
            <a:r>
              <a:rPr lang="en-US" b="0" dirty="0"/>
              <a:t> </a:t>
            </a:r>
            <a:r>
              <a:rPr lang="en-US" sz="2000" b="0" dirty="0"/>
              <a:t>(7 of 7)</a:t>
            </a:r>
            <a:endParaRPr lang="en-US" dirty="0"/>
          </a:p>
        </p:txBody>
      </p:sp>
      <p:sp>
        <p:nvSpPr>
          <p:cNvPr id="3" name="Content Placeholder 2"/>
          <p:cNvSpPr>
            <a:spLocks noGrp="1"/>
          </p:cNvSpPr>
          <p:nvPr>
            <p:ph idx="1"/>
          </p:nvPr>
        </p:nvSpPr>
        <p:spPr>
          <a:xfrm>
            <a:off x="457200" y="1600200"/>
            <a:ext cx="8229600" cy="533400"/>
          </a:xfrm>
        </p:spPr>
        <p:txBody>
          <a:bodyPr/>
          <a:lstStyle/>
          <a:p>
            <a:r>
              <a:rPr lang="en-US" sz="2000" b="1" dirty="0">
                <a:ea typeface="ヒラギノ角ゴ Pro W3" charset="-128"/>
              </a:rPr>
              <a:t>Sterilized</a:t>
            </a:r>
            <a:r>
              <a:rPr lang="en-US" sz="2000" dirty="0">
                <a:ea typeface="ヒラギノ角ゴ Pro W3" charset="-128"/>
              </a:rPr>
              <a:t> </a:t>
            </a:r>
            <a:r>
              <a:rPr lang="en-US" sz="2000" b="1" dirty="0">
                <a:ea typeface="ヒラギノ角ゴ Pro W3" charset="-128"/>
              </a:rPr>
              <a:t>foreign exchange intervention</a:t>
            </a:r>
            <a:r>
              <a:rPr lang="en-US" sz="2000" dirty="0">
                <a:ea typeface="ヒラギノ角ゴ Pro W3" charset="-128"/>
              </a:rPr>
              <a:t>: is when central bank does </a:t>
            </a:r>
            <a:r>
              <a:rPr lang="en-US" sz="2000" u="sng" dirty="0">
                <a:ea typeface="ヒラギノ角ゴ Pro W3" charset="-128"/>
              </a:rPr>
              <a:t>not</a:t>
            </a:r>
            <a:r>
              <a:rPr lang="en-US" sz="2000" dirty="0">
                <a:ea typeface="ヒラギノ角ゴ Pro W3" charset="-128"/>
              </a:rPr>
              <a:t> allow the sale or purchase of domestic currency to affect monetary base.</a:t>
            </a:r>
          </a:p>
          <a:p>
            <a:r>
              <a:rPr lang="en-US" sz="2000" dirty="0">
                <a:ea typeface="ヒラギノ角ゴ Pro W3" charset="-128"/>
              </a:rPr>
              <a:t>To counter the effect of the foreign exchange intervention, central bank conduct an </a:t>
            </a:r>
            <a:r>
              <a:rPr lang="en-US" sz="2000" b="1" dirty="0">
                <a:ea typeface="ヒラギノ角ゴ Pro W3" charset="-128"/>
              </a:rPr>
              <a:t>offsetting open market operation (OMO)</a:t>
            </a:r>
            <a:r>
              <a:rPr lang="en-US" sz="2000" dirty="0">
                <a:ea typeface="ヒラギノ角ゴ Pro W3" charset="-128"/>
              </a:rPr>
              <a:t>.</a:t>
            </a:r>
          </a:p>
          <a:p>
            <a:endParaRPr lang="en-US" sz="2000" dirty="0">
              <a:ea typeface="ヒラギノ角ゴ Pro W3" charset="-128"/>
            </a:endParaRPr>
          </a:p>
          <a:p>
            <a:endParaRPr lang="en-US" sz="2000" dirty="0">
              <a:ea typeface="ヒラギノ角ゴ Pro W3" charset="-128"/>
            </a:endParaRPr>
          </a:p>
          <a:p>
            <a:endParaRPr lang="en-US" sz="2000" dirty="0">
              <a:ea typeface="ヒラギノ角ゴ Pro W3" charset="-128"/>
            </a:endParaRPr>
          </a:p>
        </p:txBody>
      </p:sp>
      <p:graphicFrame>
        <p:nvGraphicFramePr>
          <p:cNvPr id="5" name="Table 4"/>
          <p:cNvGraphicFramePr>
            <a:graphicFrameLocks noGrp="1"/>
          </p:cNvGraphicFramePr>
          <p:nvPr>
            <p:extLst>
              <p:ext uri="{D42A27DB-BD31-4B8C-83A1-F6EECF244321}">
                <p14:modId xmlns:p14="http://schemas.microsoft.com/office/powerpoint/2010/main" val="3593967438"/>
              </p:ext>
            </p:extLst>
          </p:nvPr>
        </p:nvGraphicFramePr>
        <p:xfrm>
          <a:off x="1676400" y="3505200"/>
          <a:ext cx="6275023" cy="1881981"/>
        </p:xfrm>
        <a:graphic>
          <a:graphicData uri="http://schemas.openxmlformats.org/drawingml/2006/table">
            <a:tbl>
              <a:tblPr firstRow="1">
                <a:tableStyleId>{2D5ABB26-0587-4C30-8999-92F81FD0307C}</a:tableStyleId>
              </a:tblPr>
              <a:tblGrid>
                <a:gridCol w="2587943">
                  <a:extLst>
                    <a:ext uri="{9D8B030D-6E8A-4147-A177-3AD203B41FA5}">
                      <a16:colId xmlns:a16="http://schemas.microsoft.com/office/drawing/2014/main" val="20000"/>
                    </a:ext>
                  </a:extLst>
                </a:gridCol>
                <a:gridCol w="719439">
                  <a:extLst>
                    <a:ext uri="{9D8B030D-6E8A-4147-A177-3AD203B41FA5}">
                      <a16:colId xmlns:a16="http://schemas.microsoft.com/office/drawing/2014/main" val="20001"/>
                    </a:ext>
                  </a:extLst>
                </a:gridCol>
                <a:gridCol w="2248202">
                  <a:extLst>
                    <a:ext uri="{9D8B030D-6E8A-4147-A177-3AD203B41FA5}">
                      <a16:colId xmlns:a16="http://schemas.microsoft.com/office/drawing/2014/main" val="20002"/>
                    </a:ext>
                  </a:extLst>
                </a:gridCol>
                <a:gridCol w="719439">
                  <a:extLst>
                    <a:ext uri="{9D8B030D-6E8A-4147-A177-3AD203B41FA5}">
                      <a16:colId xmlns:a16="http://schemas.microsoft.com/office/drawing/2014/main" val="20003"/>
                    </a:ext>
                  </a:extLst>
                </a:gridCol>
              </a:tblGrid>
              <a:tr h="411295">
                <a:tc>
                  <a:txBody>
                    <a:bodyPr/>
                    <a:lstStyle/>
                    <a:p>
                      <a:pPr algn="ctr"/>
                      <a:r>
                        <a:rPr kumimoji="0" lang="en-US" sz="1600" b="1" i="0" u="none" strike="noStrike" cap="none" normalizeH="0" baseline="0" dirty="0">
                          <a:ln>
                            <a:noFill/>
                          </a:ln>
                          <a:solidFill>
                            <a:schemeClr val="tx1"/>
                          </a:solidFill>
                          <a:effectLst/>
                          <a:latin typeface="+mn-lt"/>
                          <a:ea typeface="ヒラギノ角ゴ Pro W3" charset="-128"/>
                        </a:rPr>
                        <a:t>Federal Reserve System</a:t>
                      </a: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chemeClr val="bg1"/>
                          </a:solidFill>
                          <a:latin typeface="+mn-lt"/>
                        </a:rPr>
                        <a:t>Blank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chemeClr val="bg1"/>
                          </a:solidFill>
                          <a:latin typeface="+mn-lt"/>
                        </a:rPr>
                        <a:t>Blank</a:t>
                      </a: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chemeClr val="bg1"/>
                          </a:solidFill>
                          <a:latin typeface="+mn-lt"/>
                        </a:rPr>
                        <a:t>Blank</a:t>
                      </a: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34314">
                <a:tc>
                  <a:txBody>
                    <a:bodyPr/>
                    <a:lstStyle/>
                    <a:p>
                      <a:pPr algn="ctr"/>
                      <a:r>
                        <a:rPr kumimoji="0" lang="en-US" sz="1600" b="1" i="0" u="none" strike="noStrike" cap="none" normalizeH="0" baseline="0" dirty="0">
                          <a:ln>
                            <a:noFill/>
                          </a:ln>
                          <a:solidFill>
                            <a:schemeClr val="tx1"/>
                          </a:solidFill>
                          <a:effectLst/>
                          <a:latin typeface="+mn-lt"/>
                          <a:ea typeface="ヒラギノ角ゴ Pro W3" charset="-128"/>
                        </a:rPr>
                        <a:t>Assets</a:t>
                      </a:r>
                      <a:endParaRPr lang="en-US" sz="16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chemeClr val="bg1"/>
                          </a:solidFill>
                          <a:latin typeface="+mn-lt"/>
                        </a:rPr>
                        <a:t>Blank</a:t>
                      </a: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0" lang="en-US" sz="1600" b="1" i="0" u="none" strike="noStrike" cap="none" normalizeH="0" baseline="0" dirty="0">
                          <a:ln>
                            <a:noFill/>
                          </a:ln>
                          <a:solidFill>
                            <a:schemeClr val="tx1"/>
                          </a:solidFill>
                          <a:effectLst/>
                          <a:latin typeface="+mn-lt"/>
                          <a:ea typeface="ヒラギノ角ゴ Pro W3" charset="-128"/>
                        </a:rPr>
                        <a:t>Liabilities</a:t>
                      </a:r>
                      <a:endParaRPr lang="en-US" sz="16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chemeClr val="bg1"/>
                          </a:solidFill>
                          <a:latin typeface="+mn-lt"/>
                        </a:rPr>
                        <a:t>Blank</a:t>
                      </a: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7917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ea typeface="ヒラギノ角ゴ Pro W3" charset="-128"/>
                        </a:rPr>
                        <a:t>Foreign Assets (International Reserves)</a:t>
                      </a:r>
                    </a:p>
                  </a:txBody>
                  <a:tcPr marL="91432" marR="91432" marT="45727" marB="4572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ea typeface="ヒラギノ角ゴ Pro W3" charset="-128"/>
                        </a:rPr>
                        <a:t>−$1B</a:t>
                      </a:r>
                    </a:p>
                  </a:txBody>
                  <a:tcPr marL="91432" marR="91432" marT="45727" marB="4572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ea typeface="ヒラギノ角ゴ Pro W3" charset="-128"/>
                        </a:rPr>
                        <a:t>Monetary Base (reserves)</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ea typeface="ヒラギノ角ゴ Pro W3" charset="-128"/>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ea typeface="ヒラギノ角ゴ Pro W3" charset="-128"/>
                        </a:rPr>
                        <a:t>Government Bonds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ea typeface="ヒラギノ角ゴ Pro W3" charset="-128"/>
                        </a:rPr>
                        <a:t>+$1B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chemeClr val="bg1"/>
                          </a:solidFill>
                          <a:latin typeface="+mn-lt"/>
                        </a:rPr>
                        <a:t>Blank</a:t>
                      </a: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chemeClr val="bg1"/>
                          </a:solidFill>
                          <a:latin typeface="+mn-lt"/>
                        </a:rPr>
                        <a:t>Blank</a:t>
                      </a: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4" name="Content Placeholder 3"/>
          <p:cNvSpPr>
            <a:spLocks noGrp="1"/>
          </p:cNvSpPr>
          <p:nvPr>
            <p:ph idx="13"/>
          </p:nvPr>
        </p:nvSpPr>
        <p:spPr>
          <a:xfrm>
            <a:off x="228600" y="4648200"/>
            <a:ext cx="8229600" cy="1782763"/>
          </a:xfrm>
        </p:spPr>
        <p:txBody>
          <a:bodyPr/>
          <a:lstStyle/>
          <a:p>
            <a:endParaRPr lang="en-US" sz="1800" dirty="0">
              <a:ea typeface="ヒラギノ角ゴ Pro W3" charset="-128"/>
            </a:endParaRPr>
          </a:p>
          <a:p>
            <a:pPr marL="0" indent="0">
              <a:buNone/>
            </a:pPr>
            <a:r>
              <a:rPr lang="en-US" sz="1800" b="1" dirty="0">
                <a:ea typeface="ヒラギノ角ゴ Pro W3" charset="-128"/>
              </a:rPr>
              <a:t>  OMO</a:t>
            </a:r>
            <a:endParaRPr lang="en-US" sz="1800" dirty="0">
              <a:ea typeface="ヒラギノ角ゴ Pro W3" charset="-128"/>
            </a:endParaRPr>
          </a:p>
          <a:p>
            <a:pPr marL="0" indent="0">
              <a:buNone/>
            </a:pPr>
            <a:r>
              <a:rPr lang="en-US" sz="1800" dirty="0">
                <a:ea typeface="ヒラギノ角ゴ Pro W3" charset="-128"/>
              </a:rPr>
              <a:t>The key point is that there is </a:t>
            </a:r>
            <a:r>
              <a:rPr lang="en-US" sz="1800" b="1" dirty="0">
                <a:ea typeface="ヒラギノ角ゴ Pro W3" charset="-128"/>
              </a:rPr>
              <a:t>no effect on </a:t>
            </a:r>
            <a:r>
              <a:rPr lang="en-US" sz="1800" dirty="0">
                <a:ea typeface="ヒラギノ角ゴ Pro W3" charset="-128"/>
              </a:rPr>
              <a:t>the monetary base and therefore no effect on the exchange rate.</a:t>
            </a:r>
            <a:endParaRPr lang="en-US" sz="1800" dirty="0"/>
          </a:p>
        </p:txBody>
      </p:sp>
      <p:sp>
        <p:nvSpPr>
          <p:cNvPr id="6" name="Right Arrow 5"/>
          <p:cNvSpPr/>
          <p:nvPr/>
        </p:nvSpPr>
        <p:spPr>
          <a:xfrm>
            <a:off x="1066800" y="5006181"/>
            <a:ext cx="457200" cy="3810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p>
        </p:txBody>
      </p:sp>
    </p:spTree>
    <p:extLst>
      <p:ext uri="{BB962C8B-B14F-4D97-AF65-F5344CB8AC3E}">
        <p14:creationId xmlns:p14="http://schemas.microsoft.com/office/powerpoint/2010/main" val="1705005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Balance of Payments </a:t>
            </a:r>
            <a:r>
              <a:rPr lang="en-US" sz="2000" b="0" dirty="0"/>
              <a:t>(1 of 6)</a:t>
            </a:r>
          </a:p>
        </p:txBody>
      </p:sp>
      <p:sp>
        <p:nvSpPr>
          <p:cNvPr id="3" name="Content Placeholder 2"/>
          <p:cNvSpPr>
            <a:spLocks noGrp="1"/>
          </p:cNvSpPr>
          <p:nvPr>
            <p:ph idx="1"/>
          </p:nvPr>
        </p:nvSpPr>
        <p:spPr/>
        <p:txBody>
          <a:bodyPr/>
          <a:lstStyle/>
          <a:p>
            <a:r>
              <a:rPr lang="en-US" sz="2000" dirty="0">
                <a:ea typeface="ヒラギノ角ゴ Pro W3" charset="-128"/>
              </a:rPr>
              <a:t>Balance of payments records the international financial transactions between a nation (private sector and government) and foreign countries </a:t>
            </a:r>
            <a:r>
              <a:rPr lang="en-US" sz="2000" u="sng" dirty="0">
                <a:ea typeface="ヒラギノ角ゴ Pro W3" charset="-128"/>
              </a:rPr>
              <a:t>for a given year.</a:t>
            </a:r>
          </a:p>
          <a:p>
            <a:endParaRPr lang="en-US" sz="2000" u="sng" dirty="0">
              <a:ea typeface="ヒラギノ角ゴ Pro W3" charset="-128"/>
            </a:endParaRPr>
          </a:p>
          <a:p>
            <a:pPr marL="829818" lvl="1" indent="-342900"/>
            <a:r>
              <a:rPr lang="en-US" sz="2000" b="1" dirty="0">
                <a:ea typeface="ヒラギノ角ゴ Pro W3" charset="-128"/>
              </a:rPr>
              <a:t>Key components</a:t>
            </a:r>
            <a:r>
              <a:rPr lang="en-US" sz="2000" dirty="0">
                <a:ea typeface="ヒラギノ角ゴ Pro W3" charset="-128"/>
              </a:rPr>
              <a:t>: current account (or use of funds) and financial account (source of funds)</a:t>
            </a:r>
          </a:p>
          <a:p>
            <a:pPr marL="829818" lvl="1" indent="-342900"/>
            <a:r>
              <a:rPr lang="en-US" sz="2000" dirty="0"/>
              <a:t>Sum of these two is the official reserve transactions balance or balance of payments.</a:t>
            </a:r>
          </a:p>
          <a:p>
            <a:pPr marL="0" indent="0">
              <a:buNone/>
            </a:pPr>
            <a:r>
              <a:rPr lang="en-US" sz="2000" b="1" dirty="0">
                <a:ea typeface="ヒラギノ角ゴ Pro W3" charset="-128"/>
              </a:rPr>
              <a:t> </a:t>
            </a:r>
            <a:endParaRPr lang="en-US" sz="2000" dirty="0">
              <a:ea typeface="ヒラギノ角ゴ Pro W3" charset="-128"/>
            </a:endParaRPr>
          </a:p>
        </p:txBody>
      </p:sp>
    </p:spTree>
    <p:extLst>
      <p:ext uri="{BB962C8B-B14F-4D97-AF65-F5344CB8AC3E}">
        <p14:creationId xmlns:p14="http://schemas.microsoft.com/office/powerpoint/2010/main" val="1567351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Balance of Payments </a:t>
            </a:r>
            <a:r>
              <a:rPr lang="en-US" sz="2000" b="0" dirty="0"/>
              <a:t>(2 of 6)</a:t>
            </a:r>
            <a:endParaRPr lang="en-US" dirty="0"/>
          </a:p>
        </p:txBody>
      </p:sp>
      <p:sp>
        <p:nvSpPr>
          <p:cNvPr id="3" name="Content Placeholder 2"/>
          <p:cNvSpPr>
            <a:spLocks noGrp="1"/>
          </p:cNvSpPr>
          <p:nvPr>
            <p:ph idx="1"/>
          </p:nvPr>
        </p:nvSpPr>
        <p:spPr/>
        <p:txBody>
          <a:bodyPr/>
          <a:lstStyle/>
          <a:p>
            <a:pPr marL="0" indent="0">
              <a:buNone/>
            </a:pPr>
            <a:r>
              <a:rPr lang="en-US" sz="2000" b="1" dirty="0">
                <a:solidFill>
                  <a:schemeClr val="bg2"/>
                </a:solidFill>
                <a:ea typeface="ヒラギノ角ゴ Pro W3" charset="-128"/>
              </a:rPr>
              <a:t>Current Account </a:t>
            </a:r>
          </a:p>
          <a:p>
            <a:pPr marL="0" indent="0">
              <a:buNone/>
            </a:pPr>
            <a:r>
              <a:rPr lang="en-US" sz="2000" dirty="0">
                <a:ea typeface="ヒラギノ角ゴ Pro W3" charset="-128"/>
              </a:rPr>
              <a:t>International transactions that involve currently produced </a:t>
            </a:r>
            <a:r>
              <a:rPr lang="en-US" sz="2000" u="sng" dirty="0">
                <a:ea typeface="ヒラギノ角ゴ Pro W3" charset="-128"/>
              </a:rPr>
              <a:t>goods and services for a given year.</a:t>
            </a:r>
          </a:p>
          <a:p>
            <a:pPr lvl="1"/>
            <a:r>
              <a:rPr lang="en-US" sz="2000" dirty="0">
                <a:ea typeface="ヒラギノ角ゴ Pro W3" charset="-128"/>
              </a:rPr>
              <a:t>Do </a:t>
            </a:r>
            <a:r>
              <a:rPr lang="en-US" sz="2000" b="1" dirty="0">
                <a:ea typeface="ヒラギノ角ゴ Pro W3" charset="-128"/>
              </a:rPr>
              <a:t>not</a:t>
            </a:r>
            <a:r>
              <a:rPr lang="en-US" sz="2000" dirty="0">
                <a:ea typeface="ヒラギノ角ゴ Pro W3" charset="-128"/>
              </a:rPr>
              <a:t> involve the purchase or sale of </a:t>
            </a:r>
            <a:r>
              <a:rPr lang="en-US" sz="2000" b="1" dirty="0">
                <a:ea typeface="ヒラギノ角ゴ Pro W3" charset="-128"/>
              </a:rPr>
              <a:t>financial assets</a:t>
            </a:r>
            <a:r>
              <a:rPr lang="en-US" sz="2000" dirty="0">
                <a:ea typeface="ヒラギノ角ゴ Pro W3" charset="-128"/>
              </a:rPr>
              <a:t>.</a:t>
            </a:r>
          </a:p>
          <a:p>
            <a:pPr lvl="1"/>
            <a:r>
              <a:rPr lang="en-US" sz="2000" dirty="0">
                <a:ea typeface="ヒラギノ角ゴ Pro W3" charset="-128"/>
              </a:rPr>
              <a:t>Current account balance is the sum of </a:t>
            </a:r>
          </a:p>
          <a:p>
            <a:pPr marL="1314450" lvl="3" indent="0">
              <a:buNone/>
            </a:pPr>
            <a:r>
              <a:rPr lang="en-US" sz="2000" b="1" dirty="0">
                <a:ea typeface="ヒラギノ角ゴ Pro W3" charset="-128"/>
              </a:rPr>
              <a:t>trade balance, </a:t>
            </a:r>
          </a:p>
          <a:p>
            <a:pPr marL="1314450" lvl="3" indent="0">
              <a:buNone/>
            </a:pPr>
            <a:r>
              <a:rPr lang="en-US" sz="2000" b="1" dirty="0">
                <a:ea typeface="ヒラギノ角ゴ Pro W3" charset="-128"/>
              </a:rPr>
              <a:t>net investment income, </a:t>
            </a:r>
            <a:r>
              <a:rPr lang="en-US" sz="2000" dirty="0">
                <a:ea typeface="ヒラギノ角ゴ Pro W3" charset="-128"/>
              </a:rPr>
              <a:t>and</a:t>
            </a:r>
            <a:r>
              <a:rPr lang="en-US" sz="2000" b="1" dirty="0">
                <a:ea typeface="ヒラギノ角ゴ Pro W3" charset="-128"/>
              </a:rPr>
              <a:t> </a:t>
            </a:r>
          </a:p>
          <a:p>
            <a:pPr marL="1314450" lvl="3" indent="0">
              <a:buNone/>
            </a:pPr>
            <a:r>
              <a:rPr lang="en-US" sz="2000" b="1" dirty="0">
                <a:ea typeface="ヒラギノ角ゴ Pro W3" charset="-128"/>
              </a:rPr>
              <a:t>transfers.</a:t>
            </a:r>
            <a:endParaRPr lang="en-US" sz="2000" dirty="0">
              <a:ea typeface="ヒラギノ角ゴ Pro W3" charset="-128"/>
            </a:endParaRPr>
          </a:p>
          <a:p>
            <a:endParaRPr lang="en-US" dirty="0"/>
          </a:p>
        </p:txBody>
      </p:sp>
    </p:spTree>
    <p:extLst>
      <p:ext uri="{BB962C8B-B14F-4D97-AF65-F5344CB8AC3E}">
        <p14:creationId xmlns:p14="http://schemas.microsoft.com/office/powerpoint/2010/main" val="2404033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Balance of Payments </a:t>
            </a:r>
            <a:r>
              <a:rPr lang="en-US" sz="2000" b="0" dirty="0"/>
              <a:t>(3 of 6)</a:t>
            </a:r>
            <a:endParaRPr lang="en-US" dirty="0"/>
          </a:p>
        </p:txBody>
      </p:sp>
      <p:sp>
        <p:nvSpPr>
          <p:cNvPr id="3" name="Content Placeholder 2"/>
          <p:cNvSpPr>
            <a:spLocks noGrp="1"/>
          </p:cNvSpPr>
          <p:nvPr>
            <p:ph idx="1"/>
          </p:nvPr>
        </p:nvSpPr>
        <p:spPr/>
        <p:txBody>
          <a:bodyPr/>
          <a:lstStyle/>
          <a:p>
            <a:r>
              <a:rPr lang="en-US" sz="2000" b="1" dirty="0">
                <a:ea typeface="ヒラギノ角ゴ Pro W3" charset="-128"/>
              </a:rPr>
              <a:t>Trade balance: </a:t>
            </a:r>
            <a:r>
              <a:rPr lang="en-US" sz="2000" dirty="0">
                <a:ea typeface="ヒラギノ角ゴ Pro W3" charset="-128"/>
              </a:rPr>
              <a:t>equals total value of exports of goods and services minus total value of imports of goods and services (also called </a:t>
            </a:r>
            <a:r>
              <a:rPr lang="en-US" sz="2000" b="1" dirty="0">
                <a:ea typeface="ヒラギノ角ゴ Pro W3" charset="-128"/>
              </a:rPr>
              <a:t>net</a:t>
            </a:r>
            <a:r>
              <a:rPr lang="en-US" sz="2000" dirty="0">
                <a:ea typeface="ヒラギノ角ゴ Pro W3" charset="-128"/>
              </a:rPr>
              <a:t> </a:t>
            </a:r>
            <a:r>
              <a:rPr lang="en-US" sz="2000" b="1" dirty="0">
                <a:ea typeface="ヒラギノ角ゴ Pro W3" charset="-128"/>
              </a:rPr>
              <a:t>export</a:t>
            </a:r>
            <a:r>
              <a:rPr lang="en-US" sz="2000" dirty="0">
                <a:ea typeface="ヒラギノ角ゴ Pro W3" charset="-128"/>
              </a:rPr>
              <a:t>)</a:t>
            </a:r>
            <a:endParaRPr lang="en-US" sz="2000" b="1" dirty="0">
              <a:ea typeface="ヒラギノ角ゴ Pro W3" charset="-128"/>
            </a:endParaRPr>
          </a:p>
          <a:p>
            <a:pPr marL="829818" lvl="1" indent="-342900"/>
            <a:r>
              <a:rPr lang="en-US" sz="2000" b="1" dirty="0">
                <a:ea typeface="ヒラギノ角ゴ Pro W3" charset="-128"/>
              </a:rPr>
              <a:t>Trade deficit</a:t>
            </a:r>
            <a:r>
              <a:rPr lang="en-US" sz="2000" dirty="0">
                <a:ea typeface="ヒラギノ角ゴ Pro W3" charset="-128"/>
              </a:rPr>
              <a:t>: negative current account or </a:t>
            </a:r>
            <a:r>
              <a:rPr lang="en-US" sz="2000" i="1" dirty="0">
                <a:ea typeface="ヒラギノ角ゴ Pro W3" charset="-128"/>
              </a:rPr>
              <a:t>imports greater than exports.</a:t>
            </a:r>
          </a:p>
          <a:p>
            <a:pPr marL="829818" lvl="1" indent="-342900"/>
            <a:r>
              <a:rPr lang="en-US" sz="2000" b="1" dirty="0">
                <a:ea typeface="ヒラギノ角ゴ Pro W3" charset="-128"/>
              </a:rPr>
              <a:t>Trade surplus</a:t>
            </a:r>
            <a:r>
              <a:rPr lang="en-US" sz="2000" dirty="0">
                <a:ea typeface="ヒラギノ角ゴ Pro W3" charset="-128"/>
              </a:rPr>
              <a:t>: positive current account or </a:t>
            </a:r>
            <a:r>
              <a:rPr lang="en-US" sz="2000" i="1" dirty="0">
                <a:ea typeface="ヒラギノ角ゴ Pro W3" charset="-128"/>
              </a:rPr>
              <a:t>exports greater than imports.</a:t>
            </a:r>
          </a:p>
          <a:p>
            <a:r>
              <a:rPr lang="en-US" sz="2000" b="1" i="1" dirty="0">
                <a:ea typeface="ヒラギノ角ゴ Pro W3" charset="-128"/>
              </a:rPr>
              <a:t>N</a:t>
            </a:r>
            <a:r>
              <a:rPr lang="en-US" sz="2000" b="1" dirty="0">
                <a:ea typeface="ヒラギノ角ゴ Pro W3" charset="-128"/>
              </a:rPr>
              <a:t>et investment income: </a:t>
            </a:r>
            <a:r>
              <a:rPr lang="en-US" sz="2000" dirty="0">
                <a:ea typeface="ヒラギノ角ゴ Pro W3" charset="-128"/>
              </a:rPr>
              <a:t>investment income received from abroad minus investment income paid out to foreigners.</a:t>
            </a:r>
          </a:p>
          <a:p>
            <a:r>
              <a:rPr lang="en-US" sz="2000" b="1" dirty="0">
                <a:ea typeface="ヒラギノ角ゴ Pro W3" charset="-128"/>
              </a:rPr>
              <a:t>Transfers: </a:t>
            </a:r>
            <a:r>
              <a:rPr lang="en-US" sz="2000" dirty="0">
                <a:ea typeface="ヒラギノ角ゴ Pro W3" charset="-128"/>
              </a:rPr>
              <a:t>funds sent by domestic residents and governments to foreigners such as remittances, pensions, foreign aids. </a:t>
            </a:r>
          </a:p>
          <a:p>
            <a:endParaRPr lang="en-US" sz="2000" dirty="0">
              <a:ea typeface="ヒラギノ角ゴ Pro W3" charset="-128"/>
            </a:endParaRPr>
          </a:p>
          <a:p>
            <a:pPr marL="0" indent="0">
              <a:buNone/>
            </a:pPr>
            <a:endParaRPr lang="en-US" sz="2000" b="1" dirty="0">
              <a:solidFill>
                <a:schemeClr val="bg2"/>
              </a:solidFill>
              <a:ea typeface="ヒラギノ角ゴ Pro W3" charset="-128"/>
            </a:endParaRPr>
          </a:p>
        </p:txBody>
      </p:sp>
    </p:spTree>
    <p:extLst>
      <p:ext uri="{BB962C8B-B14F-4D97-AF65-F5344CB8AC3E}">
        <p14:creationId xmlns:p14="http://schemas.microsoft.com/office/powerpoint/2010/main" val="31923698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Balance of Payments </a:t>
            </a:r>
            <a:r>
              <a:rPr lang="en-US" sz="2000" b="0" dirty="0"/>
              <a:t>(4 of 6)</a:t>
            </a:r>
            <a:endParaRPr lang="en-US" dirty="0"/>
          </a:p>
        </p:txBody>
      </p:sp>
      <p:sp>
        <p:nvSpPr>
          <p:cNvPr id="3" name="Content Placeholder 2"/>
          <p:cNvSpPr>
            <a:spLocks noGrp="1"/>
          </p:cNvSpPr>
          <p:nvPr>
            <p:ph idx="1"/>
          </p:nvPr>
        </p:nvSpPr>
        <p:spPr/>
        <p:txBody>
          <a:bodyPr/>
          <a:lstStyle/>
          <a:p>
            <a:r>
              <a:rPr lang="en-US" sz="2000" b="1" dirty="0"/>
              <a:t>Current account deficit</a:t>
            </a:r>
            <a:r>
              <a:rPr lang="en-US" sz="2000" dirty="0"/>
              <a:t>:</a:t>
            </a:r>
          </a:p>
          <a:p>
            <a:pPr lvl="1"/>
            <a:r>
              <a:rPr lang="en-US" sz="2000" dirty="0"/>
              <a:t>The country is making more payments to foreigners on a current basis than it is receiving from foreigners.</a:t>
            </a:r>
          </a:p>
          <a:p>
            <a:r>
              <a:rPr lang="en-US" sz="2000" b="1" dirty="0"/>
              <a:t>Current account surplus:</a:t>
            </a:r>
          </a:p>
          <a:p>
            <a:pPr lvl="1"/>
            <a:r>
              <a:rPr lang="en-US" sz="2000" dirty="0"/>
              <a:t>The country is receiving more payments from foreigners on a current basis than it is making payments to them.</a:t>
            </a:r>
          </a:p>
          <a:p>
            <a:r>
              <a:rPr lang="en-US" sz="2000" b="1" dirty="0"/>
              <a:t>Finance (capital) account </a:t>
            </a:r>
            <a:r>
              <a:rPr lang="en-US" sz="2000" dirty="0"/>
              <a:t>shows:</a:t>
            </a:r>
          </a:p>
          <a:p>
            <a:pPr marL="829818" lvl="1" indent="-342900"/>
            <a:r>
              <a:rPr lang="en-US" sz="2000" dirty="0"/>
              <a:t> how a country finances its current account deficit </a:t>
            </a:r>
            <a:r>
              <a:rPr lang="en-US" sz="2000" i="1" dirty="0"/>
              <a:t>or</a:t>
            </a:r>
          </a:p>
          <a:p>
            <a:pPr marL="829818" lvl="1" indent="-342900"/>
            <a:r>
              <a:rPr lang="en-US" sz="2000" dirty="0"/>
              <a:t> how a country uses the surplus money it is receiving from foreigners (for the case of current account surplus). </a:t>
            </a:r>
          </a:p>
        </p:txBody>
      </p:sp>
    </p:spTree>
    <p:extLst>
      <p:ext uri="{BB962C8B-B14F-4D97-AF65-F5344CB8AC3E}">
        <p14:creationId xmlns:p14="http://schemas.microsoft.com/office/powerpoint/2010/main" val="1509967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Balance of Payments </a:t>
            </a:r>
            <a:r>
              <a:rPr lang="en-US" sz="2000" b="0" dirty="0"/>
              <a:t>(5 of 6)</a:t>
            </a:r>
            <a:endParaRPr lang="en-US" dirty="0"/>
          </a:p>
        </p:txBody>
      </p:sp>
      <p:sp>
        <p:nvSpPr>
          <p:cNvPr id="3" name="Content Placeholder 2"/>
          <p:cNvSpPr>
            <a:spLocks noGrp="1"/>
          </p:cNvSpPr>
          <p:nvPr>
            <p:ph idx="1"/>
          </p:nvPr>
        </p:nvSpPr>
        <p:spPr/>
        <p:txBody>
          <a:bodyPr/>
          <a:lstStyle/>
          <a:p>
            <a:pPr marL="0" indent="0">
              <a:buNone/>
            </a:pPr>
            <a:r>
              <a:rPr lang="en-US" sz="2000" b="1" dirty="0">
                <a:solidFill>
                  <a:schemeClr val="bg2"/>
                </a:solidFill>
                <a:ea typeface="ヒラギノ角ゴ Pro W3" charset="-128"/>
              </a:rPr>
              <a:t>Capital (Financial) Account (or Source of Funds)</a:t>
            </a:r>
          </a:p>
          <a:p>
            <a:r>
              <a:rPr lang="en-US" sz="2000" dirty="0">
                <a:ea typeface="ヒラギノ角ゴ Pro W3" charset="-128"/>
              </a:rPr>
              <a:t>International financial transactions that involves the sale or purchase of financial assets:</a:t>
            </a:r>
          </a:p>
          <a:p>
            <a:pPr lvl="1"/>
            <a:r>
              <a:rPr lang="en-US" sz="2000" b="1" i="1" dirty="0">
                <a:ea typeface="ヒラギノ角ゴ Pro W3" charset="-128"/>
              </a:rPr>
              <a:t>Net U.S. acquisition of financial assets</a:t>
            </a:r>
            <a:r>
              <a:rPr lang="en-US" sz="2000" b="1" dirty="0">
                <a:ea typeface="ヒラギノ角ゴ Pro W3" charset="-128"/>
              </a:rPr>
              <a:t>: </a:t>
            </a:r>
            <a:r>
              <a:rPr lang="en-US" sz="2000" dirty="0">
                <a:ea typeface="ヒラギノ角ゴ Pro W3" charset="-128"/>
              </a:rPr>
              <a:t>when American increase their net holding of foreign assets.</a:t>
            </a:r>
          </a:p>
          <a:p>
            <a:pPr lvl="1"/>
            <a:r>
              <a:rPr lang="en-US" sz="2000" b="1" i="1" dirty="0">
                <a:ea typeface="ヒラギノ角ゴ Pro W3" charset="-128"/>
              </a:rPr>
              <a:t>Net U.S. incurrence of </a:t>
            </a:r>
            <a:r>
              <a:rPr lang="en-US" sz="2000" b="1" i="1" u="sng" dirty="0">
                <a:ea typeface="ヒラギノ角ゴ Pro W3" charset="-128"/>
              </a:rPr>
              <a:t>liabilities</a:t>
            </a:r>
            <a:r>
              <a:rPr lang="en-US" sz="2000" b="1" i="1" dirty="0">
                <a:ea typeface="ヒラギノ角ゴ Pro W3" charset="-128"/>
              </a:rPr>
              <a:t>: </a:t>
            </a:r>
            <a:r>
              <a:rPr lang="en-US" sz="2000" dirty="0">
                <a:ea typeface="ヒラギノ角ゴ Pro W3" charset="-128"/>
              </a:rPr>
              <a:t>when foreigners increase their net holdings of U.S. assets (indicates U.S. indebtedness)</a:t>
            </a:r>
          </a:p>
          <a:p>
            <a:pPr marL="457200" lvl="1" indent="0">
              <a:buNone/>
            </a:pPr>
            <a:endParaRPr lang="en-US" sz="2000" dirty="0">
              <a:ea typeface="ヒラギノ角ゴ Pro W3" charset="-128"/>
            </a:endParaRPr>
          </a:p>
          <a:p>
            <a:r>
              <a:rPr lang="en-US" sz="2000" b="1" dirty="0">
                <a:ea typeface="ヒラギノ角ゴ Pro W3" charset="-128"/>
              </a:rPr>
              <a:t>Financial accounts balance</a:t>
            </a:r>
            <a:r>
              <a:rPr lang="en-US" sz="2000" dirty="0">
                <a:ea typeface="ヒラギノ角ゴ Pro W3" charset="-128"/>
              </a:rPr>
              <a:t>: the </a:t>
            </a:r>
            <a:r>
              <a:rPr lang="en-US" sz="2000" b="1" dirty="0">
                <a:ea typeface="ヒラギノ角ゴ Pro W3" charset="-128"/>
              </a:rPr>
              <a:t>difference</a:t>
            </a:r>
            <a:r>
              <a:rPr lang="en-US" sz="2000" dirty="0">
                <a:ea typeface="ヒラギノ角ゴ Pro W3" charset="-128"/>
              </a:rPr>
              <a:t> between </a:t>
            </a:r>
            <a:r>
              <a:rPr lang="en-US" sz="2000" i="1" dirty="0">
                <a:ea typeface="ヒラギノ角ゴ Pro W3" charset="-128"/>
              </a:rPr>
              <a:t>net U.S acquisition of financial assets </a:t>
            </a:r>
            <a:r>
              <a:rPr lang="en-US" sz="2000" dirty="0">
                <a:ea typeface="ヒラギノ角ゴ Pro W3" charset="-128"/>
              </a:rPr>
              <a:t>and </a:t>
            </a:r>
            <a:r>
              <a:rPr lang="en-US" sz="2000" i="1" dirty="0">
                <a:ea typeface="ヒラギノ角ゴ Pro W3" charset="-128"/>
              </a:rPr>
              <a:t>net U.S. incurrence of liabilities</a:t>
            </a:r>
            <a:r>
              <a:rPr lang="en-US" sz="2000" dirty="0">
                <a:ea typeface="ヒラギノ角ゴ Pro W3" charset="-128"/>
              </a:rPr>
              <a:t>. </a:t>
            </a:r>
          </a:p>
        </p:txBody>
      </p:sp>
    </p:spTree>
    <p:extLst>
      <p:ext uri="{BB962C8B-B14F-4D97-AF65-F5344CB8AC3E}">
        <p14:creationId xmlns:p14="http://schemas.microsoft.com/office/powerpoint/2010/main" val="5915160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Balance of Payments </a:t>
            </a:r>
            <a:r>
              <a:rPr lang="en-US" sz="2000" b="0" dirty="0"/>
              <a:t>(6 of 6)</a:t>
            </a:r>
            <a:endParaRPr lang="en-US" dirty="0"/>
          </a:p>
        </p:txBody>
      </p:sp>
      <p:sp>
        <p:nvSpPr>
          <p:cNvPr id="3" name="Content Placeholder 2"/>
          <p:cNvSpPr>
            <a:spLocks noGrp="1"/>
          </p:cNvSpPr>
          <p:nvPr>
            <p:ph idx="1"/>
          </p:nvPr>
        </p:nvSpPr>
        <p:spPr/>
        <p:txBody>
          <a:bodyPr/>
          <a:lstStyle/>
          <a:p>
            <a:r>
              <a:rPr lang="en-US" sz="2000" b="1" dirty="0">
                <a:ea typeface="ヒラギノ角ゴ Pro W3" charset="-128"/>
              </a:rPr>
              <a:t>Negative Capital Account Balance: </a:t>
            </a:r>
            <a:r>
              <a:rPr lang="en-US" sz="2000" dirty="0">
                <a:ea typeface="ヒラギノ角ゴ Pro W3" charset="-128"/>
              </a:rPr>
              <a:t>U.S. increase of liabilities to foreigners in a given year </a:t>
            </a:r>
            <a:r>
              <a:rPr lang="en-US" sz="2000" u="sng" dirty="0">
                <a:ea typeface="ヒラギノ角ゴ Pro W3" charset="-128"/>
              </a:rPr>
              <a:t>exceeded</a:t>
            </a:r>
            <a:r>
              <a:rPr lang="en-US" sz="2000" dirty="0">
                <a:ea typeface="ヒラギノ角ゴ Pro W3" charset="-128"/>
              </a:rPr>
              <a:t> the increase in U.S. foreign asset holding. </a:t>
            </a:r>
            <a:endParaRPr lang="en-US" sz="2000" dirty="0"/>
          </a:p>
          <a:p>
            <a:endParaRPr lang="en-US" sz="2000" b="1" dirty="0">
              <a:solidFill>
                <a:schemeClr val="bg2"/>
              </a:solidFill>
            </a:endParaRPr>
          </a:p>
          <a:p>
            <a:r>
              <a:rPr lang="en-US" sz="2000" b="1" dirty="0"/>
              <a:t>Net Capital Inflows:</a:t>
            </a:r>
            <a:r>
              <a:rPr lang="en-US" sz="2000" b="1" dirty="0">
                <a:solidFill>
                  <a:schemeClr val="bg2"/>
                </a:solidFill>
              </a:rPr>
              <a:t> </a:t>
            </a:r>
            <a:r>
              <a:rPr lang="en-US" sz="2000" dirty="0"/>
              <a:t>Financial account balance also shows the amount of net capital inflows </a:t>
            </a:r>
          </a:p>
          <a:p>
            <a:endParaRPr lang="en-US" sz="2000" dirty="0"/>
          </a:p>
          <a:p>
            <a:pPr lvl="1"/>
            <a:r>
              <a:rPr lang="en-US" sz="2000" b="1" dirty="0"/>
              <a:t>Capital Inflow</a:t>
            </a:r>
            <a:r>
              <a:rPr lang="en-US" sz="2000" dirty="0"/>
              <a:t>: When foreigners increase their holdings of U.S. assets, </a:t>
            </a:r>
            <a:r>
              <a:rPr lang="en-US" sz="2000" u="sng" dirty="0"/>
              <a:t>capital has flowed into</a:t>
            </a:r>
            <a:r>
              <a:rPr lang="en-US" sz="2000" dirty="0"/>
              <a:t> the U.S.</a:t>
            </a:r>
          </a:p>
          <a:p>
            <a:pPr lvl="1"/>
            <a:r>
              <a:rPr lang="en-US" sz="2000" b="1" dirty="0"/>
              <a:t>Capital Outflow</a:t>
            </a:r>
            <a:r>
              <a:rPr lang="en-US" sz="2000" dirty="0"/>
              <a:t>: When Americans increase their holdings of foreign assets, </a:t>
            </a:r>
            <a:r>
              <a:rPr lang="en-US" sz="2000" u="sng" dirty="0"/>
              <a:t>capital has flowed out </a:t>
            </a:r>
            <a:r>
              <a:rPr lang="en-US" sz="2000" dirty="0"/>
              <a:t>of the U.S.</a:t>
            </a:r>
          </a:p>
          <a:p>
            <a:pPr marL="486918" lvl="1" indent="0">
              <a:buNone/>
            </a:pPr>
            <a:endParaRPr lang="en-US" dirty="0"/>
          </a:p>
          <a:p>
            <a:pPr marL="0" indent="0">
              <a:buNone/>
            </a:pPr>
            <a:endParaRPr lang="en-US" dirty="0"/>
          </a:p>
        </p:txBody>
      </p:sp>
    </p:spTree>
    <p:extLst>
      <p:ext uri="{BB962C8B-B14F-4D97-AF65-F5344CB8AC3E}">
        <p14:creationId xmlns:p14="http://schemas.microsoft.com/office/powerpoint/2010/main" val="26324548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Intuition behind Balance of Payments</a:t>
            </a:r>
          </a:p>
        </p:txBody>
      </p:sp>
      <p:sp>
        <p:nvSpPr>
          <p:cNvPr id="3" name="Content Placeholder 2"/>
          <p:cNvSpPr>
            <a:spLocks noGrp="1"/>
          </p:cNvSpPr>
          <p:nvPr>
            <p:ph idx="1"/>
          </p:nvPr>
        </p:nvSpPr>
        <p:spPr/>
        <p:txBody>
          <a:bodyPr/>
          <a:lstStyle/>
          <a:p>
            <a:r>
              <a:rPr lang="en-US" sz="2000" dirty="0">
                <a:ea typeface="ヒラギノ角ゴ Pro W3" charset="-128"/>
              </a:rPr>
              <a:t>Financial balance and current account balance </a:t>
            </a:r>
            <a:r>
              <a:rPr lang="en-US" sz="2000" b="1" dirty="0">
                <a:ea typeface="ヒラギノ角ゴ Pro W3" charset="-128"/>
              </a:rPr>
              <a:t>are equal </a:t>
            </a:r>
            <a:r>
              <a:rPr lang="en-US" sz="2000" dirty="0">
                <a:ea typeface="ヒラギノ角ゴ Pro W3" charset="-128"/>
              </a:rPr>
              <a:t>in absolute value. This equality implies that:</a:t>
            </a:r>
          </a:p>
          <a:p>
            <a:pPr marL="0" indent="0">
              <a:buNone/>
            </a:pPr>
            <a:endParaRPr lang="en-US" sz="2000" dirty="0">
              <a:ea typeface="ヒラギノ角ゴ Pro W3" charset="-128"/>
            </a:endParaRPr>
          </a:p>
          <a:p>
            <a:pPr marL="829818" lvl="1" indent="-342900"/>
            <a:r>
              <a:rPr lang="en-US" sz="2000" dirty="0">
                <a:ea typeface="ヒラギノ角ゴ Pro W3" charset="-128"/>
              </a:rPr>
              <a:t>if Americans are </a:t>
            </a:r>
            <a:r>
              <a:rPr lang="en-US" sz="2000" u="sng" dirty="0">
                <a:ea typeface="ヒラギノ角ゴ Pro W3" charset="-128"/>
              </a:rPr>
              <a:t>spending more than they are taking in </a:t>
            </a:r>
            <a:r>
              <a:rPr lang="en-US" sz="2000" dirty="0">
                <a:ea typeface="ヒラギノ角ゴ Pro W3" charset="-128"/>
              </a:rPr>
              <a:t>on the current account (</a:t>
            </a:r>
            <a:r>
              <a:rPr lang="en-US" sz="2000" b="1" dirty="0">
                <a:ea typeface="ヒラギノ角ゴ Pro W3" charset="-128"/>
              </a:rPr>
              <a:t>current account deficit</a:t>
            </a:r>
            <a:r>
              <a:rPr lang="en-US" sz="2000" dirty="0">
                <a:ea typeface="ヒラギノ角ゴ Pro W3" charset="-128"/>
              </a:rPr>
              <a:t>), they must be </a:t>
            </a:r>
            <a:r>
              <a:rPr lang="en-US" sz="2000" u="sng" dirty="0">
                <a:ea typeface="ヒラギノ角ゴ Pro W3" charset="-128"/>
              </a:rPr>
              <a:t>financing this spending by borrowing </a:t>
            </a:r>
            <a:r>
              <a:rPr lang="en-US" sz="2000" dirty="0">
                <a:ea typeface="ヒラギノ角ゴ Pro W3" charset="-128"/>
              </a:rPr>
              <a:t>an equal amount from foreigners (negative capital account).</a:t>
            </a:r>
          </a:p>
          <a:p>
            <a:r>
              <a:rPr lang="en-US" sz="2000" dirty="0">
                <a:ea typeface="ヒラギノ角ゴ Pro W3" charset="-128"/>
              </a:rPr>
              <a:t>In other words, the use of finds should be equal to the source of funds.</a:t>
            </a:r>
          </a:p>
          <a:p>
            <a:pPr lvl="1"/>
            <a:endParaRPr lang="en-US" sz="2000" dirty="0">
              <a:ea typeface="ヒラギノ角ゴ Pro W3" charset="-128"/>
            </a:endParaRPr>
          </a:p>
          <a:p>
            <a:pPr lvl="1"/>
            <a:r>
              <a:rPr lang="en-US" sz="2000" dirty="0">
                <a:ea typeface="ヒラギノ角ゴ Pro W3" charset="-128"/>
              </a:rPr>
              <a:t>The current account deficit, which provides the net use of funds, must equal to the source of funds, which is what the financial account indicates. </a:t>
            </a:r>
          </a:p>
          <a:p>
            <a:endParaRPr lang="en-US" dirty="0"/>
          </a:p>
        </p:txBody>
      </p:sp>
    </p:spTree>
    <p:extLst>
      <p:ext uri="{BB962C8B-B14F-4D97-AF65-F5344CB8AC3E}">
        <p14:creationId xmlns:p14="http://schemas.microsoft.com/office/powerpoint/2010/main" val="1231721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Preview</a:t>
            </a:r>
          </a:p>
        </p:txBody>
      </p:sp>
      <p:sp>
        <p:nvSpPr>
          <p:cNvPr id="3" name="Content Placeholder 2"/>
          <p:cNvSpPr>
            <a:spLocks noGrp="1"/>
          </p:cNvSpPr>
          <p:nvPr>
            <p:ph idx="1"/>
          </p:nvPr>
        </p:nvSpPr>
        <p:spPr/>
        <p:txBody>
          <a:bodyPr/>
          <a:lstStyle/>
          <a:p>
            <a:r>
              <a:rPr lang="en-US" sz="2000" dirty="0">
                <a:ea typeface="ヒラギノ角ゴ Pro W3" charset="-128"/>
              </a:rPr>
              <a:t>As U.S. economy and the rest of the economies of the rest of the world becoming more </a:t>
            </a:r>
            <a:r>
              <a:rPr lang="en-US" sz="2000" b="1" dirty="0">
                <a:ea typeface="ヒラギノ角ゴ Pro W3" charset="-128"/>
              </a:rPr>
              <a:t>interconnected</a:t>
            </a:r>
            <a:r>
              <a:rPr lang="en-US" sz="2000" dirty="0">
                <a:ea typeface="ヒラギノ角ゴ Pro W3" charset="-128"/>
              </a:rPr>
              <a:t>, a country’s monetary policy can no longer be conducted without considering </a:t>
            </a:r>
            <a:r>
              <a:rPr lang="en-US" sz="2000" b="1" dirty="0">
                <a:ea typeface="ヒラギノ角ゴ Pro W3" charset="-128"/>
              </a:rPr>
              <a:t>international factors.</a:t>
            </a:r>
          </a:p>
          <a:p>
            <a:r>
              <a:rPr lang="en-US" sz="2000" dirty="0">
                <a:ea typeface="ヒラギノ角ゴ Pro W3" charset="-128"/>
              </a:rPr>
              <a:t>This chapter examines how international financial transactions and the structure of the international financial system affect monetary policy.</a:t>
            </a:r>
            <a:endParaRPr lang="en-US" sz="2000" dirty="0"/>
          </a:p>
        </p:txBody>
      </p:sp>
    </p:spTree>
    <p:extLst>
      <p:ext uri="{BB962C8B-B14F-4D97-AF65-F5344CB8AC3E}">
        <p14:creationId xmlns:p14="http://schemas.microsoft.com/office/powerpoint/2010/main" val="40854810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Global: Should We Worry About the Large U.S. Current Account Deficit?</a:t>
            </a:r>
          </a:p>
        </p:txBody>
      </p:sp>
      <p:sp>
        <p:nvSpPr>
          <p:cNvPr id="3" name="Content Placeholder 2"/>
          <p:cNvSpPr>
            <a:spLocks noGrp="1"/>
          </p:cNvSpPr>
          <p:nvPr>
            <p:ph idx="1"/>
          </p:nvPr>
        </p:nvSpPr>
        <p:spPr/>
        <p:txBody>
          <a:bodyPr/>
          <a:lstStyle/>
          <a:p>
            <a:r>
              <a:rPr lang="en-US" sz="2000" dirty="0">
                <a:ea typeface="ヒラギノ角ゴ Pro W3" charset="-128"/>
              </a:rPr>
              <a:t>Persistent trade deficits are a concern for several reasons.</a:t>
            </a:r>
          </a:p>
          <a:p>
            <a:r>
              <a:rPr lang="en-US" sz="2000" dirty="0">
                <a:ea typeface="ヒラギノ角ゴ Pro W3" charset="-128"/>
              </a:rPr>
              <a:t>First, it indicates that, at current exchange rates, foreign demand for U.S. exports is far less than the U.S. demand for foreign goods.</a:t>
            </a:r>
          </a:p>
          <a:p>
            <a:r>
              <a:rPr lang="en-US" sz="2000" dirty="0">
                <a:ea typeface="ヒラギノ角ゴ Pro W3" charset="-128"/>
              </a:rPr>
              <a:t>Second, a current account deficit means that foreigners’</a:t>
            </a:r>
            <a:r>
              <a:rPr lang="en-US" altLang="ja-JP" sz="2000" dirty="0">
                <a:ea typeface="ヒラギノ角ゴ Pro W3" charset="-128"/>
              </a:rPr>
              <a:t> claim on U.S. assets is growing</a:t>
            </a:r>
            <a:r>
              <a:rPr lang="en-US" altLang="ja-JP" dirty="0">
                <a:ea typeface="ヒラギノ角ゴ Pro W3" charset="-128"/>
              </a:rPr>
              <a:t>.</a:t>
            </a:r>
            <a:endParaRPr lang="en-US" dirty="0"/>
          </a:p>
        </p:txBody>
      </p:sp>
    </p:spTree>
    <p:extLst>
      <p:ext uri="{BB962C8B-B14F-4D97-AF65-F5344CB8AC3E}">
        <p14:creationId xmlns:p14="http://schemas.microsoft.com/office/powerpoint/2010/main" val="28538636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Exchange Rate Regimes in the International Financial System</a:t>
            </a:r>
            <a:r>
              <a:rPr lang="en-US" sz="2000" b="0" dirty="0">
                <a:ea typeface="ヒラギノ角ゴ Pro W3" charset="-128"/>
              </a:rPr>
              <a:t> (1 of 4)</a:t>
            </a:r>
            <a:endParaRPr lang="en-US" sz="2000" b="0" dirty="0"/>
          </a:p>
        </p:txBody>
      </p:sp>
      <p:sp>
        <p:nvSpPr>
          <p:cNvPr id="3" name="Content Placeholder 2"/>
          <p:cNvSpPr>
            <a:spLocks noGrp="1"/>
          </p:cNvSpPr>
          <p:nvPr>
            <p:ph idx="1"/>
          </p:nvPr>
        </p:nvSpPr>
        <p:spPr/>
        <p:txBody>
          <a:bodyPr/>
          <a:lstStyle/>
          <a:p>
            <a:r>
              <a:rPr lang="en-US" sz="2000" b="1" dirty="0">
                <a:ea typeface="ヒラギノ角ゴ Pro W3" charset="-128"/>
              </a:rPr>
              <a:t>Fixed exchange rate regime</a:t>
            </a:r>
          </a:p>
          <a:p>
            <a:pPr lvl="1"/>
            <a:r>
              <a:rPr lang="en-US" sz="2000" dirty="0">
                <a:ea typeface="ヒラギノ角ゴ Pro W3" charset="-128"/>
              </a:rPr>
              <a:t>Value of a currency is pegged relative to the value of one other currency (anchor currency)</a:t>
            </a:r>
          </a:p>
          <a:p>
            <a:pPr lvl="1"/>
            <a:r>
              <a:rPr lang="en-US" sz="2000" dirty="0">
                <a:ea typeface="ヒラギノ角ゴ Pro W3" charset="-128"/>
              </a:rPr>
              <a:t>Exchange rate is fixed in terms of the anchor currency.</a:t>
            </a:r>
          </a:p>
          <a:p>
            <a:pPr>
              <a:spcBef>
                <a:spcPct val="40000"/>
              </a:spcBef>
            </a:pPr>
            <a:r>
              <a:rPr lang="en-US" sz="2000" b="1" dirty="0">
                <a:ea typeface="ヒラギノ角ゴ Pro W3" charset="-128"/>
              </a:rPr>
              <a:t>Floating exchange rate regime</a:t>
            </a:r>
          </a:p>
          <a:p>
            <a:pPr lvl="1"/>
            <a:r>
              <a:rPr lang="en-US" sz="2000" dirty="0">
                <a:ea typeface="ヒラギノ角ゴ Pro W3" charset="-128"/>
              </a:rPr>
              <a:t>Value of a currency is allowed to fluctuate against all other currencies</a:t>
            </a:r>
          </a:p>
          <a:p>
            <a:pPr>
              <a:spcBef>
                <a:spcPct val="40000"/>
              </a:spcBef>
            </a:pPr>
            <a:r>
              <a:rPr lang="en-US" sz="2000" b="1" dirty="0">
                <a:ea typeface="ヒラギノ角ゴ Pro W3" charset="-128"/>
              </a:rPr>
              <a:t>Managed float regime (dirty float)</a:t>
            </a:r>
          </a:p>
          <a:p>
            <a:pPr lvl="1"/>
            <a:r>
              <a:rPr lang="en-US" sz="2000" dirty="0">
                <a:ea typeface="ヒラギノ角ゴ Pro W3" charset="-128"/>
              </a:rPr>
              <a:t>When countries intervene in Foreign Exchange market to influence exchange rates by buying and selling domestic currencies and foreign assets</a:t>
            </a:r>
            <a:endParaRPr lang="en-US" sz="2000" dirty="0"/>
          </a:p>
        </p:txBody>
      </p:sp>
    </p:spTree>
    <p:extLst>
      <p:ext uri="{BB962C8B-B14F-4D97-AF65-F5344CB8AC3E}">
        <p14:creationId xmlns:p14="http://schemas.microsoft.com/office/powerpoint/2010/main" val="19375317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Exchange Rate Regimes in the International Financial System</a:t>
            </a:r>
            <a:r>
              <a:rPr lang="en-US" sz="2000" b="0" dirty="0">
                <a:ea typeface="ヒラギノ角ゴ Pro W3" charset="-128"/>
              </a:rPr>
              <a:t> (2 of 4)</a:t>
            </a:r>
            <a:endParaRPr lang="en-US" sz="2000" dirty="0"/>
          </a:p>
        </p:txBody>
      </p:sp>
      <p:sp>
        <p:nvSpPr>
          <p:cNvPr id="3" name="Content Placeholder 2"/>
          <p:cNvSpPr>
            <a:spLocks noGrp="1"/>
          </p:cNvSpPr>
          <p:nvPr>
            <p:ph idx="1"/>
          </p:nvPr>
        </p:nvSpPr>
        <p:spPr/>
        <p:txBody>
          <a:bodyPr/>
          <a:lstStyle/>
          <a:p>
            <a:r>
              <a:rPr lang="en-US" sz="2000" b="1" dirty="0">
                <a:ea typeface="ヒラギノ角ゴ Pro W3" charset="-128"/>
              </a:rPr>
              <a:t>Gold standard (Before WWI)</a:t>
            </a:r>
          </a:p>
          <a:p>
            <a:pPr lvl="1"/>
            <a:r>
              <a:rPr lang="en-US" sz="2000" dirty="0">
                <a:ea typeface="ヒラギノ角ゴ Pro W3" charset="-128"/>
              </a:rPr>
              <a:t>Fixed exchange rates</a:t>
            </a:r>
          </a:p>
          <a:p>
            <a:pPr marL="1200150" lvl="2" indent="-342900">
              <a:buFont typeface="Courier New" panose="02070309020205020404" pitchFamily="49" charset="0"/>
              <a:buChar char="o"/>
            </a:pPr>
            <a:r>
              <a:rPr lang="en-US" sz="2000" dirty="0">
                <a:ea typeface="ヒラギノ角ゴ Pro W3" charset="-128"/>
              </a:rPr>
              <a:t>Currencies were convertible directly into gold at fixed rates</a:t>
            </a:r>
          </a:p>
          <a:p>
            <a:pPr marL="1200150" lvl="2" indent="-342900">
              <a:buFont typeface="Courier New" panose="02070309020205020404" pitchFamily="49" charset="0"/>
              <a:buChar char="o"/>
            </a:pPr>
            <a:r>
              <a:rPr lang="en-US" sz="2000" dirty="0">
                <a:ea typeface="ヒラギノ角ゴ Pro W3" charset="-128"/>
              </a:rPr>
              <a:t>Exchange rate between two countries were also fixed</a:t>
            </a:r>
          </a:p>
          <a:p>
            <a:pPr lvl="1"/>
            <a:r>
              <a:rPr lang="en-US" sz="2000" dirty="0">
                <a:ea typeface="ヒラギノ角ゴ Pro W3" charset="-128"/>
              </a:rPr>
              <a:t>Advantage</a:t>
            </a:r>
          </a:p>
          <a:p>
            <a:pPr marL="1200150" lvl="2" indent="-342900">
              <a:buFont typeface="Courier New" panose="02070309020205020404" pitchFamily="49" charset="0"/>
              <a:buChar char="o"/>
            </a:pPr>
            <a:r>
              <a:rPr lang="en-US" sz="2000" dirty="0">
                <a:ea typeface="ヒラギノ角ゴ Pro W3" charset="-128"/>
              </a:rPr>
              <a:t> Encouraging world trade by eliminating exchange rate risk</a:t>
            </a:r>
          </a:p>
          <a:p>
            <a:pPr lvl="1"/>
            <a:r>
              <a:rPr lang="en-US" sz="2000" dirty="0">
                <a:ea typeface="ヒラギノ角ゴ Pro W3" charset="-128"/>
              </a:rPr>
              <a:t>Disadvantage </a:t>
            </a:r>
          </a:p>
          <a:p>
            <a:pPr marL="1200150" lvl="2" indent="-342900">
              <a:buFont typeface="Courier New" panose="02070309020205020404" pitchFamily="49" charset="0"/>
              <a:buChar char="o"/>
            </a:pPr>
            <a:r>
              <a:rPr lang="en-US" sz="2000" dirty="0">
                <a:ea typeface="ヒラギノ角ゴ Pro W3" charset="-128"/>
              </a:rPr>
              <a:t>No control over monetary policy</a:t>
            </a:r>
          </a:p>
          <a:p>
            <a:pPr marL="1200150" lvl="2" indent="-342900">
              <a:buFont typeface="Courier New" panose="02070309020205020404" pitchFamily="49" charset="0"/>
              <a:buChar char="o"/>
            </a:pPr>
            <a:r>
              <a:rPr lang="en-US" sz="2000" dirty="0">
                <a:ea typeface="ヒラギノ角ゴ Pro W3" charset="-128"/>
              </a:rPr>
              <a:t>Money supply, and therefore monetary policy, influenced heavily by production of gold and gold discoveries</a:t>
            </a:r>
          </a:p>
          <a:p>
            <a:pPr marL="1657350" lvl="3" indent="-342900">
              <a:buFont typeface="Courier New" panose="02070309020205020404" pitchFamily="49" charset="0"/>
              <a:buChar char="o"/>
            </a:pPr>
            <a:endParaRPr lang="en-US" sz="2000" dirty="0">
              <a:ea typeface="ヒラギノ角ゴ Pro W3" charset="-128"/>
            </a:endParaRPr>
          </a:p>
          <a:p>
            <a:pPr marL="1657350" lvl="3" indent="-342900">
              <a:buFont typeface="Courier New" panose="02070309020205020404" pitchFamily="49" charset="0"/>
              <a:buChar char="o"/>
            </a:pPr>
            <a:endParaRPr lang="en-US" sz="2000" dirty="0">
              <a:ea typeface="ヒラギノ角ゴ Pro W3" charset="-128"/>
            </a:endParaRPr>
          </a:p>
          <a:p>
            <a:pPr lvl="1"/>
            <a:endParaRPr lang="en-US" sz="2000" dirty="0">
              <a:ea typeface="ヒラギノ角ゴ Pro W3" charset="-128"/>
            </a:endParaRPr>
          </a:p>
        </p:txBody>
      </p:sp>
    </p:spTree>
    <p:extLst>
      <p:ext uri="{BB962C8B-B14F-4D97-AF65-F5344CB8AC3E}">
        <p14:creationId xmlns:p14="http://schemas.microsoft.com/office/powerpoint/2010/main" val="30823916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Exchange Rate Regimes in the International Financial System</a:t>
            </a:r>
            <a:r>
              <a:rPr lang="en-US" sz="2000" b="0" dirty="0">
                <a:ea typeface="ヒラギノ角ゴ Pro W3" charset="-128"/>
              </a:rPr>
              <a:t> (3 of 4)</a:t>
            </a:r>
            <a:endParaRPr lang="en-US" dirty="0"/>
          </a:p>
        </p:txBody>
      </p:sp>
      <p:sp>
        <p:nvSpPr>
          <p:cNvPr id="3" name="Content Placeholder 2"/>
          <p:cNvSpPr>
            <a:spLocks noGrp="1"/>
          </p:cNvSpPr>
          <p:nvPr>
            <p:ph idx="1"/>
          </p:nvPr>
        </p:nvSpPr>
        <p:spPr/>
        <p:txBody>
          <a:bodyPr/>
          <a:lstStyle/>
          <a:p>
            <a:pPr>
              <a:spcBef>
                <a:spcPct val="50000"/>
              </a:spcBef>
            </a:pPr>
            <a:r>
              <a:rPr lang="en-US" sz="2000" b="1" dirty="0">
                <a:ea typeface="ヒラギノ角ゴ Pro W3" charset="-128"/>
              </a:rPr>
              <a:t>Bretton Woods System (After WWII)</a:t>
            </a:r>
          </a:p>
          <a:p>
            <a:pPr>
              <a:lnSpc>
                <a:spcPct val="90000"/>
              </a:lnSpc>
              <a:spcBef>
                <a:spcPct val="50000"/>
              </a:spcBef>
            </a:pPr>
            <a:r>
              <a:rPr lang="en-US" sz="2000" dirty="0">
                <a:ea typeface="ヒラギノ角ゴ Pro W3" charset="-128"/>
              </a:rPr>
              <a:t>Fixed exchange rates based on U.S. dollar convertibility into gold </a:t>
            </a:r>
          </a:p>
          <a:p>
            <a:pPr lvl="1"/>
            <a:r>
              <a:rPr lang="en-US" sz="2000" dirty="0">
                <a:ea typeface="ヒラギノ角ゴ Pro W3" charset="-128"/>
              </a:rPr>
              <a:t>International Monetary Fund (IMF)</a:t>
            </a:r>
          </a:p>
          <a:p>
            <a:pPr marL="1200150" lvl="2" indent="-342900">
              <a:buFont typeface="Courier New" panose="02070309020205020404" pitchFamily="49" charset="0"/>
              <a:buChar char="o"/>
            </a:pPr>
            <a:r>
              <a:rPr lang="en-US" sz="2000" dirty="0">
                <a:ea typeface="ヒラギノ角ゴ Pro W3" charset="-128"/>
              </a:rPr>
              <a:t>Promoting world trade by</a:t>
            </a:r>
          </a:p>
          <a:p>
            <a:pPr marL="1828800" lvl="3" indent="-514350">
              <a:buFont typeface="+mj-lt"/>
              <a:buAutoNum type="romanUcPeriod"/>
            </a:pPr>
            <a:r>
              <a:rPr lang="en-US" sz="2000" dirty="0">
                <a:ea typeface="ヒラギノ角ゴ Pro W3" charset="-128"/>
              </a:rPr>
              <a:t>Setting rules for the maintenance of fixed exchange rates</a:t>
            </a:r>
          </a:p>
          <a:p>
            <a:pPr marL="1828800" lvl="3" indent="-514350">
              <a:buFont typeface="+mj-lt"/>
              <a:buAutoNum type="romanUcPeriod"/>
            </a:pPr>
            <a:r>
              <a:rPr lang="en-US" sz="2000" dirty="0">
                <a:ea typeface="ヒラギノ角ゴ Pro W3" charset="-128"/>
              </a:rPr>
              <a:t>Making loans to countries experiencing difficulties with their balance of payments</a:t>
            </a:r>
          </a:p>
          <a:p>
            <a:pPr lvl="1">
              <a:lnSpc>
                <a:spcPct val="90000"/>
              </a:lnSpc>
            </a:pPr>
            <a:r>
              <a:rPr lang="en-US" sz="2000" dirty="0">
                <a:ea typeface="ヒラギノ角ゴ Pro W3" charset="-128"/>
              </a:rPr>
              <a:t>World Bank</a:t>
            </a:r>
          </a:p>
          <a:p>
            <a:pPr marL="1200150" lvl="2" indent="-342900">
              <a:lnSpc>
                <a:spcPct val="90000"/>
              </a:lnSpc>
              <a:buFont typeface="Courier New" panose="02070309020205020404" pitchFamily="49" charset="0"/>
              <a:buChar char="o"/>
            </a:pPr>
            <a:r>
              <a:rPr lang="en-US" sz="2000" dirty="0">
                <a:ea typeface="ヒラギノ角ゴ Pro W3" charset="-128"/>
              </a:rPr>
              <a:t>Long- term loan to developing countries to foster economic development</a:t>
            </a:r>
          </a:p>
          <a:p>
            <a:pPr lvl="1">
              <a:lnSpc>
                <a:spcPct val="90000"/>
              </a:lnSpc>
            </a:pPr>
            <a:r>
              <a:rPr lang="en-US" sz="2000" dirty="0"/>
              <a:t>World Trade Organization</a:t>
            </a:r>
          </a:p>
          <a:p>
            <a:pPr marL="1200150" lvl="2" indent="-342900">
              <a:lnSpc>
                <a:spcPct val="90000"/>
              </a:lnSpc>
              <a:buFont typeface="Courier New" panose="02070309020205020404" pitchFamily="49" charset="0"/>
              <a:buChar char="o"/>
            </a:pPr>
            <a:r>
              <a:rPr lang="en-US" sz="2000" dirty="0"/>
              <a:t>Monitor rules for the conduct of trade between countries</a:t>
            </a:r>
          </a:p>
          <a:p>
            <a:pPr lvl="1"/>
            <a:endParaRPr lang="en-US" sz="2000" dirty="0"/>
          </a:p>
        </p:txBody>
      </p:sp>
    </p:spTree>
    <p:extLst>
      <p:ext uri="{BB962C8B-B14F-4D97-AF65-F5344CB8AC3E}">
        <p14:creationId xmlns:p14="http://schemas.microsoft.com/office/powerpoint/2010/main" val="41437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Exchange Rate Regimes in the International Financial System</a:t>
            </a:r>
            <a:r>
              <a:rPr lang="en-US" sz="2000" b="0" dirty="0">
                <a:ea typeface="ヒラギノ角ゴ Pro W3" charset="-128"/>
              </a:rPr>
              <a:t> (4 of 4)</a:t>
            </a:r>
            <a:endParaRPr lang="en-US" sz="2000" dirty="0"/>
          </a:p>
        </p:txBody>
      </p:sp>
      <p:sp>
        <p:nvSpPr>
          <p:cNvPr id="3" name="Content Placeholder 2"/>
          <p:cNvSpPr>
            <a:spLocks noGrp="1"/>
          </p:cNvSpPr>
          <p:nvPr>
            <p:ph idx="1"/>
          </p:nvPr>
        </p:nvSpPr>
        <p:spPr/>
        <p:txBody>
          <a:bodyPr/>
          <a:lstStyle/>
          <a:p>
            <a:pPr>
              <a:lnSpc>
                <a:spcPct val="90000"/>
              </a:lnSpc>
              <a:spcBef>
                <a:spcPct val="50000"/>
              </a:spcBef>
            </a:pPr>
            <a:r>
              <a:rPr lang="en-US" sz="2000" b="1" dirty="0">
                <a:ea typeface="ヒラギノ角ゴ Pro W3" charset="-128"/>
                <a:hlinkClick r:id="rId2"/>
              </a:rPr>
              <a:t>Exorbitant Privilege</a:t>
            </a:r>
            <a:endParaRPr lang="en-US" sz="2000" b="1" dirty="0">
              <a:ea typeface="ヒラギノ角ゴ Pro W3" charset="-128"/>
            </a:endParaRPr>
          </a:p>
          <a:p>
            <a:pPr marL="829818" lvl="1" indent="-342900"/>
            <a:r>
              <a:rPr lang="en-US" sz="2000" dirty="0"/>
              <a:t>The fixed exchange rates were to be maintained by intervention in the foreign exchange market by central banks in countries </a:t>
            </a:r>
            <a:r>
              <a:rPr lang="en-US" sz="2000" b="1" dirty="0"/>
              <a:t>besides the United States </a:t>
            </a:r>
            <a:r>
              <a:rPr lang="en-US" sz="2000" dirty="0"/>
              <a:t>that bought and sold </a:t>
            </a:r>
            <a:r>
              <a:rPr lang="en-US" sz="2000" b="1" dirty="0"/>
              <a:t>dollar assets</a:t>
            </a:r>
            <a:r>
              <a:rPr lang="en-US" sz="2000" dirty="0"/>
              <a:t>, which these countries held as </a:t>
            </a:r>
            <a:r>
              <a:rPr lang="en-US" sz="2000" b="1" dirty="0"/>
              <a:t>international reserves</a:t>
            </a:r>
            <a:r>
              <a:rPr lang="en-US" sz="2000" dirty="0"/>
              <a:t>. </a:t>
            </a:r>
          </a:p>
          <a:p>
            <a:endParaRPr lang="en-US" dirty="0"/>
          </a:p>
          <a:p>
            <a:pPr>
              <a:lnSpc>
                <a:spcPct val="90000"/>
              </a:lnSpc>
              <a:spcBef>
                <a:spcPct val="50000"/>
              </a:spcBef>
            </a:pPr>
            <a:r>
              <a:rPr lang="en-US" sz="2000" b="1" dirty="0">
                <a:ea typeface="ヒラギノ角ゴ Pro W3" charset="-128"/>
              </a:rPr>
              <a:t>Reserve Currency</a:t>
            </a:r>
          </a:p>
          <a:p>
            <a:pPr marL="829818" lvl="1" indent="-342900">
              <a:lnSpc>
                <a:spcPct val="90000"/>
              </a:lnSpc>
              <a:spcBef>
                <a:spcPct val="50000"/>
              </a:spcBef>
            </a:pPr>
            <a:r>
              <a:rPr lang="en-US" sz="2000" dirty="0">
                <a:ea typeface="ヒラギノ角ゴ Pro W3" charset="-128"/>
              </a:rPr>
              <a:t>U.S. dollars used by other countries to denominate the assets they held as international reserves</a:t>
            </a:r>
          </a:p>
          <a:p>
            <a:pPr marL="829818" lvl="1" indent="-342900">
              <a:lnSpc>
                <a:spcPct val="90000"/>
              </a:lnSpc>
              <a:spcBef>
                <a:spcPct val="50000"/>
              </a:spcBef>
            </a:pPr>
            <a:r>
              <a:rPr lang="en-US" sz="2000" dirty="0">
                <a:ea typeface="ヒラギノ角ゴ Pro W3" charset="-128"/>
              </a:rPr>
              <a:t>Most international financial transactions are conducted in reserve currency</a:t>
            </a:r>
          </a:p>
        </p:txBody>
      </p:sp>
    </p:spTree>
    <p:extLst>
      <p:ext uri="{BB962C8B-B14F-4D97-AF65-F5344CB8AC3E}">
        <p14:creationId xmlns:p14="http://schemas.microsoft.com/office/powerpoint/2010/main" val="32117863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How a Fixed Exchange Rate </a:t>
            </a:r>
            <a:br>
              <a:rPr lang="en-US" dirty="0">
                <a:ea typeface="ヒラギノ角ゴ Pro W3" charset="-128"/>
              </a:rPr>
            </a:br>
            <a:r>
              <a:rPr lang="en-US" dirty="0">
                <a:ea typeface="ヒラギノ角ゴ Pro W3" charset="-128"/>
              </a:rPr>
              <a:t>Regime Works</a:t>
            </a:r>
            <a:endParaRPr lang="en-US" dirty="0"/>
          </a:p>
        </p:txBody>
      </p:sp>
      <p:sp>
        <p:nvSpPr>
          <p:cNvPr id="3" name="Content Placeholder 2"/>
          <p:cNvSpPr>
            <a:spLocks noGrp="1"/>
          </p:cNvSpPr>
          <p:nvPr>
            <p:ph idx="1"/>
          </p:nvPr>
        </p:nvSpPr>
        <p:spPr>
          <a:xfrm>
            <a:off x="457200" y="1600200"/>
            <a:ext cx="8229600" cy="4572000"/>
          </a:xfrm>
        </p:spPr>
        <p:txBody>
          <a:bodyPr/>
          <a:lstStyle/>
          <a:p>
            <a:pPr>
              <a:spcBef>
                <a:spcPts val="1200"/>
              </a:spcBef>
            </a:pPr>
            <a:r>
              <a:rPr lang="en-US" sz="2000" dirty="0">
                <a:ea typeface="ヒラギノ角ゴ Pro W3" charset="-128"/>
              </a:rPr>
              <a:t>When the domestic currency is overvalued, the central bank must:</a:t>
            </a:r>
          </a:p>
          <a:p>
            <a:pPr lvl="1">
              <a:spcBef>
                <a:spcPts val="1200"/>
              </a:spcBef>
            </a:pPr>
            <a:r>
              <a:rPr lang="en-US" sz="2000" dirty="0">
                <a:ea typeface="ヒラギノ角ゴ Pro W3" charset="-128"/>
              </a:rPr>
              <a:t>Purchase domestic currency to keep the exchange rate fixed (it loses international reserves), or</a:t>
            </a:r>
          </a:p>
          <a:p>
            <a:pPr lvl="1">
              <a:spcBef>
                <a:spcPts val="1200"/>
              </a:spcBef>
            </a:pPr>
            <a:r>
              <a:rPr lang="en-US" sz="2000" dirty="0">
                <a:ea typeface="ヒラギノ角ゴ Pro W3" charset="-128"/>
              </a:rPr>
              <a:t>Conduct a devaluation</a:t>
            </a:r>
          </a:p>
          <a:p>
            <a:pPr>
              <a:spcBef>
                <a:spcPts val="1200"/>
              </a:spcBef>
            </a:pPr>
            <a:r>
              <a:rPr lang="en-US" sz="2000" dirty="0">
                <a:ea typeface="ヒラギノ角ゴ Pro W3" charset="-128"/>
              </a:rPr>
              <a:t>When the domestic currency is undervalued, the central bank must:</a:t>
            </a:r>
          </a:p>
          <a:p>
            <a:pPr lvl="1">
              <a:spcBef>
                <a:spcPts val="1200"/>
              </a:spcBef>
            </a:pPr>
            <a:r>
              <a:rPr lang="en-US" sz="2000" dirty="0">
                <a:ea typeface="ヒラギノ角ゴ Pro W3" charset="-128"/>
              </a:rPr>
              <a:t>Sell domestic currency to keep the exchange rate fixed (it gains international reserves), or</a:t>
            </a:r>
          </a:p>
          <a:p>
            <a:pPr lvl="1">
              <a:spcBef>
                <a:spcPts val="1200"/>
              </a:spcBef>
            </a:pPr>
            <a:r>
              <a:rPr lang="en-US" sz="2000" dirty="0">
                <a:ea typeface="ヒラギノ角ゴ Pro W3" charset="-128"/>
              </a:rPr>
              <a:t>Conduct a revaluation</a:t>
            </a:r>
          </a:p>
          <a:p>
            <a:pPr marL="313182" indent="-342900">
              <a:spcBef>
                <a:spcPts val="1200"/>
              </a:spcBef>
            </a:pPr>
            <a:r>
              <a:rPr lang="en-US" sz="2000" dirty="0">
                <a:ea typeface="ヒラギノ角ゴ Pro W3" charset="-128"/>
              </a:rPr>
              <a:t>Perfect capital mobility</a:t>
            </a:r>
          </a:p>
          <a:p>
            <a:pPr marL="829818" lvl="1" indent="-342900">
              <a:spcBef>
                <a:spcPts val="1200"/>
              </a:spcBef>
            </a:pPr>
            <a:r>
              <a:rPr lang="en-US" sz="2000" dirty="0"/>
              <a:t>If there are no barriers to domestic residents purchasing foreign assets or to foreigners purchasing domestic assets</a:t>
            </a:r>
          </a:p>
          <a:p>
            <a:pPr marL="829818" lvl="1" indent="-342900">
              <a:spcBef>
                <a:spcPts val="1200"/>
              </a:spcBef>
            </a:pPr>
            <a:endParaRPr lang="en-US" dirty="0"/>
          </a:p>
        </p:txBody>
      </p:sp>
    </p:spTree>
    <p:extLst>
      <p:ext uri="{BB962C8B-B14F-4D97-AF65-F5344CB8AC3E}">
        <p14:creationId xmlns:p14="http://schemas.microsoft.com/office/powerpoint/2010/main" val="24175885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Figure 2 Intervention in the Foreign Exchange Market Under a Fixed Exchange Rate Regime</a:t>
            </a:r>
          </a:p>
        </p:txBody>
      </p:sp>
      <p:pic>
        <p:nvPicPr>
          <p:cNvPr id="4" name="Picture 3" descr="&quot;The vertical axis of each graph is labeled &quot;&quot;Exchange Rate, Et (foreign currency/domestic currency)&quot;&quot; and the horizontal axis is labeled &quot;&quot;Quantity of Dollar Assets.&quot;&quot; The first graph shows the intervention in the case of an overvalued exchange rate. The line for supply S is a vertical line in the middle of the horizontal axis. The line for demand D sub 1 slopes downward from the upper left corner to the lower right corner intersecting the supply line S at point 1, exchange rate equals E sub 1. A line sub parallel to the line for D sub 1 on the right shows the new demand line D sub 2. This line intersects the supply line S at point 2, exchange rate equals E sub par (a point above E sub 1). The dotted horizontal lines are drawn joining E sub 1 and point 1 and E sub par and point 2. The two steps shown in the graph are:&#10;Step 1. The exchange rate is overvalued at E sub par and would fall to E sub 1&#10;Step 2. To keep the exchange rate at E sub par, the central bank purchases domestic currency to shift the demand curve to D sub 2.&#10;The second graph shows the intervention in the case of an undervalued exchange rate. The line for supply S is a vertical line in the middle of the horizontal axis. The line for demand D sub 1 slopes downward from the upper left corner to the lower right corner intersecting the supply line S at point 1, exchange rate equals E sub 1. A line sub parallel to the line for D sub 1 on the left shows the new demand line D sub 2. This line intersects the supply line S at point 2, exchange rate equals E sub par (a point below E sub 1). The dotted horizontal lines are drawn joining E sub 1 and point 1 and E sub par and point 2. The two steps shown in the graph are:&#10;Step 1. The exchange rate is undervalued at E sub par and would rise to E sub 1.&#10;Step 2. To keep the exchange rate at E sub par, the central bank sells domestic currency to shift the demand curve to D sub 2.&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624" y="1995168"/>
            <a:ext cx="8266176" cy="3894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19597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4 The Policy Trilemma</a:t>
            </a:r>
          </a:p>
        </p:txBody>
      </p:sp>
      <p:pic>
        <p:nvPicPr>
          <p:cNvPr id="5" name="Picture 4" descr="The triangle is divided into three triangles. The top vertex is labeled &quot;Fixed Exchange Rate,&quot; the bottom left vertex is labeled &quot;Free Capital Mobility,&quot; and the bottom right vertex is labeled &quot;Independent Monetary Policy.&quot; The base of the triangle is labeled &quot;Option 1 (United States),&quot; the left side is labeled &quot;Option 2 (Hong Kong),&quot; and the right side is labeled &quot;Option 3 (China).&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568" y="1579316"/>
            <a:ext cx="6885432" cy="4626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59747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Monetary Unions</a:t>
            </a:r>
          </a:p>
        </p:txBody>
      </p:sp>
      <p:sp>
        <p:nvSpPr>
          <p:cNvPr id="3" name="Content Placeholder 2"/>
          <p:cNvSpPr>
            <a:spLocks noGrp="1"/>
          </p:cNvSpPr>
          <p:nvPr>
            <p:ph idx="1"/>
          </p:nvPr>
        </p:nvSpPr>
        <p:spPr/>
        <p:txBody>
          <a:bodyPr/>
          <a:lstStyle/>
          <a:p>
            <a:r>
              <a:rPr lang="en-US" sz="2000" dirty="0">
                <a:ea typeface="ヒラギノ角ゴ Pro W3" charset="-128"/>
              </a:rPr>
              <a:t>A variant of a fixed exchange rate regime is a monetary (or currency) union</a:t>
            </a:r>
          </a:p>
          <a:p>
            <a:r>
              <a:rPr lang="en-US" sz="2000" dirty="0">
                <a:ea typeface="ヒラギノ角ゴ Pro W3" charset="-128"/>
              </a:rPr>
              <a:t>A group of countries decides to adopt a common currency, thereby fixing the countries’ exchange rates in relation to each other.</a:t>
            </a:r>
          </a:p>
          <a:p>
            <a:r>
              <a:rPr lang="en-US" sz="2000" dirty="0">
                <a:ea typeface="ヒラギノ角ゴ Pro W3" charset="-128"/>
              </a:rPr>
              <a:t>Advantage</a:t>
            </a:r>
          </a:p>
          <a:p>
            <a:pPr lvl="1"/>
            <a:r>
              <a:rPr lang="en-US" sz="2000" dirty="0">
                <a:ea typeface="ヒラギノ角ゴ Pro W3" charset="-128"/>
              </a:rPr>
              <a:t>Encourage trade across borders</a:t>
            </a:r>
          </a:p>
          <a:p>
            <a:pPr marL="313182" indent="-342900"/>
            <a:r>
              <a:rPr lang="en-US" sz="2000" dirty="0">
                <a:ea typeface="ヒラギノ角ゴ Pro W3" charset="-128"/>
              </a:rPr>
              <a:t>Disadvantage</a:t>
            </a:r>
          </a:p>
          <a:p>
            <a:pPr lvl="1"/>
            <a:r>
              <a:rPr lang="en-US" sz="2000" dirty="0">
                <a:ea typeface="ヒラギノ角ゴ Pro W3" charset="-128"/>
              </a:rPr>
              <a:t>Fixed exchange rate and free capital mobility means that each member country lose its control of monetary policy</a:t>
            </a:r>
          </a:p>
          <a:p>
            <a:pPr lvl="1"/>
            <a:r>
              <a:rPr lang="en-US" sz="2000" dirty="0">
                <a:ea typeface="ヒラギノ角ゴ Pro W3" charset="-128"/>
              </a:rPr>
              <a:t>This means that each country cannot use monetary policy to address the shortfalls of aggregate demand</a:t>
            </a:r>
          </a:p>
          <a:p>
            <a:pPr marL="457200" lvl="1" indent="0">
              <a:buNone/>
            </a:pPr>
            <a:endParaRPr lang="en-US" sz="2000" dirty="0">
              <a:ea typeface="ヒラギノ角ゴ Pro W3" charset="-128"/>
            </a:endParaRPr>
          </a:p>
        </p:txBody>
      </p:sp>
    </p:spTree>
    <p:extLst>
      <p:ext uri="{BB962C8B-B14F-4D97-AF65-F5344CB8AC3E}">
        <p14:creationId xmlns:p14="http://schemas.microsoft.com/office/powerpoint/2010/main" val="34854989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Managed Float</a:t>
            </a:r>
            <a:endParaRPr lang="en-US" dirty="0"/>
          </a:p>
        </p:txBody>
      </p:sp>
      <p:sp>
        <p:nvSpPr>
          <p:cNvPr id="3" name="Content Placeholder 2"/>
          <p:cNvSpPr>
            <a:spLocks noGrp="1"/>
          </p:cNvSpPr>
          <p:nvPr>
            <p:ph idx="1"/>
          </p:nvPr>
        </p:nvSpPr>
        <p:spPr/>
        <p:txBody>
          <a:bodyPr/>
          <a:lstStyle/>
          <a:p>
            <a:r>
              <a:rPr lang="en-US" sz="2000" dirty="0">
                <a:ea typeface="ヒラギノ角ゴ Pro W3" charset="-128"/>
              </a:rPr>
              <a:t>Hybrid of fixed and flexible</a:t>
            </a:r>
          </a:p>
          <a:p>
            <a:pPr lvl="1"/>
            <a:r>
              <a:rPr lang="en-US" sz="2000" dirty="0">
                <a:ea typeface="ヒラギノ角ゴ Pro W3" charset="-128"/>
              </a:rPr>
              <a:t>Small daily changes in response to market</a:t>
            </a:r>
          </a:p>
          <a:p>
            <a:pPr lvl="1"/>
            <a:r>
              <a:rPr lang="en-US" sz="2000" dirty="0">
                <a:ea typeface="ヒラギノ角ゴ Pro W3" charset="-128"/>
              </a:rPr>
              <a:t>Interventions to prevent large fluctuations</a:t>
            </a:r>
          </a:p>
          <a:p>
            <a:pPr>
              <a:spcBef>
                <a:spcPct val="40000"/>
              </a:spcBef>
            </a:pPr>
            <a:r>
              <a:rPr lang="en-US" sz="2000" dirty="0">
                <a:ea typeface="ヒラギノ角ゴ Pro W3" charset="-128"/>
              </a:rPr>
              <a:t>Appreciation hurts exporters and employment</a:t>
            </a:r>
          </a:p>
          <a:p>
            <a:pPr lvl="1">
              <a:spcBef>
                <a:spcPct val="40000"/>
              </a:spcBef>
            </a:pPr>
            <a:r>
              <a:rPr lang="en-US" sz="2000" dirty="0"/>
              <a:t>Because an appreciation might hurt domestic businesses and increase unemployment, countries with </a:t>
            </a:r>
            <a:r>
              <a:rPr lang="en-US" sz="2000" b="1" dirty="0"/>
              <a:t>balance-of-payments surpluses</a:t>
            </a:r>
            <a:r>
              <a:rPr lang="en-US" sz="2000" dirty="0"/>
              <a:t> often have </a:t>
            </a:r>
            <a:r>
              <a:rPr lang="en-US" sz="2000" b="1" dirty="0"/>
              <a:t>sold their currencies in the </a:t>
            </a:r>
            <a:r>
              <a:rPr lang="en-US" sz="2000" dirty="0"/>
              <a:t>foreign exchange market and acquired </a:t>
            </a:r>
            <a:r>
              <a:rPr lang="en-US" sz="2000" b="1" dirty="0"/>
              <a:t>international reserves.</a:t>
            </a:r>
          </a:p>
          <a:p>
            <a:pPr marL="457200" lvl="1" indent="0">
              <a:spcBef>
                <a:spcPct val="40000"/>
              </a:spcBef>
              <a:buNone/>
            </a:pPr>
            <a:endParaRPr lang="en-US" sz="2000" dirty="0">
              <a:ea typeface="ヒラギノ角ゴ Pro W3" charset="-128"/>
            </a:endParaRPr>
          </a:p>
          <a:p>
            <a:pPr>
              <a:spcBef>
                <a:spcPct val="40000"/>
              </a:spcBef>
            </a:pPr>
            <a:r>
              <a:rPr lang="en-US" sz="2000" dirty="0">
                <a:ea typeface="ヒラギノ角ゴ Pro W3" charset="-128"/>
              </a:rPr>
              <a:t>Depreciation hurts imports and stimulates inflation</a:t>
            </a:r>
          </a:p>
        </p:txBody>
      </p:sp>
    </p:spTree>
    <p:extLst>
      <p:ext uri="{BB962C8B-B14F-4D97-AF65-F5344CB8AC3E}">
        <p14:creationId xmlns:p14="http://schemas.microsoft.com/office/powerpoint/2010/main" val="299074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r>
              <a:rPr lang="en-US" sz="2000" b="0" dirty="0"/>
              <a:t> (1 of 2)</a:t>
            </a:r>
          </a:p>
        </p:txBody>
      </p:sp>
      <p:sp>
        <p:nvSpPr>
          <p:cNvPr id="3" name="Content Placeholder 2"/>
          <p:cNvSpPr>
            <a:spLocks noGrp="1"/>
          </p:cNvSpPr>
          <p:nvPr>
            <p:ph idx="1"/>
          </p:nvPr>
        </p:nvSpPr>
        <p:spPr/>
        <p:txBody>
          <a:bodyPr/>
          <a:lstStyle/>
          <a:p>
            <a:r>
              <a:rPr lang="en-US" sz="2000" dirty="0">
                <a:ea typeface="ヒラギノ角ゴ Pro W3" charset="-128"/>
              </a:rPr>
              <a:t>Use graphs and T-accounts to illustrate the distinctions between the effects of sterilized and unsterilized interventions on foreign exchange markets.</a:t>
            </a:r>
          </a:p>
          <a:p>
            <a:r>
              <a:rPr lang="en-US" sz="2000" dirty="0">
                <a:ea typeface="ヒラギノ角ゴ Pro W3" charset="-128"/>
              </a:rPr>
              <a:t>Interpret the relationships among the current account and the capital account.</a:t>
            </a:r>
          </a:p>
          <a:p>
            <a:r>
              <a:rPr lang="en-US" sz="2000" dirty="0">
                <a:ea typeface="ヒラギノ角ゴ Pro W3" charset="-128"/>
              </a:rPr>
              <a:t>Identify the mechanisms for maintaining a fixed exchange rate and assess the challenges faced by fixed exchange rate regimes.</a:t>
            </a:r>
          </a:p>
          <a:p>
            <a:r>
              <a:rPr lang="en-US" sz="2000" dirty="0">
                <a:ea typeface="ヒラギノ角ゴ Pro W3" charset="-128"/>
              </a:rPr>
              <a:t>Summarize the advantages and disadvantages of capital controls.</a:t>
            </a:r>
            <a:endParaRPr lang="en-US" sz="2000" dirty="0"/>
          </a:p>
        </p:txBody>
      </p:sp>
    </p:spTree>
    <p:extLst>
      <p:ext uri="{BB962C8B-B14F-4D97-AF65-F5344CB8AC3E}">
        <p14:creationId xmlns:p14="http://schemas.microsoft.com/office/powerpoint/2010/main" val="25922493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Capital Controls</a:t>
            </a:r>
            <a:r>
              <a:rPr lang="en-US" sz="2000" b="0" dirty="0">
                <a:ea typeface="ヒラギノ角ゴ Pro W3" charset="-128"/>
              </a:rPr>
              <a:t> (1 of 2)</a:t>
            </a:r>
            <a:endParaRPr lang="en-US" sz="2000" b="0" dirty="0"/>
          </a:p>
        </p:txBody>
      </p:sp>
      <p:sp>
        <p:nvSpPr>
          <p:cNvPr id="3" name="Content Placeholder 2"/>
          <p:cNvSpPr>
            <a:spLocks noGrp="1"/>
          </p:cNvSpPr>
          <p:nvPr>
            <p:ph idx="1"/>
          </p:nvPr>
        </p:nvSpPr>
        <p:spPr/>
        <p:txBody>
          <a:bodyPr/>
          <a:lstStyle/>
          <a:p>
            <a:r>
              <a:rPr lang="en-US" sz="2000" dirty="0">
                <a:ea typeface="ヒラギノ角ゴ Pro W3" charset="-128"/>
              </a:rPr>
              <a:t>Controls on capital outflows: </a:t>
            </a:r>
          </a:p>
          <a:p>
            <a:pPr lvl="1"/>
            <a:r>
              <a:rPr lang="en-US" sz="2000" dirty="0">
                <a:ea typeface="ヒラギノ角ゴ Pro W3" charset="-128"/>
              </a:rPr>
              <a:t>Capital outflow promote financial instability by forcing a devaluation</a:t>
            </a:r>
          </a:p>
          <a:p>
            <a:pPr lvl="1"/>
            <a:r>
              <a:rPr lang="en-US" sz="2000" dirty="0">
                <a:ea typeface="ヒラギノ角ゴ Pro W3" charset="-128"/>
              </a:rPr>
              <a:t>Seldom effective and may increase capital flight</a:t>
            </a:r>
          </a:p>
          <a:p>
            <a:pPr lvl="1"/>
            <a:r>
              <a:rPr lang="en-US" sz="2000" dirty="0">
                <a:ea typeface="ヒラギノ角ゴ Pro W3" charset="-128"/>
              </a:rPr>
              <a:t>Lead to corruption</a:t>
            </a:r>
          </a:p>
          <a:p>
            <a:pPr lvl="1"/>
            <a:r>
              <a:rPr lang="en-US" sz="2000" dirty="0">
                <a:ea typeface="ヒラギノ角ゴ Pro W3" charset="-128"/>
              </a:rPr>
              <a:t>Lose opportunity to improve the economy</a:t>
            </a:r>
          </a:p>
          <a:p>
            <a:r>
              <a:rPr lang="en-US" sz="2000" dirty="0">
                <a:ea typeface="ヒラギノ角ゴ Pro W3" charset="-128"/>
              </a:rPr>
              <a:t>Controls on capital inflows:</a:t>
            </a:r>
          </a:p>
          <a:p>
            <a:pPr lvl="1"/>
            <a:r>
              <a:rPr lang="en-US" sz="2000" dirty="0"/>
              <a:t>Supporters reason that if </a:t>
            </a:r>
            <a:r>
              <a:rPr lang="en-US" sz="2000" b="1" dirty="0"/>
              <a:t>speculative</a:t>
            </a:r>
            <a:r>
              <a:rPr lang="en-US" sz="2000" dirty="0"/>
              <a:t> capital cannot come in, then it cannot go out suddenly. </a:t>
            </a:r>
            <a:endParaRPr lang="en-US" sz="2000" dirty="0">
              <a:ea typeface="ヒラギノ角ゴ Pro W3" charset="-128"/>
            </a:endParaRPr>
          </a:p>
          <a:p>
            <a:pPr lvl="1"/>
            <a:r>
              <a:rPr lang="en-US" sz="2000" dirty="0">
                <a:ea typeface="ヒラギノ角ゴ Pro W3" charset="-128"/>
              </a:rPr>
              <a:t>Capital inflow can lead to a lending boom and excessive risk-taking by financial intermediaries</a:t>
            </a:r>
            <a:endParaRPr lang="en-US" sz="2000" dirty="0"/>
          </a:p>
        </p:txBody>
      </p:sp>
    </p:spTree>
    <p:extLst>
      <p:ext uri="{BB962C8B-B14F-4D97-AF65-F5344CB8AC3E}">
        <p14:creationId xmlns:p14="http://schemas.microsoft.com/office/powerpoint/2010/main" val="39039567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Capital Controls</a:t>
            </a:r>
            <a:r>
              <a:rPr lang="en-US" sz="2000" b="0" dirty="0">
                <a:ea typeface="ヒラギノ角ゴ Pro W3" charset="-128"/>
              </a:rPr>
              <a:t> (2 of 2)</a:t>
            </a:r>
            <a:endParaRPr lang="en-US" sz="2000" dirty="0"/>
          </a:p>
        </p:txBody>
      </p:sp>
      <p:sp>
        <p:nvSpPr>
          <p:cNvPr id="3" name="Content Placeholder 2"/>
          <p:cNvSpPr>
            <a:spLocks noGrp="1"/>
          </p:cNvSpPr>
          <p:nvPr>
            <p:ph idx="1"/>
          </p:nvPr>
        </p:nvSpPr>
        <p:spPr/>
        <p:txBody>
          <a:bodyPr/>
          <a:lstStyle/>
          <a:p>
            <a:r>
              <a:rPr lang="en-US" sz="2000" dirty="0">
                <a:ea typeface="ヒラギノ角ゴ Pro W3" charset="-128"/>
              </a:rPr>
              <a:t>Controls on inflows (cont’</a:t>
            </a:r>
            <a:r>
              <a:rPr lang="en-US" altLang="ja-JP" sz="2000" dirty="0">
                <a:ea typeface="ヒラギノ角ゴ Pro W3" charset="-128"/>
              </a:rPr>
              <a:t>d):</a:t>
            </a:r>
          </a:p>
          <a:p>
            <a:pPr lvl="1"/>
            <a:r>
              <a:rPr lang="en-US" sz="2000" dirty="0">
                <a:ea typeface="ヒラギノ角ゴ Pro W3" charset="-128"/>
              </a:rPr>
              <a:t>Controls may block funds for production uses</a:t>
            </a:r>
          </a:p>
          <a:p>
            <a:pPr lvl="1"/>
            <a:r>
              <a:rPr lang="en-US" sz="2000" dirty="0">
                <a:ea typeface="ヒラギノ角ゴ Pro W3" charset="-128"/>
              </a:rPr>
              <a:t>Produce substantial distortion and misallocation</a:t>
            </a:r>
          </a:p>
          <a:p>
            <a:pPr lvl="1"/>
            <a:r>
              <a:rPr lang="en-US" sz="2000" dirty="0">
                <a:ea typeface="ヒラギノ角ゴ Pro W3" charset="-128"/>
              </a:rPr>
              <a:t>Leads to corruption</a:t>
            </a:r>
          </a:p>
          <a:p>
            <a:r>
              <a:rPr lang="en-US" sz="2000" dirty="0">
                <a:ea typeface="ヒラギノ角ゴ Pro W3" charset="-128"/>
              </a:rPr>
              <a:t>Strong case for improving bank regulation and supervision</a:t>
            </a:r>
            <a:endParaRPr lang="en-US" sz="2000" dirty="0"/>
          </a:p>
        </p:txBody>
      </p:sp>
    </p:spTree>
    <p:extLst>
      <p:ext uri="{BB962C8B-B14F-4D97-AF65-F5344CB8AC3E}">
        <p14:creationId xmlns:p14="http://schemas.microsoft.com/office/powerpoint/2010/main" val="19478183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The Role of the IMF</a:t>
            </a:r>
            <a:endParaRPr lang="en-US" dirty="0"/>
          </a:p>
        </p:txBody>
      </p:sp>
      <p:sp>
        <p:nvSpPr>
          <p:cNvPr id="3" name="Content Placeholder 2"/>
          <p:cNvSpPr>
            <a:spLocks noGrp="1"/>
          </p:cNvSpPr>
          <p:nvPr>
            <p:ph idx="1"/>
          </p:nvPr>
        </p:nvSpPr>
        <p:spPr/>
        <p:txBody>
          <a:bodyPr/>
          <a:lstStyle/>
          <a:p>
            <a:pPr>
              <a:spcBef>
                <a:spcPct val="40000"/>
              </a:spcBef>
            </a:pPr>
            <a:r>
              <a:rPr lang="en-US" sz="2000" dirty="0">
                <a:ea typeface="ヒラギノ角ゴ Pro W3" charset="-128"/>
              </a:rPr>
              <a:t>Original Function</a:t>
            </a:r>
          </a:p>
          <a:p>
            <a:pPr marL="829818" lvl="1" indent="-342900">
              <a:spcBef>
                <a:spcPct val="40000"/>
              </a:spcBef>
            </a:pPr>
            <a:r>
              <a:rPr lang="en-US" sz="2000" dirty="0"/>
              <a:t>help countries deal with balance-of-payments problems </a:t>
            </a:r>
          </a:p>
          <a:p>
            <a:pPr marL="829818" lvl="1" indent="-342900">
              <a:spcBef>
                <a:spcPct val="40000"/>
              </a:spcBef>
            </a:pPr>
            <a:r>
              <a:rPr lang="en-US" sz="2000" dirty="0"/>
              <a:t>stand by the fixed exchange rates by lending to deficit countries.</a:t>
            </a:r>
          </a:p>
          <a:p>
            <a:pPr marL="342900" indent="-342900">
              <a:spcBef>
                <a:spcPct val="40000"/>
              </a:spcBef>
            </a:pPr>
            <a:r>
              <a:rPr lang="en-US" sz="2000" dirty="0"/>
              <a:t>International Lender of Last Resort </a:t>
            </a:r>
          </a:p>
          <a:p>
            <a:pPr marL="829818" lvl="1" indent="-342900">
              <a:spcBef>
                <a:spcPct val="40000"/>
              </a:spcBef>
            </a:pPr>
            <a:r>
              <a:rPr lang="en-US" sz="2000" dirty="0"/>
              <a:t>Financial stability</a:t>
            </a:r>
          </a:p>
          <a:p>
            <a:pPr marL="829818" lvl="1" indent="-342900">
              <a:spcBef>
                <a:spcPct val="40000"/>
              </a:spcBef>
            </a:pPr>
            <a:r>
              <a:rPr lang="en-US" sz="2000" dirty="0"/>
              <a:t> 1990s crises: IMF made huge loans to Mexico and East Asian countries to help them recover financially and to prevent the spread of the crises to other countries (contagion)</a:t>
            </a:r>
          </a:p>
          <a:p>
            <a:pPr marL="829818" lvl="1" indent="-342900">
              <a:spcBef>
                <a:spcPct val="40000"/>
              </a:spcBef>
            </a:pPr>
            <a:r>
              <a:rPr lang="en-US" sz="2000" dirty="0"/>
              <a:t>2010 crises: the IMF made large loans to Greece, Ireland, and Portugal to help these countries avoid defaults on their government debt. </a:t>
            </a:r>
          </a:p>
          <a:p>
            <a:pPr marL="829818" lvl="1" indent="-342900">
              <a:spcBef>
                <a:spcPct val="40000"/>
              </a:spcBef>
            </a:pPr>
            <a:endParaRPr lang="en-US" sz="2000" dirty="0"/>
          </a:p>
          <a:p>
            <a:pPr marL="829818" lvl="1" indent="-342900">
              <a:spcBef>
                <a:spcPct val="40000"/>
              </a:spcBef>
            </a:pPr>
            <a:endParaRPr lang="en-US" sz="2000" dirty="0"/>
          </a:p>
          <a:p>
            <a:pPr marL="829818" lvl="1" indent="-342900">
              <a:spcBef>
                <a:spcPct val="40000"/>
              </a:spcBef>
            </a:pPr>
            <a:endParaRPr lang="en-US" sz="2000" dirty="0">
              <a:ea typeface="ヒラギノ角ゴ Pro W3" charset="-128"/>
            </a:endParaRPr>
          </a:p>
          <a:p>
            <a:pPr marL="0" indent="0">
              <a:spcBef>
                <a:spcPct val="40000"/>
              </a:spcBef>
              <a:buNone/>
            </a:pPr>
            <a:endParaRPr lang="en-US" sz="2000" dirty="0">
              <a:ea typeface="ヒラギノ角ゴ Pro W3" charset="-128"/>
            </a:endParaRPr>
          </a:p>
        </p:txBody>
      </p:sp>
    </p:spTree>
    <p:extLst>
      <p:ext uri="{BB962C8B-B14F-4D97-AF65-F5344CB8AC3E}">
        <p14:creationId xmlns:p14="http://schemas.microsoft.com/office/powerpoint/2010/main" val="10845700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How Should the IMF Operate?</a:t>
            </a:r>
            <a:endParaRPr lang="en-US" dirty="0"/>
          </a:p>
        </p:txBody>
      </p:sp>
      <p:sp>
        <p:nvSpPr>
          <p:cNvPr id="3" name="Content Placeholder 2"/>
          <p:cNvSpPr>
            <a:spLocks noGrp="1"/>
          </p:cNvSpPr>
          <p:nvPr>
            <p:ph idx="1"/>
          </p:nvPr>
        </p:nvSpPr>
        <p:spPr/>
        <p:txBody>
          <a:bodyPr/>
          <a:lstStyle/>
          <a:p>
            <a:r>
              <a:rPr lang="en-US" sz="2000" dirty="0"/>
              <a:t>Moral Hazard problems</a:t>
            </a:r>
          </a:p>
          <a:p>
            <a:pPr lvl="1"/>
            <a:r>
              <a:rPr lang="en-US" sz="2000" b="1" dirty="0"/>
              <a:t>Bail out programs</a:t>
            </a:r>
            <a:r>
              <a:rPr lang="en-US" sz="2000" dirty="0"/>
              <a:t>: knowing that the IMF is willing to take on this role may encourage governments to be profligate</a:t>
            </a:r>
          </a:p>
          <a:p>
            <a:pPr marL="457200" lvl="1" indent="0">
              <a:buNone/>
            </a:pPr>
            <a:endParaRPr lang="en-US" sz="2000" dirty="0"/>
          </a:p>
          <a:p>
            <a:pPr lvl="2"/>
            <a:r>
              <a:rPr lang="en-US" sz="2000" dirty="0"/>
              <a:t>Austerity programs that force borrowing governments to cut government spending, raise taxes, and raise interest rates.</a:t>
            </a:r>
          </a:p>
          <a:p>
            <a:pPr marL="914400" lvl="2" indent="0">
              <a:buNone/>
            </a:pPr>
            <a:endParaRPr lang="en-US" sz="2000" dirty="0"/>
          </a:p>
          <a:p>
            <a:pPr lvl="1"/>
            <a:r>
              <a:rPr lang="en-US" sz="2000" b="1" dirty="0"/>
              <a:t>Safety net</a:t>
            </a:r>
            <a:r>
              <a:rPr lang="en-US" sz="2000" dirty="0"/>
              <a:t>: governments use IMF funds to protect depositors and other creditors of banking institutions from losses.</a:t>
            </a:r>
          </a:p>
          <a:p>
            <a:pPr lvl="2"/>
            <a:r>
              <a:rPr lang="en-US" sz="2000" dirty="0"/>
              <a:t>IMF ask countries to implement measures to prevent excessive risk taking by financial institutions.</a:t>
            </a:r>
          </a:p>
          <a:p>
            <a:pPr marL="914400" lvl="2" indent="0">
              <a:buNone/>
            </a:pPr>
            <a:endParaRPr lang="en-US" sz="2000" dirty="0"/>
          </a:p>
          <a:p>
            <a:pPr lvl="2"/>
            <a:endParaRPr lang="en-US" sz="2000" dirty="0"/>
          </a:p>
          <a:p>
            <a:pPr lvl="1"/>
            <a:endParaRPr lang="en-US" sz="2000" dirty="0"/>
          </a:p>
        </p:txBody>
      </p:sp>
    </p:spTree>
    <p:extLst>
      <p:ext uri="{BB962C8B-B14F-4D97-AF65-F5344CB8AC3E}">
        <p14:creationId xmlns:p14="http://schemas.microsoft.com/office/powerpoint/2010/main" val="34841646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International Considerations and Monetary Policy</a:t>
            </a:r>
            <a:r>
              <a:rPr lang="en-US" sz="2000" b="0" dirty="0">
                <a:ea typeface="ヒラギノ角ゴ Pro W3" charset="-128"/>
              </a:rPr>
              <a:t> (1 of 2)</a:t>
            </a:r>
            <a:endParaRPr lang="en-US" sz="2000" b="0" dirty="0"/>
          </a:p>
        </p:txBody>
      </p:sp>
      <p:sp>
        <p:nvSpPr>
          <p:cNvPr id="3" name="Content Placeholder 2"/>
          <p:cNvSpPr>
            <a:spLocks noGrp="1"/>
          </p:cNvSpPr>
          <p:nvPr>
            <p:ph idx="1"/>
          </p:nvPr>
        </p:nvSpPr>
        <p:spPr/>
        <p:txBody>
          <a:bodyPr/>
          <a:lstStyle/>
          <a:p>
            <a:pPr marL="0" indent="0">
              <a:spcBef>
                <a:spcPct val="40000"/>
              </a:spcBef>
              <a:buNone/>
            </a:pPr>
            <a:r>
              <a:rPr lang="en-US" sz="2000" b="1" dirty="0">
                <a:solidFill>
                  <a:schemeClr val="bg2"/>
                </a:solidFill>
              </a:rPr>
              <a:t>Direct Effects of the Foreign Exchange Market on Monetary Policy</a:t>
            </a:r>
          </a:p>
          <a:p>
            <a:pPr>
              <a:spcBef>
                <a:spcPct val="40000"/>
              </a:spcBef>
            </a:pPr>
            <a:r>
              <a:rPr lang="en-US" sz="2000" b="1" dirty="0"/>
              <a:t>Foreign Exchange Intervention</a:t>
            </a:r>
          </a:p>
          <a:p>
            <a:pPr lvl="1">
              <a:spcBef>
                <a:spcPct val="40000"/>
              </a:spcBef>
            </a:pPr>
            <a:r>
              <a:rPr lang="en-US" sz="2000" dirty="0"/>
              <a:t>Typically, when central banks intervene in the foreign exchange market, their international reserve is affected, and they give up some control of its monetary policy. </a:t>
            </a:r>
          </a:p>
          <a:p>
            <a:pPr>
              <a:spcBef>
                <a:spcPct val="40000"/>
              </a:spcBef>
            </a:pPr>
            <a:r>
              <a:rPr lang="en-US" sz="2000" b="1" dirty="0"/>
              <a:t>U.S. Monetary Base: </a:t>
            </a:r>
            <a:r>
              <a:rPr lang="en-US" sz="2000" dirty="0"/>
              <a:t>Because the U.S. dollar has been a reserve currency, the U.S. monetary base has </a:t>
            </a:r>
            <a:r>
              <a:rPr lang="en-US" sz="2000" b="1" dirty="0"/>
              <a:t>not been greatly affected </a:t>
            </a:r>
            <a:r>
              <a:rPr lang="en-US" sz="2000" dirty="0"/>
              <a:t>by</a:t>
            </a:r>
            <a:r>
              <a:rPr lang="en-US" sz="2000" b="1" dirty="0"/>
              <a:t> </a:t>
            </a:r>
            <a:r>
              <a:rPr lang="en-US" sz="2000" dirty="0"/>
              <a:t>developments in the foreign exchange market.</a:t>
            </a:r>
          </a:p>
          <a:p>
            <a:pPr marL="0" indent="0">
              <a:spcBef>
                <a:spcPct val="40000"/>
              </a:spcBef>
              <a:buNone/>
            </a:pPr>
            <a:endParaRPr lang="en-US" sz="2000" dirty="0"/>
          </a:p>
          <a:p>
            <a:pPr>
              <a:spcBef>
                <a:spcPct val="40000"/>
              </a:spcBef>
            </a:pPr>
            <a:r>
              <a:rPr lang="en-US" sz="2000" b="1" dirty="0"/>
              <a:t>U.S. International Reserve</a:t>
            </a:r>
            <a:r>
              <a:rPr lang="en-US" sz="2000" dirty="0"/>
              <a:t>: As long as foreign central banks, </a:t>
            </a:r>
            <a:r>
              <a:rPr lang="en-US" sz="2000" u="sng" dirty="0"/>
              <a:t>rather than the Fed</a:t>
            </a:r>
            <a:r>
              <a:rPr lang="en-US" sz="2000" dirty="0"/>
              <a:t>, intervene to keep the value of the dollar from changing, American holdings of international reserves will remain unaffected. </a:t>
            </a:r>
          </a:p>
          <a:p>
            <a:pPr lvl="1">
              <a:spcBef>
                <a:spcPct val="40000"/>
              </a:spcBef>
            </a:pPr>
            <a:endParaRPr lang="en-US" sz="2000" dirty="0"/>
          </a:p>
          <a:p>
            <a:pPr>
              <a:spcBef>
                <a:spcPct val="40000"/>
              </a:spcBef>
            </a:pPr>
            <a:endParaRPr lang="en-US" sz="2000" dirty="0"/>
          </a:p>
        </p:txBody>
      </p:sp>
    </p:spTree>
    <p:extLst>
      <p:ext uri="{BB962C8B-B14F-4D97-AF65-F5344CB8AC3E}">
        <p14:creationId xmlns:p14="http://schemas.microsoft.com/office/powerpoint/2010/main" val="2402890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International Considerations and Monetary Policy</a:t>
            </a:r>
            <a:r>
              <a:rPr lang="en-US" sz="2000" b="0" dirty="0">
                <a:ea typeface="ヒラギノ角ゴ Pro W3" charset="-128"/>
              </a:rPr>
              <a:t> (2 of 2)</a:t>
            </a:r>
            <a:endParaRPr lang="en-US" sz="2000" dirty="0"/>
          </a:p>
        </p:txBody>
      </p:sp>
      <p:sp>
        <p:nvSpPr>
          <p:cNvPr id="3" name="Content Placeholder 2"/>
          <p:cNvSpPr>
            <a:spLocks noGrp="1"/>
          </p:cNvSpPr>
          <p:nvPr>
            <p:ph idx="1"/>
          </p:nvPr>
        </p:nvSpPr>
        <p:spPr/>
        <p:txBody>
          <a:bodyPr/>
          <a:lstStyle/>
          <a:p>
            <a:pPr marL="0" indent="0">
              <a:spcBef>
                <a:spcPct val="50000"/>
              </a:spcBef>
              <a:buNone/>
            </a:pPr>
            <a:r>
              <a:rPr lang="en-US" sz="2000" b="1" dirty="0">
                <a:solidFill>
                  <a:schemeClr val="bg2"/>
                </a:solidFill>
                <a:ea typeface="ヒラギノ角ゴ Pro W3" charset="-128"/>
              </a:rPr>
              <a:t>Exchange rate considerations</a:t>
            </a:r>
          </a:p>
          <a:p>
            <a:pPr marL="0" indent="0">
              <a:spcBef>
                <a:spcPct val="50000"/>
              </a:spcBef>
              <a:buNone/>
            </a:pPr>
            <a:endParaRPr lang="en-US" sz="2000" b="1" dirty="0">
              <a:solidFill>
                <a:schemeClr val="bg2"/>
              </a:solidFill>
              <a:ea typeface="ヒラギノ角ゴ Pro W3" charset="-128"/>
            </a:endParaRPr>
          </a:p>
          <a:p>
            <a:pPr>
              <a:spcBef>
                <a:spcPct val="50000"/>
              </a:spcBef>
            </a:pPr>
            <a:r>
              <a:rPr lang="en-US" sz="2000" dirty="0">
                <a:ea typeface="ヒラギノ角ゴ Pro W3" charset="-128"/>
              </a:rPr>
              <a:t>Overvaluation</a:t>
            </a:r>
          </a:p>
          <a:p>
            <a:pPr lvl="1">
              <a:spcBef>
                <a:spcPct val="50000"/>
              </a:spcBef>
            </a:pPr>
            <a:r>
              <a:rPr lang="en-US" sz="2000" dirty="0">
                <a:ea typeface="ヒラギノ角ゴ Pro W3" charset="-128"/>
              </a:rPr>
              <a:t>A contractionary monetary policy will raise the domestic interest rate and strengthen the currency.</a:t>
            </a:r>
          </a:p>
          <a:p>
            <a:pPr>
              <a:spcBef>
                <a:spcPct val="50000"/>
              </a:spcBef>
            </a:pPr>
            <a:endParaRPr lang="en-US" sz="2000" dirty="0">
              <a:ea typeface="ヒラギノ角ゴ Pro W3" charset="-128"/>
            </a:endParaRPr>
          </a:p>
          <a:p>
            <a:pPr>
              <a:spcBef>
                <a:spcPct val="50000"/>
              </a:spcBef>
            </a:pPr>
            <a:r>
              <a:rPr lang="en-US" sz="2000" dirty="0">
                <a:ea typeface="ヒラギノ角ゴ Pro W3" charset="-128"/>
              </a:rPr>
              <a:t>Undervaluation</a:t>
            </a:r>
          </a:p>
          <a:p>
            <a:pPr lvl="1">
              <a:spcBef>
                <a:spcPct val="50000"/>
              </a:spcBef>
            </a:pPr>
            <a:r>
              <a:rPr lang="en-US" sz="2000" dirty="0">
                <a:ea typeface="ヒラギノ角ゴ Pro W3" charset="-128"/>
              </a:rPr>
              <a:t>An expansionary monetary policy will lower interest rates and weaken currency.</a:t>
            </a:r>
            <a:endParaRPr lang="en-US" sz="2000" dirty="0"/>
          </a:p>
        </p:txBody>
      </p:sp>
    </p:spTree>
    <p:extLst>
      <p:ext uri="{BB962C8B-B14F-4D97-AF65-F5344CB8AC3E}">
        <p14:creationId xmlns:p14="http://schemas.microsoft.com/office/powerpoint/2010/main" val="33218614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To Peg or Not to Peg: Exchange-Rate Targeting as an Alternative Monetary Policy Strategy</a:t>
            </a:r>
          </a:p>
        </p:txBody>
      </p:sp>
      <p:sp>
        <p:nvSpPr>
          <p:cNvPr id="3" name="Content Placeholder 2"/>
          <p:cNvSpPr>
            <a:spLocks noGrp="1"/>
          </p:cNvSpPr>
          <p:nvPr>
            <p:ph idx="1"/>
          </p:nvPr>
        </p:nvSpPr>
        <p:spPr/>
        <p:txBody>
          <a:bodyPr/>
          <a:lstStyle/>
          <a:p>
            <a:r>
              <a:rPr lang="en-US" sz="2000" dirty="0">
                <a:ea typeface="ヒラギノ角ゴ Pro W3" charset="-128"/>
              </a:rPr>
              <a:t>Advantages of exchange-rate targeting:</a:t>
            </a:r>
          </a:p>
          <a:p>
            <a:pPr lvl="1"/>
            <a:r>
              <a:rPr lang="en-US" sz="2000" dirty="0">
                <a:ea typeface="ヒラギノ角ゴ Pro W3" charset="-128"/>
              </a:rPr>
              <a:t>Contributes to keeping inflation under control</a:t>
            </a:r>
          </a:p>
          <a:p>
            <a:pPr lvl="1"/>
            <a:r>
              <a:rPr lang="en-US" sz="2000" dirty="0">
                <a:ea typeface="ヒラギノ角ゴ Pro W3" charset="-128"/>
              </a:rPr>
              <a:t>Automatic rule for conduct of monetary policy</a:t>
            </a:r>
          </a:p>
          <a:p>
            <a:pPr lvl="1"/>
            <a:r>
              <a:rPr lang="en-US" sz="2000" dirty="0">
                <a:ea typeface="ヒラギノ角ゴ Pro W3" charset="-128"/>
              </a:rPr>
              <a:t>Simplicity and clarity</a:t>
            </a:r>
          </a:p>
          <a:p>
            <a:r>
              <a:rPr lang="en-US" sz="2000" dirty="0">
                <a:ea typeface="ヒラギノ角ゴ Pro W3" charset="-128"/>
              </a:rPr>
              <a:t>Disadvantages of exchange-rate targeting:</a:t>
            </a:r>
          </a:p>
          <a:p>
            <a:pPr lvl="1"/>
            <a:r>
              <a:rPr lang="en-US" sz="2000" dirty="0">
                <a:ea typeface="ヒラギノ角ゴ Pro W3" charset="-128"/>
              </a:rPr>
              <a:t>Cannot respond to domestic shocks and shocks to anchor country are transmitted</a:t>
            </a:r>
          </a:p>
          <a:p>
            <a:pPr lvl="1"/>
            <a:r>
              <a:rPr lang="en-US" sz="2000" dirty="0">
                <a:ea typeface="ヒラギノ角ゴ Pro W3" charset="-128"/>
              </a:rPr>
              <a:t>Open to speculative attacks on currency</a:t>
            </a:r>
          </a:p>
          <a:p>
            <a:pPr lvl="1"/>
            <a:r>
              <a:rPr lang="en-US" sz="2000" dirty="0">
                <a:ea typeface="ヒラギノ角ゴ Pro W3" charset="-128"/>
              </a:rPr>
              <a:t>Weakens the accountability of policy makers as the exchange rate loses value as signal</a:t>
            </a:r>
            <a:endParaRPr lang="en-US" sz="2000" dirty="0"/>
          </a:p>
        </p:txBody>
      </p:sp>
    </p:spTree>
    <p:extLst>
      <p:ext uri="{BB962C8B-B14F-4D97-AF65-F5344CB8AC3E}">
        <p14:creationId xmlns:p14="http://schemas.microsoft.com/office/powerpoint/2010/main" val="29173465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When Is Exchange-Rate Targeting Desirable for Industrialized Countries?</a:t>
            </a:r>
            <a:endParaRPr lang="en-US" dirty="0"/>
          </a:p>
        </p:txBody>
      </p:sp>
      <p:sp>
        <p:nvSpPr>
          <p:cNvPr id="3" name="Content Placeholder 2"/>
          <p:cNvSpPr>
            <a:spLocks noGrp="1"/>
          </p:cNvSpPr>
          <p:nvPr>
            <p:ph idx="1"/>
          </p:nvPr>
        </p:nvSpPr>
        <p:spPr/>
        <p:txBody>
          <a:bodyPr/>
          <a:lstStyle/>
          <a:p>
            <a:pPr>
              <a:spcBef>
                <a:spcPct val="50000"/>
              </a:spcBef>
            </a:pPr>
            <a:r>
              <a:rPr lang="en-US" sz="2000" dirty="0">
                <a:ea typeface="ヒラギノ角ゴ Pro W3" charset="-128"/>
              </a:rPr>
              <a:t>Exchange-rate targeting for industrialized countries is desirable if</a:t>
            </a:r>
          </a:p>
          <a:p>
            <a:pPr lvl="1">
              <a:spcBef>
                <a:spcPct val="50000"/>
              </a:spcBef>
            </a:pPr>
            <a:r>
              <a:rPr lang="en-US" sz="2000" dirty="0">
                <a:ea typeface="ヒラギノ角ゴ Pro W3" charset="-128"/>
              </a:rPr>
              <a:t>Domestic monetary and political institutions are not conducive to good policy making</a:t>
            </a:r>
          </a:p>
          <a:p>
            <a:pPr lvl="1">
              <a:spcBef>
                <a:spcPct val="50000"/>
              </a:spcBef>
            </a:pPr>
            <a:r>
              <a:rPr lang="en-US" sz="2000" dirty="0">
                <a:ea typeface="ヒラギノ角ゴ Pro W3" charset="-128"/>
              </a:rPr>
              <a:t>Other important benefits such as integration arise from this strategy</a:t>
            </a:r>
            <a:endParaRPr lang="en-US" sz="2000" dirty="0"/>
          </a:p>
        </p:txBody>
      </p:sp>
    </p:spTree>
    <p:extLst>
      <p:ext uri="{BB962C8B-B14F-4D97-AF65-F5344CB8AC3E}">
        <p14:creationId xmlns:p14="http://schemas.microsoft.com/office/powerpoint/2010/main" val="28400743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Is Exchange-Rate Targeting Desirable for Emerging Market Countries?</a:t>
            </a:r>
          </a:p>
        </p:txBody>
      </p:sp>
      <p:sp>
        <p:nvSpPr>
          <p:cNvPr id="3" name="Content Placeholder 2"/>
          <p:cNvSpPr>
            <a:spLocks noGrp="1"/>
          </p:cNvSpPr>
          <p:nvPr>
            <p:ph idx="1"/>
          </p:nvPr>
        </p:nvSpPr>
        <p:spPr/>
        <p:txBody>
          <a:bodyPr/>
          <a:lstStyle/>
          <a:p>
            <a:r>
              <a:rPr lang="en-US" sz="2000" dirty="0">
                <a:ea typeface="ヒラギノ角ゴ Pro W3" charset="-128"/>
              </a:rPr>
              <a:t>Exchange-rate targeting for emerging market countries is desirable if</a:t>
            </a:r>
          </a:p>
          <a:p>
            <a:pPr lvl="1"/>
            <a:r>
              <a:rPr lang="en-US" sz="2000" dirty="0">
                <a:ea typeface="ヒラギノ角ゴ Pro W3" charset="-128"/>
              </a:rPr>
              <a:t>Political and monetary institutions are weak (strategy becomes the stabilization policy of last resort). </a:t>
            </a:r>
            <a:endParaRPr lang="en-US" sz="2000" dirty="0"/>
          </a:p>
        </p:txBody>
      </p:sp>
    </p:spTree>
    <p:extLst>
      <p:ext uri="{BB962C8B-B14F-4D97-AF65-F5344CB8AC3E}">
        <p14:creationId xmlns:p14="http://schemas.microsoft.com/office/powerpoint/2010/main" val="3493051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Currency Boards</a:t>
            </a:r>
          </a:p>
        </p:txBody>
      </p:sp>
      <p:sp>
        <p:nvSpPr>
          <p:cNvPr id="3" name="Content Placeholder 2"/>
          <p:cNvSpPr>
            <a:spLocks noGrp="1"/>
          </p:cNvSpPr>
          <p:nvPr>
            <p:ph idx="1"/>
          </p:nvPr>
        </p:nvSpPr>
        <p:spPr>
          <a:xfrm>
            <a:off x="457200" y="1600200"/>
            <a:ext cx="8229600" cy="4876800"/>
          </a:xfrm>
        </p:spPr>
        <p:txBody>
          <a:bodyPr/>
          <a:lstStyle/>
          <a:p>
            <a:pPr>
              <a:spcBef>
                <a:spcPct val="40000"/>
              </a:spcBef>
            </a:pPr>
            <a:r>
              <a:rPr lang="en-US" sz="2000" dirty="0">
                <a:ea typeface="ヒラギノ角ゴ Pro W3" charset="-128"/>
              </a:rPr>
              <a:t>Solution to lack of transparency and commitment to target.</a:t>
            </a:r>
          </a:p>
          <a:p>
            <a:pPr>
              <a:spcBef>
                <a:spcPct val="40000"/>
              </a:spcBef>
            </a:pPr>
            <a:r>
              <a:rPr lang="en-US" sz="2000" dirty="0">
                <a:ea typeface="ヒラギノ角ゴ Pro W3" charset="-128"/>
              </a:rPr>
              <a:t>Domestic currency is backed 100% by a foreign currency.</a:t>
            </a:r>
          </a:p>
          <a:p>
            <a:pPr>
              <a:spcBef>
                <a:spcPct val="40000"/>
              </a:spcBef>
            </a:pPr>
            <a:r>
              <a:rPr lang="en-US" sz="2000" dirty="0">
                <a:ea typeface="ヒラギノ角ゴ Pro W3" charset="-128"/>
              </a:rPr>
              <a:t>Note issuing authority establishes a fixed exchange rate and stands ready to exchange currency at this rate.</a:t>
            </a:r>
          </a:p>
          <a:p>
            <a:pPr>
              <a:spcBef>
                <a:spcPct val="40000"/>
              </a:spcBef>
            </a:pPr>
            <a:r>
              <a:rPr lang="en-US" sz="2000" dirty="0">
                <a:ea typeface="ヒラギノ角ゴ Pro W3" charset="-128"/>
              </a:rPr>
              <a:t>Money supply can expand only when foreign currency is exchanged for domestic currency.</a:t>
            </a:r>
          </a:p>
          <a:p>
            <a:pPr>
              <a:spcBef>
                <a:spcPct val="40000"/>
              </a:spcBef>
            </a:pPr>
            <a:r>
              <a:rPr lang="en-US" sz="2000" dirty="0">
                <a:ea typeface="ヒラギノ角ゴ Pro W3" charset="-128"/>
              </a:rPr>
              <a:t>Stronger commitment by central bank.</a:t>
            </a:r>
          </a:p>
          <a:p>
            <a:pPr>
              <a:spcBef>
                <a:spcPct val="40000"/>
              </a:spcBef>
            </a:pPr>
            <a:r>
              <a:rPr lang="en-US" sz="2000" dirty="0">
                <a:ea typeface="ヒラギノ角ゴ Pro W3" charset="-128"/>
              </a:rPr>
              <a:t>Loss of independent monetary policy and increased exposure to shock from anchor country.</a:t>
            </a:r>
          </a:p>
          <a:p>
            <a:pPr>
              <a:spcBef>
                <a:spcPct val="40000"/>
              </a:spcBef>
            </a:pPr>
            <a:r>
              <a:rPr lang="en-US" sz="2000" dirty="0">
                <a:ea typeface="ヒラギノ角ゴ Pro W3" charset="-128"/>
              </a:rPr>
              <a:t>Loss of ability to create money and act as lender of last resort.</a:t>
            </a:r>
            <a:endParaRPr lang="en-US" sz="2000" dirty="0"/>
          </a:p>
        </p:txBody>
      </p:sp>
    </p:spTree>
    <p:extLst>
      <p:ext uri="{BB962C8B-B14F-4D97-AF65-F5344CB8AC3E}">
        <p14:creationId xmlns:p14="http://schemas.microsoft.com/office/powerpoint/2010/main" val="1662129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Learning Objectives</a:t>
            </a:r>
            <a:r>
              <a:rPr lang="en-US" sz="2000" b="0" dirty="0"/>
              <a:t> (2 of 2)</a:t>
            </a:r>
            <a:endParaRPr lang="en-US" sz="2000" dirty="0"/>
          </a:p>
        </p:txBody>
      </p:sp>
      <p:sp>
        <p:nvSpPr>
          <p:cNvPr id="3" name="Content Placeholder 2"/>
          <p:cNvSpPr>
            <a:spLocks noGrp="1"/>
          </p:cNvSpPr>
          <p:nvPr>
            <p:ph idx="1"/>
          </p:nvPr>
        </p:nvSpPr>
        <p:spPr/>
        <p:txBody>
          <a:bodyPr/>
          <a:lstStyle/>
          <a:p>
            <a:r>
              <a:rPr lang="en-US" sz="2000" dirty="0">
                <a:ea typeface="ヒラギノ角ゴ Pro W3" charset="-128"/>
              </a:rPr>
              <a:t>Assess the role of the IMF as an international lender of last resort.</a:t>
            </a:r>
          </a:p>
          <a:p>
            <a:r>
              <a:rPr lang="en-US" sz="2000" dirty="0">
                <a:ea typeface="ヒラギノ角ゴ Pro W3" charset="-128"/>
              </a:rPr>
              <a:t>Identify the ways in which international monetary policy and exchange rate arrangements can affect domestic monetary policy operations.</a:t>
            </a:r>
          </a:p>
          <a:p>
            <a:r>
              <a:rPr lang="en-US" sz="2000" dirty="0">
                <a:ea typeface="ヒラギノ角ゴ Pro W3" charset="-128"/>
              </a:rPr>
              <a:t>Summarize the advantages and disadvantages of exchange-rate targeting.</a:t>
            </a:r>
            <a:endParaRPr lang="en-US" sz="2000" dirty="0"/>
          </a:p>
        </p:txBody>
      </p:sp>
    </p:spTree>
    <p:extLst>
      <p:ext uri="{BB962C8B-B14F-4D97-AF65-F5344CB8AC3E}">
        <p14:creationId xmlns:p14="http://schemas.microsoft.com/office/powerpoint/2010/main" val="37349803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Dollarization</a:t>
            </a:r>
            <a:endParaRPr lang="en-US" dirty="0"/>
          </a:p>
        </p:txBody>
      </p:sp>
      <p:sp>
        <p:nvSpPr>
          <p:cNvPr id="3" name="Content Placeholder 2"/>
          <p:cNvSpPr>
            <a:spLocks noGrp="1"/>
          </p:cNvSpPr>
          <p:nvPr>
            <p:ph idx="1"/>
          </p:nvPr>
        </p:nvSpPr>
        <p:spPr/>
        <p:txBody>
          <a:bodyPr/>
          <a:lstStyle/>
          <a:p>
            <a:pPr>
              <a:lnSpc>
                <a:spcPct val="90000"/>
              </a:lnSpc>
              <a:spcBef>
                <a:spcPct val="40000"/>
              </a:spcBef>
            </a:pPr>
            <a:r>
              <a:rPr lang="en-US" sz="2000" dirty="0">
                <a:ea typeface="ヒラギノ角ゴ Pro W3" charset="-128"/>
              </a:rPr>
              <a:t>Another solution to lack of transparency and commitment</a:t>
            </a:r>
          </a:p>
          <a:p>
            <a:pPr>
              <a:lnSpc>
                <a:spcPct val="90000"/>
              </a:lnSpc>
              <a:spcBef>
                <a:spcPct val="40000"/>
              </a:spcBef>
            </a:pPr>
            <a:r>
              <a:rPr lang="en-US" sz="2000" dirty="0">
                <a:ea typeface="ヒラギノ角ゴ Pro W3" charset="-128"/>
              </a:rPr>
              <a:t>Adoption of another country’</a:t>
            </a:r>
            <a:r>
              <a:rPr lang="en-US" altLang="ja-JP" sz="2000" dirty="0">
                <a:ea typeface="ヒラギノ角ゴ Pro W3" charset="-128"/>
              </a:rPr>
              <a:t>s money</a:t>
            </a:r>
          </a:p>
          <a:p>
            <a:pPr>
              <a:lnSpc>
                <a:spcPct val="90000"/>
              </a:lnSpc>
              <a:spcBef>
                <a:spcPct val="40000"/>
              </a:spcBef>
            </a:pPr>
            <a:r>
              <a:rPr lang="en-US" sz="2000" dirty="0">
                <a:ea typeface="ヒラギノ角ゴ Pro W3" charset="-128"/>
              </a:rPr>
              <a:t>Even stronger commitment mechanism</a:t>
            </a:r>
          </a:p>
          <a:p>
            <a:pPr>
              <a:lnSpc>
                <a:spcPct val="90000"/>
              </a:lnSpc>
              <a:spcBef>
                <a:spcPct val="40000"/>
              </a:spcBef>
            </a:pPr>
            <a:r>
              <a:rPr lang="en-US" sz="2000" dirty="0">
                <a:ea typeface="ヒラギノ角ゴ Pro W3" charset="-128"/>
              </a:rPr>
              <a:t>Completely avoids possibility of speculative attack on domestic currency</a:t>
            </a:r>
          </a:p>
          <a:p>
            <a:pPr>
              <a:spcBef>
                <a:spcPct val="40000"/>
              </a:spcBef>
            </a:pPr>
            <a:r>
              <a:rPr lang="en-US" sz="2000" dirty="0">
                <a:ea typeface="ヒラギノ角ゴ Pro W3" charset="-128"/>
              </a:rPr>
              <a:t>Lost of independent monetary policy and increased exposure to shocks from anchor country</a:t>
            </a:r>
          </a:p>
          <a:p>
            <a:pPr>
              <a:spcBef>
                <a:spcPct val="40000"/>
              </a:spcBef>
            </a:pPr>
            <a:r>
              <a:rPr lang="en-US" sz="2000" dirty="0">
                <a:ea typeface="ヒラギノ角ゴ Pro W3" charset="-128"/>
              </a:rPr>
              <a:t>Inability to create money and act as lender of last resort</a:t>
            </a:r>
          </a:p>
          <a:p>
            <a:pPr>
              <a:spcBef>
                <a:spcPct val="40000"/>
              </a:spcBef>
            </a:pPr>
            <a:r>
              <a:rPr lang="en-US" sz="2000" dirty="0">
                <a:ea typeface="ヒラギノ角ゴ Pro W3" charset="-128"/>
              </a:rPr>
              <a:t>Loss of </a:t>
            </a:r>
            <a:r>
              <a:rPr lang="en-US" sz="2000" dirty="0" err="1">
                <a:ea typeface="ヒラギノ角ゴ Pro W3" charset="-128"/>
              </a:rPr>
              <a:t>seignorage</a:t>
            </a:r>
            <a:endParaRPr lang="en-US" sz="2000" dirty="0"/>
          </a:p>
        </p:txBody>
      </p:sp>
    </p:spTree>
    <p:extLst>
      <p:ext uri="{BB962C8B-B14F-4D97-AF65-F5344CB8AC3E}">
        <p14:creationId xmlns:p14="http://schemas.microsoft.com/office/powerpoint/2010/main" val="18492828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Copyright</a:t>
            </a:r>
          </a:p>
        </p:txBody>
      </p:sp>
      <p:pic>
        <p:nvPicPr>
          <p:cNvPr id="6" name="Picture 3"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noChangeArrowheads="1"/>
          </p:cNvPicPr>
          <p:nvPr/>
        </p:nvPicPr>
        <p:blipFill>
          <a:blip r:embed="rId3" cstate="screen">
            <a:extLst>
              <a:ext uri="{28A0092B-C50C-407E-A947-70E740481C1C}">
                <a14:useLocalDpi xmlns:a14="http://schemas.microsoft.com/office/drawing/2010/main" val="0"/>
              </a:ext>
            </a:extLst>
          </a:blip>
          <a:stretch>
            <a:fillRect/>
          </a:stretch>
        </p:blipFill>
        <p:spPr bwMode="auto">
          <a:xfrm>
            <a:off x="548640" y="2131934"/>
            <a:ext cx="8046720" cy="2594133"/>
          </a:xfrm>
          <a:prstGeom prst="rect">
            <a:avLst/>
          </a:prstGeom>
          <a:noFill/>
          <a:ln w="9525">
            <a:noFill/>
            <a:miter lim="800000"/>
            <a:headEnd/>
            <a:tailEnd/>
          </a:ln>
        </p:spPr>
      </p:pic>
    </p:spTree>
    <p:extLst>
      <p:ext uri="{BB962C8B-B14F-4D97-AF65-F5344CB8AC3E}">
        <p14:creationId xmlns:p14="http://schemas.microsoft.com/office/powerpoint/2010/main" val="921954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32526-8B3C-4664-B096-1451E728DC60}"/>
              </a:ext>
            </a:extLst>
          </p:cNvPr>
          <p:cNvSpPr>
            <a:spLocks noGrp="1"/>
          </p:cNvSpPr>
          <p:nvPr>
            <p:ph type="title"/>
          </p:nvPr>
        </p:nvSpPr>
        <p:spPr/>
        <p:txBody>
          <a:bodyPr/>
          <a:lstStyle/>
          <a:p>
            <a:r>
              <a:rPr lang="en-US" dirty="0"/>
              <a:t>Intervention in the Foreign Exchange Market </a:t>
            </a:r>
            <a:r>
              <a:rPr lang="en-US" sz="2000" b="0" dirty="0"/>
              <a:t>(1 of 7)</a:t>
            </a:r>
            <a:endParaRPr lang="en-US" dirty="0"/>
          </a:p>
        </p:txBody>
      </p:sp>
      <p:sp>
        <p:nvSpPr>
          <p:cNvPr id="3" name="Content Placeholder 2">
            <a:extLst>
              <a:ext uri="{FF2B5EF4-FFF2-40B4-BE49-F238E27FC236}">
                <a16:creationId xmlns:a16="http://schemas.microsoft.com/office/drawing/2014/main" id="{D3A5C097-F2FA-4A53-9DDF-FE77B0378C90}"/>
              </a:ext>
            </a:extLst>
          </p:cNvPr>
          <p:cNvSpPr>
            <a:spLocks noGrp="1"/>
          </p:cNvSpPr>
          <p:nvPr>
            <p:ph idx="1"/>
          </p:nvPr>
        </p:nvSpPr>
        <p:spPr/>
        <p:txBody>
          <a:bodyPr/>
          <a:lstStyle/>
          <a:p>
            <a:r>
              <a:rPr lang="en-US" sz="2000" dirty="0"/>
              <a:t>In Chapter 17, we analyzed the foreign exchange market </a:t>
            </a:r>
            <a:r>
              <a:rPr lang="en-US" sz="2000" b="1" dirty="0"/>
              <a:t>as if it were a completely free market </a:t>
            </a:r>
            <a:r>
              <a:rPr lang="en-US" sz="2000" dirty="0"/>
              <a:t>that responds to all conventional market pressures. </a:t>
            </a:r>
          </a:p>
          <a:p>
            <a:r>
              <a:rPr lang="en-US" sz="2000" b="1" dirty="0"/>
              <a:t>Foreign exchange interventions</a:t>
            </a:r>
            <a:r>
              <a:rPr lang="en-US" sz="2000" dirty="0"/>
              <a:t>: central banks regularly engage in international financial transactions, the purchase and sale of their currencies, </a:t>
            </a:r>
            <a:r>
              <a:rPr lang="en-US" sz="2000" i="1" dirty="0"/>
              <a:t>to influence exchange rates.</a:t>
            </a:r>
          </a:p>
          <a:p>
            <a:r>
              <a:rPr lang="en-US" sz="2000" dirty="0"/>
              <a:t>This type of transaction is conducted at the</a:t>
            </a:r>
            <a:r>
              <a:rPr lang="en-US" sz="2000" b="1" dirty="0"/>
              <a:t> foreign exchange desk </a:t>
            </a:r>
            <a:r>
              <a:rPr lang="en-US" sz="2000" dirty="0"/>
              <a:t>at the Federal Reserve Bank of New York.</a:t>
            </a:r>
          </a:p>
          <a:p>
            <a:endParaRPr lang="en-US" sz="2000" i="1" dirty="0"/>
          </a:p>
          <a:p>
            <a:endParaRPr lang="en-US" dirty="0"/>
          </a:p>
        </p:txBody>
      </p:sp>
    </p:spTree>
    <p:extLst>
      <p:ext uri="{BB962C8B-B14F-4D97-AF65-F5344CB8AC3E}">
        <p14:creationId xmlns:p14="http://schemas.microsoft.com/office/powerpoint/2010/main" val="2940720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1B320-C3B0-4304-9147-1F3F0A0E1098}"/>
              </a:ext>
            </a:extLst>
          </p:cNvPr>
          <p:cNvSpPr>
            <a:spLocks noGrp="1"/>
          </p:cNvSpPr>
          <p:nvPr>
            <p:ph type="title"/>
          </p:nvPr>
        </p:nvSpPr>
        <p:spPr/>
        <p:txBody>
          <a:bodyPr/>
          <a:lstStyle/>
          <a:p>
            <a:r>
              <a:rPr lang="en-US" dirty="0"/>
              <a:t>Intervention in the Foreign Exchange Market </a:t>
            </a:r>
            <a:r>
              <a:rPr lang="en-US" sz="2000" b="0" dirty="0"/>
              <a:t>(2 of 7)</a:t>
            </a:r>
            <a:endParaRPr lang="en-US" dirty="0"/>
          </a:p>
        </p:txBody>
      </p:sp>
      <p:sp>
        <p:nvSpPr>
          <p:cNvPr id="3" name="Content Placeholder 2">
            <a:extLst>
              <a:ext uri="{FF2B5EF4-FFF2-40B4-BE49-F238E27FC236}">
                <a16:creationId xmlns:a16="http://schemas.microsoft.com/office/drawing/2014/main" id="{F4806A0C-20AD-4A0B-A73A-470F378ECF6D}"/>
              </a:ext>
            </a:extLst>
          </p:cNvPr>
          <p:cNvSpPr>
            <a:spLocks noGrp="1"/>
          </p:cNvSpPr>
          <p:nvPr>
            <p:ph idx="1"/>
          </p:nvPr>
        </p:nvSpPr>
        <p:spPr/>
        <p:txBody>
          <a:bodyPr/>
          <a:lstStyle/>
          <a:p>
            <a:r>
              <a:rPr lang="en-US" sz="2000" dirty="0"/>
              <a:t>Impact on exchange rate: the first step is to explore the impact of the central banks’ sale/purchase of </a:t>
            </a:r>
            <a:r>
              <a:rPr lang="en-US" sz="2000" b="1" dirty="0"/>
              <a:t>international reserves </a:t>
            </a:r>
            <a:r>
              <a:rPr lang="en-US" sz="2000" dirty="0"/>
              <a:t>on </a:t>
            </a:r>
            <a:r>
              <a:rPr lang="en-US" sz="2000" b="1" dirty="0"/>
              <a:t>monetary base (or money supply).</a:t>
            </a:r>
            <a:endParaRPr lang="en-US" sz="2000" dirty="0"/>
          </a:p>
          <a:p>
            <a:r>
              <a:rPr lang="en-US" sz="2000" i="1" dirty="0"/>
              <a:t>Recap</a:t>
            </a:r>
            <a:r>
              <a:rPr lang="en-US" sz="2000" dirty="0"/>
              <a:t>: the </a:t>
            </a:r>
            <a:r>
              <a:rPr lang="en-US" sz="2000" b="1" dirty="0"/>
              <a:t>monetary base </a:t>
            </a:r>
            <a:r>
              <a:rPr lang="en-US" sz="2000" dirty="0"/>
              <a:t>equals currency in circulation plus the total reserves in banking system.</a:t>
            </a:r>
          </a:p>
          <a:p>
            <a:r>
              <a:rPr lang="en-US" sz="2000" i="1" dirty="0"/>
              <a:t>International reserves</a:t>
            </a:r>
            <a:r>
              <a:rPr lang="en-US" sz="2000" dirty="0"/>
              <a:t>: central banks’ holdings of </a:t>
            </a:r>
            <a:r>
              <a:rPr lang="en-US" sz="2000" b="1" dirty="0"/>
              <a:t>assets</a:t>
            </a:r>
            <a:r>
              <a:rPr lang="en-US" sz="2000" dirty="0"/>
              <a:t> denominated in a foreign currency.</a:t>
            </a:r>
          </a:p>
          <a:p>
            <a:r>
              <a:rPr lang="en-US" sz="2000" dirty="0"/>
              <a:t>Example: suppose that the Fed decides to sell $1 billion of its foreign assets in exchange for $1 billion of U.S. currency:</a:t>
            </a:r>
          </a:p>
          <a:p>
            <a:pPr marL="0" indent="0">
              <a:buNone/>
            </a:pPr>
            <a:r>
              <a:rPr lang="en-US" sz="1800" b="1" dirty="0"/>
              <a:t> </a:t>
            </a:r>
            <a:endParaRPr lang="en-US" sz="2000" b="1" dirty="0"/>
          </a:p>
        </p:txBody>
      </p:sp>
      <p:sp>
        <p:nvSpPr>
          <p:cNvPr id="9" name="Rectangle 8">
            <a:extLst>
              <a:ext uri="{FF2B5EF4-FFF2-40B4-BE49-F238E27FC236}">
                <a16:creationId xmlns:a16="http://schemas.microsoft.com/office/drawing/2014/main" id="{CAF04124-8824-4D26-A023-F83313F4BC2B}"/>
              </a:ext>
            </a:extLst>
          </p:cNvPr>
          <p:cNvSpPr/>
          <p:nvPr/>
        </p:nvSpPr>
        <p:spPr>
          <a:xfrm>
            <a:off x="6096000" y="4724400"/>
            <a:ext cx="2362200" cy="10495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sz="2000" dirty="0" err="1"/>
          </a:p>
        </p:txBody>
      </p:sp>
    </p:spTree>
    <p:extLst>
      <p:ext uri="{BB962C8B-B14F-4D97-AF65-F5344CB8AC3E}">
        <p14:creationId xmlns:p14="http://schemas.microsoft.com/office/powerpoint/2010/main" val="1730677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Intervention in the Foreign Exchange Market </a:t>
            </a:r>
            <a:r>
              <a:rPr lang="en-US" sz="2000" b="0" dirty="0"/>
              <a:t>(3 of 7)</a:t>
            </a:r>
            <a:endParaRPr lang="en-US" b="0" dirty="0"/>
          </a:p>
        </p:txBody>
      </p:sp>
      <p:sp>
        <p:nvSpPr>
          <p:cNvPr id="3" name="Content Placeholder 2"/>
          <p:cNvSpPr>
            <a:spLocks noGrp="1"/>
          </p:cNvSpPr>
          <p:nvPr>
            <p:ph idx="1"/>
          </p:nvPr>
        </p:nvSpPr>
        <p:spPr>
          <a:xfrm>
            <a:off x="457200" y="1600200"/>
            <a:ext cx="8305800" cy="721359"/>
          </a:xfrm>
        </p:spPr>
        <p:txBody>
          <a:bodyPr/>
          <a:lstStyle/>
          <a:p>
            <a:pPr>
              <a:spcBef>
                <a:spcPct val="40000"/>
              </a:spcBef>
            </a:pPr>
            <a:r>
              <a:rPr lang="en-US" sz="2000" dirty="0">
                <a:ea typeface="ヒラギノ角ゴ Pro W3" charset="-128"/>
              </a:rPr>
              <a:t>Foreign exchange intervention and the money supply</a:t>
            </a:r>
          </a:p>
          <a:p>
            <a:pPr marL="0" indent="0">
              <a:spcBef>
                <a:spcPct val="40000"/>
              </a:spcBef>
              <a:buNone/>
            </a:pPr>
            <a:r>
              <a:rPr lang="en-US" sz="1600" b="1" dirty="0">
                <a:ea typeface="ヒラギノ角ゴ Pro W3" charset="-128"/>
              </a:rPr>
              <a:t>                                              (Federal Reserve System)</a:t>
            </a:r>
            <a:endParaRPr lang="en-US" sz="1400" b="1" dirty="0">
              <a:ea typeface="ヒラギノ角ゴ Pro W3" charset="-128"/>
            </a:endParaRPr>
          </a:p>
          <a:p>
            <a:pPr marL="0" indent="0">
              <a:spcBef>
                <a:spcPct val="40000"/>
              </a:spcBef>
              <a:buNone/>
            </a:pPr>
            <a:endParaRPr lang="en-US" dirty="0">
              <a:ea typeface="ヒラギノ角ゴ Pro W3" charset="-128"/>
            </a:endParaRPr>
          </a:p>
        </p:txBody>
      </p:sp>
      <p:graphicFrame>
        <p:nvGraphicFramePr>
          <p:cNvPr id="5" name="Table 4"/>
          <p:cNvGraphicFramePr>
            <a:graphicFrameLocks noGrp="1"/>
          </p:cNvGraphicFramePr>
          <p:nvPr>
            <p:extLst>
              <p:ext uri="{D42A27DB-BD31-4B8C-83A1-F6EECF244321}">
                <p14:modId xmlns:p14="http://schemas.microsoft.com/office/powerpoint/2010/main" val="2445104162"/>
              </p:ext>
            </p:extLst>
          </p:nvPr>
        </p:nvGraphicFramePr>
        <p:xfrm>
          <a:off x="1434489" y="2438400"/>
          <a:ext cx="6275023" cy="1112520"/>
        </p:xfrm>
        <a:graphic>
          <a:graphicData uri="http://schemas.openxmlformats.org/drawingml/2006/table">
            <a:tbl>
              <a:tblPr firstRow="1">
                <a:tableStyleId>{2D5ABB26-0587-4C30-8999-92F81FD0307C}</a:tableStyleId>
              </a:tblPr>
              <a:tblGrid>
                <a:gridCol w="2587943">
                  <a:extLst>
                    <a:ext uri="{9D8B030D-6E8A-4147-A177-3AD203B41FA5}">
                      <a16:colId xmlns:a16="http://schemas.microsoft.com/office/drawing/2014/main" val="20000"/>
                    </a:ext>
                  </a:extLst>
                </a:gridCol>
                <a:gridCol w="719439">
                  <a:extLst>
                    <a:ext uri="{9D8B030D-6E8A-4147-A177-3AD203B41FA5}">
                      <a16:colId xmlns:a16="http://schemas.microsoft.com/office/drawing/2014/main" val="20001"/>
                    </a:ext>
                  </a:extLst>
                </a:gridCol>
                <a:gridCol w="2248202">
                  <a:extLst>
                    <a:ext uri="{9D8B030D-6E8A-4147-A177-3AD203B41FA5}">
                      <a16:colId xmlns:a16="http://schemas.microsoft.com/office/drawing/2014/main" val="20002"/>
                    </a:ext>
                  </a:extLst>
                </a:gridCol>
                <a:gridCol w="719439">
                  <a:extLst>
                    <a:ext uri="{9D8B030D-6E8A-4147-A177-3AD203B41FA5}">
                      <a16:colId xmlns:a16="http://schemas.microsoft.com/office/drawing/2014/main" val="20003"/>
                    </a:ext>
                  </a:extLst>
                </a:gridCol>
              </a:tblGrid>
              <a:tr h="370840">
                <a:tc>
                  <a:txBody>
                    <a:bodyPr/>
                    <a:lstStyle/>
                    <a:p>
                      <a:pPr algn="ctr"/>
                      <a:r>
                        <a:rPr kumimoji="0" lang="en-US" sz="1600" b="1" i="0" u="none" strike="noStrike" cap="none" normalizeH="0" baseline="0" dirty="0">
                          <a:ln>
                            <a:noFill/>
                          </a:ln>
                          <a:solidFill>
                            <a:schemeClr val="tx1"/>
                          </a:solidFill>
                          <a:effectLst/>
                          <a:latin typeface="+mn-lt"/>
                          <a:ea typeface="ヒラギノ角ゴ Pro W3" charset="-128"/>
                        </a:rPr>
                        <a:t>Assets</a:t>
                      </a:r>
                      <a:endParaRPr lang="en-US" sz="16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chemeClr val="bg1"/>
                          </a:solidFill>
                          <a:latin typeface="+mn-lt"/>
                        </a:rPr>
                        <a:t>Blank</a:t>
                      </a: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0" lang="en-US" sz="1600" b="1" i="0" u="none" strike="noStrike" cap="none" normalizeH="0" baseline="0" dirty="0">
                          <a:ln>
                            <a:noFill/>
                          </a:ln>
                          <a:solidFill>
                            <a:schemeClr val="tx1"/>
                          </a:solidFill>
                          <a:effectLst/>
                          <a:latin typeface="+mn-lt"/>
                          <a:ea typeface="ヒラギノ角ゴ Pro W3" charset="-128"/>
                        </a:rPr>
                        <a:t>Liabilities</a:t>
                      </a:r>
                      <a:endParaRPr lang="en-US" sz="16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chemeClr val="bg1"/>
                          </a:solidFill>
                          <a:latin typeface="+mn-lt"/>
                        </a:rPr>
                        <a:t>Blank</a:t>
                      </a: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ea typeface="ヒラギノ角ゴ Pro W3" charset="-128"/>
                        </a:rPr>
                        <a:t>Foreign Assets</a:t>
                      </a:r>
                    </a:p>
                  </a:txBody>
                  <a:tcPr marL="91432" marR="91432"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ea typeface="ヒラギノ角ゴ Pro W3" charset="-128"/>
                        </a:rPr>
                        <a:t>−$1B</a:t>
                      </a:r>
                    </a:p>
                  </a:txBody>
                  <a:tcPr marL="91432" marR="91432"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ea typeface="ヒラギノ角ゴ Pro W3" charset="-128"/>
                        </a:rPr>
                        <a:t>Currency in Circulation</a:t>
                      </a:r>
                    </a:p>
                  </a:txBody>
                  <a:tcPr marL="91432" marR="91432"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ea typeface="ヒラギノ角ゴ Pro W3" charset="-128"/>
                        </a:rPr>
                        <a:t>−$1B</a:t>
                      </a:r>
                    </a:p>
                  </a:txBody>
                  <a:tcPr marL="91432" marR="91432"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r>
                        <a:rPr kumimoji="0" lang="en-US" sz="1600" b="0" i="0" u="none" strike="noStrike" cap="none" normalizeH="0" baseline="0" dirty="0">
                          <a:ln>
                            <a:noFill/>
                          </a:ln>
                          <a:solidFill>
                            <a:schemeClr val="tx1"/>
                          </a:solidFill>
                          <a:effectLst/>
                          <a:latin typeface="+mn-lt"/>
                          <a:ea typeface="ヒラギノ角ゴ Pro W3" charset="-128"/>
                        </a:rPr>
                        <a:t>(International Reserves)</a:t>
                      </a: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chemeClr val="bg1"/>
                          </a:solidFill>
                          <a:latin typeface="+mn-lt"/>
                        </a:rPr>
                        <a:t>Blank</a:t>
                      </a: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chemeClr val="bg1"/>
                          </a:solidFill>
                          <a:latin typeface="+mn-lt"/>
                        </a:rPr>
                        <a:t>Blank</a:t>
                      </a: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chemeClr val="bg1"/>
                          </a:solidFill>
                          <a:latin typeface="+mn-lt"/>
                        </a:rPr>
                        <a:t>Blank</a:t>
                      </a: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009836596"/>
              </p:ext>
            </p:extLst>
          </p:nvPr>
        </p:nvGraphicFramePr>
        <p:xfrm>
          <a:off x="1434489" y="4536440"/>
          <a:ext cx="6275023" cy="1112520"/>
        </p:xfrm>
        <a:graphic>
          <a:graphicData uri="http://schemas.openxmlformats.org/drawingml/2006/table">
            <a:tbl>
              <a:tblPr firstRow="1">
                <a:tableStyleId>{2D5ABB26-0587-4C30-8999-92F81FD0307C}</a:tableStyleId>
              </a:tblPr>
              <a:tblGrid>
                <a:gridCol w="2587943">
                  <a:extLst>
                    <a:ext uri="{9D8B030D-6E8A-4147-A177-3AD203B41FA5}">
                      <a16:colId xmlns:a16="http://schemas.microsoft.com/office/drawing/2014/main" val="20000"/>
                    </a:ext>
                  </a:extLst>
                </a:gridCol>
                <a:gridCol w="719439">
                  <a:extLst>
                    <a:ext uri="{9D8B030D-6E8A-4147-A177-3AD203B41FA5}">
                      <a16:colId xmlns:a16="http://schemas.microsoft.com/office/drawing/2014/main" val="20001"/>
                    </a:ext>
                  </a:extLst>
                </a:gridCol>
                <a:gridCol w="2248202">
                  <a:extLst>
                    <a:ext uri="{9D8B030D-6E8A-4147-A177-3AD203B41FA5}">
                      <a16:colId xmlns:a16="http://schemas.microsoft.com/office/drawing/2014/main" val="20002"/>
                    </a:ext>
                  </a:extLst>
                </a:gridCol>
                <a:gridCol w="719439">
                  <a:extLst>
                    <a:ext uri="{9D8B030D-6E8A-4147-A177-3AD203B41FA5}">
                      <a16:colId xmlns:a16="http://schemas.microsoft.com/office/drawing/2014/main" val="20003"/>
                    </a:ext>
                  </a:extLst>
                </a:gridCol>
              </a:tblGrid>
              <a:tr h="370840">
                <a:tc>
                  <a:txBody>
                    <a:bodyPr/>
                    <a:lstStyle/>
                    <a:p>
                      <a:pPr algn="ctr"/>
                      <a:r>
                        <a:rPr kumimoji="0" lang="en-US" sz="1600" b="1" i="0" u="none" strike="noStrike" cap="none" normalizeH="0" baseline="0" dirty="0">
                          <a:ln>
                            <a:noFill/>
                          </a:ln>
                          <a:solidFill>
                            <a:schemeClr val="tx1"/>
                          </a:solidFill>
                          <a:effectLst/>
                          <a:latin typeface="+mn-lt"/>
                          <a:ea typeface="ヒラギノ角ゴ Pro W3" charset="-128"/>
                        </a:rPr>
                        <a:t>Assets</a:t>
                      </a:r>
                      <a:endParaRPr lang="en-US" sz="16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chemeClr val="bg1"/>
                          </a:solidFill>
                          <a:latin typeface="+mn-lt"/>
                        </a:rPr>
                        <a:t>Blank</a:t>
                      </a: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0" lang="en-US" sz="1600" b="1" i="0" u="none" strike="noStrike" cap="none" normalizeH="0" baseline="0" dirty="0">
                          <a:ln>
                            <a:noFill/>
                          </a:ln>
                          <a:solidFill>
                            <a:schemeClr val="tx1"/>
                          </a:solidFill>
                          <a:effectLst/>
                          <a:latin typeface="+mn-lt"/>
                          <a:ea typeface="ヒラギノ角ゴ Pro W3" charset="-128"/>
                        </a:rPr>
                        <a:t>Liabilities</a:t>
                      </a:r>
                      <a:endParaRPr lang="en-US" sz="16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chemeClr val="bg1"/>
                          </a:solidFill>
                          <a:latin typeface="+mn-lt"/>
                        </a:rPr>
                        <a:t>Blank</a:t>
                      </a: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ea typeface="ヒラギノ角ゴ Pro W3" charset="-128"/>
                        </a:rPr>
                        <a:t>Foreign Assets</a:t>
                      </a:r>
                    </a:p>
                  </a:txBody>
                  <a:tcPr marL="91432" marR="91432"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ea typeface="ヒラギノ角ゴ Pro W3" charset="-128"/>
                        </a:rPr>
                        <a:t>−$1B</a:t>
                      </a:r>
                    </a:p>
                  </a:txBody>
                  <a:tcPr marL="91432" marR="91432"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ea typeface="ヒラギノ角ゴ Pro W3" charset="-128"/>
                        </a:rPr>
                        <a:t>Deposits with the Fed</a:t>
                      </a:r>
                    </a:p>
                  </a:txBody>
                  <a:tcPr marL="91432" marR="91432"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ea typeface="ヒラギノ角ゴ Pro W3" charset="-128"/>
                        </a:rPr>
                        <a:t>−$1B</a:t>
                      </a:r>
                    </a:p>
                  </a:txBody>
                  <a:tcPr marL="91432" marR="91432"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r>
                        <a:rPr kumimoji="0" lang="en-US" sz="1600" b="0" i="0" u="none" strike="noStrike" cap="none" normalizeH="0" baseline="0" dirty="0">
                          <a:ln>
                            <a:noFill/>
                          </a:ln>
                          <a:solidFill>
                            <a:schemeClr val="tx1"/>
                          </a:solidFill>
                          <a:effectLst/>
                          <a:latin typeface="+mn-lt"/>
                          <a:ea typeface="ヒラギノ角ゴ Pro W3" charset="-128"/>
                        </a:rPr>
                        <a:t>(International Reserves)</a:t>
                      </a: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chemeClr val="bg1"/>
                          </a:solidFill>
                          <a:latin typeface="+mn-lt"/>
                        </a:rPr>
                        <a:t>Blank</a:t>
                      </a: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0" lang="en-US" sz="1600" b="0" i="0" u="none" strike="noStrike" cap="none" normalizeH="0" baseline="0" dirty="0">
                          <a:ln>
                            <a:noFill/>
                          </a:ln>
                          <a:solidFill>
                            <a:schemeClr val="tx1"/>
                          </a:solidFill>
                          <a:effectLst/>
                          <a:latin typeface="+mn-lt"/>
                          <a:ea typeface="ヒラギノ角ゴ Pro W3" charset="-128"/>
                        </a:rPr>
                        <a:t>(reserves)</a:t>
                      </a: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chemeClr val="bg1"/>
                          </a:solidFill>
                          <a:latin typeface="+mn-lt"/>
                        </a:rPr>
                        <a:t>Blank</a:t>
                      </a: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7109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Intervention in the Foreign Exchange Market</a:t>
            </a:r>
            <a:r>
              <a:rPr lang="en-US" b="0" dirty="0"/>
              <a:t> </a:t>
            </a:r>
            <a:r>
              <a:rPr lang="en-US" sz="2000" b="0" dirty="0"/>
              <a:t>(4 of 7)</a:t>
            </a:r>
            <a:endParaRPr lang="en-US" dirty="0"/>
          </a:p>
        </p:txBody>
      </p:sp>
      <p:sp>
        <p:nvSpPr>
          <p:cNvPr id="3" name="Content Placeholder 2"/>
          <p:cNvSpPr>
            <a:spLocks noGrp="1"/>
          </p:cNvSpPr>
          <p:nvPr>
            <p:ph idx="1"/>
          </p:nvPr>
        </p:nvSpPr>
        <p:spPr/>
        <p:txBody>
          <a:bodyPr/>
          <a:lstStyle/>
          <a:p>
            <a:pPr>
              <a:spcBef>
                <a:spcPct val="40000"/>
              </a:spcBef>
            </a:pPr>
            <a:r>
              <a:rPr lang="en-US" sz="2000" dirty="0">
                <a:ea typeface="ヒラギノ角ゴ Pro W3" charset="-128"/>
              </a:rPr>
              <a:t>A central bank’</a:t>
            </a:r>
            <a:r>
              <a:rPr lang="en-US" altLang="ja-JP" sz="2000" dirty="0">
                <a:ea typeface="ヒラギノ角ゴ Pro W3" charset="-128"/>
              </a:rPr>
              <a:t>s </a:t>
            </a:r>
            <a:r>
              <a:rPr lang="en-US" altLang="ja-JP" sz="2000" b="1" dirty="0">
                <a:ea typeface="ヒラギノ角ゴ Pro W3" charset="-128"/>
              </a:rPr>
              <a:t>purchase of domestic currency </a:t>
            </a:r>
            <a:r>
              <a:rPr lang="en-US" altLang="ja-JP" sz="2000" dirty="0">
                <a:ea typeface="ヒラギノ角ゴ Pro W3" charset="-128"/>
              </a:rPr>
              <a:t>and</a:t>
            </a:r>
            <a:r>
              <a:rPr lang="en-US" altLang="ja-JP" sz="2000" b="1" dirty="0">
                <a:ea typeface="ヒラギノ角ゴ Pro W3" charset="-128"/>
              </a:rPr>
              <a:t> </a:t>
            </a:r>
            <a:r>
              <a:rPr lang="en-US" altLang="ja-JP" sz="2000" dirty="0">
                <a:ea typeface="ヒラギノ角ゴ Pro W3" charset="-128"/>
              </a:rPr>
              <a:t>corresponding</a:t>
            </a:r>
            <a:r>
              <a:rPr lang="en-US" altLang="ja-JP" sz="2000" b="1" dirty="0">
                <a:ea typeface="ヒラギノ角ゴ Pro W3" charset="-128"/>
              </a:rPr>
              <a:t> sale of foreign assets </a:t>
            </a:r>
            <a:r>
              <a:rPr lang="en-US" altLang="ja-JP" sz="2000" dirty="0">
                <a:ea typeface="ヒラギノ角ゴ Pro W3" charset="-128"/>
              </a:rPr>
              <a:t>in the foreign exchange market lead to an </a:t>
            </a:r>
            <a:r>
              <a:rPr lang="en-US" altLang="ja-JP" sz="2000" b="1" dirty="0">
                <a:ea typeface="ヒラギノ角ゴ Pro W3" charset="-128"/>
              </a:rPr>
              <a:t>equal decline </a:t>
            </a:r>
            <a:r>
              <a:rPr lang="en-US" altLang="ja-JP" sz="2000" dirty="0">
                <a:ea typeface="ヒラギノ角ゴ Pro W3" charset="-128"/>
              </a:rPr>
              <a:t>in its </a:t>
            </a:r>
            <a:r>
              <a:rPr lang="en-US" altLang="ja-JP" sz="2000" b="1" dirty="0">
                <a:ea typeface="ヒラギノ角ゴ Pro W3" charset="-128"/>
              </a:rPr>
              <a:t>international reserves </a:t>
            </a:r>
            <a:r>
              <a:rPr lang="en-US" altLang="ja-JP" sz="2000" dirty="0">
                <a:ea typeface="ヒラギノ角ゴ Pro W3" charset="-128"/>
              </a:rPr>
              <a:t>and the </a:t>
            </a:r>
            <a:r>
              <a:rPr lang="en-US" altLang="ja-JP" sz="2000" b="1" dirty="0">
                <a:ea typeface="ヒラギノ角ゴ Pro W3" charset="-128"/>
              </a:rPr>
              <a:t>monetary base</a:t>
            </a:r>
            <a:r>
              <a:rPr lang="en-US" altLang="ja-JP" sz="2000" dirty="0">
                <a:ea typeface="ヒラギノ角ゴ Pro W3" charset="-128"/>
              </a:rPr>
              <a:t>.</a:t>
            </a:r>
          </a:p>
          <a:p>
            <a:pPr>
              <a:spcBef>
                <a:spcPct val="40000"/>
              </a:spcBef>
            </a:pPr>
            <a:endParaRPr lang="en-US" altLang="ja-JP" sz="2000" dirty="0">
              <a:ea typeface="ヒラギノ角ゴ Pro W3" charset="-128"/>
            </a:endParaRPr>
          </a:p>
          <a:p>
            <a:pPr>
              <a:spcBef>
                <a:spcPct val="40000"/>
              </a:spcBef>
            </a:pPr>
            <a:endParaRPr lang="en-US" altLang="ja-JP" sz="2000" dirty="0">
              <a:ea typeface="ヒラギノ角ゴ Pro W3" charset="-128"/>
            </a:endParaRPr>
          </a:p>
          <a:p>
            <a:pPr marL="0" indent="0">
              <a:spcBef>
                <a:spcPct val="40000"/>
              </a:spcBef>
              <a:buNone/>
            </a:pPr>
            <a:endParaRPr lang="en-US" altLang="ja-JP" sz="2000" dirty="0">
              <a:ea typeface="ヒラギノ角ゴ Pro W3" charset="-128"/>
            </a:endParaRPr>
          </a:p>
          <a:p>
            <a:pPr>
              <a:spcBef>
                <a:spcPct val="40000"/>
              </a:spcBef>
            </a:pPr>
            <a:r>
              <a:rPr lang="en-US" sz="2000" dirty="0">
                <a:ea typeface="ヒラギノ角ゴ Pro W3" charset="-128"/>
              </a:rPr>
              <a:t>A central bank’</a:t>
            </a:r>
            <a:r>
              <a:rPr lang="en-US" altLang="ja-JP" sz="2000" dirty="0">
                <a:ea typeface="ヒラギノ角ゴ Pro W3" charset="-128"/>
              </a:rPr>
              <a:t>s </a:t>
            </a:r>
            <a:r>
              <a:rPr lang="en-US" altLang="ja-JP" sz="2000" b="1" dirty="0">
                <a:ea typeface="ヒラギノ角ゴ Pro W3" charset="-128"/>
              </a:rPr>
              <a:t>sale of domestic currency to purchase foreign assets</a:t>
            </a:r>
            <a:r>
              <a:rPr lang="en-US" altLang="ja-JP" sz="2000" dirty="0">
                <a:ea typeface="ヒラギノ角ゴ Pro W3" charset="-128"/>
              </a:rPr>
              <a:t> in the foreign exchange market results in an </a:t>
            </a:r>
            <a:r>
              <a:rPr lang="en-US" altLang="ja-JP" sz="2000" b="1" dirty="0">
                <a:ea typeface="ヒラギノ角ゴ Pro W3" charset="-128"/>
              </a:rPr>
              <a:t>equal</a:t>
            </a:r>
            <a:r>
              <a:rPr lang="en-US" altLang="ja-JP" sz="2000" dirty="0">
                <a:ea typeface="ヒラギノ角ゴ Pro W3" charset="-128"/>
              </a:rPr>
              <a:t> </a:t>
            </a:r>
            <a:r>
              <a:rPr lang="en-US" altLang="ja-JP" sz="2000" b="1" dirty="0">
                <a:ea typeface="ヒラギノ角ゴ Pro W3" charset="-128"/>
              </a:rPr>
              <a:t>rise</a:t>
            </a:r>
            <a:r>
              <a:rPr lang="en-US" altLang="ja-JP" sz="2000" dirty="0">
                <a:ea typeface="ヒラギノ角ゴ Pro W3" charset="-128"/>
              </a:rPr>
              <a:t> in its </a:t>
            </a:r>
            <a:r>
              <a:rPr lang="en-US" altLang="ja-JP" sz="2000" b="1" dirty="0">
                <a:ea typeface="ヒラギノ角ゴ Pro W3" charset="-128"/>
              </a:rPr>
              <a:t>international reserves</a:t>
            </a:r>
            <a:r>
              <a:rPr lang="en-US" altLang="ja-JP" sz="2000" dirty="0">
                <a:ea typeface="ヒラギノ角ゴ Pro W3" charset="-128"/>
              </a:rPr>
              <a:t> and </a:t>
            </a:r>
            <a:r>
              <a:rPr lang="en-US" altLang="ja-JP" sz="2000" b="1" dirty="0">
                <a:ea typeface="ヒラギノ角ゴ Pro W3" charset="-128"/>
              </a:rPr>
              <a:t>the monetary base</a:t>
            </a:r>
            <a:r>
              <a:rPr lang="en-US" altLang="ja-JP" sz="2000" dirty="0">
                <a:ea typeface="ヒラギノ角ゴ Pro W3" charset="-128"/>
              </a:rPr>
              <a:t>.</a:t>
            </a:r>
          </a:p>
          <a:p>
            <a:pPr marL="0" indent="0">
              <a:spcBef>
                <a:spcPct val="40000"/>
              </a:spcBef>
              <a:buNone/>
            </a:pPr>
            <a:endParaRPr lang="en-US" altLang="ja-JP" sz="2000" dirty="0">
              <a:ea typeface="ヒラギノ角ゴ Pro W3" charset="-128"/>
            </a:endParaRPr>
          </a:p>
        </p:txBody>
      </p:sp>
      <p:graphicFrame>
        <p:nvGraphicFramePr>
          <p:cNvPr id="5" name="Table 4"/>
          <p:cNvGraphicFramePr>
            <a:graphicFrameLocks noGrp="1"/>
          </p:cNvGraphicFramePr>
          <p:nvPr>
            <p:extLst>
              <p:ext uri="{D42A27DB-BD31-4B8C-83A1-F6EECF244321}">
                <p14:modId xmlns:p14="http://schemas.microsoft.com/office/powerpoint/2010/main" val="836519887"/>
              </p:ext>
            </p:extLst>
          </p:nvPr>
        </p:nvGraphicFramePr>
        <p:xfrm>
          <a:off x="1371600" y="2590800"/>
          <a:ext cx="6096000" cy="1112520"/>
        </p:xfrm>
        <a:graphic>
          <a:graphicData uri="http://schemas.openxmlformats.org/drawingml/2006/table">
            <a:tbl>
              <a:tblPr firstRow="1" bandRow="1">
                <a:tableStyleId>{5940675A-B579-460E-94D1-54222C63F5DA}</a:tableStyleId>
              </a:tblPr>
              <a:tblGrid>
                <a:gridCol w="2362200">
                  <a:extLst>
                    <a:ext uri="{9D8B030D-6E8A-4147-A177-3AD203B41FA5}">
                      <a16:colId xmlns:a16="http://schemas.microsoft.com/office/drawing/2014/main" val="1791878970"/>
                    </a:ext>
                  </a:extLst>
                </a:gridCol>
                <a:gridCol w="685800">
                  <a:extLst>
                    <a:ext uri="{9D8B030D-6E8A-4147-A177-3AD203B41FA5}">
                      <a16:colId xmlns:a16="http://schemas.microsoft.com/office/drawing/2014/main" val="1634484609"/>
                    </a:ext>
                  </a:extLst>
                </a:gridCol>
                <a:gridCol w="2286000">
                  <a:extLst>
                    <a:ext uri="{9D8B030D-6E8A-4147-A177-3AD203B41FA5}">
                      <a16:colId xmlns:a16="http://schemas.microsoft.com/office/drawing/2014/main" val="4005673373"/>
                    </a:ext>
                  </a:extLst>
                </a:gridCol>
                <a:gridCol w="762000">
                  <a:extLst>
                    <a:ext uri="{9D8B030D-6E8A-4147-A177-3AD203B41FA5}">
                      <a16:colId xmlns:a16="http://schemas.microsoft.com/office/drawing/2014/main" val="454125047"/>
                    </a:ext>
                  </a:extLst>
                </a:gridCol>
              </a:tblGrid>
              <a:tr h="370840">
                <a:tc>
                  <a:txBody>
                    <a:bodyPr/>
                    <a:lstStyle/>
                    <a:p>
                      <a:r>
                        <a:rPr lang="en-US" sz="1800" b="1" dirty="0"/>
                        <a:t>Assets</a:t>
                      </a:r>
                    </a:p>
                  </a:txBody>
                  <a:tcPr/>
                </a:tc>
                <a:tc>
                  <a:txBody>
                    <a:bodyPr/>
                    <a:lstStyle/>
                    <a:p>
                      <a:endParaRPr lang="en-US" sz="1800" b="1" dirty="0"/>
                    </a:p>
                  </a:txBody>
                  <a:tcPr/>
                </a:tc>
                <a:tc>
                  <a:txBody>
                    <a:bodyPr/>
                    <a:lstStyle/>
                    <a:p>
                      <a:r>
                        <a:rPr lang="en-US" sz="1800" b="1" dirty="0"/>
                        <a:t>Liabilities</a:t>
                      </a:r>
                    </a:p>
                  </a:txBody>
                  <a:tcPr/>
                </a:tc>
                <a:tc>
                  <a:txBody>
                    <a:bodyPr/>
                    <a:lstStyle/>
                    <a:p>
                      <a:endParaRPr lang="en-US" sz="1800" dirty="0"/>
                    </a:p>
                  </a:txBody>
                  <a:tcPr/>
                </a:tc>
                <a:extLst>
                  <a:ext uri="{0D108BD9-81ED-4DB2-BD59-A6C34878D82A}">
                    <a16:rowId xmlns:a16="http://schemas.microsoft.com/office/drawing/2014/main" val="4039986230"/>
                  </a:ext>
                </a:extLst>
              </a:tr>
              <a:tr h="370840">
                <a:tc>
                  <a:txBody>
                    <a:bodyPr/>
                    <a:lstStyle/>
                    <a:p>
                      <a:r>
                        <a:rPr lang="en-US" sz="1600" dirty="0"/>
                        <a:t>Foreign Assets</a:t>
                      </a:r>
                    </a:p>
                  </a:txBody>
                  <a:tcPr/>
                </a:tc>
                <a:tc>
                  <a:txBody>
                    <a:bodyPr/>
                    <a:lstStyle/>
                    <a:p>
                      <a:r>
                        <a:rPr lang="en-US" sz="1600" dirty="0"/>
                        <a:t>-$1B</a:t>
                      </a:r>
                    </a:p>
                  </a:txBody>
                  <a:tcPr/>
                </a:tc>
                <a:tc>
                  <a:txBody>
                    <a:bodyPr/>
                    <a:lstStyle/>
                    <a:p>
                      <a:r>
                        <a:rPr lang="en-US" sz="1600" dirty="0"/>
                        <a:t>Deposits with the Fed</a:t>
                      </a:r>
                    </a:p>
                  </a:txBody>
                  <a:tcPr/>
                </a:tc>
                <a:tc>
                  <a:txBody>
                    <a:bodyPr/>
                    <a:lstStyle/>
                    <a:p>
                      <a:r>
                        <a:rPr lang="en-US" sz="1800" dirty="0"/>
                        <a:t>-$1B</a:t>
                      </a:r>
                    </a:p>
                  </a:txBody>
                  <a:tcPr/>
                </a:tc>
                <a:extLst>
                  <a:ext uri="{0D108BD9-81ED-4DB2-BD59-A6C34878D82A}">
                    <a16:rowId xmlns:a16="http://schemas.microsoft.com/office/drawing/2014/main" val="708117094"/>
                  </a:ext>
                </a:extLst>
              </a:tr>
              <a:tr h="370840">
                <a:tc>
                  <a:txBody>
                    <a:bodyPr/>
                    <a:lstStyle/>
                    <a:p>
                      <a:r>
                        <a:rPr lang="en-US" sz="1600" dirty="0"/>
                        <a:t>(International Reserves)</a:t>
                      </a:r>
                    </a:p>
                  </a:txBody>
                  <a:tcPr/>
                </a:tc>
                <a:tc>
                  <a:txBody>
                    <a:bodyPr/>
                    <a:lstStyle/>
                    <a:p>
                      <a:endParaRPr lang="en-US" sz="1600" dirty="0"/>
                    </a:p>
                  </a:txBody>
                  <a:tcPr/>
                </a:tc>
                <a:tc>
                  <a:txBody>
                    <a:bodyPr/>
                    <a:lstStyle/>
                    <a:p>
                      <a:r>
                        <a:rPr lang="en-US" sz="1600" dirty="0"/>
                        <a:t>(Reserves)</a:t>
                      </a:r>
                    </a:p>
                  </a:txBody>
                  <a:tcPr/>
                </a:tc>
                <a:tc>
                  <a:txBody>
                    <a:bodyPr/>
                    <a:lstStyle/>
                    <a:p>
                      <a:endParaRPr lang="en-US" sz="1800" dirty="0"/>
                    </a:p>
                  </a:txBody>
                  <a:tcPr/>
                </a:tc>
                <a:extLst>
                  <a:ext uri="{0D108BD9-81ED-4DB2-BD59-A6C34878D82A}">
                    <a16:rowId xmlns:a16="http://schemas.microsoft.com/office/drawing/2014/main" val="184913248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875781909"/>
              </p:ext>
            </p:extLst>
          </p:nvPr>
        </p:nvGraphicFramePr>
        <p:xfrm>
          <a:off x="1371600" y="4953000"/>
          <a:ext cx="6096000" cy="1320800"/>
        </p:xfrm>
        <a:graphic>
          <a:graphicData uri="http://schemas.openxmlformats.org/drawingml/2006/table">
            <a:tbl>
              <a:tblPr firstRow="1" bandRow="1">
                <a:tableStyleId>{5940675A-B579-460E-94D1-54222C63F5DA}</a:tableStyleId>
              </a:tblPr>
              <a:tblGrid>
                <a:gridCol w="2286000">
                  <a:extLst>
                    <a:ext uri="{9D8B030D-6E8A-4147-A177-3AD203B41FA5}">
                      <a16:colId xmlns:a16="http://schemas.microsoft.com/office/drawing/2014/main" val="3915219606"/>
                    </a:ext>
                  </a:extLst>
                </a:gridCol>
                <a:gridCol w="762000">
                  <a:extLst>
                    <a:ext uri="{9D8B030D-6E8A-4147-A177-3AD203B41FA5}">
                      <a16:colId xmlns:a16="http://schemas.microsoft.com/office/drawing/2014/main" val="3710313800"/>
                    </a:ext>
                  </a:extLst>
                </a:gridCol>
                <a:gridCol w="2286000">
                  <a:extLst>
                    <a:ext uri="{9D8B030D-6E8A-4147-A177-3AD203B41FA5}">
                      <a16:colId xmlns:a16="http://schemas.microsoft.com/office/drawing/2014/main" val="2288521945"/>
                    </a:ext>
                  </a:extLst>
                </a:gridCol>
                <a:gridCol w="762000">
                  <a:extLst>
                    <a:ext uri="{9D8B030D-6E8A-4147-A177-3AD203B41FA5}">
                      <a16:colId xmlns:a16="http://schemas.microsoft.com/office/drawing/2014/main" val="4148885718"/>
                    </a:ext>
                  </a:extLst>
                </a:gridCol>
              </a:tblGrid>
              <a:tr h="370840">
                <a:tc>
                  <a:txBody>
                    <a:bodyPr/>
                    <a:lstStyle/>
                    <a:p>
                      <a:r>
                        <a:rPr lang="en-US" b="1" dirty="0"/>
                        <a:t>Assets</a:t>
                      </a:r>
                    </a:p>
                  </a:txBody>
                  <a:tcPr/>
                </a:tc>
                <a:tc>
                  <a:txBody>
                    <a:bodyPr/>
                    <a:lstStyle/>
                    <a:p>
                      <a:endParaRPr lang="en-US"/>
                    </a:p>
                  </a:txBody>
                  <a:tcPr/>
                </a:tc>
                <a:tc>
                  <a:txBody>
                    <a:bodyPr/>
                    <a:lstStyle/>
                    <a:p>
                      <a:r>
                        <a:rPr lang="en-US" b="1" dirty="0"/>
                        <a:t>Liabilities</a:t>
                      </a:r>
                    </a:p>
                  </a:txBody>
                  <a:tcPr/>
                </a:tc>
                <a:tc>
                  <a:txBody>
                    <a:bodyPr/>
                    <a:lstStyle/>
                    <a:p>
                      <a:endParaRPr lang="en-US"/>
                    </a:p>
                  </a:txBody>
                  <a:tcPr/>
                </a:tc>
                <a:extLst>
                  <a:ext uri="{0D108BD9-81ED-4DB2-BD59-A6C34878D82A}">
                    <a16:rowId xmlns:a16="http://schemas.microsoft.com/office/drawing/2014/main" val="1992706521"/>
                  </a:ext>
                </a:extLst>
              </a:tr>
              <a:tr h="370840">
                <a:tc>
                  <a:txBody>
                    <a:bodyPr/>
                    <a:lstStyle/>
                    <a:p>
                      <a:r>
                        <a:rPr lang="en-US" sz="1600" dirty="0"/>
                        <a:t>Foreign Assets</a:t>
                      </a:r>
                    </a:p>
                  </a:txBody>
                  <a:tcPr/>
                </a:tc>
                <a:tc>
                  <a:txBody>
                    <a:bodyPr/>
                    <a:lstStyle/>
                    <a:p>
                      <a:r>
                        <a:rPr lang="en-US" sz="1600" dirty="0"/>
                        <a:t>+1B</a:t>
                      </a:r>
                    </a:p>
                  </a:txBody>
                  <a:tcPr/>
                </a:tc>
                <a:tc>
                  <a:txBody>
                    <a:bodyPr/>
                    <a:lstStyle/>
                    <a:p>
                      <a:r>
                        <a:rPr lang="en-US" sz="1600" dirty="0"/>
                        <a:t>Deposits with</a:t>
                      </a:r>
                      <a:r>
                        <a:rPr lang="en-US" sz="1600" baseline="0" dirty="0"/>
                        <a:t> the Fed</a:t>
                      </a:r>
                      <a:endParaRPr lang="en-US" sz="1600" dirty="0"/>
                    </a:p>
                  </a:txBody>
                  <a:tcPr/>
                </a:tc>
                <a:tc>
                  <a:txBody>
                    <a:bodyPr/>
                    <a:lstStyle/>
                    <a:p>
                      <a:r>
                        <a:rPr lang="en-US" dirty="0"/>
                        <a:t>+1B</a:t>
                      </a:r>
                    </a:p>
                  </a:txBody>
                  <a:tcPr/>
                </a:tc>
                <a:extLst>
                  <a:ext uri="{0D108BD9-81ED-4DB2-BD59-A6C34878D82A}">
                    <a16:rowId xmlns:a16="http://schemas.microsoft.com/office/drawing/2014/main" val="1663964925"/>
                  </a:ext>
                </a:extLst>
              </a:tr>
              <a:tr h="370840">
                <a:tc>
                  <a:txBody>
                    <a:bodyPr/>
                    <a:lstStyle/>
                    <a:p>
                      <a:r>
                        <a:rPr lang="en-US" sz="1600" dirty="0"/>
                        <a:t>(International Reserves)</a:t>
                      </a:r>
                    </a:p>
                  </a:txBody>
                  <a:tcPr/>
                </a:tc>
                <a:tc>
                  <a:txBody>
                    <a:bodyPr/>
                    <a:lstStyle/>
                    <a:p>
                      <a:endParaRPr lang="en-US" sz="1600"/>
                    </a:p>
                  </a:txBody>
                  <a:tcPr/>
                </a:tc>
                <a:tc>
                  <a:txBody>
                    <a:bodyPr/>
                    <a:lstStyle/>
                    <a:p>
                      <a:r>
                        <a:rPr lang="en-US" sz="1600" dirty="0"/>
                        <a:t>(Reserves)</a:t>
                      </a:r>
                    </a:p>
                  </a:txBody>
                  <a:tcPr/>
                </a:tc>
                <a:tc>
                  <a:txBody>
                    <a:bodyPr/>
                    <a:lstStyle/>
                    <a:p>
                      <a:endParaRPr lang="en-US" dirty="0"/>
                    </a:p>
                  </a:txBody>
                  <a:tcPr/>
                </a:tc>
                <a:extLst>
                  <a:ext uri="{0D108BD9-81ED-4DB2-BD59-A6C34878D82A}">
                    <a16:rowId xmlns:a16="http://schemas.microsoft.com/office/drawing/2014/main" val="1125879211"/>
                  </a:ext>
                </a:extLst>
              </a:tr>
            </a:tbl>
          </a:graphicData>
        </a:graphic>
      </p:graphicFrame>
    </p:spTree>
    <p:extLst>
      <p:ext uri="{BB962C8B-B14F-4D97-AF65-F5344CB8AC3E}">
        <p14:creationId xmlns:p14="http://schemas.microsoft.com/office/powerpoint/2010/main" val="1445687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Intervention in the Foreign Exchange Market</a:t>
            </a:r>
            <a:r>
              <a:rPr lang="en-US" b="0" dirty="0"/>
              <a:t> </a:t>
            </a:r>
            <a:r>
              <a:rPr lang="en-US" sz="2000" b="0" dirty="0"/>
              <a:t>(5 of 7)</a:t>
            </a:r>
            <a:endParaRPr lang="en-US" b="0" dirty="0"/>
          </a:p>
        </p:txBody>
      </p:sp>
      <p:sp>
        <p:nvSpPr>
          <p:cNvPr id="3" name="Content Placeholder 2"/>
          <p:cNvSpPr>
            <a:spLocks noGrp="1"/>
          </p:cNvSpPr>
          <p:nvPr>
            <p:ph idx="1"/>
          </p:nvPr>
        </p:nvSpPr>
        <p:spPr/>
        <p:txBody>
          <a:bodyPr/>
          <a:lstStyle/>
          <a:p>
            <a:pPr>
              <a:spcBef>
                <a:spcPct val="40000"/>
              </a:spcBef>
            </a:pPr>
            <a:r>
              <a:rPr lang="en-US" sz="2000" b="1" dirty="0">
                <a:ea typeface="ヒラギノ角ゴ Pro W3" charset="-128"/>
              </a:rPr>
              <a:t>Unsterilized foreign exchange intervention-</a:t>
            </a:r>
            <a:r>
              <a:rPr lang="en-US" sz="2000" dirty="0">
                <a:ea typeface="ヒラギノ角ゴ Pro W3" charset="-128"/>
              </a:rPr>
              <a:t> an intervention in which a central bank allows the purchase or sale of domestic currency to have an </a:t>
            </a:r>
            <a:r>
              <a:rPr lang="en-US" sz="2000" b="1" dirty="0">
                <a:ea typeface="ヒラギノ角ゴ Pro W3" charset="-128"/>
              </a:rPr>
              <a:t>effect on the monetary base</a:t>
            </a:r>
            <a:r>
              <a:rPr lang="en-US" sz="2000" dirty="0">
                <a:ea typeface="ヒラギノ角ゴ Pro W3" charset="-128"/>
              </a:rPr>
              <a:t>.</a:t>
            </a:r>
          </a:p>
          <a:p>
            <a:pPr>
              <a:spcBef>
                <a:spcPct val="40000"/>
              </a:spcBef>
            </a:pPr>
            <a:endParaRPr lang="en-US" dirty="0"/>
          </a:p>
          <a:p>
            <a:endParaRPr lang="en-US" dirty="0"/>
          </a:p>
        </p:txBody>
      </p:sp>
    </p:spTree>
    <p:extLst>
      <p:ext uri="{BB962C8B-B14F-4D97-AF65-F5344CB8AC3E}">
        <p14:creationId xmlns:p14="http://schemas.microsoft.com/office/powerpoint/2010/main" val="2126428515"/>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8029</TotalTime>
  <Words>2923</Words>
  <Application>Microsoft Office PowerPoint</Application>
  <PresentationFormat>On-screen Show (4:3)</PresentationFormat>
  <Paragraphs>321</Paragraphs>
  <Slides>41</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Courier New</vt:lpstr>
      <vt:lpstr>Times New Roman</vt:lpstr>
      <vt:lpstr>Verdana</vt:lpstr>
      <vt:lpstr>Wingdings</vt:lpstr>
      <vt:lpstr>ヒラギノ角ゴ Pro W3</vt:lpstr>
      <vt:lpstr>508 Lecture</vt:lpstr>
      <vt:lpstr>The Economics of Money, Banking, and Financial Markets</vt:lpstr>
      <vt:lpstr>Preview</vt:lpstr>
      <vt:lpstr>Learning Objectives (1 of 2)</vt:lpstr>
      <vt:lpstr>Learning Objectives (2 of 2)</vt:lpstr>
      <vt:lpstr>Intervention in the Foreign Exchange Market (1 of 7)</vt:lpstr>
      <vt:lpstr>Intervention in the Foreign Exchange Market (2 of 7)</vt:lpstr>
      <vt:lpstr>Intervention in the Foreign Exchange Market (3 of 7)</vt:lpstr>
      <vt:lpstr>Intervention in the Foreign Exchange Market (4 of 7)</vt:lpstr>
      <vt:lpstr>Intervention in the Foreign Exchange Market (5 of 7)</vt:lpstr>
      <vt:lpstr>Intervention in the Foreign Exchange Market (6 of 7)</vt:lpstr>
      <vt:lpstr>Figure 1 Effect of an Unsterilized Purchase of Dollars and Sale of Foreign Assets</vt:lpstr>
      <vt:lpstr>Intervention in the Foreign Exchange Market (7 of 7)</vt:lpstr>
      <vt:lpstr>Balance of Payments (1 of 6)</vt:lpstr>
      <vt:lpstr>Balance of Payments (2 of 6)</vt:lpstr>
      <vt:lpstr>Balance of Payments (3 of 6)</vt:lpstr>
      <vt:lpstr>Balance of Payments (4 of 6)</vt:lpstr>
      <vt:lpstr>Balance of Payments (5 of 6)</vt:lpstr>
      <vt:lpstr>Balance of Payments (6 of 6)</vt:lpstr>
      <vt:lpstr>Intuition behind Balance of Payments</vt:lpstr>
      <vt:lpstr>Global: Should We Worry About the Large U.S. Current Account Deficit?</vt:lpstr>
      <vt:lpstr>Exchange Rate Regimes in the International Financial System (1 of 4)</vt:lpstr>
      <vt:lpstr>Exchange Rate Regimes in the International Financial System (2 of 4)</vt:lpstr>
      <vt:lpstr>Exchange Rate Regimes in the International Financial System (3 of 4)</vt:lpstr>
      <vt:lpstr>Exchange Rate Regimes in the International Financial System (4 of 4)</vt:lpstr>
      <vt:lpstr>How a Fixed Exchange Rate  Regime Works</vt:lpstr>
      <vt:lpstr>Figure 2 Intervention in the Foreign Exchange Market Under a Fixed Exchange Rate Regime</vt:lpstr>
      <vt:lpstr>Figure 4 The Policy Trilemma</vt:lpstr>
      <vt:lpstr>Monetary Unions</vt:lpstr>
      <vt:lpstr>Managed Float</vt:lpstr>
      <vt:lpstr>Capital Controls (1 of 2)</vt:lpstr>
      <vt:lpstr>Capital Controls (2 of 2)</vt:lpstr>
      <vt:lpstr>The Role of the IMF</vt:lpstr>
      <vt:lpstr>How Should the IMF Operate?</vt:lpstr>
      <vt:lpstr>International Considerations and Monetary Policy (1 of 2)</vt:lpstr>
      <vt:lpstr>International Considerations and Monetary Policy (2 of 2)</vt:lpstr>
      <vt:lpstr>To Peg or Not to Peg: Exchange-Rate Targeting as an Alternative Monetary Policy Strategy</vt:lpstr>
      <vt:lpstr>When Is Exchange-Rate Targeting Desirable for Industrialized Countries?</vt:lpstr>
      <vt:lpstr>When Is Exchange-Rate Targeting Desirable for Emerging Market Countries?</vt:lpstr>
      <vt:lpstr>Currency Boards</vt:lpstr>
      <vt:lpstr>Dollarization</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Economics of Money, Banking, and Financial Markets, Twelfth Edition</dc:title>
  <dc:subject>Economics</dc:subject>
  <dc:creator>Frederic S. Mishkin</dc:creator>
  <cp:keywords>Economics</cp:keywords>
  <cp:lastModifiedBy>Elham Saeidinezhad</cp:lastModifiedBy>
  <cp:revision>590</cp:revision>
  <dcterms:created xsi:type="dcterms:W3CDTF">2014-07-14T20:04:21Z</dcterms:created>
  <dcterms:modified xsi:type="dcterms:W3CDTF">2018-10-11T02:54:29Z</dcterms:modified>
  <cp:category>Economics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682740</vt:lpwstr>
  </property>
  <property fmtid="{D5CDD505-2E9C-101B-9397-08002B2CF9AE}" pid="3" name="Offisync_UpdateToken">
    <vt:lpwstr>1</vt:lpwstr>
  </property>
  <property fmtid="{D5CDD505-2E9C-101B-9397-08002B2CF9AE}" pid="4" name="Jive_VersionGuid">
    <vt:lpwstr>7b502893-ac4a-4309-967d-6eb652f6b574</vt:lpwstr>
  </property>
  <property fmtid="{D5CDD505-2E9C-101B-9397-08002B2CF9AE}" pid="5" name="Offisync_ProviderInitializationData">
    <vt:lpwstr>https://neo.pearson.com</vt:lpwstr>
  </property>
  <property fmtid="{D5CDD505-2E9C-101B-9397-08002B2CF9AE}" pid="6" name="Offisync_ServerID">
    <vt:lpwstr>7e960520-0e88-4f05-9fa0-24079b61e486</vt:lpwstr>
  </property>
  <property fmtid="{D5CDD505-2E9C-101B-9397-08002B2CF9AE}" pid="7" name="Jive_LatestUserAccountName">
    <vt:lpwstr>sumit.gupta</vt:lpwstr>
  </property>
</Properties>
</file>