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3.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4.xml" ContentType="application/vnd.openxmlformats-officedocument.theme+xml"/>
  <Override PartName="/ppt/slideLayouts/slideLayout11.xml" ContentType="application/vnd.openxmlformats-officedocument.presentationml.slideLayout+xml"/>
  <Override PartName="/ppt/theme/theme5.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6.xml" ContentType="application/vnd.openxmlformats-officedocument.theme+xml"/>
  <Override PartName="/ppt/slideLayouts/slideLayout18.xml" ContentType="application/vnd.openxmlformats-officedocument.presentationml.slideLayout+xml"/>
  <Override PartName="/ppt/theme/theme7.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8.xml" ContentType="application/vnd.openxmlformats-officedocument.theme+xml"/>
  <Override PartName="/ppt/slideLayouts/slideLayout21.xml" ContentType="application/vnd.openxmlformats-officedocument.presentationml.slideLayout+xml"/>
  <Override PartName="/ppt/theme/theme9.xml" ContentType="application/vnd.openxmlformats-officedocument.theme+xml"/>
  <Override PartName="/ppt/slideLayouts/slideLayout22.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0" r:id="rId2"/>
    <p:sldMasterId id="2147483663" r:id="rId3"/>
    <p:sldMasterId id="2147483665" r:id="rId4"/>
    <p:sldMasterId id="2147483668" r:id="rId5"/>
    <p:sldMasterId id="2147483678" r:id="rId6"/>
    <p:sldMasterId id="2147483670" r:id="rId7"/>
    <p:sldMasterId id="2147483684" r:id="rId8"/>
    <p:sldMasterId id="2147483675" r:id="rId9"/>
    <p:sldMasterId id="2147483672" r:id="rId10"/>
  </p:sldMasterIdLst>
  <p:notesMasterIdLst>
    <p:notesMasterId r:id="rId80"/>
  </p:notesMasterIdLst>
  <p:handoutMasterIdLst>
    <p:handoutMasterId r:id="rId81"/>
  </p:handoutMasterIdLst>
  <p:sldIdLst>
    <p:sldId id="256" r:id="rId11"/>
    <p:sldId id="374" r:id="rId12"/>
    <p:sldId id="1439" r:id="rId13"/>
    <p:sldId id="1440" r:id="rId14"/>
    <p:sldId id="1441" r:id="rId15"/>
    <p:sldId id="1502" r:id="rId16"/>
    <p:sldId id="1442" r:id="rId17"/>
    <p:sldId id="1443" r:id="rId18"/>
    <p:sldId id="1444" r:id="rId19"/>
    <p:sldId id="1445" r:id="rId20"/>
    <p:sldId id="1446" r:id="rId21"/>
    <p:sldId id="1447" r:id="rId22"/>
    <p:sldId id="1503" r:id="rId23"/>
    <p:sldId id="1448" r:id="rId24"/>
    <p:sldId id="1449" r:id="rId25"/>
    <p:sldId id="1450" r:id="rId26"/>
    <p:sldId id="1451" r:id="rId27"/>
    <p:sldId id="1452" r:id="rId28"/>
    <p:sldId id="1453" r:id="rId29"/>
    <p:sldId id="1454" r:id="rId30"/>
    <p:sldId id="1489" r:id="rId31"/>
    <p:sldId id="1455" r:id="rId32"/>
    <p:sldId id="1456" r:id="rId33"/>
    <p:sldId id="1457" r:id="rId34"/>
    <p:sldId id="1458" r:id="rId35"/>
    <p:sldId id="1459" r:id="rId36"/>
    <p:sldId id="1460" r:id="rId37"/>
    <p:sldId id="1504" r:id="rId38"/>
    <p:sldId id="1461" r:id="rId39"/>
    <p:sldId id="1462" r:id="rId40"/>
    <p:sldId id="1463" r:id="rId41"/>
    <p:sldId id="1464" r:id="rId42"/>
    <p:sldId id="1465" r:id="rId43"/>
    <p:sldId id="1466" r:id="rId44"/>
    <p:sldId id="1505" r:id="rId45"/>
    <p:sldId id="1467" r:id="rId46"/>
    <p:sldId id="1468" r:id="rId47"/>
    <p:sldId id="1469" r:id="rId48"/>
    <p:sldId id="1506" r:id="rId49"/>
    <p:sldId id="1470" r:id="rId50"/>
    <p:sldId id="1488" r:id="rId51"/>
    <p:sldId id="1471" r:id="rId52"/>
    <p:sldId id="1472" r:id="rId53"/>
    <p:sldId id="1473" r:id="rId54"/>
    <p:sldId id="1474" r:id="rId55"/>
    <p:sldId id="1475" r:id="rId56"/>
    <p:sldId id="1476" r:id="rId57"/>
    <p:sldId id="1477" r:id="rId58"/>
    <p:sldId id="1478" r:id="rId59"/>
    <p:sldId id="1479" r:id="rId60"/>
    <p:sldId id="1480" r:id="rId61"/>
    <p:sldId id="1482" r:id="rId62"/>
    <p:sldId id="1483" r:id="rId63"/>
    <p:sldId id="1485" r:id="rId64"/>
    <p:sldId id="1486" r:id="rId65"/>
    <p:sldId id="1487" r:id="rId66"/>
    <p:sldId id="1490" r:id="rId67"/>
    <p:sldId id="1491" r:id="rId68"/>
    <p:sldId id="1492" r:id="rId69"/>
    <p:sldId id="1497" r:id="rId70"/>
    <p:sldId id="1493" r:id="rId71"/>
    <p:sldId id="1494" r:id="rId72"/>
    <p:sldId id="1495" r:id="rId73"/>
    <p:sldId id="1496" r:id="rId74"/>
    <p:sldId id="1435" r:id="rId75"/>
    <p:sldId id="1400" r:id="rId76"/>
    <p:sldId id="1507" r:id="rId77"/>
    <p:sldId id="1508" r:id="rId78"/>
    <p:sldId id="1509" r:id="rId7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FFCC"/>
    <a:srgbClr val="702224"/>
    <a:srgbClr val="003399"/>
    <a:srgbClr val="006600"/>
    <a:srgbClr val="83363A"/>
    <a:srgbClr val="902C2E"/>
    <a:srgbClr val="C1373A"/>
    <a:srgbClr val="B8E08C"/>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01" autoAdjust="0"/>
    <p:restoredTop sz="72304" autoAdjust="0"/>
  </p:normalViewPr>
  <p:slideViewPr>
    <p:cSldViewPr>
      <p:cViewPr varScale="1">
        <p:scale>
          <a:sx n="58" d="100"/>
          <a:sy n="58" d="100"/>
        </p:scale>
        <p:origin x="1445" y="67"/>
      </p:cViewPr>
      <p:guideLst>
        <p:guide orient="horz" pos="2160"/>
        <p:guide pos="2880"/>
      </p:guideLst>
    </p:cSldViewPr>
  </p:slideViewPr>
  <p:outlineViewPr>
    <p:cViewPr>
      <p:scale>
        <a:sx n="33" d="100"/>
        <a:sy n="33" d="100"/>
      </p:scale>
      <p:origin x="0" y="2058"/>
    </p:cViewPr>
  </p:outlineViewPr>
  <p:notesTextViewPr>
    <p:cViewPr>
      <p:scale>
        <a:sx n="125" d="100"/>
        <a:sy n="125" d="100"/>
      </p:scale>
      <p:origin x="0" y="0"/>
    </p:cViewPr>
  </p:notesTextViewPr>
  <p:sorterViewPr>
    <p:cViewPr>
      <p:scale>
        <a:sx n="80" d="100"/>
        <a:sy n="80" d="100"/>
      </p:scale>
      <p:origin x="0" y="-16428"/>
    </p:cViewPr>
  </p:sorterViewPr>
  <p:notesViewPr>
    <p:cSldViewPr>
      <p:cViewPr>
        <p:scale>
          <a:sx n="200" d="100"/>
          <a:sy n="200" d="100"/>
        </p:scale>
        <p:origin x="1020" y="-363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slide" Target="slides/slide37.xml"/><Relationship Id="rId50" Type="http://schemas.openxmlformats.org/officeDocument/2006/relationships/slide" Target="slides/slide40.xml"/><Relationship Id="rId55" Type="http://schemas.openxmlformats.org/officeDocument/2006/relationships/slide" Target="slides/slide45.xml"/><Relationship Id="rId63" Type="http://schemas.openxmlformats.org/officeDocument/2006/relationships/slide" Target="slides/slide53.xml"/><Relationship Id="rId68" Type="http://schemas.openxmlformats.org/officeDocument/2006/relationships/slide" Target="slides/slide58.xml"/><Relationship Id="rId76" Type="http://schemas.openxmlformats.org/officeDocument/2006/relationships/slide" Target="slides/slide66.xml"/><Relationship Id="rId84" Type="http://schemas.openxmlformats.org/officeDocument/2006/relationships/theme" Target="theme/theme1.xml"/><Relationship Id="rId7" Type="http://schemas.openxmlformats.org/officeDocument/2006/relationships/slideMaster" Target="slideMasters/slideMaster7.xml"/><Relationship Id="rId71" Type="http://schemas.openxmlformats.org/officeDocument/2006/relationships/slide" Target="slides/slide61.xml"/><Relationship Id="rId2" Type="http://schemas.openxmlformats.org/officeDocument/2006/relationships/slideMaster" Target="slideMasters/slideMaster2.xml"/><Relationship Id="rId16" Type="http://schemas.openxmlformats.org/officeDocument/2006/relationships/slide" Target="slides/slide6.xml"/><Relationship Id="rId29" Type="http://schemas.openxmlformats.org/officeDocument/2006/relationships/slide" Target="slides/slide19.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slide" Target="slides/slide35.xml"/><Relationship Id="rId53" Type="http://schemas.openxmlformats.org/officeDocument/2006/relationships/slide" Target="slides/slide43.xml"/><Relationship Id="rId58" Type="http://schemas.openxmlformats.org/officeDocument/2006/relationships/slide" Target="slides/slide48.xml"/><Relationship Id="rId66" Type="http://schemas.openxmlformats.org/officeDocument/2006/relationships/slide" Target="slides/slide56.xml"/><Relationship Id="rId74" Type="http://schemas.openxmlformats.org/officeDocument/2006/relationships/slide" Target="slides/slide64.xml"/><Relationship Id="rId79" Type="http://schemas.openxmlformats.org/officeDocument/2006/relationships/slide" Target="slides/slide69.xml"/><Relationship Id="rId5" Type="http://schemas.openxmlformats.org/officeDocument/2006/relationships/slideMaster" Target="slideMasters/slideMaster5.xml"/><Relationship Id="rId61" Type="http://schemas.openxmlformats.org/officeDocument/2006/relationships/slide" Target="slides/slide51.xml"/><Relationship Id="rId82" Type="http://schemas.openxmlformats.org/officeDocument/2006/relationships/presProps" Target="presProps.xml"/><Relationship Id="rId19" Type="http://schemas.openxmlformats.org/officeDocument/2006/relationships/slide" Target="slides/slide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slide" Target="slides/slide33.xml"/><Relationship Id="rId48" Type="http://schemas.openxmlformats.org/officeDocument/2006/relationships/slide" Target="slides/slide38.xml"/><Relationship Id="rId56" Type="http://schemas.openxmlformats.org/officeDocument/2006/relationships/slide" Target="slides/slide46.xml"/><Relationship Id="rId64" Type="http://schemas.openxmlformats.org/officeDocument/2006/relationships/slide" Target="slides/slide54.xml"/><Relationship Id="rId69" Type="http://schemas.openxmlformats.org/officeDocument/2006/relationships/slide" Target="slides/slide59.xml"/><Relationship Id="rId77" Type="http://schemas.openxmlformats.org/officeDocument/2006/relationships/slide" Target="slides/slide67.xml"/><Relationship Id="rId8" Type="http://schemas.openxmlformats.org/officeDocument/2006/relationships/slideMaster" Target="slideMasters/slideMaster8.xml"/><Relationship Id="rId51" Type="http://schemas.openxmlformats.org/officeDocument/2006/relationships/slide" Target="slides/slide41.xml"/><Relationship Id="rId72" Type="http://schemas.openxmlformats.org/officeDocument/2006/relationships/slide" Target="slides/slide62.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slide" Target="slides/slide36.xml"/><Relationship Id="rId59" Type="http://schemas.openxmlformats.org/officeDocument/2006/relationships/slide" Target="slides/slide49.xml"/><Relationship Id="rId67" Type="http://schemas.openxmlformats.org/officeDocument/2006/relationships/slide" Target="slides/slide57.xml"/><Relationship Id="rId20" Type="http://schemas.openxmlformats.org/officeDocument/2006/relationships/slide" Target="slides/slide10.xml"/><Relationship Id="rId41" Type="http://schemas.openxmlformats.org/officeDocument/2006/relationships/slide" Target="slides/slide31.xml"/><Relationship Id="rId54" Type="http://schemas.openxmlformats.org/officeDocument/2006/relationships/slide" Target="slides/slide44.xml"/><Relationship Id="rId62" Type="http://schemas.openxmlformats.org/officeDocument/2006/relationships/slide" Target="slides/slide52.xml"/><Relationship Id="rId70" Type="http://schemas.openxmlformats.org/officeDocument/2006/relationships/slide" Target="slides/slide60.xml"/><Relationship Id="rId75" Type="http://schemas.openxmlformats.org/officeDocument/2006/relationships/slide" Target="slides/slide65.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49" Type="http://schemas.openxmlformats.org/officeDocument/2006/relationships/slide" Target="slides/slide39.xml"/><Relationship Id="rId57" Type="http://schemas.openxmlformats.org/officeDocument/2006/relationships/slide" Target="slides/slide47.xml"/><Relationship Id="rId10" Type="http://schemas.openxmlformats.org/officeDocument/2006/relationships/slideMaster" Target="slideMasters/slideMaster10.xml"/><Relationship Id="rId31" Type="http://schemas.openxmlformats.org/officeDocument/2006/relationships/slide" Target="slides/slide21.xml"/><Relationship Id="rId44" Type="http://schemas.openxmlformats.org/officeDocument/2006/relationships/slide" Target="slides/slide34.xml"/><Relationship Id="rId52" Type="http://schemas.openxmlformats.org/officeDocument/2006/relationships/slide" Target="slides/slide42.xml"/><Relationship Id="rId60" Type="http://schemas.openxmlformats.org/officeDocument/2006/relationships/slide" Target="slides/slide50.xml"/><Relationship Id="rId65" Type="http://schemas.openxmlformats.org/officeDocument/2006/relationships/slide" Target="slides/slide55.xml"/><Relationship Id="rId73" Type="http://schemas.openxmlformats.org/officeDocument/2006/relationships/slide" Target="slides/slide63.xml"/><Relationship Id="rId78" Type="http://schemas.openxmlformats.org/officeDocument/2006/relationships/slide" Target="slides/slide68.xml"/><Relationship Id="rId8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7.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fld id="{9CBA0846-EC1A-40DB-8F81-96AE9A64BBB3}" type="datetimeFigureOut">
              <a:rPr lang="en-US" smtClean="0"/>
              <a:t>1/13/2020</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C3CE0DA8-8A21-4DAB-8D09-F8325147C991}" type="slidenum">
              <a:rPr lang="en-US" smtClean="0"/>
              <a:t>‹#›</a:t>
            </a:fld>
            <a:endParaRPr lang="en-US"/>
          </a:p>
        </p:txBody>
      </p:sp>
    </p:spTree>
    <p:extLst>
      <p:ext uri="{BB962C8B-B14F-4D97-AF65-F5344CB8AC3E}">
        <p14:creationId xmlns:p14="http://schemas.microsoft.com/office/powerpoint/2010/main" val="40266894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EF5DD168-A957-4784-9C8A-5438585B9AF9}" type="datetimeFigureOut">
              <a:rPr lang="en-US" smtClean="0"/>
              <a:t>1/13/2020</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2CAF6792-DBE1-4461-97FA-F85A7B48814E}" type="slidenum">
              <a:rPr lang="en-US" smtClean="0"/>
              <a:t>‹#›</a:t>
            </a:fld>
            <a:endParaRPr lang="en-US"/>
          </a:p>
        </p:txBody>
      </p:sp>
    </p:spTree>
    <p:extLst>
      <p:ext uri="{BB962C8B-B14F-4D97-AF65-F5344CB8AC3E}">
        <p14:creationId xmlns:p14="http://schemas.microsoft.com/office/powerpoint/2010/main" val="2815794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npr.org/sections/thesalt/2019/05/02/718298132/toronto-restaurant-fights-waste-by-chopping-menu-prices-till-food-is-gone?sc=tw&amp;fbclid=IwAR2K0INyjbAxTFDjV6RI63-le6RFGO4uIIugpsGshXleYh4ZROtdzF8jab4"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560570"/>
            <a:ext cx="6177280" cy="4320540"/>
          </a:xfrm>
        </p:spPr>
        <p:txBody>
          <a:bodyPr/>
          <a:lstStyle/>
          <a:p>
            <a:pPr eaLnBrk="1" hangingPunct="1">
              <a:lnSpc>
                <a:spcPct val="90000"/>
              </a:lnSpc>
              <a:spcBef>
                <a:spcPct val="0"/>
              </a:spcBef>
            </a:pPr>
            <a:endParaRPr lang="en-US" sz="1200" dirty="0"/>
          </a:p>
        </p:txBody>
      </p:sp>
      <p:sp>
        <p:nvSpPr>
          <p:cNvPr id="4" name="Slide Number Placeholder 3"/>
          <p:cNvSpPr>
            <a:spLocks noGrp="1"/>
          </p:cNvSpPr>
          <p:nvPr>
            <p:ph type="sldNum" sz="quarter" idx="10"/>
          </p:nvPr>
        </p:nvSpPr>
        <p:spPr/>
        <p:txBody>
          <a:bodyPr/>
          <a:lstStyle/>
          <a:p>
            <a:fld id="{2CAF6792-DBE1-4461-97FA-F85A7B48814E}" type="slidenum">
              <a:rPr lang="en-US" smtClean="0"/>
              <a:t>1</a:t>
            </a:fld>
            <a:endParaRPr lang="en-US" dirty="0"/>
          </a:p>
        </p:txBody>
      </p:sp>
    </p:spTree>
    <p:extLst>
      <p:ext uri="{BB962C8B-B14F-4D97-AF65-F5344CB8AC3E}">
        <p14:creationId xmlns:p14="http://schemas.microsoft.com/office/powerpoint/2010/main" val="40886789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a:t>Sofia’s demand</a:t>
            </a:r>
            <a:r>
              <a:rPr lang="en-US" baseline="0" dirty="0"/>
              <a:t> (relationship between price and quantity demanded) is the same as in Example 1. We add Diego’s demand to derive the market demand (for each price, we add up the quantities demanded by Sofia and Diego). </a:t>
            </a:r>
          </a:p>
          <a:p>
            <a:pPr defTabSz="966612">
              <a:defRPr/>
            </a:pPr>
            <a:endParaRPr lang="en-US" dirty="0"/>
          </a:p>
          <a:p>
            <a:pPr defTabSz="966612">
              <a:defRPr/>
            </a:pPr>
            <a:r>
              <a:rPr lang="en-US" dirty="0"/>
              <a:t>This example violates the “many buyers” condition of perfect competition.  Yet, we are merely trying to show here that, at each price, the quantity demanded in the market is the sum of the quantity demanded by each buyer in the market.  This holds whether there are two buyers or two million buyers.  But it would be harder to fit data for two million buyers on this slide, so we settle for two.  </a:t>
            </a:r>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10</a:t>
            </a:fld>
            <a:endParaRPr lang="en-US"/>
          </a:p>
        </p:txBody>
      </p:sp>
    </p:spTree>
    <p:extLst>
      <p:ext uri="{BB962C8B-B14F-4D97-AF65-F5344CB8AC3E}">
        <p14:creationId xmlns:p14="http://schemas.microsoft.com/office/powerpoint/2010/main" val="33955113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we are starting demand shifters on the next slide, now it’s a good moment to mention that changes in the quantity demanded caused by a change in price are called “movements along the demand curve” or “changes in quantity demanded.”</a:t>
            </a:r>
          </a:p>
          <a:p>
            <a:endParaRPr lang="en-US" dirty="0"/>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11</a:t>
            </a:fld>
            <a:endParaRPr lang="en-US"/>
          </a:p>
        </p:txBody>
      </p:sp>
    </p:spTree>
    <p:extLst>
      <p:ext uri="{BB962C8B-B14F-4D97-AF65-F5344CB8AC3E}">
        <p14:creationId xmlns:p14="http://schemas.microsoft.com/office/powerpoint/2010/main" val="30710480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12</a:t>
            </a:fld>
            <a:endParaRPr lang="en-US"/>
          </a:p>
        </p:txBody>
      </p:sp>
    </p:spTree>
    <p:extLst>
      <p:ext uri="{BB962C8B-B14F-4D97-AF65-F5344CB8AC3E}">
        <p14:creationId xmlns:p14="http://schemas.microsoft.com/office/powerpoint/2010/main" val="2398457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13</a:t>
            </a:fld>
            <a:endParaRPr lang="en-US"/>
          </a:p>
        </p:txBody>
      </p:sp>
    </p:spTree>
    <p:extLst>
      <p:ext uri="{BB962C8B-B14F-4D97-AF65-F5344CB8AC3E}">
        <p14:creationId xmlns:p14="http://schemas.microsoft.com/office/powerpoint/2010/main" val="2398457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Income is the first demand shifter discussed in this chapter of the textbook.  I chose to start with a different one (number of buyers), for the following reason: </a:t>
            </a:r>
          </a:p>
          <a:p>
            <a:pPr eaLnBrk="1" hangingPunct="1"/>
            <a:r>
              <a:rPr lang="en-US" dirty="0"/>
              <a:t>In discussing the impact of changes in income on the demand curve, the textbook also introduces the concept of normal goods and inferior goods.   Students may find it easier to learn about curve shifts if the presentation focuses </a:t>
            </a:r>
            <a:r>
              <a:rPr lang="en-US" i="1" dirty="0"/>
              <a:t>solely</a:t>
            </a:r>
            <a:r>
              <a:rPr lang="en-US" dirty="0"/>
              <a:t> on a curve shift (at least initially) without simultaneously introducing other concepts.  </a:t>
            </a:r>
          </a:p>
          <a:p>
            <a:pPr eaLnBrk="1" hangingPunct="1"/>
            <a:endParaRPr lang="en-US" dirty="0"/>
          </a:p>
          <a:p>
            <a:pPr eaLnBrk="1" hangingPunct="1"/>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14</a:t>
            </a:fld>
            <a:endParaRPr lang="en-US"/>
          </a:p>
        </p:txBody>
      </p:sp>
    </p:spTree>
    <p:extLst>
      <p:ext uri="{BB962C8B-B14F-4D97-AF65-F5344CB8AC3E}">
        <p14:creationId xmlns:p14="http://schemas.microsoft.com/office/powerpoint/2010/main" val="5480307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en-US" dirty="0"/>
              <a:t>The initial demand in this graph</a:t>
            </a:r>
            <a:r>
              <a:rPr lang="en-US" baseline="0" dirty="0"/>
              <a:t> is the market demand curve we derived in Example 2.  </a:t>
            </a:r>
            <a:endParaRPr lang="en-US" dirty="0"/>
          </a:p>
          <a:p>
            <a:pPr eaLnBrk="1" hangingPunct="1">
              <a:lnSpc>
                <a:spcPct val="90000"/>
              </a:lnSpc>
            </a:pPr>
            <a:r>
              <a:rPr lang="en-US" dirty="0"/>
              <a:t>“Suppose the number of buyers increases” can be replaced with:  “students are returning to campus after summer break.” </a:t>
            </a:r>
          </a:p>
          <a:p>
            <a:pPr eaLnBrk="1" hangingPunct="1">
              <a:lnSpc>
                <a:spcPct val="90000"/>
              </a:lnSpc>
            </a:pPr>
            <a:endParaRPr lang="en-US" dirty="0"/>
          </a:p>
          <a:p>
            <a:pPr eaLnBrk="1" hangingPunct="1">
              <a:lnSpc>
                <a:spcPct val="90000"/>
              </a:lnSpc>
            </a:pPr>
            <a:r>
              <a:rPr lang="en-US" dirty="0"/>
              <a:t>Beginning economics students often have trouble understanding the difference between a movement along the curve and a shift in the curve.  Here, the animation has been carefully designed to help students see that a shift in the curve results from an increase in quantity at each price.  </a:t>
            </a:r>
          </a:p>
          <a:p>
            <a:pPr eaLnBrk="1" hangingPunct="1">
              <a:lnSpc>
                <a:spcPct val="90000"/>
              </a:lnSpc>
            </a:pPr>
            <a:endParaRPr lang="en-US" dirty="0"/>
          </a:p>
          <a:p>
            <a:pPr eaLnBrk="1" hangingPunct="1">
              <a:lnSpc>
                <a:spcPct val="90000"/>
              </a:lnSpc>
            </a:pPr>
            <a:r>
              <a:rPr lang="en-US" dirty="0"/>
              <a:t>(A more realistic scenario would involve a non-parallel shift, where the horizontal distance of the shift would be greater for lower prices than higher ones. However, to remain consistent with the textbook, and to keep things simple, this slide shows a parallel shift.)</a:t>
            </a:r>
          </a:p>
        </p:txBody>
      </p:sp>
      <p:sp>
        <p:nvSpPr>
          <p:cNvPr id="4" name="Slide Number Placeholder 3"/>
          <p:cNvSpPr>
            <a:spLocks noGrp="1"/>
          </p:cNvSpPr>
          <p:nvPr>
            <p:ph type="sldNum" sz="quarter" idx="10"/>
          </p:nvPr>
        </p:nvSpPr>
        <p:spPr/>
        <p:txBody>
          <a:bodyPr/>
          <a:lstStyle/>
          <a:p>
            <a:fld id="{2CAF6792-DBE1-4461-97FA-F85A7B48814E}" type="slidenum">
              <a:rPr lang="en-US" smtClean="0"/>
              <a:t>15</a:t>
            </a:fld>
            <a:endParaRPr lang="en-US"/>
          </a:p>
        </p:txBody>
      </p:sp>
    </p:spTree>
    <p:extLst>
      <p:ext uri="{BB962C8B-B14F-4D97-AF65-F5344CB8AC3E}">
        <p14:creationId xmlns:p14="http://schemas.microsoft.com/office/powerpoint/2010/main" val="12721657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16</a:t>
            </a:fld>
            <a:endParaRPr lang="en-US"/>
          </a:p>
        </p:txBody>
      </p:sp>
    </p:spTree>
    <p:extLst>
      <p:ext uri="{BB962C8B-B14F-4D97-AF65-F5344CB8AC3E}">
        <p14:creationId xmlns:p14="http://schemas.microsoft.com/office/powerpoint/2010/main" val="5480307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sz="1300" dirty="0"/>
          </a:p>
        </p:txBody>
      </p:sp>
      <p:sp>
        <p:nvSpPr>
          <p:cNvPr id="4" name="Slide Number Placeholder 3"/>
          <p:cNvSpPr>
            <a:spLocks noGrp="1"/>
          </p:cNvSpPr>
          <p:nvPr>
            <p:ph type="sldNum" sz="quarter" idx="10"/>
          </p:nvPr>
        </p:nvSpPr>
        <p:spPr/>
        <p:txBody>
          <a:bodyPr/>
          <a:lstStyle/>
          <a:p>
            <a:fld id="{2CAF6792-DBE1-4461-97FA-F85A7B48814E}" type="slidenum">
              <a:rPr lang="en-US" smtClean="0"/>
              <a:t>17</a:t>
            </a:fld>
            <a:endParaRPr lang="en-US"/>
          </a:p>
        </p:txBody>
      </p:sp>
    </p:spTree>
    <p:extLst>
      <p:ext uri="{BB962C8B-B14F-4D97-AF65-F5344CB8AC3E}">
        <p14:creationId xmlns:p14="http://schemas.microsoft.com/office/powerpoint/2010/main" val="20624370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18</a:t>
            </a:fld>
            <a:endParaRPr lang="en-US"/>
          </a:p>
        </p:txBody>
      </p:sp>
    </p:spTree>
    <p:extLst>
      <p:ext uri="{BB962C8B-B14F-4D97-AF65-F5344CB8AC3E}">
        <p14:creationId xmlns:p14="http://schemas.microsoft.com/office/powerpoint/2010/main" val="28315955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19</a:t>
            </a:fld>
            <a:endParaRPr lang="en-US"/>
          </a:p>
        </p:txBody>
      </p:sp>
    </p:spTree>
    <p:extLst>
      <p:ext uri="{BB962C8B-B14F-4D97-AF65-F5344CB8AC3E}">
        <p14:creationId xmlns:p14="http://schemas.microsoft.com/office/powerpoint/2010/main" val="180749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4  main sections in this chapter are: </a:t>
            </a:r>
          </a:p>
          <a:p>
            <a:pPr marL="228600" indent="-228600">
              <a:buAutoNum type="arabicPeriod"/>
            </a:pPr>
            <a:r>
              <a:rPr lang="en-US" dirty="0"/>
              <a:t>Markets</a:t>
            </a:r>
            <a:r>
              <a:rPr lang="en-US" baseline="0" dirty="0"/>
              <a:t> and Competition</a:t>
            </a:r>
          </a:p>
          <a:p>
            <a:pPr marL="228600" indent="-228600">
              <a:buAutoNum type="arabicPeriod"/>
            </a:pPr>
            <a:r>
              <a:rPr lang="en-US" baseline="0" dirty="0"/>
              <a:t>Demand</a:t>
            </a:r>
          </a:p>
          <a:p>
            <a:pPr marL="228600" indent="-228600">
              <a:buAutoNum type="arabicPeriod"/>
            </a:pPr>
            <a:r>
              <a:rPr lang="en-US" baseline="0" dirty="0"/>
              <a:t>Supply</a:t>
            </a:r>
          </a:p>
          <a:p>
            <a:pPr marL="228600" indent="-228600">
              <a:buAutoNum type="arabicPeriod"/>
            </a:pPr>
            <a:r>
              <a:rPr lang="en-US" baseline="0" dirty="0"/>
              <a:t>Supply and Demand Together </a:t>
            </a:r>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2</a:t>
            </a:fld>
            <a:endParaRPr lang="en-US" dirty="0"/>
          </a:p>
        </p:txBody>
      </p:sp>
    </p:spTree>
    <p:extLst>
      <p:ext uri="{BB962C8B-B14F-4D97-AF65-F5344CB8AC3E}">
        <p14:creationId xmlns:p14="http://schemas.microsoft.com/office/powerpoint/2010/main" val="13623600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altLang="en-US" dirty="0"/>
              <a:t>Additional example: If the economy sours and people worry about their future job security, demand for new cars may fall now</a:t>
            </a:r>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20</a:t>
            </a:fld>
            <a:endParaRPr lang="en-US"/>
          </a:p>
        </p:txBody>
      </p:sp>
    </p:spTree>
    <p:extLst>
      <p:ext uri="{BB962C8B-B14F-4D97-AF65-F5344CB8AC3E}">
        <p14:creationId xmlns:p14="http://schemas.microsoft.com/office/powerpoint/2010/main" val="2154379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 “Demand” refers to the position of the demand curve, while “quantity demanded” refers to the specific amount that consumers are willing and able to buy at</a:t>
            </a:r>
            <a:r>
              <a:rPr lang="en-US" baseline="0" dirty="0"/>
              <a:t> a specific price</a:t>
            </a:r>
            <a:r>
              <a:rPr lang="en-US" dirty="0"/>
              <a:t>.  </a:t>
            </a:r>
          </a:p>
          <a:p>
            <a:pPr eaLnBrk="1" hangingPunct="1"/>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you have time, read this article, then discuss it in class:  “</a:t>
            </a:r>
            <a:r>
              <a:rPr lang="en-US" sz="1200" b="0" i="0" kern="1200" dirty="0">
                <a:solidFill>
                  <a:schemeClr val="tx1"/>
                </a:solidFill>
                <a:effectLst/>
                <a:latin typeface="+mn-lt"/>
                <a:ea typeface="+mn-ea"/>
                <a:cs typeface="+mn-cs"/>
              </a:rPr>
              <a:t>Toronto Restaurant Fights Waste By Chopping Menu Prices Till Food Is Gone” </a:t>
            </a:r>
            <a:r>
              <a:rPr lang="en-US" sz="1200" b="0" i="1" kern="1200" dirty="0">
                <a:solidFill>
                  <a:schemeClr val="tx1"/>
                </a:solidFill>
                <a:effectLst/>
                <a:latin typeface="+mn-lt"/>
                <a:ea typeface="+mn-ea"/>
                <a:cs typeface="+mn-cs"/>
              </a:rPr>
              <a:t>npr.org</a:t>
            </a:r>
            <a:r>
              <a:rPr lang="en-US" sz="1200" b="0" i="0" kern="1200" dirty="0">
                <a:solidFill>
                  <a:schemeClr val="tx1"/>
                </a:solidFill>
                <a:effectLst/>
                <a:latin typeface="+mn-lt"/>
                <a:ea typeface="+mn-ea"/>
                <a:cs typeface="+mn-cs"/>
              </a:rPr>
              <a:t>, May 2019, </a:t>
            </a:r>
            <a:r>
              <a:rPr lang="en-US" dirty="0"/>
              <a:t> </a:t>
            </a:r>
            <a:r>
              <a:rPr lang="en-US" dirty="0">
                <a:hlinkClick r:id="rId3"/>
              </a:rPr>
              <a:t>www.npr.org/sections/thesalt/2019/05/02/718298132/toronto-restaurant-fights-waste-by-chopping-menu-prices-till-food-is-gone?sc=tw&amp;fbclid=IwAR2K0INyjbAxTFDjV6RI63-le6RFGO4uIIugpsGshXleYh4ZROtdzF8jab4</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 </a:t>
            </a:r>
          </a:p>
        </p:txBody>
      </p:sp>
      <p:sp>
        <p:nvSpPr>
          <p:cNvPr id="4" name="Slide Number Placeholder 3"/>
          <p:cNvSpPr>
            <a:spLocks noGrp="1"/>
          </p:cNvSpPr>
          <p:nvPr>
            <p:ph type="sldNum" sz="quarter" idx="10"/>
          </p:nvPr>
        </p:nvSpPr>
        <p:spPr/>
        <p:txBody>
          <a:bodyPr/>
          <a:lstStyle/>
          <a:p>
            <a:fld id="{2CAF6792-DBE1-4461-97FA-F85A7B48814E}" type="slidenum">
              <a:rPr lang="en-US" smtClean="0"/>
              <a:t>21</a:t>
            </a:fld>
            <a:endParaRPr lang="en-US"/>
          </a:p>
        </p:txBody>
      </p:sp>
    </p:spTree>
    <p:extLst>
      <p:ext uri="{BB962C8B-B14F-4D97-AF65-F5344CB8AC3E}">
        <p14:creationId xmlns:p14="http://schemas.microsoft.com/office/powerpoint/2010/main" val="18812771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Students should notice that the only determinant of quantity demanded that causes a movement along the curve is price.  Also notice:  price is one of the variables measured along the axes of the graph.  </a:t>
            </a:r>
          </a:p>
          <a:p>
            <a:pPr eaLnBrk="1" hangingPunct="1"/>
            <a:endParaRPr lang="en-US" dirty="0"/>
          </a:p>
          <a:p>
            <a:pPr eaLnBrk="1" hangingPunct="1"/>
            <a:r>
              <a:rPr lang="en-US" dirty="0"/>
              <a:t>Here’s a handy rule of thumb students can use to remember whether the curve shifts:  If the variable causing demand to change is measured on one of the axes, you move along the curve.  If the variable that’s causing demand to change does not appear on either axis, then the curve shifts.  </a:t>
            </a:r>
          </a:p>
          <a:p>
            <a:pPr eaLnBrk="1" hangingPunct="1"/>
            <a:endParaRPr lang="en-US" dirty="0"/>
          </a:p>
          <a:p>
            <a:pPr eaLnBrk="1" hangingPunct="1"/>
            <a:r>
              <a:rPr lang="en-US" dirty="0"/>
              <a:t>This rule of thumb works with all curves in economics that involve an X-Y relationship,</a:t>
            </a:r>
            <a:r>
              <a:rPr lang="en-US" baseline="0" dirty="0"/>
              <a:t> including </a:t>
            </a:r>
            <a:r>
              <a:rPr lang="en-US" dirty="0"/>
              <a:t>the supply curve, the marginal cost curve, the IS and LM curves (not covered in this book), and many others, though it does not apply to curves drawn on time series graphs. </a:t>
            </a:r>
          </a:p>
          <a:p>
            <a:pPr eaLnBrk="1" hangingPunct="1"/>
            <a:endParaRPr lang="en-US" dirty="0"/>
          </a:p>
          <a:p>
            <a:pPr eaLnBrk="1" hangingPunct="1"/>
            <a:r>
              <a:rPr lang="en-US" altLang="en-US" dirty="0"/>
              <a:t>For an interesting break, you can discuss the case study ‘Two ways to reduce smoking ’ on </a:t>
            </a:r>
            <a:r>
              <a:rPr lang="en-US" altLang="en-US" baseline="0" dirty="0"/>
              <a:t>which policy is more effective at reducing smoking</a:t>
            </a:r>
            <a:r>
              <a:rPr lang="en-US" altLang="en-US" dirty="0"/>
              <a:t>:</a:t>
            </a:r>
          </a:p>
          <a:p>
            <a:pPr eaLnBrk="1" hangingPunct="1"/>
            <a:r>
              <a:rPr lang="en-US" dirty="0"/>
              <a:t>1. Use p</a:t>
            </a:r>
            <a:r>
              <a:rPr lang="en-US" altLang="en-US" dirty="0"/>
              <a:t>ublic service announcements, mandatory health warnings on cigarette packages, and prohibition of cigarette advertising on television to decrease the demand</a:t>
            </a:r>
            <a:r>
              <a:rPr lang="en-US" altLang="en-US" baseline="0" dirty="0"/>
              <a:t> for cigarettes and other tobacco products. </a:t>
            </a:r>
            <a:endParaRPr lang="en-US" altLang="en-US" dirty="0"/>
          </a:p>
          <a:p>
            <a:pPr marL="543719" indent="-543719"/>
            <a:r>
              <a:rPr lang="en-US" altLang="en-US" dirty="0"/>
              <a:t>2. Tax</a:t>
            </a:r>
            <a:r>
              <a:rPr lang="en-US" altLang="en-US" baseline="0" dirty="0"/>
              <a:t> the manufacturer, and decreasing the quantity demanded (m</a:t>
            </a:r>
            <a:r>
              <a:rPr lang="en-US" altLang="en-US" dirty="0"/>
              <a:t>ovement along demand curve). </a:t>
            </a:r>
          </a:p>
          <a:p>
            <a:pPr marL="543719" indent="-543719"/>
            <a:endParaRPr lang="en-US" altLang="en-US" dirty="0"/>
          </a:p>
          <a:p>
            <a:pPr marL="543719" indent="-543719"/>
            <a:r>
              <a:rPr lang="en-US" altLang="en-US" sz="1200" b="0" dirty="0"/>
              <a:t>Studies showed: </a:t>
            </a:r>
          </a:p>
          <a:p>
            <a:pPr marL="0" indent="0">
              <a:buFontTx/>
              <a:buNone/>
            </a:pPr>
            <a:r>
              <a:rPr lang="en-US" altLang="en-US" sz="1200" b="0" dirty="0"/>
              <a:t>a. A 10% increase in price </a:t>
            </a:r>
            <a:r>
              <a:rPr lang="en-US" altLang="en-US" sz="1200" b="0" dirty="0">
                <a:cs typeface="Arial" charset="0"/>
              </a:rPr>
              <a:t>causes a</a:t>
            </a:r>
            <a:r>
              <a:rPr lang="en-US" altLang="en-US" sz="1200" b="0" dirty="0"/>
              <a:t> 4% decrease in smoking</a:t>
            </a:r>
          </a:p>
          <a:p>
            <a:pPr marL="0" indent="0">
              <a:buFontTx/>
              <a:buNone/>
            </a:pPr>
            <a:r>
              <a:rPr lang="en-US" altLang="en-US" sz="1200" b="0" dirty="0"/>
              <a:t>b. Among teenagers: a 10% increase in price causes a 12% decrease in smoking</a:t>
            </a:r>
          </a:p>
          <a:p>
            <a:pPr marL="0" indent="0">
              <a:buFontTx/>
              <a:buNone/>
            </a:pPr>
            <a:endParaRPr lang="en-US" sz="1200" b="0" dirty="0"/>
          </a:p>
        </p:txBody>
      </p:sp>
      <p:sp>
        <p:nvSpPr>
          <p:cNvPr id="4" name="Slide Number Placeholder 3"/>
          <p:cNvSpPr>
            <a:spLocks noGrp="1"/>
          </p:cNvSpPr>
          <p:nvPr>
            <p:ph type="sldNum" sz="quarter" idx="10"/>
          </p:nvPr>
        </p:nvSpPr>
        <p:spPr/>
        <p:txBody>
          <a:bodyPr/>
          <a:lstStyle/>
          <a:p>
            <a:fld id="{2CAF6792-DBE1-4461-97FA-F85A7B48814E}" type="slidenum">
              <a:rPr lang="en-US" smtClean="0"/>
              <a:t>22</a:t>
            </a:fld>
            <a:endParaRPr lang="en-US"/>
          </a:p>
        </p:txBody>
      </p:sp>
    </p:spTree>
    <p:extLst>
      <p:ext uri="{BB962C8B-B14F-4D97-AF65-F5344CB8AC3E}">
        <p14:creationId xmlns:p14="http://schemas.microsoft.com/office/powerpoint/2010/main" val="33550042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sz="1300" dirty="0"/>
              <a:t>In each case, there are only three possible answers:</a:t>
            </a:r>
          </a:p>
          <a:p>
            <a:pPr marL="285750" indent="-285750" eaLnBrk="1" hangingPunct="1">
              <a:buFont typeface="Arial" panose="020B0604020202020204" pitchFamily="34" charset="0"/>
              <a:buChar char="•"/>
            </a:pPr>
            <a:r>
              <a:rPr lang="en-US" sz="1300" dirty="0"/>
              <a:t>The demand curve shifts to the right</a:t>
            </a:r>
          </a:p>
          <a:p>
            <a:pPr marL="285750" indent="-285750" eaLnBrk="1" hangingPunct="1">
              <a:buFont typeface="Arial" panose="020B0604020202020204" pitchFamily="34" charset="0"/>
              <a:buChar char="•"/>
            </a:pPr>
            <a:r>
              <a:rPr lang="en-US" sz="1300" dirty="0"/>
              <a:t>The demand curve shifts to the left</a:t>
            </a:r>
          </a:p>
          <a:p>
            <a:pPr marL="285750" indent="-285750" eaLnBrk="1" hangingPunct="1">
              <a:buFont typeface="Arial" panose="020B0604020202020204" pitchFamily="34" charset="0"/>
              <a:buChar char="•"/>
            </a:pPr>
            <a:r>
              <a:rPr lang="en-US" sz="1300" dirty="0"/>
              <a:t>The demand curve does not shift (though there may be a movement along the curve)</a:t>
            </a:r>
          </a:p>
          <a:p>
            <a:pPr marL="285750" indent="-285750" eaLnBrk="1" hangingPunct="1">
              <a:buFontTx/>
              <a:buChar char="-"/>
            </a:pPr>
            <a:endParaRPr lang="en-US" sz="1300" dirty="0"/>
          </a:p>
          <a:p>
            <a:pPr marL="285750" indent="-285750" eaLnBrk="1" hangingPunct="1">
              <a:buFontTx/>
              <a:buChar char="-"/>
            </a:pPr>
            <a:endParaRPr lang="en-US" sz="1300" dirty="0"/>
          </a:p>
          <a:p>
            <a:pPr marL="0" marR="0" indent="0" algn="l" defTabSz="966612" rtl="0" eaLnBrk="1" fontAlgn="auto" latinLnBrk="0" hangingPunct="1">
              <a:lnSpc>
                <a:spcPct val="100000"/>
              </a:lnSpc>
              <a:spcBef>
                <a:spcPts val="0"/>
              </a:spcBef>
              <a:spcAft>
                <a:spcPts val="0"/>
              </a:spcAft>
              <a:buClrTx/>
              <a:buSzTx/>
              <a:buFontTx/>
              <a:buNone/>
              <a:tabLst/>
              <a:defRPr/>
            </a:pPr>
            <a:r>
              <a:rPr lang="en-US" sz="1400" dirty="0"/>
              <a:t>Allow your students</a:t>
            </a:r>
            <a:r>
              <a:rPr lang="en-US" sz="1400" baseline="0" dirty="0"/>
              <a:t> 5 minutes to work by themselves or in groups before asking for volunteers to share their answers.  </a:t>
            </a:r>
            <a:endParaRPr lang="en-US" sz="1400" dirty="0"/>
          </a:p>
          <a:p>
            <a:pPr defTabSz="966612">
              <a:defRPr/>
            </a:pPr>
            <a:endParaRPr lang="en-US" sz="1300" dirty="0"/>
          </a:p>
          <a:p>
            <a:pPr defTabSz="966612">
              <a:defRPr/>
            </a:pPr>
            <a:r>
              <a:rPr lang="en-US" sz="1300" dirty="0"/>
              <a:t>This exercise leads students to review all they have learned about the demand, shifts of the demand curve, and movements along the demand curve. </a:t>
            </a:r>
          </a:p>
          <a:p>
            <a:pPr marL="285750" indent="-285750" eaLnBrk="1" hangingPunct="1">
              <a:buFontTx/>
              <a:buChar char="-"/>
            </a:pPr>
            <a:endParaRPr lang="en-US" sz="1300" dirty="0"/>
          </a:p>
        </p:txBody>
      </p:sp>
      <p:sp>
        <p:nvSpPr>
          <p:cNvPr id="4" name="Slide Number Placeholder 3"/>
          <p:cNvSpPr>
            <a:spLocks noGrp="1"/>
          </p:cNvSpPr>
          <p:nvPr>
            <p:ph type="sldNum" sz="quarter" idx="10"/>
          </p:nvPr>
        </p:nvSpPr>
        <p:spPr/>
        <p:txBody>
          <a:bodyPr/>
          <a:lstStyle/>
          <a:p>
            <a:fld id="{2CAF6792-DBE1-4461-97FA-F85A7B48814E}" type="slidenum">
              <a:rPr lang="en-US" smtClean="0"/>
              <a:t>23</a:t>
            </a:fld>
            <a:endParaRPr lang="en-US"/>
          </a:p>
        </p:txBody>
      </p:sp>
    </p:spTree>
    <p:extLst>
      <p:ext uri="{BB962C8B-B14F-4D97-AF65-F5344CB8AC3E}">
        <p14:creationId xmlns:p14="http://schemas.microsoft.com/office/powerpoint/2010/main" val="7208676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10"/>
          </p:nvPr>
        </p:nvSpPr>
        <p:spPr/>
        <p:txBody>
          <a:bodyPr/>
          <a:lstStyle/>
          <a:p>
            <a:fld id="{2CAF6792-DBE1-4461-97FA-F85A7B48814E}" type="slidenum">
              <a:rPr lang="en-US" smtClean="0"/>
              <a:t>24</a:t>
            </a:fld>
            <a:endParaRPr lang="en-US"/>
          </a:p>
        </p:txBody>
      </p:sp>
    </p:spTree>
    <p:extLst>
      <p:ext uri="{BB962C8B-B14F-4D97-AF65-F5344CB8AC3E}">
        <p14:creationId xmlns:p14="http://schemas.microsoft.com/office/powerpoint/2010/main" val="33545449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a:t>
            </a:r>
            <a:r>
              <a:rPr lang="en-US" baseline="0" dirty="0"/>
              <a:t> use the law of demand to explain what happens here, so this is not a change in the demand for orange juice—it’s not a demand shift. This is a movement along the demand curve (also called “changed in quantity demanded”)</a:t>
            </a:r>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25</a:t>
            </a:fld>
            <a:endParaRPr lang="en-US"/>
          </a:p>
        </p:txBody>
      </p:sp>
    </p:spTree>
    <p:extLst>
      <p:ext uri="{BB962C8B-B14F-4D97-AF65-F5344CB8AC3E}">
        <p14:creationId xmlns:p14="http://schemas.microsoft.com/office/powerpoint/2010/main" val="29411849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26</a:t>
            </a:fld>
            <a:endParaRPr lang="en-US"/>
          </a:p>
        </p:txBody>
      </p:sp>
    </p:spTree>
    <p:extLst>
      <p:ext uri="{BB962C8B-B14F-4D97-AF65-F5344CB8AC3E}">
        <p14:creationId xmlns:p14="http://schemas.microsoft.com/office/powerpoint/2010/main" val="32188117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a:t>Supply comes from the behavior of sellers.  </a:t>
            </a:r>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27</a:t>
            </a:fld>
            <a:endParaRPr lang="en-US"/>
          </a:p>
        </p:txBody>
      </p:sp>
    </p:spTree>
    <p:extLst>
      <p:ext uri="{BB962C8B-B14F-4D97-AF65-F5344CB8AC3E}">
        <p14:creationId xmlns:p14="http://schemas.microsoft.com/office/powerpoint/2010/main" val="20986061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Holding constant everything else that influences how much of the good producers want to sell.</a:t>
            </a:r>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28</a:t>
            </a:fld>
            <a:endParaRPr lang="en-US"/>
          </a:p>
        </p:txBody>
      </p:sp>
    </p:spTree>
    <p:extLst>
      <p:ext uri="{BB962C8B-B14F-4D97-AF65-F5344CB8AC3E}">
        <p14:creationId xmlns:p14="http://schemas.microsoft.com/office/powerpoint/2010/main" val="26061725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using</a:t>
            </a:r>
            <a:r>
              <a:rPr lang="en-US" baseline="0" dirty="0"/>
              <a:t> “Muffins” for our Supply example because we will have to graph the demand and supply of muffins later on. </a:t>
            </a:r>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29</a:t>
            </a:fld>
            <a:endParaRPr lang="en-US"/>
          </a:p>
        </p:txBody>
      </p:sp>
    </p:spTree>
    <p:extLst>
      <p:ext uri="{BB962C8B-B14F-4D97-AF65-F5344CB8AC3E}">
        <p14:creationId xmlns:p14="http://schemas.microsoft.com/office/powerpoint/2010/main" val="423536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terms </a:t>
            </a:r>
            <a:r>
              <a:rPr lang="en-US" sz="1200" b="0" i="1" u="none" strike="noStrike" kern="1200" baseline="0" dirty="0">
                <a:solidFill>
                  <a:schemeClr val="tx1"/>
                </a:solidFill>
                <a:latin typeface="+mn-lt"/>
                <a:ea typeface="+mn-ea"/>
                <a:cs typeface="+mn-cs"/>
              </a:rPr>
              <a:t>supply </a:t>
            </a:r>
            <a:r>
              <a:rPr lang="en-US" sz="1200" b="0" i="0" u="none" strike="noStrike" kern="1200" baseline="0" dirty="0">
                <a:solidFill>
                  <a:schemeClr val="tx1"/>
                </a:solidFill>
                <a:latin typeface="+mn-lt"/>
                <a:ea typeface="+mn-ea"/>
                <a:cs typeface="+mn-cs"/>
              </a:rPr>
              <a:t>and </a:t>
            </a:r>
            <a:r>
              <a:rPr lang="en-US" sz="1200" b="0" i="1" u="none" strike="noStrike" kern="1200" baseline="0" dirty="0">
                <a:solidFill>
                  <a:schemeClr val="tx1"/>
                </a:solidFill>
                <a:latin typeface="+mn-lt"/>
                <a:ea typeface="+mn-ea"/>
                <a:cs typeface="+mn-cs"/>
              </a:rPr>
              <a:t>demand </a:t>
            </a:r>
            <a:r>
              <a:rPr lang="en-US" sz="1200" b="0" i="0" u="none" strike="noStrike" kern="1200" baseline="0" dirty="0">
                <a:solidFill>
                  <a:schemeClr val="tx1"/>
                </a:solidFill>
                <a:latin typeface="+mn-lt"/>
                <a:ea typeface="+mn-ea"/>
                <a:cs typeface="+mn-cs"/>
              </a:rPr>
              <a:t>refer to the behavior of people as they interact with one another in competitive markets. So, what is a market? </a:t>
            </a:r>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3</a:t>
            </a:fld>
            <a:endParaRPr lang="en-US"/>
          </a:p>
        </p:txBody>
      </p:sp>
    </p:spTree>
    <p:extLst>
      <p:ext uri="{BB962C8B-B14F-4D97-AF65-F5344CB8AC3E}">
        <p14:creationId xmlns:p14="http://schemas.microsoft.com/office/powerpoint/2010/main" val="20719697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Supply shows the relationship between the price of a good and quantity supplied. It can be represented with:</a:t>
            </a:r>
          </a:p>
          <a:p>
            <a:pPr lvl="1"/>
            <a:r>
              <a:rPr lang="en-US" altLang="en-US" dirty="0"/>
              <a:t>- A supply schedule: a table</a:t>
            </a:r>
          </a:p>
          <a:p>
            <a:pPr marL="482600" lvl="1" indent="-20638"/>
            <a:r>
              <a:rPr lang="en-US" altLang="en-US" dirty="0"/>
              <a:t>- A supply curve: a graph (with price on the vertical axis and quantity on the horizontal axis)</a:t>
            </a:r>
          </a:p>
          <a:p>
            <a:r>
              <a:rPr lang="en-US" altLang="en-US" dirty="0"/>
              <a:t>Starbucks’ supply is the individual supply(an individual producer’s supply for a product). </a:t>
            </a:r>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30</a:t>
            </a:fld>
            <a:endParaRPr lang="en-US"/>
          </a:p>
        </p:txBody>
      </p:sp>
    </p:spTree>
    <p:extLst>
      <p:ext uri="{BB962C8B-B14F-4D97-AF65-F5344CB8AC3E}">
        <p14:creationId xmlns:p14="http://schemas.microsoft.com/office/powerpoint/2010/main" val="29950091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31</a:t>
            </a:fld>
            <a:endParaRPr lang="en-US"/>
          </a:p>
        </p:txBody>
      </p:sp>
    </p:spTree>
    <p:extLst>
      <p:ext uri="{BB962C8B-B14F-4D97-AF65-F5344CB8AC3E}">
        <p14:creationId xmlns:p14="http://schemas.microsoft.com/office/powerpoint/2010/main" val="7348698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a:t>Again, the assumption of only two sellers is a clear violation of perfect competition.  However, it’s much easier for students to learn how the market supply curve relates to individual supplies in the two-seller case. </a:t>
            </a:r>
          </a:p>
          <a:p>
            <a:pPr defTabSz="966612">
              <a:defRPr/>
            </a:pPr>
            <a:endParaRPr lang="en-US" dirty="0"/>
          </a:p>
          <a:p>
            <a:pPr defTabSz="966612">
              <a:defRPr/>
            </a:pPr>
            <a:r>
              <a:rPr lang="en-US" dirty="0"/>
              <a:t>  </a:t>
            </a:r>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32</a:t>
            </a:fld>
            <a:endParaRPr lang="en-US"/>
          </a:p>
        </p:txBody>
      </p:sp>
    </p:spTree>
    <p:extLst>
      <p:ext uri="{BB962C8B-B14F-4D97-AF65-F5344CB8AC3E}">
        <p14:creationId xmlns:p14="http://schemas.microsoft.com/office/powerpoint/2010/main" val="16678194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Since we are starting supply shifters on the next slide, now it’s a good moment to mention that changes in the quantity supplied caused by a change in price are called “movements along the supply curve” or “Changes in quantity supplied.”</a:t>
            </a:r>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33</a:t>
            </a:fld>
            <a:endParaRPr lang="en-US"/>
          </a:p>
        </p:txBody>
      </p:sp>
    </p:spTree>
    <p:extLst>
      <p:ext uri="{BB962C8B-B14F-4D97-AF65-F5344CB8AC3E}">
        <p14:creationId xmlns:p14="http://schemas.microsoft.com/office/powerpoint/2010/main" val="5106021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a:t>“Non-price determinants of supply” simply means the things—other than the price of a good—that determine sellers’ supply of the good.  </a:t>
            </a:r>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34</a:t>
            </a:fld>
            <a:endParaRPr lang="en-US"/>
          </a:p>
        </p:txBody>
      </p:sp>
    </p:spTree>
    <p:extLst>
      <p:ext uri="{BB962C8B-B14F-4D97-AF65-F5344CB8AC3E}">
        <p14:creationId xmlns:p14="http://schemas.microsoft.com/office/powerpoint/2010/main" val="149647973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a:t>On the next slides we look at each S shifter.</a:t>
            </a:r>
            <a:r>
              <a:rPr lang="en-US" baseline="0" dirty="0"/>
              <a:t> </a:t>
            </a:r>
            <a:endParaRPr lang="en-US" dirty="0"/>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35</a:t>
            </a:fld>
            <a:endParaRPr lang="en-US"/>
          </a:p>
        </p:txBody>
      </p:sp>
    </p:spTree>
    <p:extLst>
      <p:ext uri="{BB962C8B-B14F-4D97-AF65-F5344CB8AC3E}">
        <p14:creationId xmlns:p14="http://schemas.microsoft.com/office/powerpoint/2010/main" val="149647973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“Output price” just means the price of the good that firms are producing and selling.  I have used “output price” here to distinguish it from “input prices.”</a:t>
            </a:r>
          </a:p>
          <a:p>
            <a:pPr eaLnBrk="1" hangingPunct="1"/>
            <a:endParaRPr lang="en-US" dirty="0"/>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36</a:t>
            </a:fld>
            <a:endParaRPr lang="en-US"/>
          </a:p>
        </p:txBody>
      </p:sp>
    </p:spTree>
    <p:extLst>
      <p:ext uri="{BB962C8B-B14F-4D97-AF65-F5344CB8AC3E}">
        <p14:creationId xmlns:p14="http://schemas.microsoft.com/office/powerpoint/2010/main" val="305315779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37</a:t>
            </a:fld>
            <a:endParaRPr lang="en-US"/>
          </a:p>
        </p:txBody>
      </p:sp>
    </p:spTree>
    <p:extLst>
      <p:ext uri="{BB962C8B-B14F-4D97-AF65-F5344CB8AC3E}">
        <p14:creationId xmlns:p14="http://schemas.microsoft.com/office/powerpoint/2010/main" val="406095785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38</a:t>
            </a:fld>
            <a:endParaRPr lang="en-US"/>
          </a:p>
        </p:txBody>
      </p:sp>
    </p:spTree>
    <p:extLst>
      <p:ext uri="{BB962C8B-B14F-4D97-AF65-F5344CB8AC3E}">
        <p14:creationId xmlns:p14="http://schemas.microsoft.com/office/powerpoint/2010/main" val="416808052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39</a:t>
            </a:fld>
            <a:endParaRPr lang="en-US"/>
          </a:p>
        </p:txBody>
      </p:sp>
    </p:spTree>
    <p:extLst>
      <p:ext uri="{BB962C8B-B14F-4D97-AF65-F5344CB8AC3E}">
        <p14:creationId xmlns:p14="http://schemas.microsoft.com/office/powerpoint/2010/main" val="4168080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In the real world, there are relatively few </a:t>
            </a:r>
            <a:r>
              <a:rPr lang="en-US" u="sng" dirty="0"/>
              <a:t>perfectly</a:t>
            </a:r>
            <a:r>
              <a:rPr lang="en-US" dirty="0"/>
              <a:t> competitive markets (for example, wheat).  Most goods come in lots of different varieties—including ice cream, the example in the textbook, and muffins, the example</a:t>
            </a:r>
            <a:r>
              <a:rPr lang="en-US" baseline="0" dirty="0"/>
              <a:t> in these slides</a:t>
            </a:r>
            <a:r>
              <a:rPr lang="en-US" dirty="0"/>
              <a:t>.  And there are many markets in which the number of firms is small enough that some of them have the ability to affect the market price.  </a:t>
            </a:r>
          </a:p>
          <a:p>
            <a:pPr eaLnBrk="1" hangingPunct="1"/>
            <a:endParaRPr lang="en-US" dirty="0"/>
          </a:p>
          <a:p>
            <a:pPr eaLnBrk="1" hangingPunct="1"/>
            <a:r>
              <a:rPr lang="en-US" dirty="0"/>
              <a:t>For now, though, we look at supply and demand in perfectly competitive markets, for two reasons:  First, it’s easier to learn.  Understanding perfectly competitive markets makes it a lot easier to learn the more realistic but complicated analysis of imperfectly competitive markets.  Second, despite the lack of realism, the perfectly competitive model can teach us a lot about how the world works, as we will see many times in the chapters that follow.  </a:t>
            </a:r>
          </a:p>
        </p:txBody>
      </p:sp>
      <p:sp>
        <p:nvSpPr>
          <p:cNvPr id="4" name="Slide Number Placeholder 3"/>
          <p:cNvSpPr>
            <a:spLocks noGrp="1"/>
          </p:cNvSpPr>
          <p:nvPr>
            <p:ph type="sldNum" sz="quarter" idx="10"/>
          </p:nvPr>
        </p:nvSpPr>
        <p:spPr/>
        <p:txBody>
          <a:bodyPr/>
          <a:lstStyle/>
          <a:p>
            <a:fld id="{2CAF6792-DBE1-4461-97FA-F85A7B48814E}" type="slidenum">
              <a:rPr lang="en-US" smtClean="0"/>
              <a:t>4</a:t>
            </a:fld>
            <a:endParaRPr lang="en-US"/>
          </a:p>
        </p:txBody>
      </p:sp>
    </p:spTree>
    <p:extLst>
      <p:ext uri="{BB962C8B-B14F-4D97-AF65-F5344CB8AC3E}">
        <p14:creationId xmlns:p14="http://schemas.microsoft.com/office/powerpoint/2010/main" val="319162645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40</a:t>
            </a:fld>
            <a:endParaRPr lang="en-US"/>
          </a:p>
        </p:txBody>
      </p:sp>
    </p:spTree>
    <p:extLst>
      <p:ext uri="{BB962C8B-B14F-4D97-AF65-F5344CB8AC3E}">
        <p14:creationId xmlns:p14="http://schemas.microsoft.com/office/powerpoint/2010/main" val="216931352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41</a:t>
            </a:fld>
            <a:endParaRPr lang="en-US"/>
          </a:p>
        </p:txBody>
      </p:sp>
    </p:spTree>
    <p:extLst>
      <p:ext uri="{BB962C8B-B14F-4D97-AF65-F5344CB8AC3E}">
        <p14:creationId xmlns:p14="http://schemas.microsoft.com/office/powerpoint/2010/main" val="188127718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42</a:t>
            </a:fld>
            <a:endParaRPr lang="en-US"/>
          </a:p>
        </p:txBody>
      </p:sp>
    </p:spTree>
    <p:extLst>
      <p:ext uri="{BB962C8B-B14F-4D97-AF65-F5344CB8AC3E}">
        <p14:creationId xmlns:p14="http://schemas.microsoft.com/office/powerpoint/2010/main" val="323100534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43</a:t>
            </a:fld>
            <a:endParaRPr lang="en-US"/>
          </a:p>
        </p:txBody>
      </p:sp>
    </p:spTree>
    <p:extLst>
      <p:ext uri="{BB962C8B-B14F-4D97-AF65-F5344CB8AC3E}">
        <p14:creationId xmlns:p14="http://schemas.microsoft.com/office/powerpoint/2010/main" val="84987320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We can</a:t>
            </a:r>
            <a:r>
              <a:rPr lang="en-US" baseline="0" dirty="0"/>
              <a:t> use the law of supply to explain what happens here, so this is not a change in the supply of apple juice—it’s not a supply shift. This is a movement along the supply curve (also called “changed in quantity supplied”).</a:t>
            </a:r>
            <a:endParaRPr lang="en-US" dirty="0"/>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44</a:t>
            </a:fld>
            <a:endParaRPr lang="en-US"/>
          </a:p>
        </p:txBody>
      </p:sp>
    </p:spTree>
    <p:extLst>
      <p:ext uri="{BB962C8B-B14F-4D97-AF65-F5344CB8AC3E}">
        <p14:creationId xmlns:p14="http://schemas.microsoft.com/office/powerpoint/2010/main" val="195450654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The technological advance allows apple juice to be produced at lower cost,</a:t>
            </a:r>
            <a:r>
              <a:rPr lang="en-US" baseline="0" dirty="0"/>
              <a:t> so with the same amount of inputs, we can produce and sell more (and sell at the same price as before, </a:t>
            </a:r>
            <a:r>
              <a:rPr lang="en-US" b="1" i="1" baseline="0" dirty="0"/>
              <a:t>P</a:t>
            </a:r>
            <a:r>
              <a:rPr lang="en-US" b="1" baseline="-25000" dirty="0"/>
              <a:t>1</a:t>
            </a:r>
            <a:r>
              <a:rPr lang="en-US" baseline="0" dirty="0"/>
              <a:t>). This is an increase in the supply of apple juice: the supply curve shifts to the right.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Now it’s probably the best time to remind students that an increase is a shift to the right, regardless if we are talking about </a:t>
            </a:r>
            <a:r>
              <a:rPr lang="en-US" b="1" i="1" baseline="0" dirty="0"/>
              <a:t>S</a:t>
            </a:r>
            <a:r>
              <a:rPr lang="en-US" baseline="0" dirty="0"/>
              <a:t> or </a:t>
            </a:r>
            <a:r>
              <a:rPr lang="en-US" b="1" i="1" baseline="0" dirty="0"/>
              <a:t>D</a:t>
            </a:r>
            <a:r>
              <a:rPr lang="en-US" baseline="0" dirty="0"/>
              <a:t>. (and a decrease is a shift to the left)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We will stay away from saying “</a:t>
            </a:r>
            <a:r>
              <a:rPr lang="en-US" b="1" i="1" baseline="0" dirty="0"/>
              <a:t>D</a:t>
            </a:r>
            <a:r>
              <a:rPr lang="en-US" baseline="0" dirty="0"/>
              <a:t> curve shifts up” or “</a:t>
            </a:r>
            <a:r>
              <a:rPr lang="en-US" b="1" i="1" baseline="0" dirty="0"/>
              <a:t>S</a:t>
            </a:r>
            <a:r>
              <a:rPr lang="en-US" baseline="0" dirty="0"/>
              <a:t> curve shifts up” because while “</a:t>
            </a:r>
            <a:r>
              <a:rPr lang="en-US" b="1" i="1" baseline="0" dirty="0"/>
              <a:t>D</a:t>
            </a:r>
            <a:r>
              <a:rPr lang="en-US" baseline="0" dirty="0"/>
              <a:t> curve shifts up” is indeed an increase in </a:t>
            </a:r>
            <a:r>
              <a:rPr lang="en-US" b="1" i="1" baseline="0" dirty="0"/>
              <a:t>D</a:t>
            </a:r>
            <a:r>
              <a:rPr lang="en-US" baseline="0" dirty="0"/>
              <a:t>, “S curve shifts up” is actually a decrease in  </a:t>
            </a:r>
            <a:r>
              <a:rPr lang="en-US" b="1" i="1" baseline="0" dirty="0"/>
              <a:t>S</a:t>
            </a:r>
            <a:r>
              <a:rPr lang="en-US" baseline="0" dirty="0"/>
              <a:t> (Supply shifts left). We look for the changes on the horizontal axis (quantity) when the price (on the vertical axis) stays the same to determine an increase or decrease in demand or supply. </a:t>
            </a:r>
            <a:endParaRPr lang="en-US" dirty="0"/>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45</a:t>
            </a:fld>
            <a:endParaRPr lang="en-US"/>
          </a:p>
        </p:txBody>
      </p:sp>
    </p:spTree>
    <p:extLst>
      <p:ext uri="{BB962C8B-B14F-4D97-AF65-F5344CB8AC3E}">
        <p14:creationId xmlns:p14="http://schemas.microsoft.com/office/powerpoint/2010/main" val="236584138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Orange</a:t>
            </a:r>
            <a:r>
              <a:rPr lang="en-US" baseline="0" dirty="0"/>
              <a:t> juice is a substitute for apple juice (the market we are analyzing), and a change in the price of orange juice will shift the demand for apple juice. Nothing happens to the supply of apple juice. </a:t>
            </a:r>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46</a:t>
            </a:fld>
            <a:endParaRPr lang="en-US"/>
          </a:p>
        </p:txBody>
      </p:sp>
    </p:spTree>
    <p:extLst>
      <p:ext uri="{BB962C8B-B14F-4D97-AF65-F5344CB8AC3E}">
        <p14:creationId xmlns:p14="http://schemas.microsoft.com/office/powerpoint/2010/main" val="428973744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In equilibrium, various forces are in balance. A situation in which market price has reached the level where Quantity supplied = Quantity demanded; where supply and demand curves intersect</a:t>
            </a:r>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47</a:t>
            </a:fld>
            <a:endParaRPr lang="en-US"/>
          </a:p>
        </p:txBody>
      </p:sp>
    </p:spTree>
    <p:extLst>
      <p:ext uri="{BB962C8B-B14F-4D97-AF65-F5344CB8AC3E}">
        <p14:creationId xmlns:p14="http://schemas.microsoft.com/office/powerpoint/2010/main" val="259761679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demand schedule and the supply schedule are the same we used when we derived the market</a:t>
            </a:r>
            <a:r>
              <a:rPr lang="en-US" baseline="0" dirty="0"/>
              <a:t> demand for muffins (Example 2)  and the market supply of muffins (Example 5).</a:t>
            </a:r>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48</a:t>
            </a:fld>
            <a:endParaRPr lang="en-US"/>
          </a:p>
        </p:txBody>
      </p:sp>
    </p:spTree>
    <p:extLst>
      <p:ext uri="{BB962C8B-B14F-4D97-AF65-F5344CB8AC3E}">
        <p14:creationId xmlns:p14="http://schemas.microsoft.com/office/powerpoint/2010/main" val="154296355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49</a:t>
            </a:fld>
            <a:endParaRPr lang="en-US"/>
          </a:p>
        </p:txBody>
      </p:sp>
    </p:spTree>
    <p:extLst>
      <p:ext uri="{BB962C8B-B14F-4D97-AF65-F5344CB8AC3E}">
        <p14:creationId xmlns:p14="http://schemas.microsoft.com/office/powerpoint/2010/main" val="3863707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5</a:t>
            </a:fld>
            <a:endParaRPr lang="en-US"/>
          </a:p>
        </p:txBody>
      </p:sp>
    </p:spTree>
    <p:extLst>
      <p:ext uri="{BB962C8B-B14F-4D97-AF65-F5344CB8AC3E}">
        <p14:creationId xmlns:p14="http://schemas.microsoft.com/office/powerpoint/2010/main" val="260617253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50</a:t>
            </a:fld>
            <a:endParaRPr lang="en-US"/>
          </a:p>
        </p:txBody>
      </p:sp>
    </p:spTree>
    <p:extLst>
      <p:ext uri="{BB962C8B-B14F-4D97-AF65-F5344CB8AC3E}">
        <p14:creationId xmlns:p14="http://schemas.microsoft.com/office/powerpoint/2010/main" val="82124046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51</a:t>
            </a:fld>
            <a:endParaRPr lang="en-US"/>
          </a:p>
        </p:txBody>
      </p:sp>
    </p:spTree>
    <p:extLst>
      <p:ext uri="{BB962C8B-B14F-4D97-AF65-F5344CB8AC3E}">
        <p14:creationId xmlns:p14="http://schemas.microsoft.com/office/powerpoint/2010/main" val="311833314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52</a:t>
            </a:fld>
            <a:endParaRPr lang="en-US"/>
          </a:p>
        </p:txBody>
      </p:sp>
    </p:spTree>
    <p:extLst>
      <p:ext uri="{BB962C8B-B14F-4D97-AF65-F5344CB8AC3E}">
        <p14:creationId xmlns:p14="http://schemas.microsoft.com/office/powerpoint/2010/main" val="2591777962"/>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53</a:t>
            </a:fld>
            <a:endParaRPr lang="en-US"/>
          </a:p>
        </p:txBody>
      </p:sp>
    </p:spTree>
    <p:extLst>
      <p:ext uri="{BB962C8B-B14F-4D97-AF65-F5344CB8AC3E}">
        <p14:creationId xmlns:p14="http://schemas.microsoft.com/office/powerpoint/2010/main" val="347545477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a:t>Step 1 requires knowing all of the things that can shift </a:t>
            </a:r>
            <a:r>
              <a:rPr lang="en-US" b="1" i="1" dirty="0"/>
              <a:t>D</a:t>
            </a:r>
            <a:r>
              <a:rPr lang="en-US" dirty="0"/>
              <a:t> and </a:t>
            </a:r>
            <a:r>
              <a:rPr lang="en-US" b="1" i="1" dirty="0"/>
              <a:t>S</a:t>
            </a:r>
            <a:r>
              <a:rPr lang="en-US" baseline="0" dirty="0"/>
              <a:t> (</a:t>
            </a:r>
            <a:r>
              <a:rPr lang="en-US" dirty="0"/>
              <a:t>the non-price determinants of demand and of supply</a:t>
            </a:r>
            <a:r>
              <a:rPr lang="en-US" baseline="0" dirty="0"/>
              <a:t> or </a:t>
            </a:r>
            <a:r>
              <a:rPr lang="en-US" b="1" i="1" baseline="0" dirty="0"/>
              <a:t>D</a:t>
            </a:r>
            <a:r>
              <a:rPr lang="en-US" baseline="0" dirty="0"/>
              <a:t> and </a:t>
            </a:r>
            <a:r>
              <a:rPr lang="en-US" b="1" i="1" baseline="0" dirty="0"/>
              <a:t>S</a:t>
            </a:r>
            <a:r>
              <a:rPr lang="en-US" baseline="0" dirty="0"/>
              <a:t> shifters)</a:t>
            </a:r>
            <a:r>
              <a:rPr lang="en-US" dirty="0"/>
              <a:t>.   </a:t>
            </a:r>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54</a:t>
            </a:fld>
            <a:endParaRPr lang="en-US"/>
          </a:p>
        </p:txBody>
      </p:sp>
    </p:spTree>
    <p:extLst>
      <p:ext uri="{BB962C8B-B14F-4D97-AF65-F5344CB8AC3E}">
        <p14:creationId xmlns:p14="http://schemas.microsoft.com/office/powerpoint/2010/main" val="333525690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55</a:t>
            </a:fld>
            <a:endParaRPr lang="en-US"/>
          </a:p>
        </p:txBody>
      </p:sp>
    </p:spTree>
    <p:extLst>
      <p:ext uri="{BB962C8B-B14F-4D97-AF65-F5344CB8AC3E}">
        <p14:creationId xmlns:p14="http://schemas.microsoft.com/office/powerpoint/2010/main" val="174599891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5000"/>
              </a:lnSpc>
              <a:spcBef>
                <a:spcPct val="15000"/>
              </a:spcBef>
              <a:buClr>
                <a:srgbClr val="00B85C"/>
              </a:buClr>
              <a:buSzPct val="120000"/>
              <a:buFont typeface="Wingdings" pitchFamily="2" charset="2"/>
              <a:buNone/>
            </a:pPr>
            <a:r>
              <a:rPr lang="en-US" sz="1300" dirty="0">
                <a:cs typeface="Arial"/>
              </a:rPr>
              <a:t>After Step 2, take a few minutes to explain how</a:t>
            </a:r>
            <a:r>
              <a:rPr lang="en-US" sz="1300" baseline="0" dirty="0">
                <a:cs typeface="Arial"/>
              </a:rPr>
              <a:t> the market goes from </a:t>
            </a:r>
            <a:r>
              <a:rPr lang="en-US" sz="1300" b="1" i="1" baseline="0" dirty="0">
                <a:cs typeface="Arial"/>
              </a:rPr>
              <a:t>P</a:t>
            </a:r>
            <a:r>
              <a:rPr lang="en-US" sz="1300" b="1" baseline="-25000" dirty="0">
                <a:cs typeface="Arial"/>
              </a:rPr>
              <a:t>1</a:t>
            </a:r>
            <a:r>
              <a:rPr lang="en-US" sz="1300" baseline="0" dirty="0">
                <a:cs typeface="Arial"/>
              </a:rPr>
              <a:t> and </a:t>
            </a:r>
            <a:r>
              <a:rPr lang="en-US" sz="1300" b="1" i="1" baseline="0" dirty="0">
                <a:cs typeface="Arial"/>
              </a:rPr>
              <a:t>Q</a:t>
            </a:r>
            <a:r>
              <a:rPr lang="en-US" sz="1300" b="1" baseline="-25000" dirty="0">
                <a:cs typeface="Arial"/>
              </a:rPr>
              <a:t>1</a:t>
            </a:r>
            <a:r>
              <a:rPr lang="en-US" sz="1300" baseline="0" dirty="0">
                <a:cs typeface="Arial"/>
              </a:rPr>
              <a:t> to the new higher </a:t>
            </a:r>
            <a:r>
              <a:rPr lang="en-US" sz="1300" b="1" i="1" baseline="0" dirty="0">
                <a:cs typeface="Arial"/>
              </a:rPr>
              <a:t>P</a:t>
            </a:r>
            <a:r>
              <a:rPr lang="en-US" sz="1300" b="1" baseline="-25000" dirty="0">
                <a:cs typeface="Arial"/>
              </a:rPr>
              <a:t>2</a:t>
            </a:r>
            <a:r>
              <a:rPr lang="en-US" sz="1300" baseline="0" dirty="0">
                <a:cs typeface="Arial"/>
              </a:rPr>
              <a:t> and </a:t>
            </a:r>
            <a:r>
              <a:rPr lang="en-US" sz="1300" b="1" i="1" baseline="0" dirty="0">
                <a:cs typeface="Arial"/>
              </a:rPr>
              <a:t>Q</a:t>
            </a:r>
            <a:r>
              <a:rPr lang="en-US" sz="1300" b="1" baseline="-25000" dirty="0">
                <a:cs typeface="Arial"/>
              </a:rPr>
              <a:t>2</a:t>
            </a:r>
            <a:r>
              <a:rPr lang="en-US" sz="1300" baseline="0" dirty="0">
                <a:cs typeface="Arial"/>
              </a:rPr>
              <a:t>. </a:t>
            </a:r>
          </a:p>
          <a:p>
            <a:pPr marL="285750" indent="-285750">
              <a:lnSpc>
                <a:spcPct val="105000"/>
              </a:lnSpc>
              <a:spcBef>
                <a:spcPct val="15000"/>
              </a:spcBef>
              <a:buClr>
                <a:srgbClr val="00B85C"/>
              </a:buClr>
              <a:buSzPct val="120000"/>
              <a:buFontTx/>
              <a:buChar char="-"/>
            </a:pPr>
            <a:r>
              <a:rPr lang="en-US" sz="1300" baseline="0" dirty="0">
                <a:cs typeface="Arial"/>
              </a:rPr>
              <a:t>When </a:t>
            </a:r>
            <a:r>
              <a:rPr lang="en-US" sz="1300" b="1" i="1" baseline="0" dirty="0">
                <a:cs typeface="Arial"/>
              </a:rPr>
              <a:t>D</a:t>
            </a:r>
            <a:r>
              <a:rPr lang="en-US" sz="1300" baseline="0" dirty="0">
                <a:cs typeface="Arial"/>
              </a:rPr>
              <a:t> curve shifts right, initially at </a:t>
            </a:r>
            <a:r>
              <a:rPr lang="en-US" sz="1300" b="1" i="1" baseline="0" dirty="0">
                <a:cs typeface="Arial"/>
              </a:rPr>
              <a:t>P</a:t>
            </a:r>
            <a:r>
              <a:rPr lang="en-US" sz="1300" b="1" baseline="-25000" dirty="0">
                <a:cs typeface="Arial"/>
              </a:rPr>
              <a:t>1</a:t>
            </a:r>
            <a:r>
              <a:rPr lang="en-US" sz="1300" baseline="0" dirty="0">
                <a:cs typeface="Arial"/>
              </a:rPr>
              <a:t> consumers will demand a new </a:t>
            </a:r>
            <a:r>
              <a:rPr lang="en-US" sz="1300" b="1" i="1" baseline="0" dirty="0" err="1">
                <a:cs typeface="Arial"/>
              </a:rPr>
              <a:t>Q</a:t>
            </a:r>
            <a:r>
              <a:rPr lang="en-US" sz="1300" b="1" baseline="30000" dirty="0" err="1">
                <a:cs typeface="Arial"/>
              </a:rPr>
              <a:t>d</a:t>
            </a:r>
            <a:r>
              <a:rPr lang="en-US" sz="1300" baseline="0" dirty="0">
                <a:cs typeface="Arial"/>
              </a:rPr>
              <a:t> on the new demand curve, </a:t>
            </a:r>
            <a:r>
              <a:rPr lang="en-US" sz="1300" b="1" i="1" baseline="0" dirty="0">
                <a:cs typeface="Arial"/>
              </a:rPr>
              <a:t>D</a:t>
            </a:r>
            <a:r>
              <a:rPr lang="en-US" sz="1300" b="1" baseline="-25000" dirty="0">
                <a:cs typeface="Arial"/>
              </a:rPr>
              <a:t>2</a:t>
            </a:r>
            <a:r>
              <a:rPr lang="en-US" sz="1300" baseline="0" dirty="0">
                <a:cs typeface="Arial"/>
              </a:rPr>
              <a:t> (this quantity is not on the graph, but you can show the new </a:t>
            </a:r>
            <a:r>
              <a:rPr lang="en-US" sz="1300" b="1" i="1" baseline="0" dirty="0" err="1">
                <a:cs typeface="Arial"/>
              </a:rPr>
              <a:t>Q</a:t>
            </a:r>
            <a:r>
              <a:rPr lang="en-US" sz="1300" b="1" baseline="30000" dirty="0" err="1">
                <a:cs typeface="Arial"/>
              </a:rPr>
              <a:t>d</a:t>
            </a:r>
            <a:r>
              <a:rPr lang="en-US" sz="1300" baseline="0" dirty="0">
                <a:cs typeface="Arial"/>
              </a:rPr>
              <a:t> on </a:t>
            </a:r>
            <a:r>
              <a:rPr lang="en-US" sz="1300" b="1" i="1" baseline="0" dirty="0">
                <a:cs typeface="Arial"/>
              </a:rPr>
              <a:t>D</a:t>
            </a:r>
            <a:r>
              <a:rPr lang="en-US" sz="1300" b="1" baseline="-25000" dirty="0">
                <a:cs typeface="Arial"/>
              </a:rPr>
              <a:t>2</a:t>
            </a:r>
            <a:r>
              <a:rPr lang="en-US" sz="1300" baseline="0" dirty="0">
                <a:cs typeface="Arial"/>
              </a:rPr>
              <a:t> at </a:t>
            </a:r>
            <a:r>
              <a:rPr lang="en-US" sz="1300" b="1" i="1" baseline="0" dirty="0">
                <a:cs typeface="Arial"/>
              </a:rPr>
              <a:t>P</a:t>
            </a:r>
            <a:r>
              <a:rPr lang="en-US" sz="1300" b="1" baseline="-25000" dirty="0">
                <a:cs typeface="Arial"/>
              </a:rPr>
              <a:t>1</a:t>
            </a:r>
            <a:r>
              <a:rPr lang="en-US" sz="1300" baseline="0" dirty="0">
                <a:cs typeface="Arial"/>
              </a:rPr>
              <a:t>)</a:t>
            </a:r>
          </a:p>
          <a:p>
            <a:pPr marL="285750" indent="-285750">
              <a:lnSpc>
                <a:spcPct val="105000"/>
              </a:lnSpc>
              <a:spcBef>
                <a:spcPct val="15000"/>
              </a:spcBef>
              <a:buClr>
                <a:srgbClr val="00B85C"/>
              </a:buClr>
              <a:buSzPct val="120000"/>
              <a:buFontTx/>
              <a:buChar char="-"/>
            </a:pPr>
            <a:r>
              <a:rPr lang="en-US" sz="1300" baseline="0" dirty="0">
                <a:cs typeface="Arial"/>
              </a:rPr>
              <a:t>So now, with </a:t>
            </a:r>
            <a:r>
              <a:rPr lang="en-US" sz="1300" b="1" i="1" baseline="0" dirty="0">
                <a:cs typeface="Arial"/>
              </a:rPr>
              <a:t>Q</a:t>
            </a:r>
            <a:r>
              <a:rPr lang="en-US" sz="1300" b="1" baseline="-25000" dirty="0">
                <a:cs typeface="Arial"/>
              </a:rPr>
              <a:t>1</a:t>
            </a:r>
            <a:r>
              <a:rPr lang="en-US" sz="1300" baseline="0" dirty="0">
                <a:cs typeface="Arial"/>
              </a:rPr>
              <a:t> being the quantity supplied at </a:t>
            </a:r>
            <a:r>
              <a:rPr lang="en-US" sz="1300" b="1" i="1" baseline="0" dirty="0">
                <a:cs typeface="Arial"/>
              </a:rPr>
              <a:t>P</a:t>
            </a:r>
            <a:r>
              <a:rPr lang="en-US" sz="1300" b="1" baseline="-25000" dirty="0">
                <a:cs typeface="Arial"/>
              </a:rPr>
              <a:t>1</a:t>
            </a:r>
            <a:r>
              <a:rPr lang="en-US" sz="1300" baseline="0" dirty="0">
                <a:cs typeface="Arial"/>
              </a:rPr>
              <a:t>, and the new higher quantity on </a:t>
            </a:r>
            <a:r>
              <a:rPr lang="en-US" sz="1300" b="1" i="1" baseline="0" dirty="0">
                <a:cs typeface="Arial"/>
              </a:rPr>
              <a:t>D</a:t>
            </a:r>
            <a:r>
              <a:rPr lang="en-US" sz="1300" b="1" baseline="-25000" dirty="0">
                <a:cs typeface="Arial"/>
              </a:rPr>
              <a:t>2</a:t>
            </a:r>
            <a:r>
              <a:rPr lang="en-US" sz="1300" baseline="0" dirty="0">
                <a:cs typeface="Arial"/>
              </a:rPr>
              <a:t> being the new </a:t>
            </a:r>
            <a:r>
              <a:rPr lang="en-US" sz="1300" b="1" i="1" baseline="0" dirty="0" err="1">
                <a:cs typeface="Arial"/>
              </a:rPr>
              <a:t>Q</a:t>
            </a:r>
            <a:r>
              <a:rPr lang="en-US" sz="1300" b="1" baseline="30000" dirty="0" err="1">
                <a:cs typeface="Arial"/>
              </a:rPr>
              <a:t>d</a:t>
            </a:r>
            <a:r>
              <a:rPr lang="en-US" sz="1300" baseline="0" dirty="0">
                <a:cs typeface="Arial"/>
              </a:rPr>
              <a:t>, we have a shortage at </a:t>
            </a:r>
            <a:r>
              <a:rPr lang="en-US" sz="1300" b="1" i="1" baseline="0" dirty="0">
                <a:cs typeface="Arial"/>
              </a:rPr>
              <a:t>P</a:t>
            </a:r>
            <a:r>
              <a:rPr lang="en-US" sz="1300" b="1" baseline="-25000" dirty="0">
                <a:cs typeface="Arial"/>
              </a:rPr>
              <a:t>1</a:t>
            </a:r>
            <a:r>
              <a:rPr lang="en-US" sz="1300" baseline="0" dirty="0">
                <a:cs typeface="Arial"/>
              </a:rPr>
              <a:t>. </a:t>
            </a:r>
          </a:p>
          <a:p>
            <a:pPr marL="285750" indent="-285750">
              <a:lnSpc>
                <a:spcPct val="105000"/>
              </a:lnSpc>
              <a:spcBef>
                <a:spcPct val="15000"/>
              </a:spcBef>
              <a:buClr>
                <a:srgbClr val="00B85C"/>
              </a:buClr>
              <a:buSzPct val="120000"/>
              <a:buFontTx/>
              <a:buChar char="-"/>
            </a:pPr>
            <a:r>
              <a:rPr lang="en-US" sz="1300" baseline="0" dirty="0">
                <a:cs typeface="Arial"/>
              </a:rPr>
              <a:t>Market forces will move upward along the </a:t>
            </a:r>
            <a:r>
              <a:rPr lang="en-US" sz="1300" b="1" baseline="0" dirty="0">
                <a:cs typeface="Arial"/>
              </a:rPr>
              <a:t>D</a:t>
            </a:r>
            <a:r>
              <a:rPr lang="en-US" sz="1300" baseline="0" dirty="0">
                <a:cs typeface="Arial"/>
              </a:rPr>
              <a:t> and </a:t>
            </a:r>
            <a:r>
              <a:rPr lang="en-US" sz="1300" b="1" baseline="0" dirty="0">
                <a:cs typeface="Arial"/>
              </a:rPr>
              <a:t>S</a:t>
            </a:r>
            <a:r>
              <a:rPr lang="en-US" sz="1300" baseline="0" dirty="0">
                <a:cs typeface="Arial"/>
              </a:rPr>
              <a:t> curves until the shortage is eliminated and we reach the new equilibrium at </a:t>
            </a:r>
            <a:r>
              <a:rPr lang="en-US" sz="1300" b="1" i="1" baseline="0" dirty="0">
                <a:cs typeface="Arial"/>
              </a:rPr>
              <a:t>P</a:t>
            </a:r>
            <a:r>
              <a:rPr lang="en-US" sz="1300" b="1" baseline="-25000" dirty="0">
                <a:cs typeface="Arial"/>
              </a:rPr>
              <a:t>2</a:t>
            </a:r>
            <a:r>
              <a:rPr lang="en-US" sz="1300" baseline="0" dirty="0">
                <a:cs typeface="Arial"/>
              </a:rPr>
              <a:t> and </a:t>
            </a:r>
            <a:r>
              <a:rPr lang="en-US" sz="1300" b="1" i="1" baseline="0" dirty="0">
                <a:cs typeface="Arial"/>
              </a:rPr>
              <a:t>Q</a:t>
            </a:r>
            <a:r>
              <a:rPr lang="en-US" sz="1300" b="1" baseline="-25000" dirty="0">
                <a:cs typeface="Arial"/>
              </a:rPr>
              <a:t>2</a:t>
            </a:r>
            <a:r>
              <a:rPr lang="en-US" sz="1300" baseline="0" dirty="0">
                <a:cs typeface="Arial"/>
              </a:rPr>
              <a:t>.</a:t>
            </a:r>
            <a:endParaRPr lang="en-US" sz="1300" dirty="0">
              <a:cs typeface="Arial"/>
            </a:endParaRPr>
          </a:p>
          <a:p>
            <a:pPr>
              <a:lnSpc>
                <a:spcPct val="105000"/>
              </a:lnSpc>
              <a:spcBef>
                <a:spcPct val="15000"/>
              </a:spcBef>
              <a:buClr>
                <a:srgbClr val="00B85C"/>
              </a:buClr>
              <a:buSzPct val="120000"/>
              <a:buFont typeface="Wingdings" pitchFamily="2" charset="2"/>
              <a:buNone/>
            </a:pPr>
            <a:endParaRPr lang="en-US" sz="1300" dirty="0">
              <a:cs typeface="Arial"/>
            </a:endParaRPr>
          </a:p>
          <a:p>
            <a:pPr>
              <a:lnSpc>
                <a:spcPct val="105000"/>
              </a:lnSpc>
              <a:spcBef>
                <a:spcPct val="15000"/>
              </a:spcBef>
              <a:buClr>
                <a:srgbClr val="00B85C"/>
              </a:buClr>
              <a:buSzPct val="120000"/>
            </a:pPr>
            <a:r>
              <a:rPr lang="en-US" sz="1300" i="1" dirty="0">
                <a:cs typeface="Arial"/>
              </a:rPr>
              <a:t>Always be careful to distinguish between a shift in a curve and a movement along the curve. </a:t>
            </a:r>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56</a:t>
            </a:fld>
            <a:endParaRPr lang="en-US"/>
          </a:p>
        </p:txBody>
      </p:sp>
    </p:spTree>
    <p:extLst>
      <p:ext uri="{BB962C8B-B14F-4D97-AF65-F5344CB8AC3E}">
        <p14:creationId xmlns:p14="http://schemas.microsoft.com/office/powerpoint/2010/main" val="74577756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57</a:t>
            </a:fld>
            <a:endParaRPr lang="en-US"/>
          </a:p>
        </p:txBody>
      </p:sp>
    </p:spTree>
    <p:extLst>
      <p:ext uri="{BB962C8B-B14F-4D97-AF65-F5344CB8AC3E}">
        <p14:creationId xmlns:p14="http://schemas.microsoft.com/office/powerpoint/2010/main" val="65561550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graph, the demand increased more than the supply.</a:t>
            </a:r>
            <a:r>
              <a:rPr lang="en-US" baseline="0" dirty="0"/>
              <a:t> In the next slide, we take a look at the supply increasing more than the demand.</a:t>
            </a:r>
          </a:p>
          <a:p>
            <a:r>
              <a:rPr lang="en-US" baseline="0" dirty="0"/>
              <a:t>It is worth that is the problem doesn’t specify which curve shifts more than the other, then the effect on the P will remain ambiguous (when dealing with simultaneous increases in supply and demand). </a:t>
            </a:r>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58</a:t>
            </a:fld>
            <a:endParaRPr lang="en-US"/>
          </a:p>
        </p:txBody>
      </p:sp>
    </p:spTree>
    <p:extLst>
      <p:ext uri="{BB962C8B-B14F-4D97-AF65-F5344CB8AC3E}">
        <p14:creationId xmlns:p14="http://schemas.microsoft.com/office/powerpoint/2010/main" val="218156698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59</a:t>
            </a:fld>
            <a:endParaRPr lang="en-US"/>
          </a:p>
        </p:txBody>
      </p:sp>
    </p:spTree>
    <p:extLst>
      <p:ext uri="{BB962C8B-B14F-4D97-AF65-F5344CB8AC3E}">
        <p14:creationId xmlns:p14="http://schemas.microsoft.com/office/powerpoint/2010/main" val="2100057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Holding constant everything else that influences how much of the good consumers want to buy.</a:t>
            </a:r>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6</a:t>
            </a:fld>
            <a:endParaRPr lang="en-US"/>
          </a:p>
        </p:txBody>
      </p:sp>
    </p:spTree>
    <p:extLst>
      <p:ext uri="{BB962C8B-B14F-4D97-AF65-F5344CB8AC3E}">
        <p14:creationId xmlns:p14="http://schemas.microsoft.com/office/powerpoint/2010/main" val="260617253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a:t>In the textbook, the conclusion of this chapter offers some very nice elaboration on the third bullet point. </a:t>
            </a:r>
          </a:p>
          <a:p>
            <a:endParaRPr 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60</a:t>
            </a:fld>
            <a:endParaRPr lang="en-US"/>
          </a:p>
        </p:txBody>
      </p:sp>
    </p:spTree>
    <p:extLst>
      <p:ext uri="{BB962C8B-B14F-4D97-AF65-F5344CB8AC3E}">
        <p14:creationId xmlns:p14="http://schemas.microsoft.com/office/powerpoint/2010/main" val="134660716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300" dirty="0"/>
          </a:p>
        </p:txBody>
      </p:sp>
      <p:sp>
        <p:nvSpPr>
          <p:cNvPr id="4" name="Slide Number Placeholder 3"/>
          <p:cNvSpPr>
            <a:spLocks noGrp="1"/>
          </p:cNvSpPr>
          <p:nvPr>
            <p:ph type="sldNum" sz="quarter" idx="10"/>
          </p:nvPr>
        </p:nvSpPr>
        <p:spPr/>
        <p:txBody>
          <a:bodyPr/>
          <a:lstStyle/>
          <a:p>
            <a:fld id="{2CAF6792-DBE1-4461-97FA-F85A7B48814E}" type="slidenum">
              <a:rPr lang="en-US" smtClean="0"/>
              <a:t>61</a:t>
            </a:fld>
            <a:endParaRPr lang="en-US"/>
          </a:p>
        </p:txBody>
      </p:sp>
    </p:spTree>
    <p:extLst>
      <p:ext uri="{BB962C8B-B14F-4D97-AF65-F5344CB8AC3E}">
        <p14:creationId xmlns:p14="http://schemas.microsoft.com/office/powerpoint/2010/main" val="59279901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Event A: Apple juice and orange juice are substitutes, so the demand of orange juice declines. The demand curve shifts to the left. The new equilibrium will have a lower price and a lower quantity. </a:t>
            </a:r>
          </a:p>
        </p:txBody>
      </p:sp>
      <p:sp>
        <p:nvSpPr>
          <p:cNvPr id="4" name="Slide Number Placeholder 3"/>
          <p:cNvSpPr>
            <a:spLocks noGrp="1"/>
          </p:cNvSpPr>
          <p:nvPr>
            <p:ph type="sldNum" sz="quarter" idx="10"/>
          </p:nvPr>
        </p:nvSpPr>
        <p:spPr/>
        <p:txBody>
          <a:bodyPr/>
          <a:lstStyle/>
          <a:p>
            <a:fld id="{2CAF6792-DBE1-4461-97FA-F85A7B48814E}" type="slidenum">
              <a:rPr lang="en-US" smtClean="0"/>
              <a:t>62</a:t>
            </a:fld>
            <a:endParaRPr lang="en-US"/>
          </a:p>
        </p:txBody>
      </p:sp>
    </p:spTree>
    <p:extLst>
      <p:ext uri="{BB962C8B-B14F-4D97-AF65-F5344CB8AC3E}">
        <p14:creationId xmlns:p14="http://schemas.microsoft.com/office/powerpoint/2010/main" val="2244334148"/>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Event B: A fall in the price of oranges, an ingredient in the production of orange</a:t>
            </a:r>
            <a:r>
              <a:rPr lang="en-US" sz="1300" baseline="0" dirty="0"/>
              <a:t> juice, will prompt producers of orange juice to produce more: the S curve shifts right, resulting in a lower P and a higher Q.</a:t>
            </a:r>
            <a:endParaRPr lang="en-US" sz="1300" dirty="0"/>
          </a:p>
        </p:txBody>
      </p:sp>
      <p:sp>
        <p:nvSpPr>
          <p:cNvPr id="4" name="Slide Number Placeholder 3"/>
          <p:cNvSpPr>
            <a:spLocks noGrp="1"/>
          </p:cNvSpPr>
          <p:nvPr>
            <p:ph type="sldNum" sz="quarter" idx="10"/>
          </p:nvPr>
        </p:nvSpPr>
        <p:spPr/>
        <p:txBody>
          <a:bodyPr/>
          <a:lstStyle/>
          <a:p>
            <a:fld id="{2CAF6792-DBE1-4461-97FA-F85A7B48814E}" type="slidenum">
              <a:rPr lang="en-US" smtClean="0"/>
              <a:t>63</a:t>
            </a:fld>
            <a:endParaRPr lang="en-US"/>
          </a:p>
        </p:txBody>
      </p:sp>
    </p:spTree>
    <p:extLst>
      <p:ext uri="{BB962C8B-B14F-4D97-AF65-F5344CB8AC3E}">
        <p14:creationId xmlns:p14="http://schemas.microsoft.com/office/powerpoint/2010/main" val="224433414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300" dirty="0"/>
              <a:t>The textbook shows two separate graphs to make the point of ambiguous quantity (just like we used</a:t>
            </a:r>
            <a:r>
              <a:rPr lang="en-US" sz="1300" baseline="0" dirty="0"/>
              <a:t> in Example 3C)</a:t>
            </a:r>
            <a:r>
              <a:rPr lang="en-US" sz="1300" dirty="0"/>
              <a:t>. Students</a:t>
            </a:r>
            <a:r>
              <a:rPr lang="en-US" sz="1300" baseline="0" dirty="0"/>
              <a:t> should benefit from the following approach as well:</a:t>
            </a:r>
          </a:p>
          <a:p>
            <a:pPr marL="285750" indent="-285750" defTabSz="966612">
              <a:buFont typeface="Arial" panose="020B0604020202020204" pitchFamily="34" charset="0"/>
              <a:buChar char="•"/>
              <a:defRPr/>
            </a:pPr>
            <a:r>
              <a:rPr lang="en-US" sz="1300" baseline="0" dirty="0"/>
              <a:t>First, the demand decreases to </a:t>
            </a:r>
            <a:r>
              <a:rPr lang="en-US" sz="1300" b="1" i="1" baseline="0" dirty="0"/>
              <a:t>D</a:t>
            </a:r>
            <a:r>
              <a:rPr lang="en-US" sz="1300" b="1" baseline="-25000" dirty="0"/>
              <a:t>2</a:t>
            </a:r>
            <a:r>
              <a:rPr lang="en-US" sz="1300" baseline="0" dirty="0"/>
              <a:t> and the supply curve increases to </a:t>
            </a:r>
            <a:r>
              <a:rPr lang="en-US" sz="1300" b="1" i="1" baseline="0" dirty="0"/>
              <a:t>S</a:t>
            </a:r>
            <a:r>
              <a:rPr lang="en-US" sz="1300" b="1" baseline="-25000" dirty="0"/>
              <a:t>2</a:t>
            </a:r>
            <a:r>
              <a:rPr lang="en-US" sz="1300" baseline="0" dirty="0"/>
              <a:t> (big change in S) so the graph shows lower P (the new price is </a:t>
            </a:r>
            <a:r>
              <a:rPr lang="en-US" sz="1300" b="1" i="1" baseline="0" dirty="0"/>
              <a:t>P</a:t>
            </a:r>
            <a:r>
              <a:rPr lang="en-US" sz="1300" b="1" baseline="-25000" dirty="0"/>
              <a:t>2</a:t>
            </a:r>
            <a:r>
              <a:rPr lang="en-US" sz="1300" baseline="0" dirty="0"/>
              <a:t>) and higher </a:t>
            </a:r>
            <a:r>
              <a:rPr lang="en-US" sz="1300" b="1" baseline="0" dirty="0"/>
              <a:t>Q</a:t>
            </a:r>
            <a:r>
              <a:rPr lang="en-US" sz="1300" baseline="0" dirty="0"/>
              <a:t> (the new quantity is </a:t>
            </a:r>
            <a:r>
              <a:rPr lang="en-US" sz="1300" b="1" i="1" baseline="0" dirty="0"/>
              <a:t>Q</a:t>
            </a:r>
            <a:r>
              <a:rPr lang="en-US" sz="1300" b="1" baseline="-25000" dirty="0"/>
              <a:t>2</a:t>
            </a:r>
            <a:r>
              <a:rPr lang="en-US" sz="1300" baseline="0" dirty="0"/>
              <a:t>).</a:t>
            </a:r>
          </a:p>
          <a:p>
            <a:pPr marL="285750" indent="-285750" defTabSz="966612">
              <a:buFont typeface="Arial" panose="020B0604020202020204" pitchFamily="34" charset="0"/>
              <a:buChar char="•"/>
              <a:defRPr/>
            </a:pPr>
            <a:r>
              <a:rPr lang="en-US" sz="1300" baseline="0" dirty="0"/>
              <a:t>But what if, when the demand decreases to </a:t>
            </a:r>
            <a:r>
              <a:rPr lang="en-US" sz="1300" b="1" i="1" baseline="0" dirty="0"/>
              <a:t>D</a:t>
            </a:r>
            <a:r>
              <a:rPr lang="en-US" sz="1300" b="1" baseline="-25000" dirty="0"/>
              <a:t>2</a:t>
            </a:r>
            <a:r>
              <a:rPr lang="en-US" sz="1300" baseline="0" dirty="0"/>
              <a:t>, the supply curve increases just a bit, to </a:t>
            </a:r>
            <a:r>
              <a:rPr lang="en-US" sz="1300" b="1" i="1" baseline="0" dirty="0"/>
              <a:t>S</a:t>
            </a:r>
            <a:r>
              <a:rPr lang="en-US" sz="1300" b="1" baseline="-25000" dirty="0"/>
              <a:t>3</a:t>
            </a:r>
            <a:r>
              <a:rPr lang="en-US" sz="1300" baseline="0" dirty="0"/>
              <a:t>: then the </a:t>
            </a:r>
            <a:r>
              <a:rPr lang="en-US" sz="1300" b="1" baseline="0" dirty="0"/>
              <a:t>P</a:t>
            </a:r>
            <a:r>
              <a:rPr lang="en-US" sz="1300" baseline="0" dirty="0"/>
              <a:t> is lower (the new price is </a:t>
            </a:r>
            <a:r>
              <a:rPr lang="en-US" sz="1300" b="1" i="1" baseline="0" dirty="0"/>
              <a:t>P</a:t>
            </a:r>
            <a:r>
              <a:rPr lang="en-US" sz="1300" b="1" baseline="-25000" dirty="0"/>
              <a:t>3</a:t>
            </a:r>
            <a:r>
              <a:rPr lang="en-US" sz="1300" baseline="0" dirty="0"/>
              <a:t>) and the </a:t>
            </a:r>
            <a:r>
              <a:rPr lang="en-US" sz="1300" b="1" baseline="0" dirty="0"/>
              <a:t>Q</a:t>
            </a:r>
            <a:r>
              <a:rPr lang="en-US" sz="1300" baseline="0" dirty="0"/>
              <a:t> is lower as well (the new quantity is </a:t>
            </a:r>
            <a:r>
              <a:rPr lang="en-US" sz="1300" b="1" i="1" baseline="0" dirty="0"/>
              <a:t>Q</a:t>
            </a:r>
            <a:r>
              <a:rPr lang="en-US" sz="1300" b="1" baseline="-25000" dirty="0"/>
              <a:t>3</a:t>
            </a:r>
            <a:r>
              <a:rPr lang="en-US" sz="1300" baseline="0" dirty="0"/>
              <a:t>). </a:t>
            </a:r>
          </a:p>
          <a:p>
            <a:pPr marL="285750" indent="-285750" defTabSz="966612">
              <a:buFont typeface="Arial" panose="020B0604020202020204" pitchFamily="34" charset="0"/>
              <a:buChar char="•"/>
              <a:defRPr/>
            </a:pPr>
            <a:r>
              <a:rPr lang="en-US" sz="1300" baseline="0" dirty="0"/>
              <a:t>Since the problem doesn’t specify which curve changes the most, the only conclusion is that while P is lower, </a:t>
            </a:r>
            <a:r>
              <a:rPr lang="en-US" sz="1300" b="1" baseline="0" dirty="0"/>
              <a:t>Q</a:t>
            </a:r>
            <a:r>
              <a:rPr lang="en-US" sz="1300" baseline="0" dirty="0"/>
              <a:t> is ambiguous: it can increase or it can decrease.</a:t>
            </a:r>
          </a:p>
          <a:p>
            <a:pPr defTabSz="966612">
              <a:defRPr/>
            </a:pPr>
            <a:endParaRPr lang="en-US" sz="1300" dirty="0"/>
          </a:p>
          <a:p>
            <a:pPr defTabSz="966612">
              <a:defRPr/>
            </a:pPr>
            <a:r>
              <a:rPr lang="en-US" sz="1300" dirty="0"/>
              <a:t>I</a:t>
            </a:r>
            <a:r>
              <a:rPr lang="en-US" sz="1300" baseline="0" dirty="0"/>
              <a:t>f the demand change is dominant (greater than the supply change, supply shifts to </a:t>
            </a:r>
            <a:r>
              <a:rPr lang="en-US" sz="1300" b="1" i="1" baseline="0" dirty="0"/>
              <a:t>S</a:t>
            </a:r>
            <a:r>
              <a:rPr lang="en-US" sz="1300" b="1" baseline="-25000" dirty="0"/>
              <a:t>3</a:t>
            </a:r>
            <a:r>
              <a:rPr lang="en-US" sz="1300" baseline="0" dirty="0"/>
              <a:t>), then </a:t>
            </a:r>
            <a:r>
              <a:rPr lang="en-US" sz="1300" b="1" baseline="0" dirty="0"/>
              <a:t>P</a:t>
            </a:r>
            <a:r>
              <a:rPr lang="en-US" sz="1300" baseline="0" dirty="0"/>
              <a:t> falls and </a:t>
            </a:r>
            <a:r>
              <a:rPr lang="en-US" sz="1300" b="1" baseline="0" dirty="0"/>
              <a:t>Q</a:t>
            </a:r>
            <a:r>
              <a:rPr lang="en-US" sz="1300" baseline="0" dirty="0"/>
              <a:t> falls.</a:t>
            </a:r>
          </a:p>
          <a:p>
            <a:pPr defTabSz="966612">
              <a:defRPr/>
            </a:pPr>
            <a:r>
              <a:rPr lang="en-US" sz="1300" baseline="0" dirty="0"/>
              <a:t>But if the supply change is dominant (supply shifts to </a:t>
            </a:r>
            <a:r>
              <a:rPr lang="en-US" sz="1300" b="1" i="1" baseline="0" dirty="0"/>
              <a:t>S</a:t>
            </a:r>
            <a:r>
              <a:rPr lang="en-US" sz="1300" b="1" i="0" baseline="-25000" dirty="0"/>
              <a:t>2</a:t>
            </a:r>
            <a:r>
              <a:rPr lang="en-US" sz="1300" baseline="0" dirty="0"/>
              <a:t>), then </a:t>
            </a:r>
            <a:r>
              <a:rPr lang="en-US" sz="1300" b="1" baseline="0" dirty="0"/>
              <a:t>P</a:t>
            </a:r>
            <a:r>
              <a:rPr lang="en-US" sz="1300" baseline="0" dirty="0"/>
              <a:t> falls and </a:t>
            </a:r>
            <a:r>
              <a:rPr lang="en-US" sz="1300" b="1" baseline="0" dirty="0"/>
              <a:t>Q</a:t>
            </a:r>
            <a:r>
              <a:rPr lang="en-US" sz="1300" baseline="0" dirty="0"/>
              <a:t> increases. </a:t>
            </a:r>
          </a:p>
          <a:p>
            <a:pPr defTabSz="966612">
              <a:defRPr/>
            </a:pPr>
            <a:endParaRPr lang="en-US" sz="1300" baseline="0" dirty="0"/>
          </a:p>
          <a:p>
            <a:pPr defTabSz="966612">
              <a:defRPr/>
            </a:pPr>
            <a:r>
              <a:rPr lang="en-US" sz="1300" baseline="0" dirty="0"/>
              <a:t>Since the problem doesn’t specify which change is dominant, the correct answer will be: </a:t>
            </a:r>
            <a:r>
              <a:rPr lang="en-US" sz="1300" b="1" baseline="0" dirty="0"/>
              <a:t>P</a:t>
            </a:r>
            <a:r>
              <a:rPr lang="en-US" sz="1300" baseline="0" dirty="0"/>
              <a:t> falls and </a:t>
            </a:r>
            <a:r>
              <a:rPr lang="en-US" sz="1300" b="1" baseline="0" dirty="0"/>
              <a:t>Q</a:t>
            </a:r>
            <a:r>
              <a:rPr lang="en-US" sz="1300" baseline="0" dirty="0"/>
              <a:t> is ambiguous.</a:t>
            </a:r>
            <a:endParaRPr lang="en-US" sz="1300" dirty="0"/>
          </a:p>
        </p:txBody>
      </p:sp>
      <p:sp>
        <p:nvSpPr>
          <p:cNvPr id="4" name="Slide Number Placeholder 3"/>
          <p:cNvSpPr>
            <a:spLocks noGrp="1"/>
          </p:cNvSpPr>
          <p:nvPr>
            <p:ph type="sldNum" sz="quarter" idx="10"/>
          </p:nvPr>
        </p:nvSpPr>
        <p:spPr/>
        <p:txBody>
          <a:bodyPr/>
          <a:lstStyle/>
          <a:p>
            <a:fld id="{2CAF6792-DBE1-4461-97FA-F85A7B48814E}" type="slidenum">
              <a:rPr lang="en-US" smtClean="0"/>
              <a:t>64</a:t>
            </a:fld>
            <a:endParaRPr lang="en-US"/>
          </a:p>
        </p:txBody>
      </p:sp>
    </p:spTree>
    <p:extLst>
      <p:ext uri="{BB962C8B-B14F-4D97-AF65-F5344CB8AC3E}">
        <p14:creationId xmlns:p14="http://schemas.microsoft.com/office/powerpoint/2010/main" val="85519745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indent="-228600">
              <a:buFont typeface="Arial" panose="020B0604020202020204" pitchFamily="34" charset="0"/>
              <a:buChar char="•"/>
            </a:pPr>
            <a:endParaRPr lang="en-US" sz="1200" kern="1200" baseline="0" dirty="0">
              <a:solidFill>
                <a:schemeClr val="tx1"/>
              </a:solidFill>
              <a:effectLst/>
              <a:latin typeface="+mn-lt"/>
              <a:ea typeface="+mn-ea"/>
              <a:cs typeface="+mn-cs"/>
            </a:endParaRPr>
          </a:p>
          <a:p>
            <a:pPr marL="228600" indent="-228600">
              <a:buAutoNum type="alphaUcPeriod"/>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CAF6792-DBE1-4461-97FA-F85A7B48814E}" type="slidenum">
              <a:rPr lang="en-US" smtClean="0"/>
              <a:t>65</a:t>
            </a:fld>
            <a:endParaRPr lang="en-US"/>
          </a:p>
        </p:txBody>
      </p:sp>
    </p:spTree>
    <p:extLst>
      <p:ext uri="{BB962C8B-B14F-4D97-AF65-F5344CB8AC3E}">
        <p14:creationId xmlns:p14="http://schemas.microsoft.com/office/powerpoint/2010/main" val="21650051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66</a:t>
            </a:fld>
            <a:endParaRPr lang="en-US"/>
          </a:p>
        </p:txBody>
      </p:sp>
    </p:spTree>
    <p:extLst>
      <p:ext uri="{BB962C8B-B14F-4D97-AF65-F5344CB8AC3E}">
        <p14:creationId xmlns:p14="http://schemas.microsoft.com/office/powerpoint/2010/main" val="370661148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67</a:t>
            </a:fld>
            <a:endParaRPr lang="en-US"/>
          </a:p>
        </p:txBody>
      </p:sp>
    </p:spTree>
    <p:extLst>
      <p:ext uri="{BB962C8B-B14F-4D97-AF65-F5344CB8AC3E}">
        <p14:creationId xmlns:p14="http://schemas.microsoft.com/office/powerpoint/2010/main" val="370661148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68</a:t>
            </a:fld>
            <a:endParaRPr lang="en-US"/>
          </a:p>
        </p:txBody>
      </p:sp>
    </p:spTree>
    <p:extLst>
      <p:ext uri="{BB962C8B-B14F-4D97-AF65-F5344CB8AC3E}">
        <p14:creationId xmlns:p14="http://schemas.microsoft.com/office/powerpoint/2010/main" val="37066114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69</a:t>
            </a:fld>
            <a:endParaRPr lang="en-US"/>
          </a:p>
        </p:txBody>
      </p:sp>
    </p:spTree>
    <p:extLst>
      <p:ext uri="{BB962C8B-B14F-4D97-AF65-F5344CB8AC3E}">
        <p14:creationId xmlns:p14="http://schemas.microsoft.com/office/powerpoint/2010/main" val="3706611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7</a:t>
            </a:fld>
            <a:endParaRPr lang="en-US"/>
          </a:p>
        </p:txBody>
      </p:sp>
    </p:spTree>
    <p:extLst>
      <p:ext uri="{BB962C8B-B14F-4D97-AF65-F5344CB8AC3E}">
        <p14:creationId xmlns:p14="http://schemas.microsoft.com/office/powerpoint/2010/main" val="3783393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Demand shows the relationship between the price of a good and quantity demanded. It can be represented with:</a:t>
            </a:r>
          </a:p>
          <a:p>
            <a:pPr lvl="1"/>
            <a:r>
              <a:rPr lang="en-US" altLang="en-US" dirty="0"/>
              <a:t>- A demand schedule: a table</a:t>
            </a:r>
          </a:p>
          <a:p>
            <a:pPr marL="461963" lvl="1" indent="-14288"/>
            <a:r>
              <a:rPr lang="en-US" altLang="en-US" dirty="0"/>
              <a:t>- A demand curve: a graph (with price on the vertical axis and quantity on the horizontal axis)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a:t>Sofia’s demand is the individual demand (an individual’s demand for a product). </a:t>
            </a:r>
            <a:r>
              <a:rPr lang="en-US" dirty="0"/>
              <a:t>Notice that Sofia’s preferences obey the law of demand. </a:t>
            </a:r>
          </a:p>
          <a:p>
            <a:endParaRPr lang="en-US" altLang="en-US" dirty="0"/>
          </a:p>
          <a:p>
            <a:r>
              <a:rPr lang="en-US" altLang="en-US" dirty="0"/>
              <a:t>I’m still calling this slide Example</a:t>
            </a:r>
            <a:r>
              <a:rPr lang="en-US" altLang="en-US" baseline="0" dirty="0"/>
              <a:t> 1 as the previous slide because both slides use the demand schedule given in the previous slide. </a:t>
            </a:r>
            <a:endParaRPr lang="en-US" altLang="en-US" dirty="0"/>
          </a:p>
          <a:p>
            <a:endParaRPr lang="en-US" altLang="en-US" dirty="0"/>
          </a:p>
        </p:txBody>
      </p:sp>
      <p:sp>
        <p:nvSpPr>
          <p:cNvPr id="4" name="Slide Number Placeholder 3"/>
          <p:cNvSpPr>
            <a:spLocks noGrp="1"/>
          </p:cNvSpPr>
          <p:nvPr>
            <p:ph type="sldNum" sz="quarter" idx="10"/>
          </p:nvPr>
        </p:nvSpPr>
        <p:spPr/>
        <p:txBody>
          <a:bodyPr/>
          <a:lstStyle/>
          <a:p>
            <a:fld id="{2CAF6792-DBE1-4461-97FA-F85A7B48814E}" type="slidenum">
              <a:rPr lang="en-US" smtClean="0"/>
              <a:t>8</a:t>
            </a:fld>
            <a:endParaRPr lang="en-US"/>
          </a:p>
        </p:txBody>
      </p:sp>
    </p:spTree>
    <p:extLst>
      <p:ext uri="{BB962C8B-B14F-4D97-AF65-F5344CB8AC3E}">
        <p14:creationId xmlns:p14="http://schemas.microsoft.com/office/powerpoint/2010/main" val="1861056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CAF6792-DBE1-4461-97FA-F85A7B48814E}" type="slidenum">
              <a:rPr lang="en-US" smtClean="0"/>
              <a:t>9</a:t>
            </a:fld>
            <a:endParaRPr lang="en-US"/>
          </a:p>
        </p:txBody>
      </p:sp>
    </p:spTree>
    <p:extLst>
      <p:ext uri="{BB962C8B-B14F-4D97-AF65-F5344CB8AC3E}">
        <p14:creationId xmlns:p14="http://schemas.microsoft.com/office/powerpoint/2010/main" val="6135141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fontAlgn="base">
              <a:spcBef>
                <a:spcPct val="20000"/>
              </a:spcBef>
              <a:spcAft>
                <a:spcPct val="0"/>
              </a:spcAft>
              <a:defRPr/>
            </a:pPr>
            <a:fld id="{C148E929-2C81-42BB-92FD-6CE3916FB07A}" type="slidenum">
              <a:rPr lang="en-US" smtClean="0">
                <a:solidFill>
                  <a:srgbClr val="FFFFFF"/>
                </a:solidFill>
              </a:rPr>
              <a:pPr fontAlgn="base">
                <a:spcBef>
                  <a:spcPct val="20000"/>
                </a:spcBef>
                <a:spcAft>
                  <a:spcPct val="0"/>
                </a:spcAft>
                <a:defRPr/>
              </a:pPr>
              <a:t>‹#›</a:t>
            </a:fld>
            <a:endParaRPr lang="en-US" dirty="0">
              <a:solidFill>
                <a:srgbClr val="FFFFFF"/>
              </a:solidFill>
            </a:endParaRPr>
          </a:p>
        </p:txBody>
      </p:sp>
      <p:sp>
        <p:nvSpPr>
          <p:cNvPr id="4" name="Footer Placeholder 3"/>
          <p:cNvSpPr>
            <a:spLocks noGrp="1"/>
          </p:cNvSpPr>
          <p:nvPr>
            <p:ph type="ftr" sz="quarter" idx="11"/>
          </p:nvPr>
        </p:nvSpPr>
        <p:spPr/>
        <p:txBody>
          <a:bodyPr/>
          <a:lstStyle/>
          <a:p>
            <a:pPr fontAlgn="base">
              <a:spcAft>
                <a:spcPct val="0"/>
              </a:spcAft>
              <a:defRPr/>
            </a:pPr>
            <a:r>
              <a:rPr lang="en-US">
                <a:solidFill>
                  <a:srgbClr val="FFFFFF"/>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endParaRPr lang="en-US" dirty="0">
              <a:solidFill>
                <a:srgbClr val="FFFFFF"/>
              </a:solidFill>
            </a:endParaRPr>
          </a:p>
        </p:txBody>
      </p:sp>
      <p:sp>
        <p:nvSpPr>
          <p:cNvPr id="6" name="Content Placeholder 5"/>
          <p:cNvSpPr>
            <a:spLocks noGrp="1"/>
          </p:cNvSpPr>
          <p:nvPr>
            <p:ph sz="quarter" idx="12" hasCustomPrompt="1"/>
          </p:nvPr>
        </p:nvSpPr>
        <p:spPr>
          <a:xfrm>
            <a:off x="2590800" y="3429000"/>
            <a:ext cx="7391400" cy="1981200"/>
          </a:xfrm>
        </p:spPr>
        <p:txBody>
          <a:bodyPr/>
          <a:lstStyle>
            <a:lvl1pPr>
              <a:defRPr/>
            </a:lvl1pPr>
          </a:lstStyle>
          <a:p>
            <a:pPr lvl="0"/>
            <a:r>
              <a:rPr lang="en-US" dirty="0" err="1"/>
              <a:t>Ch</a:t>
            </a:r>
            <a:r>
              <a:rPr lang="en-US" dirty="0"/>
              <a:t> title</a:t>
            </a:r>
          </a:p>
        </p:txBody>
      </p:sp>
      <p:sp>
        <p:nvSpPr>
          <p:cNvPr id="8" name="Content Placeholder 7"/>
          <p:cNvSpPr>
            <a:spLocks noGrp="1"/>
          </p:cNvSpPr>
          <p:nvPr>
            <p:ph sz="quarter" idx="13" hasCustomPrompt="1"/>
          </p:nvPr>
        </p:nvSpPr>
        <p:spPr>
          <a:xfrm>
            <a:off x="24062" y="3352800"/>
            <a:ext cx="2566737" cy="2057400"/>
          </a:xfrm>
          <a:blipFill>
            <a:blip r:embed="rId2"/>
            <a:stretch>
              <a:fillRect/>
            </a:stretch>
          </a:blipFill>
        </p:spPr>
        <p:txBody>
          <a:bodyPr/>
          <a:lstStyle>
            <a:lvl1pPr>
              <a:defRPr>
                <a:solidFill>
                  <a:schemeClr val="bg1"/>
                </a:solidFill>
              </a:defRPr>
            </a:lvl1pPr>
          </a:lstStyle>
          <a:p>
            <a:pPr lvl="0"/>
            <a:r>
              <a:rPr lang="en-US" dirty="0"/>
              <a:t>CHAPTER </a:t>
            </a:r>
          </a:p>
          <a:p>
            <a:pPr lvl="0"/>
            <a:r>
              <a:rPr lang="en-US" dirty="0"/>
              <a:t>NB</a:t>
            </a:r>
          </a:p>
          <a:p>
            <a:pPr lvl="0"/>
            <a:r>
              <a:rPr lang="en-US" dirty="0"/>
              <a:t>BKGRD</a:t>
            </a:r>
          </a:p>
        </p:txBody>
      </p:sp>
      <p:sp>
        <p:nvSpPr>
          <p:cNvPr id="10" name="Content Placeholder 9"/>
          <p:cNvSpPr>
            <a:spLocks noGrp="1"/>
          </p:cNvSpPr>
          <p:nvPr>
            <p:ph sz="quarter" idx="14" hasCustomPrompt="1"/>
          </p:nvPr>
        </p:nvSpPr>
        <p:spPr>
          <a:xfrm>
            <a:off x="-32084" y="0"/>
            <a:ext cx="5442284" cy="3429000"/>
          </a:xfrm>
        </p:spPr>
        <p:txBody>
          <a:bodyPr/>
          <a:lstStyle>
            <a:lvl1pPr>
              <a:defRPr/>
            </a:lvl1pPr>
          </a:lstStyle>
          <a:p>
            <a:pPr lvl="0"/>
            <a:r>
              <a:rPr lang="en-US" dirty="0"/>
              <a:t>Author</a:t>
            </a:r>
          </a:p>
          <a:p>
            <a:pPr lvl="0"/>
            <a:r>
              <a:rPr lang="en-US" dirty="0"/>
              <a:t>Title</a:t>
            </a:r>
          </a:p>
          <a:p>
            <a:pPr lvl="0"/>
            <a:r>
              <a:rPr lang="en-US" dirty="0"/>
              <a:t>Of book 54</a:t>
            </a:r>
          </a:p>
        </p:txBody>
      </p:sp>
      <p:sp>
        <p:nvSpPr>
          <p:cNvPr id="12" name="Content Placeholder 11"/>
          <p:cNvSpPr>
            <a:spLocks noGrp="1"/>
          </p:cNvSpPr>
          <p:nvPr>
            <p:ph sz="quarter" idx="15" hasCustomPrompt="1"/>
          </p:nvPr>
        </p:nvSpPr>
        <p:spPr>
          <a:xfrm>
            <a:off x="5486400" y="0"/>
            <a:ext cx="3657600" cy="533400"/>
          </a:xfrm>
        </p:spPr>
        <p:txBody>
          <a:bodyPr>
            <a:normAutofit/>
          </a:bodyPr>
          <a:lstStyle>
            <a:lvl1pPr algn="r">
              <a:defRPr sz="2800">
                <a:solidFill>
                  <a:schemeClr val="bg1"/>
                </a:solidFill>
                <a:effectLst>
                  <a:outerShdw blurRad="38100" dist="38100" dir="2700000" algn="tl">
                    <a:srgbClr val="000000">
                      <a:alpha val="43137"/>
                    </a:srgbClr>
                  </a:outerShdw>
                </a:effectLst>
              </a:defRPr>
            </a:lvl1pPr>
          </a:lstStyle>
          <a:p>
            <a:pPr lvl="0"/>
            <a:r>
              <a:rPr lang="en-US" dirty="0"/>
              <a:t>ED</a:t>
            </a:r>
          </a:p>
        </p:txBody>
      </p:sp>
      <p:sp>
        <p:nvSpPr>
          <p:cNvPr id="13" name="Rectangle 11"/>
          <p:cNvSpPr>
            <a:spLocks noChangeArrowheads="1"/>
          </p:cNvSpPr>
          <p:nvPr userDrawn="1"/>
        </p:nvSpPr>
        <p:spPr bwMode="auto">
          <a:xfrm>
            <a:off x="6054725" y="5707063"/>
            <a:ext cx="3089275"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ctr" eaLnBrk="1" fontAlgn="base" hangingPunct="1">
              <a:lnSpc>
                <a:spcPct val="80000"/>
              </a:lnSpc>
              <a:spcBef>
                <a:spcPct val="20000"/>
              </a:spcBef>
              <a:spcAft>
                <a:spcPct val="0"/>
              </a:spcAft>
              <a:defRPr/>
            </a:pPr>
            <a:r>
              <a:rPr lang="en-US" altLang="en-US" sz="1400" dirty="0">
                <a:solidFill>
                  <a:srgbClr val="000000"/>
                </a:solidFill>
              </a:rPr>
              <a:t>Interactive PowerPoint Slides by: </a:t>
            </a:r>
          </a:p>
          <a:p>
            <a:pPr algn="ctr" eaLnBrk="1" fontAlgn="base" hangingPunct="1">
              <a:lnSpc>
                <a:spcPct val="80000"/>
              </a:lnSpc>
              <a:spcBef>
                <a:spcPct val="20000"/>
              </a:spcBef>
              <a:spcAft>
                <a:spcPct val="0"/>
              </a:spcAft>
              <a:defRPr/>
            </a:pPr>
            <a:r>
              <a:rPr lang="en-US" altLang="en-US" sz="1400" dirty="0">
                <a:solidFill>
                  <a:srgbClr val="000000"/>
                </a:solidFill>
              </a:rPr>
              <a:t>V.  </a:t>
            </a:r>
            <a:r>
              <a:rPr lang="en-US" altLang="en-US" sz="1400" dirty="0" err="1">
                <a:solidFill>
                  <a:srgbClr val="000000"/>
                </a:solidFill>
              </a:rPr>
              <a:t>Andreea</a:t>
            </a:r>
            <a:r>
              <a:rPr lang="en-US" altLang="en-US" sz="1400" dirty="0">
                <a:solidFill>
                  <a:srgbClr val="000000"/>
                </a:solidFill>
              </a:rPr>
              <a:t>  </a:t>
            </a:r>
            <a:r>
              <a:rPr lang="en-US" altLang="en-US" sz="1400" dirty="0" err="1">
                <a:solidFill>
                  <a:srgbClr val="000000"/>
                </a:solidFill>
              </a:rPr>
              <a:t>Chiritescu</a:t>
            </a:r>
            <a:endParaRPr lang="en-US" altLang="en-US" sz="1400" dirty="0">
              <a:solidFill>
                <a:srgbClr val="000000"/>
              </a:solidFill>
            </a:endParaRPr>
          </a:p>
          <a:p>
            <a:pPr algn="ctr" eaLnBrk="1" fontAlgn="base" hangingPunct="1">
              <a:lnSpc>
                <a:spcPct val="80000"/>
              </a:lnSpc>
              <a:spcBef>
                <a:spcPct val="20000"/>
              </a:spcBef>
              <a:spcAft>
                <a:spcPct val="0"/>
              </a:spcAft>
              <a:defRPr/>
            </a:pPr>
            <a:r>
              <a:rPr lang="en-US" altLang="en-US" sz="1400" dirty="0">
                <a:solidFill>
                  <a:srgbClr val="000000"/>
                </a:solidFill>
              </a:rPr>
              <a:t>Eastern Illinois University</a:t>
            </a:r>
          </a:p>
        </p:txBody>
      </p:sp>
    </p:spTree>
    <p:extLst>
      <p:ext uri="{BB962C8B-B14F-4D97-AF65-F5344CB8AC3E}">
        <p14:creationId xmlns:p14="http://schemas.microsoft.com/office/powerpoint/2010/main" val="2757052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1"/>
                </a:solidFill>
              </a:defRPr>
            </a:lvl1pPr>
          </a:lstStyle>
          <a:p>
            <a:r>
              <a:rPr lang="en-US" dirty="0"/>
              <a:t>Click to edit Master title style</a:t>
            </a:r>
          </a:p>
        </p:txBody>
      </p:sp>
      <p:sp>
        <p:nvSpPr>
          <p:cNvPr id="6" name="Text Placeholder 5"/>
          <p:cNvSpPr>
            <a:spLocks noGrp="1"/>
          </p:cNvSpPr>
          <p:nvPr>
            <p:ph type="body" sz="quarter" idx="12"/>
          </p:nvPr>
        </p:nvSpPr>
        <p:spPr>
          <a:xfrm>
            <a:off x="228600" y="1066800"/>
            <a:ext cx="3365500" cy="4826000"/>
          </a:xfrm>
        </p:spPr>
        <p:txBody>
          <a:bodyPr/>
          <a:lstStyle>
            <a:lvl1pPr marL="0" indent="0" algn="l">
              <a:spcBef>
                <a:spcPts val="0"/>
              </a:spcBef>
              <a:defRPr sz="1600"/>
            </a:lvl1pPr>
          </a:lstStyle>
          <a:p>
            <a:pPr lvl="0"/>
            <a:r>
              <a:rPr lang="en-US" dirty="0"/>
              <a:t>Click to edit Master text styles</a:t>
            </a:r>
          </a:p>
        </p:txBody>
      </p:sp>
      <p:sp>
        <p:nvSpPr>
          <p:cNvPr id="4" name="Rectangle 13"/>
          <p:cNvSpPr>
            <a:spLocks noGrp="1" noChangeArrowheads="1"/>
          </p:cNvSpPr>
          <p:nvPr>
            <p:ph type="sldNum" sz="quarter" idx="13"/>
          </p:nvPr>
        </p:nvSpPr>
        <p:spPr>
          <a:ln/>
        </p:spPr>
        <p:txBody>
          <a:bodyPr/>
          <a:lstStyle>
            <a:lvl1pPr>
              <a:defRPr/>
            </a:lvl1pPr>
          </a:lstStyle>
          <a:p>
            <a:pPr>
              <a:defRPr/>
            </a:pPr>
            <a:fld id="{2F37425F-5E17-4209-B948-B5CE2119E408}" type="slidenum">
              <a:rPr lang="en-US"/>
              <a:pPr>
                <a:defRPr/>
              </a:pPr>
              <a:t>‹#›</a:t>
            </a:fld>
            <a:endParaRPr lang="en-US" dirty="0"/>
          </a:p>
        </p:txBody>
      </p:sp>
      <p:sp>
        <p:nvSpPr>
          <p:cNvPr id="5" name="Footer Placeholder 4"/>
          <p:cNvSpPr>
            <a:spLocks noGrp="1"/>
          </p:cNvSpPr>
          <p:nvPr>
            <p:ph type="ftr" sz="quarter" idx="14"/>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732694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1"/>
                </a:solidFill>
              </a:defRPr>
            </a:lvl1pPr>
          </a:lstStyle>
          <a:p>
            <a:r>
              <a:rPr lang="en-US" dirty="0"/>
              <a:t>Click to edit Master title style</a:t>
            </a:r>
          </a:p>
        </p:txBody>
      </p:sp>
      <p:sp>
        <p:nvSpPr>
          <p:cNvPr id="6" name="Text Placeholder 5"/>
          <p:cNvSpPr>
            <a:spLocks noGrp="1"/>
          </p:cNvSpPr>
          <p:nvPr>
            <p:ph type="body" sz="quarter" idx="12"/>
          </p:nvPr>
        </p:nvSpPr>
        <p:spPr>
          <a:xfrm>
            <a:off x="5435600" y="901700"/>
            <a:ext cx="3365500" cy="4826000"/>
          </a:xfrm>
        </p:spPr>
        <p:txBody>
          <a:bodyPr/>
          <a:lstStyle>
            <a:lvl1pPr marL="0" indent="0" algn="l">
              <a:spcBef>
                <a:spcPts val="0"/>
              </a:spcBef>
              <a:defRPr sz="1600"/>
            </a:lvl1pPr>
          </a:lstStyle>
          <a:p>
            <a:pPr lvl="0"/>
            <a:r>
              <a:rPr lang="en-US" dirty="0"/>
              <a:t>Click to edit Master text styles</a:t>
            </a:r>
          </a:p>
        </p:txBody>
      </p:sp>
      <p:sp>
        <p:nvSpPr>
          <p:cNvPr id="4" name="Rectangle 13"/>
          <p:cNvSpPr>
            <a:spLocks noGrp="1" noChangeArrowheads="1"/>
          </p:cNvSpPr>
          <p:nvPr>
            <p:ph type="sldNum" sz="quarter" idx="13"/>
          </p:nvPr>
        </p:nvSpPr>
        <p:spPr>
          <a:ln/>
        </p:spPr>
        <p:txBody>
          <a:bodyPr/>
          <a:lstStyle>
            <a:lvl1pPr>
              <a:defRPr/>
            </a:lvl1pPr>
          </a:lstStyle>
          <a:p>
            <a:pPr>
              <a:defRPr/>
            </a:pPr>
            <a:fld id="{2F37425F-5E17-4209-B948-B5CE2119E408}" type="slidenum">
              <a:rPr lang="en-US"/>
              <a:pPr>
                <a:defRPr/>
              </a:pPr>
              <a:t>‹#›</a:t>
            </a:fld>
            <a:endParaRPr lang="en-US" dirty="0"/>
          </a:p>
        </p:txBody>
      </p:sp>
      <p:sp>
        <p:nvSpPr>
          <p:cNvPr id="5" name="Footer Placeholder 4"/>
          <p:cNvSpPr>
            <a:spLocks noGrp="1"/>
          </p:cNvSpPr>
          <p:nvPr>
            <p:ph type="ftr" sz="quarter" idx="14"/>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188849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AL or Ex Main">
    <p:spTree>
      <p:nvGrpSpPr>
        <p:cNvPr id="1" name=""/>
        <p:cNvGrpSpPr/>
        <p:nvPr/>
      </p:nvGrpSpPr>
      <p:grpSpPr>
        <a:xfrm>
          <a:off x="0" y="0"/>
          <a:ext cx="0" cy="0"/>
          <a:chOff x="0" y="0"/>
          <a:chExt cx="0" cy="0"/>
        </a:xfrm>
      </p:grpSpPr>
      <p:sp>
        <p:nvSpPr>
          <p:cNvPr id="2" name="Title 1"/>
          <p:cNvSpPr>
            <a:spLocks noGrp="1"/>
          </p:cNvSpPr>
          <p:nvPr>
            <p:ph type="title"/>
          </p:nvPr>
        </p:nvSpPr>
        <p:spPr>
          <a:xfrm>
            <a:off x="76200" y="100939"/>
            <a:ext cx="8915400" cy="661061"/>
          </a:xfrm>
        </p:spPr>
        <p:txBody>
          <a:bodyPr/>
          <a:lstStyle>
            <a:lvl1pPr>
              <a:defRPr sz="3200">
                <a:solidFill>
                  <a:srgbClr val="002060"/>
                </a:solidFill>
              </a:defRPr>
            </a:lvl1pPr>
          </a:lstStyle>
          <a:p>
            <a:r>
              <a:rPr lang="en-US" dirty="0"/>
              <a:t>Click to edit Master title style</a:t>
            </a:r>
          </a:p>
        </p:txBody>
      </p:sp>
      <p:sp>
        <p:nvSpPr>
          <p:cNvPr id="3" name="Content Placeholder 2"/>
          <p:cNvSpPr>
            <a:spLocks noGrp="1"/>
          </p:cNvSpPr>
          <p:nvPr>
            <p:ph idx="1"/>
          </p:nvPr>
        </p:nvSpPr>
        <p:spPr>
          <a:xfrm>
            <a:off x="347241" y="914400"/>
            <a:ext cx="8518947" cy="5534025"/>
          </a:xfrm>
          <a:prstGeom prst="rect">
            <a:avLst/>
          </a:prstGeom>
        </p:spPr>
        <p:txBody>
          <a:bodyPr/>
          <a:lstStyle>
            <a:lvl1pPr>
              <a:defRPr sz="3200">
                <a:solidFill>
                  <a:schemeClr val="tx2"/>
                </a:solidFill>
              </a:defRPr>
            </a:lvl1pPr>
            <a:lvl2pPr>
              <a:defRPr sz="2800">
                <a:solidFill>
                  <a:schemeClr val="tx2"/>
                </a:solidFill>
              </a:defRPr>
            </a:lvl2pPr>
            <a:lvl3pPr>
              <a:defRPr sz="2400">
                <a:solidFill>
                  <a:schemeClr val="tx2"/>
                </a:solidFill>
              </a:defRPr>
            </a:lvl3pPr>
            <a:lvl4pPr>
              <a:defRPr sz="2000">
                <a:solidFill>
                  <a:schemeClr val="tx2"/>
                </a:solidFill>
              </a:defRPr>
            </a:lvl4pPr>
            <a:lvl5pPr>
              <a:defRPr sz="18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6756962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AL or EX LeftText">
    <p:spTree>
      <p:nvGrpSpPr>
        <p:cNvPr id="1" name=""/>
        <p:cNvGrpSpPr/>
        <p:nvPr/>
      </p:nvGrpSpPr>
      <p:grpSpPr>
        <a:xfrm>
          <a:off x="0" y="0"/>
          <a:ext cx="0" cy="0"/>
          <a:chOff x="0" y="0"/>
          <a:chExt cx="0" cy="0"/>
        </a:xfrm>
      </p:grpSpPr>
      <p:sp>
        <p:nvSpPr>
          <p:cNvPr id="2" name="Title 1"/>
          <p:cNvSpPr>
            <a:spLocks noGrp="1"/>
          </p:cNvSpPr>
          <p:nvPr>
            <p:ph type="title"/>
          </p:nvPr>
        </p:nvSpPr>
        <p:spPr>
          <a:xfrm>
            <a:off x="76200" y="100939"/>
            <a:ext cx="8915400" cy="661061"/>
          </a:xfrm>
        </p:spPr>
        <p:txBody>
          <a:bodyPr/>
          <a:lstStyle>
            <a:lvl1pPr>
              <a:defRPr sz="3200">
                <a:solidFill>
                  <a:srgbClr val="002060"/>
                </a:solidFill>
              </a:defRPr>
            </a:lvl1pPr>
          </a:lstStyle>
          <a:p>
            <a:r>
              <a:rPr lang="en-US" dirty="0"/>
              <a:t>Click to edit Master title style</a:t>
            </a:r>
          </a:p>
        </p:txBody>
      </p:sp>
      <p:sp>
        <p:nvSpPr>
          <p:cNvPr id="3" name="Content Placeholder 2"/>
          <p:cNvSpPr>
            <a:spLocks noGrp="1"/>
          </p:cNvSpPr>
          <p:nvPr>
            <p:ph idx="1"/>
          </p:nvPr>
        </p:nvSpPr>
        <p:spPr>
          <a:xfrm>
            <a:off x="347241" y="914400"/>
            <a:ext cx="4072359" cy="5534025"/>
          </a:xfrm>
          <a:prstGeom prst="rect">
            <a:avLst/>
          </a:prstGeom>
        </p:spPr>
        <p:txBody>
          <a:bodyPr/>
          <a:lstStyle>
            <a:lvl1pPr>
              <a:defRPr sz="3200">
                <a:solidFill>
                  <a:schemeClr val="tx2"/>
                </a:solidFill>
              </a:defRPr>
            </a:lvl1pPr>
            <a:lvl2pPr>
              <a:defRPr sz="2800">
                <a:solidFill>
                  <a:schemeClr val="tx2"/>
                </a:solidFill>
              </a:defRPr>
            </a:lvl2pPr>
            <a:lvl3pPr>
              <a:defRPr sz="2400">
                <a:solidFill>
                  <a:schemeClr val="tx2"/>
                </a:solidFill>
              </a:defRPr>
            </a:lvl3pPr>
            <a:lvl4pPr>
              <a:defRPr sz="2000">
                <a:solidFill>
                  <a:schemeClr val="tx2"/>
                </a:solidFill>
              </a:defRPr>
            </a:lvl4pPr>
            <a:lvl5pPr>
              <a:defRPr sz="18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4885404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AL or EX RText">
    <p:spTree>
      <p:nvGrpSpPr>
        <p:cNvPr id="1" name=""/>
        <p:cNvGrpSpPr/>
        <p:nvPr/>
      </p:nvGrpSpPr>
      <p:grpSpPr>
        <a:xfrm>
          <a:off x="0" y="0"/>
          <a:ext cx="0" cy="0"/>
          <a:chOff x="0" y="0"/>
          <a:chExt cx="0" cy="0"/>
        </a:xfrm>
      </p:grpSpPr>
      <p:sp>
        <p:nvSpPr>
          <p:cNvPr id="2" name="Title 1"/>
          <p:cNvSpPr>
            <a:spLocks noGrp="1"/>
          </p:cNvSpPr>
          <p:nvPr>
            <p:ph type="title"/>
          </p:nvPr>
        </p:nvSpPr>
        <p:spPr>
          <a:xfrm>
            <a:off x="76200" y="100939"/>
            <a:ext cx="8915400" cy="661061"/>
          </a:xfrm>
        </p:spPr>
        <p:txBody>
          <a:bodyPr/>
          <a:lstStyle>
            <a:lvl1pPr>
              <a:defRPr sz="3200">
                <a:solidFill>
                  <a:srgbClr val="002060"/>
                </a:solidFill>
              </a:defRPr>
            </a:lvl1pPr>
          </a:lstStyle>
          <a:p>
            <a:r>
              <a:rPr lang="en-US" dirty="0"/>
              <a:t>Click to edit Master title style</a:t>
            </a:r>
          </a:p>
        </p:txBody>
      </p:sp>
      <p:sp>
        <p:nvSpPr>
          <p:cNvPr id="3" name="Content Placeholder 2"/>
          <p:cNvSpPr>
            <a:spLocks noGrp="1"/>
          </p:cNvSpPr>
          <p:nvPr>
            <p:ph idx="1"/>
          </p:nvPr>
        </p:nvSpPr>
        <p:spPr>
          <a:xfrm>
            <a:off x="4953000" y="762000"/>
            <a:ext cx="4072359" cy="5534025"/>
          </a:xfrm>
          <a:prstGeom prst="rect">
            <a:avLst/>
          </a:prstGeom>
        </p:spPr>
        <p:txBody>
          <a:bodyPr/>
          <a:lstStyle>
            <a:lvl1pPr>
              <a:defRPr sz="3200">
                <a:solidFill>
                  <a:schemeClr val="tx2"/>
                </a:solidFill>
              </a:defRPr>
            </a:lvl1pPr>
            <a:lvl2pPr>
              <a:defRPr sz="2800">
                <a:solidFill>
                  <a:schemeClr val="tx2"/>
                </a:solidFill>
              </a:defRPr>
            </a:lvl2pPr>
            <a:lvl3pPr>
              <a:defRPr sz="2400">
                <a:solidFill>
                  <a:schemeClr val="tx2"/>
                </a:solidFill>
              </a:defRPr>
            </a:lvl3pPr>
            <a:lvl4pPr>
              <a:defRPr sz="2000">
                <a:solidFill>
                  <a:schemeClr val="tx2"/>
                </a:solidFill>
              </a:defRPr>
            </a:lvl4pPr>
            <a:lvl5pPr>
              <a:defRPr sz="18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9007983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L or Ex and ANSW">
    <p:spTree>
      <p:nvGrpSpPr>
        <p:cNvPr id="1" name=""/>
        <p:cNvGrpSpPr/>
        <p:nvPr/>
      </p:nvGrpSpPr>
      <p:grpSpPr>
        <a:xfrm>
          <a:off x="0" y="0"/>
          <a:ext cx="0" cy="0"/>
          <a:chOff x="0" y="0"/>
          <a:chExt cx="0" cy="0"/>
        </a:xfrm>
      </p:grpSpPr>
      <p:sp>
        <p:nvSpPr>
          <p:cNvPr id="2" name="Title 1"/>
          <p:cNvSpPr>
            <a:spLocks noGrp="1"/>
          </p:cNvSpPr>
          <p:nvPr>
            <p:ph type="title"/>
          </p:nvPr>
        </p:nvSpPr>
        <p:spPr>
          <a:xfrm>
            <a:off x="76200" y="100939"/>
            <a:ext cx="8915400" cy="661061"/>
          </a:xfrm>
        </p:spPr>
        <p:txBody>
          <a:bodyPr/>
          <a:lstStyle>
            <a:lvl1pPr>
              <a:defRPr sz="3200">
                <a:solidFill>
                  <a:srgbClr val="002060"/>
                </a:solidFill>
              </a:defRPr>
            </a:lvl1pPr>
          </a:lstStyle>
          <a:p>
            <a:r>
              <a:rPr lang="en-US" dirty="0"/>
              <a:t>Click to edit Master title style</a:t>
            </a:r>
          </a:p>
        </p:txBody>
      </p:sp>
      <p:sp>
        <p:nvSpPr>
          <p:cNvPr id="3" name="Content Placeholder 2"/>
          <p:cNvSpPr>
            <a:spLocks noGrp="1"/>
          </p:cNvSpPr>
          <p:nvPr>
            <p:ph idx="1"/>
          </p:nvPr>
        </p:nvSpPr>
        <p:spPr>
          <a:xfrm>
            <a:off x="347241" y="914401"/>
            <a:ext cx="8518947" cy="2362200"/>
          </a:xfrm>
          <a:prstGeom prst="rect">
            <a:avLst/>
          </a:prstGeom>
        </p:spPr>
        <p:txBody>
          <a:bodyPr/>
          <a:lstStyle>
            <a:lvl1pPr>
              <a:defRPr sz="3200">
                <a:solidFill>
                  <a:schemeClr val="tx2"/>
                </a:solidFill>
              </a:defRPr>
            </a:lvl1pPr>
            <a:lvl2pPr>
              <a:defRPr sz="3000">
                <a:solidFill>
                  <a:schemeClr val="tx2"/>
                </a:solidFill>
              </a:defRPr>
            </a:lvl2pPr>
            <a:lvl3pPr>
              <a:defRPr sz="2400">
                <a:solidFill>
                  <a:schemeClr val="tx2"/>
                </a:solidFill>
              </a:defRPr>
            </a:lvl3pPr>
            <a:lvl4pPr>
              <a:defRPr sz="2000">
                <a:solidFill>
                  <a:schemeClr val="tx2"/>
                </a:solidFill>
              </a:defRPr>
            </a:lvl4pPr>
            <a:lvl5pPr>
              <a:defRPr sz="18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6" name="Content Placeholder 2"/>
          <p:cNvSpPr>
            <a:spLocks noGrp="1"/>
          </p:cNvSpPr>
          <p:nvPr>
            <p:ph idx="12"/>
          </p:nvPr>
        </p:nvSpPr>
        <p:spPr>
          <a:xfrm>
            <a:off x="381000" y="3200400"/>
            <a:ext cx="8518947" cy="2971800"/>
          </a:xfrm>
          <a:prstGeom prst="rect">
            <a:avLst/>
          </a:prstGeom>
        </p:spPr>
        <p:txBody>
          <a:bodyPr/>
          <a:lstStyle>
            <a:lvl1pPr>
              <a:defRPr sz="3000">
                <a:solidFill>
                  <a:srgbClr val="002060"/>
                </a:solidFill>
              </a:defRPr>
            </a:lvl1pPr>
            <a:lvl2pPr>
              <a:defRPr sz="3000">
                <a:solidFill>
                  <a:srgbClr val="002060"/>
                </a:solidFill>
              </a:defRPr>
            </a:lvl2pPr>
            <a:lvl3pPr>
              <a:defRPr sz="2400">
                <a:solidFill>
                  <a:srgbClr val="002060"/>
                </a:solidFill>
              </a:defRPr>
            </a:lvl3pPr>
            <a:lvl4pPr>
              <a:defRPr sz="2000">
                <a:solidFill>
                  <a:srgbClr val="002060"/>
                </a:solidFill>
              </a:defRPr>
            </a:lvl4pPr>
            <a:lvl5pPr>
              <a:defRPr sz="1800">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732733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200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2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3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3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wipe(left)">
                                      <p:cBhvr>
                                        <p:cTn id="28" dur="500"/>
                                        <p:tgtEl>
                                          <p:spTgt spid="6">
                                            <p:txEl>
                                              <p:pRg st="0" end="0"/>
                                            </p:txEl>
                                          </p:spTgt>
                                        </p:tgtEl>
                                      </p:cBhvr>
                                    </p:animEffect>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wipe(left)">
                                      <p:cBhvr>
                                        <p:cTn id="32" dur="500"/>
                                        <p:tgtEl>
                                          <p:spTgt spid="6">
                                            <p:txEl>
                                              <p:pRg st="1" end="1"/>
                                            </p:txEl>
                                          </p:spTgt>
                                        </p:tgtEl>
                                      </p:cBhvr>
                                    </p:animEffect>
                                  </p:childTnLst>
                                </p:cTn>
                              </p:par>
                            </p:childTnLst>
                          </p:cTn>
                        </p:par>
                        <p:par>
                          <p:cTn id="33" fill="hold">
                            <p:stCondLst>
                              <p:cond delay="1000"/>
                            </p:stCondLst>
                            <p:childTnLst>
                              <p:par>
                                <p:cTn id="34" presetID="22" presetClass="entr" presetSubtype="8" fill="hold" grpId="0" nodeType="afterEffect">
                                  <p:stCondLst>
                                    <p:cond delay="0"/>
                                  </p:stCondLst>
                                  <p:childTnLst>
                                    <p:set>
                                      <p:cBhvr>
                                        <p:cTn id="35" dur="1" fill="hold">
                                          <p:stCondLst>
                                            <p:cond delay="0"/>
                                          </p:stCondLst>
                                        </p:cTn>
                                        <p:tgtEl>
                                          <p:spTgt spid="6">
                                            <p:txEl>
                                              <p:pRg st="2" end="2"/>
                                            </p:txEl>
                                          </p:spTgt>
                                        </p:tgtEl>
                                        <p:attrNameLst>
                                          <p:attrName>style.visibility</p:attrName>
                                        </p:attrNameLst>
                                      </p:cBhvr>
                                      <p:to>
                                        <p:strVal val="visible"/>
                                      </p:to>
                                    </p:set>
                                    <p:animEffect transition="in" filter="wipe(left)">
                                      <p:cBhvr>
                                        <p:cTn id="36" dur="500"/>
                                        <p:tgtEl>
                                          <p:spTgt spid="6">
                                            <p:txEl>
                                              <p:pRg st="2" end="2"/>
                                            </p:txEl>
                                          </p:spTgt>
                                        </p:tgtEl>
                                      </p:cBhvr>
                                    </p:animEffect>
                                  </p:childTnLst>
                                </p:cTn>
                              </p:par>
                            </p:childTnLst>
                          </p:cTn>
                        </p:par>
                        <p:par>
                          <p:cTn id="37" fill="hold">
                            <p:stCondLst>
                              <p:cond delay="1500"/>
                            </p:stCondLst>
                            <p:childTnLst>
                              <p:par>
                                <p:cTn id="38" presetID="22" presetClass="entr" presetSubtype="8" fill="hold" grpId="0" nodeType="afterEffect">
                                  <p:stCondLst>
                                    <p:cond delay="0"/>
                                  </p:stCondLst>
                                  <p:childTnLst>
                                    <p:set>
                                      <p:cBhvr>
                                        <p:cTn id="39" dur="1" fill="hold">
                                          <p:stCondLst>
                                            <p:cond delay="0"/>
                                          </p:stCondLst>
                                        </p:cTn>
                                        <p:tgtEl>
                                          <p:spTgt spid="6">
                                            <p:txEl>
                                              <p:pRg st="3" end="3"/>
                                            </p:txEl>
                                          </p:spTgt>
                                        </p:tgtEl>
                                        <p:attrNameLst>
                                          <p:attrName>style.visibility</p:attrName>
                                        </p:attrNameLst>
                                      </p:cBhvr>
                                      <p:to>
                                        <p:strVal val="visible"/>
                                      </p:to>
                                    </p:set>
                                    <p:animEffect transition="in" filter="wipe(left)">
                                      <p:cBhvr>
                                        <p:cTn id="40" dur="500"/>
                                        <p:tgtEl>
                                          <p:spTgt spid="6">
                                            <p:txEl>
                                              <p:pRg st="3" end="3"/>
                                            </p:txEl>
                                          </p:spTgt>
                                        </p:tgtEl>
                                      </p:cBhvr>
                                    </p:animEffect>
                                  </p:childTnLst>
                                </p:cTn>
                              </p:par>
                            </p:childTnLst>
                          </p:cTn>
                        </p:par>
                        <p:par>
                          <p:cTn id="41" fill="hold">
                            <p:stCondLst>
                              <p:cond delay="2000"/>
                            </p:stCondLst>
                            <p:childTnLst>
                              <p:par>
                                <p:cTn id="42" presetID="22" presetClass="entr" presetSubtype="8" fill="hold" grpId="0" nodeType="afterEffect">
                                  <p:stCondLst>
                                    <p:cond delay="0"/>
                                  </p:stCondLst>
                                  <p:childTnLst>
                                    <p:set>
                                      <p:cBhvr>
                                        <p:cTn id="43" dur="1" fill="hold">
                                          <p:stCondLst>
                                            <p:cond delay="0"/>
                                          </p:stCondLst>
                                        </p:cTn>
                                        <p:tgtEl>
                                          <p:spTgt spid="6">
                                            <p:txEl>
                                              <p:pRg st="4" end="4"/>
                                            </p:txEl>
                                          </p:spTgt>
                                        </p:tgtEl>
                                        <p:attrNameLst>
                                          <p:attrName>style.visibility</p:attrName>
                                        </p:attrNameLst>
                                      </p:cBhvr>
                                      <p:to>
                                        <p:strVal val="visible"/>
                                      </p:to>
                                    </p:set>
                                    <p:animEffect transition="in" filter="wipe(left)">
                                      <p:cBhvr>
                                        <p:cTn id="44"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P spid="6" grpId="0" uiExpand="1" build="p">
        <p:tmplLst>
          <p:tmpl lvl="1">
            <p:tnLst>
              <p:par>
                <p:cTn presetID="22" presetClass="entr" presetSubtype="8" fill="hold" nodeType="click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Lst>
      </p:bldP>
    </p:bld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L or EX BText">
    <p:spTree>
      <p:nvGrpSpPr>
        <p:cNvPr id="1" name=""/>
        <p:cNvGrpSpPr/>
        <p:nvPr/>
      </p:nvGrpSpPr>
      <p:grpSpPr>
        <a:xfrm>
          <a:off x="0" y="0"/>
          <a:ext cx="0" cy="0"/>
          <a:chOff x="0" y="0"/>
          <a:chExt cx="0" cy="0"/>
        </a:xfrm>
      </p:grpSpPr>
      <p:sp>
        <p:nvSpPr>
          <p:cNvPr id="2" name="Title 1"/>
          <p:cNvSpPr>
            <a:spLocks noGrp="1"/>
          </p:cNvSpPr>
          <p:nvPr>
            <p:ph type="title"/>
          </p:nvPr>
        </p:nvSpPr>
        <p:spPr>
          <a:xfrm>
            <a:off x="76200" y="100939"/>
            <a:ext cx="8915400" cy="661061"/>
          </a:xfrm>
        </p:spPr>
        <p:txBody>
          <a:bodyPr/>
          <a:lstStyle>
            <a:lvl1pPr>
              <a:defRPr sz="3200">
                <a:solidFill>
                  <a:srgbClr val="002060"/>
                </a:solidFill>
              </a:defRPr>
            </a:lvl1pPr>
          </a:lstStyle>
          <a:p>
            <a:r>
              <a:rPr lang="en-US" dirty="0"/>
              <a:t>Click to edit Master title style</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6" name="Content Placeholder 2"/>
          <p:cNvSpPr>
            <a:spLocks noGrp="1"/>
          </p:cNvSpPr>
          <p:nvPr>
            <p:ph idx="12"/>
          </p:nvPr>
        </p:nvSpPr>
        <p:spPr>
          <a:xfrm>
            <a:off x="381000" y="3200400"/>
            <a:ext cx="8518947" cy="2971800"/>
          </a:xfrm>
          <a:prstGeom prst="rect">
            <a:avLst/>
          </a:prstGeom>
        </p:spPr>
        <p:txBody>
          <a:bodyPr/>
          <a:lstStyle>
            <a:lvl1pPr>
              <a:defRPr sz="3000">
                <a:solidFill>
                  <a:schemeClr val="tx1"/>
                </a:solidFill>
              </a:defRPr>
            </a:lvl1pPr>
            <a:lvl2pPr>
              <a:defRPr sz="3000">
                <a:solidFill>
                  <a:schemeClr val="tx1"/>
                </a:solidFill>
              </a:defRPr>
            </a:lvl2pPr>
            <a:lvl3pPr>
              <a:defRPr sz="2400">
                <a:solidFill>
                  <a:schemeClr val="tx1"/>
                </a:solidFill>
              </a:defRPr>
            </a:lvl3pPr>
            <a:lvl4pPr>
              <a:defRPr sz="2000">
                <a:solidFill>
                  <a:schemeClr val="tx1"/>
                </a:solidFill>
              </a:defRPr>
            </a:lvl4pPr>
            <a:lvl5pPr>
              <a:defRPr sz="18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6874851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wipe(left)">
                                      <p:cBhvr>
                                        <p:cTn id="11" dur="500"/>
                                        <p:tgtEl>
                                          <p:spTgt spid="6">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wipe(left)">
                                      <p:cBhvr>
                                        <p:cTn id="15" dur="500"/>
                                        <p:tgtEl>
                                          <p:spTgt spid="6">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wipe(left)">
                                      <p:cBhvr>
                                        <p:cTn id="19" dur="500"/>
                                        <p:tgtEl>
                                          <p:spTgt spid="6">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wipe(left)">
                                      <p:cBhvr>
                                        <p:cTn id="23"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tmplLst>
          <p:tmpl lvl="1">
            <p:tnLst>
              <p:par>
                <p:cTn presetID="22" presetClass="entr" presetSubtype="8" fill="hold" nodeType="click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Lst>
      </p:bldP>
    </p:bld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L or EX BT no animation">
    <p:spTree>
      <p:nvGrpSpPr>
        <p:cNvPr id="1" name=""/>
        <p:cNvGrpSpPr/>
        <p:nvPr/>
      </p:nvGrpSpPr>
      <p:grpSpPr>
        <a:xfrm>
          <a:off x="0" y="0"/>
          <a:ext cx="0" cy="0"/>
          <a:chOff x="0" y="0"/>
          <a:chExt cx="0" cy="0"/>
        </a:xfrm>
      </p:grpSpPr>
      <p:sp>
        <p:nvSpPr>
          <p:cNvPr id="2" name="Title 1"/>
          <p:cNvSpPr>
            <a:spLocks noGrp="1"/>
          </p:cNvSpPr>
          <p:nvPr>
            <p:ph type="title"/>
          </p:nvPr>
        </p:nvSpPr>
        <p:spPr>
          <a:xfrm>
            <a:off x="76200" y="100939"/>
            <a:ext cx="8915400" cy="661061"/>
          </a:xfrm>
        </p:spPr>
        <p:txBody>
          <a:bodyPr/>
          <a:lstStyle>
            <a:lvl1pPr>
              <a:defRPr sz="3200">
                <a:solidFill>
                  <a:srgbClr val="002060"/>
                </a:solidFill>
              </a:defRPr>
            </a:lvl1pPr>
          </a:lstStyle>
          <a:p>
            <a:r>
              <a:rPr lang="en-US" dirty="0"/>
              <a:t>Click to edit Master title style</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6" name="Content Placeholder 2"/>
          <p:cNvSpPr>
            <a:spLocks noGrp="1"/>
          </p:cNvSpPr>
          <p:nvPr>
            <p:ph idx="12" hasCustomPrompt="1"/>
          </p:nvPr>
        </p:nvSpPr>
        <p:spPr>
          <a:xfrm>
            <a:off x="381000" y="3200400"/>
            <a:ext cx="8518947" cy="2971800"/>
          </a:xfrm>
          <a:prstGeom prst="rect">
            <a:avLst/>
          </a:prstGeom>
        </p:spPr>
        <p:txBody>
          <a:bodyPr/>
          <a:lstStyle>
            <a:lvl1pPr>
              <a:defRPr sz="3000">
                <a:solidFill>
                  <a:schemeClr val="tx1"/>
                </a:solidFill>
              </a:defRPr>
            </a:lvl1pPr>
            <a:lvl2pPr>
              <a:defRPr sz="3000">
                <a:solidFill>
                  <a:schemeClr val="tx1"/>
                </a:solidFill>
              </a:defRPr>
            </a:lvl2pPr>
            <a:lvl3pPr>
              <a:defRPr sz="2400">
                <a:solidFill>
                  <a:schemeClr val="tx1"/>
                </a:solidFill>
              </a:defRPr>
            </a:lvl3pPr>
            <a:lvl4pPr>
              <a:defRPr sz="2000">
                <a:solidFill>
                  <a:schemeClr val="tx1"/>
                </a:solidFill>
              </a:defRPr>
            </a:lvl4pPr>
            <a:lvl5pPr>
              <a:defRPr sz="1800">
                <a:solidFill>
                  <a:schemeClr val="tx1"/>
                </a:solidFill>
              </a:defRPr>
            </a:lvl5pPr>
          </a:lstStyle>
          <a:p>
            <a:pPr lvl="0"/>
            <a:r>
              <a:rPr lang="en-US" dirty="0"/>
              <a:t>Click to edit Master text styles NO ANIM</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52494479"/>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idx="1"/>
          </p:nvPr>
        </p:nvSpPr>
        <p:spPr>
          <a:xfrm>
            <a:off x="457200" y="688622"/>
            <a:ext cx="8458200" cy="5788378"/>
          </a:xfrm>
        </p:spPr>
        <p:txBody>
          <a:bodyPr/>
          <a:lstStyle>
            <a:lvl1pPr>
              <a:defRPr>
                <a:solidFill>
                  <a:srgbClr val="AE1221"/>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7"/>
          <p:cNvSpPr>
            <a:spLocks noGrp="1" noChangeArrowheads="1"/>
          </p:cNvSpPr>
          <p:nvPr>
            <p:ph type="sldNum" sz="quarter" idx="10"/>
          </p:nvPr>
        </p:nvSpPr>
        <p:spPr>
          <a:ln/>
        </p:spPr>
        <p:txBody>
          <a:bodyPr/>
          <a:lstStyle>
            <a:lvl1pPr>
              <a:defRPr/>
            </a:lvl1pPr>
          </a:lstStyle>
          <a:p>
            <a:pPr>
              <a:defRPr/>
            </a:pPr>
            <a:fld id="{F9168CB8-64E8-4A17-9AA1-DC0C06686103}"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6424646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PS Ma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idx="1"/>
          </p:nvPr>
        </p:nvSpPr>
        <p:spPr>
          <a:xfrm>
            <a:off x="457200" y="688622"/>
            <a:ext cx="8458200" cy="5788378"/>
          </a:xfrm>
        </p:spPr>
        <p:txBody>
          <a:bodyPr/>
          <a:lstStyle>
            <a:lvl1pPr>
              <a:defRPr>
                <a:solidFill>
                  <a:srgbClr val="AE1221"/>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7"/>
          <p:cNvSpPr>
            <a:spLocks noGrp="1" noChangeArrowheads="1"/>
          </p:cNvSpPr>
          <p:nvPr>
            <p:ph type="sldNum" sz="quarter" idx="10"/>
          </p:nvPr>
        </p:nvSpPr>
        <p:spPr>
          <a:ln/>
        </p:spPr>
        <p:txBody>
          <a:bodyPr/>
          <a:lstStyle>
            <a:lvl1pPr>
              <a:defRPr/>
            </a:lvl1pPr>
          </a:lstStyle>
          <a:p>
            <a:pPr>
              <a:defRPr/>
            </a:pPr>
            <a:fld id="{F9168CB8-64E8-4A17-9AA1-DC0C06686103}"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429465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 this chapter">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340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2" name="Title 1"/>
          <p:cNvSpPr>
            <a:spLocks noGrp="1"/>
          </p:cNvSpPr>
          <p:nvPr>
            <p:ph type="title" hasCustomPrompt="1"/>
          </p:nvPr>
        </p:nvSpPr>
        <p:spPr>
          <a:xfrm>
            <a:off x="304800" y="0"/>
            <a:ext cx="8686800" cy="889000"/>
          </a:xfrm>
        </p:spPr>
        <p:txBody>
          <a:bodyPr/>
          <a:lstStyle>
            <a:lvl1pPr algn="l">
              <a:defRPr sz="4800" b="1" baseline="0">
                <a:solidFill>
                  <a:srgbClr val="AD400F"/>
                </a:solidFill>
              </a:defRPr>
            </a:lvl1pPr>
          </a:lstStyle>
          <a:p>
            <a:r>
              <a:rPr lang="en-US" dirty="0"/>
              <a:t>IN THIS ****</a:t>
            </a:r>
          </a:p>
        </p:txBody>
      </p:sp>
    </p:spTree>
    <p:extLst>
      <p:ext uri="{BB962C8B-B14F-4D97-AF65-F5344CB8AC3E}">
        <p14:creationId xmlns:p14="http://schemas.microsoft.com/office/powerpoint/2010/main" val="1318641172"/>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PS spli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idx="1"/>
          </p:nvPr>
        </p:nvSpPr>
        <p:spPr>
          <a:xfrm>
            <a:off x="457200" y="688622"/>
            <a:ext cx="8458200" cy="2435578"/>
          </a:xfrm>
        </p:spPr>
        <p:txBody>
          <a:bodyPr/>
          <a:lstStyle>
            <a:lvl1pPr>
              <a:defRPr>
                <a:solidFill>
                  <a:srgbClr val="AE1221"/>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7"/>
          <p:cNvSpPr>
            <a:spLocks noGrp="1" noChangeArrowheads="1"/>
          </p:cNvSpPr>
          <p:nvPr>
            <p:ph type="sldNum" sz="quarter" idx="10"/>
          </p:nvPr>
        </p:nvSpPr>
        <p:spPr>
          <a:ln/>
        </p:spPr>
        <p:txBody>
          <a:bodyPr/>
          <a:lstStyle>
            <a:lvl1pPr>
              <a:defRPr/>
            </a:lvl1pPr>
          </a:lstStyle>
          <a:p>
            <a:pPr>
              <a:defRPr/>
            </a:pPr>
            <a:fld id="{F9168CB8-64E8-4A17-9AA1-DC0C06686103}"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6" name="Content Placeholder 2"/>
          <p:cNvSpPr>
            <a:spLocks noGrp="1"/>
          </p:cNvSpPr>
          <p:nvPr>
            <p:ph idx="12"/>
          </p:nvPr>
        </p:nvSpPr>
        <p:spPr>
          <a:xfrm>
            <a:off x="457200" y="3124200"/>
            <a:ext cx="8458200" cy="3200400"/>
          </a:xfr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18548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6">
                                            <p:txEl>
                                              <p:pRg st="0" end="0"/>
                                            </p:txEl>
                                          </p:spTgt>
                                        </p:tgtEl>
                                        <p:attrNameLst>
                                          <p:attrName>style.visibility</p:attrName>
                                        </p:attrNameLst>
                                      </p:cBhvr>
                                      <p:to>
                                        <p:strVal val="visible"/>
                                      </p:to>
                                    </p:set>
                                    <p:animEffect transition="in" filter="wipe(left)">
                                      <p:cBhvr>
                                        <p:cTn id="28" dur="500"/>
                                        <p:tgtEl>
                                          <p:spTgt spid="6">
                                            <p:txEl>
                                              <p:pRg st="0" end="0"/>
                                            </p:txEl>
                                          </p:spTgt>
                                        </p:tgtEl>
                                      </p:cBhvr>
                                    </p:animEffect>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wipe(left)">
                                      <p:cBhvr>
                                        <p:cTn id="32" dur="500"/>
                                        <p:tgtEl>
                                          <p:spTgt spid="6">
                                            <p:txEl>
                                              <p:pRg st="1" end="1"/>
                                            </p:txEl>
                                          </p:spTgt>
                                        </p:tgtEl>
                                      </p:cBhvr>
                                    </p:animEffect>
                                  </p:childTnLst>
                                </p:cTn>
                              </p:par>
                            </p:childTnLst>
                          </p:cTn>
                        </p:par>
                        <p:par>
                          <p:cTn id="33" fill="hold">
                            <p:stCondLst>
                              <p:cond delay="1000"/>
                            </p:stCondLst>
                            <p:childTnLst>
                              <p:par>
                                <p:cTn id="34" presetID="22" presetClass="entr" presetSubtype="8" fill="hold" grpId="0" nodeType="afterEffect">
                                  <p:stCondLst>
                                    <p:cond delay="0"/>
                                  </p:stCondLst>
                                  <p:childTnLst>
                                    <p:set>
                                      <p:cBhvr>
                                        <p:cTn id="35" dur="1" fill="hold">
                                          <p:stCondLst>
                                            <p:cond delay="0"/>
                                          </p:stCondLst>
                                        </p:cTn>
                                        <p:tgtEl>
                                          <p:spTgt spid="6">
                                            <p:txEl>
                                              <p:pRg st="2" end="2"/>
                                            </p:txEl>
                                          </p:spTgt>
                                        </p:tgtEl>
                                        <p:attrNameLst>
                                          <p:attrName>style.visibility</p:attrName>
                                        </p:attrNameLst>
                                      </p:cBhvr>
                                      <p:to>
                                        <p:strVal val="visible"/>
                                      </p:to>
                                    </p:set>
                                    <p:animEffect transition="in" filter="wipe(left)">
                                      <p:cBhvr>
                                        <p:cTn id="36" dur="500"/>
                                        <p:tgtEl>
                                          <p:spTgt spid="6">
                                            <p:txEl>
                                              <p:pRg st="2" end="2"/>
                                            </p:txEl>
                                          </p:spTgt>
                                        </p:tgtEl>
                                      </p:cBhvr>
                                    </p:animEffect>
                                  </p:childTnLst>
                                </p:cTn>
                              </p:par>
                            </p:childTnLst>
                          </p:cTn>
                        </p:par>
                        <p:par>
                          <p:cTn id="37" fill="hold">
                            <p:stCondLst>
                              <p:cond delay="1500"/>
                            </p:stCondLst>
                            <p:childTnLst>
                              <p:par>
                                <p:cTn id="38" presetID="22" presetClass="entr" presetSubtype="8" fill="hold" grpId="0" nodeType="afterEffect">
                                  <p:stCondLst>
                                    <p:cond delay="0"/>
                                  </p:stCondLst>
                                  <p:childTnLst>
                                    <p:set>
                                      <p:cBhvr>
                                        <p:cTn id="39" dur="1" fill="hold">
                                          <p:stCondLst>
                                            <p:cond delay="0"/>
                                          </p:stCondLst>
                                        </p:cTn>
                                        <p:tgtEl>
                                          <p:spTgt spid="6">
                                            <p:txEl>
                                              <p:pRg st="3" end="3"/>
                                            </p:txEl>
                                          </p:spTgt>
                                        </p:tgtEl>
                                        <p:attrNameLst>
                                          <p:attrName>style.visibility</p:attrName>
                                        </p:attrNameLst>
                                      </p:cBhvr>
                                      <p:to>
                                        <p:strVal val="visible"/>
                                      </p:to>
                                    </p:set>
                                    <p:animEffect transition="in" filter="wipe(left)">
                                      <p:cBhvr>
                                        <p:cTn id="40" dur="500"/>
                                        <p:tgtEl>
                                          <p:spTgt spid="6">
                                            <p:txEl>
                                              <p:pRg st="3" end="3"/>
                                            </p:txEl>
                                          </p:spTgt>
                                        </p:tgtEl>
                                      </p:cBhvr>
                                    </p:animEffect>
                                  </p:childTnLst>
                                </p:cTn>
                              </p:par>
                            </p:childTnLst>
                          </p:cTn>
                        </p:par>
                        <p:par>
                          <p:cTn id="41" fill="hold">
                            <p:stCondLst>
                              <p:cond delay="2000"/>
                            </p:stCondLst>
                            <p:childTnLst>
                              <p:par>
                                <p:cTn id="42" presetID="22" presetClass="entr" presetSubtype="8" fill="hold" grpId="0" nodeType="afterEffect">
                                  <p:stCondLst>
                                    <p:cond delay="0"/>
                                  </p:stCondLst>
                                  <p:childTnLst>
                                    <p:set>
                                      <p:cBhvr>
                                        <p:cTn id="43" dur="1" fill="hold">
                                          <p:stCondLst>
                                            <p:cond delay="0"/>
                                          </p:stCondLst>
                                        </p:cTn>
                                        <p:tgtEl>
                                          <p:spTgt spid="6">
                                            <p:txEl>
                                              <p:pRg st="4" end="4"/>
                                            </p:txEl>
                                          </p:spTgt>
                                        </p:tgtEl>
                                        <p:attrNameLst>
                                          <p:attrName>style.visibility</p:attrName>
                                        </p:attrNameLst>
                                      </p:cBhvr>
                                      <p:to>
                                        <p:strVal val="visible"/>
                                      </p:to>
                                    </p:set>
                                    <p:animEffect transition="in" filter="wipe(left)">
                                      <p:cBhvr>
                                        <p:cTn id="44"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P spid="6" grpId="0" uiExpand="1" build="p">
        <p:tmplLst>
          <p:tmpl lvl="1">
            <p:tnLst>
              <p:par>
                <p:cTn presetID="22" presetClass="entr" presetSubtype="8" fill="hold" nodeType="click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Effect transition="in" filter="wipe(left)">
                      <p:cBhvr>
                        <p:cTn dur="500"/>
                        <p:tgtEl>
                          <p:spTgt spid="6"/>
                        </p:tgtEl>
                      </p:cBhvr>
                    </p:animEffect>
                  </p:childTnLst>
                </p:cTn>
              </p:par>
            </p:tnLst>
          </p:tmpl>
        </p:tmplLst>
      </p:bldP>
    </p:bld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Placeholder 2"/>
          <p:cNvSpPr>
            <a:spLocks noGrp="1"/>
          </p:cNvSpPr>
          <p:nvPr>
            <p:ph type="sldNum" sz="quarter" idx="10"/>
          </p:nvPr>
        </p:nvSpPr>
        <p:spPr/>
        <p:txBody>
          <a:bodyPr/>
          <a:lstStyle/>
          <a:p>
            <a:pPr fontAlgn="base">
              <a:spcAft>
                <a:spcPct val="0"/>
              </a:spcAft>
              <a:defRPr/>
            </a:pPr>
            <a:fld id="{CFA536BC-3ED5-4293-8323-16A4258B4A0B}" type="slidenum">
              <a:rPr lang="en-US" smtClean="0"/>
              <a:pPr fontAlgn="base">
                <a:spcAft>
                  <a:spcPct val="0"/>
                </a:spcAft>
                <a:defRPr/>
              </a:pPr>
              <a:t>‹#›</a:t>
            </a:fld>
            <a:endParaRPr lang="en-US" dirty="0"/>
          </a:p>
        </p:txBody>
      </p:sp>
      <p:sp>
        <p:nvSpPr>
          <p:cNvPr id="4" name="Footer Placeholder 3"/>
          <p:cNvSpPr>
            <a:spLocks noGrp="1"/>
          </p:cNvSpPr>
          <p:nvPr>
            <p:ph type="ftr" sz="quarter" idx="11"/>
          </p:nvPr>
        </p:nvSpPr>
        <p:spPr/>
        <p:txBody>
          <a:body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6" name="Text Placeholder 5"/>
          <p:cNvSpPr>
            <a:spLocks noGrp="1"/>
          </p:cNvSpPr>
          <p:nvPr>
            <p:ph type="body" sz="quarter" idx="12"/>
          </p:nvPr>
        </p:nvSpPr>
        <p:spPr>
          <a:xfrm>
            <a:off x="457200" y="533400"/>
            <a:ext cx="8458200" cy="533400"/>
          </a:xfrm>
        </p:spPr>
        <p:txBody>
          <a:bodyPr/>
          <a:lstStyle>
            <a:lvl1pPr marL="0" indent="0">
              <a:buNone/>
              <a:defRPr sz="3200" i="0">
                <a:solidFill>
                  <a:schemeClr val="tx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lvl="1"/>
            <a:r>
              <a:rPr lang="en-US" dirty="0"/>
              <a:t>Click to edit Master text styles</a:t>
            </a:r>
          </a:p>
        </p:txBody>
      </p:sp>
      <p:sp>
        <p:nvSpPr>
          <p:cNvPr id="9" name="Text Placeholder 5"/>
          <p:cNvSpPr>
            <a:spLocks noGrp="1"/>
          </p:cNvSpPr>
          <p:nvPr>
            <p:ph type="body" sz="quarter" idx="14"/>
          </p:nvPr>
        </p:nvSpPr>
        <p:spPr>
          <a:xfrm>
            <a:off x="533400" y="1295400"/>
            <a:ext cx="8077200" cy="2209800"/>
          </a:xfrm>
        </p:spPr>
        <p:txBody>
          <a:bodyPr/>
          <a:lstStyle>
            <a:lvl1pPr marL="0" indent="0">
              <a:buNone/>
              <a:defRPr sz="3200" i="1">
                <a:solidFill>
                  <a:schemeClr val="accent6">
                    <a:lumMod val="50000"/>
                  </a:schemeClr>
                </a:solidFill>
                <a:latin typeface="Cambria" panose="02040503050406030204"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Tree>
    <p:extLst>
      <p:ext uri="{BB962C8B-B14F-4D97-AF65-F5344CB8AC3E}">
        <p14:creationId xmlns:p14="http://schemas.microsoft.com/office/powerpoint/2010/main" val="36954494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605119"/>
            <a:ext cx="8492836" cy="5836624"/>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7"/>
          <p:cNvSpPr>
            <a:spLocks noGrp="1" noChangeArrowheads="1"/>
          </p:cNvSpPr>
          <p:nvPr>
            <p:ph type="sldNum" sz="quarter" idx="10"/>
          </p:nvPr>
        </p:nvSpPr>
        <p:spPr>
          <a:ln/>
        </p:spPr>
        <p:txBody>
          <a:bodyPr/>
          <a:lstStyle>
            <a:lvl1pPr>
              <a:defRPr/>
            </a:lvl1pPr>
          </a:lstStyle>
          <a:p>
            <a:pPr>
              <a:defRPr/>
            </a:pPr>
            <a:fld id="{7FD95AB8-5D89-46A9-8508-FFECD7F10317}" type="slidenum">
              <a:rPr lang="en-US"/>
              <a:pPr>
                <a:defRPr/>
              </a:pPr>
              <a:t>‹#›</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503719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 in a nutshell">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2" name="Title 1"/>
          <p:cNvSpPr>
            <a:spLocks noGrp="1"/>
          </p:cNvSpPr>
          <p:nvPr>
            <p:ph type="title" hasCustomPrompt="1"/>
          </p:nvPr>
        </p:nvSpPr>
        <p:spPr>
          <a:xfrm>
            <a:off x="0" y="8744"/>
            <a:ext cx="9144000" cy="889000"/>
          </a:xfrm>
        </p:spPr>
        <p:txBody>
          <a:bodyPr/>
          <a:lstStyle>
            <a:lvl1pPr>
              <a:defRPr b="1"/>
            </a:lvl1pPr>
          </a:lstStyle>
          <a:p>
            <a:r>
              <a:rPr lang="en-US" dirty="0"/>
              <a:t>CHAPTER ****</a:t>
            </a:r>
          </a:p>
        </p:txBody>
      </p:sp>
    </p:spTree>
    <p:extLst>
      <p:ext uri="{BB962C8B-B14F-4D97-AF65-F5344CB8AC3E}">
        <p14:creationId xmlns:p14="http://schemas.microsoft.com/office/powerpoint/2010/main" val="356044830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MM">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3999" cy="961900"/>
          </a:xfrm>
        </p:spPr>
        <p:txBody>
          <a:body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05EA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0467275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00939"/>
            <a:ext cx="9143999" cy="860961"/>
          </a:xfrm>
        </p:spPr>
        <p:txBody>
          <a:bodyPr/>
          <a:lstStyle/>
          <a:p>
            <a:r>
              <a:rPr lang="en-US" dirty="0"/>
              <a:t>Click to edit Master title style</a:t>
            </a:r>
          </a:p>
        </p:txBody>
      </p:sp>
      <p:sp>
        <p:nvSpPr>
          <p:cNvPr id="3" name="Content Placeholder 2"/>
          <p:cNvSpPr>
            <a:spLocks noGrp="1"/>
          </p:cNvSpPr>
          <p:nvPr>
            <p:ph idx="1"/>
          </p:nvPr>
        </p:nvSpPr>
        <p:spPr>
          <a:xfrm>
            <a:off x="277813" y="1025525"/>
            <a:ext cx="6656387" cy="5422900"/>
          </a:xfrm>
        </p:spPr>
        <p:txBody>
          <a:bodyPr/>
          <a:lstStyle>
            <a:lvl1pPr>
              <a:defRPr>
                <a:solidFill>
                  <a:srgbClr val="005EA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7" name="Text Placeholder 6"/>
          <p:cNvSpPr>
            <a:spLocks noGrp="1"/>
          </p:cNvSpPr>
          <p:nvPr>
            <p:ph type="body" sz="quarter" idx="12"/>
          </p:nvPr>
        </p:nvSpPr>
        <p:spPr>
          <a:xfrm>
            <a:off x="7010400" y="4191000"/>
            <a:ext cx="2133600" cy="1295400"/>
          </a:xfrm>
        </p:spPr>
        <p:txBody>
          <a:bodyPr/>
          <a:lstStyle>
            <a:lvl1pPr marL="0" indent="0">
              <a:buNone/>
              <a:defRPr sz="2000" i="1">
                <a:solidFill>
                  <a:schemeClr val="accent6">
                    <a:lumMod val="50000"/>
                  </a:schemeClr>
                </a:solidFill>
                <a:latin typeface="Cambria" panose="02040503050406030204" pitchFamily="18" charset="0"/>
                <a:sym typeface="Wingdings" panose="05000000000000000000" pitchFamily="2" charset="2"/>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 Master text styles</a:t>
            </a:r>
          </a:p>
          <a:p>
            <a:pPr lvl="0"/>
            <a:r>
              <a:rPr lang="en-US" dirty="0"/>
              <a:t>Picture comment </a:t>
            </a:r>
          </a:p>
        </p:txBody>
      </p:sp>
    </p:spTree>
    <p:extLst>
      <p:ext uri="{BB962C8B-B14F-4D97-AF65-F5344CB8AC3E}">
        <p14:creationId xmlns:p14="http://schemas.microsoft.com/office/powerpoint/2010/main" val="26004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plit anim">
    <p:spTree>
      <p:nvGrpSpPr>
        <p:cNvPr id="1" name=""/>
        <p:cNvGrpSpPr/>
        <p:nvPr/>
      </p:nvGrpSpPr>
      <p:grpSpPr>
        <a:xfrm>
          <a:off x="0" y="0"/>
          <a:ext cx="0" cy="0"/>
          <a:chOff x="0" y="0"/>
          <a:chExt cx="0" cy="0"/>
        </a:xfrm>
      </p:grpSpPr>
      <p:sp>
        <p:nvSpPr>
          <p:cNvPr id="2" name="Title 1"/>
          <p:cNvSpPr>
            <a:spLocks noGrp="1"/>
          </p:cNvSpPr>
          <p:nvPr>
            <p:ph type="title"/>
          </p:nvPr>
        </p:nvSpPr>
        <p:spPr>
          <a:xfrm>
            <a:off x="0" y="100939"/>
            <a:ext cx="9143999" cy="860961"/>
          </a:xfrm>
        </p:spPr>
        <p:txBody>
          <a:bodyPr/>
          <a:lstStyle/>
          <a:p>
            <a:r>
              <a:rPr lang="en-US" dirty="0"/>
              <a:t>Click to edit Master title style</a:t>
            </a:r>
          </a:p>
        </p:txBody>
      </p:sp>
      <p:sp>
        <p:nvSpPr>
          <p:cNvPr id="3" name="Content Placeholder 2"/>
          <p:cNvSpPr>
            <a:spLocks noGrp="1"/>
          </p:cNvSpPr>
          <p:nvPr>
            <p:ph idx="1"/>
          </p:nvPr>
        </p:nvSpPr>
        <p:spPr>
          <a:xfrm>
            <a:off x="277813" y="1025525"/>
            <a:ext cx="8588375" cy="2479675"/>
          </a:xfrm>
        </p:spPr>
        <p:txBody>
          <a:bodyPr/>
          <a:lstStyle>
            <a:lvl1pPr>
              <a:defRPr>
                <a:solidFill>
                  <a:srgbClr val="005EA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p:cNvSpPr>
            <a:spLocks noGrp="1" noChangeArrowheads="1"/>
          </p:cNvSpPr>
          <p:nvPr>
            <p:ph type="sldNum" sz="quarter" idx="10"/>
          </p:nvPr>
        </p:nvSpPr>
        <p:spPr/>
        <p:txBody>
          <a:bodyPr/>
          <a:lstStyle>
            <a:lvl1pPr>
              <a:defRPr/>
            </a:lvl1pPr>
          </a:lstStyle>
          <a:p>
            <a:pPr>
              <a:defRPr/>
            </a:pPr>
            <a:fld id="{073C29DC-2178-4274-9150-45F8EBD31C2D}"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7" name="Text Placeholder 6"/>
          <p:cNvSpPr>
            <a:spLocks noGrp="1"/>
          </p:cNvSpPr>
          <p:nvPr>
            <p:ph type="body" sz="quarter" idx="12"/>
          </p:nvPr>
        </p:nvSpPr>
        <p:spPr>
          <a:xfrm>
            <a:off x="304800" y="3581400"/>
            <a:ext cx="8686800" cy="2590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834704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left)">
                                      <p:cBhvr>
                                        <p:cTn id="11" dur="500"/>
                                        <p:tgtEl>
                                          <p:spTgt spid="3">
                                            <p:txEl>
                                              <p:pRg st="1" end="1"/>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500"/>
                                        <p:tgtEl>
                                          <p:spTgt spid="3">
                                            <p:txEl>
                                              <p:pRg st="3" end="3"/>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Effect transition="in" filter="wipe(left)">
                                      <p:cBhvr>
                                        <p:cTn id="28" dur="500"/>
                                        <p:tgtEl>
                                          <p:spTgt spid="7">
                                            <p:txEl>
                                              <p:pRg st="0" end="0"/>
                                            </p:txEl>
                                          </p:spTgt>
                                        </p:tgtEl>
                                      </p:cBhvr>
                                    </p:animEffect>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7">
                                            <p:txEl>
                                              <p:pRg st="1" end="1"/>
                                            </p:txEl>
                                          </p:spTgt>
                                        </p:tgtEl>
                                        <p:attrNameLst>
                                          <p:attrName>style.visibility</p:attrName>
                                        </p:attrNameLst>
                                      </p:cBhvr>
                                      <p:to>
                                        <p:strVal val="visible"/>
                                      </p:to>
                                    </p:set>
                                    <p:animEffect transition="in" filter="wipe(left)">
                                      <p:cBhvr>
                                        <p:cTn id="32" dur="500"/>
                                        <p:tgtEl>
                                          <p:spTgt spid="7">
                                            <p:txEl>
                                              <p:pRg st="1" end="1"/>
                                            </p:txEl>
                                          </p:spTgt>
                                        </p:tgtEl>
                                      </p:cBhvr>
                                    </p:animEffect>
                                  </p:childTnLst>
                                </p:cTn>
                              </p:par>
                            </p:childTnLst>
                          </p:cTn>
                        </p:par>
                        <p:par>
                          <p:cTn id="33" fill="hold">
                            <p:stCondLst>
                              <p:cond delay="1000"/>
                            </p:stCondLst>
                            <p:childTnLst>
                              <p:par>
                                <p:cTn id="34" presetID="22" presetClass="entr" presetSubtype="8" fill="hold" grpId="0" nodeType="afterEffect">
                                  <p:stCondLst>
                                    <p:cond delay="0"/>
                                  </p:stCondLst>
                                  <p:childTnLst>
                                    <p:set>
                                      <p:cBhvr>
                                        <p:cTn id="35" dur="1" fill="hold">
                                          <p:stCondLst>
                                            <p:cond delay="0"/>
                                          </p:stCondLst>
                                        </p:cTn>
                                        <p:tgtEl>
                                          <p:spTgt spid="7">
                                            <p:txEl>
                                              <p:pRg st="2" end="2"/>
                                            </p:txEl>
                                          </p:spTgt>
                                        </p:tgtEl>
                                        <p:attrNameLst>
                                          <p:attrName>style.visibility</p:attrName>
                                        </p:attrNameLst>
                                      </p:cBhvr>
                                      <p:to>
                                        <p:strVal val="visible"/>
                                      </p:to>
                                    </p:set>
                                    <p:animEffect transition="in" filter="wipe(left)">
                                      <p:cBhvr>
                                        <p:cTn id="36" dur="500"/>
                                        <p:tgtEl>
                                          <p:spTgt spid="7">
                                            <p:txEl>
                                              <p:pRg st="2" end="2"/>
                                            </p:txEl>
                                          </p:spTgt>
                                        </p:tgtEl>
                                      </p:cBhvr>
                                    </p:animEffect>
                                  </p:childTnLst>
                                </p:cTn>
                              </p:par>
                            </p:childTnLst>
                          </p:cTn>
                        </p:par>
                        <p:par>
                          <p:cTn id="37" fill="hold">
                            <p:stCondLst>
                              <p:cond delay="1500"/>
                            </p:stCondLst>
                            <p:childTnLst>
                              <p:par>
                                <p:cTn id="38" presetID="22" presetClass="entr" presetSubtype="8" fill="hold" grpId="0" nodeType="afterEffect">
                                  <p:stCondLst>
                                    <p:cond delay="0"/>
                                  </p:stCondLst>
                                  <p:childTnLst>
                                    <p:set>
                                      <p:cBhvr>
                                        <p:cTn id="39" dur="1" fill="hold">
                                          <p:stCondLst>
                                            <p:cond delay="0"/>
                                          </p:stCondLst>
                                        </p:cTn>
                                        <p:tgtEl>
                                          <p:spTgt spid="7">
                                            <p:txEl>
                                              <p:pRg st="3" end="3"/>
                                            </p:txEl>
                                          </p:spTgt>
                                        </p:tgtEl>
                                        <p:attrNameLst>
                                          <p:attrName>style.visibility</p:attrName>
                                        </p:attrNameLst>
                                      </p:cBhvr>
                                      <p:to>
                                        <p:strVal val="visible"/>
                                      </p:to>
                                    </p:set>
                                    <p:animEffect transition="in" filter="wipe(left)">
                                      <p:cBhvr>
                                        <p:cTn id="40" dur="500"/>
                                        <p:tgtEl>
                                          <p:spTgt spid="7">
                                            <p:txEl>
                                              <p:pRg st="3" end="3"/>
                                            </p:txEl>
                                          </p:spTgt>
                                        </p:tgtEl>
                                      </p:cBhvr>
                                    </p:animEffect>
                                  </p:childTnLst>
                                </p:cTn>
                              </p:par>
                            </p:childTnLst>
                          </p:cTn>
                        </p:par>
                        <p:par>
                          <p:cTn id="41" fill="hold">
                            <p:stCondLst>
                              <p:cond delay="2000"/>
                            </p:stCondLst>
                            <p:childTnLst>
                              <p:par>
                                <p:cTn id="42" presetID="22" presetClass="entr" presetSubtype="8" fill="hold" grpId="0" nodeType="afterEffect">
                                  <p:stCondLst>
                                    <p:cond delay="0"/>
                                  </p:stCondLst>
                                  <p:childTnLst>
                                    <p:set>
                                      <p:cBhvr>
                                        <p:cTn id="43" dur="1" fill="hold">
                                          <p:stCondLst>
                                            <p:cond delay="0"/>
                                          </p:stCondLst>
                                        </p:cTn>
                                        <p:tgtEl>
                                          <p:spTgt spid="7">
                                            <p:txEl>
                                              <p:pRg st="4" end="4"/>
                                            </p:txEl>
                                          </p:spTgt>
                                        </p:tgtEl>
                                        <p:attrNameLst>
                                          <p:attrName>style.visibility</p:attrName>
                                        </p:attrNameLst>
                                      </p:cBhvr>
                                      <p:to>
                                        <p:strVal val="visible"/>
                                      </p:to>
                                    </p:set>
                                    <p:animEffect transition="in" filter="wipe(left)">
                                      <p:cBhvr>
                                        <p:cTn id="44"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tmplLst>
          <p:tmpl lvl="1">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P spid="7" grpId="0" uiExpand="1" build="p">
        <p:tmplLst>
          <p:tmpl lvl="1">
            <p:tnLst>
              <p:par>
                <p:cTn presetID="22" presetClass="entr" presetSubtype="8" fill="hold" nodeType="click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7"/>
                        </p:tgtEl>
                        <p:attrNameLst>
                          <p:attrName>style.visibility</p:attrName>
                        </p:attrNameLst>
                      </p:cBhvr>
                      <p:to>
                        <p:strVal val="visible"/>
                      </p:to>
                    </p:set>
                    <p:animEffect transition="in" filter="wipe(left)">
                      <p:cBhvr>
                        <p:cTn dur="500"/>
                        <p:tgtEl>
                          <p:spTgt spid="7"/>
                        </p:tgtEl>
                      </p:cBhvr>
                    </p:animEffect>
                  </p:childTnLst>
                </p:cTn>
              </p:par>
            </p:tnLst>
          </p:tmpl>
        </p:tmplLst>
      </p:bldP>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1"/>
                </a:solidFill>
              </a:defRPr>
            </a:lvl1pPr>
          </a:lstStyle>
          <a:p>
            <a:r>
              <a:rPr lang="en-US" dirty="0"/>
              <a:t>Click to edit Master title style</a:t>
            </a:r>
          </a:p>
        </p:txBody>
      </p:sp>
      <p:sp>
        <p:nvSpPr>
          <p:cNvPr id="6" name="Text Placeholder 5"/>
          <p:cNvSpPr>
            <a:spLocks noGrp="1"/>
          </p:cNvSpPr>
          <p:nvPr>
            <p:ph type="body" sz="quarter" idx="12"/>
          </p:nvPr>
        </p:nvSpPr>
        <p:spPr>
          <a:xfrm>
            <a:off x="5435600" y="901700"/>
            <a:ext cx="3365500" cy="4826000"/>
          </a:xfrm>
        </p:spPr>
        <p:txBody>
          <a:bodyPr/>
          <a:lstStyle>
            <a:lvl1pPr marL="0" indent="0" algn="l">
              <a:spcBef>
                <a:spcPts val="0"/>
              </a:spcBef>
              <a:defRPr sz="1600"/>
            </a:lvl1pPr>
          </a:lstStyle>
          <a:p>
            <a:pPr lvl="0"/>
            <a:r>
              <a:rPr lang="en-US" dirty="0"/>
              <a:t>Click to edit Master text styles</a:t>
            </a:r>
          </a:p>
        </p:txBody>
      </p:sp>
      <p:sp>
        <p:nvSpPr>
          <p:cNvPr id="4" name="Rectangle 13"/>
          <p:cNvSpPr>
            <a:spLocks noGrp="1" noChangeArrowheads="1"/>
          </p:cNvSpPr>
          <p:nvPr>
            <p:ph type="sldNum" sz="quarter" idx="13"/>
          </p:nvPr>
        </p:nvSpPr>
        <p:spPr>
          <a:ln/>
        </p:spPr>
        <p:txBody>
          <a:bodyPr/>
          <a:lstStyle>
            <a:lvl1pPr>
              <a:defRPr/>
            </a:lvl1pPr>
          </a:lstStyle>
          <a:p>
            <a:pPr>
              <a:defRPr/>
            </a:pPr>
            <a:fld id="{2F37425F-5E17-4209-B948-B5CE2119E408}" type="slidenum">
              <a:rPr lang="en-US"/>
              <a:pPr>
                <a:defRPr/>
              </a:pPr>
              <a:t>‹#›</a:t>
            </a:fld>
            <a:endParaRPr lang="en-US" dirty="0"/>
          </a:p>
        </p:txBody>
      </p:sp>
      <p:sp>
        <p:nvSpPr>
          <p:cNvPr id="5" name="Footer Placeholder 4"/>
          <p:cNvSpPr>
            <a:spLocks noGrp="1"/>
          </p:cNvSpPr>
          <p:nvPr>
            <p:ph type="ftr" sz="quarter" idx="14"/>
          </p:nvPr>
        </p:nvSpPr>
        <p:spPr/>
        <p:txBody>
          <a:bodyPr/>
          <a:lstStyle>
            <a:lvl1pPr>
              <a:defRPr/>
            </a:lvl1pPr>
          </a:lstStyle>
          <a:p>
            <a:pPr>
              <a:defRPr/>
            </a:pPr>
            <a:r>
              <a:rPr lang="en-US">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endParaRPr lang="en-US" dirty="0">
              <a:solidFill>
                <a:srgbClr val="000000"/>
              </a:solidFill>
            </a:endParaRPr>
          </a:p>
        </p:txBody>
      </p:sp>
    </p:spTree>
    <p:extLst>
      <p:ext uri="{BB962C8B-B14F-4D97-AF65-F5344CB8AC3E}">
        <p14:creationId xmlns:p14="http://schemas.microsoft.com/office/powerpoint/2010/main" val="1618499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Placeholder 2"/>
          <p:cNvSpPr>
            <a:spLocks noGrp="1"/>
          </p:cNvSpPr>
          <p:nvPr>
            <p:ph type="sldNum" sz="quarter" idx="10"/>
          </p:nvPr>
        </p:nvSpPr>
        <p:spPr/>
        <p:txBody>
          <a:bodyPr/>
          <a:lstStyle/>
          <a:p>
            <a:pPr fontAlgn="base">
              <a:spcAft>
                <a:spcPct val="0"/>
              </a:spcAft>
              <a:defRPr/>
            </a:pPr>
            <a:fld id="{CFA536BC-3ED5-4293-8323-16A4258B4A0B}" type="slidenum">
              <a:rPr lang="en-US" smtClean="0"/>
              <a:pPr fontAlgn="base">
                <a:spcAft>
                  <a:spcPct val="0"/>
                </a:spcAft>
                <a:defRPr/>
              </a:pPr>
              <a:t>‹#›</a:t>
            </a:fld>
            <a:endParaRPr lang="en-US" dirty="0"/>
          </a:p>
        </p:txBody>
      </p:sp>
      <p:sp>
        <p:nvSpPr>
          <p:cNvPr id="4" name="Footer Placeholder 3"/>
          <p:cNvSpPr>
            <a:spLocks noGrp="1"/>
          </p:cNvSpPr>
          <p:nvPr>
            <p:ph type="ftr" sz="quarter" idx="11"/>
          </p:nvPr>
        </p:nvSpPr>
        <p:spPr/>
        <p:txBody>
          <a:bodyPr/>
          <a:lstStyle/>
          <a:p>
            <a:pPr fontAlgn="base">
              <a:spcBef>
                <a:spcPct val="20000"/>
              </a:spcBef>
              <a:spcAft>
                <a:spcPct val="0"/>
              </a:spcAft>
              <a:defRPr/>
            </a:pPr>
            <a:r>
              <a:rPr lang="en-US">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endParaRPr lang="en-US" dirty="0">
              <a:solidFill>
                <a:srgbClr val="000000"/>
              </a:solidFill>
            </a:endParaRPr>
          </a:p>
        </p:txBody>
      </p:sp>
      <p:sp>
        <p:nvSpPr>
          <p:cNvPr id="6" name="Text Placeholder 5"/>
          <p:cNvSpPr>
            <a:spLocks noGrp="1"/>
          </p:cNvSpPr>
          <p:nvPr>
            <p:ph type="body" sz="quarter" idx="12"/>
          </p:nvPr>
        </p:nvSpPr>
        <p:spPr>
          <a:xfrm>
            <a:off x="457200" y="533400"/>
            <a:ext cx="8458200" cy="533400"/>
          </a:xfrm>
        </p:spPr>
        <p:txBody>
          <a:bodyPr/>
          <a:lstStyle>
            <a:lvl1pPr marL="0" indent="0">
              <a:buNone/>
              <a:defRPr sz="3200" i="0">
                <a:solidFill>
                  <a:schemeClr val="tx1"/>
                </a:solidFill>
                <a:latin typeface="+mn-lt"/>
              </a:defRPr>
            </a:lvl1pPr>
            <a:lvl2pPr marL="457200" indent="0">
              <a:buNone/>
              <a:defRPr/>
            </a:lvl2pPr>
            <a:lvl3pPr marL="914400" indent="0">
              <a:buNone/>
              <a:defRPr/>
            </a:lvl3pPr>
            <a:lvl4pPr marL="1371600" indent="0">
              <a:buNone/>
              <a:defRPr/>
            </a:lvl4pPr>
            <a:lvl5pPr marL="1828800" indent="0">
              <a:buNone/>
              <a:defRPr/>
            </a:lvl5pPr>
          </a:lstStyle>
          <a:p>
            <a:pPr lvl="1"/>
            <a:r>
              <a:rPr lang="en-US" dirty="0"/>
              <a:t>Click to edit Master text styles</a:t>
            </a:r>
          </a:p>
        </p:txBody>
      </p:sp>
      <p:sp>
        <p:nvSpPr>
          <p:cNvPr id="9" name="Text Placeholder 5"/>
          <p:cNvSpPr>
            <a:spLocks noGrp="1"/>
          </p:cNvSpPr>
          <p:nvPr>
            <p:ph type="body" sz="quarter" idx="14"/>
          </p:nvPr>
        </p:nvSpPr>
        <p:spPr>
          <a:xfrm>
            <a:off x="533400" y="1295400"/>
            <a:ext cx="8077200" cy="2209800"/>
          </a:xfrm>
        </p:spPr>
        <p:txBody>
          <a:bodyPr/>
          <a:lstStyle>
            <a:lvl1pPr marL="0" indent="0">
              <a:buNone/>
              <a:defRPr sz="3200" i="1">
                <a:solidFill>
                  <a:schemeClr val="accent6">
                    <a:lumMod val="50000"/>
                  </a:schemeClr>
                </a:solidFill>
                <a:latin typeface="Cambria" panose="02040503050406030204"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Tree>
    <p:extLst>
      <p:ext uri="{BB962C8B-B14F-4D97-AF65-F5344CB8AC3E}">
        <p14:creationId xmlns:p14="http://schemas.microsoft.com/office/powerpoint/2010/main" val="900451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chemeClr val="tx1"/>
                </a:solidFill>
              </a:defRPr>
            </a:lvl1pPr>
          </a:lstStyle>
          <a:p>
            <a:r>
              <a:rPr lang="en-US" dirty="0"/>
              <a:t>Click to edit Master title style</a:t>
            </a:r>
          </a:p>
        </p:txBody>
      </p:sp>
      <p:sp>
        <p:nvSpPr>
          <p:cNvPr id="6" name="Text Placeholder 5"/>
          <p:cNvSpPr>
            <a:spLocks noGrp="1"/>
          </p:cNvSpPr>
          <p:nvPr>
            <p:ph type="body" sz="quarter" idx="12"/>
          </p:nvPr>
        </p:nvSpPr>
        <p:spPr>
          <a:xfrm>
            <a:off x="5435600" y="901700"/>
            <a:ext cx="3365500" cy="4826000"/>
          </a:xfrm>
        </p:spPr>
        <p:txBody>
          <a:bodyPr/>
          <a:lstStyle>
            <a:lvl1pPr marL="0" indent="0" algn="l">
              <a:spcBef>
                <a:spcPts val="0"/>
              </a:spcBef>
              <a:defRPr sz="1600"/>
            </a:lvl1pPr>
          </a:lstStyle>
          <a:p>
            <a:pPr lvl="0"/>
            <a:r>
              <a:rPr lang="en-US" dirty="0"/>
              <a:t>Click to edit Master text styles</a:t>
            </a:r>
          </a:p>
        </p:txBody>
      </p:sp>
      <p:sp>
        <p:nvSpPr>
          <p:cNvPr id="4" name="Rectangle 13"/>
          <p:cNvSpPr>
            <a:spLocks noGrp="1" noChangeArrowheads="1"/>
          </p:cNvSpPr>
          <p:nvPr>
            <p:ph type="sldNum" sz="quarter" idx="13"/>
          </p:nvPr>
        </p:nvSpPr>
        <p:spPr>
          <a:ln/>
        </p:spPr>
        <p:txBody>
          <a:bodyPr/>
          <a:lstStyle>
            <a:lvl1pPr>
              <a:defRPr/>
            </a:lvl1pPr>
          </a:lstStyle>
          <a:p>
            <a:pPr>
              <a:defRPr/>
            </a:pPr>
            <a:fld id="{2F37425F-5E17-4209-B948-B5CE2119E408}" type="slidenum">
              <a:rPr lang="en-US"/>
              <a:pPr>
                <a:defRPr/>
              </a:pPr>
              <a:t>‹#›</a:t>
            </a:fld>
            <a:endParaRPr lang="en-US" dirty="0"/>
          </a:p>
        </p:txBody>
      </p:sp>
      <p:sp>
        <p:nvSpPr>
          <p:cNvPr id="5" name="Footer Placeholder 4"/>
          <p:cNvSpPr>
            <a:spLocks noGrp="1"/>
          </p:cNvSpPr>
          <p:nvPr>
            <p:ph type="ftr" sz="quarter" idx="14"/>
          </p:nvPr>
        </p:nvSpPr>
        <p:spPr/>
        <p:txBody>
          <a:bodyPr/>
          <a:lstStyle>
            <a:lvl1pPr>
              <a:defRPr/>
            </a:lvl1pPr>
          </a:lstStyle>
          <a:p>
            <a:pPr>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997577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theme" Target="../theme/theme10.xml"/><Relationship Id="rId1" Type="http://schemas.openxmlformats.org/officeDocument/2006/relationships/slideLayout" Target="../slideLayouts/slideLayout22.xml"/><Relationship Id="rId5" Type="http://schemas.openxmlformats.org/officeDocument/2006/relationships/image" Target="../media/image25.png"/><Relationship Id="rId4" Type="http://schemas.openxmlformats.org/officeDocument/2006/relationships/image" Target="../media/image24.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6.xml"/><Relationship Id="rId7" Type="http://schemas.openxmlformats.org/officeDocument/2006/relationships/image" Target="../media/image5.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3.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7" Type="http://schemas.openxmlformats.org/officeDocument/2006/relationships/image" Target="../media/image10.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theme" Target="../theme/theme5.xml"/><Relationship Id="rId1" Type="http://schemas.openxmlformats.org/officeDocument/2006/relationships/slideLayout" Target="../slideLayouts/slideLayout1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Layout" Target="../slideLayouts/slideLayout14.xml"/><Relationship Id="rId7" Type="http://schemas.openxmlformats.org/officeDocument/2006/relationships/theme" Target="../theme/theme6.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theme" Target="../theme/theme7.xml"/><Relationship Id="rId1" Type="http://schemas.openxmlformats.org/officeDocument/2006/relationships/slideLayout" Target="../slideLayouts/slideLayout18.xml"/><Relationship Id="rId4" Type="http://schemas.openxmlformats.org/officeDocument/2006/relationships/image" Target="../media/image16.png"/></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theme" Target="../theme/theme9.xml"/><Relationship Id="rId1" Type="http://schemas.openxmlformats.org/officeDocument/2006/relationships/slideLayout" Target="../slideLayouts/slideLayout21.xml"/><Relationship Id="rId5" Type="http://schemas.openxmlformats.org/officeDocument/2006/relationships/image" Target="../media/image22.png"/><Relationship Id="rId4" Type="http://schemas.openxmlformats.org/officeDocument/2006/relationships/image" Target="../media/image2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4"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400800"/>
            <a:ext cx="9143999"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4"/>
          </p:nvPr>
        </p:nvSpPr>
        <p:spPr>
          <a:xfrm>
            <a:off x="8521700" y="6484938"/>
            <a:ext cx="622300" cy="409575"/>
          </a:xfrm>
          <a:prstGeom prst="rect">
            <a:avLst/>
          </a:prstGeom>
          <a:noFill/>
        </p:spPr>
        <p:txBody>
          <a:bodyPr vert="horz" lIns="91440" tIns="45720" rIns="91440" bIns="45720" rtlCol="0" anchor="ctr"/>
          <a:lstStyle>
            <a:lvl1pPr algn="r">
              <a:buFontTx/>
              <a:buNone/>
              <a:defRPr sz="1200">
                <a:solidFill>
                  <a:schemeClr val="bg1"/>
                </a:solidFill>
              </a:defRPr>
            </a:lvl1pPr>
          </a:lstStyle>
          <a:p>
            <a:pPr fontAlgn="base">
              <a:spcBef>
                <a:spcPct val="20000"/>
              </a:spcBef>
              <a:spcAft>
                <a:spcPct val="0"/>
              </a:spcAft>
              <a:defRPr/>
            </a:pPr>
            <a:fld id="{C148E929-2C81-42BB-92FD-6CE3916FB07A}" type="slidenum">
              <a:rPr lang="en-US">
                <a:solidFill>
                  <a:srgbClr val="FFFFFF"/>
                </a:solidFill>
              </a:rPr>
              <a:pPr fontAlgn="base">
                <a:spcBef>
                  <a:spcPct val="20000"/>
                </a:spcBef>
                <a:spcAft>
                  <a:spcPct val="0"/>
                </a:spcAft>
                <a:defRPr/>
              </a:pPr>
              <a:t>‹#›</a:t>
            </a:fld>
            <a:endParaRPr lang="en-US" dirty="0">
              <a:solidFill>
                <a:srgbClr val="FFFFFF"/>
              </a:solidFill>
            </a:endParaRPr>
          </a:p>
        </p:txBody>
      </p:sp>
      <p:sp>
        <p:nvSpPr>
          <p:cNvPr id="3" name="Footer Placeholder 2"/>
          <p:cNvSpPr>
            <a:spLocks noGrp="1"/>
          </p:cNvSpPr>
          <p:nvPr>
            <p:ph type="ftr" sz="quarter" idx="3"/>
          </p:nvPr>
        </p:nvSpPr>
        <p:spPr>
          <a:xfrm>
            <a:off x="0" y="6400800"/>
            <a:ext cx="8686800" cy="457200"/>
          </a:xfrm>
          <a:prstGeom prst="rect">
            <a:avLst/>
          </a:prstGeom>
          <a:noFill/>
        </p:spPr>
        <p:txBody>
          <a:bodyPr vert="horz" lIns="91440" tIns="45720" rIns="91440" bIns="45720" rtlCol="0" anchor="ctr"/>
          <a:lstStyle>
            <a:lvl1pPr algn="l">
              <a:buNone/>
              <a:defRPr sz="900">
                <a:solidFill>
                  <a:schemeClr val="bg1"/>
                </a:solidFill>
                <a:cs typeface="Arial" pitchFamily="34" charset="0"/>
              </a:defRPr>
            </a:lvl1pPr>
          </a:lstStyle>
          <a:p>
            <a:pPr fontAlgn="base">
              <a:spcAft>
                <a:spcPct val="0"/>
              </a:spcAft>
              <a:defRPr/>
            </a:pPr>
            <a:r>
              <a:rPr lang="en-US" dirty="0">
                <a:solidFill>
                  <a:srgbClr val="FFFFFF"/>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 y="1"/>
            <a:ext cx="9143999"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 Placeholder 5"/>
          <p:cNvSpPr>
            <a:spLocks noGrp="1"/>
          </p:cNvSpPr>
          <p:nvPr>
            <p:ph type="body" idx="1"/>
          </p:nvPr>
        </p:nvSpPr>
        <p:spPr>
          <a:xfrm>
            <a:off x="2743200" y="3543300"/>
            <a:ext cx="6400800" cy="2582863"/>
          </a:xfrm>
          <a:prstGeom prst="rect">
            <a:avLst/>
          </a:prstGeom>
        </p:spPr>
        <p:txBody>
          <a:bodyPr vert="horz" lIns="91440" tIns="45720" rIns="91440" bIns="45720" rtlCol="0">
            <a:normAutofit/>
          </a:bodyPr>
          <a:lstStyle/>
          <a:p>
            <a:pPr lvl="0"/>
            <a:r>
              <a:rPr lang="en-US" dirty="0"/>
              <a:t>Chapter title</a:t>
            </a:r>
          </a:p>
        </p:txBody>
      </p:sp>
      <p:pic>
        <p:nvPicPr>
          <p:cNvPr id="8" name="Picture 3"/>
          <p:cNvPicPr>
            <a:picLocks noChangeAspect="1" noChangeArrowheads="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5420397" y="457201"/>
            <a:ext cx="3723603" cy="30495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30776066"/>
      </p:ext>
    </p:extLst>
  </p:cSld>
  <p:clrMap bg1="lt1" tx1="dk1" bg2="lt2" tx2="dk2" accent1="accent1" accent2="accent2" accent3="accent3" accent4="accent4" accent5="accent5" accent6="accent6" hlink="hlink" folHlink="folHlink"/>
  <p:sldLayoutIdLst>
    <p:sldLayoutId id="2147483689" r:id="rId1"/>
  </p:sldLayoutIdLst>
  <p:hf hdr="0" dt="0"/>
  <p:txStyles>
    <p:titleStyle>
      <a:lvl1pPr algn="l" rtl="0" eaLnBrk="0" fontAlgn="base" hangingPunct="0">
        <a:spcBef>
          <a:spcPct val="0"/>
        </a:spcBef>
        <a:spcAft>
          <a:spcPct val="0"/>
        </a:spcAft>
        <a:defRPr sz="3200">
          <a:solidFill>
            <a:schemeClr val="bg1"/>
          </a:solidFill>
          <a:latin typeface="+mj-lt"/>
          <a:ea typeface="+mj-ea"/>
          <a:cs typeface="+mj-cs"/>
        </a:defRPr>
      </a:lvl1pPr>
      <a:lvl2pPr algn="l" rtl="0" eaLnBrk="0" fontAlgn="base" hangingPunct="0">
        <a:spcBef>
          <a:spcPct val="0"/>
        </a:spcBef>
        <a:spcAft>
          <a:spcPct val="0"/>
        </a:spcAft>
        <a:defRPr sz="4400">
          <a:solidFill>
            <a:schemeClr val="accent2"/>
          </a:solidFill>
          <a:latin typeface="Sabon-Bold" charset="0"/>
        </a:defRPr>
      </a:lvl2pPr>
      <a:lvl3pPr algn="l" rtl="0" eaLnBrk="0" fontAlgn="base" hangingPunct="0">
        <a:spcBef>
          <a:spcPct val="0"/>
        </a:spcBef>
        <a:spcAft>
          <a:spcPct val="0"/>
        </a:spcAft>
        <a:defRPr sz="4400">
          <a:solidFill>
            <a:schemeClr val="accent2"/>
          </a:solidFill>
          <a:latin typeface="Sabon-Bold" charset="0"/>
        </a:defRPr>
      </a:lvl3pPr>
      <a:lvl4pPr algn="l" rtl="0" eaLnBrk="0" fontAlgn="base" hangingPunct="0">
        <a:spcBef>
          <a:spcPct val="0"/>
        </a:spcBef>
        <a:spcAft>
          <a:spcPct val="0"/>
        </a:spcAft>
        <a:defRPr sz="4400">
          <a:solidFill>
            <a:schemeClr val="accent2"/>
          </a:solidFill>
          <a:latin typeface="Sabon-Bold" charset="0"/>
        </a:defRPr>
      </a:lvl4pPr>
      <a:lvl5pPr algn="l" rtl="0" eaLnBrk="0" fontAlgn="base" hangingPunct="0">
        <a:spcBef>
          <a:spcPct val="0"/>
        </a:spcBef>
        <a:spcAft>
          <a:spcPct val="0"/>
        </a:spcAft>
        <a:defRPr sz="4400">
          <a:solidFill>
            <a:schemeClr val="accent2"/>
          </a:solidFill>
          <a:latin typeface="Sabon-Bold" charset="0"/>
        </a:defRPr>
      </a:lvl5pPr>
      <a:lvl6pPr marL="457200" algn="l" rtl="0" fontAlgn="base">
        <a:spcBef>
          <a:spcPct val="0"/>
        </a:spcBef>
        <a:spcAft>
          <a:spcPct val="0"/>
        </a:spcAft>
        <a:defRPr sz="4400">
          <a:solidFill>
            <a:schemeClr val="accent2"/>
          </a:solidFill>
          <a:latin typeface="Sabon-Bold" charset="0"/>
        </a:defRPr>
      </a:lvl6pPr>
      <a:lvl7pPr marL="914400" algn="l" rtl="0" fontAlgn="base">
        <a:spcBef>
          <a:spcPct val="0"/>
        </a:spcBef>
        <a:spcAft>
          <a:spcPct val="0"/>
        </a:spcAft>
        <a:defRPr sz="4400">
          <a:solidFill>
            <a:schemeClr val="accent2"/>
          </a:solidFill>
          <a:latin typeface="Sabon-Bold" charset="0"/>
        </a:defRPr>
      </a:lvl7pPr>
      <a:lvl8pPr marL="1371600" algn="l" rtl="0" fontAlgn="base">
        <a:spcBef>
          <a:spcPct val="0"/>
        </a:spcBef>
        <a:spcAft>
          <a:spcPct val="0"/>
        </a:spcAft>
        <a:defRPr sz="4400">
          <a:solidFill>
            <a:schemeClr val="accent2"/>
          </a:solidFill>
          <a:latin typeface="Sabon-Bold" charset="0"/>
        </a:defRPr>
      </a:lvl8pPr>
      <a:lvl9pPr marL="1828800" algn="l" rtl="0" fontAlgn="base">
        <a:spcBef>
          <a:spcPct val="0"/>
        </a:spcBef>
        <a:spcAft>
          <a:spcPct val="0"/>
        </a:spcAft>
        <a:defRPr sz="4400">
          <a:solidFill>
            <a:schemeClr val="accent2"/>
          </a:solidFill>
          <a:latin typeface="Sabon-Bold" charset="0"/>
        </a:defRPr>
      </a:lvl9pPr>
    </p:titleStyle>
    <p:bodyStyle>
      <a:lvl1pPr marL="0" indent="0" algn="l" rtl="0" eaLnBrk="0" fontAlgn="base" hangingPunct="0">
        <a:spcBef>
          <a:spcPct val="20000"/>
        </a:spcBef>
        <a:spcAft>
          <a:spcPct val="0"/>
        </a:spcAft>
        <a:buNone/>
        <a:defRPr sz="320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spect="1" noChangeArrowheads="1"/>
          </p:cNvSpPr>
          <p:nvPr>
            <p:ph type="title"/>
          </p:nvPr>
        </p:nvSpPr>
        <p:spPr bwMode="auto">
          <a:xfrm>
            <a:off x="2008332" y="0"/>
            <a:ext cx="7135668"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Appendix master title</a:t>
            </a:r>
          </a:p>
        </p:txBody>
      </p:sp>
      <p:sp>
        <p:nvSpPr>
          <p:cNvPr id="206855" name="Rectangle 7"/>
          <p:cNvSpPr>
            <a:spLocks noGrp="1" noChangeArrowheads="1"/>
          </p:cNvSpPr>
          <p:nvPr>
            <p:ph type="sldNum" sz="quarter" idx="4"/>
          </p:nvPr>
        </p:nvSpPr>
        <p:spPr bwMode="auto">
          <a:xfrm>
            <a:off x="8658225" y="6488113"/>
            <a:ext cx="485775" cy="369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rgbClr val="002060"/>
                </a:solidFill>
              </a:defRPr>
            </a:lvl1pPr>
          </a:lstStyle>
          <a:p>
            <a:pPr fontAlgn="base">
              <a:spcAft>
                <a:spcPct val="0"/>
              </a:spcAft>
              <a:defRPr/>
            </a:pPr>
            <a:fld id="{FCD5D5FD-C24C-4EC1-877A-4A06FFD43F54}" type="slidenum">
              <a:rPr lang="en-US"/>
              <a:pPr fontAlgn="base">
                <a:spcAft>
                  <a:spcPct val="0"/>
                </a:spcAft>
                <a:defRPr/>
              </a:pPr>
              <a:t>‹#›</a:t>
            </a:fld>
            <a:endParaRPr lang="en-US" dirty="0"/>
          </a:p>
        </p:txBody>
      </p:sp>
      <p:sp>
        <p:nvSpPr>
          <p:cNvPr id="10" name="Text Placeholder 9"/>
          <p:cNvSpPr>
            <a:spLocks noGrp="1"/>
          </p:cNvSpPr>
          <p:nvPr>
            <p:ph type="body" idx="1"/>
          </p:nvPr>
        </p:nvSpPr>
        <p:spPr bwMode="auto">
          <a:xfrm>
            <a:off x="457200" y="592138"/>
            <a:ext cx="8482013" cy="580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grpSp>
        <p:nvGrpSpPr>
          <p:cNvPr id="3" name="Group 2"/>
          <p:cNvGrpSpPr/>
          <p:nvPr/>
        </p:nvGrpSpPr>
        <p:grpSpPr>
          <a:xfrm>
            <a:off x="32017" y="72581"/>
            <a:ext cx="1976315" cy="6252019"/>
            <a:chOff x="26319" y="75430"/>
            <a:chExt cx="1976315" cy="6409508"/>
          </a:xfrm>
        </p:grpSpPr>
        <p:pic>
          <p:nvPicPr>
            <p:cNvPr id="6155" name="Picture 1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319" y="75430"/>
              <a:ext cx="1976315" cy="521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pic>
          <p:nvPicPr>
            <p:cNvPr id="6156" name="Picture 1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6319" y="563034"/>
              <a:ext cx="391023" cy="59219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grpSp>
      <p:grpSp>
        <p:nvGrpSpPr>
          <p:cNvPr id="2" name="Group 1"/>
          <p:cNvGrpSpPr/>
          <p:nvPr/>
        </p:nvGrpSpPr>
        <p:grpSpPr>
          <a:xfrm>
            <a:off x="8218204" y="750888"/>
            <a:ext cx="893380" cy="5573712"/>
            <a:chOff x="8229600" y="750888"/>
            <a:chExt cx="893380" cy="5734050"/>
          </a:xfrm>
        </p:grpSpPr>
        <p:pic>
          <p:nvPicPr>
            <p:cNvPr id="13" name="Picture 1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9032905" y="750888"/>
              <a:ext cx="90075" cy="5734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pic>
          <p:nvPicPr>
            <p:cNvPr id="6157" name="Picture 13"/>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229600" y="6434982"/>
              <a:ext cx="893380" cy="499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grpSp>
      <p:sp>
        <p:nvSpPr>
          <p:cNvPr id="5" name="Footer Placeholder 4"/>
          <p:cNvSpPr>
            <a:spLocks noGrp="1"/>
          </p:cNvSpPr>
          <p:nvPr>
            <p:ph type="ftr" sz="quarter" idx="3"/>
          </p:nvPr>
        </p:nvSpPr>
        <p:spPr>
          <a:xfrm>
            <a:off x="0" y="6324600"/>
            <a:ext cx="8763000" cy="533401"/>
          </a:xfrm>
          <a:prstGeom prst="rect">
            <a:avLst/>
          </a:prstGeom>
        </p:spPr>
        <p:txBody>
          <a:bodyPr vert="horz" lIns="91440" tIns="45720" rIns="91440" bIns="45720" rtlCol="0" anchor="ctr"/>
          <a:lstStyle>
            <a:lvl1pPr algn="l">
              <a:buNone/>
              <a:defRPr sz="900">
                <a:solidFill>
                  <a:schemeClr val="tx1"/>
                </a:solidFill>
                <a:cs typeface="Arial" pitchFamily="34" charset="0"/>
              </a:defRPr>
            </a:lvl1p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578277993"/>
      </p:ext>
    </p:extLst>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animEffect transition="in" filter="wipe(left)">
                                      <p:cBhvr>
                                        <p:cTn id="11" dur="500"/>
                                        <p:tgtEl>
                                          <p:spTgt spid="10">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animEffect transition="in" filter="wipe(left)">
                                      <p:cBhvr>
                                        <p:cTn id="15" dur="500"/>
                                        <p:tgtEl>
                                          <p:spTgt spid="10">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animEffect transition="in" filter="wipe(left)">
                                      <p:cBhvr>
                                        <p:cTn id="19" dur="500"/>
                                        <p:tgtEl>
                                          <p:spTgt spid="10">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Effect transition="in" filter="wipe(left)">
                                      <p:cBhvr>
                                        <p:cTn id="23"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tmplLst>
          <p:tmpl lvl="1">
            <p:tnLst>
              <p:par>
                <p:cTn presetID="22" presetClass="entr" presetSubtype="8"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wipe(left)">
                      <p:cBhvr>
                        <p:cTn dur="500"/>
                        <p:tgtEl>
                          <p:spTgt spid="10"/>
                        </p:tgtEl>
                      </p:cBhvr>
                    </p:animEffect>
                  </p:childTnLst>
                </p:cTn>
              </p:par>
            </p:tnLst>
          </p:tmpl>
        </p:tmplLst>
      </p:bldP>
    </p:bldLst>
  </p:timing>
  <p:hf hdr="0" dt="0"/>
  <p:txStyles>
    <p:titleStyle>
      <a:lvl1pPr algn="l" rtl="0" eaLnBrk="0" fontAlgn="base" hangingPunct="0">
        <a:spcBef>
          <a:spcPct val="0"/>
        </a:spcBef>
        <a:spcAft>
          <a:spcPct val="0"/>
        </a:spcAft>
        <a:defRPr sz="3400">
          <a:solidFill>
            <a:schemeClr val="tx1"/>
          </a:solidFill>
          <a:latin typeface="+mj-lt"/>
          <a:ea typeface="+mj-ea"/>
          <a:cs typeface="+mj-cs"/>
        </a:defRPr>
      </a:lvl1pPr>
      <a:lvl2pPr algn="l" rtl="0" eaLnBrk="0" fontAlgn="base" hangingPunct="0">
        <a:spcBef>
          <a:spcPct val="0"/>
        </a:spcBef>
        <a:spcAft>
          <a:spcPct val="0"/>
        </a:spcAft>
        <a:defRPr sz="3400">
          <a:solidFill>
            <a:schemeClr val="tx1"/>
          </a:solidFill>
          <a:latin typeface="Arial" pitchFamily="34" charset="0"/>
        </a:defRPr>
      </a:lvl2pPr>
      <a:lvl3pPr algn="l" rtl="0" eaLnBrk="0" fontAlgn="base" hangingPunct="0">
        <a:spcBef>
          <a:spcPct val="0"/>
        </a:spcBef>
        <a:spcAft>
          <a:spcPct val="0"/>
        </a:spcAft>
        <a:defRPr sz="3400">
          <a:solidFill>
            <a:schemeClr val="tx1"/>
          </a:solidFill>
          <a:latin typeface="Arial" pitchFamily="34" charset="0"/>
        </a:defRPr>
      </a:lvl3pPr>
      <a:lvl4pPr algn="l" rtl="0" eaLnBrk="0" fontAlgn="base" hangingPunct="0">
        <a:spcBef>
          <a:spcPct val="0"/>
        </a:spcBef>
        <a:spcAft>
          <a:spcPct val="0"/>
        </a:spcAft>
        <a:defRPr sz="3400">
          <a:solidFill>
            <a:schemeClr val="tx1"/>
          </a:solidFill>
          <a:latin typeface="Arial" pitchFamily="34" charset="0"/>
        </a:defRPr>
      </a:lvl4pPr>
      <a:lvl5pPr algn="l" rtl="0" eaLnBrk="0" fontAlgn="base" hangingPunct="0">
        <a:spcBef>
          <a:spcPct val="0"/>
        </a:spcBef>
        <a:spcAft>
          <a:spcPct val="0"/>
        </a:spcAft>
        <a:defRPr sz="3400">
          <a:solidFill>
            <a:schemeClr val="tx1"/>
          </a:solidFill>
          <a:latin typeface="Arial" pitchFamily="34" charset="0"/>
        </a:defRPr>
      </a:lvl5pPr>
      <a:lvl6pPr marL="457200" algn="l" rtl="0" fontAlgn="base">
        <a:spcBef>
          <a:spcPct val="0"/>
        </a:spcBef>
        <a:spcAft>
          <a:spcPct val="0"/>
        </a:spcAft>
        <a:defRPr sz="3400">
          <a:solidFill>
            <a:srgbClr val="990000"/>
          </a:solidFill>
          <a:latin typeface="Arial" pitchFamily="34" charset="0"/>
        </a:defRPr>
      </a:lvl6pPr>
      <a:lvl7pPr marL="914400" algn="l" rtl="0" fontAlgn="base">
        <a:spcBef>
          <a:spcPct val="0"/>
        </a:spcBef>
        <a:spcAft>
          <a:spcPct val="0"/>
        </a:spcAft>
        <a:defRPr sz="3400">
          <a:solidFill>
            <a:srgbClr val="990000"/>
          </a:solidFill>
          <a:latin typeface="Arial" pitchFamily="34" charset="0"/>
        </a:defRPr>
      </a:lvl7pPr>
      <a:lvl8pPr marL="1371600" algn="l" rtl="0" fontAlgn="base">
        <a:spcBef>
          <a:spcPct val="0"/>
        </a:spcBef>
        <a:spcAft>
          <a:spcPct val="0"/>
        </a:spcAft>
        <a:defRPr sz="3400">
          <a:solidFill>
            <a:srgbClr val="990000"/>
          </a:solidFill>
          <a:latin typeface="Arial" pitchFamily="34" charset="0"/>
        </a:defRPr>
      </a:lvl8pPr>
      <a:lvl9pPr marL="1828800" algn="l" rtl="0" fontAlgn="base">
        <a:spcBef>
          <a:spcPct val="0"/>
        </a:spcBef>
        <a:spcAft>
          <a:spcPct val="0"/>
        </a:spcAft>
        <a:defRPr sz="3400">
          <a:solidFill>
            <a:srgbClr val="990000"/>
          </a:solidFill>
          <a:latin typeface="Arial" pitchFamily="34" charset="0"/>
        </a:defRPr>
      </a:lvl9pPr>
    </p:titleStyle>
    <p:bodyStyle>
      <a:lvl1pPr marL="342900" indent="-342900" algn="l" rtl="0" eaLnBrk="0" fontAlgn="base" hangingPunct="0">
        <a:spcBef>
          <a:spcPct val="20000"/>
        </a:spcBef>
        <a:spcAft>
          <a:spcPct val="0"/>
        </a:spcAft>
        <a:buChar char="•"/>
        <a:defRPr sz="3400">
          <a:solidFill>
            <a:srgbClr val="005EA4"/>
          </a:solidFill>
          <a:latin typeface="+mn-lt"/>
          <a:ea typeface="+mn-ea"/>
          <a:cs typeface="+mn-cs"/>
        </a:defRPr>
      </a:lvl1pPr>
      <a:lvl2pPr marL="742950" indent="-285750" algn="l" rtl="0" eaLnBrk="0" fontAlgn="base" hangingPunct="0">
        <a:spcBef>
          <a:spcPct val="20000"/>
        </a:spcBef>
        <a:spcAft>
          <a:spcPct val="0"/>
        </a:spcAft>
        <a:buChar char="–"/>
        <a:defRPr sz="3200">
          <a:solidFill>
            <a:schemeClr val="tx1"/>
          </a:solidFill>
          <a:latin typeface="+mn-lt"/>
        </a:defRPr>
      </a:lvl2pPr>
      <a:lvl3pPr marL="1143000" indent="-228600" algn="l" rtl="0" eaLnBrk="0" fontAlgn="base" hangingPunct="0">
        <a:spcBef>
          <a:spcPct val="20000"/>
        </a:spcBef>
        <a:spcAft>
          <a:spcPct val="0"/>
        </a:spcAft>
        <a:buChar char="•"/>
        <a:defRPr sz="28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990600"/>
            <a:ext cx="9143998" cy="54379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53" name="Rectangle 3"/>
          <p:cNvSpPr>
            <a:spLocks noGrp="1" noChangeAspect="1" noChangeArrowheads="1"/>
          </p:cNvSpPr>
          <p:nvPr>
            <p:ph type="title"/>
          </p:nvPr>
        </p:nvSpPr>
        <p:spPr bwMode="auto">
          <a:xfrm>
            <a:off x="258456" y="101600"/>
            <a:ext cx="8599794"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lvl="0"/>
            <a:r>
              <a:rPr lang="en-US" altLang="en-US" dirty="0"/>
              <a:t>IN THIS CHAPTER OR NUTSHELL</a:t>
            </a:r>
          </a:p>
        </p:txBody>
      </p:sp>
      <p:sp>
        <p:nvSpPr>
          <p:cNvPr id="3078" name="Rectangle 8"/>
          <p:cNvSpPr>
            <a:spLocks noGrp="1" noChangeArrowheads="1"/>
          </p:cNvSpPr>
          <p:nvPr>
            <p:ph type="body" idx="1"/>
          </p:nvPr>
        </p:nvSpPr>
        <p:spPr bwMode="auto">
          <a:xfrm>
            <a:off x="292912" y="1054100"/>
            <a:ext cx="8588375" cy="542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This is the intro slide and the summary slide (chapter in a nutshell) design</a:t>
            </a:r>
          </a:p>
          <a:p>
            <a:pPr lvl="1"/>
            <a:r>
              <a:rPr lang="en-US" altLang="en-US" dirty="0"/>
              <a:t>Second level</a:t>
            </a:r>
          </a:p>
          <a:p>
            <a:pPr lvl="2"/>
            <a:r>
              <a:rPr lang="en-US" altLang="en-US" dirty="0" err="1"/>
              <a:t>Thirdlevel</a:t>
            </a:r>
            <a:endParaRPr lang="en-US" altLang="en-US" dirty="0"/>
          </a:p>
          <a:p>
            <a:pPr lvl="2"/>
            <a:r>
              <a:rPr lang="en-US" altLang="en-US" dirty="0"/>
              <a:t> Fourth level</a:t>
            </a:r>
          </a:p>
          <a:p>
            <a:pPr lvl="4"/>
            <a:r>
              <a:rPr lang="en-US" altLang="en-US" dirty="0"/>
              <a:t>Fifth level</a:t>
            </a:r>
          </a:p>
        </p:txBody>
      </p:sp>
      <p:sp>
        <p:nvSpPr>
          <p:cNvPr id="37898" name="Rectangle 10"/>
          <p:cNvSpPr>
            <a:spLocks noGrp="1" noChangeArrowheads="1"/>
          </p:cNvSpPr>
          <p:nvPr>
            <p:ph type="sldNum" sz="quarter" idx="4"/>
          </p:nvPr>
        </p:nvSpPr>
        <p:spPr bwMode="auto">
          <a:xfrm>
            <a:off x="8618538" y="6470650"/>
            <a:ext cx="520700" cy="379413"/>
          </a:xfrm>
          <a:prstGeom prst="rect">
            <a:avLst/>
          </a:prstGeom>
          <a:noFill/>
          <a:ln w="19050">
            <a:noFill/>
            <a:prstDash val="sysDot"/>
            <a:bevel/>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rgbClr val="002060"/>
                </a:solidFill>
              </a:defRPr>
            </a:lvl1pPr>
          </a:lstStyle>
          <a:p>
            <a:pPr fontAlgn="base">
              <a:spcAft>
                <a:spcPct val="0"/>
              </a:spcAft>
              <a:defRPr/>
            </a:pPr>
            <a:fld id="{2378B25E-053D-4AA2-A71D-1D9F2F8C0927}" type="slidenum">
              <a:rPr lang="en-US"/>
              <a:pPr fontAlgn="base">
                <a:spcAft>
                  <a:spcPct val="0"/>
                </a:spcAft>
                <a:defRPr/>
              </a:pPr>
              <a:t>‹#›</a:t>
            </a:fld>
            <a:endParaRPr lang="en-US" dirty="0"/>
          </a:p>
        </p:txBody>
      </p:sp>
      <p:sp>
        <p:nvSpPr>
          <p:cNvPr id="5" name="Footer Placeholder 4"/>
          <p:cNvSpPr>
            <a:spLocks noGrp="1"/>
          </p:cNvSpPr>
          <p:nvPr>
            <p:ph type="ftr" sz="quarter" idx="3"/>
          </p:nvPr>
        </p:nvSpPr>
        <p:spPr>
          <a:xfrm>
            <a:off x="0" y="6400801"/>
            <a:ext cx="8763000" cy="457200"/>
          </a:xfrm>
          <a:prstGeom prst="rect">
            <a:avLst/>
          </a:prstGeom>
          <a:noFill/>
        </p:spPr>
        <p:txBody>
          <a:bodyPr vert="horz" lIns="91440" tIns="45720" rIns="91440" bIns="45720" rtlCol="0" anchor="ctr"/>
          <a:lstStyle>
            <a:lvl1pPr algn="l">
              <a:buFontTx/>
              <a:buNone/>
              <a:defRPr sz="900">
                <a:solidFill>
                  <a:schemeClr val="tx1"/>
                </a:solidFill>
                <a:cs typeface="Arial" pitchFamily="34" charset="0"/>
              </a:defRPr>
            </a:lvl1p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pic>
        <p:nvPicPr>
          <p:cNvPr id="9" name="Picture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rot="16200000">
            <a:off x="-3124197" y="3124198"/>
            <a:ext cx="6400799" cy="1524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rot="16200000">
            <a:off x="5867398" y="3124198"/>
            <a:ext cx="6400799" cy="1524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7070386"/>
      </p:ext>
    </p:extLst>
  </p:cSld>
  <p:clrMap bg1="lt1" tx1="dk1" bg2="lt2" tx2="dk2" accent1="accent1" accent2="accent2" accent3="accent3" accent4="accent4" accent5="accent5" accent6="accent6" hlink="hlink" folHlink="folHlink"/>
  <p:sldLayoutIdLst>
    <p:sldLayoutId id="2147483681" r:id="rId1"/>
    <p:sldLayoutId id="2147483683" r:id="rId2"/>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78">
                                            <p:txEl>
                                              <p:pRg st="0" end="0"/>
                                            </p:txEl>
                                          </p:spTgt>
                                        </p:tgtEl>
                                        <p:attrNameLst>
                                          <p:attrName>style.visibility</p:attrName>
                                        </p:attrNameLst>
                                      </p:cBhvr>
                                      <p:to>
                                        <p:strVal val="visible"/>
                                      </p:to>
                                    </p:set>
                                    <p:animEffect transition="in" filter="wipe(left)">
                                      <p:cBhvr>
                                        <p:cTn id="7" dur="500"/>
                                        <p:tgtEl>
                                          <p:spTgt spid="3078">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078">
                                            <p:txEl>
                                              <p:pRg st="1" end="1"/>
                                            </p:txEl>
                                          </p:spTgt>
                                        </p:tgtEl>
                                        <p:attrNameLst>
                                          <p:attrName>style.visibility</p:attrName>
                                        </p:attrNameLst>
                                      </p:cBhvr>
                                      <p:to>
                                        <p:strVal val="visible"/>
                                      </p:to>
                                    </p:set>
                                    <p:animEffect transition="in" filter="wipe(left)">
                                      <p:cBhvr>
                                        <p:cTn id="11" dur="500"/>
                                        <p:tgtEl>
                                          <p:spTgt spid="3078">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078">
                                            <p:txEl>
                                              <p:pRg st="2" end="2"/>
                                            </p:txEl>
                                          </p:spTgt>
                                        </p:tgtEl>
                                        <p:attrNameLst>
                                          <p:attrName>style.visibility</p:attrName>
                                        </p:attrNameLst>
                                      </p:cBhvr>
                                      <p:to>
                                        <p:strVal val="visible"/>
                                      </p:to>
                                    </p:set>
                                    <p:animEffect transition="in" filter="wipe(left)">
                                      <p:cBhvr>
                                        <p:cTn id="15" dur="500"/>
                                        <p:tgtEl>
                                          <p:spTgt spid="3078">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3078">
                                            <p:txEl>
                                              <p:pRg st="3" end="3"/>
                                            </p:txEl>
                                          </p:spTgt>
                                        </p:tgtEl>
                                        <p:attrNameLst>
                                          <p:attrName>style.visibility</p:attrName>
                                        </p:attrNameLst>
                                      </p:cBhvr>
                                      <p:to>
                                        <p:strVal val="visible"/>
                                      </p:to>
                                    </p:set>
                                    <p:animEffect transition="in" filter="wipe(left)">
                                      <p:cBhvr>
                                        <p:cTn id="19" dur="500"/>
                                        <p:tgtEl>
                                          <p:spTgt spid="3078">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3078">
                                            <p:txEl>
                                              <p:pRg st="4" end="4"/>
                                            </p:txEl>
                                          </p:spTgt>
                                        </p:tgtEl>
                                        <p:attrNameLst>
                                          <p:attrName>style.visibility</p:attrName>
                                        </p:attrNameLst>
                                      </p:cBhvr>
                                      <p:to>
                                        <p:strVal val="visible"/>
                                      </p:to>
                                    </p:set>
                                    <p:animEffect transition="in" filter="wipe(left)">
                                      <p:cBhvr>
                                        <p:cTn id="23" dur="500"/>
                                        <p:tgtEl>
                                          <p:spTgt spid="307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build="p">
        <p:tmplLst>
          <p:tmpl lvl="1">
            <p:tnLst>
              <p:par>
                <p:cTn presetID="22" presetClass="entr" presetSubtype="8" fill="hold" nodeType="afterEffect">
                  <p:stCondLst>
                    <p:cond delay="0"/>
                  </p:stCondLst>
                  <p:childTnLst>
                    <p:set>
                      <p:cBhvr>
                        <p:cTn dur="1" fill="hold">
                          <p:stCondLst>
                            <p:cond delay="0"/>
                          </p:stCondLst>
                        </p:cTn>
                        <p:tgtEl>
                          <p:spTgt spid="3078"/>
                        </p:tgtEl>
                        <p:attrNameLst>
                          <p:attrName>style.visibility</p:attrName>
                        </p:attrNameLst>
                      </p:cBhvr>
                      <p:to>
                        <p:strVal val="visible"/>
                      </p:to>
                    </p:set>
                    <p:animEffect transition="in" filter="wipe(left)">
                      <p:cBhvr>
                        <p:cTn dur="500"/>
                        <p:tgtEl>
                          <p:spTgt spid="3078"/>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3078"/>
                        </p:tgtEl>
                        <p:attrNameLst>
                          <p:attrName>style.visibility</p:attrName>
                        </p:attrNameLst>
                      </p:cBhvr>
                      <p:to>
                        <p:strVal val="visible"/>
                      </p:to>
                    </p:set>
                    <p:animEffect transition="in" filter="wipe(left)">
                      <p:cBhvr>
                        <p:cTn dur="500"/>
                        <p:tgtEl>
                          <p:spTgt spid="3078"/>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3078"/>
                        </p:tgtEl>
                        <p:attrNameLst>
                          <p:attrName>style.visibility</p:attrName>
                        </p:attrNameLst>
                      </p:cBhvr>
                      <p:to>
                        <p:strVal val="visible"/>
                      </p:to>
                    </p:set>
                    <p:animEffect transition="in" filter="wipe(left)">
                      <p:cBhvr>
                        <p:cTn dur="500"/>
                        <p:tgtEl>
                          <p:spTgt spid="3078"/>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3078"/>
                        </p:tgtEl>
                        <p:attrNameLst>
                          <p:attrName>style.visibility</p:attrName>
                        </p:attrNameLst>
                      </p:cBhvr>
                      <p:to>
                        <p:strVal val="visible"/>
                      </p:to>
                    </p:set>
                    <p:animEffect transition="in" filter="wipe(left)">
                      <p:cBhvr>
                        <p:cTn dur="500"/>
                        <p:tgtEl>
                          <p:spTgt spid="3078"/>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3078"/>
                        </p:tgtEl>
                        <p:attrNameLst>
                          <p:attrName>style.visibility</p:attrName>
                        </p:attrNameLst>
                      </p:cBhvr>
                      <p:to>
                        <p:strVal val="visible"/>
                      </p:to>
                    </p:set>
                    <p:animEffect transition="in" filter="wipe(left)">
                      <p:cBhvr>
                        <p:cTn dur="500"/>
                        <p:tgtEl>
                          <p:spTgt spid="3078"/>
                        </p:tgtEl>
                      </p:cBhvr>
                    </p:animEffect>
                  </p:childTnLst>
                </p:cTn>
              </p:par>
            </p:tnLst>
          </p:tmpl>
        </p:tmplLst>
      </p:bldP>
    </p:bldLst>
  </p:timing>
  <p:hf hdr="0" dt="0"/>
  <p:txStyles>
    <p:titleStyle>
      <a:lvl1pPr algn="ctr" rtl="0" eaLnBrk="0" fontAlgn="base" hangingPunct="0">
        <a:spcBef>
          <a:spcPct val="0"/>
        </a:spcBef>
        <a:spcAft>
          <a:spcPct val="0"/>
        </a:spcAft>
        <a:defRPr sz="4800" baseline="0">
          <a:solidFill>
            <a:srgbClr val="AD400F"/>
          </a:solidFill>
          <a:latin typeface="+mj-lt"/>
          <a:ea typeface="+mj-ea"/>
          <a:cs typeface="+mj-cs"/>
        </a:defRPr>
      </a:lvl1pPr>
      <a:lvl2pPr algn="ctr" rtl="0" eaLnBrk="0" fontAlgn="base" hangingPunct="0">
        <a:spcBef>
          <a:spcPct val="0"/>
        </a:spcBef>
        <a:spcAft>
          <a:spcPct val="0"/>
        </a:spcAft>
        <a:defRPr sz="4000">
          <a:solidFill>
            <a:srgbClr val="AE1221"/>
          </a:solidFill>
          <a:latin typeface="Arial" pitchFamily="34" charset="0"/>
        </a:defRPr>
      </a:lvl2pPr>
      <a:lvl3pPr algn="ctr" rtl="0" eaLnBrk="0" fontAlgn="base" hangingPunct="0">
        <a:spcBef>
          <a:spcPct val="0"/>
        </a:spcBef>
        <a:spcAft>
          <a:spcPct val="0"/>
        </a:spcAft>
        <a:defRPr sz="4000">
          <a:solidFill>
            <a:srgbClr val="AE1221"/>
          </a:solidFill>
          <a:latin typeface="Arial" pitchFamily="34" charset="0"/>
        </a:defRPr>
      </a:lvl3pPr>
      <a:lvl4pPr algn="ctr" rtl="0" eaLnBrk="0" fontAlgn="base" hangingPunct="0">
        <a:spcBef>
          <a:spcPct val="0"/>
        </a:spcBef>
        <a:spcAft>
          <a:spcPct val="0"/>
        </a:spcAft>
        <a:defRPr sz="4000">
          <a:solidFill>
            <a:srgbClr val="AE1221"/>
          </a:solidFill>
          <a:latin typeface="Arial" pitchFamily="34" charset="0"/>
        </a:defRPr>
      </a:lvl4pPr>
      <a:lvl5pPr algn="ctr" rtl="0" eaLnBrk="0" fontAlgn="base" hangingPunct="0">
        <a:spcBef>
          <a:spcPct val="0"/>
        </a:spcBef>
        <a:spcAft>
          <a:spcPct val="0"/>
        </a:spcAft>
        <a:defRPr sz="4000">
          <a:solidFill>
            <a:srgbClr val="AE1221"/>
          </a:solidFill>
          <a:latin typeface="Arial" pitchFamily="34" charset="0"/>
        </a:defRPr>
      </a:lvl5pPr>
      <a:lvl6pPr marL="457200" algn="ctr" rtl="0" fontAlgn="base">
        <a:spcBef>
          <a:spcPct val="0"/>
        </a:spcBef>
        <a:spcAft>
          <a:spcPct val="0"/>
        </a:spcAft>
        <a:defRPr sz="4000">
          <a:solidFill>
            <a:schemeClr val="accent2"/>
          </a:solidFill>
          <a:latin typeface="Arial" pitchFamily="34" charset="0"/>
        </a:defRPr>
      </a:lvl6pPr>
      <a:lvl7pPr marL="914400" algn="ctr" rtl="0" fontAlgn="base">
        <a:spcBef>
          <a:spcPct val="0"/>
        </a:spcBef>
        <a:spcAft>
          <a:spcPct val="0"/>
        </a:spcAft>
        <a:defRPr sz="4000">
          <a:solidFill>
            <a:schemeClr val="accent2"/>
          </a:solidFill>
          <a:latin typeface="Arial" pitchFamily="34" charset="0"/>
        </a:defRPr>
      </a:lvl7pPr>
      <a:lvl8pPr marL="1371600" algn="ctr" rtl="0" fontAlgn="base">
        <a:spcBef>
          <a:spcPct val="0"/>
        </a:spcBef>
        <a:spcAft>
          <a:spcPct val="0"/>
        </a:spcAft>
        <a:defRPr sz="4000">
          <a:solidFill>
            <a:schemeClr val="accent2"/>
          </a:solidFill>
          <a:latin typeface="Arial" pitchFamily="34" charset="0"/>
        </a:defRPr>
      </a:lvl8pPr>
      <a:lvl9pPr marL="1828800" algn="ctr" rtl="0" fontAlgn="base">
        <a:spcBef>
          <a:spcPct val="0"/>
        </a:spcBef>
        <a:spcAft>
          <a:spcPct val="0"/>
        </a:spcAft>
        <a:defRPr sz="4000">
          <a:solidFill>
            <a:schemeClr val="accent2"/>
          </a:solidFill>
          <a:latin typeface="Arial" pitchFamily="34" charset="0"/>
        </a:defRPr>
      </a:lvl9pPr>
    </p:titleStyle>
    <p:bodyStyle>
      <a:lvl1pPr marL="342900" indent="-342900" algn="l" rtl="0" eaLnBrk="0" fontAlgn="base" hangingPunct="0">
        <a:spcBef>
          <a:spcPct val="20000"/>
        </a:spcBef>
        <a:spcAft>
          <a:spcPct val="0"/>
        </a:spcAft>
        <a:buChar char="•"/>
        <a:defRPr sz="3400" baseline="0">
          <a:solidFill>
            <a:schemeClr val="tx2"/>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3200">
          <a:solidFill>
            <a:schemeClr val="tx2"/>
          </a:solidFill>
          <a:latin typeface="+mn-lt"/>
        </a:defRPr>
      </a:lvl2pPr>
      <a:lvl3pPr marL="1143000" indent="-228600" algn="l" rtl="0" eaLnBrk="0" fontAlgn="base" hangingPunct="0">
        <a:spcBef>
          <a:spcPct val="20000"/>
        </a:spcBef>
        <a:spcAft>
          <a:spcPct val="0"/>
        </a:spcAft>
        <a:buSzPct val="90000"/>
        <a:buChar char="•"/>
        <a:defRPr sz="2800">
          <a:solidFill>
            <a:schemeClr val="tx2"/>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000">
          <a:solidFill>
            <a:schemeClr val="tx2"/>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1"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7163" y="941388"/>
            <a:ext cx="8829675" cy="190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
        <p:nvSpPr>
          <p:cNvPr id="2053" name="Rectangle 3"/>
          <p:cNvSpPr>
            <a:spLocks noGrp="1" noChangeAspect="1" noChangeArrowheads="1"/>
          </p:cNvSpPr>
          <p:nvPr>
            <p:ph type="title"/>
          </p:nvPr>
        </p:nvSpPr>
        <p:spPr bwMode="auto">
          <a:xfrm>
            <a:off x="1" y="77788"/>
            <a:ext cx="91440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lvl="0"/>
            <a:r>
              <a:rPr lang="en-US" altLang="en-US" dirty="0"/>
              <a:t>Name </a:t>
            </a:r>
            <a:r>
              <a:rPr lang="en-US" altLang="en-US" dirty="0" err="1"/>
              <a:t>fgchmvb</a:t>
            </a:r>
            <a:r>
              <a:rPr lang="en-US" altLang="en-US" dirty="0"/>
              <a:t> </a:t>
            </a:r>
          </a:p>
        </p:txBody>
      </p:sp>
      <p:sp>
        <p:nvSpPr>
          <p:cNvPr id="3078" name="Rectangle 8"/>
          <p:cNvSpPr>
            <a:spLocks noGrp="1" noChangeArrowheads="1"/>
          </p:cNvSpPr>
          <p:nvPr>
            <p:ph type="body" idx="1"/>
          </p:nvPr>
        </p:nvSpPr>
        <p:spPr bwMode="auto">
          <a:xfrm>
            <a:off x="277813" y="1025525"/>
            <a:ext cx="8588375" cy="542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text </a:t>
            </a:r>
            <a:r>
              <a:rPr lang="en-US" altLang="en-US" dirty="0" err="1"/>
              <a:t>stClick</a:t>
            </a:r>
            <a:r>
              <a:rPr lang="en-US" altLang="en-US" dirty="0"/>
              <a:t> to edit Master </a:t>
            </a:r>
            <a:r>
              <a:rPr lang="en-US" altLang="en-US" dirty="0" err="1"/>
              <a:t>yles</a:t>
            </a:r>
            <a:endParaRPr lang="en-US" altLang="en-US" dirty="0"/>
          </a:p>
          <a:p>
            <a:pPr lvl="1"/>
            <a:r>
              <a:rPr lang="en-US" altLang="en-US" dirty="0"/>
              <a:t>Second level</a:t>
            </a:r>
          </a:p>
          <a:p>
            <a:pPr lvl="2"/>
            <a:r>
              <a:rPr lang="en-US" altLang="en-US" dirty="0" err="1"/>
              <a:t>Thirdlevel</a:t>
            </a:r>
            <a:endParaRPr lang="en-US" altLang="en-US" dirty="0"/>
          </a:p>
          <a:p>
            <a:pPr lvl="2"/>
            <a:r>
              <a:rPr lang="en-US" altLang="en-US" dirty="0"/>
              <a:t> Fourth level</a:t>
            </a:r>
          </a:p>
          <a:p>
            <a:pPr lvl="4"/>
            <a:r>
              <a:rPr lang="en-US" altLang="en-US" dirty="0"/>
              <a:t>Fifth level</a:t>
            </a:r>
          </a:p>
        </p:txBody>
      </p:sp>
      <p:sp>
        <p:nvSpPr>
          <p:cNvPr id="37898" name="Rectangle 10"/>
          <p:cNvSpPr>
            <a:spLocks noGrp="1" noChangeArrowheads="1"/>
          </p:cNvSpPr>
          <p:nvPr>
            <p:ph type="sldNum" sz="quarter" idx="4"/>
          </p:nvPr>
        </p:nvSpPr>
        <p:spPr bwMode="auto">
          <a:xfrm>
            <a:off x="8618538" y="6423025"/>
            <a:ext cx="520700" cy="379413"/>
          </a:xfrm>
          <a:prstGeom prst="rect">
            <a:avLst/>
          </a:prstGeom>
          <a:noFill/>
          <a:ln w="19050">
            <a:noFill/>
            <a:prstDash val="sysDot"/>
            <a:bevel/>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rgbClr val="AE1221"/>
                </a:solidFill>
              </a:defRPr>
            </a:lvl1pPr>
          </a:lstStyle>
          <a:p>
            <a:pPr fontAlgn="base">
              <a:spcAft>
                <a:spcPct val="0"/>
              </a:spcAft>
              <a:defRPr/>
            </a:pPr>
            <a:fld id="{2378B25E-053D-4AA2-A71D-1D9F2F8C0927}" type="slidenum">
              <a:rPr lang="en-US" smtClean="0"/>
              <a:pPr fontAlgn="base">
                <a:spcAft>
                  <a:spcPct val="0"/>
                </a:spcAft>
                <a:defRPr/>
              </a:pPr>
              <a:t>‹#›</a:t>
            </a:fld>
            <a:endParaRPr lang="en-US" dirty="0"/>
          </a:p>
        </p:txBody>
      </p:sp>
      <p:sp>
        <p:nvSpPr>
          <p:cNvPr id="5" name="Footer Placeholder 4"/>
          <p:cNvSpPr>
            <a:spLocks noGrp="1"/>
          </p:cNvSpPr>
          <p:nvPr>
            <p:ph type="ftr" sz="quarter" idx="3"/>
          </p:nvPr>
        </p:nvSpPr>
        <p:spPr>
          <a:xfrm>
            <a:off x="0" y="6359857"/>
            <a:ext cx="8763000" cy="498143"/>
          </a:xfrm>
          <a:prstGeom prst="rect">
            <a:avLst/>
          </a:prstGeom>
          <a:noFill/>
        </p:spPr>
        <p:txBody>
          <a:bodyPr vert="horz" lIns="91440" tIns="45720" rIns="91440" bIns="45720" rtlCol="0" anchor="ctr"/>
          <a:lstStyle>
            <a:lvl1pPr algn="l">
              <a:buFontTx/>
              <a:buNone/>
              <a:defRPr sz="900">
                <a:solidFill>
                  <a:schemeClr val="tx1"/>
                </a:solidFill>
                <a:cs typeface="Arial" pitchFamily="34" charset="0"/>
              </a:defRPr>
            </a:lvl1p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pic>
        <p:nvPicPr>
          <p:cNvPr id="4098"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7163" y="6355081"/>
            <a:ext cx="8829675" cy="457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4080141"/>
      </p:ext>
    </p:extLst>
  </p:cSld>
  <p:clrMap bg1="lt1" tx1="dk1" bg2="lt2" tx2="dk2" accent1="accent1" accent2="accent2" accent3="accent3" accent4="accent4" accent5="accent5" accent6="accent6" hlink="hlink" folHlink="folHlink"/>
  <p:sldLayoutIdLst>
    <p:sldLayoutId id="2147483664" r:id="rId1"/>
    <p:sldLayoutId id="2147483674" r:id="rId2"/>
    <p:sldLayoutId id="2147483682" r:id="rId3"/>
    <p:sldLayoutId id="2147483694" r:id="rId4"/>
    <p:sldLayoutId id="2147483695" r:id="rId5"/>
  </p:sldLayoutIdLst>
  <p:transition/>
  <p:hf hdr="0" dt="0"/>
  <p:txStyles>
    <p:titleStyle>
      <a:lvl1pPr algn="ctr" rtl="0" eaLnBrk="0" fontAlgn="base" hangingPunct="0">
        <a:spcBef>
          <a:spcPct val="0"/>
        </a:spcBef>
        <a:spcAft>
          <a:spcPct val="0"/>
        </a:spcAft>
        <a:defRPr sz="4000">
          <a:solidFill>
            <a:srgbClr val="AE1221"/>
          </a:solidFill>
          <a:latin typeface="+mj-lt"/>
          <a:ea typeface="+mj-ea"/>
          <a:cs typeface="+mj-cs"/>
        </a:defRPr>
      </a:lvl1pPr>
      <a:lvl2pPr algn="ctr" rtl="0" eaLnBrk="0" fontAlgn="base" hangingPunct="0">
        <a:spcBef>
          <a:spcPct val="0"/>
        </a:spcBef>
        <a:spcAft>
          <a:spcPct val="0"/>
        </a:spcAft>
        <a:defRPr sz="4000">
          <a:solidFill>
            <a:srgbClr val="AE1221"/>
          </a:solidFill>
          <a:latin typeface="Arial" pitchFamily="34" charset="0"/>
        </a:defRPr>
      </a:lvl2pPr>
      <a:lvl3pPr algn="ctr" rtl="0" eaLnBrk="0" fontAlgn="base" hangingPunct="0">
        <a:spcBef>
          <a:spcPct val="0"/>
        </a:spcBef>
        <a:spcAft>
          <a:spcPct val="0"/>
        </a:spcAft>
        <a:defRPr sz="4000">
          <a:solidFill>
            <a:srgbClr val="AE1221"/>
          </a:solidFill>
          <a:latin typeface="Arial" pitchFamily="34" charset="0"/>
        </a:defRPr>
      </a:lvl3pPr>
      <a:lvl4pPr algn="ctr" rtl="0" eaLnBrk="0" fontAlgn="base" hangingPunct="0">
        <a:spcBef>
          <a:spcPct val="0"/>
        </a:spcBef>
        <a:spcAft>
          <a:spcPct val="0"/>
        </a:spcAft>
        <a:defRPr sz="4000">
          <a:solidFill>
            <a:srgbClr val="AE1221"/>
          </a:solidFill>
          <a:latin typeface="Arial" pitchFamily="34" charset="0"/>
        </a:defRPr>
      </a:lvl4pPr>
      <a:lvl5pPr algn="ctr" rtl="0" eaLnBrk="0" fontAlgn="base" hangingPunct="0">
        <a:spcBef>
          <a:spcPct val="0"/>
        </a:spcBef>
        <a:spcAft>
          <a:spcPct val="0"/>
        </a:spcAft>
        <a:defRPr sz="4000">
          <a:solidFill>
            <a:srgbClr val="AE1221"/>
          </a:solidFill>
          <a:latin typeface="Arial" pitchFamily="34" charset="0"/>
        </a:defRPr>
      </a:lvl5pPr>
      <a:lvl6pPr marL="457200" algn="ctr" rtl="0" fontAlgn="base">
        <a:spcBef>
          <a:spcPct val="0"/>
        </a:spcBef>
        <a:spcAft>
          <a:spcPct val="0"/>
        </a:spcAft>
        <a:defRPr sz="4000">
          <a:solidFill>
            <a:schemeClr val="accent2"/>
          </a:solidFill>
          <a:latin typeface="Arial" pitchFamily="34" charset="0"/>
        </a:defRPr>
      </a:lvl6pPr>
      <a:lvl7pPr marL="914400" algn="ctr" rtl="0" fontAlgn="base">
        <a:spcBef>
          <a:spcPct val="0"/>
        </a:spcBef>
        <a:spcAft>
          <a:spcPct val="0"/>
        </a:spcAft>
        <a:defRPr sz="4000">
          <a:solidFill>
            <a:schemeClr val="accent2"/>
          </a:solidFill>
          <a:latin typeface="Arial" pitchFamily="34" charset="0"/>
        </a:defRPr>
      </a:lvl7pPr>
      <a:lvl8pPr marL="1371600" algn="ctr" rtl="0" fontAlgn="base">
        <a:spcBef>
          <a:spcPct val="0"/>
        </a:spcBef>
        <a:spcAft>
          <a:spcPct val="0"/>
        </a:spcAft>
        <a:defRPr sz="4000">
          <a:solidFill>
            <a:schemeClr val="accent2"/>
          </a:solidFill>
          <a:latin typeface="Arial" pitchFamily="34" charset="0"/>
        </a:defRPr>
      </a:lvl8pPr>
      <a:lvl9pPr marL="1828800" algn="ctr" rtl="0" fontAlgn="base">
        <a:spcBef>
          <a:spcPct val="0"/>
        </a:spcBef>
        <a:spcAft>
          <a:spcPct val="0"/>
        </a:spcAft>
        <a:defRPr sz="4000">
          <a:solidFill>
            <a:schemeClr val="accent2"/>
          </a:solidFill>
          <a:latin typeface="Arial" pitchFamily="34" charset="0"/>
        </a:defRPr>
      </a:lvl9pPr>
    </p:titleStyle>
    <p:bodyStyle>
      <a:lvl1pPr marL="342900" indent="-342900" algn="l" rtl="0" eaLnBrk="0" fontAlgn="base" hangingPunct="0">
        <a:spcBef>
          <a:spcPct val="20000"/>
        </a:spcBef>
        <a:spcAft>
          <a:spcPct val="0"/>
        </a:spcAft>
        <a:buChar char="•"/>
        <a:defRPr sz="3400">
          <a:solidFill>
            <a:srgbClr val="005EA4"/>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3200">
          <a:solidFill>
            <a:schemeClr val="tx1"/>
          </a:solidFill>
          <a:latin typeface="+mn-lt"/>
        </a:defRPr>
      </a:lvl2pPr>
      <a:lvl3pPr marL="1143000" indent="-228600" algn="l" rtl="0" eaLnBrk="0" fontAlgn="base" hangingPunct="0">
        <a:spcBef>
          <a:spcPct val="20000"/>
        </a:spcBef>
        <a:spcAft>
          <a:spcPct val="0"/>
        </a:spcAft>
        <a:buSzPct val="90000"/>
        <a:buChar char="•"/>
        <a:defRPr sz="28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1"/>
          <p:cNvGrpSpPr/>
          <p:nvPr/>
        </p:nvGrpSpPr>
        <p:grpSpPr>
          <a:xfrm>
            <a:off x="0" y="1"/>
            <a:ext cx="9144000" cy="6542704"/>
            <a:chOff x="0" y="1"/>
            <a:chExt cx="9144000" cy="6542704"/>
          </a:xfrm>
        </p:grpSpPr>
        <p:pic>
          <p:nvPicPr>
            <p:cNvPr id="3074" name="Picture 13"/>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09550" y="487363"/>
              <a:ext cx="8591550" cy="5653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pic>
          <p:nvPicPr>
            <p:cNvPr id="3080" name="Picture 10"/>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801100" y="436563"/>
              <a:ext cx="342900" cy="605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pic>
          <p:nvPicPr>
            <p:cNvPr id="3081" name="Picture 11"/>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6141067"/>
              <a:ext cx="9144000" cy="4016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pic>
          <p:nvPicPr>
            <p:cNvPr id="3075" name="Picture 12"/>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1328" y="1"/>
              <a:ext cx="247650" cy="6542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grpSp>
      <p:sp>
        <p:nvSpPr>
          <p:cNvPr id="3076" name="Rectangle 2"/>
          <p:cNvSpPr>
            <a:spLocks noGrp="1" noChangeAspect="1" noChangeArrowheads="1"/>
          </p:cNvSpPr>
          <p:nvPr>
            <p:ph type="title"/>
          </p:nvPr>
        </p:nvSpPr>
        <p:spPr bwMode="auto">
          <a:xfrm>
            <a:off x="209550" y="0"/>
            <a:ext cx="8770938"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Figure 1</a:t>
            </a:r>
          </a:p>
        </p:txBody>
      </p:sp>
      <p:sp>
        <p:nvSpPr>
          <p:cNvPr id="3077" name="Rectangle 3"/>
          <p:cNvSpPr>
            <a:spLocks noGrp="1" noChangeArrowheads="1"/>
          </p:cNvSpPr>
          <p:nvPr>
            <p:ph type="body" idx="1"/>
          </p:nvPr>
        </p:nvSpPr>
        <p:spPr bwMode="auto">
          <a:xfrm>
            <a:off x="414338" y="1600200"/>
            <a:ext cx="365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Text</a:t>
            </a:r>
          </a:p>
        </p:txBody>
      </p:sp>
      <p:sp>
        <p:nvSpPr>
          <p:cNvPr id="185357" name="Rectangle 13"/>
          <p:cNvSpPr>
            <a:spLocks noGrp="1" noChangeArrowheads="1"/>
          </p:cNvSpPr>
          <p:nvPr>
            <p:ph type="sldNum" sz="quarter" idx="4"/>
          </p:nvPr>
        </p:nvSpPr>
        <p:spPr bwMode="auto">
          <a:xfrm>
            <a:off x="8618538" y="6473825"/>
            <a:ext cx="520700" cy="379413"/>
          </a:xfrm>
          <a:prstGeom prst="rect">
            <a:avLst/>
          </a:prstGeom>
          <a:noFill/>
          <a:ln w="19050">
            <a:noFill/>
            <a:prstDash val="sysDash"/>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rgbClr val="002060"/>
                </a:solidFill>
              </a:defRPr>
            </a:lvl1pPr>
          </a:lstStyle>
          <a:p>
            <a:pPr fontAlgn="base">
              <a:spcAft>
                <a:spcPct val="0"/>
              </a:spcAft>
              <a:defRPr/>
            </a:pPr>
            <a:fld id="{5E12E99D-42F8-4B90-BC1F-2FD222301686}" type="slidenum">
              <a:rPr lang="en-US"/>
              <a:pPr fontAlgn="base">
                <a:spcAft>
                  <a:spcPct val="0"/>
                </a:spcAft>
                <a:defRPr/>
              </a:pPr>
              <a:t>‹#›</a:t>
            </a:fld>
            <a:endParaRPr lang="en-US" dirty="0"/>
          </a:p>
        </p:txBody>
      </p:sp>
      <p:sp>
        <p:nvSpPr>
          <p:cNvPr id="5" name="Footer Placeholder 4"/>
          <p:cNvSpPr>
            <a:spLocks noGrp="1"/>
          </p:cNvSpPr>
          <p:nvPr>
            <p:ph type="ftr" sz="quarter" idx="3"/>
          </p:nvPr>
        </p:nvSpPr>
        <p:spPr>
          <a:xfrm>
            <a:off x="0" y="6341886"/>
            <a:ext cx="8763000" cy="516114"/>
          </a:xfrm>
          <a:prstGeom prst="rect">
            <a:avLst/>
          </a:prstGeom>
        </p:spPr>
        <p:txBody>
          <a:bodyPr vert="horz" lIns="91440" tIns="45720" rIns="91440" bIns="45720" rtlCol="0" anchor="ctr"/>
          <a:lstStyle>
            <a:lvl1pPr algn="l">
              <a:buFontTx/>
              <a:buNone/>
              <a:defRPr sz="900">
                <a:solidFill>
                  <a:schemeClr val="tx1"/>
                </a:solidFill>
                <a:cs typeface="Arial" pitchFamily="34" charset="0"/>
              </a:defRPr>
            </a:lvl1p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grpSp>
        <p:nvGrpSpPr>
          <p:cNvPr id="11" name="Group 10"/>
          <p:cNvGrpSpPr/>
          <p:nvPr/>
        </p:nvGrpSpPr>
        <p:grpSpPr>
          <a:xfrm>
            <a:off x="90539" y="77773"/>
            <a:ext cx="8929618" cy="6297167"/>
            <a:chOff x="90539" y="77773"/>
            <a:chExt cx="8929618" cy="6297167"/>
          </a:xfrm>
        </p:grpSpPr>
        <p:grpSp>
          <p:nvGrpSpPr>
            <p:cNvPr id="12" name="Group 11"/>
            <p:cNvGrpSpPr/>
            <p:nvPr userDrawn="1"/>
          </p:nvGrpSpPr>
          <p:grpSpPr>
            <a:xfrm>
              <a:off x="90539" y="77773"/>
              <a:ext cx="2075718" cy="583326"/>
              <a:chOff x="90539" y="77773"/>
              <a:chExt cx="2075718" cy="583326"/>
            </a:xfrm>
          </p:grpSpPr>
          <p:cxnSp>
            <p:nvCxnSpPr>
              <p:cNvPr id="16" name="Straight Connector 15"/>
              <p:cNvCxnSpPr/>
              <p:nvPr userDrawn="1"/>
            </p:nvCxnSpPr>
            <p:spPr bwMode="auto">
              <a:xfrm>
                <a:off x="90539" y="536628"/>
                <a:ext cx="2075718" cy="0"/>
              </a:xfrm>
              <a:prstGeom prst="line">
                <a:avLst/>
              </a:prstGeom>
              <a:noFill/>
              <a:ln w="28575" cap="flat" cmpd="sng" algn="ctr">
                <a:solidFill>
                  <a:srgbClr val="074866"/>
                </a:solidFill>
                <a:prstDash val="solid"/>
                <a:round/>
                <a:headEnd type="none" w="med" len="med"/>
                <a:tailEnd type="none" w="med" len="med"/>
              </a:ln>
              <a:effectLst/>
            </p:spPr>
          </p:cxnSp>
          <p:cxnSp>
            <p:nvCxnSpPr>
              <p:cNvPr id="17" name="Straight Connector 16"/>
              <p:cNvCxnSpPr/>
              <p:nvPr userDrawn="1"/>
            </p:nvCxnSpPr>
            <p:spPr bwMode="auto">
              <a:xfrm flipV="1">
                <a:off x="202361" y="77773"/>
                <a:ext cx="0" cy="583326"/>
              </a:xfrm>
              <a:prstGeom prst="line">
                <a:avLst/>
              </a:prstGeom>
              <a:noFill/>
              <a:ln w="28575" cap="flat" cmpd="sng" algn="ctr">
                <a:solidFill>
                  <a:srgbClr val="074866"/>
                </a:solidFill>
                <a:prstDash val="solid"/>
                <a:round/>
                <a:headEnd type="none" w="med" len="med"/>
                <a:tailEnd type="none" w="med" len="med"/>
              </a:ln>
              <a:effectLst/>
            </p:spPr>
          </p:cxnSp>
        </p:grpSp>
        <p:grpSp>
          <p:nvGrpSpPr>
            <p:cNvPr id="13" name="Group 12"/>
            <p:cNvGrpSpPr/>
            <p:nvPr userDrawn="1"/>
          </p:nvGrpSpPr>
          <p:grpSpPr>
            <a:xfrm>
              <a:off x="8187163" y="6011640"/>
              <a:ext cx="832994" cy="363300"/>
              <a:chOff x="8187163" y="6011640"/>
              <a:chExt cx="832994" cy="363300"/>
            </a:xfrm>
          </p:grpSpPr>
          <p:cxnSp>
            <p:nvCxnSpPr>
              <p:cNvPr id="14" name="Straight Connector 13"/>
              <p:cNvCxnSpPr/>
              <p:nvPr userDrawn="1"/>
            </p:nvCxnSpPr>
            <p:spPr bwMode="auto">
              <a:xfrm>
                <a:off x="8187163" y="6292878"/>
                <a:ext cx="832994" cy="1"/>
              </a:xfrm>
              <a:prstGeom prst="line">
                <a:avLst/>
              </a:prstGeom>
              <a:noFill/>
              <a:ln w="28575" cap="flat" cmpd="sng" algn="ctr">
                <a:solidFill>
                  <a:srgbClr val="074866"/>
                </a:solidFill>
                <a:prstDash val="solid"/>
                <a:round/>
                <a:headEnd type="none" w="med" len="med"/>
                <a:tailEnd type="none" w="med" len="med"/>
              </a:ln>
              <a:effectLst/>
            </p:spPr>
          </p:cxnSp>
          <p:cxnSp>
            <p:nvCxnSpPr>
              <p:cNvPr id="15" name="Straight Connector 14"/>
              <p:cNvCxnSpPr/>
              <p:nvPr userDrawn="1"/>
            </p:nvCxnSpPr>
            <p:spPr bwMode="auto">
              <a:xfrm>
                <a:off x="8942003" y="6011640"/>
                <a:ext cx="0" cy="363300"/>
              </a:xfrm>
              <a:prstGeom prst="line">
                <a:avLst/>
              </a:prstGeom>
              <a:noFill/>
              <a:ln w="28575" cap="flat" cmpd="sng" algn="ctr">
                <a:solidFill>
                  <a:srgbClr val="074866"/>
                </a:solidFill>
                <a:prstDash val="solid"/>
                <a:round/>
                <a:headEnd type="none" w="med" len="med"/>
                <a:tailEnd type="none" w="med" len="med"/>
              </a:ln>
              <a:effectLst/>
            </p:spPr>
          </p:cxnSp>
        </p:grpSp>
      </p:grpSp>
    </p:spTree>
    <p:extLst>
      <p:ext uri="{BB962C8B-B14F-4D97-AF65-F5344CB8AC3E}">
        <p14:creationId xmlns:p14="http://schemas.microsoft.com/office/powerpoint/2010/main" val="3318089468"/>
      </p:ext>
    </p:extLst>
  </p:cSld>
  <p:clrMap bg1="lt1" tx1="dk1" bg2="lt2" tx2="dk2" accent1="accent1" accent2="accent2" accent3="accent3" accent4="accent4" accent5="accent5" accent6="accent6" hlink="hlink" folHlink="folHlink"/>
  <p:sldLayoutIdLst>
    <p:sldLayoutId id="2147483666" r:id="rId1"/>
    <p:sldLayoutId id="2147483696" r:id="rId2"/>
  </p:sldLayoutIdLst>
  <p:hf hdr="0" dt="0"/>
  <p:txStyles>
    <p:titleStyle>
      <a:lvl1pPr algn="ctr" rtl="0" eaLnBrk="0" fontAlgn="base" hangingPunct="0">
        <a:spcBef>
          <a:spcPct val="0"/>
        </a:spcBef>
        <a:spcAft>
          <a:spcPct val="0"/>
        </a:spcAft>
        <a:defRPr sz="3300">
          <a:solidFill>
            <a:srgbClr val="0D0D0D"/>
          </a:solidFill>
          <a:latin typeface="+mj-lt"/>
          <a:ea typeface="+mj-ea"/>
          <a:cs typeface="+mj-cs"/>
        </a:defRPr>
      </a:lvl1pPr>
      <a:lvl2pPr algn="ctr" rtl="0" eaLnBrk="0" fontAlgn="base" hangingPunct="0">
        <a:spcBef>
          <a:spcPct val="0"/>
        </a:spcBef>
        <a:spcAft>
          <a:spcPct val="0"/>
        </a:spcAft>
        <a:defRPr sz="3300">
          <a:solidFill>
            <a:srgbClr val="0D0D0D"/>
          </a:solidFill>
          <a:latin typeface="Arial" pitchFamily="34" charset="0"/>
        </a:defRPr>
      </a:lvl2pPr>
      <a:lvl3pPr algn="ctr" rtl="0" eaLnBrk="0" fontAlgn="base" hangingPunct="0">
        <a:spcBef>
          <a:spcPct val="0"/>
        </a:spcBef>
        <a:spcAft>
          <a:spcPct val="0"/>
        </a:spcAft>
        <a:defRPr sz="3300">
          <a:solidFill>
            <a:srgbClr val="0D0D0D"/>
          </a:solidFill>
          <a:latin typeface="Arial" pitchFamily="34" charset="0"/>
        </a:defRPr>
      </a:lvl3pPr>
      <a:lvl4pPr algn="ctr" rtl="0" eaLnBrk="0" fontAlgn="base" hangingPunct="0">
        <a:spcBef>
          <a:spcPct val="0"/>
        </a:spcBef>
        <a:spcAft>
          <a:spcPct val="0"/>
        </a:spcAft>
        <a:defRPr sz="3300">
          <a:solidFill>
            <a:srgbClr val="0D0D0D"/>
          </a:solidFill>
          <a:latin typeface="Arial" pitchFamily="34" charset="0"/>
        </a:defRPr>
      </a:lvl4pPr>
      <a:lvl5pPr algn="ctr" rtl="0" eaLnBrk="0" fontAlgn="base" hangingPunct="0">
        <a:spcBef>
          <a:spcPct val="0"/>
        </a:spcBef>
        <a:spcAft>
          <a:spcPct val="0"/>
        </a:spcAft>
        <a:defRPr sz="3300">
          <a:solidFill>
            <a:srgbClr val="0D0D0D"/>
          </a:solidFill>
          <a:latin typeface="Arial" pitchFamily="34" charset="0"/>
        </a:defRPr>
      </a:lvl5pPr>
      <a:lvl6pPr marL="457200" algn="l" rtl="0" fontAlgn="base">
        <a:spcBef>
          <a:spcPct val="0"/>
        </a:spcBef>
        <a:spcAft>
          <a:spcPct val="0"/>
        </a:spcAft>
        <a:defRPr sz="3400">
          <a:solidFill>
            <a:srgbClr val="660066"/>
          </a:solidFill>
          <a:latin typeface="Arial" pitchFamily="34" charset="0"/>
        </a:defRPr>
      </a:lvl6pPr>
      <a:lvl7pPr marL="914400" algn="l" rtl="0" fontAlgn="base">
        <a:spcBef>
          <a:spcPct val="0"/>
        </a:spcBef>
        <a:spcAft>
          <a:spcPct val="0"/>
        </a:spcAft>
        <a:defRPr sz="3400">
          <a:solidFill>
            <a:srgbClr val="660066"/>
          </a:solidFill>
          <a:latin typeface="Arial" pitchFamily="34" charset="0"/>
        </a:defRPr>
      </a:lvl7pPr>
      <a:lvl8pPr marL="1371600" algn="l" rtl="0" fontAlgn="base">
        <a:spcBef>
          <a:spcPct val="0"/>
        </a:spcBef>
        <a:spcAft>
          <a:spcPct val="0"/>
        </a:spcAft>
        <a:defRPr sz="3400">
          <a:solidFill>
            <a:srgbClr val="660066"/>
          </a:solidFill>
          <a:latin typeface="Arial" pitchFamily="34" charset="0"/>
        </a:defRPr>
      </a:lvl8pPr>
      <a:lvl9pPr marL="1828800" algn="l" rtl="0" fontAlgn="base">
        <a:spcBef>
          <a:spcPct val="0"/>
        </a:spcBef>
        <a:spcAft>
          <a:spcPct val="0"/>
        </a:spcAft>
        <a:defRPr sz="3400">
          <a:solidFill>
            <a:srgbClr val="660066"/>
          </a:solidFill>
          <a:latin typeface="Arial" pitchFamily="34" charset="0"/>
        </a:defRPr>
      </a:lvl9pPr>
    </p:titleStyle>
    <p:bodyStyle>
      <a:lvl1pPr marL="342900" indent="-342900" algn="l" rtl="0" eaLnBrk="0" fontAlgn="base" hangingPunct="0">
        <a:spcBef>
          <a:spcPct val="20000"/>
        </a:spcBef>
        <a:spcAft>
          <a:spcPct val="0"/>
        </a:spcAft>
        <a:defRPr>
          <a:solidFill>
            <a:schemeClr val="tx1"/>
          </a:solidFill>
          <a:latin typeface="+mn-lt"/>
          <a:ea typeface="+mn-ea"/>
          <a:cs typeface="+mn-cs"/>
        </a:defRPr>
      </a:lvl1pPr>
      <a:lvl2pPr marL="742950" indent="-285750" algn="l" rtl="0" eaLnBrk="0" fontAlgn="base" hangingPunct="0">
        <a:spcBef>
          <a:spcPct val="20000"/>
        </a:spcBef>
        <a:spcAft>
          <a:spcPct val="0"/>
        </a:spcAft>
        <a:defRPr>
          <a:solidFill>
            <a:schemeClr val="tx1"/>
          </a:solidFill>
          <a:latin typeface="+mn-lt"/>
        </a:defRPr>
      </a:lvl2pPr>
      <a:lvl3pPr marL="1143000" indent="-228600" algn="l" rtl="0" eaLnBrk="0" fontAlgn="base" hangingPunct="0">
        <a:spcBef>
          <a:spcPct val="20000"/>
        </a:spcBef>
        <a:spcAft>
          <a:spcPct val="0"/>
        </a:spcAft>
        <a:defRPr>
          <a:solidFill>
            <a:schemeClr val="tx1"/>
          </a:solidFill>
          <a:latin typeface="+mn-lt"/>
        </a:defRPr>
      </a:lvl3pPr>
      <a:lvl4pPr marL="1600200" indent="-228600" algn="l" rtl="0" eaLnBrk="0" fontAlgn="base" hangingPunct="0">
        <a:spcBef>
          <a:spcPct val="20000"/>
        </a:spcBef>
        <a:spcAft>
          <a:spcPct val="0"/>
        </a:spcAft>
        <a:defRPr>
          <a:solidFill>
            <a:schemeClr val="tx1"/>
          </a:solidFill>
          <a:latin typeface="+mn-lt"/>
        </a:defRPr>
      </a:lvl4pPr>
      <a:lvl5pPr marL="2057400" indent="-228600" algn="l" rtl="0" eaLnBrk="0" fontAlgn="base" hangingPunct="0">
        <a:spcBef>
          <a:spcPct val="20000"/>
        </a:spcBef>
        <a:spcAft>
          <a:spcPct val="0"/>
        </a:spcAft>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6" name="Rectangle 2"/>
          <p:cNvSpPr>
            <a:spLocks noGrp="1" noChangeAspect="1" noChangeArrowheads="1"/>
          </p:cNvSpPr>
          <p:nvPr>
            <p:ph type="title"/>
          </p:nvPr>
        </p:nvSpPr>
        <p:spPr bwMode="auto">
          <a:xfrm>
            <a:off x="209550" y="0"/>
            <a:ext cx="8770938"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Table 1</a:t>
            </a:r>
          </a:p>
        </p:txBody>
      </p:sp>
      <p:sp>
        <p:nvSpPr>
          <p:cNvPr id="3077" name="Rectangle 3"/>
          <p:cNvSpPr>
            <a:spLocks noGrp="1" noChangeArrowheads="1"/>
          </p:cNvSpPr>
          <p:nvPr>
            <p:ph type="body" idx="1"/>
          </p:nvPr>
        </p:nvSpPr>
        <p:spPr bwMode="auto">
          <a:xfrm>
            <a:off x="414338" y="1600200"/>
            <a:ext cx="365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Text</a:t>
            </a:r>
          </a:p>
        </p:txBody>
      </p:sp>
      <p:sp>
        <p:nvSpPr>
          <p:cNvPr id="185357" name="Rectangle 13"/>
          <p:cNvSpPr>
            <a:spLocks noGrp="1" noChangeArrowheads="1"/>
          </p:cNvSpPr>
          <p:nvPr>
            <p:ph type="sldNum" sz="quarter" idx="4"/>
          </p:nvPr>
        </p:nvSpPr>
        <p:spPr bwMode="auto">
          <a:xfrm>
            <a:off x="8618538" y="6473825"/>
            <a:ext cx="520700" cy="379413"/>
          </a:xfrm>
          <a:prstGeom prst="rect">
            <a:avLst/>
          </a:prstGeom>
          <a:noFill/>
          <a:ln w="19050">
            <a:noFill/>
            <a:prstDash val="sysDash"/>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rgbClr val="002060"/>
                </a:solidFill>
              </a:defRPr>
            </a:lvl1pPr>
          </a:lstStyle>
          <a:p>
            <a:pPr fontAlgn="base">
              <a:spcAft>
                <a:spcPct val="0"/>
              </a:spcAft>
              <a:defRPr/>
            </a:pPr>
            <a:fld id="{5E12E99D-42F8-4B90-BC1F-2FD222301686}" type="slidenum">
              <a:rPr lang="en-US"/>
              <a:pPr fontAlgn="base">
                <a:spcAft>
                  <a:spcPct val="0"/>
                </a:spcAft>
                <a:defRPr/>
              </a:pPr>
              <a:t>‹#›</a:t>
            </a:fld>
            <a:endParaRPr lang="en-US" dirty="0"/>
          </a:p>
        </p:txBody>
      </p:sp>
      <p:grpSp>
        <p:nvGrpSpPr>
          <p:cNvPr id="4" name="Group 3"/>
          <p:cNvGrpSpPr/>
          <p:nvPr/>
        </p:nvGrpSpPr>
        <p:grpSpPr>
          <a:xfrm>
            <a:off x="-1" y="0"/>
            <a:ext cx="9144001" cy="6568831"/>
            <a:chOff x="-1" y="0"/>
            <a:chExt cx="9144001" cy="6568831"/>
          </a:xfrm>
        </p:grpSpPr>
        <p:pic>
          <p:nvPicPr>
            <p:cNvPr id="23555"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915400" y="418246"/>
              <a:ext cx="228600" cy="60690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grpSp>
          <p:nvGrpSpPr>
            <p:cNvPr id="3" name="Group 2"/>
            <p:cNvGrpSpPr/>
            <p:nvPr userDrawn="1"/>
          </p:nvGrpSpPr>
          <p:grpSpPr>
            <a:xfrm>
              <a:off x="-1" y="0"/>
              <a:ext cx="9108746" cy="6568831"/>
              <a:chOff x="-1" y="0"/>
              <a:chExt cx="9108746" cy="6568831"/>
            </a:xfrm>
          </p:grpSpPr>
          <p:pic>
            <p:nvPicPr>
              <p:cNvPr id="23556"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 y="0"/>
                <a:ext cx="310551" cy="6568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pic>
            <p:nvPicPr>
              <p:cNvPr id="23557" name="Picture 5"/>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3785" y="6213232"/>
                <a:ext cx="9014960" cy="2789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grpSp>
        <p:pic>
          <p:nvPicPr>
            <p:cNvPr id="23554" name="Picture 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09551" y="457975"/>
              <a:ext cx="8705849" cy="58606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type="none" w="med" len="med"/>
                  <a:tailEnd type="none" w="med" len="med"/>
                </a14:hiddenLine>
              </a:ext>
            </a:extLst>
          </p:spPr>
        </p:pic>
      </p:grpSp>
      <p:grpSp>
        <p:nvGrpSpPr>
          <p:cNvPr id="17" name="Group 16"/>
          <p:cNvGrpSpPr/>
          <p:nvPr/>
        </p:nvGrpSpPr>
        <p:grpSpPr>
          <a:xfrm>
            <a:off x="124529" y="47182"/>
            <a:ext cx="8918525" cy="6330053"/>
            <a:chOff x="124529" y="47182"/>
            <a:chExt cx="8918525" cy="6330053"/>
          </a:xfrm>
        </p:grpSpPr>
        <p:grpSp>
          <p:nvGrpSpPr>
            <p:cNvPr id="16" name="Group 15"/>
            <p:cNvGrpSpPr/>
            <p:nvPr userDrawn="1"/>
          </p:nvGrpSpPr>
          <p:grpSpPr>
            <a:xfrm>
              <a:off x="124529" y="47182"/>
              <a:ext cx="1704271" cy="583326"/>
              <a:chOff x="124529" y="47182"/>
              <a:chExt cx="1704271" cy="583326"/>
            </a:xfrm>
          </p:grpSpPr>
          <p:cxnSp>
            <p:nvCxnSpPr>
              <p:cNvPr id="7" name="Straight Connector 6"/>
              <p:cNvCxnSpPr/>
              <p:nvPr userDrawn="1"/>
            </p:nvCxnSpPr>
            <p:spPr bwMode="auto">
              <a:xfrm>
                <a:off x="124529" y="506037"/>
                <a:ext cx="1704271" cy="0"/>
              </a:xfrm>
              <a:prstGeom prst="line">
                <a:avLst/>
              </a:prstGeom>
              <a:noFill/>
              <a:ln w="28575" cap="flat" cmpd="sng" algn="ctr">
                <a:solidFill>
                  <a:srgbClr val="E71303"/>
                </a:solidFill>
                <a:prstDash val="solid"/>
                <a:round/>
                <a:headEnd type="none" w="med" len="med"/>
                <a:tailEnd type="none" w="med" len="med"/>
              </a:ln>
              <a:effectLst/>
            </p:spPr>
          </p:cxnSp>
          <p:cxnSp>
            <p:nvCxnSpPr>
              <p:cNvPr id="24" name="Straight Connector 23"/>
              <p:cNvCxnSpPr/>
              <p:nvPr userDrawn="1"/>
            </p:nvCxnSpPr>
            <p:spPr bwMode="auto">
              <a:xfrm flipV="1">
                <a:off x="236351" y="47182"/>
                <a:ext cx="0" cy="583326"/>
              </a:xfrm>
              <a:prstGeom prst="line">
                <a:avLst/>
              </a:prstGeom>
              <a:noFill/>
              <a:ln w="28575" cap="flat" cmpd="sng" algn="ctr">
                <a:solidFill>
                  <a:srgbClr val="E71303"/>
                </a:solidFill>
                <a:prstDash val="solid"/>
                <a:round/>
                <a:headEnd type="none" w="med" len="med"/>
                <a:tailEnd type="none" w="med" len="med"/>
              </a:ln>
              <a:effectLst/>
            </p:spPr>
          </p:cxnSp>
        </p:grpSp>
        <p:grpSp>
          <p:nvGrpSpPr>
            <p:cNvPr id="15" name="Group 14"/>
            <p:cNvGrpSpPr/>
            <p:nvPr userDrawn="1"/>
          </p:nvGrpSpPr>
          <p:grpSpPr>
            <a:xfrm>
              <a:off x="8210060" y="6013935"/>
              <a:ext cx="832994" cy="363300"/>
              <a:chOff x="8210060" y="6013935"/>
              <a:chExt cx="832994" cy="363300"/>
            </a:xfrm>
          </p:grpSpPr>
          <p:cxnSp>
            <p:nvCxnSpPr>
              <p:cNvPr id="22" name="Straight Connector 21"/>
              <p:cNvCxnSpPr/>
              <p:nvPr userDrawn="1"/>
            </p:nvCxnSpPr>
            <p:spPr bwMode="auto">
              <a:xfrm>
                <a:off x="8210060" y="6295173"/>
                <a:ext cx="832994" cy="1"/>
              </a:xfrm>
              <a:prstGeom prst="line">
                <a:avLst/>
              </a:prstGeom>
              <a:noFill/>
              <a:ln w="28575" cap="flat" cmpd="sng" algn="ctr">
                <a:solidFill>
                  <a:srgbClr val="E71303"/>
                </a:solidFill>
                <a:prstDash val="solid"/>
                <a:round/>
                <a:headEnd type="none" w="med" len="med"/>
                <a:tailEnd type="none" w="med" len="med"/>
              </a:ln>
              <a:effectLst/>
            </p:spPr>
          </p:cxnSp>
          <p:cxnSp>
            <p:nvCxnSpPr>
              <p:cNvPr id="27" name="Straight Connector 26"/>
              <p:cNvCxnSpPr/>
              <p:nvPr userDrawn="1"/>
            </p:nvCxnSpPr>
            <p:spPr bwMode="auto">
              <a:xfrm>
                <a:off x="8964900" y="6013935"/>
                <a:ext cx="0" cy="363300"/>
              </a:xfrm>
              <a:prstGeom prst="line">
                <a:avLst/>
              </a:prstGeom>
              <a:noFill/>
              <a:ln w="28575" cap="flat" cmpd="sng" algn="ctr">
                <a:solidFill>
                  <a:srgbClr val="E71303"/>
                </a:solidFill>
                <a:prstDash val="solid"/>
                <a:round/>
                <a:headEnd type="none" w="med" len="med"/>
                <a:tailEnd type="none" w="med" len="med"/>
              </a:ln>
              <a:effectLst/>
            </p:spPr>
          </p:cxnSp>
        </p:grpSp>
      </p:grpSp>
      <p:sp>
        <p:nvSpPr>
          <p:cNvPr id="5" name="Footer Placeholder 4"/>
          <p:cNvSpPr>
            <a:spLocks noGrp="1"/>
          </p:cNvSpPr>
          <p:nvPr>
            <p:ph type="ftr" sz="quarter" idx="3"/>
          </p:nvPr>
        </p:nvSpPr>
        <p:spPr>
          <a:xfrm>
            <a:off x="0" y="6352697"/>
            <a:ext cx="8763000" cy="505303"/>
          </a:xfrm>
          <a:prstGeom prst="rect">
            <a:avLst/>
          </a:prstGeom>
        </p:spPr>
        <p:txBody>
          <a:bodyPr vert="horz" lIns="91440" tIns="45720" rIns="91440" bIns="45720" rtlCol="0" anchor="ctr"/>
          <a:lstStyle>
            <a:lvl1pPr algn="l">
              <a:buFontTx/>
              <a:buNone/>
              <a:defRPr sz="900">
                <a:solidFill>
                  <a:schemeClr val="tx1"/>
                </a:solidFill>
                <a:cs typeface="Arial" pitchFamily="34" charset="0"/>
              </a:defRPr>
            </a:lvl1p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738036896"/>
      </p:ext>
    </p:extLst>
  </p:cSld>
  <p:clrMap bg1="lt1" tx1="dk1" bg2="lt2" tx2="dk2" accent1="accent1" accent2="accent2" accent3="accent3" accent4="accent4" accent5="accent5" accent6="accent6" hlink="hlink" folHlink="folHlink"/>
  <p:sldLayoutIdLst>
    <p:sldLayoutId id="2147483669" r:id="rId1"/>
  </p:sldLayoutIdLst>
  <p:hf hdr="0" dt="0"/>
  <p:txStyles>
    <p:titleStyle>
      <a:lvl1pPr algn="ctr" rtl="0" eaLnBrk="0" fontAlgn="base" hangingPunct="0">
        <a:spcBef>
          <a:spcPct val="0"/>
        </a:spcBef>
        <a:spcAft>
          <a:spcPct val="0"/>
        </a:spcAft>
        <a:defRPr sz="3300">
          <a:solidFill>
            <a:srgbClr val="0D0D0D"/>
          </a:solidFill>
          <a:latin typeface="+mj-lt"/>
          <a:ea typeface="+mj-ea"/>
          <a:cs typeface="+mj-cs"/>
        </a:defRPr>
      </a:lvl1pPr>
      <a:lvl2pPr algn="ctr" rtl="0" eaLnBrk="0" fontAlgn="base" hangingPunct="0">
        <a:spcBef>
          <a:spcPct val="0"/>
        </a:spcBef>
        <a:spcAft>
          <a:spcPct val="0"/>
        </a:spcAft>
        <a:defRPr sz="3300">
          <a:solidFill>
            <a:srgbClr val="0D0D0D"/>
          </a:solidFill>
          <a:latin typeface="Arial" pitchFamily="34" charset="0"/>
        </a:defRPr>
      </a:lvl2pPr>
      <a:lvl3pPr algn="ctr" rtl="0" eaLnBrk="0" fontAlgn="base" hangingPunct="0">
        <a:spcBef>
          <a:spcPct val="0"/>
        </a:spcBef>
        <a:spcAft>
          <a:spcPct val="0"/>
        </a:spcAft>
        <a:defRPr sz="3300">
          <a:solidFill>
            <a:srgbClr val="0D0D0D"/>
          </a:solidFill>
          <a:latin typeface="Arial" pitchFamily="34" charset="0"/>
        </a:defRPr>
      </a:lvl3pPr>
      <a:lvl4pPr algn="ctr" rtl="0" eaLnBrk="0" fontAlgn="base" hangingPunct="0">
        <a:spcBef>
          <a:spcPct val="0"/>
        </a:spcBef>
        <a:spcAft>
          <a:spcPct val="0"/>
        </a:spcAft>
        <a:defRPr sz="3300">
          <a:solidFill>
            <a:srgbClr val="0D0D0D"/>
          </a:solidFill>
          <a:latin typeface="Arial" pitchFamily="34" charset="0"/>
        </a:defRPr>
      </a:lvl4pPr>
      <a:lvl5pPr algn="ctr" rtl="0" eaLnBrk="0" fontAlgn="base" hangingPunct="0">
        <a:spcBef>
          <a:spcPct val="0"/>
        </a:spcBef>
        <a:spcAft>
          <a:spcPct val="0"/>
        </a:spcAft>
        <a:defRPr sz="3300">
          <a:solidFill>
            <a:srgbClr val="0D0D0D"/>
          </a:solidFill>
          <a:latin typeface="Arial" pitchFamily="34" charset="0"/>
        </a:defRPr>
      </a:lvl5pPr>
      <a:lvl6pPr marL="457200" algn="l" rtl="0" fontAlgn="base">
        <a:spcBef>
          <a:spcPct val="0"/>
        </a:spcBef>
        <a:spcAft>
          <a:spcPct val="0"/>
        </a:spcAft>
        <a:defRPr sz="3400">
          <a:solidFill>
            <a:srgbClr val="660066"/>
          </a:solidFill>
          <a:latin typeface="Arial" pitchFamily="34" charset="0"/>
        </a:defRPr>
      </a:lvl6pPr>
      <a:lvl7pPr marL="914400" algn="l" rtl="0" fontAlgn="base">
        <a:spcBef>
          <a:spcPct val="0"/>
        </a:spcBef>
        <a:spcAft>
          <a:spcPct val="0"/>
        </a:spcAft>
        <a:defRPr sz="3400">
          <a:solidFill>
            <a:srgbClr val="660066"/>
          </a:solidFill>
          <a:latin typeface="Arial" pitchFamily="34" charset="0"/>
        </a:defRPr>
      </a:lvl7pPr>
      <a:lvl8pPr marL="1371600" algn="l" rtl="0" fontAlgn="base">
        <a:spcBef>
          <a:spcPct val="0"/>
        </a:spcBef>
        <a:spcAft>
          <a:spcPct val="0"/>
        </a:spcAft>
        <a:defRPr sz="3400">
          <a:solidFill>
            <a:srgbClr val="660066"/>
          </a:solidFill>
          <a:latin typeface="Arial" pitchFamily="34" charset="0"/>
        </a:defRPr>
      </a:lvl8pPr>
      <a:lvl9pPr marL="1828800" algn="l" rtl="0" fontAlgn="base">
        <a:spcBef>
          <a:spcPct val="0"/>
        </a:spcBef>
        <a:spcAft>
          <a:spcPct val="0"/>
        </a:spcAft>
        <a:defRPr sz="3400">
          <a:solidFill>
            <a:srgbClr val="660066"/>
          </a:solidFill>
          <a:latin typeface="Arial" pitchFamily="34" charset="0"/>
        </a:defRPr>
      </a:lvl9pPr>
    </p:titleStyle>
    <p:bodyStyle>
      <a:lvl1pPr marL="342900" indent="-342900" algn="l" rtl="0" eaLnBrk="0" fontAlgn="base" hangingPunct="0">
        <a:spcBef>
          <a:spcPct val="20000"/>
        </a:spcBef>
        <a:spcAft>
          <a:spcPct val="0"/>
        </a:spcAft>
        <a:defRPr>
          <a:solidFill>
            <a:schemeClr val="tx1"/>
          </a:solidFill>
          <a:latin typeface="+mn-lt"/>
          <a:ea typeface="+mn-ea"/>
          <a:cs typeface="+mn-cs"/>
        </a:defRPr>
      </a:lvl1pPr>
      <a:lvl2pPr marL="742950" indent="-285750" algn="l" rtl="0" eaLnBrk="0" fontAlgn="base" hangingPunct="0">
        <a:spcBef>
          <a:spcPct val="20000"/>
        </a:spcBef>
        <a:spcAft>
          <a:spcPct val="0"/>
        </a:spcAft>
        <a:defRPr>
          <a:solidFill>
            <a:schemeClr val="tx1"/>
          </a:solidFill>
          <a:latin typeface="+mn-lt"/>
        </a:defRPr>
      </a:lvl2pPr>
      <a:lvl3pPr marL="1143000" indent="-228600" algn="l" rtl="0" eaLnBrk="0" fontAlgn="base" hangingPunct="0">
        <a:spcBef>
          <a:spcPct val="20000"/>
        </a:spcBef>
        <a:spcAft>
          <a:spcPct val="0"/>
        </a:spcAft>
        <a:defRPr>
          <a:solidFill>
            <a:schemeClr val="tx1"/>
          </a:solidFill>
          <a:latin typeface="+mn-lt"/>
        </a:defRPr>
      </a:lvl3pPr>
      <a:lvl4pPr marL="1600200" indent="-228600" algn="l" rtl="0" eaLnBrk="0" fontAlgn="base" hangingPunct="0">
        <a:spcBef>
          <a:spcPct val="20000"/>
        </a:spcBef>
        <a:spcAft>
          <a:spcPct val="0"/>
        </a:spcAft>
        <a:defRPr>
          <a:solidFill>
            <a:schemeClr val="tx1"/>
          </a:solidFill>
          <a:latin typeface="+mn-lt"/>
        </a:defRPr>
      </a:lvl4pPr>
      <a:lvl5pPr marL="2057400" indent="-228600" algn="l" rtl="0" eaLnBrk="0" fontAlgn="base" hangingPunct="0">
        <a:spcBef>
          <a:spcPct val="20000"/>
        </a:spcBef>
        <a:spcAft>
          <a:spcPct val="0"/>
        </a:spcAft>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1"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8965"/>
            <a:ext cx="9105899" cy="2196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
        <p:nvSpPr>
          <p:cNvPr id="2053" name="Rectangle 3"/>
          <p:cNvSpPr>
            <a:spLocks noGrp="1" noChangeAspect="1" noChangeArrowheads="1"/>
          </p:cNvSpPr>
          <p:nvPr>
            <p:ph type="title"/>
          </p:nvPr>
        </p:nvSpPr>
        <p:spPr bwMode="auto">
          <a:xfrm>
            <a:off x="76201" y="153987"/>
            <a:ext cx="9067800"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ctr" anchorCtr="0" compatLnSpc="1">
            <a:prstTxWarp prst="textNoShape">
              <a:avLst/>
            </a:prstTxWarp>
          </a:bodyPr>
          <a:lstStyle/>
          <a:p>
            <a:pPr lvl="0"/>
            <a:r>
              <a:rPr lang="en-US" altLang="en-US" dirty="0"/>
              <a:t>Example or Active Learning</a:t>
            </a:r>
          </a:p>
        </p:txBody>
      </p:sp>
      <p:sp>
        <p:nvSpPr>
          <p:cNvPr id="37898" name="Rectangle 10"/>
          <p:cNvSpPr>
            <a:spLocks noGrp="1" noChangeArrowheads="1"/>
          </p:cNvSpPr>
          <p:nvPr>
            <p:ph type="sldNum" sz="quarter" idx="4"/>
          </p:nvPr>
        </p:nvSpPr>
        <p:spPr bwMode="auto">
          <a:xfrm>
            <a:off x="8618538" y="6470650"/>
            <a:ext cx="520700" cy="379413"/>
          </a:xfrm>
          <a:prstGeom prst="rect">
            <a:avLst/>
          </a:prstGeom>
          <a:noFill/>
          <a:ln w="19050">
            <a:noFill/>
            <a:prstDash val="sysDot"/>
            <a:bevel/>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rgbClr val="002060"/>
                </a:solidFill>
              </a:defRPr>
            </a:lvl1pPr>
          </a:lstStyle>
          <a:p>
            <a:pPr fontAlgn="base">
              <a:spcAft>
                <a:spcPct val="0"/>
              </a:spcAft>
              <a:defRPr/>
            </a:pPr>
            <a:fld id="{2378B25E-053D-4AA2-A71D-1D9F2F8C0927}" type="slidenum">
              <a:rPr lang="en-US"/>
              <a:pPr fontAlgn="base">
                <a:spcAft>
                  <a:spcPct val="0"/>
                </a:spcAft>
                <a:defRPr/>
              </a:pPr>
              <a:t>‹#›</a:t>
            </a:fld>
            <a:endParaRPr lang="en-US" dirty="0"/>
          </a:p>
        </p:txBody>
      </p:sp>
      <p:sp>
        <p:nvSpPr>
          <p:cNvPr id="5" name="Footer Placeholder 4"/>
          <p:cNvSpPr>
            <a:spLocks noGrp="1"/>
          </p:cNvSpPr>
          <p:nvPr>
            <p:ph type="ftr" sz="quarter" idx="3"/>
          </p:nvPr>
        </p:nvSpPr>
        <p:spPr>
          <a:xfrm>
            <a:off x="0" y="6324601"/>
            <a:ext cx="8763000" cy="533400"/>
          </a:xfrm>
          <a:prstGeom prst="rect">
            <a:avLst/>
          </a:prstGeom>
          <a:noFill/>
        </p:spPr>
        <p:txBody>
          <a:bodyPr vert="horz" lIns="91440" tIns="45720" rIns="91440" bIns="45720" rtlCol="0" anchor="ctr"/>
          <a:lstStyle>
            <a:lvl1pPr algn="l">
              <a:buFontTx/>
              <a:buNone/>
              <a:defRPr sz="900">
                <a:solidFill>
                  <a:schemeClr val="tx1"/>
                </a:solidFill>
                <a:cs typeface="Arial" pitchFamily="34" charset="0"/>
              </a:defRPr>
            </a:lvl1p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2" name="Text Placeholder 1"/>
          <p:cNvSpPr>
            <a:spLocks noGrp="1"/>
          </p:cNvSpPr>
          <p:nvPr>
            <p:ph type="body" idx="1"/>
          </p:nvPr>
        </p:nvSpPr>
        <p:spPr>
          <a:xfrm>
            <a:off x="457200" y="838200"/>
            <a:ext cx="8229600" cy="5287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rot="10800000">
            <a:off x="-4948" y="685800"/>
            <a:ext cx="9105899" cy="2196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Tree>
    <p:extLst>
      <p:ext uri="{BB962C8B-B14F-4D97-AF65-F5344CB8AC3E}">
        <p14:creationId xmlns:p14="http://schemas.microsoft.com/office/powerpoint/2010/main" val="4257325678"/>
      </p:ext>
    </p:extLst>
  </p:cSld>
  <p:clrMap bg1="lt1" tx1="dk1" bg2="lt2" tx2="dk2" accent1="accent1" accent2="accent2" accent3="accent3" accent4="accent4" accent5="accent5" accent6="accent6" hlink="hlink" folHlink="folHlink"/>
  <p:sldLayoutIdLst>
    <p:sldLayoutId id="2147483679" r:id="rId1"/>
    <p:sldLayoutId id="2147483691" r:id="rId2"/>
    <p:sldLayoutId id="2147483692" r:id="rId3"/>
    <p:sldLayoutId id="2147483686" r:id="rId4"/>
    <p:sldLayoutId id="2147483688" r:id="rId5"/>
    <p:sldLayoutId id="2147483693" r:id="rId6"/>
  </p:sldLayoutIdLst>
  <p:transition/>
  <p:hf hdr="0" dt="0"/>
  <p:txStyles>
    <p:titleStyle>
      <a:lvl1pPr algn="l" rtl="0" eaLnBrk="0" fontAlgn="base" hangingPunct="0">
        <a:spcBef>
          <a:spcPct val="0"/>
        </a:spcBef>
        <a:spcAft>
          <a:spcPct val="0"/>
        </a:spcAft>
        <a:defRPr sz="4000">
          <a:solidFill>
            <a:srgbClr val="AE1221"/>
          </a:solidFill>
          <a:latin typeface="+mj-lt"/>
          <a:ea typeface="+mj-ea"/>
          <a:cs typeface="+mj-cs"/>
        </a:defRPr>
      </a:lvl1pPr>
      <a:lvl2pPr algn="ctr" rtl="0" eaLnBrk="0" fontAlgn="base" hangingPunct="0">
        <a:spcBef>
          <a:spcPct val="0"/>
        </a:spcBef>
        <a:spcAft>
          <a:spcPct val="0"/>
        </a:spcAft>
        <a:defRPr sz="4000">
          <a:solidFill>
            <a:srgbClr val="AE1221"/>
          </a:solidFill>
          <a:latin typeface="Arial" pitchFamily="34" charset="0"/>
        </a:defRPr>
      </a:lvl2pPr>
      <a:lvl3pPr algn="ctr" rtl="0" eaLnBrk="0" fontAlgn="base" hangingPunct="0">
        <a:spcBef>
          <a:spcPct val="0"/>
        </a:spcBef>
        <a:spcAft>
          <a:spcPct val="0"/>
        </a:spcAft>
        <a:defRPr sz="4000">
          <a:solidFill>
            <a:srgbClr val="AE1221"/>
          </a:solidFill>
          <a:latin typeface="Arial" pitchFamily="34" charset="0"/>
        </a:defRPr>
      </a:lvl3pPr>
      <a:lvl4pPr algn="ctr" rtl="0" eaLnBrk="0" fontAlgn="base" hangingPunct="0">
        <a:spcBef>
          <a:spcPct val="0"/>
        </a:spcBef>
        <a:spcAft>
          <a:spcPct val="0"/>
        </a:spcAft>
        <a:defRPr sz="4000">
          <a:solidFill>
            <a:srgbClr val="AE1221"/>
          </a:solidFill>
          <a:latin typeface="Arial" pitchFamily="34" charset="0"/>
        </a:defRPr>
      </a:lvl4pPr>
      <a:lvl5pPr algn="ctr" rtl="0" eaLnBrk="0" fontAlgn="base" hangingPunct="0">
        <a:spcBef>
          <a:spcPct val="0"/>
        </a:spcBef>
        <a:spcAft>
          <a:spcPct val="0"/>
        </a:spcAft>
        <a:defRPr sz="4000">
          <a:solidFill>
            <a:srgbClr val="AE1221"/>
          </a:solidFill>
          <a:latin typeface="Arial" pitchFamily="34" charset="0"/>
        </a:defRPr>
      </a:lvl5pPr>
      <a:lvl6pPr marL="457200" algn="ctr" rtl="0" fontAlgn="base">
        <a:spcBef>
          <a:spcPct val="0"/>
        </a:spcBef>
        <a:spcAft>
          <a:spcPct val="0"/>
        </a:spcAft>
        <a:defRPr sz="4000">
          <a:solidFill>
            <a:schemeClr val="accent2"/>
          </a:solidFill>
          <a:latin typeface="Arial" pitchFamily="34" charset="0"/>
        </a:defRPr>
      </a:lvl6pPr>
      <a:lvl7pPr marL="914400" algn="ctr" rtl="0" fontAlgn="base">
        <a:spcBef>
          <a:spcPct val="0"/>
        </a:spcBef>
        <a:spcAft>
          <a:spcPct val="0"/>
        </a:spcAft>
        <a:defRPr sz="4000">
          <a:solidFill>
            <a:schemeClr val="accent2"/>
          </a:solidFill>
          <a:latin typeface="Arial" pitchFamily="34" charset="0"/>
        </a:defRPr>
      </a:lvl7pPr>
      <a:lvl8pPr marL="1371600" algn="ctr" rtl="0" fontAlgn="base">
        <a:spcBef>
          <a:spcPct val="0"/>
        </a:spcBef>
        <a:spcAft>
          <a:spcPct val="0"/>
        </a:spcAft>
        <a:defRPr sz="4000">
          <a:solidFill>
            <a:schemeClr val="accent2"/>
          </a:solidFill>
          <a:latin typeface="Arial" pitchFamily="34" charset="0"/>
        </a:defRPr>
      </a:lvl8pPr>
      <a:lvl9pPr marL="1828800" algn="ctr" rtl="0" fontAlgn="base">
        <a:spcBef>
          <a:spcPct val="0"/>
        </a:spcBef>
        <a:spcAft>
          <a:spcPct val="0"/>
        </a:spcAft>
        <a:defRPr sz="4000">
          <a:solidFill>
            <a:schemeClr val="accent2"/>
          </a:solidFill>
          <a:latin typeface="Arial" pitchFamily="34" charset="0"/>
        </a:defRPr>
      </a:lvl9pPr>
    </p:titleStyle>
    <p:bodyStyle>
      <a:lvl1pPr marL="342900" indent="-342900" algn="l" rtl="0" eaLnBrk="0" fontAlgn="base" hangingPunct="0">
        <a:spcBef>
          <a:spcPct val="20000"/>
        </a:spcBef>
        <a:spcAft>
          <a:spcPct val="0"/>
        </a:spcAft>
        <a:buChar char="•"/>
        <a:defRPr sz="3400">
          <a:solidFill>
            <a:srgbClr val="005EA4"/>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3200">
          <a:solidFill>
            <a:schemeClr val="tx1"/>
          </a:solidFill>
          <a:latin typeface="+mn-lt"/>
        </a:defRPr>
      </a:lvl2pPr>
      <a:lvl3pPr marL="1143000" indent="-228600" algn="l" rtl="0" eaLnBrk="0" fontAlgn="base" hangingPunct="0">
        <a:spcBef>
          <a:spcPct val="20000"/>
        </a:spcBef>
        <a:spcAft>
          <a:spcPct val="0"/>
        </a:spcAft>
        <a:buSzPct val="90000"/>
        <a:buChar char="•"/>
        <a:defRPr sz="28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51966" y="6400800"/>
            <a:ext cx="492034"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122" name="Rectangle 2"/>
          <p:cNvSpPr>
            <a:spLocks noGrp="1" noChangeAspect="1" noChangeArrowheads="1"/>
          </p:cNvSpPr>
          <p:nvPr>
            <p:ph type="title"/>
          </p:nvPr>
        </p:nvSpPr>
        <p:spPr bwMode="auto">
          <a:xfrm>
            <a:off x="506413" y="0"/>
            <a:ext cx="84502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Master case-study #2</a:t>
            </a:r>
          </a:p>
        </p:txBody>
      </p:sp>
      <p:sp>
        <p:nvSpPr>
          <p:cNvPr id="6150" name="Rectangle 3"/>
          <p:cNvSpPr>
            <a:spLocks noGrp="1" noChangeAspect="1" noChangeArrowheads="1"/>
          </p:cNvSpPr>
          <p:nvPr>
            <p:ph type="body" idx="1"/>
          </p:nvPr>
        </p:nvSpPr>
        <p:spPr bwMode="auto">
          <a:xfrm>
            <a:off x="457200" y="700088"/>
            <a:ext cx="8458200" cy="577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  - </a:t>
            </a:r>
            <a:r>
              <a:rPr lang="en-US" altLang="en-US" dirty="0" err="1"/>
              <a:t>colorat</a:t>
            </a:r>
            <a:r>
              <a:rPr lang="en-US" altLang="en-US" dirty="0"/>
              <a:t> </a:t>
            </a:r>
            <a:r>
              <a:rPr lang="en-US" altLang="en-US" dirty="0" err="1"/>
              <a:t>diferit</a:t>
            </a:r>
            <a:endParaRPr lang="en-US" altLang="en-US" dirty="0"/>
          </a:p>
        </p:txBody>
      </p:sp>
      <p:sp>
        <p:nvSpPr>
          <p:cNvPr id="216071" name="Rectangle 7"/>
          <p:cNvSpPr>
            <a:spLocks noGrp="1" noChangeArrowheads="1"/>
          </p:cNvSpPr>
          <p:nvPr>
            <p:ph type="sldNum" sz="quarter" idx="4"/>
          </p:nvPr>
        </p:nvSpPr>
        <p:spPr bwMode="auto">
          <a:xfrm>
            <a:off x="8628063" y="6467475"/>
            <a:ext cx="515937" cy="390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chemeClr val="bg1"/>
                </a:solidFill>
              </a:defRPr>
            </a:lvl1pPr>
          </a:lstStyle>
          <a:p>
            <a:pPr fontAlgn="base">
              <a:spcAft>
                <a:spcPct val="0"/>
              </a:spcAft>
              <a:defRPr/>
            </a:pPr>
            <a:fld id="{CFA536BC-3ED5-4293-8323-16A4258B4A0B}" type="slidenum">
              <a:rPr lang="en-US" smtClean="0"/>
              <a:pPr fontAlgn="base">
                <a:spcAft>
                  <a:spcPct val="0"/>
                </a:spcAft>
                <a:defRPr/>
              </a:pPr>
              <a:t>‹#›</a:t>
            </a:fld>
            <a:endParaRPr lang="en-US" dirty="0"/>
          </a:p>
        </p:txBody>
      </p:sp>
      <p:sp>
        <p:nvSpPr>
          <p:cNvPr id="5" name="Footer Placeholder 4"/>
          <p:cNvSpPr>
            <a:spLocks noGrp="1"/>
          </p:cNvSpPr>
          <p:nvPr>
            <p:ph type="ftr" sz="quarter" idx="3"/>
          </p:nvPr>
        </p:nvSpPr>
        <p:spPr>
          <a:xfrm>
            <a:off x="0" y="6400800"/>
            <a:ext cx="87630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pic>
        <p:nvPicPr>
          <p:cNvPr id="5126"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5" y="-9525"/>
            <a:ext cx="795338" cy="76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Lst>
        </p:spPr>
      </p:pic>
    </p:spTree>
    <p:extLst>
      <p:ext uri="{BB962C8B-B14F-4D97-AF65-F5344CB8AC3E}">
        <p14:creationId xmlns:p14="http://schemas.microsoft.com/office/powerpoint/2010/main" val="1007448745"/>
      </p:ext>
    </p:extLst>
  </p:cSld>
  <p:clrMap bg1="lt1" tx1="dk1" bg2="lt2" tx2="dk2" accent1="accent1" accent2="accent2" accent3="accent3" accent4="accent4" accent5="accent5" accent6="accent6" hlink="hlink" folHlink="folHlink"/>
  <p:sldLayoutIdLst>
    <p:sldLayoutId id="2147483671" r:id="rId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50">
                                            <p:txEl>
                                              <p:pRg st="0" end="0"/>
                                            </p:txEl>
                                          </p:spTgt>
                                        </p:tgtEl>
                                        <p:attrNameLst>
                                          <p:attrName>style.visibility</p:attrName>
                                        </p:attrNameLst>
                                      </p:cBhvr>
                                      <p:to>
                                        <p:strVal val="visible"/>
                                      </p:to>
                                    </p:set>
                                    <p:animEffect transition="in" filter="wipe(left)">
                                      <p:cBhvr>
                                        <p:cTn id="7" dur="500"/>
                                        <p:tgtEl>
                                          <p:spTgt spid="6150">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150">
                                            <p:txEl>
                                              <p:pRg st="1" end="1"/>
                                            </p:txEl>
                                          </p:spTgt>
                                        </p:tgtEl>
                                        <p:attrNameLst>
                                          <p:attrName>style.visibility</p:attrName>
                                        </p:attrNameLst>
                                      </p:cBhvr>
                                      <p:to>
                                        <p:strVal val="visible"/>
                                      </p:to>
                                    </p:set>
                                    <p:animEffect transition="in" filter="wipe(left)">
                                      <p:cBhvr>
                                        <p:cTn id="11" dur="500"/>
                                        <p:tgtEl>
                                          <p:spTgt spid="6150">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150">
                                            <p:txEl>
                                              <p:pRg st="2" end="2"/>
                                            </p:txEl>
                                          </p:spTgt>
                                        </p:tgtEl>
                                        <p:attrNameLst>
                                          <p:attrName>style.visibility</p:attrName>
                                        </p:attrNameLst>
                                      </p:cBhvr>
                                      <p:to>
                                        <p:strVal val="visible"/>
                                      </p:to>
                                    </p:set>
                                    <p:animEffect transition="in" filter="wipe(left)">
                                      <p:cBhvr>
                                        <p:cTn id="15" dur="500"/>
                                        <p:tgtEl>
                                          <p:spTgt spid="6150">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150">
                                            <p:txEl>
                                              <p:pRg st="3" end="3"/>
                                            </p:txEl>
                                          </p:spTgt>
                                        </p:tgtEl>
                                        <p:attrNameLst>
                                          <p:attrName>style.visibility</p:attrName>
                                        </p:attrNameLst>
                                      </p:cBhvr>
                                      <p:to>
                                        <p:strVal val="visible"/>
                                      </p:to>
                                    </p:set>
                                    <p:animEffect transition="in" filter="wipe(left)">
                                      <p:cBhvr>
                                        <p:cTn id="19" dur="500"/>
                                        <p:tgtEl>
                                          <p:spTgt spid="6150">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150">
                                            <p:txEl>
                                              <p:pRg st="4" end="4"/>
                                            </p:txEl>
                                          </p:spTgt>
                                        </p:tgtEl>
                                        <p:attrNameLst>
                                          <p:attrName>style.visibility</p:attrName>
                                        </p:attrNameLst>
                                      </p:cBhvr>
                                      <p:to>
                                        <p:strVal val="visible"/>
                                      </p:to>
                                    </p:set>
                                    <p:animEffect transition="in" filter="wipe(left)">
                                      <p:cBhvr>
                                        <p:cTn id="23" dur="500"/>
                                        <p:tgtEl>
                                          <p:spTgt spid="615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build="p">
        <p:tmplLst>
          <p:tmpl lvl="1">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Lst>
      </p:bldP>
    </p:bldLst>
  </p:timing>
  <p:hf hdr="0" dt="0"/>
  <p:txStyles>
    <p:titleStyle>
      <a:lvl1pPr algn="ctr" rtl="0" eaLnBrk="0" fontAlgn="base" hangingPunct="0">
        <a:spcBef>
          <a:spcPct val="0"/>
        </a:spcBef>
        <a:spcAft>
          <a:spcPct val="0"/>
        </a:spcAft>
        <a:defRPr sz="3000">
          <a:solidFill>
            <a:srgbClr val="0D0D0D"/>
          </a:solidFill>
          <a:latin typeface="+mj-lt"/>
          <a:ea typeface="+mj-ea"/>
          <a:cs typeface="+mj-cs"/>
        </a:defRPr>
      </a:lvl1pPr>
      <a:lvl2pPr algn="ctr" rtl="0" eaLnBrk="0" fontAlgn="base" hangingPunct="0">
        <a:spcBef>
          <a:spcPct val="0"/>
        </a:spcBef>
        <a:spcAft>
          <a:spcPct val="0"/>
        </a:spcAft>
        <a:defRPr sz="3000">
          <a:solidFill>
            <a:srgbClr val="0D0D0D"/>
          </a:solidFill>
          <a:latin typeface="Arial" pitchFamily="34" charset="0"/>
        </a:defRPr>
      </a:lvl2pPr>
      <a:lvl3pPr algn="ctr" rtl="0" eaLnBrk="0" fontAlgn="base" hangingPunct="0">
        <a:spcBef>
          <a:spcPct val="0"/>
        </a:spcBef>
        <a:spcAft>
          <a:spcPct val="0"/>
        </a:spcAft>
        <a:defRPr sz="3000">
          <a:solidFill>
            <a:srgbClr val="0D0D0D"/>
          </a:solidFill>
          <a:latin typeface="Arial" pitchFamily="34" charset="0"/>
        </a:defRPr>
      </a:lvl3pPr>
      <a:lvl4pPr algn="ctr" rtl="0" eaLnBrk="0" fontAlgn="base" hangingPunct="0">
        <a:spcBef>
          <a:spcPct val="0"/>
        </a:spcBef>
        <a:spcAft>
          <a:spcPct val="0"/>
        </a:spcAft>
        <a:defRPr sz="3000">
          <a:solidFill>
            <a:srgbClr val="0D0D0D"/>
          </a:solidFill>
          <a:latin typeface="Arial" pitchFamily="34" charset="0"/>
        </a:defRPr>
      </a:lvl4pPr>
      <a:lvl5pPr algn="ctr" rtl="0" eaLnBrk="0" fontAlgn="base" hangingPunct="0">
        <a:spcBef>
          <a:spcPct val="0"/>
        </a:spcBef>
        <a:spcAft>
          <a:spcPct val="0"/>
        </a:spcAft>
        <a:defRPr sz="3000">
          <a:solidFill>
            <a:srgbClr val="0D0D0D"/>
          </a:solidFill>
          <a:latin typeface="Arial" pitchFamily="34" charset="0"/>
        </a:defRPr>
      </a:lvl5pPr>
      <a:lvl6pPr marL="457200" algn="l" rtl="0" fontAlgn="base">
        <a:spcBef>
          <a:spcPct val="0"/>
        </a:spcBef>
        <a:spcAft>
          <a:spcPct val="0"/>
        </a:spcAft>
        <a:defRPr sz="3000">
          <a:solidFill>
            <a:srgbClr val="990000"/>
          </a:solidFill>
          <a:latin typeface="Arial" pitchFamily="34" charset="0"/>
        </a:defRPr>
      </a:lvl6pPr>
      <a:lvl7pPr marL="914400" algn="l" rtl="0" fontAlgn="base">
        <a:spcBef>
          <a:spcPct val="0"/>
        </a:spcBef>
        <a:spcAft>
          <a:spcPct val="0"/>
        </a:spcAft>
        <a:defRPr sz="3000">
          <a:solidFill>
            <a:srgbClr val="990000"/>
          </a:solidFill>
          <a:latin typeface="Arial" pitchFamily="34" charset="0"/>
        </a:defRPr>
      </a:lvl7pPr>
      <a:lvl8pPr marL="1371600" algn="l" rtl="0" fontAlgn="base">
        <a:spcBef>
          <a:spcPct val="0"/>
        </a:spcBef>
        <a:spcAft>
          <a:spcPct val="0"/>
        </a:spcAft>
        <a:defRPr sz="3000">
          <a:solidFill>
            <a:srgbClr val="990000"/>
          </a:solidFill>
          <a:latin typeface="Arial" pitchFamily="34" charset="0"/>
        </a:defRPr>
      </a:lvl8pPr>
      <a:lvl9pPr marL="1828800" algn="l" rtl="0" fontAlgn="base">
        <a:spcBef>
          <a:spcPct val="0"/>
        </a:spcBef>
        <a:spcAft>
          <a:spcPct val="0"/>
        </a:spcAft>
        <a:defRPr sz="3000">
          <a:solidFill>
            <a:srgbClr val="990000"/>
          </a:solidFill>
          <a:latin typeface="Arial" pitchFamily="34" charset="0"/>
        </a:defRPr>
      </a:lvl9pPr>
    </p:titleStyle>
    <p:bodyStyle>
      <a:lvl1pPr marL="342900" indent="-342900" algn="l" rtl="0" eaLnBrk="0" fontAlgn="base" hangingPunct="0">
        <a:spcBef>
          <a:spcPct val="20000"/>
        </a:spcBef>
        <a:spcAft>
          <a:spcPct val="0"/>
        </a:spcAft>
        <a:buChar char="•"/>
        <a:defRPr sz="3400">
          <a:solidFill>
            <a:srgbClr val="AE1221"/>
          </a:solidFill>
          <a:latin typeface="+mn-lt"/>
          <a:ea typeface="+mn-ea"/>
          <a:cs typeface="+mn-cs"/>
        </a:defRPr>
      </a:lvl1pPr>
      <a:lvl2pPr marL="742950" indent="-285750" algn="l" rtl="0" eaLnBrk="0" fontAlgn="base" hangingPunct="0">
        <a:spcBef>
          <a:spcPct val="20000"/>
        </a:spcBef>
        <a:spcAft>
          <a:spcPct val="0"/>
        </a:spcAft>
        <a:buChar char="–"/>
        <a:defRPr sz="3200">
          <a:solidFill>
            <a:schemeClr val="tx1"/>
          </a:solidFill>
          <a:latin typeface="+mn-lt"/>
        </a:defRPr>
      </a:lvl2pPr>
      <a:lvl3pPr marL="1143000" indent="-228600" algn="l" rtl="0" eaLnBrk="0" fontAlgn="base" hangingPunct="0">
        <a:spcBef>
          <a:spcPct val="20000"/>
        </a:spcBef>
        <a:spcAft>
          <a:spcPct val="0"/>
        </a:spcAft>
        <a:buChar char="•"/>
        <a:defRPr sz="28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3" name="Group 2"/>
          <p:cNvGrpSpPr/>
          <p:nvPr userDrawn="1"/>
        </p:nvGrpSpPr>
        <p:grpSpPr>
          <a:xfrm>
            <a:off x="1" y="1"/>
            <a:ext cx="9143999" cy="914399"/>
            <a:chOff x="1" y="1"/>
            <a:chExt cx="9143999" cy="914399"/>
          </a:xfrm>
        </p:grpSpPr>
        <p:pic>
          <p:nvPicPr>
            <p:cNvPr id="1032" name="Picture 8"/>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886200" y="8082"/>
              <a:ext cx="5257800" cy="9063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 y="1"/>
              <a:ext cx="5105399" cy="8595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1027" name="Picture 3"/>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8657492" y="6400800"/>
            <a:ext cx="486507" cy="457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122" name="Rectangle 2"/>
          <p:cNvSpPr>
            <a:spLocks noGrp="1" noChangeAspect="1" noChangeArrowheads="1"/>
          </p:cNvSpPr>
          <p:nvPr>
            <p:ph type="title"/>
          </p:nvPr>
        </p:nvSpPr>
        <p:spPr bwMode="auto">
          <a:xfrm>
            <a:off x="1" y="0"/>
            <a:ext cx="914399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THINK-PAIR-SHARE</a:t>
            </a:r>
          </a:p>
        </p:txBody>
      </p:sp>
      <p:sp>
        <p:nvSpPr>
          <p:cNvPr id="6150" name="Rectangle 3"/>
          <p:cNvSpPr>
            <a:spLocks noGrp="1" noChangeAspect="1" noChangeArrowheads="1"/>
          </p:cNvSpPr>
          <p:nvPr>
            <p:ph type="body" idx="1"/>
          </p:nvPr>
        </p:nvSpPr>
        <p:spPr bwMode="auto">
          <a:xfrm>
            <a:off x="457200" y="700088"/>
            <a:ext cx="8458200" cy="577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  - </a:t>
            </a:r>
            <a:r>
              <a:rPr lang="en-US" altLang="en-US" dirty="0" err="1"/>
              <a:t>colorat</a:t>
            </a:r>
            <a:r>
              <a:rPr lang="en-US" altLang="en-US" dirty="0"/>
              <a:t> </a:t>
            </a:r>
            <a:r>
              <a:rPr lang="en-US" altLang="en-US" dirty="0" err="1"/>
              <a:t>diferit</a:t>
            </a:r>
            <a:endParaRPr lang="en-US" altLang="en-US" dirty="0"/>
          </a:p>
        </p:txBody>
      </p:sp>
      <p:sp>
        <p:nvSpPr>
          <p:cNvPr id="216071" name="Rectangle 7"/>
          <p:cNvSpPr>
            <a:spLocks noGrp="1" noChangeArrowheads="1"/>
          </p:cNvSpPr>
          <p:nvPr>
            <p:ph type="sldNum" sz="quarter" idx="4"/>
          </p:nvPr>
        </p:nvSpPr>
        <p:spPr bwMode="auto">
          <a:xfrm>
            <a:off x="8628063" y="6467475"/>
            <a:ext cx="515937" cy="390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chemeClr val="bg1"/>
                </a:solidFill>
              </a:defRPr>
            </a:lvl1pPr>
          </a:lstStyle>
          <a:p>
            <a:pPr fontAlgn="base">
              <a:spcAft>
                <a:spcPct val="0"/>
              </a:spcAft>
              <a:defRPr/>
            </a:pPr>
            <a:fld id="{CFA536BC-3ED5-4293-8323-16A4258B4A0B}" type="slidenum">
              <a:rPr lang="en-US" smtClean="0"/>
              <a:pPr fontAlgn="base">
                <a:spcAft>
                  <a:spcPct val="0"/>
                </a:spcAft>
                <a:defRPr/>
              </a:pPr>
              <a:t>‹#›</a:t>
            </a:fld>
            <a:endParaRPr lang="en-US" dirty="0"/>
          </a:p>
        </p:txBody>
      </p:sp>
      <p:sp>
        <p:nvSpPr>
          <p:cNvPr id="5" name="Footer Placeholder 4"/>
          <p:cNvSpPr>
            <a:spLocks noGrp="1"/>
          </p:cNvSpPr>
          <p:nvPr>
            <p:ph type="ftr" sz="quarter" idx="3"/>
          </p:nvPr>
        </p:nvSpPr>
        <p:spPr>
          <a:xfrm>
            <a:off x="0" y="6400800"/>
            <a:ext cx="87630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728541375"/>
      </p:ext>
    </p:extLst>
  </p:cSld>
  <p:clrMap bg1="lt1" tx1="dk1" bg2="lt2" tx2="dk2" accent1="accent1" accent2="accent2" accent3="accent3" accent4="accent4" accent5="accent5" accent6="accent6" hlink="hlink" folHlink="folHlink"/>
  <p:sldLayoutIdLst>
    <p:sldLayoutId id="2147483685" r:id="rId1"/>
    <p:sldLayoutId id="2147483687" r:id="rId2"/>
  </p:sldLayoutIdLst>
  <p:hf hdr="0" dt="0"/>
  <p:txStyles>
    <p:titleStyle>
      <a:lvl1pPr algn="ctr" rtl="0" eaLnBrk="0" fontAlgn="base" hangingPunct="0">
        <a:spcBef>
          <a:spcPct val="0"/>
        </a:spcBef>
        <a:spcAft>
          <a:spcPct val="0"/>
        </a:spcAft>
        <a:defRPr sz="3200" b="1">
          <a:solidFill>
            <a:schemeClr val="bg1"/>
          </a:solidFill>
          <a:latin typeface="+mj-lt"/>
          <a:ea typeface="+mj-ea"/>
          <a:cs typeface="+mj-cs"/>
        </a:defRPr>
      </a:lvl1pPr>
      <a:lvl2pPr algn="ctr" rtl="0" eaLnBrk="0" fontAlgn="base" hangingPunct="0">
        <a:spcBef>
          <a:spcPct val="0"/>
        </a:spcBef>
        <a:spcAft>
          <a:spcPct val="0"/>
        </a:spcAft>
        <a:defRPr sz="3000">
          <a:solidFill>
            <a:srgbClr val="0D0D0D"/>
          </a:solidFill>
          <a:latin typeface="Arial" pitchFamily="34" charset="0"/>
        </a:defRPr>
      </a:lvl2pPr>
      <a:lvl3pPr algn="ctr" rtl="0" eaLnBrk="0" fontAlgn="base" hangingPunct="0">
        <a:spcBef>
          <a:spcPct val="0"/>
        </a:spcBef>
        <a:spcAft>
          <a:spcPct val="0"/>
        </a:spcAft>
        <a:defRPr sz="3000">
          <a:solidFill>
            <a:srgbClr val="0D0D0D"/>
          </a:solidFill>
          <a:latin typeface="Arial" pitchFamily="34" charset="0"/>
        </a:defRPr>
      </a:lvl3pPr>
      <a:lvl4pPr algn="ctr" rtl="0" eaLnBrk="0" fontAlgn="base" hangingPunct="0">
        <a:spcBef>
          <a:spcPct val="0"/>
        </a:spcBef>
        <a:spcAft>
          <a:spcPct val="0"/>
        </a:spcAft>
        <a:defRPr sz="3000">
          <a:solidFill>
            <a:srgbClr val="0D0D0D"/>
          </a:solidFill>
          <a:latin typeface="Arial" pitchFamily="34" charset="0"/>
        </a:defRPr>
      </a:lvl4pPr>
      <a:lvl5pPr algn="ctr" rtl="0" eaLnBrk="0" fontAlgn="base" hangingPunct="0">
        <a:spcBef>
          <a:spcPct val="0"/>
        </a:spcBef>
        <a:spcAft>
          <a:spcPct val="0"/>
        </a:spcAft>
        <a:defRPr sz="3000">
          <a:solidFill>
            <a:srgbClr val="0D0D0D"/>
          </a:solidFill>
          <a:latin typeface="Arial" pitchFamily="34" charset="0"/>
        </a:defRPr>
      </a:lvl5pPr>
      <a:lvl6pPr marL="457200" algn="l" rtl="0" fontAlgn="base">
        <a:spcBef>
          <a:spcPct val="0"/>
        </a:spcBef>
        <a:spcAft>
          <a:spcPct val="0"/>
        </a:spcAft>
        <a:defRPr sz="3000">
          <a:solidFill>
            <a:srgbClr val="990000"/>
          </a:solidFill>
          <a:latin typeface="Arial" pitchFamily="34" charset="0"/>
        </a:defRPr>
      </a:lvl6pPr>
      <a:lvl7pPr marL="914400" algn="l" rtl="0" fontAlgn="base">
        <a:spcBef>
          <a:spcPct val="0"/>
        </a:spcBef>
        <a:spcAft>
          <a:spcPct val="0"/>
        </a:spcAft>
        <a:defRPr sz="3000">
          <a:solidFill>
            <a:srgbClr val="990000"/>
          </a:solidFill>
          <a:latin typeface="Arial" pitchFamily="34" charset="0"/>
        </a:defRPr>
      </a:lvl7pPr>
      <a:lvl8pPr marL="1371600" algn="l" rtl="0" fontAlgn="base">
        <a:spcBef>
          <a:spcPct val="0"/>
        </a:spcBef>
        <a:spcAft>
          <a:spcPct val="0"/>
        </a:spcAft>
        <a:defRPr sz="3000">
          <a:solidFill>
            <a:srgbClr val="990000"/>
          </a:solidFill>
          <a:latin typeface="Arial" pitchFamily="34" charset="0"/>
        </a:defRPr>
      </a:lvl8pPr>
      <a:lvl9pPr marL="1828800" algn="l" rtl="0" fontAlgn="base">
        <a:spcBef>
          <a:spcPct val="0"/>
        </a:spcBef>
        <a:spcAft>
          <a:spcPct val="0"/>
        </a:spcAft>
        <a:defRPr sz="3000">
          <a:solidFill>
            <a:srgbClr val="990000"/>
          </a:solidFill>
          <a:latin typeface="Arial" pitchFamily="34" charset="0"/>
        </a:defRPr>
      </a:lvl9pPr>
    </p:titleStyle>
    <p:bodyStyle>
      <a:lvl1pPr marL="342900" indent="-342900" algn="l" rtl="0" eaLnBrk="0" fontAlgn="base" hangingPunct="0">
        <a:spcBef>
          <a:spcPct val="20000"/>
        </a:spcBef>
        <a:spcAft>
          <a:spcPct val="0"/>
        </a:spcAft>
        <a:buChar char="•"/>
        <a:defRPr sz="3400">
          <a:solidFill>
            <a:srgbClr val="AE1221"/>
          </a:solidFill>
          <a:latin typeface="+mn-lt"/>
          <a:ea typeface="+mn-ea"/>
          <a:cs typeface="+mn-cs"/>
        </a:defRPr>
      </a:lvl1pPr>
      <a:lvl2pPr marL="742950" indent="-285750" algn="l" rtl="0" eaLnBrk="0" fontAlgn="base" hangingPunct="0">
        <a:spcBef>
          <a:spcPct val="20000"/>
        </a:spcBef>
        <a:spcAft>
          <a:spcPct val="0"/>
        </a:spcAft>
        <a:buChar char="–"/>
        <a:defRPr sz="3200">
          <a:solidFill>
            <a:schemeClr val="tx1"/>
          </a:solidFill>
          <a:latin typeface="+mn-lt"/>
        </a:defRPr>
      </a:lvl2pPr>
      <a:lvl3pPr marL="1143000" indent="-228600" algn="l" rtl="0" eaLnBrk="0" fontAlgn="base" hangingPunct="0">
        <a:spcBef>
          <a:spcPct val="20000"/>
        </a:spcBef>
        <a:spcAft>
          <a:spcPct val="0"/>
        </a:spcAft>
        <a:buChar char="•"/>
        <a:defRPr sz="28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90599"/>
            <a:ext cx="9144000" cy="53507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150" name="Rectangle 3"/>
          <p:cNvSpPr>
            <a:spLocks noGrp="1" noChangeAspect="1" noChangeArrowheads="1"/>
          </p:cNvSpPr>
          <p:nvPr>
            <p:ph type="body" idx="1"/>
          </p:nvPr>
        </p:nvSpPr>
        <p:spPr bwMode="auto">
          <a:xfrm>
            <a:off x="457200" y="1524000"/>
            <a:ext cx="84582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  - </a:t>
            </a:r>
            <a:r>
              <a:rPr lang="en-US" altLang="en-US" dirty="0" err="1"/>
              <a:t>colorat</a:t>
            </a:r>
            <a:r>
              <a:rPr lang="en-US" altLang="en-US" dirty="0"/>
              <a:t> </a:t>
            </a:r>
            <a:r>
              <a:rPr lang="en-US" altLang="en-US" dirty="0" err="1"/>
              <a:t>diferit</a:t>
            </a:r>
            <a:endParaRPr lang="en-US" altLang="en-US" dirty="0"/>
          </a:p>
        </p:txBody>
      </p:sp>
      <p:sp>
        <p:nvSpPr>
          <p:cNvPr id="216071" name="Rectangle 7"/>
          <p:cNvSpPr>
            <a:spLocks noGrp="1" noChangeArrowheads="1"/>
          </p:cNvSpPr>
          <p:nvPr>
            <p:ph type="sldNum" sz="quarter" idx="4"/>
          </p:nvPr>
        </p:nvSpPr>
        <p:spPr bwMode="auto">
          <a:xfrm>
            <a:off x="8628063" y="6467475"/>
            <a:ext cx="515937" cy="390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FontTx/>
              <a:buNone/>
              <a:defRPr sz="1200">
                <a:solidFill>
                  <a:srgbClr val="002060"/>
                </a:solidFill>
              </a:defRPr>
            </a:lvl1pPr>
          </a:lstStyle>
          <a:p>
            <a:pPr fontAlgn="base">
              <a:spcAft>
                <a:spcPct val="0"/>
              </a:spcAft>
              <a:defRPr/>
            </a:pPr>
            <a:fld id="{CFA536BC-3ED5-4293-8323-16A4258B4A0B}" type="slidenum">
              <a:rPr lang="en-US"/>
              <a:pPr fontAlgn="base">
                <a:spcAft>
                  <a:spcPct val="0"/>
                </a:spcAft>
                <a:defRPr/>
              </a:pPr>
              <a:t>‹#›</a:t>
            </a:fld>
            <a:endParaRPr lang="en-US" dirty="0"/>
          </a:p>
        </p:txBody>
      </p:sp>
      <p:sp>
        <p:nvSpPr>
          <p:cNvPr id="5" name="Footer Placeholder 4"/>
          <p:cNvSpPr>
            <a:spLocks noGrp="1"/>
          </p:cNvSpPr>
          <p:nvPr>
            <p:ph type="ftr" sz="quarter" idx="3"/>
          </p:nvPr>
        </p:nvSpPr>
        <p:spPr>
          <a:xfrm>
            <a:off x="0" y="6400801"/>
            <a:ext cx="8763000" cy="457200"/>
          </a:xfrm>
          <a:prstGeom prst="rect">
            <a:avLst/>
          </a:prstGeom>
          <a:noFill/>
        </p:spPr>
        <p:txBody>
          <a:bodyPr vert="horz" lIns="91440" tIns="45720" rIns="91440" bIns="45720" rtlCol="0" anchor="ctr"/>
          <a:lstStyle>
            <a:lvl1pPr algn="l">
              <a:buNone/>
              <a:defRPr sz="900">
                <a:solidFill>
                  <a:schemeClr val="tx1"/>
                </a:solidFill>
                <a:cs typeface="Arial" pitchFamily="34" charset="0"/>
              </a:defRPr>
            </a:lvl1pPr>
          </a:lstStyle>
          <a:p>
            <a:pPr fontAlgn="base">
              <a:spcBef>
                <a:spcPct val="20000"/>
              </a:spcBef>
              <a:spcAft>
                <a:spcPct val="0"/>
              </a:spcAft>
              <a:defRPr/>
            </a:pPr>
            <a:r>
              <a:rPr lang="en-US" dirty="0">
                <a:solidFill>
                  <a:srgbClr val="000000"/>
                </a:solidFill>
              </a:rPr>
              <a:t>© 2021 Cengage Learning®.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576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122" name="Rectangle 2"/>
          <p:cNvSpPr>
            <a:spLocks noGrp="1" noChangeAspect="1" noChangeArrowheads="1"/>
          </p:cNvSpPr>
          <p:nvPr>
            <p:ph type="title"/>
          </p:nvPr>
        </p:nvSpPr>
        <p:spPr bwMode="auto">
          <a:xfrm>
            <a:off x="506413" y="0"/>
            <a:ext cx="8450262"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ASK THE EXPERTS</a:t>
            </a:r>
          </a:p>
        </p:txBody>
      </p: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33400"/>
            <a:ext cx="9144000" cy="576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0183629"/>
      </p:ext>
    </p:extLst>
  </p:cSld>
  <p:clrMap bg1="lt1" tx1="dk1" bg2="lt2" tx2="dk2" accent1="accent1" accent2="accent2" accent3="accent3" accent4="accent4" accent5="accent5" accent6="accent6" hlink="hlink" folHlink="folHlink"/>
  <p:sldLayoutIdLst>
    <p:sldLayoutId id="2147483677" r:id="rId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150">
                                            <p:txEl>
                                              <p:pRg st="0" end="0"/>
                                            </p:txEl>
                                          </p:spTgt>
                                        </p:tgtEl>
                                        <p:attrNameLst>
                                          <p:attrName>style.visibility</p:attrName>
                                        </p:attrNameLst>
                                      </p:cBhvr>
                                      <p:to>
                                        <p:strVal val="visible"/>
                                      </p:to>
                                    </p:set>
                                    <p:animEffect transition="in" filter="wipe(left)">
                                      <p:cBhvr>
                                        <p:cTn id="7" dur="500"/>
                                        <p:tgtEl>
                                          <p:spTgt spid="6150">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150">
                                            <p:txEl>
                                              <p:pRg st="1" end="1"/>
                                            </p:txEl>
                                          </p:spTgt>
                                        </p:tgtEl>
                                        <p:attrNameLst>
                                          <p:attrName>style.visibility</p:attrName>
                                        </p:attrNameLst>
                                      </p:cBhvr>
                                      <p:to>
                                        <p:strVal val="visible"/>
                                      </p:to>
                                    </p:set>
                                    <p:animEffect transition="in" filter="wipe(left)">
                                      <p:cBhvr>
                                        <p:cTn id="11" dur="500"/>
                                        <p:tgtEl>
                                          <p:spTgt spid="6150">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150">
                                            <p:txEl>
                                              <p:pRg st="2" end="2"/>
                                            </p:txEl>
                                          </p:spTgt>
                                        </p:tgtEl>
                                        <p:attrNameLst>
                                          <p:attrName>style.visibility</p:attrName>
                                        </p:attrNameLst>
                                      </p:cBhvr>
                                      <p:to>
                                        <p:strVal val="visible"/>
                                      </p:to>
                                    </p:set>
                                    <p:animEffect transition="in" filter="wipe(left)">
                                      <p:cBhvr>
                                        <p:cTn id="15" dur="500"/>
                                        <p:tgtEl>
                                          <p:spTgt spid="6150">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150">
                                            <p:txEl>
                                              <p:pRg st="3" end="3"/>
                                            </p:txEl>
                                          </p:spTgt>
                                        </p:tgtEl>
                                        <p:attrNameLst>
                                          <p:attrName>style.visibility</p:attrName>
                                        </p:attrNameLst>
                                      </p:cBhvr>
                                      <p:to>
                                        <p:strVal val="visible"/>
                                      </p:to>
                                    </p:set>
                                    <p:animEffect transition="in" filter="wipe(left)">
                                      <p:cBhvr>
                                        <p:cTn id="19" dur="500"/>
                                        <p:tgtEl>
                                          <p:spTgt spid="6150">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150">
                                            <p:txEl>
                                              <p:pRg st="4" end="4"/>
                                            </p:txEl>
                                          </p:spTgt>
                                        </p:tgtEl>
                                        <p:attrNameLst>
                                          <p:attrName>style.visibility</p:attrName>
                                        </p:attrNameLst>
                                      </p:cBhvr>
                                      <p:to>
                                        <p:strVal val="visible"/>
                                      </p:to>
                                    </p:set>
                                    <p:animEffect transition="in" filter="wipe(left)">
                                      <p:cBhvr>
                                        <p:cTn id="23" dur="500"/>
                                        <p:tgtEl>
                                          <p:spTgt spid="615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build="p">
        <p:tmplLst>
          <p:tmpl lvl="1">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2">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3">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4">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 lvl="5">
            <p:tnLst>
              <p:par>
                <p:cTn presetID="22" presetClass="entr" presetSubtype="8" fill="hold" nodeType="afterEffect">
                  <p:stCondLst>
                    <p:cond delay="0"/>
                  </p:stCondLst>
                  <p:childTnLst>
                    <p:set>
                      <p:cBhvr>
                        <p:cTn dur="1" fill="hold">
                          <p:stCondLst>
                            <p:cond delay="0"/>
                          </p:stCondLst>
                        </p:cTn>
                        <p:tgtEl>
                          <p:spTgt spid="6150"/>
                        </p:tgtEl>
                        <p:attrNameLst>
                          <p:attrName>style.visibility</p:attrName>
                        </p:attrNameLst>
                      </p:cBhvr>
                      <p:to>
                        <p:strVal val="visible"/>
                      </p:to>
                    </p:set>
                    <p:animEffect transition="in" filter="wipe(left)">
                      <p:cBhvr>
                        <p:cTn dur="500"/>
                        <p:tgtEl>
                          <p:spTgt spid="6150"/>
                        </p:tgtEl>
                      </p:cBhvr>
                    </p:animEffect>
                  </p:childTnLst>
                </p:cTn>
              </p:par>
            </p:tnLst>
          </p:tmpl>
        </p:tmplLst>
      </p:bldP>
    </p:bldLst>
  </p:timing>
  <p:hf hdr="0" dt="0"/>
  <p:txStyles>
    <p:titleStyle>
      <a:lvl1pPr algn="l" rtl="0" eaLnBrk="0" fontAlgn="base" hangingPunct="0">
        <a:spcBef>
          <a:spcPct val="0"/>
        </a:spcBef>
        <a:spcAft>
          <a:spcPct val="0"/>
        </a:spcAft>
        <a:defRPr sz="3200">
          <a:solidFill>
            <a:schemeClr val="bg1"/>
          </a:solidFill>
          <a:latin typeface="+mj-lt"/>
          <a:ea typeface="+mj-ea"/>
          <a:cs typeface="+mj-cs"/>
        </a:defRPr>
      </a:lvl1pPr>
      <a:lvl2pPr algn="ctr" rtl="0" eaLnBrk="0" fontAlgn="base" hangingPunct="0">
        <a:spcBef>
          <a:spcPct val="0"/>
        </a:spcBef>
        <a:spcAft>
          <a:spcPct val="0"/>
        </a:spcAft>
        <a:defRPr sz="3000">
          <a:solidFill>
            <a:srgbClr val="0D0D0D"/>
          </a:solidFill>
          <a:latin typeface="Arial" pitchFamily="34" charset="0"/>
        </a:defRPr>
      </a:lvl2pPr>
      <a:lvl3pPr algn="ctr" rtl="0" eaLnBrk="0" fontAlgn="base" hangingPunct="0">
        <a:spcBef>
          <a:spcPct val="0"/>
        </a:spcBef>
        <a:spcAft>
          <a:spcPct val="0"/>
        </a:spcAft>
        <a:defRPr sz="3000">
          <a:solidFill>
            <a:srgbClr val="0D0D0D"/>
          </a:solidFill>
          <a:latin typeface="Arial" pitchFamily="34" charset="0"/>
        </a:defRPr>
      </a:lvl3pPr>
      <a:lvl4pPr algn="ctr" rtl="0" eaLnBrk="0" fontAlgn="base" hangingPunct="0">
        <a:spcBef>
          <a:spcPct val="0"/>
        </a:spcBef>
        <a:spcAft>
          <a:spcPct val="0"/>
        </a:spcAft>
        <a:defRPr sz="3000">
          <a:solidFill>
            <a:srgbClr val="0D0D0D"/>
          </a:solidFill>
          <a:latin typeface="Arial" pitchFamily="34" charset="0"/>
        </a:defRPr>
      </a:lvl4pPr>
      <a:lvl5pPr algn="ctr" rtl="0" eaLnBrk="0" fontAlgn="base" hangingPunct="0">
        <a:spcBef>
          <a:spcPct val="0"/>
        </a:spcBef>
        <a:spcAft>
          <a:spcPct val="0"/>
        </a:spcAft>
        <a:defRPr sz="3000">
          <a:solidFill>
            <a:srgbClr val="0D0D0D"/>
          </a:solidFill>
          <a:latin typeface="Arial" pitchFamily="34" charset="0"/>
        </a:defRPr>
      </a:lvl5pPr>
      <a:lvl6pPr marL="457200" algn="l" rtl="0" fontAlgn="base">
        <a:spcBef>
          <a:spcPct val="0"/>
        </a:spcBef>
        <a:spcAft>
          <a:spcPct val="0"/>
        </a:spcAft>
        <a:defRPr sz="3000">
          <a:solidFill>
            <a:srgbClr val="990000"/>
          </a:solidFill>
          <a:latin typeface="Arial" pitchFamily="34" charset="0"/>
        </a:defRPr>
      </a:lvl6pPr>
      <a:lvl7pPr marL="914400" algn="l" rtl="0" fontAlgn="base">
        <a:spcBef>
          <a:spcPct val="0"/>
        </a:spcBef>
        <a:spcAft>
          <a:spcPct val="0"/>
        </a:spcAft>
        <a:defRPr sz="3000">
          <a:solidFill>
            <a:srgbClr val="990000"/>
          </a:solidFill>
          <a:latin typeface="Arial" pitchFamily="34" charset="0"/>
        </a:defRPr>
      </a:lvl7pPr>
      <a:lvl8pPr marL="1371600" algn="l" rtl="0" fontAlgn="base">
        <a:spcBef>
          <a:spcPct val="0"/>
        </a:spcBef>
        <a:spcAft>
          <a:spcPct val="0"/>
        </a:spcAft>
        <a:defRPr sz="3000">
          <a:solidFill>
            <a:srgbClr val="990000"/>
          </a:solidFill>
          <a:latin typeface="Arial" pitchFamily="34" charset="0"/>
        </a:defRPr>
      </a:lvl8pPr>
      <a:lvl9pPr marL="1828800" algn="l" rtl="0" fontAlgn="base">
        <a:spcBef>
          <a:spcPct val="0"/>
        </a:spcBef>
        <a:spcAft>
          <a:spcPct val="0"/>
        </a:spcAft>
        <a:defRPr sz="3000">
          <a:solidFill>
            <a:srgbClr val="990000"/>
          </a:solidFill>
          <a:latin typeface="Arial" pitchFamily="34" charset="0"/>
        </a:defRPr>
      </a:lvl9pPr>
    </p:titleStyle>
    <p:bodyStyle>
      <a:lvl1pPr marL="342900" indent="-342900" algn="l" rtl="0" eaLnBrk="0" fontAlgn="base" hangingPunct="0">
        <a:spcBef>
          <a:spcPct val="20000"/>
        </a:spcBef>
        <a:spcAft>
          <a:spcPct val="0"/>
        </a:spcAft>
        <a:buChar char="•"/>
        <a:defRPr sz="3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3200">
          <a:solidFill>
            <a:schemeClr val="tx1"/>
          </a:solidFill>
          <a:latin typeface="+mn-lt"/>
        </a:defRPr>
      </a:lvl2pPr>
      <a:lvl3pPr marL="1143000" indent="-228600" algn="l" rtl="0" eaLnBrk="0" fontAlgn="base" hangingPunct="0">
        <a:spcBef>
          <a:spcPct val="20000"/>
        </a:spcBef>
        <a:spcAft>
          <a:spcPct val="0"/>
        </a:spcAft>
        <a:buChar char="•"/>
        <a:defRPr sz="28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27.e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7.xml"/><Relationship Id="rId1" Type="http://schemas.openxmlformats.org/officeDocument/2006/relationships/vmlDrawing" Target="../drawings/vmlDrawing2.vml"/><Relationship Id="rId5" Type="http://schemas.openxmlformats.org/officeDocument/2006/relationships/image" Target="../media/image28.emf"/><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30.emf"/><Relationship Id="rId4" Type="http://schemas.openxmlformats.org/officeDocument/2006/relationships/oleObject" Target="../embeddings/oleObject3.bin"/></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31.emf"/><Relationship Id="rId4" Type="http://schemas.openxmlformats.org/officeDocument/2006/relationships/oleObject" Target="../embeddings/oleObject4.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7.xml"/><Relationship Id="rId1" Type="http://schemas.openxmlformats.org/officeDocument/2006/relationships/vmlDrawing" Target="../drawings/vmlDrawing5.vml"/><Relationship Id="rId5" Type="http://schemas.openxmlformats.org/officeDocument/2006/relationships/image" Target="../media/image31.emf"/><Relationship Id="rId4" Type="http://schemas.openxmlformats.org/officeDocument/2006/relationships/oleObject" Target="../embeddings/oleObject5.bin"/></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42.xml"/><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3" Type="http://schemas.openxmlformats.org/officeDocument/2006/relationships/notesSlide" Target="../notesSlides/notesSlide47.xml"/><Relationship Id="rId2" Type="http://schemas.openxmlformats.org/officeDocument/2006/relationships/slideLayout" Target="../slideLayouts/slideLayout13.xml"/><Relationship Id="rId1" Type="http://schemas.openxmlformats.org/officeDocument/2006/relationships/vmlDrawing" Target="../drawings/vmlDrawing6.vml"/><Relationship Id="rId5" Type="http://schemas.openxmlformats.org/officeDocument/2006/relationships/image" Target="../media/image33.emf"/><Relationship Id="rId4" Type="http://schemas.openxmlformats.org/officeDocument/2006/relationships/oleObject" Target="../embeddings/oleObject6.bin"/></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8.xml"/><Relationship Id="rId2" Type="http://schemas.openxmlformats.org/officeDocument/2006/relationships/slideLayout" Target="../slideLayouts/slideLayout12.xml"/><Relationship Id="rId1" Type="http://schemas.openxmlformats.org/officeDocument/2006/relationships/vmlDrawing" Target="../drawings/vmlDrawing7.vml"/><Relationship Id="rId5" Type="http://schemas.openxmlformats.org/officeDocument/2006/relationships/image" Target="../media/image33.emf"/><Relationship Id="rId4" Type="http://schemas.openxmlformats.org/officeDocument/2006/relationships/oleObject" Target="../embeddings/oleObject7.bin"/></Relationships>
</file>

<file path=ppt/slides/_rels/slide49.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49.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17.xml"/><Relationship Id="rId1" Type="http://schemas.openxmlformats.org/officeDocument/2006/relationships/vmlDrawing" Target="../drawings/vmlDrawing8.vml"/><Relationship Id="rId5" Type="http://schemas.openxmlformats.org/officeDocument/2006/relationships/image" Target="../media/image33.emf"/><Relationship Id="rId4" Type="http://schemas.openxmlformats.org/officeDocument/2006/relationships/oleObject" Target="../embeddings/oleObject8.bin"/></Relationships>
</file>

<file path=ppt/slides/_rels/slide51.xml.rels><?xml version="1.0" encoding="UTF-8" standalone="yes"?>
<Relationships xmlns="http://schemas.openxmlformats.org/package/2006/relationships"><Relationship Id="rId3" Type="http://schemas.openxmlformats.org/officeDocument/2006/relationships/notesSlide" Target="../notesSlides/notesSlide51.xml"/><Relationship Id="rId2" Type="http://schemas.openxmlformats.org/officeDocument/2006/relationships/slideLayout" Target="../slideLayouts/slideLayout17.xml"/><Relationship Id="rId1" Type="http://schemas.openxmlformats.org/officeDocument/2006/relationships/vmlDrawing" Target="../drawings/vmlDrawing9.vml"/><Relationship Id="rId5" Type="http://schemas.openxmlformats.org/officeDocument/2006/relationships/image" Target="../media/image33.emf"/><Relationship Id="rId4" Type="http://schemas.openxmlformats.org/officeDocument/2006/relationships/oleObject" Target="../embeddings/oleObject9.bin"/></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17.xml"/><Relationship Id="rId1" Type="http://schemas.openxmlformats.org/officeDocument/2006/relationships/vmlDrawing" Target="../drawings/vmlDrawing10.vml"/><Relationship Id="rId5" Type="http://schemas.openxmlformats.org/officeDocument/2006/relationships/image" Target="../media/image33.emf"/><Relationship Id="rId4" Type="http://schemas.openxmlformats.org/officeDocument/2006/relationships/oleObject" Target="../embeddings/oleObject10.bin"/></Relationships>
</file>

<file path=ppt/slides/_rels/slide53.xml.rels><?xml version="1.0" encoding="UTF-8" standalone="yes"?>
<Relationships xmlns="http://schemas.openxmlformats.org/package/2006/relationships"><Relationship Id="rId3" Type="http://schemas.openxmlformats.org/officeDocument/2006/relationships/notesSlide" Target="../notesSlides/notesSlide53.xml"/><Relationship Id="rId2" Type="http://schemas.openxmlformats.org/officeDocument/2006/relationships/slideLayout" Target="../slideLayouts/slideLayout17.xml"/><Relationship Id="rId1" Type="http://schemas.openxmlformats.org/officeDocument/2006/relationships/vmlDrawing" Target="../drawings/vmlDrawing11.vml"/><Relationship Id="rId5" Type="http://schemas.openxmlformats.org/officeDocument/2006/relationships/image" Target="../media/image35.emf"/><Relationship Id="rId4" Type="http://schemas.openxmlformats.org/officeDocument/2006/relationships/oleObject" Target="../embeddings/oleObject11.bin"/></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9.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pPr>
              <a:defRPr/>
            </a:pPr>
            <a:fld id="{CABCAE2A-3771-4BE5-9C85-74C66AABFB75}" type="slidenum">
              <a:rPr lang="en-US" smtClean="0">
                <a:solidFill>
                  <a:srgbClr val="FFFFFF"/>
                </a:solidFill>
              </a:rPr>
              <a:pPr>
                <a:defRPr/>
              </a:pPr>
              <a:t>1</a:t>
            </a:fld>
            <a:endParaRPr lang="en-US" dirty="0">
              <a:solidFill>
                <a:srgbClr val="FFFFFF"/>
              </a:solidFill>
            </a:endParaRPr>
          </a:p>
        </p:txBody>
      </p:sp>
      <p:sp>
        <p:nvSpPr>
          <p:cNvPr id="8" name="Text Placeholder 7"/>
          <p:cNvSpPr>
            <a:spLocks noGrp="1"/>
          </p:cNvSpPr>
          <p:nvPr>
            <p:ph sz="quarter" idx="12"/>
          </p:nvPr>
        </p:nvSpPr>
        <p:spPr>
          <a:xfrm>
            <a:off x="2590800" y="3581400"/>
            <a:ext cx="6553200" cy="1828800"/>
          </a:xfrm>
        </p:spPr>
        <p:txBody>
          <a:bodyPr anchor="ctr">
            <a:normAutofit/>
          </a:bodyPr>
          <a:lstStyle/>
          <a:p>
            <a:pPr algn="ctr">
              <a:defRPr/>
            </a:pPr>
            <a:r>
              <a:rPr lang="en-US" sz="4800" dirty="0"/>
              <a:t>The Market Forces </a:t>
            </a:r>
          </a:p>
          <a:p>
            <a:pPr algn="ctr">
              <a:defRPr/>
            </a:pPr>
            <a:r>
              <a:rPr lang="en-US" sz="4800" dirty="0"/>
              <a:t>of Supply and Demand</a:t>
            </a:r>
          </a:p>
        </p:txBody>
      </p:sp>
      <p:sp>
        <p:nvSpPr>
          <p:cNvPr id="9" name="Content Placeholder 8"/>
          <p:cNvSpPr>
            <a:spLocks noGrp="1"/>
          </p:cNvSpPr>
          <p:nvPr>
            <p:ph sz="quarter" idx="13"/>
          </p:nvPr>
        </p:nvSpPr>
        <p:spPr>
          <a:xfrm>
            <a:off x="0" y="3581400"/>
            <a:ext cx="2566737" cy="1905000"/>
          </a:xfrm>
        </p:spPr>
        <p:txBody>
          <a:bodyPr>
            <a:normAutofit lnSpcReduction="10000"/>
          </a:bodyPr>
          <a:lstStyle/>
          <a:p>
            <a:pPr algn="ctr"/>
            <a:r>
              <a:rPr lang="en-US" sz="2800" dirty="0"/>
              <a:t>CHAPTER</a:t>
            </a:r>
            <a:r>
              <a:rPr lang="en-US" dirty="0"/>
              <a:t> </a:t>
            </a:r>
          </a:p>
          <a:p>
            <a:pPr algn="ctr"/>
            <a:r>
              <a:rPr lang="en-US" sz="8000" dirty="0"/>
              <a:t>4</a:t>
            </a:r>
          </a:p>
        </p:txBody>
      </p:sp>
      <p:sp>
        <p:nvSpPr>
          <p:cNvPr id="10" name="Content Placeholder 9"/>
          <p:cNvSpPr>
            <a:spLocks noGrp="1"/>
          </p:cNvSpPr>
          <p:nvPr>
            <p:ph sz="quarter" idx="14"/>
          </p:nvPr>
        </p:nvSpPr>
        <p:spPr>
          <a:xfrm>
            <a:off x="0" y="0"/>
            <a:ext cx="5442284" cy="3429000"/>
          </a:xfrm>
        </p:spPr>
        <p:txBody>
          <a:bodyPr/>
          <a:lstStyle/>
          <a:p>
            <a:r>
              <a:rPr lang="en-US" dirty="0">
                <a:solidFill>
                  <a:schemeClr val="bg1"/>
                </a:solidFill>
              </a:rPr>
              <a:t>N. GREGORY MANKIW</a:t>
            </a:r>
          </a:p>
          <a:p>
            <a:pPr algn="ctr"/>
            <a:r>
              <a:rPr lang="en-US" sz="1800" dirty="0"/>
              <a:t>  </a:t>
            </a:r>
          </a:p>
          <a:p>
            <a:pPr algn="ctr"/>
            <a:r>
              <a:rPr lang="en-US" sz="4000" dirty="0"/>
              <a:t>PRINCIPLES OF</a:t>
            </a:r>
          </a:p>
          <a:p>
            <a:pPr algn="ctr"/>
            <a:r>
              <a:rPr lang="en-US" sz="6000" dirty="0">
                <a:solidFill>
                  <a:srgbClr val="902C2E"/>
                </a:solidFill>
                <a:effectLst>
                  <a:outerShdw blurRad="38100" dist="38100" dir="2700000" algn="tl">
                    <a:srgbClr val="000000">
                      <a:alpha val="43137"/>
                    </a:srgbClr>
                  </a:outerShdw>
                </a:effectLst>
                <a:latin typeface="+mj-lt"/>
              </a:rPr>
              <a:t>ECONOMICS</a:t>
            </a:r>
          </a:p>
        </p:txBody>
      </p:sp>
      <p:sp>
        <p:nvSpPr>
          <p:cNvPr id="11" name="Content Placeholder 10"/>
          <p:cNvSpPr>
            <a:spLocks noGrp="1"/>
          </p:cNvSpPr>
          <p:nvPr>
            <p:ph sz="quarter" idx="15"/>
          </p:nvPr>
        </p:nvSpPr>
        <p:spPr/>
        <p:txBody>
          <a:bodyPr>
            <a:normAutofit/>
          </a:bodyPr>
          <a:lstStyle/>
          <a:p>
            <a:r>
              <a:rPr lang="en-US" dirty="0"/>
              <a:t>NINTH EDITION</a:t>
            </a:r>
          </a:p>
        </p:txBody>
      </p:sp>
      <p:sp>
        <p:nvSpPr>
          <p:cNvPr id="12"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chemeClr val="bg1"/>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chemeClr val="bg1"/>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chemeClr val="bg1"/>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962300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EXAMPLE 1C: Market vs. individual demand</a:t>
            </a:r>
          </a:p>
        </p:txBody>
      </p:sp>
      <p:sp>
        <p:nvSpPr>
          <p:cNvPr id="3" name="Text Placeholder 2"/>
          <p:cNvSpPr>
            <a:spLocks noGrp="1"/>
          </p:cNvSpPr>
          <p:nvPr>
            <p:ph idx="1"/>
          </p:nvPr>
        </p:nvSpPr>
        <p:spPr/>
        <p:txBody>
          <a:bodyPr/>
          <a:lstStyle/>
          <a:p>
            <a:pPr marL="0" indent="0">
              <a:buNone/>
            </a:pPr>
            <a:r>
              <a:rPr lang="en-US" sz="2800" dirty="0"/>
              <a:t>Suppose Sofia and Diego are the only two buyers in the market for muffins.    (</a:t>
            </a:r>
            <a:r>
              <a:rPr lang="en-US" sz="2800" b="1" i="1" dirty="0" err="1"/>
              <a:t>Q</a:t>
            </a:r>
            <a:r>
              <a:rPr lang="en-US" sz="2800" b="1" i="1" baseline="30000" dirty="0" err="1"/>
              <a:t>d</a:t>
            </a:r>
            <a:r>
              <a:rPr lang="en-US" sz="2800" dirty="0"/>
              <a:t> = quantity demanded)</a:t>
            </a:r>
          </a:p>
          <a:p>
            <a:endParaRPr lang="en-US" sz="2800" dirty="0"/>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10</a:t>
            </a:fld>
            <a:endParaRPr lang="en-US" dirty="0"/>
          </a:p>
        </p:txBody>
      </p:sp>
      <p:grpSp>
        <p:nvGrpSpPr>
          <p:cNvPr id="6" name="Group 2"/>
          <p:cNvGrpSpPr>
            <a:grpSpLocks/>
          </p:cNvGrpSpPr>
          <p:nvPr/>
        </p:nvGrpSpPr>
        <p:grpSpPr bwMode="auto">
          <a:xfrm>
            <a:off x="685800" y="2308225"/>
            <a:ext cx="7491413" cy="3863975"/>
            <a:chOff x="530" y="1765"/>
            <a:chExt cx="4719" cy="2434"/>
          </a:xfrm>
          <a:noFill/>
        </p:grpSpPr>
        <p:sp>
          <p:nvSpPr>
            <p:cNvPr id="7" name="Rectangle 3"/>
            <p:cNvSpPr>
              <a:spLocks noChangeArrowheads="1"/>
            </p:cNvSpPr>
            <p:nvPr/>
          </p:nvSpPr>
          <p:spPr bwMode="auto">
            <a:xfrm>
              <a:off x="530" y="1765"/>
              <a:ext cx="4719" cy="2434"/>
            </a:xfrm>
            <a:prstGeom prst="rect">
              <a:avLst/>
            </a:prstGeom>
            <a:grpFill/>
            <a:ln w="9525">
              <a:noFill/>
              <a:miter lim="800000"/>
              <a:headEnd/>
              <a:tailEnd/>
            </a:ln>
          </p:spPr>
          <p:txBody>
            <a:bodyPr wrap="none" anchor="ctr"/>
            <a:lstStyle/>
            <a:p>
              <a:endParaRPr lang="en-US" sz="2000">
                <a:latin typeface="Arial"/>
                <a:cs typeface="Arial"/>
              </a:endParaRPr>
            </a:p>
          </p:txBody>
        </p:sp>
        <p:sp>
          <p:nvSpPr>
            <p:cNvPr id="8" name="Line 4"/>
            <p:cNvSpPr>
              <a:spLocks noChangeShapeType="1"/>
            </p:cNvSpPr>
            <p:nvPr/>
          </p:nvSpPr>
          <p:spPr bwMode="auto">
            <a:xfrm>
              <a:off x="582" y="2095"/>
              <a:ext cx="4588" cy="0"/>
            </a:xfrm>
            <a:prstGeom prst="line">
              <a:avLst/>
            </a:prstGeom>
            <a:grpFill/>
            <a:ln w="12700">
              <a:solidFill>
                <a:schemeClr val="tx1"/>
              </a:solidFill>
              <a:round/>
              <a:headEnd/>
              <a:tailEnd/>
            </a:ln>
          </p:spPr>
          <p:txBody>
            <a:bodyPr/>
            <a:lstStyle/>
            <a:p>
              <a:endParaRPr lang="en-US" sz="2000">
                <a:latin typeface="Arial"/>
                <a:cs typeface="Arial"/>
              </a:endParaRPr>
            </a:p>
          </p:txBody>
        </p:sp>
      </p:grpSp>
      <p:grpSp>
        <p:nvGrpSpPr>
          <p:cNvPr id="9" name="Group 7"/>
          <p:cNvGrpSpPr>
            <a:grpSpLocks/>
          </p:cNvGrpSpPr>
          <p:nvPr/>
        </p:nvGrpSpPr>
        <p:grpSpPr bwMode="auto">
          <a:xfrm>
            <a:off x="1960563" y="2338387"/>
            <a:ext cx="1873250" cy="3816350"/>
            <a:chOff x="1333" y="1784"/>
            <a:chExt cx="1180" cy="2404"/>
          </a:xfrm>
        </p:grpSpPr>
        <p:sp>
          <p:nvSpPr>
            <p:cNvPr id="10" name="Rectangle 8"/>
            <p:cNvSpPr>
              <a:spLocks noChangeArrowheads="1"/>
            </p:cNvSpPr>
            <p:nvPr/>
          </p:nvSpPr>
          <p:spPr bwMode="auto">
            <a:xfrm>
              <a:off x="1333" y="3889"/>
              <a:ext cx="1180"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a:solidFill>
                    <a:srgbClr val="002060"/>
                  </a:solidFill>
                  <a:latin typeface="Arial"/>
                  <a:cs typeface="Arial"/>
                </a:rPr>
                <a:t>4</a:t>
              </a:r>
            </a:p>
          </p:txBody>
        </p:sp>
        <p:sp>
          <p:nvSpPr>
            <p:cNvPr id="11" name="Rectangle 9"/>
            <p:cNvSpPr>
              <a:spLocks noChangeArrowheads="1"/>
            </p:cNvSpPr>
            <p:nvPr/>
          </p:nvSpPr>
          <p:spPr bwMode="auto">
            <a:xfrm>
              <a:off x="1333" y="3590"/>
              <a:ext cx="1180"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a:solidFill>
                    <a:srgbClr val="002060"/>
                  </a:solidFill>
                  <a:latin typeface="Arial"/>
                  <a:cs typeface="Arial"/>
                </a:rPr>
                <a:t>6</a:t>
              </a:r>
            </a:p>
          </p:txBody>
        </p:sp>
        <p:sp>
          <p:nvSpPr>
            <p:cNvPr id="12" name="Rectangle 10"/>
            <p:cNvSpPr>
              <a:spLocks noChangeArrowheads="1"/>
            </p:cNvSpPr>
            <p:nvPr/>
          </p:nvSpPr>
          <p:spPr bwMode="auto">
            <a:xfrm>
              <a:off x="1333" y="3291"/>
              <a:ext cx="1180"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a:solidFill>
                    <a:srgbClr val="002060"/>
                  </a:solidFill>
                  <a:latin typeface="Arial"/>
                  <a:cs typeface="Arial"/>
                </a:rPr>
                <a:t>8</a:t>
              </a:r>
            </a:p>
          </p:txBody>
        </p:sp>
        <p:sp>
          <p:nvSpPr>
            <p:cNvPr id="13" name="Rectangle 11"/>
            <p:cNvSpPr>
              <a:spLocks noChangeArrowheads="1"/>
            </p:cNvSpPr>
            <p:nvPr/>
          </p:nvSpPr>
          <p:spPr bwMode="auto">
            <a:xfrm>
              <a:off x="1333" y="2992"/>
              <a:ext cx="1180"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a:solidFill>
                    <a:srgbClr val="002060"/>
                  </a:solidFill>
                  <a:latin typeface="Arial"/>
                  <a:cs typeface="Arial"/>
                </a:rPr>
                <a:t>10</a:t>
              </a:r>
            </a:p>
          </p:txBody>
        </p:sp>
        <p:sp>
          <p:nvSpPr>
            <p:cNvPr id="14" name="Rectangle 12"/>
            <p:cNvSpPr>
              <a:spLocks noChangeArrowheads="1"/>
            </p:cNvSpPr>
            <p:nvPr/>
          </p:nvSpPr>
          <p:spPr bwMode="auto">
            <a:xfrm>
              <a:off x="1333" y="2693"/>
              <a:ext cx="1180"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a:solidFill>
                    <a:srgbClr val="002060"/>
                  </a:solidFill>
                  <a:latin typeface="Arial"/>
                  <a:cs typeface="Arial"/>
                </a:rPr>
                <a:t>12</a:t>
              </a:r>
            </a:p>
          </p:txBody>
        </p:sp>
        <p:sp>
          <p:nvSpPr>
            <p:cNvPr id="15" name="Rectangle 13"/>
            <p:cNvSpPr>
              <a:spLocks noChangeArrowheads="1"/>
            </p:cNvSpPr>
            <p:nvPr/>
          </p:nvSpPr>
          <p:spPr bwMode="auto">
            <a:xfrm>
              <a:off x="1333" y="2394"/>
              <a:ext cx="1180"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a:solidFill>
                    <a:srgbClr val="002060"/>
                  </a:solidFill>
                  <a:latin typeface="Arial"/>
                  <a:cs typeface="Arial"/>
                </a:rPr>
                <a:t>14</a:t>
              </a:r>
            </a:p>
          </p:txBody>
        </p:sp>
        <p:sp>
          <p:nvSpPr>
            <p:cNvPr id="16" name="Rectangle 14"/>
            <p:cNvSpPr>
              <a:spLocks noChangeArrowheads="1"/>
            </p:cNvSpPr>
            <p:nvPr/>
          </p:nvSpPr>
          <p:spPr bwMode="auto">
            <a:xfrm>
              <a:off x="1333" y="2095"/>
              <a:ext cx="1180"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a:solidFill>
                    <a:srgbClr val="002060"/>
                  </a:solidFill>
                  <a:latin typeface="Arial"/>
                  <a:cs typeface="Arial"/>
                </a:rPr>
                <a:t>16</a:t>
              </a:r>
            </a:p>
          </p:txBody>
        </p:sp>
        <p:sp>
          <p:nvSpPr>
            <p:cNvPr id="17" name="Rectangle 15"/>
            <p:cNvSpPr>
              <a:spLocks noChangeArrowheads="1"/>
            </p:cNvSpPr>
            <p:nvPr/>
          </p:nvSpPr>
          <p:spPr bwMode="auto">
            <a:xfrm>
              <a:off x="1333" y="1784"/>
              <a:ext cx="1180" cy="311"/>
            </a:xfrm>
            <a:prstGeom prst="rect">
              <a:avLst/>
            </a:prstGeom>
            <a:noFill/>
            <a:ln w="9525">
              <a:noFill/>
              <a:miter lim="800000"/>
              <a:headEnd/>
              <a:tailEnd/>
            </a:ln>
          </p:spPr>
          <p:txBody>
            <a:bodyPr anchor="ctr" anchorCtr="1"/>
            <a:lstStyle/>
            <a:p>
              <a:pPr algn="ctr">
                <a:lnSpc>
                  <a:spcPct val="105000"/>
                </a:lnSpc>
                <a:spcBef>
                  <a:spcPct val="45000"/>
                </a:spcBef>
                <a:buClr>
                  <a:srgbClr val="00B85C"/>
                </a:buClr>
                <a:buSzPct val="120000"/>
                <a:buFont typeface="Wingdings" pitchFamily="2" charset="2"/>
                <a:buNone/>
              </a:pPr>
              <a:r>
                <a:rPr lang="en-US" sz="2800" dirty="0">
                  <a:solidFill>
                    <a:srgbClr val="002060"/>
                  </a:solidFill>
                  <a:latin typeface="Arial"/>
                  <a:cs typeface="Arial"/>
                </a:rPr>
                <a:t>Sofia’s </a:t>
              </a:r>
              <a:r>
                <a:rPr lang="en-US" sz="2800" b="1" i="1" dirty="0" err="1">
                  <a:solidFill>
                    <a:srgbClr val="002060"/>
                  </a:solidFill>
                  <a:latin typeface="Arial"/>
                  <a:cs typeface="Arial"/>
                </a:rPr>
                <a:t>Q</a:t>
              </a:r>
              <a:r>
                <a:rPr lang="en-US" sz="2800" b="1" i="1" baseline="30000" dirty="0" err="1">
                  <a:solidFill>
                    <a:srgbClr val="002060"/>
                  </a:solidFill>
                  <a:latin typeface="Arial"/>
                  <a:cs typeface="Arial"/>
                </a:rPr>
                <a:t>d</a:t>
              </a:r>
              <a:r>
                <a:rPr lang="en-US" sz="2800" dirty="0">
                  <a:solidFill>
                    <a:srgbClr val="002060"/>
                  </a:solidFill>
                  <a:latin typeface="Arial"/>
                  <a:cs typeface="Arial"/>
                </a:rPr>
                <a:t> </a:t>
              </a:r>
            </a:p>
          </p:txBody>
        </p:sp>
      </p:grpSp>
      <p:grpSp>
        <p:nvGrpSpPr>
          <p:cNvPr id="18" name="Group 16"/>
          <p:cNvGrpSpPr>
            <a:grpSpLocks/>
          </p:cNvGrpSpPr>
          <p:nvPr/>
        </p:nvGrpSpPr>
        <p:grpSpPr bwMode="auto">
          <a:xfrm>
            <a:off x="3833812" y="2338387"/>
            <a:ext cx="2092324" cy="3816350"/>
            <a:chOff x="2513" y="1784"/>
            <a:chExt cx="1318" cy="2404"/>
          </a:xfrm>
        </p:grpSpPr>
        <p:sp>
          <p:nvSpPr>
            <p:cNvPr id="19" name="Rectangle 17"/>
            <p:cNvSpPr>
              <a:spLocks noChangeArrowheads="1"/>
            </p:cNvSpPr>
            <p:nvPr/>
          </p:nvSpPr>
          <p:spPr bwMode="auto">
            <a:xfrm>
              <a:off x="2681" y="3889"/>
              <a:ext cx="1007"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a:latin typeface="Arial"/>
                  <a:cs typeface="Arial"/>
                </a:rPr>
                <a:t>2</a:t>
              </a:r>
            </a:p>
          </p:txBody>
        </p:sp>
        <p:sp>
          <p:nvSpPr>
            <p:cNvPr id="20" name="Rectangle 18"/>
            <p:cNvSpPr>
              <a:spLocks noChangeArrowheads="1"/>
            </p:cNvSpPr>
            <p:nvPr/>
          </p:nvSpPr>
          <p:spPr bwMode="auto">
            <a:xfrm>
              <a:off x="2681" y="3590"/>
              <a:ext cx="1007"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a:latin typeface="Arial"/>
                  <a:cs typeface="Arial"/>
                </a:rPr>
                <a:t>3</a:t>
              </a:r>
            </a:p>
          </p:txBody>
        </p:sp>
        <p:sp>
          <p:nvSpPr>
            <p:cNvPr id="21" name="Rectangle 19"/>
            <p:cNvSpPr>
              <a:spLocks noChangeArrowheads="1"/>
            </p:cNvSpPr>
            <p:nvPr/>
          </p:nvSpPr>
          <p:spPr bwMode="auto">
            <a:xfrm>
              <a:off x="2681" y="3291"/>
              <a:ext cx="1007"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a:latin typeface="Arial"/>
                  <a:cs typeface="Arial"/>
                </a:rPr>
                <a:t>4</a:t>
              </a:r>
            </a:p>
          </p:txBody>
        </p:sp>
        <p:sp>
          <p:nvSpPr>
            <p:cNvPr id="22" name="Rectangle 20"/>
            <p:cNvSpPr>
              <a:spLocks noChangeArrowheads="1"/>
            </p:cNvSpPr>
            <p:nvPr/>
          </p:nvSpPr>
          <p:spPr bwMode="auto">
            <a:xfrm>
              <a:off x="2681" y="2992"/>
              <a:ext cx="1007"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a:latin typeface="Arial"/>
                  <a:cs typeface="Arial"/>
                </a:rPr>
                <a:t>5</a:t>
              </a:r>
            </a:p>
          </p:txBody>
        </p:sp>
        <p:sp>
          <p:nvSpPr>
            <p:cNvPr id="23" name="Rectangle 21"/>
            <p:cNvSpPr>
              <a:spLocks noChangeArrowheads="1"/>
            </p:cNvSpPr>
            <p:nvPr/>
          </p:nvSpPr>
          <p:spPr bwMode="auto">
            <a:xfrm>
              <a:off x="2681" y="2693"/>
              <a:ext cx="1007"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a:latin typeface="Arial"/>
                  <a:cs typeface="Arial"/>
                </a:rPr>
                <a:t>6</a:t>
              </a:r>
            </a:p>
          </p:txBody>
        </p:sp>
        <p:sp>
          <p:nvSpPr>
            <p:cNvPr id="24" name="Rectangle 22"/>
            <p:cNvSpPr>
              <a:spLocks noChangeArrowheads="1"/>
            </p:cNvSpPr>
            <p:nvPr/>
          </p:nvSpPr>
          <p:spPr bwMode="auto">
            <a:xfrm>
              <a:off x="2681" y="2394"/>
              <a:ext cx="1007"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latin typeface="Arial"/>
                  <a:cs typeface="Arial"/>
                </a:rPr>
                <a:t>7</a:t>
              </a:r>
            </a:p>
          </p:txBody>
        </p:sp>
        <p:sp>
          <p:nvSpPr>
            <p:cNvPr id="25" name="Rectangle 23"/>
            <p:cNvSpPr>
              <a:spLocks noChangeArrowheads="1"/>
            </p:cNvSpPr>
            <p:nvPr/>
          </p:nvSpPr>
          <p:spPr bwMode="auto">
            <a:xfrm>
              <a:off x="2681" y="2095"/>
              <a:ext cx="1007"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a:latin typeface="Arial"/>
                  <a:cs typeface="Arial"/>
                </a:rPr>
                <a:t>8</a:t>
              </a:r>
            </a:p>
          </p:txBody>
        </p:sp>
        <p:sp>
          <p:nvSpPr>
            <p:cNvPr id="26" name="Rectangle 24"/>
            <p:cNvSpPr>
              <a:spLocks noChangeArrowheads="1"/>
            </p:cNvSpPr>
            <p:nvPr/>
          </p:nvSpPr>
          <p:spPr bwMode="auto">
            <a:xfrm>
              <a:off x="2513" y="1784"/>
              <a:ext cx="1318" cy="311"/>
            </a:xfrm>
            <a:prstGeom prst="rect">
              <a:avLst/>
            </a:prstGeom>
            <a:noFill/>
            <a:ln w="9525">
              <a:noFill/>
              <a:miter lim="800000"/>
              <a:headEnd/>
              <a:tailEnd/>
            </a:ln>
          </p:spPr>
          <p:txBody>
            <a:bodyPr anchor="ctr" anchorCtr="1"/>
            <a:lstStyle/>
            <a:p>
              <a:pPr algn="ctr">
                <a:lnSpc>
                  <a:spcPct val="105000"/>
                </a:lnSpc>
                <a:spcBef>
                  <a:spcPct val="45000"/>
                </a:spcBef>
                <a:buClr>
                  <a:srgbClr val="00B85C"/>
                </a:buClr>
                <a:buSzPct val="120000"/>
                <a:buFont typeface="Wingdings" pitchFamily="2" charset="2"/>
                <a:buNone/>
              </a:pPr>
              <a:r>
                <a:rPr lang="en-US" sz="2800" dirty="0">
                  <a:latin typeface="Arial"/>
                  <a:cs typeface="Arial"/>
                </a:rPr>
                <a:t>Diego’s </a:t>
              </a:r>
              <a:r>
                <a:rPr lang="en-US" sz="2800" b="1" i="1" dirty="0" err="1">
                  <a:latin typeface="Arial"/>
                  <a:cs typeface="Arial"/>
                </a:rPr>
                <a:t>Q</a:t>
              </a:r>
              <a:r>
                <a:rPr lang="en-US" sz="2800" b="1" i="1" baseline="30000" dirty="0" err="1">
                  <a:latin typeface="Arial"/>
                  <a:cs typeface="Arial"/>
                </a:rPr>
                <a:t>d</a:t>
              </a:r>
              <a:r>
                <a:rPr lang="en-US" sz="2800" dirty="0">
                  <a:latin typeface="Arial"/>
                  <a:cs typeface="Arial"/>
                </a:rPr>
                <a:t> </a:t>
              </a:r>
            </a:p>
          </p:txBody>
        </p:sp>
      </p:grpSp>
      <p:grpSp>
        <p:nvGrpSpPr>
          <p:cNvPr id="27" name="Group 25"/>
          <p:cNvGrpSpPr>
            <a:grpSpLocks/>
          </p:cNvGrpSpPr>
          <p:nvPr/>
        </p:nvGrpSpPr>
        <p:grpSpPr bwMode="auto">
          <a:xfrm>
            <a:off x="3833813" y="4256087"/>
            <a:ext cx="4217987" cy="1898650"/>
            <a:chOff x="2513" y="2992"/>
            <a:chExt cx="2657" cy="1196"/>
          </a:xfrm>
        </p:grpSpPr>
        <p:sp>
          <p:nvSpPr>
            <p:cNvPr id="28" name="Rectangle 26"/>
            <p:cNvSpPr>
              <a:spLocks noChangeArrowheads="1"/>
            </p:cNvSpPr>
            <p:nvPr/>
          </p:nvSpPr>
          <p:spPr bwMode="auto">
            <a:xfrm>
              <a:off x="2513" y="3889"/>
              <a:ext cx="168"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AE1221"/>
                  </a:solidFill>
                  <a:latin typeface="Arial"/>
                  <a:cs typeface="Arial"/>
                </a:rPr>
                <a:t>+</a:t>
              </a:r>
            </a:p>
          </p:txBody>
        </p:sp>
        <p:sp>
          <p:nvSpPr>
            <p:cNvPr id="29" name="Rectangle 27"/>
            <p:cNvSpPr>
              <a:spLocks noChangeArrowheads="1"/>
            </p:cNvSpPr>
            <p:nvPr/>
          </p:nvSpPr>
          <p:spPr bwMode="auto">
            <a:xfrm>
              <a:off x="2513" y="3590"/>
              <a:ext cx="168"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AE1221"/>
                  </a:solidFill>
                  <a:latin typeface="Arial"/>
                  <a:cs typeface="Arial"/>
                </a:rPr>
                <a:t>+</a:t>
              </a:r>
            </a:p>
          </p:txBody>
        </p:sp>
        <p:sp>
          <p:nvSpPr>
            <p:cNvPr id="30" name="Rectangle 28"/>
            <p:cNvSpPr>
              <a:spLocks noChangeArrowheads="1"/>
            </p:cNvSpPr>
            <p:nvPr/>
          </p:nvSpPr>
          <p:spPr bwMode="auto">
            <a:xfrm>
              <a:off x="2513" y="3291"/>
              <a:ext cx="168"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AE1221"/>
                  </a:solidFill>
                  <a:latin typeface="Arial"/>
                  <a:cs typeface="Arial"/>
                </a:rPr>
                <a:t>+</a:t>
              </a:r>
            </a:p>
          </p:txBody>
        </p:sp>
        <p:sp>
          <p:nvSpPr>
            <p:cNvPr id="31" name="Rectangle 29"/>
            <p:cNvSpPr>
              <a:spLocks noChangeArrowheads="1"/>
            </p:cNvSpPr>
            <p:nvPr/>
          </p:nvSpPr>
          <p:spPr bwMode="auto">
            <a:xfrm>
              <a:off x="2513" y="2992"/>
              <a:ext cx="168"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AE1221"/>
                  </a:solidFill>
                  <a:latin typeface="Arial"/>
                  <a:cs typeface="Arial"/>
                </a:rPr>
                <a:t>+</a:t>
              </a:r>
            </a:p>
          </p:txBody>
        </p:sp>
        <p:sp>
          <p:nvSpPr>
            <p:cNvPr id="32" name="Rectangle 30"/>
            <p:cNvSpPr>
              <a:spLocks noChangeArrowheads="1"/>
            </p:cNvSpPr>
            <p:nvPr/>
          </p:nvSpPr>
          <p:spPr bwMode="auto">
            <a:xfrm>
              <a:off x="3688" y="3889"/>
              <a:ext cx="285"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AE1221"/>
                  </a:solidFill>
                  <a:latin typeface="Arial"/>
                  <a:cs typeface="Arial"/>
                </a:rPr>
                <a:t>=</a:t>
              </a:r>
            </a:p>
          </p:txBody>
        </p:sp>
        <p:sp>
          <p:nvSpPr>
            <p:cNvPr id="33" name="Rectangle 31"/>
            <p:cNvSpPr>
              <a:spLocks noChangeArrowheads="1"/>
            </p:cNvSpPr>
            <p:nvPr/>
          </p:nvSpPr>
          <p:spPr bwMode="auto">
            <a:xfrm>
              <a:off x="3688" y="3590"/>
              <a:ext cx="285"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AE1221"/>
                  </a:solidFill>
                  <a:latin typeface="Arial"/>
                  <a:cs typeface="Arial"/>
                </a:rPr>
                <a:t>=</a:t>
              </a:r>
            </a:p>
          </p:txBody>
        </p:sp>
        <p:sp>
          <p:nvSpPr>
            <p:cNvPr id="34" name="Rectangle 32"/>
            <p:cNvSpPr>
              <a:spLocks noChangeArrowheads="1"/>
            </p:cNvSpPr>
            <p:nvPr/>
          </p:nvSpPr>
          <p:spPr bwMode="auto">
            <a:xfrm>
              <a:off x="3688" y="3291"/>
              <a:ext cx="285"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AE1221"/>
                  </a:solidFill>
                  <a:latin typeface="Arial"/>
                  <a:cs typeface="Arial"/>
                </a:rPr>
                <a:t>=</a:t>
              </a:r>
            </a:p>
          </p:txBody>
        </p:sp>
        <p:sp>
          <p:nvSpPr>
            <p:cNvPr id="35" name="Rectangle 33"/>
            <p:cNvSpPr>
              <a:spLocks noChangeArrowheads="1"/>
            </p:cNvSpPr>
            <p:nvPr/>
          </p:nvSpPr>
          <p:spPr bwMode="auto">
            <a:xfrm>
              <a:off x="3688" y="2992"/>
              <a:ext cx="285"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AE1221"/>
                  </a:solidFill>
                  <a:latin typeface="Arial"/>
                  <a:cs typeface="Arial"/>
                </a:rPr>
                <a:t>=</a:t>
              </a:r>
            </a:p>
          </p:txBody>
        </p:sp>
        <p:sp>
          <p:nvSpPr>
            <p:cNvPr id="36" name="Rectangle 34"/>
            <p:cNvSpPr>
              <a:spLocks noChangeArrowheads="1"/>
            </p:cNvSpPr>
            <p:nvPr/>
          </p:nvSpPr>
          <p:spPr bwMode="auto">
            <a:xfrm>
              <a:off x="3973" y="3889"/>
              <a:ext cx="1197"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AE1221"/>
                  </a:solidFill>
                  <a:latin typeface="Arial"/>
                  <a:cs typeface="Arial"/>
                </a:rPr>
                <a:t>6</a:t>
              </a:r>
            </a:p>
          </p:txBody>
        </p:sp>
        <p:sp>
          <p:nvSpPr>
            <p:cNvPr id="37" name="Rectangle 35"/>
            <p:cNvSpPr>
              <a:spLocks noChangeArrowheads="1"/>
            </p:cNvSpPr>
            <p:nvPr/>
          </p:nvSpPr>
          <p:spPr bwMode="auto">
            <a:xfrm>
              <a:off x="3973" y="3590"/>
              <a:ext cx="1197"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AE1221"/>
                  </a:solidFill>
                  <a:latin typeface="Arial"/>
                  <a:cs typeface="Arial"/>
                </a:rPr>
                <a:t>9</a:t>
              </a:r>
            </a:p>
          </p:txBody>
        </p:sp>
        <p:sp>
          <p:nvSpPr>
            <p:cNvPr id="38" name="Rectangle 36"/>
            <p:cNvSpPr>
              <a:spLocks noChangeArrowheads="1"/>
            </p:cNvSpPr>
            <p:nvPr/>
          </p:nvSpPr>
          <p:spPr bwMode="auto">
            <a:xfrm>
              <a:off x="3973" y="3291"/>
              <a:ext cx="1197"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AE1221"/>
                  </a:solidFill>
                  <a:latin typeface="Arial"/>
                  <a:cs typeface="Arial"/>
                </a:rPr>
                <a:t>12</a:t>
              </a:r>
            </a:p>
          </p:txBody>
        </p:sp>
        <p:sp>
          <p:nvSpPr>
            <p:cNvPr id="39" name="Rectangle 37"/>
            <p:cNvSpPr>
              <a:spLocks noChangeArrowheads="1"/>
            </p:cNvSpPr>
            <p:nvPr/>
          </p:nvSpPr>
          <p:spPr bwMode="auto">
            <a:xfrm>
              <a:off x="3973" y="2992"/>
              <a:ext cx="1197"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AE1221"/>
                  </a:solidFill>
                  <a:latin typeface="Arial"/>
                  <a:cs typeface="Arial"/>
                </a:rPr>
                <a:t>15</a:t>
              </a:r>
            </a:p>
          </p:txBody>
        </p:sp>
      </p:grpSp>
      <p:grpSp>
        <p:nvGrpSpPr>
          <p:cNvPr id="40" name="Group 38"/>
          <p:cNvGrpSpPr>
            <a:grpSpLocks/>
          </p:cNvGrpSpPr>
          <p:nvPr/>
        </p:nvGrpSpPr>
        <p:grpSpPr bwMode="auto">
          <a:xfrm>
            <a:off x="3833813" y="3781425"/>
            <a:ext cx="4217987" cy="474662"/>
            <a:chOff x="2513" y="2693"/>
            <a:chExt cx="2657" cy="299"/>
          </a:xfrm>
        </p:grpSpPr>
        <p:sp>
          <p:nvSpPr>
            <p:cNvPr id="41" name="Rectangle 39"/>
            <p:cNvSpPr>
              <a:spLocks noChangeArrowheads="1"/>
            </p:cNvSpPr>
            <p:nvPr/>
          </p:nvSpPr>
          <p:spPr bwMode="auto">
            <a:xfrm>
              <a:off x="2513" y="2693"/>
              <a:ext cx="168"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AE1221"/>
                  </a:solidFill>
                  <a:latin typeface="Arial"/>
                  <a:cs typeface="Arial"/>
                </a:rPr>
                <a:t>+</a:t>
              </a:r>
            </a:p>
          </p:txBody>
        </p:sp>
        <p:sp>
          <p:nvSpPr>
            <p:cNvPr id="42" name="Rectangle 40"/>
            <p:cNvSpPr>
              <a:spLocks noChangeArrowheads="1"/>
            </p:cNvSpPr>
            <p:nvPr/>
          </p:nvSpPr>
          <p:spPr bwMode="auto">
            <a:xfrm>
              <a:off x="3688" y="2693"/>
              <a:ext cx="285"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AE1221"/>
                  </a:solidFill>
                  <a:latin typeface="Arial"/>
                  <a:cs typeface="Arial"/>
                </a:rPr>
                <a:t>=</a:t>
              </a:r>
            </a:p>
          </p:txBody>
        </p:sp>
        <p:sp>
          <p:nvSpPr>
            <p:cNvPr id="43" name="Rectangle 41"/>
            <p:cNvSpPr>
              <a:spLocks noChangeArrowheads="1"/>
            </p:cNvSpPr>
            <p:nvPr/>
          </p:nvSpPr>
          <p:spPr bwMode="auto">
            <a:xfrm>
              <a:off x="3973" y="2693"/>
              <a:ext cx="1197"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AE1221"/>
                  </a:solidFill>
                  <a:latin typeface="Arial"/>
                  <a:cs typeface="Arial"/>
                </a:rPr>
                <a:t>18</a:t>
              </a:r>
            </a:p>
          </p:txBody>
        </p:sp>
      </p:grpSp>
      <p:grpSp>
        <p:nvGrpSpPr>
          <p:cNvPr id="44" name="Group 42"/>
          <p:cNvGrpSpPr>
            <a:grpSpLocks/>
          </p:cNvGrpSpPr>
          <p:nvPr/>
        </p:nvGrpSpPr>
        <p:grpSpPr bwMode="auto">
          <a:xfrm>
            <a:off x="3833813" y="3306762"/>
            <a:ext cx="4217987" cy="474663"/>
            <a:chOff x="2513" y="2394"/>
            <a:chExt cx="2657" cy="299"/>
          </a:xfrm>
        </p:grpSpPr>
        <p:sp>
          <p:nvSpPr>
            <p:cNvPr id="45" name="Rectangle 43"/>
            <p:cNvSpPr>
              <a:spLocks noChangeArrowheads="1"/>
            </p:cNvSpPr>
            <p:nvPr/>
          </p:nvSpPr>
          <p:spPr bwMode="auto">
            <a:xfrm>
              <a:off x="2513" y="2394"/>
              <a:ext cx="168"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AE1221"/>
                  </a:solidFill>
                  <a:latin typeface="Arial"/>
                  <a:cs typeface="Arial"/>
                </a:rPr>
                <a:t>+</a:t>
              </a:r>
            </a:p>
          </p:txBody>
        </p:sp>
        <p:sp>
          <p:nvSpPr>
            <p:cNvPr id="46" name="Rectangle 44"/>
            <p:cNvSpPr>
              <a:spLocks noChangeArrowheads="1"/>
            </p:cNvSpPr>
            <p:nvPr/>
          </p:nvSpPr>
          <p:spPr bwMode="auto">
            <a:xfrm>
              <a:off x="3688" y="2394"/>
              <a:ext cx="285"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AE1221"/>
                  </a:solidFill>
                  <a:latin typeface="Arial"/>
                  <a:cs typeface="Arial"/>
                </a:rPr>
                <a:t>=</a:t>
              </a:r>
            </a:p>
          </p:txBody>
        </p:sp>
        <p:sp>
          <p:nvSpPr>
            <p:cNvPr id="47" name="Rectangle 45"/>
            <p:cNvSpPr>
              <a:spLocks noChangeArrowheads="1"/>
            </p:cNvSpPr>
            <p:nvPr/>
          </p:nvSpPr>
          <p:spPr bwMode="auto">
            <a:xfrm>
              <a:off x="3973" y="2394"/>
              <a:ext cx="1197"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AE1221"/>
                  </a:solidFill>
                  <a:latin typeface="Arial"/>
                  <a:cs typeface="Arial"/>
                </a:rPr>
                <a:t>21</a:t>
              </a:r>
            </a:p>
          </p:txBody>
        </p:sp>
      </p:grpSp>
      <p:grpSp>
        <p:nvGrpSpPr>
          <p:cNvPr id="48" name="Group 46"/>
          <p:cNvGrpSpPr>
            <a:grpSpLocks/>
          </p:cNvGrpSpPr>
          <p:nvPr/>
        </p:nvGrpSpPr>
        <p:grpSpPr bwMode="auto">
          <a:xfrm>
            <a:off x="3833813" y="2832100"/>
            <a:ext cx="4217987" cy="474662"/>
            <a:chOff x="2513" y="2095"/>
            <a:chExt cx="2657" cy="299"/>
          </a:xfrm>
        </p:grpSpPr>
        <p:sp>
          <p:nvSpPr>
            <p:cNvPr id="49" name="Rectangle 47"/>
            <p:cNvSpPr>
              <a:spLocks noChangeArrowheads="1"/>
            </p:cNvSpPr>
            <p:nvPr/>
          </p:nvSpPr>
          <p:spPr bwMode="auto">
            <a:xfrm>
              <a:off x="2513" y="2095"/>
              <a:ext cx="168"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AE1221"/>
                  </a:solidFill>
                  <a:latin typeface="Arial"/>
                  <a:cs typeface="Arial"/>
                </a:rPr>
                <a:t>+</a:t>
              </a:r>
            </a:p>
          </p:txBody>
        </p:sp>
        <p:sp>
          <p:nvSpPr>
            <p:cNvPr id="50" name="Rectangle 48"/>
            <p:cNvSpPr>
              <a:spLocks noChangeArrowheads="1"/>
            </p:cNvSpPr>
            <p:nvPr/>
          </p:nvSpPr>
          <p:spPr bwMode="auto">
            <a:xfrm>
              <a:off x="3688" y="2095"/>
              <a:ext cx="285"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AE1221"/>
                  </a:solidFill>
                  <a:latin typeface="Arial"/>
                  <a:cs typeface="Arial"/>
                </a:rPr>
                <a:t>=</a:t>
              </a:r>
            </a:p>
          </p:txBody>
        </p:sp>
        <p:sp>
          <p:nvSpPr>
            <p:cNvPr id="51" name="Rectangle 49"/>
            <p:cNvSpPr>
              <a:spLocks noChangeArrowheads="1"/>
            </p:cNvSpPr>
            <p:nvPr/>
          </p:nvSpPr>
          <p:spPr bwMode="auto">
            <a:xfrm>
              <a:off x="3973" y="2095"/>
              <a:ext cx="1197" cy="299"/>
            </a:xfrm>
            <a:prstGeom prst="rect">
              <a:avLst/>
            </a:prstGeom>
            <a:no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AE1221"/>
                  </a:solidFill>
                  <a:latin typeface="Arial"/>
                  <a:cs typeface="Arial"/>
                </a:rPr>
                <a:t>24</a:t>
              </a:r>
            </a:p>
          </p:txBody>
        </p:sp>
      </p:grpSp>
      <p:sp>
        <p:nvSpPr>
          <p:cNvPr id="52" name="Rectangle 50"/>
          <p:cNvSpPr>
            <a:spLocks noChangeArrowheads="1"/>
          </p:cNvSpPr>
          <p:nvPr/>
        </p:nvSpPr>
        <p:spPr bwMode="auto">
          <a:xfrm>
            <a:off x="6151563" y="2338387"/>
            <a:ext cx="1900237" cy="493713"/>
          </a:xfrm>
          <a:prstGeom prst="rect">
            <a:avLst/>
          </a:prstGeom>
          <a:noFill/>
          <a:ln w="9525">
            <a:noFill/>
            <a:miter lim="800000"/>
            <a:headEnd/>
            <a:tailEnd/>
          </a:ln>
        </p:spPr>
        <p:txBody>
          <a:bodyPr anchor="ctr" anchorCtr="1"/>
          <a:lstStyle/>
          <a:p>
            <a:pPr algn="ctr">
              <a:lnSpc>
                <a:spcPct val="105000"/>
              </a:lnSpc>
              <a:spcBef>
                <a:spcPct val="45000"/>
              </a:spcBef>
              <a:buClr>
                <a:srgbClr val="00B85C"/>
              </a:buClr>
              <a:buSzPct val="120000"/>
              <a:buFont typeface="Wingdings" pitchFamily="2" charset="2"/>
              <a:buNone/>
            </a:pPr>
            <a:r>
              <a:rPr lang="en-US" sz="2800" dirty="0">
                <a:solidFill>
                  <a:srgbClr val="AE1221"/>
                </a:solidFill>
                <a:latin typeface="Arial"/>
                <a:cs typeface="Arial"/>
              </a:rPr>
              <a:t>Market </a:t>
            </a:r>
            <a:r>
              <a:rPr lang="en-US" sz="2800" b="1" i="1" dirty="0" err="1">
                <a:solidFill>
                  <a:srgbClr val="AE1221"/>
                </a:solidFill>
                <a:latin typeface="Arial"/>
                <a:cs typeface="Arial"/>
              </a:rPr>
              <a:t>Q</a:t>
            </a:r>
            <a:r>
              <a:rPr lang="en-US" sz="2800" b="1" i="1" baseline="30000" dirty="0" err="1">
                <a:solidFill>
                  <a:srgbClr val="AE1221"/>
                </a:solidFill>
                <a:latin typeface="Arial"/>
                <a:cs typeface="Arial"/>
              </a:rPr>
              <a:t>d</a:t>
            </a:r>
            <a:r>
              <a:rPr lang="en-US" sz="2800" dirty="0">
                <a:solidFill>
                  <a:srgbClr val="AE1221"/>
                </a:solidFill>
                <a:latin typeface="Arial"/>
                <a:cs typeface="Arial"/>
              </a:rPr>
              <a:t> </a:t>
            </a:r>
          </a:p>
        </p:txBody>
      </p:sp>
      <p:grpSp>
        <p:nvGrpSpPr>
          <p:cNvPr id="53" name="Group 51"/>
          <p:cNvGrpSpPr>
            <a:grpSpLocks/>
          </p:cNvGrpSpPr>
          <p:nvPr/>
        </p:nvGrpSpPr>
        <p:grpSpPr bwMode="auto">
          <a:xfrm>
            <a:off x="768350" y="2338387"/>
            <a:ext cx="1192213" cy="3816350"/>
            <a:chOff x="582" y="1784"/>
            <a:chExt cx="751" cy="2404"/>
          </a:xfrm>
        </p:grpSpPr>
        <p:sp>
          <p:nvSpPr>
            <p:cNvPr id="54" name="Rectangle 52"/>
            <p:cNvSpPr>
              <a:spLocks noChangeArrowheads="1"/>
            </p:cNvSpPr>
            <p:nvPr/>
          </p:nvSpPr>
          <p:spPr bwMode="auto">
            <a:xfrm>
              <a:off x="582" y="2095"/>
              <a:ext cx="751" cy="299"/>
            </a:xfrm>
            <a:prstGeom prst="rect">
              <a:avLst/>
            </a:prstGeom>
            <a:noFill/>
            <a:ln w="9525">
              <a:noFill/>
              <a:miter lim="800000"/>
              <a:headEnd/>
              <a:tailEnd/>
            </a:ln>
          </p:spPr>
          <p:txBody>
            <a:bodyPr anchor="ctr" anchorCtr="1"/>
            <a:lstStyle/>
            <a:p>
              <a:pPr algn="r">
                <a:lnSpc>
                  <a:spcPct val="105000"/>
                </a:lnSpc>
                <a:spcBef>
                  <a:spcPct val="45000"/>
                </a:spcBef>
                <a:buClr>
                  <a:srgbClr val="00B85C"/>
                </a:buClr>
                <a:buSzPct val="120000"/>
                <a:buFont typeface="Wingdings" pitchFamily="2" charset="2"/>
                <a:buNone/>
              </a:pPr>
              <a:r>
                <a:rPr lang="en-US" sz="2800" dirty="0">
                  <a:latin typeface="Arial"/>
                  <a:cs typeface="Arial"/>
                </a:rPr>
                <a:t>$0.00</a:t>
              </a:r>
            </a:p>
          </p:txBody>
        </p:sp>
        <p:sp>
          <p:nvSpPr>
            <p:cNvPr id="55" name="Rectangle 53"/>
            <p:cNvSpPr>
              <a:spLocks noChangeArrowheads="1"/>
            </p:cNvSpPr>
            <p:nvPr/>
          </p:nvSpPr>
          <p:spPr bwMode="auto">
            <a:xfrm>
              <a:off x="582" y="3889"/>
              <a:ext cx="751" cy="299"/>
            </a:xfrm>
            <a:prstGeom prst="rect">
              <a:avLst/>
            </a:prstGeom>
            <a:noFill/>
            <a:ln w="9525">
              <a:noFill/>
              <a:miter lim="800000"/>
              <a:headEnd/>
              <a:tailEnd/>
            </a:ln>
          </p:spPr>
          <p:txBody>
            <a:bodyPr anchor="ctr" anchorCtr="1"/>
            <a:lstStyle/>
            <a:p>
              <a:pPr algn="r">
                <a:lnSpc>
                  <a:spcPct val="105000"/>
                </a:lnSpc>
                <a:spcBef>
                  <a:spcPct val="45000"/>
                </a:spcBef>
                <a:buClr>
                  <a:srgbClr val="00B85C"/>
                </a:buClr>
                <a:buSzPct val="120000"/>
                <a:buFont typeface="Wingdings" pitchFamily="2" charset="2"/>
                <a:buNone/>
              </a:pPr>
              <a:r>
                <a:rPr lang="en-US" sz="2800">
                  <a:latin typeface="Arial"/>
                  <a:cs typeface="Arial"/>
                </a:rPr>
                <a:t>6.00</a:t>
              </a:r>
            </a:p>
          </p:txBody>
        </p:sp>
        <p:sp>
          <p:nvSpPr>
            <p:cNvPr id="56" name="Rectangle 54"/>
            <p:cNvSpPr>
              <a:spLocks noChangeArrowheads="1"/>
            </p:cNvSpPr>
            <p:nvPr/>
          </p:nvSpPr>
          <p:spPr bwMode="auto">
            <a:xfrm>
              <a:off x="582" y="3590"/>
              <a:ext cx="751" cy="299"/>
            </a:xfrm>
            <a:prstGeom prst="rect">
              <a:avLst/>
            </a:prstGeom>
            <a:noFill/>
            <a:ln w="9525">
              <a:noFill/>
              <a:miter lim="800000"/>
              <a:headEnd/>
              <a:tailEnd/>
            </a:ln>
          </p:spPr>
          <p:txBody>
            <a:bodyPr anchor="ctr" anchorCtr="1"/>
            <a:lstStyle/>
            <a:p>
              <a:pPr algn="r">
                <a:lnSpc>
                  <a:spcPct val="105000"/>
                </a:lnSpc>
                <a:spcBef>
                  <a:spcPct val="45000"/>
                </a:spcBef>
                <a:buClr>
                  <a:srgbClr val="00B85C"/>
                </a:buClr>
                <a:buSzPct val="120000"/>
                <a:buFont typeface="Wingdings" pitchFamily="2" charset="2"/>
                <a:buNone/>
              </a:pPr>
              <a:r>
                <a:rPr lang="en-US" sz="2800">
                  <a:latin typeface="Arial"/>
                  <a:cs typeface="Arial"/>
                </a:rPr>
                <a:t>5.00</a:t>
              </a:r>
            </a:p>
          </p:txBody>
        </p:sp>
        <p:sp>
          <p:nvSpPr>
            <p:cNvPr id="57" name="Rectangle 55"/>
            <p:cNvSpPr>
              <a:spLocks noChangeArrowheads="1"/>
            </p:cNvSpPr>
            <p:nvPr/>
          </p:nvSpPr>
          <p:spPr bwMode="auto">
            <a:xfrm>
              <a:off x="582" y="3291"/>
              <a:ext cx="751" cy="299"/>
            </a:xfrm>
            <a:prstGeom prst="rect">
              <a:avLst/>
            </a:prstGeom>
            <a:noFill/>
            <a:ln w="9525">
              <a:noFill/>
              <a:miter lim="800000"/>
              <a:headEnd/>
              <a:tailEnd/>
            </a:ln>
          </p:spPr>
          <p:txBody>
            <a:bodyPr anchor="ctr" anchorCtr="1"/>
            <a:lstStyle/>
            <a:p>
              <a:pPr algn="r">
                <a:lnSpc>
                  <a:spcPct val="105000"/>
                </a:lnSpc>
                <a:spcBef>
                  <a:spcPct val="45000"/>
                </a:spcBef>
                <a:buClr>
                  <a:srgbClr val="00B85C"/>
                </a:buClr>
                <a:buSzPct val="120000"/>
                <a:buFont typeface="Wingdings" pitchFamily="2" charset="2"/>
                <a:buNone/>
              </a:pPr>
              <a:r>
                <a:rPr lang="en-US" sz="2800">
                  <a:latin typeface="Arial"/>
                  <a:cs typeface="Arial"/>
                </a:rPr>
                <a:t>4.00</a:t>
              </a:r>
            </a:p>
          </p:txBody>
        </p:sp>
        <p:sp>
          <p:nvSpPr>
            <p:cNvPr id="58" name="Rectangle 56"/>
            <p:cNvSpPr>
              <a:spLocks noChangeArrowheads="1"/>
            </p:cNvSpPr>
            <p:nvPr/>
          </p:nvSpPr>
          <p:spPr bwMode="auto">
            <a:xfrm>
              <a:off x="582" y="2992"/>
              <a:ext cx="751" cy="299"/>
            </a:xfrm>
            <a:prstGeom prst="rect">
              <a:avLst/>
            </a:prstGeom>
            <a:noFill/>
            <a:ln w="9525">
              <a:noFill/>
              <a:miter lim="800000"/>
              <a:headEnd/>
              <a:tailEnd/>
            </a:ln>
          </p:spPr>
          <p:txBody>
            <a:bodyPr anchor="ctr" anchorCtr="1"/>
            <a:lstStyle/>
            <a:p>
              <a:pPr algn="r">
                <a:lnSpc>
                  <a:spcPct val="105000"/>
                </a:lnSpc>
                <a:spcBef>
                  <a:spcPct val="45000"/>
                </a:spcBef>
                <a:buClr>
                  <a:srgbClr val="00B85C"/>
                </a:buClr>
                <a:buSzPct val="120000"/>
                <a:buFont typeface="Wingdings" pitchFamily="2" charset="2"/>
                <a:buNone/>
              </a:pPr>
              <a:r>
                <a:rPr lang="en-US" sz="2800">
                  <a:latin typeface="Arial"/>
                  <a:cs typeface="Arial"/>
                </a:rPr>
                <a:t>3.00</a:t>
              </a:r>
            </a:p>
          </p:txBody>
        </p:sp>
        <p:sp>
          <p:nvSpPr>
            <p:cNvPr id="59" name="Rectangle 57"/>
            <p:cNvSpPr>
              <a:spLocks noChangeArrowheads="1"/>
            </p:cNvSpPr>
            <p:nvPr/>
          </p:nvSpPr>
          <p:spPr bwMode="auto">
            <a:xfrm>
              <a:off x="582" y="2693"/>
              <a:ext cx="751" cy="299"/>
            </a:xfrm>
            <a:prstGeom prst="rect">
              <a:avLst/>
            </a:prstGeom>
            <a:noFill/>
            <a:ln w="9525">
              <a:noFill/>
              <a:miter lim="800000"/>
              <a:headEnd/>
              <a:tailEnd/>
            </a:ln>
          </p:spPr>
          <p:txBody>
            <a:bodyPr anchor="ctr" anchorCtr="1"/>
            <a:lstStyle/>
            <a:p>
              <a:pPr algn="r">
                <a:lnSpc>
                  <a:spcPct val="105000"/>
                </a:lnSpc>
                <a:spcBef>
                  <a:spcPct val="45000"/>
                </a:spcBef>
                <a:buClr>
                  <a:srgbClr val="00B85C"/>
                </a:buClr>
                <a:buSzPct val="120000"/>
                <a:buFont typeface="Wingdings" pitchFamily="2" charset="2"/>
                <a:buNone/>
              </a:pPr>
              <a:r>
                <a:rPr lang="en-US" sz="2800">
                  <a:latin typeface="Arial"/>
                  <a:cs typeface="Arial"/>
                </a:rPr>
                <a:t>2.00</a:t>
              </a:r>
            </a:p>
          </p:txBody>
        </p:sp>
        <p:sp>
          <p:nvSpPr>
            <p:cNvPr id="60" name="Rectangle 58"/>
            <p:cNvSpPr>
              <a:spLocks noChangeArrowheads="1"/>
            </p:cNvSpPr>
            <p:nvPr/>
          </p:nvSpPr>
          <p:spPr bwMode="auto">
            <a:xfrm>
              <a:off x="582" y="2394"/>
              <a:ext cx="751" cy="299"/>
            </a:xfrm>
            <a:prstGeom prst="rect">
              <a:avLst/>
            </a:prstGeom>
            <a:noFill/>
            <a:ln w="9525">
              <a:noFill/>
              <a:miter lim="800000"/>
              <a:headEnd/>
              <a:tailEnd/>
            </a:ln>
          </p:spPr>
          <p:txBody>
            <a:bodyPr anchor="ctr" anchorCtr="1"/>
            <a:lstStyle/>
            <a:p>
              <a:pPr algn="r">
                <a:lnSpc>
                  <a:spcPct val="105000"/>
                </a:lnSpc>
                <a:spcBef>
                  <a:spcPct val="45000"/>
                </a:spcBef>
                <a:buClr>
                  <a:srgbClr val="00B85C"/>
                </a:buClr>
                <a:buSzPct val="120000"/>
                <a:buFont typeface="Wingdings" pitchFamily="2" charset="2"/>
                <a:buNone/>
              </a:pPr>
              <a:r>
                <a:rPr lang="en-US" sz="2800">
                  <a:latin typeface="Arial"/>
                  <a:cs typeface="Arial"/>
                </a:rPr>
                <a:t>1.00</a:t>
              </a:r>
            </a:p>
          </p:txBody>
        </p:sp>
        <p:sp>
          <p:nvSpPr>
            <p:cNvPr id="61" name="Rectangle 59"/>
            <p:cNvSpPr>
              <a:spLocks noChangeArrowheads="1"/>
            </p:cNvSpPr>
            <p:nvPr/>
          </p:nvSpPr>
          <p:spPr bwMode="auto">
            <a:xfrm>
              <a:off x="582" y="1784"/>
              <a:ext cx="751" cy="311"/>
            </a:xfrm>
            <a:prstGeom prst="rect">
              <a:avLst/>
            </a:prstGeom>
            <a:noFill/>
            <a:ln w="9525">
              <a:noFill/>
              <a:miter lim="800000"/>
              <a:headEnd/>
              <a:tailEnd/>
            </a:ln>
          </p:spPr>
          <p:txBody>
            <a:bodyPr anchor="ctr" anchorCtr="1"/>
            <a:lstStyle/>
            <a:p>
              <a:pPr algn="ctr">
                <a:lnSpc>
                  <a:spcPct val="105000"/>
                </a:lnSpc>
                <a:spcBef>
                  <a:spcPct val="45000"/>
                </a:spcBef>
                <a:buClr>
                  <a:srgbClr val="00B85C"/>
                </a:buClr>
                <a:buSzPct val="120000"/>
                <a:buFont typeface="Wingdings" pitchFamily="2" charset="2"/>
                <a:buNone/>
              </a:pPr>
              <a:r>
                <a:rPr lang="en-US" sz="2800">
                  <a:latin typeface="Arial"/>
                  <a:cs typeface="Arial"/>
                </a:rPr>
                <a:t>Price </a:t>
              </a:r>
            </a:p>
          </p:txBody>
        </p:sp>
      </p:grpSp>
      <p:sp>
        <p:nvSpPr>
          <p:cNvPr id="62" name="Line 60"/>
          <p:cNvSpPr>
            <a:spLocks noChangeShapeType="1"/>
          </p:cNvSpPr>
          <p:nvPr/>
        </p:nvSpPr>
        <p:spPr bwMode="auto">
          <a:xfrm>
            <a:off x="768350" y="2338387"/>
            <a:ext cx="1192213" cy="0"/>
          </a:xfrm>
          <a:prstGeom prst="line">
            <a:avLst/>
          </a:prstGeom>
          <a:noFill/>
          <a:ln w="28575" cap="sq">
            <a:noFill/>
            <a:round/>
            <a:headEnd/>
            <a:tailEnd/>
          </a:ln>
        </p:spPr>
        <p:txBody>
          <a:bodyPr/>
          <a:lstStyle/>
          <a:p>
            <a:endParaRPr lang="en-US" sz="2000">
              <a:latin typeface="Arial"/>
              <a:cs typeface="Arial"/>
            </a:endParaRPr>
          </a:p>
        </p:txBody>
      </p:sp>
      <p:sp>
        <p:nvSpPr>
          <p:cNvPr id="63" name="Line 61"/>
          <p:cNvSpPr>
            <a:spLocks noChangeShapeType="1"/>
          </p:cNvSpPr>
          <p:nvPr/>
        </p:nvSpPr>
        <p:spPr bwMode="auto">
          <a:xfrm>
            <a:off x="768350" y="6154737"/>
            <a:ext cx="1192213" cy="0"/>
          </a:xfrm>
          <a:prstGeom prst="line">
            <a:avLst/>
          </a:prstGeom>
          <a:noFill/>
          <a:ln w="28575" cap="sq">
            <a:noFill/>
            <a:round/>
            <a:headEnd/>
            <a:tailEnd/>
          </a:ln>
        </p:spPr>
        <p:txBody>
          <a:bodyPr/>
          <a:lstStyle/>
          <a:p>
            <a:endParaRPr lang="en-US" sz="2000">
              <a:latin typeface="Arial"/>
              <a:cs typeface="Arial"/>
            </a:endParaRPr>
          </a:p>
        </p:txBody>
      </p:sp>
      <p:sp>
        <p:nvSpPr>
          <p:cNvPr id="64" name="Line 62"/>
          <p:cNvSpPr>
            <a:spLocks noChangeShapeType="1"/>
          </p:cNvSpPr>
          <p:nvPr/>
        </p:nvSpPr>
        <p:spPr bwMode="auto">
          <a:xfrm>
            <a:off x="768350" y="2338387"/>
            <a:ext cx="0" cy="493713"/>
          </a:xfrm>
          <a:prstGeom prst="line">
            <a:avLst/>
          </a:prstGeom>
          <a:noFill/>
          <a:ln w="28575" cap="sq">
            <a:noFill/>
            <a:round/>
            <a:headEnd/>
            <a:tailEnd/>
          </a:ln>
        </p:spPr>
        <p:txBody>
          <a:bodyPr/>
          <a:lstStyle/>
          <a:p>
            <a:endParaRPr lang="en-US" sz="2000">
              <a:latin typeface="Arial"/>
              <a:cs typeface="Arial"/>
            </a:endParaRPr>
          </a:p>
        </p:txBody>
      </p:sp>
      <p:sp>
        <p:nvSpPr>
          <p:cNvPr id="65" name="Line 63"/>
          <p:cNvSpPr>
            <a:spLocks noChangeShapeType="1"/>
          </p:cNvSpPr>
          <p:nvPr/>
        </p:nvSpPr>
        <p:spPr bwMode="auto">
          <a:xfrm>
            <a:off x="8051800" y="2338387"/>
            <a:ext cx="0" cy="493713"/>
          </a:xfrm>
          <a:prstGeom prst="line">
            <a:avLst/>
          </a:prstGeom>
          <a:noFill/>
          <a:ln w="28575" cap="sq">
            <a:noFill/>
            <a:round/>
            <a:headEnd/>
            <a:tailEnd/>
          </a:ln>
        </p:spPr>
        <p:txBody>
          <a:bodyPr/>
          <a:lstStyle/>
          <a:p>
            <a:endParaRPr lang="en-US" sz="2000">
              <a:latin typeface="Arial"/>
              <a:cs typeface="Arial"/>
            </a:endParaRPr>
          </a:p>
        </p:txBody>
      </p:sp>
      <p:sp>
        <p:nvSpPr>
          <p:cNvPr id="66" name="Line 64"/>
          <p:cNvSpPr>
            <a:spLocks noChangeShapeType="1"/>
          </p:cNvSpPr>
          <p:nvPr/>
        </p:nvSpPr>
        <p:spPr bwMode="auto">
          <a:xfrm>
            <a:off x="1960563" y="2338387"/>
            <a:ext cx="1873250" cy="0"/>
          </a:xfrm>
          <a:prstGeom prst="line">
            <a:avLst/>
          </a:prstGeom>
          <a:noFill/>
          <a:ln w="28575" cap="sq">
            <a:noFill/>
            <a:round/>
            <a:headEnd/>
            <a:tailEnd/>
          </a:ln>
        </p:spPr>
        <p:txBody>
          <a:bodyPr/>
          <a:lstStyle/>
          <a:p>
            <a:endParaRPr lang="en-US" sz="2000">
              <a:latin typeface="Arial"/>
              <a:cs typeface="Arial"/>
            </a:endParaRPr>
          </a:p>
        </p:txBody>
      </p:sp>
      <p:sp>
        <p:nvSpPr>
          <p:cNvPr id="67" name="Line 65"/>
          <p:cNvSpPr>
            <a:spLocks noChangeShapeType="1"/>
          </p:cNvSpPr>
          <p:nvPr/>
        </p:nvSpPr>
        <p:spPr bwMode="auto">
          <a:xfrm>
            <a:off x="768350" y="2832100"/>
            <a:ext cx="0" cy="474662"/>
          </a:xfrm>
          <a:prstGeom prst="line">
            <a:avLst/>
          </a:prstGeom>
          <a:noFill/>
          <a:ln w="28575" cap="sq">
            <a:noFill/>
            <a:round/>
            <a:headEnd/>
            <a:tailEnd/>
          </a:ln>
        </p:spPr>
        <p:txBody>
          <a:bodyPr/>
          <a:lstStyle/>
          <a:p>
            <a:endParaRPr lang="en-US" sz="2000">
              <a:latin typeface="Arial"/>
              <a:cs typeface="Arial"/>
            </a:endParaRPr>
          </a:p>
        </p:txBody>
      </p:sp>
      <p:sp>
        <p:nvSpPr>
          <p:cNvPr id="68" name="Line 66"/>
          <p:cNvSpPr>
            <a:spLocks noChangeShapeType="1"/>
          </p:cNvSpPr>
          <p:nvPr/>
        </p:nvSpPr>
        <p:spPr bwMode="auto">
          <a:xfrm>
            <a:off x="8051800" y="2832100"/>
            <a:ext cx="0" cy="474662"/>
          </a:xfrm>
          <a:prstGeom prst="line">
            <a:avLst/>
          </a:prstGeom>
          <a:noFill/>
          <a:ln w="28575" cap="sq">
            <a:noFill/>
            <a:round/>
            <a:headEnd/>
            <a:tailEnd/>
          </a:ln>
        </p:spPr>
        <p:txBody>
          <a:bodyPr/>
          <a:lstStyle/>
          <a:p>
            <a:endParaRPr lang="en-US" sz="2000">
              <a:latin typeface="Arial"/>
              <a:cs typeface="Arial"/>
            </a:endParaRPr>
          </a:p>
        </p:txBody>
      </p:sp>
      <p:sp>
        <p:nvSpPr>
          <p:cNvPr id="69" name="Line 67"/>
          <p:cNvSpPr>
            <a:spLocks noChangeShapeType="1"/>
          </p:cNvSpPr>
          <p:nvPr/>
        </p:nvSpPr>
        <p:spPr bwMode="auto">
          <a:xfrm>
            <a:off x="768350" y="3306762"/>
            <a:ext cx="0" cy="474663"/>
          </a:xfrm>
          <a:prstGeom prst="line">
            <a:avLst/>
          </a:prstGeom>
          <a:noFill/>
          <a:ln w="28575" cap="sq">
            <a:noFill/>
            <a:round/>
            <a:headEnd/>
            <a:tailEnd/>
          </a:ln>
        </p:spPr>
        <p:txBody>
          <a:bodyPr/>
          <a:lstStyle/>
          <a:p>
            <a:endParaRPr lang="en-US" sz="2000">
              <a:latin typeface="Arial"/>
              <a:cs typeface="Arial"/>
            </a:endParaRPr>
          </a:p>
        </p:txBody>
      </p:sp>
      <p:sp>
        <p:nvSpPr>
          <p:cNvPr id="70" name="Line 68"/>
          <p:cNvSpPr>
            <a:spLocks noChangeShapeType="1"/>
          </p:cNvSpPr>
          <p:nvPr/>
        </p:nvSpPr>
        <p:spPr bwMode="auto">
          <a:xfrm>
            <a:off x="8051800" y="3306762"/>
            <a:ext cx="0" cy="474663"/>
          </a:xfrm>
          <a:prstGeom prst="line">
            <a:avLst/>
          </a:prstGeom>
          <a:noFill/>
          <a:ln w="28575" cap="sq">
            <a:noFill/>
            <a:round/>
            <a:headEnd/>
            <a:tailEnd/>
          </a:ln>
        </p:spPr>
        <p:txBody>
          <a:bodyPr/>
          <a:lstStyle/>
          <a:p>
            <a:endParaRPr lang="en-US" sz="2000">
              <a:latin typeface="Arial"/>
              <a:cs typeface="Arial"/>
            </a:endParaRPr>
          </a:p>
        </p:txBody>
      </p:sp>
      <p:sp>
        <p:nvSpPr>
          <p:cNvPr id="71" name="Line 69"/>
          <p:cNvSpPr>
            <a:spLocks noChangeShapeType="1"/>
          </p:cNvSpPr>
          <p:nvPr/>
        </p:nvSpPr>
        <p:spPr bwMode="auto">
          <a:xfrm>
            <a:off x="768350" y="3781425"/>
            <a:ext cx="0" cy="474662"/>
          </a:xfrm>
          <a:prstGeom prst="line">
            <a:avLst/>
          </a:prstGeom>
          <a:noFill/>
          <a:ln w="28575" cap="sq">
            <a:noFill/>
            <a:round/>
            <a:headEnd/>
            <a:tailEnd/>
          </a:ln>
        </p:spPr>
        <p:txBody>
          <a:bodyPr/>
          <a:lstStyle/>
          <a:p>
            <a:endParaRPr lang="en-US" sz="2000">
              <a:latin typeface="Arial"/>
              <a:cs typeface="Arial"/>
            </a:endParaRPr>
          </a:p>
        </p:txBody>
      </p:sp>
      <p:sp>
        <p:nvSpPr>
          <p:cNvPr id="72" name="Line 70"/>
          <p:cNvSpPr>
            <a:spLocks noChangeShapeType="1"/>
          </p:cNvSpPr>
          <p:nvPr/>
        </p:nvSpPr>
        <p:spPr bwMode="auto">
          <a:xfrm>
            <a:off x="8051800" y="3781425"/>
            <a:ext cx="0" cy="474662"/>
          </a:xfrm>
          <a:prstGeom prst="line">
            <a:avLst/>
          </a:prstGeom>
          <a:noFill/>
          <a:ln w="28575" cap="sq">
            <a:noFill/>
            <a:round/>
            <a:headEnd/>
            <a:tailEnd/>
          </a:ln>
        </p:spPr>
        <p:txBody>
          <a:bodyPr/>
          <a:lstStyle/>
          <a:p>
            <a:endParaRPr lang="en-US" sz="2000">
              <a:latin typeface="Arial"/>
              <a:cs typeface="Arial"/>
            </a:endParaRPr>
          </a:p>
        </p:txBody>
      </p:sp>
      <p:sp>
        <p:nvSpPr>
          <p:cNvPr id="73" name="Line 71"/>
          <p:cNvSpPr>
            <a:spLocks noChangeShapeType="1"/>
          </p:cNvSpPr>
          <p:nvPr/>
        </p:nvSpPr>
        <p:spPr bwMode="auto">
          <a:xfrm>
            <a:off x="768350" y="4256087"/>
            <a:ext cx="0" cy="474663"/>
          </a:xfrm>
          <a:prstGeom prst="line">
            <a:avLst/>
          </a:prstGeom>
          <a:noFill/>
          <a:ln w="28575" cap="sq">
            <a:noFill/>
            <a:round/>
            <a:headEnd/>
            <a:tailEnd/>
          </a:ln>
        </p:spPr>
        <p:txBody>
          <a:bodyPr/>
          <a:lstStyle/>
          <a:p>
            <a:endParaRPr lang="en-US" sz="2000">
              <a:latin typeface="Arial"/>
              <a:cs typeface="Arial"/>
            </a:endParaRPr>
          </a:p>
        </p:txBody>
      </p:sp>
      <p:sp>
        <p:nvSpPr>
          <p:cNvPr id="74" name="Line 72"/>
          <p:cNvSpPr>
            <a:spLocks noChangeShapeType="1"/>
          </p:cNvSpPr>
          <p:nvPr/>
        </p:nvSpPr>
        <p:spPr bwMode="auto">
          <a:xfrm>
            <a:off x="8051800" y="4256087"/>
            <a:ext cx="0" cy="474663"/>
          </a:xfrm>
          <a:prstGeom prst="line">
            <a:avLst/>
          </a:prstGeom>
          <a:noFill/>
          <a:ln w="28575" cap="sq">
            <a:noFill/>
            <a:round/>
            <a:headEnd/>
            <a:tailEnd/>
          </a:ln>
        </p:spPr>
        <p:txBody>
          <a:bodyPr/>
          <a:lstStyle/>
          <a:p>
            <a:endParaRPr lang="en-US" sz="2000">
              <a:latin typeface="Arial"/>
              <a:cs typeface="Arial"/>
            </a:endParaRPr>
          </a:p>
        </p:txBody>
      </p:sp>
      <p:sp>
        <p:nvSpPr>
          <p:cNvPr id="75" name="Line 73"/>
          <p:cNvSpPr>
            <a:spLocks noChangeShapeType="1"/>
          </p:cNvSpPr>
          <p:nvPr/>
        </p:nvSpPr>
        <p:spPr bwMode="auto">
          <a:xfrm>
            <a:off x="768350" y="4730750"/>
            <a:ext cx="0" cy="474662"/>
          </a:xfrm>
          <a:prstGeom prst="line">
            <a:avLst/>
          </a:prstGeom>
          <a:noFill/>
          <a:ln w="28575" cap="sq">
            <a:noFill/>
            <a:round/>
            <a:headEnd/>
            <a:tailEnd/>
          </a:ln>
        </p:spPr>
        <p:txBody>
          <a:bodyPr/>
          <a:lstStyle/>
          <a:p>
            <a:endParaRPr lang="en-US" sz="2000">
              <a:latin typeface="Arial"/>
              <a:cs typeface="Arial"/>
            </a:endParaRPr>
          </a:p>
        </p:txBody>
      </p:sp>
      <p:sp>
        <p:nvSpPr>
          <p:cNvPr id="76" name="Line 74"/>
          <p:cNvSpPr>
            <a:spLocks noChangeShapeType="1"/>
          </p:cNvSpPr>
          <p:nvPr/>
        </p:nvSpPr>
        <p:spPr bwMode="auto">
          <a:xfrm>
            <a:off x="8051800" y="4730750"/>
            <a:ext cx="0" cy="474662"/>
          </a:xfrm>
          <a:prstGeom prst="line">
            <a:avLst/>
          </a:prstGeom>
          <a:noFill/>
          <a:ln w="28575" cap="sq">
            <a:noFill/>
            <a:round/>
            <a:headEnd/>
            <a:tailEnd/>
          </a:ln>
        </p:spPr>
        <p:txBody>
          <a:bodyPr/>
          <a:lstStyle/>
          <a:p>
            <a:endParaRPr lang="en-US" sz="2000">
              <a:latin typeface="Arial"/>
              <a:cs typeface="Arial"/>
            </a:endParaRPr>
          </a:p>
        </p:txBody>
      </p:sp>
      <p:sp>
        <p:nvSpPr>
          <p:cNvPr id="77" name="Line 75"/>
          <p:cNvSpPr>
            <a:spLocks noChangeShapeType="1"/>
          </p:cNvSpPr>
          <p:nvPr/>
        </p:nvSpPr>
        <p:spPr bwMode="auto">
          <a:xfrm>
            <a:off x="768350" y="5205412"/>
            <a:ext cx="0" cy="474663"/>
          </a:xfrm>
          <a:prstGeom prst="line">
            <a:avLst/>
          </a:prstGeom>
          <a:noFill/>
          <a:ln w="28575" cap="sq">
            <a:noFill/>
            <a:round/>
            <a:headEnd/>
            <a:tailEnd/>
          </a:ln>
        </p:spPr>
        <p:txBody>
          <a:bodyPr/>
          <a:lstStyle/>
          <a:p>
            <a:endParaRPr lang="en-US" sz="2000">
              <a:latin typeface="Arial"/>
              <a:cs typeface="Arial"/>
            </a:endParaRPr>
          </a:p>
        </p:txBody>
      </p:sp>
      <p:sp>
        <p:nvSpPr>
          <p:cNvPr id="78" name="Line 76"/>
          <p:cNvSpPr>
            <a:spLocks noChangeShapeType="1"/>
          </p:cNvSpPr>
          <p:nvPr/>
        </p:nvSpPr>
        <p:spPr bwMode="auto">
          <a:xfrm>
            <a:off x="8051800" y="5205412"/>
            <a:ext cx="0" cy="474663"/>
          </a:xfrm>
          <a:prstGeom prst="line">
            <a:avLst/>
          </a:prstGeom>
          <a:noFill/>
          <a:ln w="28575" cap="sq">
            <a:noFill/>
            <a:round/>
            <a:headEnd/>
            <a:tailEnd/>
          </a:ln>
        </p:spPr>
        <p:txBody>
          <a:bodyPr/>
          <a:lstStyle/>
          <a:p>
            <a:endParaRPr lang="en-US" sz="2000">
              <a:latin typeface="Arial"/>
              <a:cs typeface="Arial"/>
            </a:endParaRPr>
          </a:p>
        </p:txBody>
      </p:sp>
      <p:sp>
        <p:nvSpPr>
          <p:cNvPr id="79" name="Line 77"/>
          <p:cNvSpPr>
            <a:spLocks noChangeShapeType="1"/>
          </p:cNvSpPr>
          <p:nvPr/>
        </p:nvSpPr>
        <p:spPr bwMode="auto">
          <a:xfrm>
            <a:off x="768350" y="5680075"/>
            <a:ext cx="0" cy="474662"/>
          </a:xfrm>
          <a:prstGeom prst="line">
            <a:avLst/>
          </a:prstGeom>
          <a:noFill/>
          <a:ln w="28575" cap="sq">
            <a:noFill/>
            <a:round/>
            <a:headEnd/>
            <a:tailEnd/>
          </a:ln>
        </p:spPr>
        <p:txBody>
          <a:bodyPr/>
          <a:lstStyle/>
          <a:p>
            <a:endParaRPr lang="en-US" sz="2000">
              <a:latin typeface="Arial"/>
              <a:cs typeface="Arial"/>
            </a:endParaRPr>
          </a:p>
        </p:txBody>
      </p:sp>
      <p:sp>
        <p:nvSpPr>
          <p:cNvPr id="80" name="Line 78"/>
          <p:cNvSpPr>
            <a:spLocks noChangeShapeType="1"/>
          </p:cNvSpPr>
          <p:nvPr/>
        </p:nvSpPr>
        <p:spPr bwMode="auto">
          <a:xfrm>
            <a:off x="8051800" y="5680075"/>
            <a:ext cx="0" cy="474662"/>
          </a:xfrm>
          <a:prstGeom prst="line">
            <a:avLst/>
          </a:prstGeom>
          <a:noFill/>
          <a:ln w="28575" cap="sq">
            <a:noFill/>
            <a:round/>
            <a:headEnd/>
            <a:tailEnd/>
          </a:ln>
        </p:spPr>
        <p:txBody>
          <a:bodyPr/>
          <a:lstStyle/>
          <a:p>
            <a:endParaRPr lang="en-US" sz="2000">
              <a:latin typeface="Arial"/>
              <a:cs typeface="Arial"/>
            </a:endParaRPr>
          </a:p>
        </p:txBody>
      </p:sp>
      <p:sp>
        <p:nvSpPr>
          <p:cNvPr id="81" name="Line 79"/>
          <p:cNvSpPr>
            <a:spLocks noChangeShapeType="1"/>
          </p:cNvSpPr>
          <p:nvPr/>
        </p:nvSpPr>
        <p:spPr bwMode="auto">
          <a:xfrm>
            <a:off x="1960563" y="6154737"/>
            <a:ext cx="1873250" cy="0"/>
          </a:xfrm>
          <a:prstGeom prst="line">
            <a:avLst/>
          </a:prstGeom>
          <a:noFill/>
          <a:ln w="28575" cap="sq">
            <a:noFill/>
            <a:round/>
            <a:headEnd/>
            <a:tailEnd/>
          </a:ln>
        </p:spPr>
        <p:txBody>
          <a:bodyPr/>
          <a:lstStyle/>
          <a:p>
            <a:endParaRPr lang="en-US" sz="2000">
              <a:latin typeface="Arial"/>
              <a:cs typeface="Arial"/>
            </a:endParaRPr>
          </a:p>
        </p:txBody>
      </p:sp>
      <p:sp>
        <p:nvSpPr>
          <p:cNvPr id="82" name="Line 80"/>
          <p:cNvSpPr>
            <a:spLocks noChangeShapeType="1"/>
          </p:cNvSpPr>
          <p:nvPr/>
        </p:nvSpPr>
        <p:spPr bwMode="auto">
          <a:xfrm>
            <a:off x="3833813" y="2338387"/>
            <a:ext cx="266700" cy="0"/>
          </a:xfrm>
          <a:prstGeom prst="line">
            <a:avLst/>
          </a:prstGeom>
          <a:noFill/>
          <a:ln w="28575" cap="sq">
            <a:noFill/>
            <a:round/>
            <a:headEnd/>
            <a:tailEnd/>
          </a:ln>
        </p:spPr>
        <p:txBody>
          <a:bodyPr/>
          <a:lstStyle/>
          <a:p>
            <a:endParaRPr lang="en-US" sz="2000">
              <a:latin typeface="Arial"/>
              <a:cs typeface="Arial"/>
            </a:endParaRPr>
          </a:p>
        </p:txBody>
      </p:sp>
      <p:sp>
        <p:nvSpPr>
          <p:cNvPr id="83" name="Line 81"/>
          <p:cNvSpPr>
            <a:spLocks noChangeShapeType="1"/>
          </p:cNvSpPr>
          <p:nvPr/>
        </p:nvSpPr>
        <p:spPr bwMode="auto">
          <a:xfrm>
            <a:off x="4100513" y="2338387"/>
            <a:ext cx="1598612" cy="0"/>
          </a:xfrm>
          <a:prstGeom prst="line">
            <a:avLst/>
          </a:prstGeom>
          <a:noFill/>
          <a:ln w="28575" cap="sq">
            <a:noFill/>
            <a:round/>
            <a:headEnd/>
            <a:tailEnd/>
          </a:ln>
        </p:spPr>
        <p:txBody>
          <a:bodyPr/>
          <a:lstStyle/>
          <a:p>
            <a:endParaRPr lang="en-US" sz="2000">
              <a:latin typeface="Arial"/>
              <a:cs typeface="Arial"/>
            </a:endParaRPr>
          </a:p>
        </p:txBody>
      </p:sp>
      <p:sp>
        <p:nvSpPr>
          <p:cNvPr id="84" name="Line 82"/>
          <p:cNvSpPr>
            <a:spLocks noChangeShapeType="1"/>
          </p:cNvSpPr>
          <p:nvPr/>
        </p:nvSpPr>
        <p:spPr bwMode="auto">
          <a:xfrm>
            <a:off x="5699125" y="2338387"/>
            <a:ext cx="452438" cy="0"/>
          </a:xfrm>
          <a:prstGeom prst="line">
            <a:avLst/>
          </a:prstGeom>
          <a:noFill/>
          <a:ln w="28575" cap="sq">
            <a:noFill/>
            <a:round/>
            <a:headEnd/>
            <a:tailEnd/>
          </a:ln>
        </p:spPr>
        <p:txBody>
          <a:bodyPr/>
          <a:lstStyle/>
          <a:p>
            <a:endParaRPr lang="en-US" sz="2000">
              <a:latin typeface="Arial"/>
              <a:cs typeface="Arial"/>
            </a:endParaRPr>
          </a:p>
        </p:txBody>
      </p:sp>
      <p:sp>
        <p:nvSpPr>
          <p:cNvPr id="85" name="Line 83"/>
          <p:cNvSpPr>
            <a:spLocks noChangeShapeType="1"/>
          </p:cNvSpPr>
          <p:nvPr/>
        </p:nvSpPr>
        <p:spPr bwMode="auto">
          <a:xfrm>
            <a:off x="6151563" y="2338387"/>
            <a:ext cx="1900237" cy="0"/>
          </a:xfrm>
          <a:prstGeom prst="line">
            <a:avLst/>
          </a:prstGeom>
          <a:noFill/>
          <a:ln w="28575" cap="sq">
            <a:noFill/>
            <a:round/>
            <a:headEnd/>
            <a:tailEnd/>
          </a:ln>
        </p:spPr>
        <p:txBody>
          <a:bodyPr/>
          <a:lstStyle/>
          <a:p>
            <a:endParaRPr lang="en-US" sz="2000">
              <a:latin typeface="Arial"/>
              <a:cs typeface="Arial"/>
            </a:endParaRPr>
          </a:p>
        </p:txBody>
      </p:sp>
      <p:sp>
        <p:nvSpPr>
          <p:cNvPr id="86" name="Line 84"/>
          <p:cNvSpPr>
            <a:spLocks noChangeShapeType="1"/>
          </p:cNvSpPr>
          <p:nvPr/>
        </p:nvSpPr>
        <p:spPr bwMode="auto">
          <a:xfrm>
            <a:off x="3833813" y="6154737"/>
            <a:ext cx="266700" cy="0"/>
          </a:xfrm>
          <a:prstGeom prst="line">
            <a:avLst/>
          </a:prstGeom>
          <a:noFill/>
          <a:ln w="28575" cap="sq">
            <a:noFill/>
            <a:round/>
            <a:headEnd/>
            <a:tailEnd/>
          </a:ln>
        </p:spPr>
        <p:txBody>
          <a:bodyPr/>
          <a:lstStyle/>
          <a:p>
            <a:endParaRPr lang="en-US" sz="2000">
              <a:latin typeface="Arial"/>
              <a:cs typeface="Arial"/>
            </a:endParaRPr>
          </a:p>
        </p:txBody>
      </p:sp>
      <p:sp>
        <p:nvSpPr>
          <p:cNvPr id="87" name="Line 85"/>
          <p:cNvSpPr>
            <a:spLocks noChangeShapeType="1"/>
          </p:cNvSpPr>
          <p:nvPr/>
        </p:nvSpPr>
        <p:spPr bwMode="auto">
          <a:xfrm>
            <a:off x="4100513" y="6154737"/>
            <a:ext cx="1598612" cy="0"/>
          </a:xfrm>
          <a:prstGeom prst="line">
            <a:avLst/>
          </a:prstGeom>
          <a:noFill/>
          <a:ln w="28575" cap="sq">
            <a:noFill/>
            <a:round/>
            <a:headEnd/>
            <a:tailEnd/>
          </a:ln>
        </p:spPr>
        <p:txBody>
          <a:bodyPr/>
          <a:lstStyle/>
          <a:p>
            <a:endParaRPr lang="en-US" sz="2000">
              <a:latin typeface="Arial"/>
              <a:cs typeface="Arial"/>
            </a:endParaRPr>
          </a:p>
        </p:txBody>
      </p:sp>
      <p:sp>
        <p:nvSpPr>
          <p:cNvPr id="88" name="Line 86"/>
          <p:cNvSpPr>
            <a:spLocks noChangeShapeType="1"/>
          </p:cNvSpPr>
          <p:nvPr/>
        </p:nvSpPr>
        <p:spPr bwMode="auto">
          <a:xfrm>
            <a:off x="5699125" y="6154737"/>
            <a:ext cx="452438" cy="0"/>
          </a:xfrm>
          <a:prstGeom prst="line">
            <a:avLst/>
          </a:prstGeom>
          <a:noFill/>
          <a:ln w="28575" cap="sq">
            <a:noFill/>
            <a:round/>
            <a:headEnd/>
            <a:tailEnd/>
          </a:ln>
        </p:spPr>
        <p:txBody>
          <a:bodyPr/>
          <a:lstStyle/>
          <a:p>
            <a:endParaRPr lang="en-US" sz="2000">
              <a:latin typeface="Arial"/>
              <a:cs typeface="Arial"/>
            </a:endParaRPr>
          </a:p>
        </p:txBody>
      </p:sp>
      <p:sp>
        <p:nvSpPr>
          <p:cNvPr id="89" name="Line 87"/>
          <p:cNvSpPr>
            <a:spLocks noChangeShapeType="1"/>
          </p:cNvSpPr>
          <p:nvPr/>
        </p:nvSpPr>
        <p:spPr bwMode="auto">
          <a:xfrm>
            <a:off x="6151563" y="6154737"/>
            <a:ext cx="1900237" cy="0"/>
          </a:xfrm>
          <a:prstGeom prst="line">
            <a:avLst/>
          </a:prstGeom>
          <a:noFill/>
          <a:ln w="28575" cap="sq">
            <a:noFill/>
            <a:round/>
            <a:headEnd/>
            <a:tailEnd/>
          </a:ln>
        </p:spPr>
        <p:txBody>
          <a:bodyPr/>
          <a:lstStyle/>
          <a:p>
            <a:endParaRPr lang="en-US" sz="2000">
              <a:latin typeface="Arial"/>
              <a:cs typeface="Arial"/>
            </a:endParaRPr>
          </a:p>
        </p:txBody>
      </p:sp>
      <p:sp>
        <p:nvSpPr>
          <p:cNvPr id="90"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13858028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wipe(up)">
                                      <p:cBhvr>
                                        <p:cTn id="11" dur="500"/>
                                        <p:tgtEl>
                                          <p:spTgt spid="53"/>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up)">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wipe(up)">
                                      <p:cBhvr>
                                        <p:cTn id="20" dur="500"/>
                                        <p:tgtEl>
                                          <p:spTgt spid="1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2"/>
                                        </p:tgtEl>
                                        <p:attrNameLst>
                                          <p:attrName>style.visibility</p:attrName>
                                        </p:attrNameLst>
                                      </p:cBhvr>
                                      <p:to>
                                        <p:strVal val="visible"/>
                                      </p:to>
                                    </p:set>
                                    <p:animEffect transition="in" filter="wipe(left)">
                                      <p:cBhvr>
                                        <p:cTn id="25" dur="500"/>
                                        <p:tgtEl>
                                          <p:spTgt spid="52"/>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48"/>
                                        </p:tgtEl>
                                        <p:attrNameLst>
                                          <p:attrName>style.visibility</p:attrName>
                                        </p:attrNameLst>
                                      </p:cBhvr>
                                      <p:to>
                                        <p:strVal val="visible"/>
                                      </p:to>
                                    </p:set>
                                    <p:animEffect transition="in" filter="wipe(left)">
                                      <p:cBhvr>
                                        <p:cTn id="30" dur="500"/>
                                        <p:tgtEl>
                                          <p:spTgt spid="48"/>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44"/>
                                        </p:tgtEl>
                                        <p:attrNameLst>
                                          <p:attrName>style.visibility</p:attrName>
                                        </p:attrNameLst>
                                      </p:cBhvr>
                                      <p:to>
                                        <p:strVal val="visible"/>
                                      </p:to>
                                    </p:set>
                                    <p:animEffect transition="in" filter="wipe(left)">
                                      <p:cBhvr>
                                        <p:cTn id="35" dur="500"/>
                                        <p:tgtEl>
                                          <p:spTgt spid="4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wipe(left)">
                                      <p:cBhvr>
                                        <p:cTn id="40" dur="500"/>
                                        <p:tgtEl>
                                          <p:spTgt spid="4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wipe(left)">
                                      <p:cBhvr>
                                        <p:cTn id="4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EXAMPLE 1D: Market demand curve for muffins</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11</a:t>
            </a:fld>
            <a:endParaRPr lang="en-US" dirty="0"/>
          </a:p>
        </p:txBody>
      </p:sp>
      <p:graphicFrame>
        <p:nvGraphicFramePr>
          <p:cNvPr id="6" name="Object 2"/>
          <p:cNvGraphicFramePr>
            <a:graphicFrameLocks noChangeAspect="1"/>
          </p:cNvGraphicFramePr>
          <p:nvPr>
            <p:extLst>
              <p:ext uri="{D42A27DB-BD31-4B8C-83A1-F6EECF244321}">
                <p14:modId xmlns:p14="http://schemas.microsoft.com/office/powerpoint/2010/main" val="1598745577"/>
              </p:ext>
            </p:extLst>
          </p:nvPr>
        </p:nvGraphicFramePr>
        <p:xfrm>
          <a:off x="293688" y="914400"/>
          <a:ext cx="5619750" cy="5091112"/>
        </p:xfrm>
        <a:graphic>
          <a:graphicData uri="http://schemas.openxmlformats.org/presentationml/2006/ole">
            <mc:AlternateContent xmlns:mc="http://schemas.openxmlformats.org/markup-compatibility/2006">
              <mc:Choice xmlns:v="urn:schemas-microsoft-com:vml" Requires="v">
                <p:oleObj spid="_x0000_s4174" name="Worksheet" r:id="rId4" imgW="4095902" imgH="3724351" progId="Excel.Sheet.8">
                  <p:embed/>
                </p:oleObj>
              </mc:Choice>
              <mc:Fallback>
                <p:oleObj name="Worksheet" r:id="rId4" imgW="4095902" imgH="3724351"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3688" y="914400"/>
                        <a:ext cx="5619750" cy="5091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Line 3"/>
          <p:cNvSpPr>
            <a:spLocks noChangeShapeType="1"/>
          </p:cNvSpPr>
          <p:nvPr/>
        </p:nvSpPr>
        <p:spPr bwMode="auto">
          <a:xfrm>
            <a:off x="1960563" y="1352550"/>
            <a:ext cx="3052762" cy="3889375"/>
          </a:xfrm>
          <a:prstGeom prst="line">
            <a:avLst/>
          </a:prstGeom>
          <a:noFill/>
          <a:ln w="50800">
            <a:solidFill>
              <a:srgbClr val="CC0000"/>
            </a:solidFill>
            <a:round/>
            <a:headEnd/>
            <a:tailEnd/>
          </a:ln>
        </p:spPr>
        <p:txBody>
          <a:bodyPr/>
          <a:lstStyle/>
          <a:p>
            <a:endParaRPr lang="en-US"/>
          </a:p>
        </p:txBody>
      </p:sp>
      <p:grpSp>
        <p:nvGrpSpPr>
          <p:cNvPr id="8" name="Group 4"/>
          <p:cNvGrpSpPr>
            <a:grpSpLocks/>
          </p:cNvGrpSpPr>
          <p:nvPr/>
        </p:nvGrpSpPr>
        <p:grpSpPr bwMode="auto">
          <a:xfrm>
            <a:off x="1336675" y="2233612"/>
            <a:ext cx="1452563" cy="3027363"/>
            <a:chOff x="842" y="1554"/>
            <a:chExt cx="915" cy="1907"/>
          </a:xfrm>
        </p:grpSpPr>
        <p:grpSp>
          <p:nvGrpSpPr>
            <p:cNvPr id="9" name="Group 6"/>
            <p:cNvGrpSpPr>
              <a:grpSpLocks/>
            </p:cNvGrpSpPr>
            <p:nvPr/>
          </p:nvGrpSpPr>
          <p:grpSpPr bwMode="auto">
            <a:xfrm>
              <a:off x="842" y="1590"/>
              <a:ext cx="873" cy="1871"/>
              <a:chOff x="357" y="2450"/>
              <a:chExt cx="795" cy="646"/>
            </a:xfrm>
          </p:grpSpPr>
          <p:sp>
            <p:nvSpPr>
              <p:cNvPr id="11" name="Line 7"/>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12" name="Line 8"/>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sp>
          <p:nvSpPr>
            <p:cNvPr id="10" name="Oval 5"/>
            <p:cNvSpPr>
              <a:spLocks noChangeArrowheads="1"/>
            </p:cNvSpPr>
            <p:nvPr/>
          </p:nvSpPr>
          <p:spPr bwMode="auto">
            <a:xfrm>
              <a:off x="1669" y="1554"/>
              <a:ext cx="88" cy="87"/>
            </a:xfrm>
            <a:prstGeom prst="ellipse">
              <a:avLst/>
            </a:prstGeom>
            <a:solidFill>
              <a:srgbClr val="CC0000"/>
            </a:solidFill>
            <a:ln w="9525">
              <a:solidFill>
                <a:srgbClr val="CC0000"/>
              </a:solidFill>
              <a:round/>
              <a:headEnd/>
              <a:tailEnd/>
            </a:ln>
          </p:spPr>
          <p:txBody>
            <a:bodyPr wrap="none" anchor="ctr"/>
            <a:lstStyle/>
            <a:p>
              <a:endParaRPr lang="en-US">
                <a:cs typeface="Arial" charset="0"/>
              </a:endParaRPr>
            </a:p>
          </p:txBody>
        </p:sp>
      </p:grpSp>
      <p:sp>
        <p:nvSpPr>
          <p:cNvPr id="13" name="Text Box 9"/>
          <p:cNvSpPr txBox="1">
            <a:spLocks noChangeArrowheads="1"/>
          </p:cNvSpPr>
          <p:nvPr/>
        </p:nvSpPr>
        <p:spPr bwMode="auto">
          <a:xfrm>
            <a:off x="914400" y="958850"/>
            <a:ext cx="415925" cy="488950"/>
          </a:xfrm>
          <a:prstGeom prst="rect">
            <a:avLst/>
          </a:prstGeom>
          <a:noFill/>
          <a:ln w="9525">
            <a:noFill/>
            <a:miter lim="800000"/>
            <a:headEnd/>
            <a:tailEnd/>
          </a:ln>
        </p:spPr>
        <p:txBody>
          <a:bodyPr>
            <a:spAutoFit/>
          </a:bodyPr>
          <a:lstStyle/>
          <a:p>
            <a:pPr algn="r">
              <a:spcBef>
                <a:spcPct val="50000"/>
              </a:spcBef>
            </a:pPr>
            <a:r>
              <a:rPr lang="en-US" sz="2600" b="1" i="1" dirty="0">
                <a:cs typeface="Arial" charset="0"/>
              </a:rPr>
              <a:t>P</a:t>
            </a:r>
          </a:p>
        </p:txBody>
      </p:sp>
      <p:sp>
        <p:nvSpPr>
          <p:cNvPr id="14" name="Text Box 10"/>
          <p:cNvSpPr txBox="1">
            <a:spLocks noChangeArrowheads="1"/>
          </p:cNvSpPr>
          <p:nvPr/>
        </p:nvSpPr>
        <p:spPr bwMode="auto">
          <a:xfrm>
            <a:off x="5510212" y="5257800"/>
            <a:ext cx="433388" cy="396875"/>
          </a:xfrm>
          <a:prstGeom prst="rect">
            <a:avLst/>
          </a:prstGeom>
          <a:noFill/>
          <a:ln w="9525">
            <a:noFill/>
            <a:miter lim="800000"/>
            <a:headEnd/>
            <a:tailEnd/>
          </a:ln>
        </p:spPr>
        <p:txBody>
          <a:bodyPr lIns="0" tIns="0" rIns="0" bIns="0">
            <a:spAutoFit/>
          </a:bodyPr>
          <a:lstStyle/>
          <a:p>
            <a:pPr algn="ctr">
              <a:spcBef>
                <a:spcPct val="50000"/>
              </a:spcBef>
            </a:pPr>
            <a:r>
              <a:rPr lang="en-US" sz="2600" b="1" i="1" dirty="0">
                <a:cs typeface="Arial" charset="0"/>
              </a:rPr>
              <a:t>Q</a:t>
            </a:r>
          </a:p>
        </p:txBody>
      </p:sp>
      <p:sp>
        <p:nvSpPr>
          <p:cNvPr id="15" name="Oval 11"/>
          <p:cNvSpPr>
            <a:spLocks noChangeArrowheads="1"/>
          </p:cNvSpPr>
          <p:nvPr/>
        </p:nvSpPr>
        <p:spPr bwMode="auto">
          <a:xfrm>
            <a:off x="4943475" y="5181600"/>
            <a:ext cx="139700" cy="138112"/>
          </a:xfrm>
          <a:prstGeom prst="ellipse">
            <a:avLst/>
          </a:prstGeom>
          <a:solidFill>
            <a:srgbClr val="CC0000"/>
          </a:solidFill>
          <a:ln w="9525">
            <a:solidFill>
              <a:srgbClr val="CC0000"/>
            </a:solidFill>
            <a:round/>
            <a:headEnd/>
            <a:tailEnd/>
          </a:ln>
        </p:spPr>
        <p:txBody>
          <a:bodyPr wrap="none" anchor="ctr"/>
          <a:lstStyle/>
          <a:p>
            <a:endParaRPr lang="en-US">
              <a:cs typeface="Arial" charset="0"/>
            </a:endParaRPr>
          </a:p>
        </p:txBody>
      </p:sp>
      <p:graphicFrame>
        <p:nvGraphicFramePr>
          <p:cNvPr id="16" name="Group 13"/>
          <p:cNvGraphicFramePr>
            <a:graphicFrameLocks noGrp="1"/>
          </p:cNvGraphicFramePr>
          <p:nvPr>
            <p:extLst>
              <p:ext uri="{D42A27DB-BD31-4B8C-83A1-F6EECF244321}">
                <p14:modId xmlns:p14="http://schemas.microsoft.com/office/powerpoint/2010/main" val="4165313637"/>
              </p:ext>
            </p:extLst>
          </p:nvPr>
        </p:nvGraphicFramePr>
        <p:xfrm>
          <a:off x="6307137" y="1222375"/>
          <a:ext cx="2532063" cy="4111625"/>
        </p:xfrm>
        <a:graphic>
          <a:graphicData uri="http://schemas.openxmlformats.org/drawingml/2006/table">
            <a:tbl>
              <a:tblPr/>
              <a:tblGrid>
                <a:gridCol w="998538">
                  <a:extLst>
                    <a:ext uri="{9D8B030D-6E8A-4147-A177-3AD203B41FA5}">
                      <a16:colId xmlns:a16="http://schemas.microsoft.com/office/drawing/2014/main" val="20000"/>
                    </a:ext>
                  </a:extLst>
                </a:gridCol>
                <a:gridCol w="1533525">
                  <a:extLst>
                    <a:ext uri="{9D8B030D-6E8A-4147-A177-3AD203B41FA5}">
                      <a16:colId xmlns:a16="http://schemas.microsoft.com/office/drawing/2014/main" val="20001"/>
                    </a:ext>
                  </a:extLst>
                </a:gridCol>
              </a:tblGrid>
              <a:tr h="84455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dirty="0">
                          <a:ln>
                            <a:noFill/>
                          </a:ln>
                          <a:solidFill>
                            <a:schemeClr val="tx1"/>
                          </a:solidFill>
                          <a:effectLst/>
                          <a:latin typeface="Arial" charset="0"/>
                        </a:rPr>
                        <a:t>P</a:t>
                      </a: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dirty="0" err="1">
                          <a:ln>
                            <a:noFill/>
                          </a:ln>
                          <a:solidFill>
                            <a:schemeClr val="tx1"/>
                          </a:solidFill>
                          <a:effectLst/>
                          <a:latin typeface="Arial" charset="0"/>
                        </a:rPr>
                        <a:t>Q</a:t>
                      </a:r>
                      <a:r>
                        <a:rPr kumimoji="0" lang="en-US" sz="2400" b="1" i="1" u="none" strike="noStrike" cap="none" normalizeH="0" baseline="30000" dirty="0" err="1">
                          <a:ln>
                            <a:noFill/>
                          </a:ln>
                          <a:solidFill>
                            <a:schemeClr val="tx1"/>
                          </a:solidFill>
                          <a:effectLst/>
                          <a:latin typeface="Arial" charset="0"/>
                        </a:rPr>
                        <a:t>d</a:t>
                      </a:r>
                      <a:r>
                        <a:rPr kumimoji="0" lang="en-US" sz="2400" b="0" i="0" u="none" strike="noStrike" cap="none" normalizeH="0" baseline="0" dirty="0">
                          <a:ln>
                            <a:noFill/>
                          </a:ln>
                          <a:solidFill>
                            <a:schemeClr val="tx1"/>
                          </a:solidFill>
                          <a:effectLst/>
                          <a:latin typeface="Arial" charset="0"/>
                        </a:rPr>
                        <a:t> (Market)</a:t>
                      </a:r>
                      <a:endParaRPr kumimoji="0" lang="en-US" sz="2400" b="1" i="1" u="none" strike="noStrike" cap="none" normalizeH="0" baseline="30000" dirty="0">
                        <a:ln>
                          <a:noFill/>
                        </a:ln>
                        <a:solidFill>
                          <a:schemeClr val="tx1"/>
                        </a:solidFill>
                        <a:effectLst/>
                        <a:latin typeface="Arial" charset="0"/>
                      </a:endParaRP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6725">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a:ln>
                            <a:noFill/>
                          </a:ln>
                          <a:solidFill>
                            <a:schemeClr val="tx1"/>
                          </a:solidFill>
                          <a:effectLst/>
                          <a:latin typeface="Arial" charset="0"/>
                        </a:rPr>
                        <a:t>$0.00</a:t>
                      </a: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24</a:t>
                      </a: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66725">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1.00</a:t>
                      </a: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21</a:t>
                      </a: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66725">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2.00</a:t>
                      </a: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18</a:t>
                      </a: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66725">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3.00</a:t>
                      </a: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15</a:t>
                      </a: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66725">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4.00</a:t>
                      </a: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12</a:t>
                      </a: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66725">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5.00</a:t>
                      </a: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9</a:t>
                      </a: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66725">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6.00</a:t>
                      </a: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a:ln>
                            <a:noFill/>
                          </a:ln>
                          <a:solidFill>
                            <a:schemeClr val="tx1"/>
                          </a:solidFill>
                          <a:effectLst/>
                          <a:latin typeface="Arial" charset="0"/>
                        </a:rPr>
                        <a:t>6</a:t>
                      </a: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grpSp>
        <p:nvGrpSpPr>
          <p:cNvPr id="17" name="Group 58"/>
          <p:cNvGrpSpPr>
            <a:grpSpLocks/>
          </p:cNvGrpSpPr>
          <p:nvPr/>
        </p:nvGrpSpPr>
        <p:grpSpPr bwMode="auto">
          <a:xfrm>
            <a:off x="1335088" y="4002087"/>
            <a:ext cx="2832100" cy="1250950"/>
            <a:chOff x="841" y="2668"/>
            <a:chExt cx="1784" cy="788"/>
          </a:xfrm>
        </p:grpSpPr>
        <p:grpSp>
          <p:nvGrpSpPr>
            <p:cNvPr id="18" name="Group 59"/>
            <p:cNvGrpSpPr>
              <a:grpSpLocks/>
            </p:cNvGrpSpPr>
            <p:nvPr/>
          </p:nvGrpSpPr>
          <p:grpSpPr bwMode="auto">
            <a:xfrm>
              <a:off x="841" y="2712"/>
              <a:ext cx="1747" cy="744"/>
              <a:chOff x="357" y="2450"/>
              <a:chExt cx="795" cy="646"/>
            </a:xfrm>
          </p:grpSpPr>
          <p:sp>
            <p:nvSpPr>
              <p:cNvPr id="20" name="Line 60"/>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21" name="Line 61"/>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sp>
          <p:nvSpPr>
            <p:cNvPr id="19" name="Oval 62"/>
            <p:cNvSpPr>
              <a:spLocks noChangeArrowheads="1"/>
            </p:cNvSpPr>
            <p:nvPr/>
          </p:nvSpPr>
          <p:spPr bwMode="auto">
            <a:xfrm>
              <a:off x="2537" y="2668"/>
              <a:ext cx="88" cy="87"/>
            </a:xfrm>
            <a:prstGeom prst="ellipse">
              <a:avLst/>
            </a:prstGeom>
            <a:solidFill>
              <a:srgbClr val="CC0000"/>
            </a:solidFill>
            <a:ln w="9525">
              <a:solidFill>
                <a:srgbClr val="CC0000"/>
              </a:solidFill>
              <a:round/>
              <a:headEnd/>
              <a:tailEnd/>
            </a:ln>
          </p:spPr>
          <p:txBody>
            <a:bodyPr wrap="none" anchor="ctr"/>
            <a:lstStyle/>
            <a:p>
              <a:endParaRPr lang="en-US">
                <a:cs typeface="Arial" charset="0"/>
              </a:endParaRPr>
            </a:p>
          </p:txBody>
        </p:sp>
      </p:grpSp>
      <p:grpSp>
        <p:nvGrpSpPr>
          <p:cNvPr id="22" name="Group 63"/>
          <p:cNvGrpSpPr>
            <a:grpSpLocks/>
          </p:cNvGrpSpPr>
          <p:nvPr/>
        </p:nvGrpSpPr>
        <p:grpSpPr bwMode="auto">
          <a:xfrm>
            <a:off x="1335088" y="4603750"/>
            <a:ext cx="3300412" cy="655637"/>
            <a:chOff x="841" y="3047"/>
            <a:chExt cx="2079" cy="413"/>
          </a:xfrm>
        </p:grpSpPr>
        <p:grpSp>
          <p:nvGrpSpPr>
            <p:cNvPr id="23" name="Group 64"/>
            <p:cNvGrpSpPr>
              <a:grpSpLocks/>
            </p:cNvGrpSpPr>
            <p:nvPr/>
          </p:nvGrpSpPr>
          <p:grpSpPr bwMode="auto">
            <a:xfrm>
              <a:off x="841" y="3092"/>
              <a:ext cx="2032" cy="368"/>
              <a:chOff x="357" y="2450"/>
              <a:chExt cx="795" cy="646"/>
            </a:xfrm>
          </p:grpSpPr>
          <p:sp>
            <p:nvSpPr>
              <p:cNvPr id="25" name="Line 65"/>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26" name="Line 66"/>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sp>
          <p:nvSpPr>
            <p:cNvPr id="24" name="Oval 67"/>
            <p:cNvSpPr>
              <a:spLocks noChangeArrowheads="1"/>
            </p:cNvSpPr>
            <p:nvPr/>
          </p:nvSpPr>
          <p:spPr bwMode="auto">
            <a:xfrm>
              <a:off x="2832" y="3047"/>
              <a:ext cx="88" cy="87"/>
            </a:xfrm>
            <a:prstGeom prst="ellipse">
              <a:avLst/>
            </a:prstGeom>
            <a:solidFill>
              <a:srgbClr val="CC0000"/>
            </a:solidFill>
            <a:ln w="9525">
              <a:solidFill>
                <a:srgbClr val="CC0000"/>
              </a:solidFill>
              <a:round/>
              <a:headEnd/>
              <a:tailEnd/>
            </a:ln>
          </p:spPr>
          <p:txBody>
            <a:bodyPr wrap="none" anchor="ctr"/>
            <a:lstStyle/>
            <a:p>
              <a:endParaRPr lang="en-US">
                <a:cs typeface="Arial" charset="0"/>
              </a:endParaRPr>
            </a:p>
          </p:txBody>
        </p:sp>
      </p:grpSp>
      <p:grpSp>
        <p:nvGrpSpPr>
          <p:cNvPr id="27" name="Group 68"/>
          <p:cNvGrpSpPr>
            <a:grpSpLocks/>
          </p:cNvGrpSpPr>
          <p:nvPr/>
        </p:nvGrpSpPr>
        <p:grpSpPr bwMode="auto">
          <a:xfrm>
            <a:off x="1338263" y="3419475"/>
            <a:ext cx="2374900" cy="1835150"/>
            <a:chOff x="843" y="2301"/>
            <a:chExt cx="1496" cy="1156"/>
          </a:xfrm>
        </p:grpSpPr>
        <p:grpSp>
          <p:nvGrpSpPr>
            <p:cNvPr id="28" name="Group 70"/>
            <p:cNvGrpSpPr>
              <a:grpSpLocks/>
            </p:cNvGrpSpPr>
            <p:nvPr/>
          </p:nvGrpSpPr>
          <p:grpSpPr bwMode="auto">
            <a:xfrm>
              <a:off x="843" y="2343"/>
              <a:ext cx="1452" cy="1114"/>
              <a:chOff x="357" y="2450"/>
              <a:chExt cx="795" cy="646"/>
            </a:xfrm>
          </p:grpSpPr>
          <p:sp>
            <p:nvSpPr>
              <p:cNvPr id="30" name="Line 71"/>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31" name="Line 72"/>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sp>
          <p:nvSpPr>
            <p:cNvPr id="29" name="Oval 69"/>
            <p:cNvSpPr>
              <a:spLocks noChangeArrowheads="1"/>
            </p:cNvSpPr>
            <p:nvPr/>
          </p:nvSpPr>
          <p:spPr bwMode="auto">
            <a:xfrm>
              <a:off x="2251" y="2301"/>
              <a:ext cx="88" cy="87"/>
            </a:xfrm>
            <a:prstGeom prst="ellipse">
              <a:avLst/>
            </a:prstGeom>
            <a:solidFill>
              <a:srgbClr val="CC0000"/>
            </a:solidFill>
            <a:ln w="9525">
              <a:solidFill>
                <a:srgbClr val="CC0000"/>
              </a:solidFill>
              <a:round/>
              <a:headEnd/>
              <a:tailEnd/>
            </a:ln>
          </p:spPr>
          <p:txBody>
            <a:bodyPr wrap="none" anchor="ctr"/>
            <a:lstStyle/>
            <a:p>
              <a:endParaRPr lang="en-US">
                <a:cs typeface="Arial" charset="0"/>
              </a:endParaRPr>
            </a:p>
          </p:txBody>
        </p:sp>
      </p:grpSp>
      <p:grpSp>
        <p:nvGrpSpPr>
          <p:cNvPr id="32" name="Group 73"/>
          <p:cNvGrpSpPr>
            <a:grpSpLocks/>
          </p:cNvGrpSpPr>
          <p:nvPr/>
        </p:nvGrpSpPr>
        <p:grpSpPr bwMode="auto">
          <a:xfrm>
            <a:off x="1333500" y="2830512"/>
            <a:ext cx="1917700" cy="2420938"/>
            <a:chOff x="840" y="1930"/>
            <a:chExt cx="1208" cy="1525"/>
          </a:xfrm>
        </p:grpSpPr>
        <p:grpSp>
          <p:nvGrpSpPr>
            <p:cNvPr id="33" name="Group 75"/>
            <p:cNvGrpSpPr>
              <a:grpSpLocks/>
            </p:cNvGrpSpPr>
            <p:nvPr/>
          </p:nvGrpSpPr>
          <p:grpSpPr bwMode="auto">
            <a:xfrm>
              <a:off x="840" y="1971"/>
              <a:ext cx="1172" cy="1484"/>
              <a:chOff x="357" y="2450"/>
              <a:chExt cx="795" cy="646"/>
            </a:xfrm>
          </p:grpSpPr>
          <p:sp>
            <p:nvSpPr>
              <p:cNvPr id="35" name="Line 76"/>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36" name="Line 77"/>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sp>
          <p:nvSpPr>
            <p:cNvPr id="34" name="Oval 74"/>
            <p:cNvSpPr>
              <a:spLocks noChangeArrowheads="1"/>
            </p:cNvSpPr>
            <p:nvPr/>
          </p:nvSpPr>
          <p:spPr bwMode="auto">
            <a:xfrm>
              <a:off x="1960" y="1930"/>
              <a:ext cx="88" cy="87"/>
            </a:xfrm>
            <a:prstGeom prst="ellipse">
              <a:avLst/>
            </a:prstGeom>
            <a:solidFill>
              <a:srgbClr val="CC0000"/>
            </a:solidFill>
            <a:ln w="9525">
              <a:solidFill>
                <a:srgbClr val="CC0000"/>
              </a:solidFill>
              <a:round/>
              <a:headEnd/>
              <a:tailEnd/>
            </a:ln>
          </p:spPr>
          <p:txBody>
            <a:bodyPr wrap="none" anchor="ctr"/>
            <a:lstStyle/>
            <a:p>
              <a:endParaRPr lang="en-US">
                <a:cs typeface="Arial" charset="0"/>
              </a:endParaRPr>
            </a:p>
          </p:txBody>
        </p:sp>
      </p:grpSp>
      <p:grpSp>
        <p:nvGrpSpPr>
          <p:cNvPr id="37" name="Group 78"/>
          <p:cNvGrpSpPr>
            <a:grpSpLocks/>
          </p:cNvGrpSpPr>
          <p:nvPr/>
        </p:nvGrpSpPr>
        <p:grpSpPr bwMode="auto">
          <a:xfrm>
            <a:off x="1333500" y="1643062"/>
            <a:ext cx="984250" cy="3619500"/>
            <a:chOff x="840" y="1182"/>
            <a:chExt cx="620" cy="2280"/>
          </a:xfrm>
        </p:grpSpPr>
        <p:grpSp>
          <p:nvGrpSpPr>
            <p:cNvPr id="38" name="Group 80"/>
            <p:cNvGrpSpPr>
              <a:grpSpLocks/>
            </p:cNvGrpSpPr>
            <p:nvPr/>
          </p:nvGrpSpPr>
          <p:grpSpPr bwMode="auto">
            <a:xfrm>
              <a:off x="840" y="1221"/>
              <a:ext cx="579" cy="2241"/>
              <a:chOff x="357" y="2450"/>
              <a:chExt cx="795" cy="646"/>
            </a:xfrm>
          </p:grpSpPr>
          <p:sp>
            <p:nvSpPr>
              <p:cNvPr id="40" name="Line 81"/>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41" name="Line 82"/>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sp>
          <p:nvSpPr>
            <p:cNvPr id="39" name="Oval 79"/>
            <p:cNvSpPr>
              <a:spLocks noChangeArrowheads="1"/>
            </p:cNvSpPr>
            <p:nvPr/>
          </p:nvSpPr>
          <p:spPr bwMode="auto">
            <a:xfrm>
              <a:off x="1372" y="1182"/>
              <a:ext cx="88" cy="87"/>
            </a:xfrm>
            <a:prstGeom prst="ellipse">
              <a:avLst/>
            </a:prstGeom>
            <a:solidFill>
              <a:srgbClr val="CC0000"/>
            </a:solidFill>
            <a:ln w="9525">
              <a:solidFill>
                <a:srgbClr val="CC0000"/>
              </a:solidFill>
              <a:round/>
              <a:headEnd/>
              <a:tailEnd/>
            </a:ln>
          </p:spPr>
          <p:txBody>
            <a:bodyPr wrap="none" anchor="ctr"/>
            <a:lstStyle/>
            <a:p>
              <a:endParaRPr lang="en-US">
                <a:cs typeface="Arial" charset="0"/>
              </a:endParaRPr>
            </a:p>
          </p:txBody>
        </p:sp>
      </p:grpSp>
      <p:grpSp>
        <p:nvGrpSpPr>
          <p:cNvPr id="46" name="Group 45"/>
          <p:cNvGrpSpPr/>
          <p:nvPr/>
        </p:nvGrpSpPr>
        <p:grpSpPr>
          <a:xfrm>
            <a:off x="1447800" y="2895600"/>
            <a:ext cx="1524000" cy="1102518"/>
            <a:chOff x="1447800" y="3038476"/>
            <a:chExt cx="1524000" cy="1102518"/>
          </a:xfrm>
        </p:grpSpPr>
        <p:cxnSp>
          <p:nvCxnSpPr>
            <p:cNvPr id="47" name="Straight Arrow Connector 46"/>
            <p:cNvCxnSpPr/>
            <p:nvPr/>
          </p:nvCxnSpPr>
          <p:spPr bwMode="auto">
            <a:xfrm>
              <a:off x="1447800" y="3038476"/>
              <a:ext cx="0" cy="1102518"/>
            </a:xfrm>
            <a:prstGeom prst="straightConnector1">
              <a:avLst/>
            </a:prstGeom>
            <a:noFill/>
            <a:ln w="76200" cap="flat" cmpd="sng" algn="ctr">
              <a:solidFill>
                <a:schemeClr val="accent5">
                  <a:lumMod val="10000"/>
                </a:schemeClr>
              </a:solidFill>
              <a:prstDash val="solid"/>
              <a:round/>
              <a:headEnd type="triangle" w="med" len="med"/>
              <a:tailEnd type="none" w="med" len="med"/>
            </a:ln>
            <a:effectLst/>
          </p:spPr>
        </p:cxnSp>
        <p:sp>
          <p:nvSpPr>
            <p:cNvPr id="48" name="TextBox 47"/>
            <p:cNvSpPr txBox="1"/>
            <p:nvPr/>
          </p:nvSpPr>
          <p:spPr>
            <a:xfrm>
              <a:off x="1642869" y="3190876"/>
              <a:ext cx="1328931" cy="923330"/>
            </a:xfrm>
            <a:prstGeom prst="rect">
              <a:avLst/>
            </a:prstGeom>
            <a:solidFill>
              <a:schemeClr val="bg1"/>
            </a:solidFill>
            <a:ln>
              <a:solidFill>
                <a:srgbClr val="C00000"/>
              </a:solidFill>
            </a:ln>
          </p:spPr>
          <p:txBody>
            <a:bodyPr wrap="square" rtlCol="0">
              <a:spAutoFit/>
            </a:bodyPr>
            <a:lstStyle/>
            <a:p>
              <a:r>
                <a:rPr lang="en-US" dirty="0"/>
                <a:t>An increase in price…</a:t>
              </a:r>
            </a:p>
          </p:txBody>
        </p:sp>
      </p:grpSp>
      <p:grpSp>
        <p:nvGrpSpPr>
          <p:cNvPr id="49" name="Group 48"/>
          <p:cNvGrpSpPr/>
          <p:nvPr/>
        </p:nvGrpSpPr>
        <p:grpSpPr>
          <a:xfrm>
            <a:off x="914400" y="5029200"/>
            <a:ext cx="5258812" cy="1219200"/>
            <a:chOff x="914400" y="5170488"/>
            <a:chExt cx="5258812" cy="1219200"/>
          </a:xfrm>
        </p:grpSpPr>
        <p:cxnSp>
          <p:nvCxnSpPr>
            <p:cNvPr id="50" name="Straight Arrow Connector 49"/>
            <p:cNvCxnSpPr/>
            <p:nvPr/>
          </p:nvCxnSpPr>
          <p:spPr bwMode="auto">
            <a:xfrm>
              <a:off x="3164490" y="5170488"/>
              <a:ext cx="932848" cy="0"/>
            </a:xfrm>
            <a:prstGeom prst="straightConnector1">
              <a:avLst/>
            </a:prstGeom>
            <a:noFill/>
            <a:ln w="76200" cap="flat" cmpd="sng" algn="ctr">
              <a:solidFill>
                <a:schemeClr val="accent5">
                  <a:lumMod val="10000"/>
                </a:schemeClr>
              </a:solidFill>
              <a:prstDash val="solid"/>
              <a:round/>
              <a:headEnd type="triangle" w="med" len="med"/>
              <a:tailEnd type="none" w="med" len="med"/>
            </a:ln>
            <a:effectLst/>
          </p:spPr>
        </p:cxnSp>
        <p:sp>
          <p:nvSpPr>
            <p:cNvPr id="51" name="TextBox 50"/>
            <p:cNvSpPr txBox="1"/>
            <p:nvPr/>
          </p:nvSpPr>
          <p:spPr>
            <a:xfrm>
              <a:off x="914400" y="6020356"/>
              <a:ext cx="5258812" cy="369332"/>
            </a:xfrm>
            <a:prstGeom prst="rect">
              <a:avLst/>
            </a:prstGeom>
            <a:noFill/>
            <a:ln>
              <a:solidFill>
                <a:srgbClr val="C00000"/>
              </a:solidFill>
            </a:ln>
          </p:spPr>
          <p:txBody>
            <a:bodyPr wrap="none" rtlCol="0">
              <a:spAutoFit/>
            </a:bodyPr>
            <a:lstStyle/>
            <a:p>
              <a:r>
                <a:rPr lang="en-US" dirty="0"/>
                <a:t>… decreases the quantity of muffins demanded.</a:t>
              </a:r>
            </a:p>
          </p:txBody>
        </p:sp>
      </p:grpSp>
      <p:grpSp>
        <p:nvGrpSpPr>
          <p:cNvPr id="52" name="Group 51"/>
          <p:cNvGrpSpPr/>
          <p:nvPr/>
        </p:nvGrpSpPr>
        <p:grpSpPr>
          <a:xfrm>
            <a:off x="3319680" y="2527994"/>
            <a:ext cx="2248444" cy="1432067"/>
            <a:chOff x="670142" y="3243125"/>
            <a:chExt cx="2248444" cy="1432067"/>
          </a:xfrm>
        </p:grpSpPr>
        <p:cxnSp>
          <p:nvCxnSpPr>
            <p:cNvPr id="53" name="Straight Arrow Connector 52"/>
            <p:cNvCxnSpPr/>
            <p:nvPr/>
          </p:nvCxnSpPr>
          <p:spPr bwMode="auto">
            <a:xfrm>
              <a:off x="670142" y="3614699"/>
              <a:ext cx="871320" cy="1060493"/>
            </a:xfrm>
            <a:prstGeom prst="straightConnector1">
              <a:avLst/>
            </a:prstGeom>
            <a:noFill/>
            <a:ln w="76200" cap="flat" cmpd="sng" algn="ctr">
              <a:solidFill>
                <a:schemeClr val="accent5">
                  <a:lumMod val="10000"/>
                </a:schemeClr>
              </a:solidFill>
              <a:prstDash val="solid"/>
              <a:round/>
              <a:headEnd type="triangle" w="med" len="med"/>
              <a:tailEnd type="none" w="med" len="med"/>
            </a:ln>
            <a:effectLst/>
          </p:spPr>
        </p:cxnSp>
        <p:sp>
          <p:nvSpPr>
            <p:cNvPr id="54" name="TextBox 53"/>
            <p:cNvSpPr txBox="1"/>
            <p:nvPr/>
          </p:nvSpPr>
          <p:spPr>
            <a:xfrm>
              <a:off x="1201608" y="3243125"/>
              <a:ext cx="1716978" cy="923330"/>
            </a:xfrm>
            <a:prstGeom prst="rect">
              <a:avLst/>
            </a:prstGeom>
            <a:noFill/>
            <a:ln>
              <a:solidFill>
                <a:srgbClr val="C00000"/>
              </a:solidFill>
            </a:ln>
          </p:spPr>
          <p:txBody>
            <a:bodyPr wrap="square" rtlCol="0">
              <a:spAutoFit/>
            </a:bodyPr>
            <a:lstStyle/>
            <a:p>
              <a:r>
                <a:rPr lang="en-US" dirty="0"/>
                <a:t>A movement along the demand curve</a:t>
              </a:r>
            </a:p>
          </p:txBody>
        </p:sp>
      </p:grpSp>
      <p:sp>
        <p:nvSpPr>
          <p:cNvPr id="55"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2187723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wipe(down)">
                                      <p:cBhvr>
                                        <p:cTn id="12" dur="500"/>
                                        <p:tgtEl>
                                          <p:spTgt spid="4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49"/>
                                        </p:tgtEl>
                                        <p:attrNameLst>
                                          <p:attrName>style.visibility</p:attrName>
                                        </p:attrNameLst>
                                      </p:cBhvr>
                                      <p:to>
                                        <p:strVal val="visible"/>
                                      </p:to>
                                    </p:set>
                                    <p:animEffect transition="in" filter="wipe(right)">
                                      <p:cBhvr>
                                        <p:cTn id="17" dur="500"/>
                                        <p:tgtEl>
                                          <p:spTgt spid="4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52"/>
                                        </p:tgtEl>
                                        <p:attrNameLst>
                                          <p:attrName>style.visibility</p:attrName>
                                        </p:attrNameLst>
                                      </p:cBhvr>
                                      <p:to>
                                        <p:strVal val="visible"/>
                                      </p:to>
                                    </p:set>
                                    <p:animEffect transition="in" filter="wipe(down)">
                                      <p:cBhvr>
                                        <p:cTn id="22"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Demand Curve Shifters – 1 </a:t>
            </a:r>
          </a:p>
        </p:txBody>
      </p:sp>
      <p:sp>
        <p:nvSpPr>
          <p:cNvPr id="3" name="Content Placeholder 2"/>
          <p:cNvSpPr>
            <a:spLocks noGrp="1"/>
          </p:cNvSpPr>
          <p:nvPr>
            <p:ph idx="1"/>
          </p:nvPr>
        </p:nvSpPr>
        <p:spPr>
          <a:prstGeom prst="rect">
            <a:avLst/>
          </a:prstGeom>
        </p:spPr>
        <p:txBody>
          <a:bodyPr/>
          <a:lstStyle/>
          <a:p>
            <a:r>
              <a:rPr lang="en-US" dirty="0"/>
              <a:t>The demand curve </a:t>
            </a:r>
          </a:p>
          <a:p>
            <a:pPr lvl="1"/>
            <a:r>
              <a:rPr lang="en-US" dirty="0"/>
              <a:t>Shows how price affects quantity demanded, other things being equal </a:t>
            </a:r>
          </a:p>
          <a:p>
            <a:r>
              <a:rPr lang="en-US" dirty="0"/>
              <a:t>These “other things” are non-price determinants of demand </a:t>
            </a:r>
          </a:p>
          <a:p>
            <a:pPr lvl="1"/>
            <a:r>
              <a:rPr lang="en-US" dirty="0"/>
              <a:t>Things that determine buyers’ demand for a good, other than the good’s price  </a:t>
            </a:r>
          </a:p>
          <a:p>
            <a:r>
              <a:rPr lang="en-US" dirty="0"/>
              <a:t>Changes in them shift the </a:t>
            </a:r>
            <a:r>
              <a:rPr lang="en-US" b="1" i="1" dirty="0"/>
              <a:t>D</a:t>
            </a:r>
            <a:r>
              <a:rPr lang="en-US" dirty="0"/>
              <a:t> curve</a:t>
            </a:r>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12</a:t>
            </a:fld>
            <a:endParaRPr lang="en-US"/>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55027531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Demand Curve Shifters – 2 </a:t>
            </a:r>
          </a:p>
        </p:txBody>
      </p:sp>
      <p:sp>
        <p:nvSpPr>
          <p:cNvPr id="3" name="Content Placeholder 2"/>
          <p:cNvSpPr>
            <a:spLocks noGrp="1"/>
          </p:cNvSpPr>
          <p:nvPr>
            <p:ph idx="1"/>
          </p:nvPr>
        </p:nvSpPr>
        <p:spPr>
          <a:prstGeom prst="rect">
            <a:avLst/>
          </a:prstGeom>
        </p:spPr>
        <p:txBody>
          <a:bodyPr/>
          <a:lstStyle/>
          <a:p>
            <a:r>
              <a:rPr lang="en-US" dirty="0"/>
              <a:t>Shifts in the demand curve are caused by changes in:</a:t>
            </a:r>
          </a:p>
          <a:p>
            <a:pPr lvl="1"/>
            <a:r>
              <a:rPr lang="en-US" dirty="0"/>
              <a:t>Number of buyers</a:t>
            </a:r>
          </a:p>
          <a:p>
            <a:pPr lvl="1"/>
            <a:r>
              <a:rPr lang="en-US" dirty="0"/>
              <a:t>Income</a:t>
            </a:r>
          </a:p>
          <a:p>
            <a:pPr lvl="1"/>
            <a:r>
              <a:rPr lang="en-US" dirty="0"/>
              <a:t>Prices of related goods</a:t>
            </a:r>
          </a:p>
          <a:p>
            <a:pPr lvl="1"/>
            <a:r>
              <a:rPr lang="en-US" dirty="0"/>
              <a:t>Tastes</a:t>
            </a:r>
          </a:p>
          <a:p>
            <a:pPr lvl="1"/>
            <a:r>
              <a:rPr lang="en-US" dirty="0"/>
              <a:t>Expectations </a:t>
            </a:r>
          </a:p>
          <a:p>
            <a:pPr lvl="1"/>
            <a:endParaRPr lang="en-US" dirty="0"/>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13</a:t>
            </a:fld>
            <a:endParaRPr lang="en-US"/>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65509903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in Number of Buyers</a:t>
            </a:r>
          </a:p>
        </p:txBody>
      </p:sp>
      <p:sp>
        <p:nvSpPr>
          <p:cNvPr id="3" name="Content Placeholder 2"/>
          <p:cNvSpPr>
            <a:spLocks noGrp="1"/>
          </p:cNvSpPr>
          <p:nvPr>
            <p:ph idx="1"/>
          </p:nvPr>
        </p:nvSpPr>
        <p:spPr>
          <a:prstGeom prst="rect">
            <a:avLst/>
          </a:prstGeom>
        </p:spPr>
        <p:txBody>
          <a:bodyPr/>
          <a:lstStyle/>
          <a:p>
            <a:r>
              <a:rPr lang="en-US" dirty="0"/>
              <a:t>Increase in number of buyers </a:t>
            </a:r>
          </a:p>
          <a:p>
            <a:pPr lvl="1"/>
            <a:r>
              <a:rPr lang="en-US" dirty="0"/>
              <a:t>Increases the quantity demanded at each price</a:t>
            </a:r>
          </a:p>
          <a:p>
            <a:pPr lvl="1"/>
            <a:r>
              <a:rPr lang="en-US" dirty="0"/>
              <a:t>Shifts the demand curve to the right</a:t>
            </a:r>
          </a:p>
          <a:p>
            <a:r>
              <a:rPr lang="en-US" dirty="0"/>
              <a:t>Decrease in number of buyers </a:t>
            </a:r>
          </a:p>
          <a:p>
            <a:pPr lvl="1"/>
            <a:r>
              <a:rPr lang="en-US" dirty="0"/>
              <a:t>Decreases the quantity demanded at each price</a:t>
            </a:r>
          </a:p>
          <a:p>
            <a:pPr lvl="1"/>
            <a:r>
              <a:rPr lang="en-US" dirty="0"/>
              <a:t>Shifts the demand curve to the left</a:t>
            </a:r>
          </a:p>
          <a:p>
            <a:pPr lvl="1"/>
            <a:endParaRPr lang="en-US" dirty="0"/>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14</a:t>
            </a:fld>
            <a:endParaRPr lang="en-US"/>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40388352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EXAMPLE 1E: Demand curve shifts</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15</a:t>
            </a:fld>
            <a:endParaRPr lang="en-US" dirty="0"/>
          </a:p>
        </p:txBody>
      </p:sp>
      <p:sp>
        <p:nvSpPr>
          <p:cNvPr id="3" name="Text Placeholder 2"/>
          <p:cNvSpPr>
            <a:spLocks noGrp="1"/>
          </p:cNvSpPr>
          <p:nvPr>
            <p:ph idx="12"/>
          </p:nvPr>
        </p:nvSpPr>
        <p:spPr>
          <a:xfrm>
            <a:off x="4938712" y="914400"/>
            <a:ext cx="4205287" cy="5257800"/>
          </a:xfrm>
          <a:noFill/>
        </p:spPr>
        <p:txBody>
          <a:bodyPr/>
          <a:lstStyle/>
          <a:p>
            <a:pPr marL="0" indent="0">
              <a:buNone/>
            </a:pPr>
            <a:r>
              <a:rPr lang="en-US" dirty="0">
                <a:solidFill>
                  <a:srgbClr val="C00000"/>
                </a:solidFill>
              </a:rPr>
              <a:t>Suppose the number of buyers increases.  </a:t>
            </a:r>
          </a:p>
          <a:p>
            <a:r>
              <a:rPr lang="en-US" sz="2800" dirty="0"/>
              <a:t>Then, at each </a:t>
            </a:r>
            <a:r>
              <a:rPr lang="en-US" sz="2800" b="1" i="1" dirty="0"/>
              <a:t>P</a:t>
            </a:r>
            <a:r>
              <a:rPr lang="en-US" sz="2800" dirty="0"/>
              <a:t>, </a:t>
            </a:r>
            <a:r>
              <a:rPr lang="en-US" sz="2800" b="1" i="1" dirty="0" err="1"/>
              <a:t>Q</a:t>
            </a:r>
            <a:r>
              <a:rPr lang="en-US" sz="2800" b="1" i="1" baseline="30000" dirty="0" err="1"/>
              <a:t>d</a:t>
            </a:r>
            <a:r>
              <a:rPr lang="en-US" sz="2800" dirty="0"/>
              <a:t> will increase (by 5 in this example).</a:t>
            </a:r>
          </a:p>
          <a:p>
            <a:r>
              <a:rPr lang="en-US" sz="2800" dirty="0"/>
              <a:t>The demand curve shifts to the right</a:t>
            </a:r>
          </a:p>
          <a:p>
            <a:endParaRPr lang="en-US" sz="2800" dirty="0"/>
          </a:p>
        </p:txBody>
      </p:sp>
      <p:grpSp>
        <p:nvGrpSpPr>
          <p:cNvPr id="6" name="Group 2"/>
          <p:cNvGrpSpPr>
            <a:grpSpLocks/>
          </p:cNvGrpSpPr>
          <p:nvPr/>
        </p:nvGrpSpPr>
        <p:grpSpPr bwMode="auto">
          <a:xfrm>
            <a:off x="236538" y="914400"/>
            <a:ext cx="6669087" cy="5108575"/>
            <a:chOff x="149" y="735"/>
            <a:chExt cx="4201" cy="3218"/>
          </a:xfrm>
        </p:grpSpPr>
        <p:grpSp>
          <p:nvGrpSpPr>
            <p:cNvPr id="7" name="Group 3"/>
            <p:cNvGrpSpPr>
              <a:grpSpLocks/>
            </p:cNvGrpSpPr>
            <p:nvPr/>
          </p:nvGrpSpPr>
          <p:grpSpPr bwMode="auto">
            <a:xfrm>
              <a:off x="149" y="735"/>
              <a:ext cx="4201" cy="3218"/>
              <a:chOff x="149" y="735"/>
              <a:chExt cx="4201" cy="3218"/>
            </a:xfrm>
          </p:grpSpPr>
          <p:graphicFrame>
            <p:nvGraphicFramePr>
              <p:cNvPr id="9" name="Object 4"/>
              <p:cNvGraphicFramePr>
                <a:graphicFrameLocks noChangeAspect="1"/>
              </p:cNvGraphicFramePr>
              <p:nvPr/>
            </p:nvGraphicFramePr>
            <p:xfrm>
              <a:off x="149" y="735"/>
              <a:ext cx="4150" cy="3218"/>
            </p:xfrm>
            <a:graphic>
              <a:graphicData uri="http://schemas.openxmlformats.org/presentationml/2006/ole">
                <mc:AlternateContent xmlns:mc="http://schemas.openxmlformats.org/markup-compatibility/2006">
                  <mc:Choice xmlns:v="urn:schemas-microsoft-com:vml" Requires="v">
                    <p:oleObj spid="_x0000_s5196" name="Worksheet" r:id="rId4" imgW="4743602" imgH="3733800" progId="Excel.Sheet.8">
                      <p:embed/>
                    </p:oleObj>
                  </mc:Choice>
                  <mc:Fallback>
                    <p:oleObj name="Worksheet" r:id="rId4" imgW="4743602" imgH="373380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 y="735"/>
                            <a:ext cx="4150" cy="3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0" name="Group 5"/>
              <p:cNvGrpSpPr>
                <a:grpSpLocks/>
              </p:cNvGrpSpPr>
              <p:nvPr/>
            </p:nvGrpSpPr>
            <p:grpSpPr bwMode="auto">
              <a:xfrm>
                <a:off x="842" y="1605"/>
                <a:ext cx="883" cy="1871"/>
                <a:chOff x="357" y="2450"/>
                <a:chExt cx="795" cy="646"/>
              </a:xfrm>
            </p:grpSpPr>
            <p:sp>
              <p:nvSpPr>
                <p:cNvPr id="36" name="Line 6"/>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37" name="Line 7"/>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sp>
            <p:nvSpPr>
              <p:cNvPr id="11" name="Text Box 8"/>
              <p:cNvSpPr txBox="1">
                <a:spLocks noChangeArrowheads="1"/>
              </p:cNvSpPr>
              <p:nvPr/>
            </p:nvSpPr>
            <p:spPr bwMode="auto">
              <a:xfrm>
                <a:off x="576" y="735"/>
                <a:ext cx="262" cy="308"/>
              </a:xfrm>
              <a:prstGeom prst="rect">
                <a:avLst/>
              </a:prstGeom>
              <a:noFill/>
              <a:ln w="9525">
                <a:noFill/>
                <a:miter lim="800000"/>
                <a:headEnd/>
                <a:tailEnd/>
              </a:ln>
            </p:spPr>
            <p:txBody>
              <a:bodyPr>
                <a:spAutoFit/>
              </a:bodyPr>
              <a:lstStyle/>
              <a:p>
                <a:pPr algn="r">
                  <a:spcBef>
                    <a:spcPct val="50000"/>
                  </a:spcBef>
                </a:pPr>
                <a:r>
                  <a:rPr lang="en-US" sz="2600" b="1" i="1" dirty="0">
                    <a:cs typeface="Arial" charset="0"/>
                  </a:rPr>
                  <a:t>P</a:t>
                </a:r>
              </a:p>
            </p:txBody>
          </p:sp>
          <p:sp>
            <p:nvSpPr>
              <p:cNvPr id="12" name="Text Box 9"/>
              <p:cNvSpPr txBox="1">
                <a:spLocks noChangeArrowheads="1"/>
              </p:cNvSpPr>
              <p:nvPr/>
            </p:nvSpPr>
            <p:spPr bwMode="auto">
              <a:xfrm>
                <a:off x="4077" y="3461"/>
                <a:ext cx="273" cy="250"/>
              </a:xfrm>
              <a:prstGeom prst="rect">
                <a:avLst/>
              </a:prstGeom>
              <a:noFill/>
              <a:ln w="9525">
                <a:noFill/>
                <a:miter lim="800000"/>
                <a:headEnd/>
                <a:tailEnd/>
              </a:ln>
            </p:spPr>
            <p:txBody>
              <a:bodyPr lIns="0" tIns="0" rIns="0" bIns="0">
                <a:spAutoFit/>
              </a:bodyPr>
              <a:lstStyle/>
              <a:p>
                <a:pPr algn="ctr">
                  <a:spcBef>
                    <a:spcPct val="50000"/>
                  </a:spcBef>
                </a:pPr>
                <a:r>
                  <a:rPr lang="en-US" sz="2600" b="1" i="1" dirty="0">
                    <a:cs typeface="Arial" charset="0"/>
                  </a:rPr>
                  <a:t>Q</a:t>
                </a:r>
              </a:p>
            </p:txBody>
          </p:sp>
          <p:grpSp>
            <p:nvGrpSpPr>
              <p:cNvPr id="13" name="Group 10"/>
              <p:cNvGrpSpPr>
                <a:grpSpLocks/>
              </p:cNvGrpSpPr>
              <p:nvPr/>
            </p:nvGrpSpPr>
            <p:grpSpPr bwMode="auto">
              <a:xfrm>
                <a:off x="841" y="2731"/>
                <a:ext cx="1747" cy="744"/>
                <a:chOff x="357" y="2450"/>
                <a:chExt cx="795" cy="646"/>
              </a:xfrm>
            </p:grpSpPr>
            <p:sp>
              <p:nvSpPr>
                <p:cNvPr id="34" name="Line 11"/>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35" name="Line 12"/>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grpSp>
            <p:nvGrpSpPr>
              <p:cNvPr id="14" name="Group 13"/>
              <p:cNvGrpSpPr>
                <a:grpSpLocks/>
              </p:cNvGrpSpPr>
              <p:nvPr/>
            </p:nvGrpSpPr>
            <p:grpSpPr bwMode="auto">
              <a:xfrm>
                <a:off x="841" y="3092"/>
                <a:ext cx="2032" cy="368"/>
                <a:chOff x="357" y="2450"/>
                <a:chExt cx="795" cy="646"/>
              </a:xfrm>
            </p:grpSpPr>
            <p:sp>
              <p:nvSpPr>
                <p:cNvPr id="32" name="Line 14"/>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33" name="Line 15"/>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grpSp>
            <p:nvGrpSpPr>
              <p:cNvPr id="15" name="Group 16"/>
              <p:cNvGrpSpPr>
                <a:grpSpLocks/>
              </p:cNvGrpSpPr>
              <p:nvPr/>
            </p:nvGrpSpPr>
            <p:grpSpPr bwMode="auto">
              <a:xfrm>
                <a:off x="843" y="2345"/>
                <a:ext cx="1452" cy="1114"/>
                <a:chOff x="357" y="2450"/>
                <a:chExt cx="795" cy="646"/>
              </a:xfrm>
            </p:grpSpPr>
            <p:sp>
              <p:nvSpPr>
                <p:cNvPr id="30" name="Line 17"/>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31" name="Line 18"/>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grpSp>
            <p:nvGrpSpPr>
              <p:cNvPr id="16" name="Group 19"/>
              <p:cNvGrpSpPr>
                <a:grpSpLocks/>
              </p:cNvGrpSpPr>
              <p:nvPr/>
            </p:nvGrpSpPr>
            <p:grpSpPr bwMode="auto">
              <a:xfrm>
                <a:off x="840" y="1977"/>
                <a:ext cx="1172" cy="1484"/>
                <a:chOff x="357" y="2450"/>
                <a:chExt cx="795" cy="646"/>
              </a:xfrm>
            </p:grpSpPr>
            <p:sp>
              <p:nvSpPr>
                <p:cNvPr id="28" name="Line 20"/>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29" name="Line 21"/>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grpSp>
            <p:nvGrpSpPr>
              <p:cNvPr id="17" name="Group 22"/>
              <p:cNvGrpSpPr>
                <a:grpSpLocks/>
              </p:cNvGrpSpPr>
              <p:nvPr/>
            </p:nvGrpSpPr>
            <p:grpSpPr bwMode="auto">
              <a:xfrm>
                <a:off x="1235" y="999"/>
                <a:ext cx="1923" cy="2450"/>
                <a:chOff x="1235" y="999"/>
                <a:chExt cx="1923" cy="2450"/>
              </a:xfrm>
            </p:grpSpPr>
            <p:sp>
              <p:nvSpPr>
                <p:cNvPr id="21" name="Line 23"/>
                <p:cNvSpPr>
                  <a:spLocks noChangeShapeType="1"/>
                </p:cNvSpPr>
                <p:nvPr/>
              </p:nvSpPr>
              <p:spPr bwMode="auto">
                <a:xfrm>
                  <a:off x="1235" y="999"/>
                  <a:ext cx="1923" cy="2450"/>
                </a:xfrm>
                <a:prstGeom prst="line">
                  <a:avLst/>
                </a:prstGeom>
                <a:noFill/>
                <a:ln w="50800">
                  <a:solidFill>
                    <a:srgbClr val="005EA4"/>
                  </a:solidFill>
                  <a:round/>
                  <a:headEnd/>
                  <a:tailEnd/>
                </a:ln>
              </p:spPr>
              <p:txBody>
                <a:bodyPr/>
                <a:lstStyle/>
                <a:p>
                  <a:endParaRPr lang="en-US"/>
                </a:p>
              </p:txBody>
            </p:sp>
            <p:sp>
              <p:nvSpPr>
                <p:cNvPr id="22" name="Oval 24"/>
                <p:cNvSpPr>
                  <a:spLocks noChangeArrowheads="1"/>
                </p:cNvSpPr>
                <p:nvPr/>
              </p:nvSpPr>
              <p:spPr bwMode="auto">
                <a:xfrm>
                  <a:off x="1678" y="1569"/>
                  <a:ext cx="89" cy="87"/>
                </a:xfrm>
                <a:prstGeom prst="ellipse">
                  <a:avLst/>
                </a:prstGeom>
                <a:solidFill>
                  <a:srgbClr val="005EA4"/>
                </a:solidFill>
                <a:ln w="9525">
                  <a:solidFill>
                    <a:srgbClr val="005EA4"/>
                  </a:solidFill>
                  <a:round/>
                  <a:headEnd/>
                  <a:tailEnd/>
                </a:ln>
              </p:spPr>
              <p:txBody>
                <a:bodyPr wrap="none" anchor="ctr"/>
                <a:lstStyle/>
                <a:p>
                  <a:endParaRPr lang="en-US">
                    <a:cs typeface="Arial" charset="0"/>
                  </a:endParaRPr>
                </a:p>
              </p:txBody>
            </p:sp>
            <p:sp>
              <p:nvSpPr>
                <p:cNvPr id="23" name="Oval 25"/>
                <p:cNvSpPr>
                  <a:spLocks noChangeArrowheads="1"/>
                </p:cNvSpPr>
                <p:nvPr/>
              </p:nvSpPr>
              <p:spPr bwMode="auto">
                <a:xfrm>
                  <a:off x="2547" y="2682"/>
                  <a:ext cx="88" cy="87"/>
                </a:xfrm>
                <a:prstGeom prst="ellipse">
                  <a:avLst/>
                </a:prstGeom>
                <a:solidFill>
                  <a:srgbClr val="005EA4"/>
                </a:solidFill>
                <a:ln w="9525">
                  <a:solidFill>
                    <a:srgbClr val="005EA4"/>
                  </a:solidFill>
                  <a:round/>
                  <a:headEnd/>
                  <a:tailEnd/>
                </a:ln>
              </p:spPr>
              <p:txBody>
                <a:bodyPr wrap="none" anchor="ctr"/>
                <a:lstStyle/>
                <a:p>
                  <a:endParaRPr lang="en-US">
                    <a:cs typeface="Arial" charset="0"/>
                  </a:endParaRPr>
                </a:p>
              </p:txBody>
            </p:sp>
            <p:sp>
              <p:nvSpPr>
                <p:cNvPr id="24" name="Oval 26"/>
                <p:cNvSpPr>
                  <a:spLocks noChangeArrowheads="1"/>
                </p:cNvSpPr>
                <p:nvPr/>
              </p:nvSpPr>
              <p:spPr bwMode="auto">
                <a:xfrm>
                  <a:off x="2832" y="3047"/>
                  <a:ext cx="88" cy="87"/>
                </a:xfrm>
                <a:prstGeom prst="ellipse">
                  <a:avLst/>
                </a:prstGeom>
                <a:solidFill>
                  <a:srgbClr val="005EA4"/>
                </a:solidFill>
                <a:ln w="9525">
                  <a:solidFill>
                    <a:srgbClr val="005EA4"/>
                  </a:solidFill>
                  <a:round/>
                  <a:headEnd/>
                  <a:tailEnd/>
                </a:ln>
              </p:spPr>
              <p:txBody>
                <a:bodyPr wrap="none" anchor="ctr"/>
                <a:lstStyle/>
                <a:p>
                  <a:endParaRPr lang="en-US">
                    <a:cs typeface="Arial" charset="0"/>
                  </a:endParaRPr>
                </a:p>
              </p:txBody>
            </p:sp>
            <p:sp>
              <p:nvSpPr>
                <p:cNvPr id="25" name="Oval 27"/>
                <p:cNvSpPr>
                  <a:spLocks noChangeArrowheads="1"/>
                </p:cNvSpPr>
                <p:nvPr/>
              </p:nvSpPr>
              <p:spPr bwMode="auto">
                <a:xfrm>
                  <a:off x="2251" y="2303"/>
                  <a:ext cx="88" cy="87"/>
                </a:xfrm>
                <a:prstGeom prst="ellipse">
                  <a:avLst/>
                </a:prstGeom>
                <a:solidFill>
                  <a:srgbClr val="005EA4"/>
                </a:solidFill>
                <a:ln w="9525">
                  <a:solidFill>
                    <a:srgbClr val="005EA4"/>
                  </a:solidFill>
                  <a:round/>
                  <a:headEnd/>
                  <a:tailEnd/>
                </a:ln>
              </p:spPr>
              <p:txBody>
                <a:bodyPr wrap="none" anchor="ctr"/>
                <a:lstStyle/>
                <a:p>
                  <a:endParaRPr lang="en-US">
                    <a:cs typeface="Arial" charset="0"/>
                  </a:endParaRPr>
                </a:p>
              </p:txBody>
            </p:sp>
            <p:sp>
              <p:nvSpPr>
                <p:cNvPr id="26" name="Oval 28"/>
                <p:cNvSpPr>
                  <a:spLocks noChangeArrowheads="1"/>
                </p:cNvSpPr>
                <p:nvPr/>
              </p:nvSpPr>
              <p:spPr bwMode="auto">
                <a:xfrm>
                  <a:off x="1960" y="1936"/>
                  <a:ext cx="88" cy="87"/>
                </a:xfrm>
                <a:prstGeom prst="ellipse">
                  <a:avLst/>
                </a:prstGeom>
                <a:solidFill>
                  <a:srgbClr val="005EA4"/>
                </a:solidFill>
                <a:ln w="9525">
                  <a:solidFill>
                    <a:srgbClr val="005EA4"/>
                  </a:solidFill>
                  <a:round/>
                  <a:headEnd/>
                  <a:tailEnd/>
                </a:ln>
              </p:spPr>
              <p:txBody>
                <a:bodyPr wrap="none" anchor="ctr"/>
                <a:lstStyle/>
                <a:p>
                  <a:endParaRPr lang="en-US">
                    <a:cs typeface="Arial" charset="0"/>
                  </a:endParaRPr>
                </a:p>
              </p:txBody>
            </p:sp>
            <p:sp>
              <p:nvSpPr>
                <p:cNvPr id="27" name="Oval 29"/>
                <p:cNvSpPr>
                  <a:spLocks noChangeArrowheads="1"/>
                </p:cNvSpPr>
                <p:nvPr/>
              </p:nvSpPr>
              <p:spPr bwMode="auto">
                <a:xfrm>
                  <a:off x="1389" y="1192"/>
                  <a:ext cx="91" cy="87"/>
                </a:xfrm>
                <a:prstGeom prst="ellipse">
                  <a:avLst/>
                </a:prstGeom>
                <a:solidFill>
                  <a:srgbClr val="005EA4"/>
                </a:solidFill>
                <a:ln w="9525">
                  <a:solidFill>
                    <a:srgbClr val="005EA4"/>
                  </a:solidFill>
                  <a:round/>
                  <a:headEnd/>
                  <a:tailEnd/>
                </a:ln>
              </p:spPr>
              <p:txBody>
                <a:bodyPr wrap="none" anchor="ctr"/>
                <a:lstStyle/>
                <a:p>
                  <a:endParaRPr lang="en-US">
                    <a:cs typeface="Arial" charset="0"/>
                  </a:endParaRPr>
                </a:p>
              </p:txBody>
            </p:sp>
          </p:grpSp>
          <p:grpSp>
            <p:nvGrpSpPr>
              <p:cNvPr id="18" name="Group 30"/>
              <p:cNvGrpSpPr>
                <a:grpSpLocks/>
              </p:cNvGrpSpPr>
              <p:nvPr/>
            </p:nvGrpSpPr>
            <p:grpSpPr bwMode="auto">
              <a:xfrm>
                <a:off x="840" y="1231"/>
                <a:ext cx="598" cy="2241"/>
                <a:chOff x="357" y="2450"/>
                <a:chExt cx="795" cy="646"/>
              </a:xfrm>
            </p:grpSpPr>
            <p:sp>
              <p:nvSpPr>
                <p:cNvPr id="19" name="Line 31"/>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20" name="Line 32"/>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grpSp>
        <p:sp>
          <p:nvSpPr>
            <p:cNvPr id="8" name="Oval 33"/>
            <p:cNvSpPr>
              <a:spLocks noChangeArrowheads="1"/>
            </p:cNvSpPr>
            <p:nvPr/>
          </p:nvSpPr>
          <p:spPr bwMode="auto">
            <a:xfrm>
              <a:off x="3114" y="3411"/>
              <a:ext cx="88" cy="87"/>
            </a:xfrm>
            <a:prstGeom prst="ellipse">
              <a:avLst/>
            </a:prstGeom>
            <a:solidFill>
              <a:srgbClr val="005EA4"/>
            </a:solidFill>
            <a:ln w="9525">
              <a:solidFill>
                <a:srgbClr val="005EA4"/>
              </a:solidFill>
              <a:round/>
              <a:headEnd/>
              <a:tailEnd/>
            </a:ln>
          </p:spPr>
          <p:txBody>
            <a:bodyPr wrap="none" anchor="ctr"/>
            <a:lstStyle/>
            <a:p>
              <a:endParaRPr lang="en-US">
                <a:cs typeface="Arial" charset="0"/>
              </a:endParaRPr>
            </a:p>
          </p:txBody>
        </p:sp>
      </p:grpSp>
      <p:sp>
        <p:nvSpPr>
          <p:cNvPr id="38" name="Line 35"/>
          <p:cNvSpPr>
            <a:spLocks noChangeShapeType="1"/>
          </p:cNvSpPr>
          <p:nvPr/>
        </p:nvSpPr>
        <p:spPr bwMode="auto">
          <a:xfrm>
            <a:off x="2719388" y="1311275"/>
            <a:ext cx="3074987" cy="3949700"/>
          </a:xfrm>
          <a:prstGeom prst="line">
            <a:avLst/>
          </a:prstGeom>
          <a:noFill/>
          <a:ln w="50800">
            <a:solidFill>
              <a:srgbClr val="CC0000"/>
            </a:solidFill>
            <a:round/>
            <a:headEnd/>
            <a:tailEnd/>
          </a:ln>
        </p:spPr>
        <p:txBody>
          <a:bodyPr/>
          <a:lstStyle/>
          <a:p>
            <a:endParaRPr lang="en-US"/>
          </a:p>
        </p:txBody>
      </p:sp>
      <p:grpSp>
        <p:nvGrpSpPr>
          <p:cNvPr id="39" name="Group 36"/>
          <p:cNvGrpSpPr>
            <a:grpSpLocks/>
          </p:cNvGrpSpPr>
          <p:nvPr/>
        </p:nvGrpSpPr>
        <p:grpSpPr bwMode="auto">
          <a:xfrm>
            <a:off x="5099050" y="5183187"/>
            <a:ext cx="755650" cy="138113"/>
            <a:chOff x="3210" y="3415"/>
            <a:chExt cx="476" cy="87"/>
          </a:xfrm>
        </p:grpSpPr>
        <p:sp>
          <p:nvSpPr>
            <p:cNvPr id="40" name="Oval 37"/>
            <p:cNvSpPr>
              <a:spLocks noChangeArrowheads="1"/>
            </p:cNvSpPr>
            <p:nvPr/>
          </p:nvSpPr>
          <p:spPr bwMode="auto">
            <a:xfrm>
              <a:off x="3598" y="3415"/>
              <a:ext cx="88" cy="87"/>
            </a:xfrm>
            <a:prstGeom prst="ellipse">
              <a:avLst/>
            </a:prstGeom>
            <a:solidFill>
              <a:srgbClr val="CC0000"/>
            </a:solidFill>
            <a:ln w="9525">
              <a:noFill/>
              <a:round/>
              <a:headEnd/>
              <a:tailEnd/>
            </a:ln>
          </p:spPr>
          <p:txBody>
            <a:bodyPr wrap="none" anchor="ctr"/>
            <a:lstStyle/>
            <a:p>
              <a:endParaRPr lang="en-US">
                <a:cs typeface="Arial" charset="0"/>
              </a:endParaRPr>
            </a:p>
          </p:txBody>
        </p:sp>
        <p:sp>
          <p:nvSpPr>
            <p:cNvPr id="41" name="Line 38"/>
            <p:cNvSpPr>
              <a:spLocks noChangeShapeType="1"/>
            </p:cNvSpPr>
            <p:nvPr/>
          </p:nvSpPr>
          <p:spPr bwMode="auto">
            <a:xfrm>
              <a:off x="3210" y="3456"/>
              <a:ext cx="392" cy="0"/>
            </a:xfrm>
            <a:prstGeom prst="line">
              <a:avLst/>
            </a:prstGeom>
            <a:noFill/>
            <a:ln w="38100">
              <a:solidFill>
                <a:srgbClr val="990000"/>
              </a:solidFill>
              <a:round/>
              <a:headEnd/>
              <a:tailEnd type="triangle" w="lg" len="med"/>
            </a:ln>
          </p:spPr>
          <p:txBody>
            <a:bodyPr/>
            <a:lstStyle/>
            <a:p>
              <a:endParaRPr lang="en-US"/>
            </a:p>
          </p:txBody>
        </p:sp>
      </p:grpSp>
      <p:grpSp>
        <p:nvGrpSpPr>
          <p:cNvPr id="42" name="Group 39"/>
          <p:cNvGrpSpPr>
            <a:grpSpLocks/>
          </p:cNvGrpSpPr>
          <p:nvPr/>
        </p:nvGrpSpPr>
        <p:grpSpPr bwMode="auto">
          <a:xfrm>
            <a:off x="4638675" y="4575175"/>
            <a:ext cx="752475" cy="138112"/>
            <a:chOff x="2922" y="3041"/>
            <a:chExt cx="474" cy="87"/>
          </a:xfrm>
        </p:grpSpPr>
        <p:sp>
          <p:nvSpPr>
            <p:cNvPr id="43" name="Oval 40"/>
            <p:cNvSpPr>
              <a:spLocks noChangeArrowheads="1"/>
            </p:cNvSpPr>
            <p:nvPr/>
          </p:nvSpPr>
          <p:spPr bwMode="auto">
            <a:xfrm>
              <a:off x="3308" y="3041"/>
              <a:ext cx="88" cy="87"/>
            </a:xfrm>
            <a:prstGeom prst="ellipse">
              <a:avLst/>
            </a:prstGeom>
            <a:solidFill>
              <a:srgbClr val="CC0000"/>
            </a:solidFill>
            <a:ln w="9525">
              <a:solidFill>
                <a:srgbClr val="CC0000"/>
              </a:solidFill>
              <a:round/>
              <a:headEnd/>
              <a:tailEnd/>
            </a:ln>
          </p:spPr>
          <p:txBody>
            <a:bodyPr wrap="none" anchor="ctr"/>
            <a:lstStyle/>
            <a:p>
              <a:endParaRPr lang="en-US">
                <a:cs typeface="Arial" charset="0"/>
              </a:endParaRPr>
            </a:p>
          </p:txBody>
        </p:sp>
        <p:sp>
          <p:nvSpPr>
            <p:cNvPr id="44" name="Line 41"/>
            <p:cNvSpPr>
              <a:spLocks noChangeShapeType="1"/>
            </p:cNvSpPr>
            <p:nvPr/>
          </p:nvSpPr>
          <p:spPr bwMode="auto">
            <a:xfrm>
              <a:off x="2922" y="3094"/>
              <a:ext cx="392" cy="0"/>
            </a:xfrm>
            <a:prstGeom prst="line">
              <a:avLst/>
            </a:prstGeom>
            <a:noFill/>
            <a:ln w="38100">
              <a:solidFill>
                <a:srgbClr val="990000"/>
              </a:solidFill>
              <a:round/>
              <a:headEnd/>
              <a:tailEnd type="triangle" w="lg" len="med"/>
            </a:ln>
          </p:spPr>
          <p:txBody>
            <a:bodyPr/>
            <a:lstStyle/>
            <a:p>
              <a:endParaRPr lang="en-US"/>
            </a:p>
          </p:txBody>
        </p:sp>
      </p:grpSp>
      <p:grpSp>
        <p:nvGrpSpPr>
          <p:cNvPr id="45" name="Group 42"/>
          <p:cNvGrpSpPr>
            <a:grpSpLocks/>
          </p:cNvGrpSpPr>
          <p:nvPr/>
        </p:nvGrpSpPr>
        <p:grpSpPr bwMode="auto">
          <a:xfrm>
            <a:off x="4181475" y="3995737"/>
            <a:ext cx="757238" cy="138113"/>
            <a:chOff x="2634" y="2676"/>
            <a:chExt cx="477" cy="87"/>
          </a:xfrm>
        </p:grpSpPr>
        <p:sp>
          <p:nvSpPr>
            <p:cNvPr id="46" name="Oval 43"/>
            <p:cNvSpPr>
              <a:spLocks noChangeArrowheads="1"/>
            </p:cNvSpPr>
            <p:nvPr/>
          </p:nvSpPr>
          <p:spPr bwMode="auto">
            <a:xfrm>
              <a:off x="3023" y="2676"/>
              <a:ext cx="88" cy="87"/>
            </a:xfrm>
            <a:prstGeom prst="ellipse">
              <a:avLst/>
            </a:prstGeom>
            <a:solidFill>
              <a:srgbClr val="CC0000"/>
            </a:solidFill>
            <a:ln w="9525">
              <a:solidFill>
                <a:srgbClr val="CC0000"/>
              </a:solidFill>
              <a:round/>
              <a:headEnd/>
              <a:tailEnd/>
            </a:ln>
          </p:spPr>
          <p:txBody>
            <a:bodyPr wrap="none" anchor="ctr"/>
            <a:lstStyle/>
            <a:p>
              <a:endParaRPr lang="en-US">
                <a:cs typeface="Arial" charset="0"/>
              </a:endParaRPr>
            </a:p>
          </p:txBody>
        </p:sp>
        <p:sp>
          <p:nvSpPr>
            <p:cNvPr id="47" name="Line 44"/>
            <p:cNvSpPr>
              <a:spLocks noChangeShapeType="1"/>
            </p:cNvSpPr>
            <p:nvPr/>
          </p:nvSpPr>
          <p:spPr bwMode="auto">
            <a:xfrm>
              <a:off x="2634" y="2725"/>
              <a:ext cx="392" cy="0"/>
            </a:xfrm>
            <a:prstGeom prst="line">
              <a:avLst/>
            </a:prstGeom>
            <a:noFill/>
            <a:ln w="38100">
              <a:solidFill>
                <a:srgbClr val="990000"/>
              </a:solidFill>
              <a:round/>
              <a:headEnd/>
              <a:tailEnd type="triangle" w="lg" len="med"/>
            </a:ln>
          </p:spPr>
          <p:txBody>
            <a:bodyPr/>
            <a:lstStyle/>
            <a:p>
              <a:endParaRPr lang="en-US"/>
            </a:p>
          </p:txBody>
        </p:sp>
      </p:grpSp>
      <p:grpSp>
        <p:nvGrpSpPr>
          <p:cNvPr id="48" name="Group 45"/>
          <p:cNvGrpSpPr>
            <a:grpSpLocks/>
          </p:cNvGrpSpPr>
          <p:nvPr/>
        </p:nvGrpSpPr>
        <p:grpSpPr bwMode="auto">
          <a:xfrm>
            <a:off x="3724275" y="3394075"/>
            <a:ext cx="744538" cy="138112"/>
            <a:chOff x="2346" y="2297"/>
            <a:chExt cx="469" cy="87"/>
          </a:xfrm>
        </p:grpSpPr>
        <p:sp>
          <p:nvSpPr>
            <p:cNvPr id="49" name="Oval 46"/>
            <p:cNvSpPr>
              <a:spLocks noChangeArrowheads="1"/>
            </p:cNvSpPr>
            <p:nvPr/>
          </p:nvSpPr>
          <p:spPr bwMode="auto">
            <a:xfrm>
              <a:off x="2727" y="2297"/>
              <a:ext cx="88" cy="87"/>
            </a:xfrm>
            <a:prstGeom prst="ellipse">
              <a:avLst/>
            </a:prstGeom>
            <a:solidFill>
              <a:srgbClr val="CC0000"/>
            </a:solidFill>
            <a:ln w="9525">
              <a:solidFill>
                <a:srgbClr val="CC0000"/>
              </a:solidFill>
              <a:round/>
              <a:headEnd/>
              <a:tailEnd/>
            </a:ln>
          </p:spPr>
          <p:txBody>
            <a:bodyPr wrap="none" anchor="ctr"/>
            <a:lstStyle/>
            <a:p>
              <a:endParaRPr lang="en-US">
                <a:cs typeface="Arial" charset="0"/>
              </a:endParaRPr>
            </a:p>
          </p:txBody>
        </p:sp>
        <p:sp>
          <p:nvSpPr>
            <p:cNvPr id="50" name="Line 47"/>
            <p:cNvSpPr>
              <a:spLocks noChangeShapeType="1"/>
            </p:cNvSpPr>
            <p:nvPr/>
          </p:nvSpPr>
          <p:spPr bwMode="auto">
            <a:xfrm>
              <a:off x="2346" y="2345"/>
              <a:ext cx="392" cy="0"/>
            </a:xfrm>
            <a:prstGeom prst="line">
              <a:avLst/>
            </a:prstGeom>
            <a:noFill/>
            <a:ln w="38100">
              <a:solidFill>
                <a:srgbClr val="990000"/>
              </a:solidFill>
              <a:round/>
              <a:headEnd/>
              <a:tailEnd type="triangle" w="lg" len="med"/>
            </a:ln>
          </p:spPr>
          <p:txBody>
            <a:bodyPr/>
            <a:lstStyle/>
            <a:p>
              <a:endParaRPr lang="en-US"/>
            </a:p>
          </p:txBody>
        </p:sp>
      </p:grpSp>
      <p:grpSp>
        <p:nvGrpSpPr>
          <p:cNvPr id="51" name="Group 48"/>
          <p:cNvGrpSpPr>
            <a:grpSpLocks/>
          </p:cNvGrpSpPr>
          <p:nvPr/>
        </p:nvGrpSpPr>
        <p:grpSpPr bwMode="auto">
          <a:xfrm>
            <a:off x="3252788" y="2811462"/>
            <a:ext cx="754062" cy="138113"/>
            <a:chOff x="2049" y="1930"/>
            <a:chExt cx="475" cy="87"/>
          </a:xfrm>
        </p:grpSpPr>
        <p:sp>
          <p:nvSpPr>
            <p:cNvPr id="52" name="Oval 49"/>
            <p:cNvSpPr>
              <a:spLocks noChangeArrowheads="1"/>
            </p:cNvSpPr>
            <p:nvPr/>
          </p:nvSpPr>
          <p:spPr bwMode="auto">
            <a:xfrm>
              <a:off x="2436" y="1930"/>
              <a:ext cx="88" cy="87"/>
            </a:xfrm>
            <a:prstGeom prst="ellipse">
              <a:avLst/>
            </a:prstGeom>
            <a:solidFill>
              <a:srgbClr val="CC0000"/>
            </a:solidFill>
            <a:ln w="9525">
              <a:solidFill>
                <a:srgbClr val="CC0000"/>
              </a:solidFill>
              <a:round/>
              <a:headEnd/>
              <a:tailEnd/>
            </a:ln>
          </p:spPr>
          <p:txBody>
            <a:bodyPr wrap="none" anchor="ctr"/>
            <a:lstStyle/>
            <a:p>
              <a:endParaRPr lang="en-US">
                <a:cs typeface="Arial" charset="0"/>
              </a:endParaRPr>
            </a:p>
          </p:txBody>
        </p:sp>
        <p:sp>
          <p:nvSpPr>
            <p:cNvPr id="53" name="Line 50"/>
            <p:cNvSpPr>
              <a:spLocks noChangeShapeType="1"/>
            </p:cNvSpPr>
            <p:nvPr/>
          </p:nvSpPr>
          <p:spPr bwMode="auto">
            <a:xfrm>
              <a:off x="2049" y="1975"/>
              <a:ext cx="392" cy="0"/>
            </a:xfrm>
            <a:prstGeom prst="line">
              <a:avLst/>
            </a:prstGeom>
            <a:noFill/>
            <a:ln w="38100">
              <a:solidFill>
                <a:srgbClr val="990000"/>
              </a:solidFill>
              <a:round/>
              <a:headEnd/>
              <a:tailEnd type="triangle" w="lg" len="med"/>
            </a:ln>
          </p:spPr>
          <p:txBody>
            <a:bodyPr/>
            <a:lstStyle/>
            <a:p>
              <a:endParaRPr lang="en-US"/>
            </a:p>
          </p:txBody>
        </p:sp>
      </p:grpSp>
      <p:grpSp>
        <p:nvGrpSpPr>
          <p:cNvPr id="54" name="Group 51"/>
          <p:cNvGrpSpPr>
            <a:grpSpLocks/>
          </p:cNvGrpSpPr>
          <p:nvPr/>
        </p:nvGrpSpPr>
        <p:grpSpPr bwMode="auto">
          <a:xfrm>
            <a:off x="2809875" y="2228850"/>
            <a:ext cx="750888" cy="138112"/>
            <a:chOff x="1770" y="1563"/>
            <a:chExt cx="473" cy="87"/>
          </a:xfrm>
        </p:grpSpPr>
        <p:sp>
          <p:nvSpPr>
            <p:cNvPr id="55" name="Oval 52"/>
            <p:cNvSpPr>
              <a:spLocks noChangeArrowheads="1"/>
            </p:cNvSpPr>
            <p:nvPr/>
          </p:nvSpPr>
          <p:spPr bwMode="auto">
            <a:xfrm>
              <a:off x="2154" y="1563"/>
              <a:ext cx="89" cy="87"/>
            </a:xfrm>
            <a:prstGeom prst="ellipse">
              <a:avLst/>
            </a:prstGeom>
            <a:solidFill>
              <a:srgbClr val="CC0000"/>
            </a:solidFill>
            <a:ln w="9525">
              <a:solidFill>
                <a:srgbClr val="CC0000"/>
              </a:solidFill>
              <a:round/>
              <a:headEnd/>
              <a:tailEnd/>
            </a:ln>
          </p:spPr>
          <p:txBody>
            <a:bodyPr wrap="none" anchor="ctr"/>
            <a:lstStyle/>
            <a:p>
              <a:endParaRPr lang="en-US">
                <a:cs typeface="Arial" charset="0"/>
              </a:endParaRPr>
            </a:p>
          </p:txBody>
        </p:sp>
        <p:sp>
          <p:nvSpPr>
            <p:cNvPr id="56" name="Line 53"/>
            <p:cNvSpPr>
              <a:spLocks noChangeShapeType="1"/>
            </p:cNvSpPr>
            <p:nvPr/>
          </p:nvSpPr>
          <p:spPr bwMode="auto">
            <a:xfrm>
              <a:off x="1770" y="1605"/>
              <a:ext cx="392" cy="0"/>
            </a:xfrm>
            <a:prstGeom prst="line">
              <a:avLst/>
            </a:prstGeom>
            <a:noFill/>
            <a:ln w="38100">
              <a:solidFill>
                <a:srgbClr val="990000"/>
              </a:solidFill>
              <a:round/>
              <a:headEnd/>
              <a:tailEnd type="triangle" w="lg" len="med"/>
            </a:ln>
          </p:spPr>
          <p:txBody>
            <a:bodyPr/>
            <a:lstStyle/>
            <a:p>
              <a:endParaRPr lang="en-US"/>
            </a:p>
          </p:txBody>
        </p:sp>
      </p:grpSp>
      <p:grpSp>
        <p:nvGrpSpPr>
          <p:cNvPr id="57" name="Group 54"/>
          <p:cNvGrpSpPr>
            <a:grpSpLocks/>
          </p:cNvGrpSpPr>
          <p:nvPr/>
        </p:nvGrpSpPr>
        <p:grpSpPr bwMode="auto">
          <a:xfrm>
            <a:off x="2352675" y="1630362"/>
            <a:ext cx="752475" cy="138113"/>
            <a:chOff x="1482" y="1186"/>
            <a:chExt cx="474" cy="87"/>
          </a:xfrm>
        </p:grpSpPr>
        <p:sp>
          <p:nvSpPr>
            <p:cNvPr id="58" name="Oval 55"/>
            <p:cNvSpPr>
              <a:spLocks noChangeArrowheads="1"/>
            </p:cNvSpPr>
            <p:nvPr/>
          </p:nvSpPr>
          <p:spPr bwMode="auto">
            <a:xfrm>
              <a:off x="1865" y="1186"/>
              <a:ext cx="91" cy="87"/>
            </a:xfrm>
            <a:prstGeom prst="ellipse">
              <a:avLst/>
            </a:prstGeom>
            <a:solidFill>
              <a:srgbClr val="CC0000"/>
            </a:solidFill>
            <a:ln w="9525">
              <a:solidFill>
                <a:srgbClr val="CC0000"/>
              </a:solidFill>
              <a:round/>
              <a:headEnd/>
              <a:tailEnd/>
            </a:ln>
          </p:spPr>
          <p:txBody>
            <a:bodyPr wrap="none" anchor="ctr"/>
            <a:lstStyle/>
            <a:p>
              <a:endParaRPr lang="en-US">
                <a:cs typeface="Arial" charset="0"/>
              </a:endParaRPr>
            </a:p>
          </p:txBody>
        </p:sp>
        <p:sp>
          <p:nvSpPr>
            <p:cNvPr id="59" name="Line 56"/>
            <p:cNvSpPr>
              <a:spLocks noChangeShapeType="1"/>
            </p:cNvSpPr>
            <p:nvPr/>
          </p:nvSpPr>
          <p:spPr bwMode="auto">
            <a:xfrm>
              <a:off x="1482" y="1234"/>
              <a:ext cx="392" cy="0"/>
            </a:xfrm>
            <a:prstGeom prst="line">
              <a:avLst/>
            </a:prstGeom>
            <a:noFill/>
            <a:ln w="38100">
              <a:solidFill>
                <a:srgbClr val="990000"/>
              </a:solidFill>
              <a:round/>
              <a:headEnd/>
              <a:tailEnd type="triangle" w="lg" len="med"/>
            </a:ln>
          </p:spPr>
          <p:txBody>
            <a:bodyPr/>
            <a:lstStyle/>
            <a:p>
              <a:endParaRPr lang="en-US"/>
            </a:p>
          </p:txBody>
        </p:sp>
      </p:grpSp>
      <p:sp>
        <p:nvSpPr>
          <p:cNvPr id="60"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41446321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wipe(left)">
                                      <p:cBhvr>
                                        <p:cTn id="17" dur="500"/>
                                        <p:tgtEl>
                                          <p:spTgt spid="3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wipe(left)">
                                      <p:cBhvr>
                                        <p:cTn id="22" dur="500"/>
                                        <p:tgtEl>
                                          <p:spTgt spid="4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wipe(left)">
                                      <p:cBhvr>
                                        <p:cTn id="27" dur="500"/>
                                        <p:tgtEl>
                                          <p:spTgt spid="4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8"/>
                                        </p:tgtEl>
                                        <p:attrNameLst>
                                          <p:attrName>style.visibility</p:attrName>
                                        </p:attrNameLst>
                                      </p:cBhvr>
                                      <p:to>
                                        <p:strVal val="visible"/>
                                      </p:to>
                                    </p:set>
                                    <p:animEffect transition="in" filter="wipe(left)">
                                      <p:cBhvr>
                                        <p:cTn id="32" dur="500"/>
                                        <p:tgtEl>
                                          <p:spTgt spid="48"/>
                                        </p:tgtEl>
                                      </p:cBhvr>
                                    </p:animEffect>
                                  </p:childTnLst>
                                </p:cTn>
                              </p:par>
                              <p:par>
                                <p:cTn id="33" presetID="22" presetClass="entr" presetSubtype="8" fill="hold" nodeType="withEffect">
                                  <p:stCondLst>
                                    <p:cond delay="0"/>
                                  </p:stCondLst>
                                  <p:childTnLst>
                                    <p:set>
                                      <p:cBhvr>
                                        <p:cTn id="34" dur="1" fill="hold">
                                          <p:stCondLst>
                                            <p:cond delay="0"/>
                                          </p:stCondLst>
                                        </p:cTn>
                                        <p:tgtEl>
                                          <p:spTgt spid="51"/>
                                        </p:tgtEl>
                                        <p:attrNameLst>
                                          <p:attrName>style.visibility</p:attrName>
                                        </p:attrNameLst>
                                      </p:cBhvr>
                                      <p:to>
                                        <p:strVal val="visible"/>
                                      </p:to>
                                    </p:set>
                                    <p:animEffect transition="in" filter="wipe(left)">
                                      <p:cBhvr>
                                        <p:cTn id="35" dur="500"/>
                                        <p:tgtEl>
                                          <p:spTgt spid="51"/>
                                        </p:tgtEl>
                                      </p:cBhvr>
                                    </p:animEffect>
                                  </p:childTnLst>
                                </p:cTn>
                              </p:par>
                              <p:par>
                                <p:cTn id="36" presetID="22" presetClass="entr" presetSubtype="8" fill="hold" nodeType="withEffect">
                                  <p:stCondLst>
                                    <p:cond delay="0"/>
                                  </p:stCondLst>
                                  <p:childTnLst>
                                    <p:set>
                                      <p:cBhvr>
                                        <p:cTn id="37" dur="1" fill="hold">
                                          <p:stCondLst>
                                            <p:cond delay="0"/>
                                          </p:stCondLst>
                                        </p:cTn>
                                        <p:tgtEl>
                                          <p:spTgt spid="54"/>
                                        </p:tgtEl>
                                        <p:attrNameLst>
                                          <p:attrName>style.visibility</p:attrName>
                                        </p:attrNameLst>
                                      </p:cBhvr>
                                      <p:to>
                                        <p:strVal val="visible"/>
                                      </p:to>
                                    </p:set>
                                    <p:animEffect transition="in" filter="wipe(left)">
                                      <p:cBhvr>
                                        <p:cTn id="38" dur="500"/>
                                        <p:tgtEl>
                                          <p:spTgt spid="54"/>
                                        </p:tgtEl>
                                      </p:cBhvr>
                                    </p:animEffect>
                                  </p:childTnLst>
                                </p:cTn>
                              </p:par>
                              <p:par>
                                <p:cTn id="39" presetID="22" presetClass="entr" presetSubtype="8" fill="hold" nodeType="withEffect">
                                  <p:stCondLst>
                                    <p:cond delay="0"/>
                                  </p:stCondLst>
                                  <p:childTnLst>
                                    <p:set>
                                      <p:cBhvr>
                                        <p:cTn id="40" dur="1" fill="hold">
                                          <p:stCondLst>
                                            <p:cond delay="0"/>
                                          </p:stCondLst>
                                        </p:cTn>
                                        <p:tgtEl>
                                          <p:spTgt spid="57"/>
                                        </p:tgtEl>
                                        <p:attrNameLst>
                                          <p:attrName>style.visibility</p:attrName>
                                        </p:attrNameLst>
                                      </p:cBhvr>
                                      <p:to>
                                        <p:strVal val="visible"/>
                                      </p:to>
                                    </p:set>
                                    <p:animEffect transition="in" filter="wipe(left)">
                                      <p:cBhvr>
                                        <p:cTn id="41" dur="500"/>
                                        <p:tgtEl>
                                          <p:spTgt spid="57"/>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3">
                                            <p:txEl>
                                              <p:pRg st="2" end="2"/>
                                            </p:txEl>
                                          </p:spTgt>
                                        </p:tgtEl>
                                        <p:attrNameLst>
                                          <p:attrName>style.visibility</p:attrName>
                                        </p:attrNameLst>
                                      </p:cBhvr>
                                      <p:to>
                                        <p:strVal val="visible"/>
                                      </p:to>
                                    </p:set>
                                    <p:animEffect transition="in" filter="wipe(left)">
                                      <p:cBhvr>
                                        <p:cTn id="46" dur="500"/>
                                        <p:tgtEl>
                                          <p:spTgt spid="3">
                                            <p:txEl>
                                              <p:pRg st="2" end="2"/>
                                            </p:txEl>
                                          </p:spTgt>
                                        </p:tgtEl>
                                      </p:cBhvr>
                                    </p:animEffect>
                                  </p:childTnLst>
                                </p:cTn>
                              </p:par>
                            </p:childTnLst>
                          </p:cTn>
                        </p:par>
                        <p:par>
                          <p:cTn id="47" fill="hold">
                            <p:stCondLst>
                              <p:cond delay="500"/>
                            </p:stCondLst>
                            <p:childTnLst>
                              <p:par>
                                <p:cTn id="48" presetID="18" presetClass="entr" presetSubtype="6" fill="hold" grpId="0" nodeType="after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strips(downRight)">
                                      <p:cBhvr>
                                        <p:cTn id="5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in Income </a:t>
            </a:r>
          </a:p>
        </p:txBody>
      </p:sp>
      <p:sp>
        <p:nvSpPr>
          <p:cNvPr id="3" name="Content Placeholder 2"/>
          <p:cNvSpPr>
            <a:spLocks noGrp="1"/>
          </p:cNvSpPr>
          <p:nvPr>
            <p:ph idx="1"/>
          </p:nvPr>
        </p:nvSpPr>
        <p:spPr>
          <a:prstGeom prst="rect">
            <a:avLst/>
          </a:prstGeom>
        </p:spPr>
        <p:txBody>
          <a:bodyPr/>
          <a:lstStyle/>
          <a:p>
            <a:r>
              <a:rPr lang="en-US" altLang="en-US" dirty="0"/>
              <a:t>Normal good, other things constant</a:t>
            </a:r>
          </a:p>
          <a:p>
            <a:pPr lvl="1"/>
            <a:r>
              <a:rPr lang="en-US" altLang="en-US" dirty="0"/>
              <a:t>An increase in income leads to an increase in demand</a:t>
            </a:r>
          </a:p>
          <a:p>
            <a:pPr lvl="1"/>
            <a:r>
              <a:rPr lang="en-US" altLang="en-US" dirty="0"/>
              <a:t>Shifts the demand curve to the right</a:t>
            </a:r>
          </a:p>
          <a:p>
            <a:r>
              <a:rPr lang="en-US" altLang="en-US" dirty="0"/>
              <a:t>Inferior good, other things constant</a:t>
            </a:r>
          </a:p>
          <a:p>
            <a:pPr lvl="1"/>
            <a:r>
              <a:rPr lang="en-US" altLang="en-US" dirty="0"/>
              <a:t>An increase in income leads to a decrease in demand</a:t>
            </a:r>
          </a:p>
          <a:p>
            <a:pPr lvl="1"/>
            <a:r>
              <a:rPr lang="en-US" altLang="en-US" dirty="0"/>
              <a:t>Shifts the demand curve to the left</a:t>
            </a:r>
            <a:endParaRPr lang="en-US" dirty="0"/>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16</a:t>
            </a:fld>
            <a:endParaRPr lang="en-US"/>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598067038"/>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Changes in Prices of Related Goods – 1 </a:t>
            </a:r>
          </a:p>
        </p:txBody>
      </p:sp>
      <p:sp>
        <p:nvSpPr>
          <p:cNvPr id="3" name="Content Placeholder 2"/>
          <p:cNvSpPr>
            <a:spLocks noGrp="1"/>
          </p:cNvSpPr>
          <p:nvPr>
            <p:ph idx="1"/>
          </p:nvPr>
        </p:nvSpPr>
        <p:spPr>
          <a:prstGeom prst="rect">
            <a:avLst/>
          </a:prstGeom>
        </p:spPr>
        <p:txBody>
          <a:bodyPr/>
          <a:lstStyle/>
          <a:p>
            <a:r>
              <a:rPr lang="en-US" altLang="en-US" dirty="0"/>
              <a:t>Two goods are substitutes if</a:t>
            </a:r>
          </a:p>
          <a:p>
            <a:pPr lvl="1"/>
            <a:r>
              <a:rPr lang="en-US" altLang="en-US" dirty="0"/>
              <a:t>An increase in the price of one leads to an increase in the demand for the other</a:t>
            </a:r>
          </a:p>
          <a:p>
            <a:r>
              <a:rPr lang="en-US" altLang="en-US" sz="3000" dirty="0"/>
              <a:t>Example: pizza and hamburgers </a:t>
            </a:r>
          </a:p>
          <a:p>
            <a:pPr lvl="1"/>
            <a:r>
              <a:rPr lang="en-US" altLang="en-US" sz="3000" dirty="0"/>
              <a:t>An increase in the price of pizza increases demand for hamburgers, shifting hamburger demand curve to the right  </a:t>
            </a:r>
          </a:p>
          <a:p>
            <a:r>
              <a:rPr lang="en-US" altLang="en-US" sz="3000" dirty="0"/>
              <a:t>Other examples:</a:t>
            </a:r>
          </a:p>
          <a:p>
            <a:pPr lvl="1"/>
            <a:r>
              <a:rPr lang="en-US" altLang="en-US" sz="3000" dirty="0"/>
              <a:t>Coke and Pepsi, laptops and tablets, movie streaming and movie theater</a:t>
            </a:r>
          </a:p>
          <a:p>
            <a:pPr lvl="1"/>
            <a:endParaRPr lang="en-US" altLang="en-US" dirty="0"/>
          </a:p>
          <a:p>
            <a:endParaRPr lang="en-US" dirty="0"/>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17</a:t>
            </a:fld>
            <a:endParaRPr lang="en-US"/>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7287497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Changes in Prices of Related Goods – 2 </a:t>
            </a:r>
          </a:p>
        </p:txBody>
      </p:sp>
      <p:sp>
        <p:nvSpPr>
          <p:cNvPr id="3" name="Content Placeholder 2"/>
          <p:cNvSpPr>
            <a:spLocks noGrp="1"/>
          </p:cNvSpPr>
          <p:nvPr>
            <p:ph idx="1"/>
          </p:nvPr>
        </p:nvSpPr>
        <p:spPr>
          <a:prstGeom prst="rect">
            <a:avLst/>
          </a:prstGeom>
        </p:spPr>
        <p:txBody>
          <a:bodyPr/>
          <a:lstStyle/>
          <a:p>
            <a:r>
              <a:rPr lang="en-US" altLang="en-US" dirty="0"/>
              <a:t>Two goods are complements if </a:t>
            </a:r>
          </a:p>
          <a:p>
            <a:pPr lvl="1"/>
            <a:r>
              <a:rPr lang="en-US" altLang="en-US" dirty="0"/>
              <a:t>An increase in the price of one leads to a decrease in the demand for the other</a:t>
            </a:r>
          </a:p>
          <a:p>
            <a:r>
              <a:rPr lang="en-US" altLang="en-US" sz="3000" dirty="0"/>
              <a:t>Example: smartphones and apps</a:t>
            </a:r>
          </a:p>
          <a:p>
            <a:pPr lvl="1"/>
            <a:r>
              <a:rPr lang="en-US" altLang="en-US" sz="3000" dirty="0"/>
              <a:t>If price of smartphones rises, people buy fewer smartphones, and therefore fewer apps; App demand curve shifts to the left</a:t>
            </a:r>
          </a:p>
          <a:p>
            <a:r>
              <a:rPr lang="en-US" altLang="en-US" sz="3000" dirty="0"/>
              <a:t>Other examples: </a:t>
            </a:r>
          </a:p>
          <a:p>
            <a:pPr lvl="1"/>
            <a:r>
              <a:rPr lang="en-US" altLang="en-US" sz="3000" dirty="0"/>
              <a:t>College tuition and textbooks, bagels and cream cheese, milk and cookies</a:t>
            </a:r>
          </a:p>
          <a:p>
            <a:pPr lvl="1"/>
            <a:endParaRPr lang="en-US" altLang="en-US" dirty="0"/>
          </a:p>
          <a:p>
            <a:endParaRPr lang="en-US" dirty="0"/>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18</a:t>
            </a:fld>
            <a:endParaRPr lang="en-US"/>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61979281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in Tastes</a:t>
            </a:r>
          </a:p>
        </p:txBody>
      </p:sp>
      <p:sp>
        <p:nvSpPr>
          <p:cNvPr id="3" name="Content Placeholder 2"/>
          <p:cNvSpPr>
            <a:spLocks noGrp="1"/>
          </p:cNvSpPr>
          <p:nvPr>
            <p:ph idx="1"/>
          </p:nvPr>
        </p:nvSpPr>
        <p:spPr>
          <a:prstGeom prst="rect">
            <a:avLst/>
          </a:prstGeom>
        </p:spPr>
        <p:txBody>
          <a:bodyPr/>
          <a:lstStyle/>
          <a:p>
            <a:r>
              <a:rPr lang="en-US" dirty="0"/>
              <a:t>Tastes</a:t>
            </a:r>
          </a:p>
          <a:p>
            <a:pPr lvl="1"/>
            <a:r>
              <a:rPr lang="en-US" dirty="0"/>
              <a:t>Anything that causes a shift in tastes toward a good will increase demand for that good and shift its demand curve to the right</a:t>
            </a:r>
          </a:p>
          <a:p>
            <a:pPr lvl="1"/>
            <a:r>
              <a:rPr lang="en-US" dirty="0"/>
              <a:t>Example:  </a:t>
            </a:r>
          </a:p>
          <a:p>
            <a:pPr lvl="2"/>
            <a:r>
              <a:rPr lang="en-US" dirty="0"/>
              <a:t>Advertising convinces consumers that drinking 3 glasses of orange juice a day will help lower cholesterol: demand for orange juice increases </a:t>
            </a:r>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19</a:t>
            </a:fld>
            <a:endParaRPr lang="en-US"/>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68226887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2912" y="990600"/>
            <a:ext cx="8698688" cy="5486400"/>
          </a:xfrm>
        </p:spPr>
        <p:txBody>
          <a:bodyPr>
            <a:noAutofit/>
          </a:bodyPr>
          <a:lstStyle/>
          <a:p>
            <a:r>
              <a:rPr lang="en-US" sz="3200" dirty="0"/>
              <a:t>What factors affect buyers’ demand for goods?</a:t>
            </a:r>
          </a:p>
          <a:p>
            <a:r>
              <a:rPr lang="en-US" sz="3200" dirty="0"/>
              <a:t>What factors affect sellers’ supply of goods? </a:t>
            </a:r>
          </a:p>
          <a:p>
            <a:r>
              <a:rPr lang="en-US" sz="3200" dirty="0"/>
              <a:t>How do supply and demand determine the price of a good and the quantity sold?  </a:t>
            </a:r>
          </a:p>
          <a:p>
            <a:r>
              <a:rPr lang="en-US" sz="3200" dirty="0"/>
              <a:t>How do changes in the factors that affect demand or supply affect the market price and quantity of a good?  </a:t>
            </a:r>
          </a:p>
          <a:p>
            <a:r>
              <a:rPr lang="en-US" sz="3200" dirty="0"/>
              <a:t>How do markets allocate resources?</a:t>
            </a:r>
          </a:p>
        </p:txBody>
      </p:sp>
      <p:sp>
        <p:nvSpPr>
          <p:cNvPr id="4" name="Slide Number Placeholder 3"/>
          <p:cNvSpPr>
            <a:spLocks noGrp="1"/>
          </p:cNvSpPr>
          <p:nvPr>
            <p:ph type="sldNum" sz="quarter" idx="10"/>
          </p:nvPr>
        </p:nvSpPr>
        <p:spPr/>
        <p:txBody>
          <a:bodyPr/>
          <a:lstStyle/>
          <a:p>
            <a:pPr>
              <a:defRPr/>
            </a:pPr>
            <a:fld id="{073C29DC-2178-4274-9150-45F8EBD31C2D}" type="slidenum">
              <a:rPr lang="en-US" smtClean="0"/>
              <a:pPr>
                <a:defRPr/>
              </a:pPr>
              <a:t>2</a:t>
            </a:fld>
            <a:endParaRPr lang="en-US" dirty="0"/>
          </a:p>
        </p:txBody>
      </p:sp>
      <p:sp>
        <p:nvSpPr>
          <p:cNvPr id="2" name="Title 1"/>
          <p:cNvSpPr>
            <a:spLocks noGrp="1"/>
          </p:cNvSpPr>
          <p:nvPr>
            <p:ph type="title"/>
          </p:nvPr>
        </p:nvSpPr>
        <p:spPr/>
        <p:txBody>
          <a:bodyPr/>
          <a:lstStyle/>
          <a:p>
            <a:r>
              <a:rPr lang="en-US" dirty="0"/>
              <a:t>IN THIS CHAPTER</a:t>
            </a:r>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738331171"/>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wrap="square" anchor="ctr"/>
          <a:lstStyle/>
          <a:p>
            <a:r>
              <a:rPr lang="en-US" dirty="0"/>
              <a:t>Expectations about the Future</a:t>
            </a:r>
            <a:endParaRPr lang="en-US" altLang="en-US" dirty="0"/>
          </a:p>
        </p:txBody>
      </p:sp>
      <p:sp>
        <p:nvSpPr>
          <p:cNvPr id="27651" name="Content Placeholder 2"/>
          <p:cNvSpPr>
            <a:spLocks noGrp="1"/>
          </p:cNvSpPr>
          <p:nvPr>
            <p:ph idx="1"/>
          </p:nvPr>
        </p:nvSpPr>
        <p:spPr>
          <a:prstGeom prst="rect">
            <a:avLst/>
          </a:prstGeom>
        </p:spPr>
        <p:txBody>
          <a:bodyPr/>
          <a:lstStyle/>
          <a:p>
            <a:r>
              <a:rPr lang="en-US" altLang="en-US" dirty="0"/>
              <a:t>People expect an increase in income</a:t>
            </a:r>
          </a:p>
          <a:p>
            <a:pPr lvl="1"/>
            <a:r>
              <a:rPr lang="en-US" altLang="en-US" dirty="0"/>
              <a:t>The current demand increases</a:t>
            </a:r>
          </a:p>
          <a:p>
            <a:r>
              <a:rPr lang="en-US" altLang="en-US" dirty="0"/>
              <a:t>People expect higher prices</a:t>
            </a:r>
          </a:p>
          <a:p>
            <a:pPr lvl="1"/>
            <a:r>
              <a:rPr lang="en-US" altLang="en-US" dirty="0"/>
              <a:t>The current demand increases </a:t>
            </a:r>
          </a:p>
          <a:p>
            <a:r>
              <a:rPr lang="en-US" altLang="en-US" dirty="0"/>
              <a:t>Example:  </a:t>
            </a:r>
          </a:p>
          <a:p>
            <a:pPr lvl="1"/>
            <a:r>
              <a:rPr lang="en-US" altLang="en-US" sz="3000" dirty="0"/>
              <a:t>If people expect their incomes to rise (because they got a promotion at work), their demand for meals at expensive restaurants may increase now</a:t>
            </a:r>
          </a:p>
        </p:txBody>
      </p:sp>
      <p:sp>
        <p:nvSpPr>
          <p:cNvPr id="27653"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CDA35BBB-B612-480F-80D3-C45DD8296592}" type="slidenum">
              <a:rPr lang="en-US" altLang="en-US" sz="1200" smtClean="0">
                <a:solidFill>
                  <a:srgbClr val="002060"/>
                </a:solidFill>
              </a:rPr>
              <a:pPr algn="ctr" eaLnBrk="1" hangingPunct="1"/>
              <a:t>20</a:t>
            </a:fld>
            <a:endParaRPr lang="en-US" altLang="en-US" sz="1200">
              <a:solidFill>
                <a:srgbClr val="002060"/>
              </a:solidFill>
            </a:endParaRPr>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439610812"/>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Shift vs. Movement Along Curve</a:t>
            </a:r>
          </a:p>
        </p:txBody>
      </p:sp>
      <p:sp>
        <p:nvSpPr>
          <p:cNvPr id="3" name="Content Placeholder 2"/>
          <p:cNvSpPr>
            <a:spLocks noGrp="1"/>
          </p:cNvSpPr>
          <p:nvPr>
            <p:ph idx="1"/>
          </p:nvPr>
        </p:nvSpPr>
        <p:spPr>
          <a:prstGeom prst="rect">
            <a:avLst/>
          </a:prstGeom>
        </p:spPr>
        <p:txBody>
          <a:bodyPr/>
          <a:lstStyle/>
          <a:p>
            <a:r>
              <a:rPr lang="en-US" dirty="0"/>
              <a:t>Change in demand:  </a:t>
            </a:r>
          </a:p>
          <a:p>
            <a:pPr lvl="1"/>
            <a:r>
              <a:rPr lang="en-US" dirty="0"/>
              <a:t>A shift in the demand curve</a:t>
            </a:r>
          </a:p>
          <a:p>
            <a:pPr lvl="1"/>
            <a:r>
              <a:rPr lang="en-US" dirty="0"/>
              <a:t>Occurs when a non-price determinant of demand changes (like income or number of buyers)</a:t>
            </a:r>
          </a:p>
          <a:p>
            <a:r>
              <a:rPr lang="en-US" dirty="0"/>
              <a:t>Change in the quantity demanded:</a:t>
            </a:r>
          </a:p>
          <a:p>
            <a:pPr lvl="1"/>
            <a:r>
              <a:rPr lang="en-US" dirty="0"/>
              <a:t>A movement along a fixed demand curve</a:t>
            </a:r>
          </a:p>
          <a:p>
            <a:pPr lvl="1"/>
            <a:r>
              <a:rPr lang="en-US" dirty="0"/>
              <a:t>Occurs when the price changes </a:t>
            </a:r>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21</a:t>
            </a:fld>
            <a:endParaRPr lang="en-US"/>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44205669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algn="ctr"/>
            <a:r>
              <a:rPr lang="en-US" altLang="en-US" dirty="0">
                <a:solidFill>
                  <a:srgbClr val="C00000"/>
                </a:solidFill>
              </a:rPr>
              <a:t>Summary: variables that influence buyers</a:t>
            </a:r>
          </a:p>
        </p:txBody>
      </p:sp>
      <p:sp>
        <p:nvSpPr>
          <p:cNvPr id="28678" name="Slide Number Placeholder 1"/>
          <p:cNvSpPr>
            <a:spLocks noGrp="1"/>
          </p:cNvSpPr>
          <p:nvPr>
            <p:ph type="sldNum" sz="quarter" idx="10"/>
          </p:nvPr>
        </p:nvSpPr>
        <p:spPr>
          <a:noFill/>
          <a:ln w="9525">
            <a:prstDash val="soli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prstDash val="sysDash"/>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fld id="{31FA06FE-CFD9-4692-9CED-72A2BDBED211}" type="slidenum">
              <a:rPr lang="en-US" altLang="en-US" smtClean="0">
                <a:solidFill>
                  <a:srgbClr val="002060"/>
                </a:solidFill>
              </a:rPr>
              <a:pPr algn="ctr" eaLnBrk="1" hangingPunct="1"/>
              <a:t>22</a:t>
            </a:fld>
            <a:endParaRPr lang="en-US" altLang="en-US">
              <a:solidFill>
                <a:srgbClr val="002060"/>
              </a:solidFill>
            </a:endParaRPr>
          </a:p>
        </p:txBody>
      </p:sp>
      <p:pic>
        <p:nvPicPr>
          <p:cNvPr id="174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87" y="838200"/>
            <a:ext cx="8658225" cy="3629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0613089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wipe(left)">
                                      <p:cBhvr>
                                        <p:cTn id="7" dur="500"/>
                                        <p:tgtEl>
                                          <p:spTgt spid="17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Active Learning 1: </a:t>
            </a:r>
            <a:r>
              <a:rPr lang="en-US" dirty="0">
                <a:solidFill>
                  <a:srgbClr val="C00000"/>
                </a:solidFill>
              </a:rPr>
              <a:t>The demand curve</a:t>
            </a:r>
          </a:p>
        </p:txBody>
      </p:sp>
      <p:sp>
        <p:nvSpPr>
          <p:cNvPr id="3" name="Content Placeholder 2"/>
          <p:cNvSpPr>
            <a:spLocks noGrp="1"/>
          </p:cNvSpPr>
          <p:nvPr>
            <p:ph idx="1"/>
          </p:nvPr>
        </p:nvSpPr>
        <p:spPr>
          <a:prstGeom prst="rect">
            <a:avLst/>
          </a:prstGeom>
        </p:spPr>
        <p:txBody>
          <a:bodyPr>
            <a:normAutofit/>
          </a:bodyPr>
          <a:lstStyle/>
          <a:p>
            <a:pPr marL="0" indent="0">
              <a:buNone/>
            </a:pPr>
            <a:r>
              <a:rPr lang="en-US" dirty="0">
                <a:solidFill>
                  <a:srgbClr val="002060"/>
                </a:solidFill>
              </a:rPr>
              <a:t>Draw the demand curve for orange juice, </a:t>
            </a:r>
            <a:r>
              <a:rPr lang="en-US" b="1" i="1" dirty="0">
                <a:solidFill>
                  <a:srgbClr val="002060"/>
                </a:solidFill>
              </a:rPr>
              <a:t>D</a:t>
            </a:r>
            <a:r>
              <a:rPr lang="en-US" b="1" i="1" baseline="-25000" dirty="0">
                <a:solidFill>
                  <a:srgbClr val="002060"/>
                </a:solidFill>
              </a:rPr>
              <a:t>1</a:t>
            </a:r>
            <a:r>
              <a:rPr lang="en-US" dirty="0">
                <a:solidFill>
                  <a:srgbClr val="002060"/>
                </a:solidFill>
              </a:rPr>
              <a:t>, and a point A (</a:t>
            </a:r>
            <a:r>
              <a:rPr lang="en-US" b="1" i="1" dirty="0">
                <a:solidFill>
                  <a:srgbClr val="002060"/>
                </a:solidFill>
              </a:rPr>
              <a:t>P</a:t>
            </a:r>
            <a:r>
              <a:rPr lang="en-US" b="1" i="1" baseline="-25000" dirty="0">
                <a:solidFill>
                  <a:srgbClr val="002060"/>
                </a:solidFill>
              </a:rPr>
              <a:t>1</a:t>
            </a:r>
            <a:r>
              <a:rPr lang="en-US" dirty="0">
                <a:solidFill>
                  <a:srgbClr val="002060"/>
                </a:solidFill>
              </a:rPr>
              <a:t>, </a:t>
            </a:r>
            <a:r>
              <a:rPr lang="en-US" b="1" i="1" dirty="0">
                <a:solidFill>
                  <a:srgbClr val="002060"/>
                </a:solidFill>
              </a:rPr>
              <a:t>Q</a:t>
            </a:r>
            <a:r>
              <a:rPr lang="en-US" b="1" i="1" baseline="-25000" dirty="0">
                <a:solidFill>
                  <a:srgbClr val="002060"/>
                </a:solidFill>
              </a:rPr>
              <a:t>1</a:t>
            </a:r>
            <a:r>
              <a:rPr lang="en-US" dirty="0">
                <a:solidFill>
                  <a:srgbClr val="002060"/>
                </a:solidFill>
              </a:rPr>
              <a:t>) on the demand curve. What happens in each of the following scenarios?  Why?</a:t>
            </a:r>
          </a:p>
          <a:p>
            <a:pPr marL="0" indent="0">
              <a:buNone/>
            </a:pPr>
            <a:endParaRPr lang="en-US" dirty="0">
              <a:solidFill>
                <a:schemeClr val="accent6">
                  <a:lumMod val="50000"/>
                </a:schemeClr>
              </a:solidFill>
            </a:endParaRPr>
          </a:p>
          <a:p>
            <a:pPr marL="514350" indent="-514350">
              <a:buClr>
                <a:srgbClr val="CC0000"/>
              </a:buClr>
              <a:buFont typeface="+mj-lt"/>
              <a:buAutoNum type="alphaUcPeriod"/>
            </a:pPr>
            <a:r>
              <a:rPr lang="en-US" dirty="0"/>
              <a:t>The price of apple juice increases</a:t>
            </a:r>
          </a:p>
          <a:p>
            <a:pPr marL="514350" indent="-514350">
              <a:buClr>
                <a:srgbClr val="CC0000"/>
              </a:buClr>
              <a:buFont typeface="+mj-lt"/>
              <a:buAutoNum type="alphaUcPeriod"/>
            </a:pPr>
            <a:r>
              <a:rPr lang="en-US" dirty="0"/>
              <a:t>The price of orange juice falls</a:t>
            </a:r>
          </a:p>
          <a:p>
            <a:pPr marL="514350" indent="-514350">
              <a:buClr>
                <a:srgbClr val="CC0000"/>
              </a:buClr>
              <a:buFont typeface="+mj-lt"/>
              <a:buAutoNum type="alphaUcPeriod" startAt="3"/>
            </a:pPr>
            <a:r>
              <a:rPr lang="en-US" dirty="0"/>
              <a:t>Consumers’ income falls (and orange juice is a normal good)</a:t>
            </a:r>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23</a:t>
            </a:fld>
            <a:endParaRPr lang="en-US"/>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445529292"/>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100" dirty="0">
                <a:solidFill>
                  <a:schemeClr val="accent6">
                    <a:lumMod val="50000"/>
                  </a:schemeClr>
                </a:solidFill>
              </a:rPr>
              <a:t>Active Learning 1</a:t>
            </a:r>
            <a:r>
              <a:rPr lang="en-US" sz="3100" b="1" dirty="0">
                <a:solidFill>
                  <a:srgbClr val="C00000"/>
                </a:solidFill>
              </a:rPr>
              <a:t>A. </a:t>
            </a:r>
            <a:r>
              <a:rPr lang="en-US" sz="3100" dirty="0">
                <a:solidFill>
                  <a:srgbClr val="C00000"/>
                </a:solidFill>
              </a:rPr>
              <a:t>Price of apple juice increases</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24</a:t>
            </a:fld>
            <a:endParaRPr lang="en-US" dirty="0"/>
          </a:p>
        </p:txBody>
      </p:sp>
      <p:sp>
        <p:nvSpPr>
          <p:cNvPr id="3" name="Text Placeholder 2"/>
          <p:cNvSpPr>
            <a:spLocks noGrp="1"/>
          </p:cNvSpPr>
          <p:nvPr>
            <p:ph idx="12"/>
          </p:nvPr>
        </p:nvSpPr>
        <p:spPr>
          <a:xfrm>
            <a:off x="4781550" y="838200"/>
            <a:ext cx="4362450" cy="5334000"/>
          </a:xfrm>
          <a:noFill/>
        </p:spPr>
        <p:txBody>
          <a:bodyPr>
            <a:noAutofit/>
          </a:bodyPr>
          <a:lstStyle/>
          <a:p>
            <a:r>
              <a:rPr lang="en-US" sz="2800" dirty="0"/>
              <a:t>Orange juice and apple juice are </a:t>
            </a:r>
            <a:r>
              <a:rPr lang="en-US" sz="2800" dirty="0">
                <a:solidFill>
                  <a:srgbClr val="C00000"/>
                </a:solidFill>
              </a:rPr>
              <a:t>substitutes</a:t>
            </a:r>
            <a:r>
              <a:rPr lang="en-US" sz="2800" dirty="0"/>
              <a:t>. </a:t>
            </a:r>
          </a:p>
          <a:p>
            <a:r>
              <a:rPr lang="en-US" sz="2800" dirty="0"/>
              <a:t>A higher price of apple juice prompts consumers to buy more orange juice (at </a:t>
            </a:r>
            <a:r>
              <a:rPr lang="en-US" sz="2800" b="1" i="1" dirty="0"/>
              <a:t>P</a:t>
            </a:r>
            <a:r>
              <a:rPr lang="en-US" sz="2800" b="1" i="1" baseline="-25000" dirty="0"/>
              <a:t>1</a:t>
            </a:r>
            <a:r>
              <a:rPr lang="en-US" sz="2800" dirty="0"/>
              <a:t>)</a:t>
            </a:r>
          </a:p>
          <a:p>
            <a:r>
              <a:rPr lang="en-US" sz="2800" dirty="0">
                <a:solidFill>
                  <a:srgbClr val="C00000"/>
                </a:solidFill>
              </a:rPr>
              <a:t>The demand for orange juice increases (shifts to the right)</a:t>
            </a:r>
          </a:p>
        </p:txBody>
      </p:sp>
      <p:grpSp>
        <p:nvGrpSpPr>
          <p:cNvPr id="6" name="Group 8"/>
          <p:cNvGrpSpPr>
            <a:grpSpLocks/>
          </p:cNvGrpSpPr>
          <p:nvPr/>
        </p:nvGrpSpPr>
        <p:grpSpPr bwMode="auto">
          <a:xfrm>
            <a:off x="2579688" y="3216275"/>
            <a:ext cx="1254125" cy="2365375"/>
            <a:chOff x="1859" y="2232"/>
            <a:chExt cx="790" cy="1490"/>
          </a:xfrm>
        </p:grpSpPr>
        <p:grpSp>
          <p:nvGrpSpPr>
            <p:cNvPr id="7" name="Group 9"/>
            <p:cNvGrpSpPr>
              <a:grpSpLocks/>
            </p:cNvGrpSpPr>
            <p:nvPr/>
          </p:nvGrpSpPr>
          <p:grpSpPr bwMode="auto">
            <a:xfrm>
              <a:off x="1859" y="2232"/>
              <a:ext cx="599" cy="1243"/>
              <a:chOff x="357" y="2450"/>
              <a:chExt cx="795" cy="646"/>
            </a:xfrm>
          </p:grpSpPr>
          <p:sp>
            <p:nvSpPr>
              <p:cNvPr id="9" name="Line 10"/>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lstStyle/>
              <a:p>
                <a:endParaRPr lang="en-US"/>
              </a:p>
            </p:txBody>
          </p:sp>
          <p:sp>
            <p:nvSpPr>
              <p:cNvPr id="10" name="Line 11"/>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lstStyle/>
              <a:p>
                <a:endParaRPr lang="en-US"/>
              </a:p>
            </p:txBody>
          </p:sp>
        </p:grpSp>
        <p:sp>
          <p:nvSpPr>
            <p:cNvPr id="8" name="Text Box 12"/>
            <p:cNvSpPr txBox="1">
              <a:spLocks noChangeArrowheads="1"/>
            </p:cNvSpPr>
            <p:nvPr/>
          </p:nvSpPr>
          <p:spPr bwMode="auto">
            <a:xfrm>
              <a:off x="2269" y="3453"/>
              <a:ext cx="380" cy="269"/>
            </a:xfrm>
            <a:prstGeom prst="rect">
              <a:avLst/>
            </a:prstGeom>
            <a:noFill/>
            <a:ln w="9525">
              <a:noFill/>
              <a:miter lim="800000"/>
              <a:headEnd/>
              <a:tailEnd/>
            </a:ln>
          </p:spPr>
          <p:txBody>
            <a:bodyPr>
              <a:spAutoFit/>
            </a:bodyPr>
            <a:lstStyle/>
            <a:p>
              <a:pPr algn="ctr">
                <a:spcBef>
                  <a:spcPct val="50000"/>
                </a:spcBef>
              </a:pPr>
              <a:r>
                <a:rPr lang="en-US" sz="2200" b="1" i="1">
                  <a:latin typeface="Tahoma" pitchFamily="34" charset="0"/>
                  <a:cs typeface="Arial" charset="0"/>
                </a:rPr>
                <a:t>Q</a:t>
              </a:r>
              <a:r>
                <a:rPr lang="en-US" sz="2200" b="1" baseline="-25000">
                  <a:latin typeface="Tahoma" pitchFamily="34" charset="0"/>
                  <a:cs typeface="Arial" charset="0"/>
                </a:rPr>
                <a:t>2</a:t>
              </a:r>
            </a:p>
          </p:txBody>
        </p:sp>
      </p:grpSp>
      <p:grpSp>
        <p:nvGrpSpPr>
          <p:cNvPr id="11" name="Group 13"/>
          <p:cNvGrpSpPr>
            <a:grpSpLocks/>
          </p:cNvGrpSpPr>
          <p:nvPr/>
        </p:nvGrpSpPr>
        <p:grpSpPr bwMode="auto">
          <a:xfrm>
            <a:off x="-228600" y="1219200"/>
            <a:ext cx="6386513" cy="4718050"/>
            <a:chOff x="90" y="974"/>
            <a:chExt cx="4023" cy="2972"/>
          </a:xfrm>
        </p:grpSpPr>
        <p:grpSp>
          <p:nvGrpSpPr>
            <p:cNvPr id="12" name="Group 14"/>
            <p:cNvGrpSpPr>
              <a:grpSpLocks/>
            </p:cNvGrpSpPr>
            <p:nvPr/>
          </p:nvGrpSpPr>
          <p:grpSpPr bwMode="auto">
            <a:xfrm>
              <a:off x="1023" y="1097"/>
              <a:ext cx="2970" cy="2378"/>
              <a:chOff x="2602" y="1083"/>
              <a:chExt cx="3055" cy="2115"/>
            </a:xfrm>
          </p:grpSpPr>
          <p:sp>
            <p:nvSpPr>
              <p:cNvPr id="15" name="Line 15"/>
              <p:cNvSpPr>
                <a:spLocks noChangeShapeType="1"/>
              </p:cNvSpPr>
              <p:nvPr/>
            </p:nvSpPr>
            <p:spPr bwMode="auto">
              <a:xfrm>
                <a:off x="2603" y="1083"/>
                <a:ext cx="0" cy="2115"/>
              </a:xfrm>
              <a:prstGeom prst="line">
                <a:avLst/>
              </a:prstGeom>
              <a:noFill/>
              <a:ln w="12700">
                <a:solidFill>
                  <a:schemeClr val="tx1"/>
                </a:solidFill>
                <a:round/>
                <a:headEnd/>
                <a:tailEnd/>
              </a:ln>
            </p:spPr>
            <p:txBody>
              <a:bodyPr/>
              <a:lstStyle/>
              <a:p>
                <a:endParaRPr lang="en-US"/>
              </a:p>
            </p:txBody>
          </p:sp>
          <p:sp>
            <p:nvSpPr>
              <p:cNvPr id="16" name="Line 16"/>
              <p:cNvSpPr>
                <a:spLocks noChangeShapeType="1"/>
              </p:cNvSpPr>
              <p:nvPr/>
            </p:nvSpPr>
            <p:spPr bwMode="auto">
              <a:xfrm>
                <a:off x="2602" y="3197"/>
                <a:ext cx="3055" cy="0"/>
              </a:xfrm>
              <a:prstGeom prst="line">
                <a:avLst/>
              </a:prstGeom>
              <a:noFill/>
              <a:ln w="12700">
                <a:solidFill>
                  <a:schemeClr val="tx1"/>
                </a:solidFill>
                <a:round/>
                <a:headEnd/>
                <a:tailEnd/>
              </a:ln>
            </p:spPr>
            <p:txBody>
              <a:bodyPr/>
              <a:lstStyle/>
              <a:p>
                <a:endParaRPr lang="en-US"/>
              </a:p>
            </p:txBody>
          </p:sp>
        </p:grpSp>
        <p:sp>
          <p:nvSpPr>
            <p:cNvPr id="13" name="Text Box 17"/>
            <p:cNvSpPr txBox="1">
              <a:spLocks noChangeArrowheads="1"/>
            </p:cNvSpPr>
            <p:nvPr/>
          </p:nvSpPr>
          <p:spPr bwMode="auto">
            <a:xfrm>
              <a:off x="90" y="974"/>
              <a:ext cx="893" cy="698"/>
            </a:xfrm>
            <a:prstGeom prst="rect">
              <a:avLst/>
            </a:prstGeom>
            <a:noFill/>
            <a:ln w="9525">
              <a:noFill/>
              <a:miter lim="800000"/>
              <a:headEnd/>
              <a:tailEnd/>
            </a:ln>
          </p:spPr>
          <p:txBody>
            <a:bodyPr>
              <a:spAutoFit/>
            </a:bodyPr>
            <a:lstStyle/>
            <a:p>
              <a:pPr algn="r">
                <a:spcBef>
                  <a:spcPct val="50000"/>
                </a:spcBef>
              </a:pPr>
              <a:r>
                <a:rPr lang="en-US" sz="2200" dirty="0">
                  <a:latin typeface="Arial"/>
                  <a:cs typeface="Arial"/>
                </a:rPr>
                <a:t>Price of orange juice</a:t>
              </a:r>
            </a:p>
          </p:txBody>
        </p:sp>
        <p:sp>
          <p:nvSpPr>
            <p:cNvPr id="14" name="Text Box 18"/>
            <p:cNvSpPr txBox="1">
              <a:spLocks noChangeArrowheads="1"/>
            </p:cNvSpPr>
            <p:nvPr/>
          </p:nvSpPr>
          <p:spPr bwMode="auto">
            <a:xfrm>
              <a:off x="2453" y="3466"/>
              <a:ext cx="1660" cy="480"/>
            </a:xfrm>
            <a:prstGeom prst="rect">
              <a:avLst/>
            </a:prstGeom>
            <a:noFill/>
            <a:ln w="9525">
              <a:noFill/>
              <a:miter lim="800000"/>
              <a:headEnd/>
              <a:tailEnd/>
            </a:ln>
          </p:spPr>
          <p:txBody>
            <a:bodyPr>
              <a:spAutoFit/>
            </a:bodyPr>
            <a:lstStyle/>
            <a:p>
              <a:pPr algn="r">
                <a:spcBef>
                  <a:spcPct val="50000"/>
                </a:spcBef>
              </a:pPr>
              <a:r>
                <a:rPr lang="en-US" sz="2200" dirty="0">
                  <a:latin typeface="Arial"/>
                  <a:cs typeface="Arial"/>
                </a:rPr>
                <a:t>Quantity of </a:t>
              </a:r>
              <a:br>
                <a:rPr lang="en-US" sz="2200" dirty="0">
                  <a:latin typeface="Arial"/>
                  <a:cs typeface="Arial"/>
                </a:rPr>
              </a:br>
              <a:r>
                <a:rPr lang="en-US" sz="2200" dirty="0">
                  <a:latin typeface="Arial"/>
                  <a:cs typeface="Arial"/>
                </a:rPr>
                <a:t>orange juice</a:t>
              </a:r>
            </a:p>
          </p:txBody>
        </p:sp>
      </p:grpSp>
      <p:grpSp>
        <p:nvGrpSpPr>
          <p:cNvPr id="17" name="Group 19"/>
          <p:cNvGrpSpPr>
            <a:grpSpLocks/>
          </p:cNvGrpSpPr>
          <p:nvPr/>
        </p:nvGrpSpPr>
        <p:grpSpPr bwMode="auto">
          <a:xfrm>
            <a:off x="1435100" y="1809750"/>
            <a:ext cx="2732088" cy="3149600"/>
            <a:chOff x="1138" y="1346"/>
            <a:chExt cx="1721" cy="1984"/>
          </a:xfrm>
        </p:grpSpPr>
        <p:sp>
          <p:nvSpPr>
            <p:cNvPr id="18" name="Line 20"/>
            <p:cNvSpPr>
              <a:spLocks noChangeShapeType="1"/>
            </p:cNvSpPr>
            <p:nvPr/>
          </p:nvSpPr>
          <p:spPr bwMode="auto">
            <a:xfrm>
              <a:off x="1138" y="1346"/>
              <a:ext cx="1412" cy="1756"/>
            </a:xfrm>
            <a:prstGeom prst="line">
              <a:avLst/>
            </a:prstGeom>
            <a:noFill/>
            <a:ln w="38100">
              <a:solidFill>
                <a:schemeClr val="tx1"/>
              </a:solidFill>
              <a:round/>
              <a:headEnd/>
              <a:tailEnd/>
            </a:ln>
          </p:spPr>
          <p:txBody>
            <a:bodyPr/>
            <a:lstStyle/>
            <a:p>
              <a:endParaRPr lang="en-US"/>
            </a:p>
          </p:txBody>
        </p:sp>
        <p:sp>
          <p:nvSpPr>
            <p:cNvPr id="19" name="Text Box 21"/>
            <p:cNvSpPr txBox="1">
              <a:spLocks noChangeArrowheads="1"/>
            </p:cNvSpPr>
            <p:nvPr/>
          </p:nvSpPr>
          <p:spPr bwMode="auto">
            <a:xfrm>
              <a:off x="2479" y="3061"/>
              <a:ext cx="380" cy="269"/>
            </a:xfrm>
            <a:prstGeom prst="rect">
              <a:avLst/>
            </a:prstGeom>
            <a:noFill/>
            <a:ln w="9525">
              <a:noFill/>
              <a:miter lim="800000"/>
              <a:headEnd/>
              <a:tailEnd/>
            </a:ln>
          </p:spPr>
          <p:txBody>
            <a:bodyPr>
              <a:spAutoFit/>
            </a:bodyPr>
            <a:lstStyle/>
            <a:p>
              <a:pPr>
                <a:spcBef>
                  <a:spcPct val="50000"/>
                </a:spcBef>
              </a:pPr>
              <a:r>
                <a:rPr lang="en-US" sz="2200" b="1" i="1" dirty="0">
                  <a:latin typeface="Tahoma" pitchFamily="34" charset="0"/>
                  <a:cs typeface="Arial" charset="0"/>
                </a:rPr>
                <a:t>D</a:t>
              </a:r>
              <a:r>
                <a:rPr lang="en-US" sz="2200" b="1" baseline="-25000" dirty="0">
                  <a:latin typeface="Tahoma" pitchFamily="34" charset="0"/>
                  <a:cs typeface="Arial" charset="0"/>
                </a:rPr>
                <a:t>1</a:t>
              </a:r>
            </a:p>
          </p:txBody>
        </p:sp>
      </p:grpSp>
      <p:grpSp>
        <p:nvGrpSpPr>
          <p:cNvPr id="20" name="Group 22"/>
          <p:cNvGrpSpPr>
            <a:grpSpLocks/>
          </p:cNvGrpSpPr>
          <p:nvPr/>
        </p:nvGrpSpPr>
        <p:grpSpPr bwMode="auto">
          <a:xfrm>
            <a:off x="2387600" y="1811338"/>
            <a:ext cx="2732088" cy="3092450"/>
            <a:chOff x="1738" y="1347"/>
            <a:chExt cx="1721" cy="1948"/>
          </a:xfrm>
        </p:grpSpPr>
        <p:sp>
          <p:nvSpPr>
            <p:cNvPr id="21" name="Line 23"/>
            <p:cNvSpPr>
              <a:spLocks noChangeShapeType="1"/>
            </p:cNvSpPr>
            <p:nvPr/>
          </p:nvSpPr>
          <p:spPr bwMode="auto">
            <a:xfrm>
              <a:off x="1738" y="1347"/>
              <a:ext cx="1412" cy="1756"/>
            </a:xfrm>
            <a:prstGeom prst="line">
              <a:avLst/>
            </a:prstGeom>
            <a:noFill/>
            <a:ln w="38100">
              <a:solidFill>
                <a:srgbClr val="CC0000"/>
              </a:solidFill>
              <a:round/>
              <a:headEnd/>
              <a:tailEnd/>
            </a:ln>
          </p:spPr>
          <p:txBody>
            <a:bodyPr/>
            <a:lstStyle/>
            <a:p>
              <a:endParaRPr lang="en-US"/>
            </a:p>
          </p:txBody>
        </p:sp>
        <p:sp>
          <p:nvSpPr>
            <p:cNvPr id="22" name="Text Box 24"/>
            <p:cNvSpPr txBox="1">
              <a:spLocks noChangeArrowheads="1"/>
            </p:cNvSpPr>
            <p:nvPr/>
          </p:nvSpPr>
          <p:spPr bwMode="auto">
            <a:xfrm>
              <a:off x="3079" y="3026"/>
              <a:ext cx="380" cy="269"/>
            </a:xfrm>
            <a:prstGeom prst="rect">
              <a:avLst/>
            </a:prstGeom>
            <a:noFill/>
            <a:ln w="9525">
              <a:noFill/>
              <a:miter lim="800000"/>
              <a:headEnd/>
              <a:tailEnd/>
            </a:ln>
          </p:spPr>
          <p:txBody>
            <a:bodyPr>
              <a:spAutoFit/>
            </a:bodyPr>
            <a:lstStyle/>
            <a:p>
              <a:pPr>
                <a:spcBef>
                  <a:spcPct val="50000"/>
                </a:spcBef>
              </a:pPr>
              <a:r>
                <a:rPr lang="en-US" sz="2200" b="1" i="1" dirty="0">
                  <a:solidFill>
                    <a:srgbClr val="CC0000"/>
                  </a:solidFill>
                  <a:latin typeface="Tahoma" pitchFamily="34" charset="0"/>
                  <a:cs typeface="Arial" charset="0"/>
                </a:rPr>
                <a:t>D</a:t>
              </a:r>
              <a:r>
                <a:rPr lang="en-US" sz="2200" b="1" baseline="-25000" dirty="0">
                  <a:solidFill>
                    <a:srgbClr val="CC0000"/>
                  </a:solidFill>
                  <a:latin typeface="Tahoma" pitchFamily="34" charset="0"/>
                  <a:cs typeface="Arial" charset="0"/>
                </a:rPr>
                <a:t>2</a:t>
              </a:r>
            </a:p>
          </p:txBody>
        </p:sp>
      </p:grpSp>
      <p:grpSp>
        <p:nvGrpSpPr>
          <p:cNvPr id="23" name="Group 25"/>
          <p:cNvGrpSpPr>
            <a:grpSpLocks/>
          </p:cNvGrpSpPr>
          <p:nvPr/>
        </p:nvGrpSpPr>
        <p:grpSpPr bwMode="auto">
          <a:xfrm>
            <a:off x="2633663" y="3146425"/>
            <a:ext cx="960437" cy="138113"/>
            <a:chOff x="1893" y="2188"/>
            <a:chExt cx="605" cy="87"/>
          </a:xfrm>
        </p:grpSpPr>
        <p:sp>
          <p:nvSpPr>
            <p:cNvPr id="24" name="Line 26"/>
            <p:cNvSpPr>
              <a:spLocks noChangeShapeType="1"/>
            </p:cNvSpPr>
            <p:nvPr/>
          </p:nvSpPr>
          <p:spPr bwMode="auto">
            <a:xfrm>
              <a:off x="1893" y="2231"/>
              <a:ext cx="519" cy="0"/>
            </a:xfrm>
            <a:prstGeom prst="line">
              <a:avLst/>
            </a:prstGeom>
            <a:noFill/>
            <a:ln w="44450">
              <a:solidFill>
                <a:srgbClr val="CC0000"/>
              </a:solidFill>
              <a:round/>
              <a:headEnd/>
              <a:tailEnd type="triangle" w="lg" len="lg"/>
            </a:ln>
          </p:spPr>
          <p:txBody>
            <a:bodyPr/>
            <a:lstStyle/>
            <a:p>
              <a:endParaRPr lang="en-US"/>
            </a:p>
          </p:txBody>
        </p:sp>
        <p:sp>
          <p:nvSpPr>
            <p:cNvPr id="25" name="Oval 27"/>
            <p:cNvSpPr>
              <a:spLocks noChangeArrowheads="1"/>
            </p:cNvSpPr>
            <p:nvPr/>
          </p:nvSpPr>
          <p:spPr bwMode="auto">
            <a:xfrm>
              <a:off x="2410" y="2188"/>
              <a:ext cx="88" cy="87"/>
            </a:xfrm>
            <a:prstGeom prst="ellipse">
              <a:avLst/>
            </a:prstGeom>
            <a:solidFill>
              <a:srgbClr val="CC0000"/>
            </a:solidFill>
            <a:ln w="9525">
              <a:solidFill>
                <a:srgbClr val="CC0000"/>
              </a:solidFill>
              <a:prstDash val="dash"/>
              <a:round/>
              <a:headEnd/>
              <a:tailEnd/>
            </a:ln>
          </p:spPr>
          <p:txBody>
            <a:bodyPr wrap="none" anchor="ctr"/>
            <a:lstStyle/>
            <a:p>
              <a:endParaRPr lang="en-US">
                <a:cs typeface="Arial" charset="0"/>
              </a:endParaRPr>
            </a:p>
          </p:txBody>
        </p:sp>
      </p:grpSp>
      <p:grpSp>
        <p:nvGrpSpPr>
          <p:cNvPr id="34" name="Group 33"/>
          <p:cNvGrpSpPr/>
          <p:nvPr/>
        </p:nvGrpSpPr>
        <p:grpSpPr>
          <a:xfrm>
            <a:off x="679450" y="2990850"/>
            <a:ext cx="2176463" cy="2606675"/>
            <a:chOff x="831850" y="2990850"/>
            <a:chExt cx="2176463" cy="2606675"/>
          </a:xfrm>
        </p:grpSpPr>
        <p:grpSp>
          <p:nvGrpSpPr>
            <p:cNvPr id="26" name="Group 28"/>
            <p:cNvGrpSpPr>
              <a:grpSpLocks/>
            </p:cNvGrpSpPr>
            <p:nvPr/>
          </p:nvGrpSpPr>
          <p:grpSpPr bwMode="auto">
            <a:xfrm>
              <a:off x="831850" y="2990850"/>
              <a:ext cx="2176463" cy="2606675"/>
              <a:chOff x="662" y="2090"/>
              <a:chExt cx="1371" cy="1642"/>
            </a:xfrm>
          </p:grpSpPr>
          <p:grpSp>
            <p:nvGrpSpPr>
              <p:cNvPr id="27" name="Group 29"/>
              <p:cNvGrpSpPr>
                <a:grpSpLocks/>
              </p:cNvGrpSpPr>
              <p:nvPr/>
            </p:nvGrpSpPr>
            <p:grpSpPr bwMode="auto">
              <a:xfrm>
                <a:off x="1026" y="2228"/>
                <a:ext cx="819" cy="1243"/>
                <a:chOff x="357" y="2450"/>
                <a:chExt cx="795" cy="646"/>
              </a:xfrm>
            </p:grpSpPr>
            <p:sp>
              <p:nvSpPr>
                <p:cNvPr id="31" name="Line 30"/>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lstStyle/>
                <a:p>
                  <a:endParaRPr lang="en-US"/>
                </a:p>
              </p:txBody>
            </p:sp>
            <p:sp>
              <p:nvSpPr>
                <p:cNvPr id="32" name="Line 31"/>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lstStyle/>
                <a:p>
                  <a:endParaRPr lang="en-US"/>
                </a:p>
              </p:txBody>
            </p:sp>
          </p:grpSp>
          <p:sp>
            <p:nvSpPr>
              <p:cNvPr id="28" name="Oval 32"/>
              <p:cNvSpPr>
                <a:spLocks noChangeArrowheads="1"/>
              </p:cNvSpPr>
              <p:nvPr/>
            </p:nvSpPr>
            <p:spPr bwMode="auto">
              <a:xfrm>
                <a:off x="1802" y="2190"/>
                <a:ext cx="88" cy="87"/>
              </a:xfrm>
              <a:prstGeom prst="ellipse">
                <a:avLst/>
              </a:prstGeom>
              <a:solidFill>
                <a:schemeClr val="tx1"/>
              </a:solidFill>
              <a:ln w="9525">
                <a:solidFill>
                  <a:schemeClr val="tx1"/>
                </a:solidFill>
                <a:prstDash val="dash"/>
                <a:round/>
                <a:headEnd/>
                <a:tailEnd/>
              </a:ln>
            </p:spPr>
            <p:txBody>
              <a:bodyPr wrap="none" anchor="ctr"/>
              <a:lstStyle/>
              <a:p>
                <a:endParaRPr lang="en-US">
                  <a:cs typeface="Arial" charset="0"/>
                </a:endParaRPr>
              </a:p>
            </p:txBody>
          </p:sp>
          <p:sp>
            <p:nvSpPr>
              <p:cNvPr id="29" name="Text Box 33"/>
              <p:cNvSpPr txBox="1">
                <a:spLocks noChangeArrowheads="1"/>
              </p:cNvSpPr>
              <p:nvPr/>
            </p:nvSpPr>
            <p:spPr bwMode="auto">
              <a:xfrm>
                <a:off x="662" y="2090"/>
                <a:ext cx="380" cy="269"/>
              </a:xfrm>
              <a:prstGeom prst="rect">
                <a:avLst/>
              </a:prstGeom>
              <a:noFill/>
              <a:ln w="9525">
                <a:noFill/>
                <a:miter lim="800000"/>
                <a:headEnd/>
                <a:tailEnd/>
              </a:ln>
            </p:spPr>
            <p:txBody>
              <a:bodyPr>
                <a:spAutoFit/>
              </a:bodyPr>
              <a:lstStyle/>
              <a:p>
                <a:pPr algn="ctr">
                  <a:spcBef>
                    <a:spcPct val="50000"/>
                  </a:spcBef>
                </a:pPr>
                <a:r>
                  <a:rPr lang="en-US" sz="2200" b="1" i="1" dirty="0">
                    <a:latin typeface="Tahoma" pitchFamily="34" charset="0"/>
                    <a:cs typeface="Arial" charset="0"/>
                  </a:rPr>
                  <a:t>P</a:t>
                </a:r>
                <a:r>
                  <a:rPr lang="en-US" sz="2200" b="1" baseline="-25000" dirty="0">
                    <a:latin typeface="Tahoma" pitchFamily="34" charset="0"/>
                    <a:cs typeface="Arial" charset="0"/>
                  </a:rPr>
                  <a:t>1</a:t>
                </a:r>
              </a:p>
            </p:txBody>
          </p:sp>
          <p:sp>
            <p:nvSpPr>
              <p:cNvPr id="30" name="Text Box 34"/>
              <p:cNvSpPr txBox="1">
                <a:spLocks noChangeArrowheads="1"/>
              </p:cNvSpPr>
              <p:nvPr/>
            </p:nvSpPr>
            <p:spPr bwMode="auto">
              <a:xfrm>
                <a:off x="1653" y="3463"/>
                <a:ext cx="380" cy="269"/>
              </a:xfrm>
              <a:prstGeom prst="rect">
                <a:avLst/>
              </a:prstGeom>
              <a:noFill/>
              <a:ln w="9525">
                <a:noFill/>
                <a:miter lim="800000"/>
                <a:headEnd/>
                <a:tailEnd/>
              </a:ln>
            </p:spPr>
            <p:txBody>
              <a:bodyPr>
                <a:spAutoFit/>
              </a:bodyPr>
              <a:lstStyle/>
              <a:p>
                <a:pPr algn="ctr">
                  <a:spcBef>
                    <a:spcPct val="50000"/>
                  </a:spcBef>
                </a:pPr>
                <a:r>
                  <a:rPr lang="en-US" sz="2200" b="1" i="1">
                    <a:latin typeface="Tahoma" pitchFamily="34" charset="0"/>
                    <a:cs typeface="Arial" charset="0"/>
                  </a:rPr>
                  <a:t>Q</a:t>
                </a:r>
                <a:r>
                  <a:rPr lang="en-US" sz="2200" b="1" baseline="-25000">
                    <a:latin typeface="Tahoma" pitchFamily="34" charset="0"/>
                    <a:cs typeface="Arial" charset="0"/>
                  </a:rPr>
                  <a:t>1</a:t>
                </a:r>
              </a:p>
            </p:txBody>
          </p:sp>
        </p:grpSp>
        <p:sp>
          <p:nvSpPr>
            <p:cNvPr id="33" name="Text Box 33"/>
            <p:cNvSpPr txBox="1">
              <a:spLocks noChangeArrowheads="1"/>
            </p:cNvSpPr>
            <p:nvPr/>
          </p:nvSpPr>
          <p:spPr bwMode="auto">
            <a:xfrm>
              <a:off x="2128838" y="3219330"/>
              <a:ext cx="603250" cy="430887"/>
            </a:xfrm>
            <a:prstGeom prst="rect">
              <a:avLst/>
            </a:prstGeom>
            <a:noFill/>
            <a:ln w="9525">
              <a:noFill/>
              <a:miter lim="800000"/>
              <a:headEnd/>
              <a:tailEnd/>
            </a:ln>
          </p:spPr>
          <p:txBody>
            <a:bodyPr>
              <a:spAutoFit/>
            </a:bodyPr>
            <a:lstStyle/>
            <a:p>
              <a:pPr algn="ctr">
                <a:spcBef>
                  <a:spcPct val="50000"/>
                </a:spcBef>
              </a:pPr>
              <a:r>
                <a:rPr lang="en-US" sz="2200" b="1" i="1" dirty="0">
                  <a:latin typeface="Tahoma" pitchFamily="34" charset="0"/>
                  <a:cs typeface="Arial" charset="0"/>
                </a:rPr>
                <a:t>A</a:t>
              </a:r>
              <a:endParaRPr lang="en-US" sz="2200" b="1" baseline="-25000" dirty="0">
                <a:latin typeface="Tahoma" pitchFamily="34" charset="0"/>
                <a:cs typeface="Arial" charset="0"/>
              </a:endParaRPr>
            </a:p>
          </p:txBody>
        </p:sp>
      </p:grpSp>
      <p:sp>
        <p:nvSpPr>
          <p:cNvPr id="35"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1604092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wipe(left)">
                                      <p:cBhvr>
                                        <p:cTn id="16" dur="500"/>
                                        <p:tgtEl>
                                          <p:spTgt spid="23"/>
                                        </p:tgtEl>
                                      </p:cBhvr>
                                    </p:animEffect>
                                  </p:childTnLst>
                                </p:cTn>
                              </p:par>
                              <p:par>
                                <p:cTn id="17" presetID="22" presetClass="entr" presetSubtype="1"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up)">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wipe(left)">
                                      <p:cBhvr>
                                        <p:cTn id="24" dur="500"/>
                                        <p:tgtEl>
                                          <p:spTgt spid="20"/>
                                        </p:tgtEl>
                                      </p:cBhvr>
                                    </p:animEffect>
                                  </p:childTnLst>
                                </p:cTn>
                              </p:par>
                            </p:childTnLst>
                          </p:cTn>
                        </p:par>
                        <p:par>
                          <p:cTn id="25" fill="hold">
                            <p:stCondLst>
                              <p:cond delay="500"/>
                            </p:stCondLst>
                            <p:childTnLst>
                              <p:par>
                                <p:cTn id="26" presetID="22" presetClass="entr" presetSubtype="8" fill="hold" grpId="0"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wipe(left)">
                                      <p:cBhvr>
                                        <p:cTn id="2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r>
              <a:rPr lang="en-US" sz="3100" dirty="0">
                <a:solidFill>
                  <a:schemeClr val="accent6">
                    <a:lumMod val="50000"/>
                  </a:schemeClr>
                </a:solidFill>
              </a:rPr>
              <a:t>Active Learning 1</a:t>
            </a:r>
            <a:r>
              <a:rPr lang="en-US" sz="3100" b="1" dirty="0">
                <a:solidFill>
                  <a:srgbClr val="C00000"/>
                </a:solidFill>
              </a:rPr>
              <a:t>B.</a:t>
            </a:r>
            <a:r>
              <a:rPr lang="en-US" sz="3100" dirty="0">
                <a:solidFill>
                  <a:srgbClr val="C00000"/>
                </a:solidFill>
              </a:rPr>
              <a:t> The price of orange juice falls</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25</a:t>
            </a:fld>
            <a:endParaRPr lang="en-US" dirty="0"/>
          </a:p>
        </p:txBody>
      </p:sp>
      <p:sp>
        <p:nvSpPr>
          <p:cNvPr id="3" name="Text Placeholder 2"/>
          <p:cNvSpPr>
            <a:spLocks noGrp="1"/>
          </p:cNvSpPr>
          <p:nvPr>
            <p:ph idx="12"/>
          </p:nvPr>
        </p:nvSpPr>
        <p:spPr>
          <a:xfrm>
            <a:off x="5211763" y="1066800"/>
            <a:ext cx="3688184" cy="5105400"/>
          </a:xfrm>
          <a:noFill/>
          <a:ln>
            <a:noFill/>
          </a:ln>
        </p:spPr>
        <p:txBody>
          <a:bodyPr/>
          <a:lstStyle/>
          <a:p>
            <a:r>
              <a:rPr lang="en-US" sz="2800" dirty="0"/>
              <a:t>Move down along the demand curve to a point with lower </a:t>
            </a:r>
            <a:r>
              <a:rPr lang="en-US" sz="2800" b="1" i="1" dirty="0"/>
              <a:t>P</a:t>
            </a:r>
            <a:r>
              <a:rPr lang="en-US" sz="2800" dirty="0"/>
              <a:t>, higher </a:t>
            </a:r>
            <a:r>
              <a:rPr lang="en-US" sz="2800" b="1" i="1" dirty="0"/>
              <a:t>Q</a:t>
            </a:r>
            <a:r>
              <a:rPr lang="en-US" sz="2800" dirty="0"/>
              <a:t>. </a:t>
            </a:r>
          </a:p>
          <a:p>
            <a:endParaRPr lang="en-US" sz="2800" dirty="0"/>
          </a:p>
          <a:p>
            <a:r>
              <a:rPr lang="en-US" sz="2800" dirty="0">
                <a:solidFill>
                  <a:srgbClr val="C00000"/>
                </a:solidFill>
              </a:rPr>
              <a:t>The </a:t>
            </a:r>
            <a:r>
              <a:rPr lang="en-US" sz="2800" b="1" i="1" dirty="0">
                <a:solidFill>
                  <a:srgbClr val="C00000"/>
                </a:solidFill>
              </a:rPr>
              <a:t>D</a:t>
            </a:r>
            <a:r>
              <a:rPr lang="en-US" sz="2800" dirty="0">
                <a:solidFill>
                  <a:srgbClr val="C00000"/>
                </a:solidFill>
              </a:rPr>
              <a:t> curve does not shift.  </a:t>
            </a:r>
          </a:p>
          <a:p>
            <a:endParaRPr lang="en-US" sz="2800" dirty="0"/>
          </a:p>
          <a:p>
            <a:endParaRPr lang="en-US" sz="2800" dirty="0"/>
          </a:p>
        </p:txBody>
      </p:sp>
      <p:grpSp>
        <p:nvGrpSpPr>
          <p:cNvPr id="6" name="Group 9"/>
          <p:cNvGrpSpPr>
            <a:grpSpLocks/>
          </p:cNvGrpSpPr>
          <p:nvPr/>
        </p:nvGrpSpPr>
        <p:grpSpPr bwMode="auto">
          <a:xfrm>
            <a:off x="1516063" y="1414463"/>
            <a:ext cx="4714875" cy="3775075"/>
            <a:chOff x="2602" y="1083"/>
            <a:chExt cx="3055" cy="2115"/>
          </a:xfrm>
        </p:grpSpPr>
        <p:sp>
          <p:nvSpPr>
            <p:cNvPr id="7" name="Line 10"/>
            <p:cNvSpPr>
              <a:spLocks noChangeShapeType="1"/>
            </p:cNvSpPr>
            <p:nvPr/>
          </p:nvSpPr>
          <p:spPr bwMode="auto">
            <a:xfrm>
              <a:off x="2603" y="1083"/>
              <a:ext cx="0" cy="2115"/>
            </a:xfrm>
            <a:prstGeom prst="line">
              <a:avLst/>
            </a:prstGeom>
            <a:noFill/>
            <a:ln w="12700">
              <a:solidFill>
                <a:schemeClr val="tx1"/>
              </a:solidFill>
              <a:round/>
              <a:headEnd/>
              <a:tailEnd/>
            </a:ln>
          </p:spPr>
          <p:txBody>
            <a:bodyPr/>
            <a:lstStyle/>
            <a:p>
              <a:endParaRPr lang="en-US"/>
            </a:p>
          </p:txBody>
        </p:sp>
        <p:sp>
          <p:nvSpPr>
            <p:cNvPr id="8" name="Line 11"/>
            <p:cNvSpPr>
              <a:spLocks noChangeShapeType="1"/>
            </p:cNvSpPr>
            <p:nvPr/>
          </p:nvSpPr>
          <p:spPr bwMode="auto">
            <a:xfrm>
              <a:off x="2602" y="3197"/>
              <a:ext cx="3055" cy="0"/>
            </a:xfrm>
            <a:prstGeom prst="line">
              <a:avLst/>
            </a:prstGeom>
            <a:noFill/>
            <a:ln w="12700">
              <a:solidFill>
                <a:schemeClr val="tx1"/>
              </a:solidFill>
              <a:round/>
              <a:headEnd/>
              <a:tailEnd/>
            </a:ln>
          </p:spPr>
          <p:txBody>
            <a:bodyPr/>
            <a:lstStyle/>
            <a:p>
              <a:endParaRPr lang="en-US"/>
            </a:p>
          </p:txBody>
        </p:sp>
      </p:grpSp>
      <p:sp>
        <p:nvSpPr>
          <p:cNvPr id="9" name="Text Box 12"/>
          <p:cNvSpPr txBox="1">
            <a:spLocks noChangeArrowheads="1"/>
          </p:cNvSpPr>
          <p:nvPr/>
        </p:nvSpPr>
        <p:spPr bwMode="auto">
          <a:xfrm>
            <a:off x="152400" y="1219200"/>
            <a:ext cx="1300163" cy="1107996"/>
          </a:xfrm>
          <a:prstGeom prst="rect">
            <a:avLst/>
          </a:prstGeom>
          <a:noFill/>
          <a:ln w="9525">
            <a:noFill/>
            <a:miter lim="800000"/>
            <a:headEnd/>
            <a:tailEnd/>
          </a:ln>
        </p:spPr>
        <p:txBody>
          <a:bodyPr>
            <a:spAutoFit/>
          </a:bodyPr>
          <a:lstStyle/>
          <a:p>
            <a:pPr algn="r">
              <a:spcBef>
                <a:spcPct val="50000"/>
              </a:spcBef>
            </a:pPr>
            <a:r>
              <a:rPr lang="en-US" sz="2200" dirty="0">
                <a:latin typeface="Arial"/>
                <a:cs typeface="Arial"/>
              </a:rPr>
              <a:t>Price of orange juice</a:t>
            </a:r>
          </a:p>
        </p:txBody>
      </p:sp>
      <p:sp>
        <p:nvSpPr>
          <p:cNvPr id="10" name="Text Box 13"/>
          <p:cNvSpPr txBox="1">
            <a:spLocks noChangeArrowheads="1"/>
          </p:cNvSpPr>
          <p:nvPr/>
        </p:nvSpPr>
        <p:spPr bwMode="auto">
          <a:xfrm>
            <a:off x="3786188" y="5175250"/>
            <a:ext cx="2635250" cy="762000"/>
          </a:xfrm>
          <a:prstGeom prst="rect">
            <a:avLst/>
          </a:prstGeom>
          <a:noFill/>
          <a:ln w="9525">
            <a:noFill/>
            <a:miter lim="800000"/>
            <a:headEnd/>
            <a:tailEnd/>
          </a:ln>
        </p:spPr>
        <p:txBody>
          <a:bodyPr>
            <a:spAutoFit/>
          </a:bodyPr>
          <a:lstStyle/>
          <a:p>
            <a:pPr algn="r">
              <a:spcBef>
                <a:spcPct val="50000"/>
              </a:spcBef>
            </a:pPr>
            <a:r>
              <a:rPr lang="en-US" sz="2200" dirty="0">
                <a:latin typeface="Arial"/>
                <a:cs typeface="Arial"/>
              </a:rPr>
              <a:t>Quantity of </a:t>
            </a:r>
            <a:br>
              <a:rPr lang="en-US" sz="2200" dirty="0">
                <a:latin typeface="Arial"/>
                <a:cs typeface="Arial"/>
              </a:rPr>
            </a:br>
            <a:r>
              <a:rPr lang="en-US" sz="2200" dirty="0">
                <a:latin typeface="Arial"/>
                <a:cs typeface="Arial"/>
              </a:rPr>
              <a:t>orange juice</a:t>
            </a:r>
          </a:p>
        </p:txBody>
      </p:sp>
      <p:sp>
        <p:nvSpPr>
          <p:cNvPr id="11" name="Line 14"/>
          <p:cNvSpPr>
            <a:spLocks noChangeShapeType="1"/>
          </p:cNvSpPr>
          <p:nvPr/>
        </p:nvSpPr>
        <p:spPr bwMode="auto">
          <a:xfrm>
            <a:off x="1698625" y="1809750"/>
            <a:ext cx="2241550" cy="2787650"/>
          </a:xfrm>
          <a:prstGeom prst="line">
            <a:avLst/>
          </a:prstGeom>
          <a:noFill/>
          <a:ln w="38100">
            <a:solidFill>
              <a:schemeClr val="tx1"/>
            </a:solidFill>
            <a:round/>
            <a:headEnd/>
            <a:tailEnd/>
          </a:ln>
        </p:spPr>
        <p:txBody>
          <a:bodyPr/>
          <a:lstStyle/>
          <a:p>
            <a:endParaRPr lang="en-US"/>
          </a:p>
        </p:txBody>
      </p:sp>
      <p:sp>
        <p:nvSpPr>
          <p:cNvPr id="12" name="Text Box 15"/>
          <p:cNvSpPr txBox="1">
            <a:spLocks noChangeArrowheads="1"/>
          </p:cNvSpPr>
          <p:nvPr/>
        </p:nvSpPr>
        <p:spPr bwMode="auto">
          <a:xfrm>
            <a:off x="3827463" y="4532313"/>
            <a:ext cx="603250" cy="427037"/>
          </a:xfrm>
          <a:prstGeom prst="rect">
            <a:avLst/>
          </a:prstGeom>
          <a:noFill/>
          <a:ln w="9525">
            <a:noFill/>
            <a:miter lim="800000"/>
            <a:headEnd/>
            <a:tailEnd/>
          </a:ln>
        </p:spPr>
        <p:txBody>
          <a:bodyPr>
            <a:spAutoFit/>
          </a:bodyPr>
          <a:lstStyle/>
          <a:p>
            <a:pPr>
              <a:spcBef>
                <a:spcPct val="50000"/>
              </a:spcBef>
            </a:pPr>
            <a:r>
              <a:rPr lang="en-US" sz="2200" b="1" i="1">
                <a:latin typeface="Tahoma" pitchFamily="34" charset="0"/>
                <a:cs typeface="Arial" charset="0"/>
              </a:rPr>
              <a:t>D</a:t>
            </a:r>
            <a:r>
              <a:rPr lang="en-US" sz="2200" b="1" baseline="-25000">
                <a:latin typeface="Tahoma" pitchFamily="34" charset="0"/>
                <a:cs typeface="Arial" charset="0"/>
              </a:rPr>
              <a:t>1</a:t>
            </a:r>
          </a:p>
        </p:txBody>
      </p:sp>
      <p:grpSp>
        <p:nvGrpSpPr>
          <p:cNvPr id="32" name="Group 31"/>
          <p:cNvGrpSpPr/>
          <p:nvPr/>
        </p:nvGrpSpPr>
        <p:grpSpPr>
          <a:xfrm>
            <a:off x="942975" y="2782449"/>
            <a:ext cx="2512137" cy="2815076"/>
            <a:chOff x="1050925" y="2782449"/>
            <a:chExt cx="2512137" cy="2815076"/>
          </a:xfrm>
        </p:grpSpPr>
        <p:grpSp>
          <p:nvGrpSpPr>
            <p:cNvPr id="13" name="Group 16"/>
            <p:cNvGrpSpPr>
              <a:grpSpLocks/>
            </p:cNvGrpSpPr>
            <p:nvPr/>
          </p:nvGrpSpPr>
          <p:grpSpPr bwMode="auto">
            <a:xfrm>
              <a:off x="1628775" y="3209925"/>
              <a:ext cx="1300163" cy="1973263"/>
              <a:chOff x="357" y="2450"/>
              <a:chExt cx="795" cy="646"/>
            </a:xfrm>
          </p:grpSpPr>
          <p:sp>
            <p:nvSpPr>
              <p:cNvPr id="14" name="Line 17"/>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lstStyle/>
              <a:p>
                <a:endParaRPr lang="en-US"/>
              </a:p>
            </p:txBody>
          </p:sp>
          <p:sp>
            <p:nvSpPr>
              <p:cNvPr id="15" name="Line 18"/>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lstStyle/>
              <a:p>
                <a:endParaRPr lang="en-US"/>
              </a:p>
            </p:txBody>
          </p:sp>
        </p:grpSp>
        <p:sp>
          <p:nvSpPr>
            <p:cNvPr id="18" name="Text Box 21"/>
            <p:cNvSpPr txBox="1">
              <a:spLocks noChangeArrowheads="1"/>
            </p:cNvSpPr>
            <p:nvPr/>
          </p:nvSpPr>
          <p:spPr bwMode="auto">
            <a:xfrm>
              <a:off x="1050925" y="2990850"/>
              <a:ext cx="603250" cy="427038"/>
            </a:xfrm>
            <a:prstGeom prst="rect">
              <a:avLst/>
            </a:prstGeom>
            <a:noFill/>
            <a:ln w="9525">
              <a:noFill/>
              <a:miter lim="800000"/>
              <a:headEnd/>
              <a:tailEnd/>
            </a:ln>
          </p:spPr>
          <p:txBody>
            <a:bodyPr>
              <a:spAutoFit/>
            </a:bodyPr>
            <a:lstStyle/>
            <a:p>
              <a:pPr algn="ctr">
                <a:spcBef>
                  <a:spcPct val="50000"/>
                </a:spcBef>
              </a:pPr>
              <a:r>
                <a:rPr lang="en-US" sz="2200" b="1" i="1" dirty="0">
                  <a:latin typeface="Tahoma" pitchFamily="34" charset="0"/>
                  <a:cs typeface="Arial" charset="0"/>
                </a:rPr>
                <a:t>P</a:t>
              </a:r>
              <a:r>
                <a:rPr lang="en-US" sz="2200" b="1" baseline="-25000" dirty="0">
                  <a:latin typeface="Tahoma" pitchFamily="34" charset="0"/>
                  <a:cs typeface="Arial" charset="0"/>
                </a:rPr>
                <a:t>1</a:t>
              </a:r>
            </a:p>
          </p:txBody>
        </p:sp>
        <p:sp>
          <p:nvSpPr>
            <p:cNvPr id="19" name="Text Box 22"/>
            <p:cNvSpPr txBox="1">
              <a:spLocks noChangeArrowheads="1"/>
            </p:cNvSpPr>
            <p:nvPr/>
          </p:nvSpPr>
          <p:spPr bwMode="auto">
            <a:xfrm>
              <a:off x="2590800" y="5170488"/>
              <a:ext cx="603250" cy="427037"/>
            </a:xfrm>
            <a:prstGeom prst="rect">
              <a:avLst/>
            </a:prstGeom>
            <a:noFill/>
            <a:ln w="9525">
              <a:noFill/>
              <a:miter lim="800000"/>
              <a:headEnd/>
              <a:tailEnd/>
            </a:ln>
          </p:spPr>
          <p:txBody>
            <a:bodyPr>
              <a:spAutoFit/>
            </a:bodyPr>
            <a:lstStyle/>
            <a:p>
              <a:pPr algn="ctr">
                <a:spcBef>
                  <a:spcPct val="50000"/>
                </a:spcBef>
              </a:pPr>
              <a:r>
                <a:rPr lang="en-US" sz="2200" b="1" i="1">
                  <a:latin typeface="Tahoma" pitchFamily="34" charset="0"/>
                  <a:cs typeface="Arial" charset="0"/>
                </a:rPr>
                <a:t>Q</a:t>
              </a:r>
              <a:r>
                <a:rPr lang="en-US" sz="2200" b="1" baseline="-25000">
                  <a:latin typeface="Tahoma" pitchFamily="34" charset="0"/>
                  <a:cs typeface="Arial" charset="0"/>
                </a:rPr>
                <a:t>1</a:t>
              </a:r>
            </a:p>
          </p:txBody>
        </p:sp>
        <p:grpSp>
          <p:nvGrpSpPr>
            <p:cNvPr id="31" name="Group 30"/>
            <p:cNvGrpSpPr/>
            <p:nvPr/>
          </p:nvGrpSpPr>
          <p:grpSpPr>
            <a:xfrm>
              <a:off x="2860675" y="2782449"/>
              <a:ext cx="702387" cy="505264"/>
              <a:chOff x="2860675" y="2782449"/>
              <a:chExt cx="702387" cy="505264"/>
            </a:xfrm>
          </p:grpSpPr>
          <p:sp>
            <p:nvSpPr>
              <p:cNvPr id="16" name="Oval 19"/>
              <p:cNvSpPr>
                <a:spLocks noChangeArrowheads="1"/>
              </p:cNvSpPr>
              <p:nvPr/>
            </p:nvSpPr>
            <p:spPr bwMode="auto">
              <a:xfrm>
                <a:off x="2860675" y="3149600"/>
                <a:ext cx="139700" cy="138113"/>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30" name="Text Box 21"/>
              <p:cNvSpPr txBox="1">
                <a:spLocks noChangeArrowheads="1"/>
              </p:cNvSpPr>
              <p:nvPr/>
            </p:nvSpPr>
            <p:spPr bwMode="auto">
              <a:xfrm>
                <a:off x="2959812" y="2782449"/>
                <a:ext cx="603250" cy="430887"/>
              </a:xfrm>
              <a:prstGeom prst="rect">
                <a:avLst/>
              </a:prstGeom>
              <a:noFill/>
              <a:ln w="9525">
                <a:noFill/>
                <a:miter lim="800000"/>
                <a:headEnd/>
                <a:tailEnd/>
              </a:ln>
            </p:spPr>
            <p:txBody>
              <a:bodyPr>
                <a:spAutoFit/>
              </a:bodyPr>
              <a:lstStyle/>
              <a:p>
                <a:pPr algn="ctr">
                  <a:spcBef>
                    <a:spcPct val="50000"/>
                  </a:spcBef>
                </a:pPr>
                <a:r>
                  <a:rPr lang="en-US" sz="2200" b="1" i="1" dirty="0">
                    <a:latin typeface="Tahoma" pitchFamily="34" charset="0"/>
                    <a:cs typeface="Arial" charset="0"/>
                  </a:rPr>
                  <a:t>A</a:t>
                </a:r>
                <a:endParaRPr lang="en-US" sz="2200" b="1" baseline="-25000" dirty="0">
                  <a:latin typeface="Tahoma" pitchFamily="34" charset="0"/>
                  <a:cs typeface="Arial" charset="0"/>
                </a:endParaRPr>
              </a:p>
            </p:txBody>
          </p:sp>
        </p:grpSp>
      </p:grpSp>
      <p:sp>
        <p:nvSpPr>
          <p:cNvPr id="17" name="Line 20"/>
          <p:cNvSpPr>
            <a:spLocks noChangeShapeType="1"/>
          </p:cNvSpPr>
          <p:nvPr/>
        </p:nvSpPr>
        <p:spPr bwMode="auto">
          <a:xfrm rot="5400000">
            <a:off x="1308100" y="3570288"/>
            <a:ext cx="704850" cy="0"/>
          </a:xfrm>
          <a:prstGeom prst="line">
            <a:avLst/>
          </a:prstGeom>
          <a:noFill/>
          <a:ln w="38100">
            <a:solidFill>
              <a:srgbClr val="003399"/>
            </a:solidFill>
            <a:round/>
            <a:headEnd/>
            <a:tailEnd type="triangle" w="lg" len="lg"/>
          </a:ln>
        </p:spPr>
        <p:txBody>
          <a:bodyPr/>
          <a:lstStyle/>
          <a:p>
            <a:endParaRPr lang="en-US"/>
          </a:p>
        </p:txBody>
      </p:sp>
      <p:grpSp>
        <p:nvGrpSpPr>
          <p:cNvPr id="42" name="Group 41"/>
          <p:cNvGrpSpPr/>
          <p:nvPr/>
        </p:nvGrpSpPr>
        <p:grpSpPr>
          <a:xfrm>
            <a:off x="3324226" y="3489188"/>
            <a:ext cx="673100" cy="508138"/>
            <a:chOff x="3432176" y="3489188"/>
            <a:chExt cx="673100" cy="508138"/>
          </a:xfrm>
        </p:grpSpPr>
        <p:sp>
          <p:nvSpPr>
            <p:cNvPr id="21" name="Oval 24"/>
            <p:cNvSpPr>
              <a:spLocks noChangeArrowheads="1"/>
            </p:cNvSpPr>
            <p:nvPr/>
          </p:nvSpPr>
          <p:spPr bwMode="auto">
            <a:xfrm>
              <a:off x="3432176" y="3859213"/>
              <a:ext cx="139700" cy="138113"/>
            </a:xfrm>
            <a:prstGeom prst="ellipse">
              <a:avLst/>
            </a:prstGeom>
            <a:solidFill>
              <a:srgbClr val="0000FF"/>
            </a:solidFill>
            <a:ln w="9525">
              <a:noFill/>
              <a:prstDash val="dash"/>
              <a:round/>
              <a:headEnd/>
              <a:tailEnd/>
            </a:ln>
          </p:spPr>
          <p:txBody>
            <a:bodyPr wrap="none" anchor="ctr"/>
            <a:lstStyle/>
            <a:p>
              <a:endParaRPr lang="en-US">
                <a:cs typeface="Arial" charset="0"/>
              </a:endParaRPr>
            </a:p>
          </p:txBody>
        </p:sp>
        <p:sp>
          <p:nvSpPr>
            <p:cNvPr id="33" name="Text Box 21"/>
            <p:cNvSpPr txBox="1">
              <a:spLocks noChangeArrowheads="1"/>
            </p:cNvSpPr>
            <p:nvPr/>
          </p:nvSpPr>
          <p:spPr bwMode="auto">
            <a:xfrm>
              <a:off x="3502026" y="3489188"/>
              <a:ext cx="603250" cy="430887"/>
            </a:xfrm>
            <a:prstGeom prst="rect">
              <a:avLst/>
            </a:prstGeom>
            <a:noFill/>
            <a:ln w="9525">
              <a:noFill/>
              <a:miter lim="800000"/>
              <a:headEnd/>
              <a:tailEnd/>
            </a:ln>
          </p:spPr>
          <p:txBody>
            <a:bodyPr>
              <a:spAutoFit/>
            </a:bodyPr>
            <a:lstStyle/>
            <a:p>
              <a:pPr algn="ctr">
                <a:spcBef>
                  <a:spcPct val="50000"/>
                </a:spcBef>
              </a:pPr>
              <a:r>
                <a:rPr lang="en-US" sz="2200" b="1" i="1" dirty="0">
                  <a:solidFill>
                    <a:srgbClr val="003399"/>
                  </a:solidFill>
                  <a:latin typeface="Tahoma" pitchFamily="34" charset="0"/>
                  <a:cs typeface="Arial" charset="0"/>
                </a:rPr>
                <a:t>B</a:t>
              </a:r>
              <a:endParaRPr lang="en-US" sz="2200" b="1" baseline="-25000" dirty="0">
                <a:solidFill>
                  <a:srgbClr val="003399"/>
                </a:solidFill>
                <a:latin typeface="Tahoma" pitchFamily="34" charset="0"/>
                <a:cs typeface="Arial" charset="0"/>
              </a:endParaRPr>
            </a:p>
          </p:txBody>
        </p:sp>
      </p:grpSp>
      <p:sp>
        <p:nvSpPr>
          <p:cNvPr id="36" name="Line 26"/>
          <p:cNvSpPr>
            <a:spLocks noChangeShapeType="1"/>
          </p:cNvSpPr>
          <p:nvPr/>
        </p:nvSpPr>
        <p:spPr bwMode="auto">
          <a:xfrm>
            <a:off x="2866943" y="5105400"/>
            <a:ext cx="573088" cy="0"/>
          </a:xfrm>
          <a:prstGeom prst="line">
            <a:avLst/>
          </a:prstGeom>
          <a:noFill/>
          <a:ln w="38100">
            <a:solidFill>
              <a:srgbClr val="003399"/>
            </a:solidFill>
            <a:round/>
            <a:headEnd/>
            <a:tailEnd type="triangle" w="lg" len="lg"/>
          </a:ln>
        </p:spPr>
        <p:txBody>
          <a:bodyPr/>
          <a:lstStyle/>
          <a:p>
            <a:endParaRPr lang="en-US"/>
          </a:p>
        </p:txBody>
      </p:sp>
      <p:grpSp>
        <p:nvGrpSpPr>
          <p:cNvPr id="41" name="Group 40"/>
          <p:cNvGrpSpPr/>
          <p:nvPr/>
        </p:nvGrpSpPr>
        <p:grpSpPr>
          <a:xfrm>
            <a:off x="950913" y="3698875"/>
            <a:ext cx="2441575" cy="427038"/>
            <a:chOff x="1058863" y="3698875"/>
            <a:chExt cx="2441575" cy="427038"/>
          </a:xfrm>
        </p:grpSpPr>
        <p:sp>
          <p:nvSpPr>
            <p:cNvPr id="37" name="Line 29"/>
            <p:cNvSpPr>
              <a:spLocks noChangeShapeType="1"/>
            </p:cNvSpPr>
            <p:nvPr/>
          </p:nvSpPr>
          <p:spPr bwMode="auto">
            <a:xfrm>
              <a:off x="1624013" y="3924300"/>
              <a:ext cx="1876425" cy="0"/>
            </a:xfrm>
            <a:prstGeom prst="line">
              <a:avLst/>
            </a:prstGeom>
            <a:noFill/>
            <a:ln w="9525">
              <a:solidFill>
                <a:srgbClr val="0000FF"/>
              </a:solidFill>
              <a:prstDash val="lgDash"/>
              <a:round/>
              <a:headEnd/>
              <a:tailEnd/>
            </a:ln>
          </p:spPr>
          <p:txBody>
            <a:bodyPr/>
            <a:lstStyle/>
            <a:p>
              <a:endParaRPr lang="en-US"/>
            </a:p>
          </p:txBody>
        </p:sp>
        <p:sp>
          <p:nvSpPr>
            <p:cNvPr id="38" name="Text Box 32"/>
            <p:cNvSpPr txBox="1">
              <a:spLocks noChangeArrowheads="1"/>
            </p:cNvSpPr>
            <p:nvPr/>
          </p:nvSpPr>
          <p:spPr bwMode="auto">
            <a:xfrm>
              <a:off x="1058863" y="3698875"/>
              <a:ext cx="603250" cy="427038"/>
            </a:xfrm>
            <a:prstGeom prst="rect">
              <a:avLst/>
            </a:prstGeom>
            <a:noFill/>
            <a:ln w="9525">
              <a:noFill/>
              <a:miter lim="800000"/>
              <a:headEnd/>
              <a:tailEnd/>
            </a:ln>
          </p:spPr>
          <p:txBody>
            <a:bodyPr>
              <a:spAutoFit/>
            </a:bodyPr>
            <a:lstStyle/>
            <a:p>
              <a:pPr algn="ctr">
                <a:spcBef>
                  <a:spcPct val="50000"/>
                </a:spcBef>
              </a:pPr>
              <a:r>
                <a:rPr lang="en-US" sz="2200" b="1" i="1" dirty="0">
                  <a:latin typeface="Tahoma" pitchFamily="34" charset="0"/>
                  <a:cs typeface="Arial" charset="0"/>
                </a:rPr>
                <a:t>P</a:t>
              </a:r>
              <a:r>
                <a:rPr lang="en-US" sz="2200" b="1" baseline="-25000" dirty="0">
                  <a:latin typeface="Tahoma" pitchFamily="34" charset="0"/>
                  <a:cs typeface="Arial" charset="0"/>
                </a:rPr>
                <a:t>2</a:t>
              </a:r>
            </a:p>
          </p:txBody>
        </p:sp>
      </p:grpSp>
      <p:grpSp>
        <p:nvGrpSpPr>
          <p:cNvPr id="43" name="Group 42"/>
          <p:cNvGrpSpPr/>
          <p:nvPr/>
        </p:nvGrpSpPr>
        <p:grpSpPr>
          <a:xfrm>
            <a:off x="3175000" y="3927475"/>
            <a:ext cx="603250" cy="1654176"/>
            <a:chOff x="3282950" y="3927475"/>
            <a:chExt cx="603250" cy="1654176"/>
          </a:xfrm>
        </p:grpSpPr>
        <p:sp>
          <p:nvSpPr>
            <p:cNvPr id="39" name="Line 30"/>
            <p:cNvSpPr>
              <a:spLocks noChangeShapeType="1"/>
            </p:cNvSpPr>
            <p:nvPr/>
          </p:nvSpPr>
          <p:spPr bwMode="auto">
            <a:xfrm>
              <a:off x="3505200" y="3927475"/>
              <a:ext cx="0" cy="1262063"/>
            </a:xfrm>
            <a:prstGeom prst="line">
              <a:avLst/>
            </a:prstGeom>
            <a:noFill/>
            <a:ln w="9525">
              <a:solidFill>
                <a:srgbClr val="0000FF"/>
              </a:solidFill>
              <a:prstDash val="lgDash"/>
              <a:round/>
              <a:headEnd/>
              <a:tailEnd/>
            </a:ln>
          </p:spPr>
          <p:txBody>
            <a:bodyPr/>
            <a:lstStyle/>
            <a:p>
              <a:endParaRPr lang="en-US"/>
            </a:p>
          </p:txBody>
        </p:sp>
        <p:sp>
          <p:nvSpPr>
            <p:cNvPr id="40" name="Text Box 31"/>
            <p:cNvSpPr txBox="1">
              <a:spLocks noChangeArrowheads="1"/>
            </p:cNvSpPr>
            <p:nvPr/>
          </p:nvSpPr>
          <p:spPr bwMode="auto">
            <a:xfrm>
              <a:off x="3282950" y="5154613"/>
              <a:ext cx="603250" cy="427038"/>
            </a:xfrm>
            <a:prstGeom prst="rect">
              <a:avLst/>
            </a:prstGeom>
            <a:noFill/>
            <a:ln w="9525">
              <a:noFill/>
              <a:miter lim="800000"/>
              <a:headEnd/>
              <a:tailEnd/>
            </a:ln>
          </p:spPr>
          <p:txBody>
            <a:bodyPr>
              <a:spAutoFit/>
            </a:bodyPr>
            <a:lstStyle/>
            <a:p>
              <a:pPr algn="ctr">
                <a:spcBef>
                  <a:spcPct val="50000"/>
                </a:spcBef>
              </a:pPr>
              <a:r>
                <a:rPr lang="en-US" sz="2200" b="1" i="1">
                  <a:latin typeface="Tahoma" pitchFamily="34" charset="0"/>
                  <a:cs typeface="Arial" charset="0"/>
                </a:rPr>
                <a:t>Q</a:t>
              </a:r>
              <a:r>
                <a:rPr lang="en-US" sz="2200" b="1" baseline="-25000">
                  <a:latin typeface="Tahoma" pitchFamily="34" charset="0"/>
                  <a:cs typeface="Arial" charset="0"/>
                </a:rPr>
                <a:t>2</a:t>
              </a:r>
            </a:p>
          </p:txBody>
        </p:sp>
      </p:grpSp>
      <p:sp>
        <p:nvSpPr>
          <p:cNvPr id="44" name="Line 20"/>
          <p:cNvSpPr>
            <a:spLocks noChangeShapeType="1"/>
          </p:cNvSpPr>
          <p:nvPr/>
        </p:nvSpPr>
        <p:spPr bwMode="auto">
          <a:xfrm rot="5400000" flipV="1">
            <a:off x="2878931" y="3261521"/>
            <a:ext cx="658814" cy="536574"/>
          </a:xfrm>
          <a:prstGeom prst="line">
            <a:avLst/>
          </a:prstGeom>
          <a:noFill/>
          <a:ln w="38100">
            <a:solidFill>
              <a:srgbClr val="003399"/>
            </a:solidFill>
            <a:round/>
            <a:headEnd/>
            <a:tailEnd type="triangle" w="lg" len="lg"/>
          </a:ln>
        </p:spPr>
        <p:txBody>
          <a:bodyPr/>
          <a:lstStyle/>
          <a:p>
            <a:endParaRPr lang="en-US"/>
          </a:p>
        </p:txBody>
      </p:sp>
      <p:sp>
        <p:nvSpPr>
          <p:cNvPr id="34"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5597441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up)">
                                      <p:cBhvr>
                                        <p:cTn id="7" dur="500"/>
                                        <p:tgtEl>
                                          <p:spTgt spid="1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wipe(left)">
                                      <p:cBhvr>
                                        <p:cTn id="15" dur="500"/>
                                        <p:tgtEl>
                                          <p:spTgt spid="41"/>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wipe(left)">
                                      <p:cBhvr>
                                        <p:cTn id="19" dur="500"/>
                                        <p:tgtEl>
                                          <p:spTgt spid="4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nodeType="clickEffect">
                                  <p:stCondLst>
                                    <p:cond delay="0"/>
                                  </p:stCondLst>
                                  <p:childTnLst>
                                    <p:set>
                                      <p:cBhvr>
                                        <p:cTn id="23" dur="1" fill="hold">
                                          <p:stCondLst>
                                            <p:cond delay="0"/>
                                          </p:stCondLst>
                                        </p:cTn>
                                        <p:tgtEl>
                                          <p:spTgt spid="43"/>
                                        </p:tgtEl>
                                        <p:attrNameLst>
                                          <p:attrName>style.visibility</p:attrName>
                                        </p:attrNameLst>
                                      </p:cBhvr>
                                      <p:to>
                                        <p:strVal val="visible"/>
                                      </p:to>
                                    </p:set>
                                    <p:animEffect transition="in" filter="wipe(up)">
                                      <p:cBhvr>
                                        <p:cTn id="24" dur="500"/>
                                        <p:tgtEl>
                                          <p:spTgt spid="43"/>
                                        </p:tgtEl>
                                      </p:cBhvr>
                                    </p:animEffect>
                                  </p:childTnLst>
                                </p:cTn>
                              </p:par>
                            </p:childTnLst>
                          </p:cTn>
                        </p:par>
                        <p:par>
                          <p:cTn id="25" fill="hold">
                            <p:stCondLst>
                              <p:cond delay="500"/>
                            </p:stCondLst>
                            <p:childTnLst>
                              <p:par>
                                <p:cTn id="26" presetID="22" presetClass="entr" presetSubtype="8" fill="hold" grpId="0" nodeType="after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wipe(left)">
                                      <p:cBhvr>
                                        <p:cTn id="28" dur="500"/>
                                        <p:tgtEl>
                                          <p:spTgt spid="36"/>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1" fill="hold" grpId="0" nodeType="clickEffect">
                                  <p:stCondLst>
                                    <p:cond delay="0"/>
                                  </p:stCondLst>
                                  <p:childTnLst>
                                    <p:set>
                                      <p:cBhvr>
                                        <p:cTn id="32" dur="1" fill="hold">
                                          <p:stCondLst>
                                            <p:cond delay="0"/>
                                          </p:stCondLst>
                                        </p:cTn>
                                        <p:tgtEl>
                                          <p:spTgt spid="44"/>
                                        </p:tgtEl>
                                        <p:attrNameLst>
                                          <p:attrName>style.visibility</p:attrName>
                                        </p:attrNameLst>
                                      </p:cBhvr>
                                      <p:to>
                                        <p:strVal val="visible"/>
                                      </p:to>
                                    </p:set>
                                    <p:animEffect transition="in" filter="wipe(up)">
                                      <p:cBhvr>
                                        <p:cTn id="33" dur="500"/>
                                        <p:tgtEl>
                                          <p:spTgt spid="44"/>
                                        </p:tgtEl>
                                      </p:cBhvr>
                                    </p:animEffect>
                                  </p:childTnLst>
                                </p:cTn>
                              </p:par>
                            </p:childTnLst>
                          </p:cTn>
                        </p:par>
                        <p:par>
                          <p:cTn id="34" fill="hold">
                            <p:stCondLst>
                              <p:cond delay="500"/>
                            </p:stCondLst>
                            <p:childTnLst>
                              <p:par>
                                <p:cTn id="35" presetID="22" presetClass="entr" presetSubtype="8" fill="hold" grpId="0" nodeType="after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wipe(left)">
                                      <p:cBhvr>
                                        <p:cTn id="3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7" grpId="0" animBg="1"/>
      <p:bldP spid="36" grpId="0" animBg="1"/>
      <p:bldP spid="4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r>
              <a:rPr lang="en-US" dirty="0">
                <a:solidFill>
                  <a:schemeClr val="accent6">
                    <a:lumMod val="50000"/>
                  </a:schemeClr>
                </a:solidFill>
              </a:rPr>
              <a:t>Active Learning 1</a:t>
            </a:r>
            <a:r>
              <a:rPr lang="en-US" b="1" dirty="0">
                <a:solidFill>
                  <a:srgbClr val="C00000"/>
                </a:solidFill>
              </a:rPr>
              <a:t>C. </a:t>
            </a:r>
            <a:r>
              <a:rPr lang="en-US" dirty="0">
                <a:solidFill>
                  <a:srgbClr val="C00000"/>
                </a:solidFill>
              </a:rPr>
              <a:t>Consumers’ income falls</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26</a:t>
            </a:fld>
            <a:endParaRPr lang="en-US" dirty="0"/>
          </a:p>
        </p:txBody>
      </p:sp>
      <p:sp>
        <p:nvSpPr>
          <p:cNvPr id="3" name="Text Placeholder 2"/>
          <p:cNvSpPr>
            <a:spLocks noGrp="1"/>
          </p:cNvSpPr>
          <p:nvPr>
            <p:ph idx="12"/>
          </p:nvPr>
        </p:nvSpPr>
        <p:spPr>
          <a:xfrm>
            <a:off x="4876800" y="838200"/>
            <a:ext cx="4267199" cy="5334000"/>
          </a:xfrm>
          <a:noFill/>
          <a:ln>
            <a:noFill/>
          </a:ln>
        </p:spPr>
        <p:txBody>
          <a:bodyPr>
            <a:normAutofit/>
          </a:bodyPr>
          <a:lstStyle/>
          <a:p>
            <a:r>
              <a:rPr lang="en-US" sz="2800" dirty="0"/>
              <a:t>Orange juice is a normal good. </a:t>
            </a:r>
          </a:p>
          <a:p>
            <a:r>
              <a:rPr lang="en-US" sz="2800" dirty="0"/>
              <a:t>A lower income prompts consumers to buy less orange juice (at </a:t>
            </a:r>
            <a:r>
              <a:rPr lang="en-US" sz="2800" b="1" i="1" dirty="0"/>
              <a:t>P</a:t>
            </a:r>
            <a:r>
              <a:rPr lang="en-US" sz="2800" b="1" i="1" baseline="-25000" dirty="0"/>
              <a:t>1</a:t>
            </a:r>
            <a:r>
              <a:rPr lang="en-US" sz="2800" dirty="0"/>
              <a:t>).</a:t>
            </a:r>
          </a:p>
          <a:p>
            <a:r>
              <a:rPr lang="en-US" sz="2800" dirty="0">
                <a:solidFill>
                  <a:srgbClr val="C00000"/>
                </a:solidFill>
              </a:rPr>
              <a:t>The demand for orange juice decreases (shifts to the left</a:t>
            </a:r>
            <a:endParaRPr lang="en-US" sz="2800" dirty="0"/>
          </a:p>
        </p:txBody>
      </p:sp>
      <p:grpSp>
        <p:nvGrpSpPr>
          <p:cNvPr id="13" name="Group 16"/>
          <p:cNvGrpSpPr>
            <a:grpSpLocks/>
          </p:cNvGrpSpPr>
          <p:nvPr/>
        </p:nvGrpSpPr>
        <p:grpSpPr bwMode="auto">
          <a:xfrm>
            <a:off x="1363663" y="1490663"/>
            <a:ext cx="4714875" cy="3775075"/>
            <a:chOff x="2602" y="1083"/>
            <a:chExt cx="3055" cy="2115"/>
          </a:xfrm>
        </p:grpSpPr>
        <p:sp>
          <p:nvSpPr>
            <p:cNvPr id="14" name="Line 17"/>
            <p:cNvSpPr>
              <a:spLocks noChangeShapeType="1"/>
            </p:cNvSpPr>
            <p:nvPr/>
          </p:nvSpPr>
          <p:spPr bwMode="auto">
            <a:xfrm>
              <a:off x="2603" y="1083"/>
              <a:ext cx="0" cy="2115"/>
            </a:xfrm>
            <a:prstGeom prst="line">
              <a:avLst/>
            </a:prstGeom>
            <a:noFill/>
            <a:ln w="12700">
              <a:solidFill>
                <a:schemeClr val="tx1"/>
              </a:solidFill>
              <a:round/>
              <a:headEnd/>
              <a:tailEnd/>
            </a:ln>
          </p:spPr>
          <p:txBody>
            <a:bodyPr/>
            <a:lstStyle/>
            <a:p>
              <a:endParaRPr lang="en-US"/>
            </a:p>
          </p:txBody>
        </p:sp>
        <p:sp>
          <p:nvSpPr>
            <p:cNvPr id="15" name="Line 18"/>
            <p:cNvSpPr>
              <a:spLocks noChangeShapeType="1"/>
            </p:cNvSpPr>
            <p:nvPr/>
          </p:nvSpPr>
          <p:spPr bwMode="auto">
            <a:xfrm>
              <a:off x="2602" y="3197"/>
              <a:ext cx="3055" cy="0"/>
            </a:xfrm>
            <a:prstGeom prst="line">
              <a:avLst/>
            </a:prstGeom>
            <a:noFill/>
            <a:ln w="12700">
              <a:solidFill>
                <a:schemeClr val="tx1"/>
              </a:solidFill>
              <a:round/>
              <a:headEnd/>
              <a:tailEnd/>
            </a:ln>
          </p:spPr>
          <p:txBody>
            <a:bodyPr/>
            <a:lstStyle/>
            <a:p>
              <a:endParaRPr lang="en-US"/>
            </a:p>
          </p:txBody>
        </p:sp>
      </p:grpSp>
      <p:sp>
        <p:nvSpPr>
          <p:cNvPr id="16" name="Text Box 19"/>
          <p:cNvSpPr txBox="1">
            <a:spLocks noChangeArrowheads="1"/>
          </p:cNvSpPr>
          <p:nvPr/>
        </p:nvSpPr>
        <p:spPr bwMode="auto">
          <a:xfrm>
            <a:off x="0" y="1295400"/>
            <a:ext cx="1300163" cy="1107996"/>
          </a:xfrm>
          <a:prstGeom prst="rect">
            <a:avLst/>
          </a:prstGeom>
          <a:noFill/>
          <a:ln w="9525">
            <a:noFill/>
            <a:miter lim="800000"/>
            <a:headEnd/>
            <a:tailEnd/>
          </a:ln>
        </p:spPr>
        <p:txBody>
          <a:bodyPr>
            <a:spAutoFit/>
          </a:bodyPr>
          <a:lstStyle/>
          <a:p>
            <a:pPr algn="r">
              <a:spcBef>
                <a:spcPct val="50000"/>
              </a:spcBef>
            </a:pPr>
            <a:r>
              <a:rPr lang="en-US" sz="2200" dirty="0">
                <a:latin typeface="Arial"/>
                <a:cs typeface="Arial"/>
              </a:rPr>
              <a:t>Price of orange juice</a:t>
            </a:r>
          </a:p>
        </p:txBody>
      </p:sp>
      <p:sp>
        <p:nvSpPr>
          <p:cNvPr id="17" name="Text Box 20"/>
          <p:cNvSpPr txBox="1">
            <a:spLocks noChangeArrowheads="1"/>
          </p:cNvSpPr>
          <p:nvPr/>
        </p:nvSpPr>
        <p:spPr bwMode="auto">
          <a:xfrm>
            <a:off x="3633788" y="5251450"/>
            <a:ext cx="2635250" cy="762000"/>
          </a:xfrm>
          <a:prstGeom prst="rect">
            <a:avLst/>
          </a:prstGeom>
          <a:noFill/>
          <a:ln w="9525">
            <a:noFill/>
            <a:miter lim="800000"/>
            <a:headEnd/>
            <a:tailEnd/>
          </a:ln>
        </p:spPr>
        <p:txBody>
          <a:bodyPr>
            <a:spAutoFit/>
          </a:bodyPr>
          <a:lstStyle/>
          <a:p>
            <a:pPr algn="r">
              <a:spcBef>
                <a:spcPct val="50000"/>
              </a:spcBef>
            </a:pPr>
            <a:r>
              <a:rPr lang="en-US" sz="2200" dirty="0">
                <a:latin typeface="Arial"/>
                <a:cs typeface="Arial"/>
              </a:rPr>
              <a:t>Quantity of </a:t>
            </a:r>
            <a:br>
              <a:rPr lang="en-US" sz="2200" dirty="0">
                <a:latin typeface="Arial"/>
                <a:cs typeface="Arial"/>
              </a:rPr>
            </a:br>
            <a:r>
              <a:rPr lang="en-US" sz="2200" dirty="0">
                <a:latin typeface="Arial"/>
                <a:cs typeface="Arial"/>
              </a:rPr>
              <a:t>orange juice</a:t>
            </a:r>
          </a:p>
        </p:txBody>
      </p:sp>
      <p:grpSp>
        <p:nvGrpSpPr>
          <p:cNvPr id="18" name="Group 21"/>
          <p:cNvGrpSpPr>
            <a:grpSpLocks/>
          </p:cNvGrpSpPr>
          <p:nvPr/>
        </p:nvGrpSpPr>
        <p:grpSpPr bwMode="auto">
          <a:xfrm>
            <a:off x="2124075" y="1885950"/>
            <a:ext cx="2732088" cy="3149600"/>
            <a:chOff x="1502" y="1346"/>
            <a:chExt cx="1721" cy="1984"/>
          </a:xfrm>
        </p:grpSpPr>
        <p:sp>
          <p:nvSpPr>
            <p:cNvPr id="19" name="Line 22"/>
            <p:cNvSpPr>
              <a:spLocks noChangeShapeType="1"/>
            </p:cNvSpPr>
            <p:nvPr/>
          </p:nvSpPr>
          <p:spPr bwMode="auto">
            <a:xfrm>
              <a:off x="1502" y="1346"/>
              <a:ext cx="1412" cy="1756"/>
            </a:xfrm>
            <a:prstGeom prst="line">
              <a:avLst/>
            </a:prstGeom>
            <a:noFill/>
            <a:ln w="38100">
              <a:solidFill>
                <a:schemeClr val="tx1"/>
              </a:solidFill>
              <a:round/>
              <a:headEnd/>
              <a:tailEnd/>
            </a:ln>
          </p:spPr>
          <p:txBody>
            <a:bodyPr/>
            <a:lstStyle/>
            <a:p>
              <a:endParaRPr lang="en-US"/>
            </a:p>
          </p:txBody>
        </p:sp>
        <p:sp>
          <p:nvSpPr>
            <p:cNvPr id="20" name="Text Box 23"/>
            <p:cNvSpPr txBox="1">
              <a:spLocks noChangeArrowheads="1"/>
            </p:cNvSpPr>
            <p:nvPr/>
          </p:nvSpPr>
          <p:spPr bwMode="auto">
            <a:xfrm>
              <a:off x="2843" y="3061"/>
              <a:ext cx="380" cy="269"/>
            </a:xfrm>
            <a:prstGeom prst="rect">
              <a:avLst/>
            </a:prstGeom>
            <a:noFill/>
            <a:ln w="9525">
              <a:noFill/>
              <a:miter lim="800000"/>
              <a:headEnd/>
              <a:tailEnd/>
            </a:ln>
          </p:spPr>
          <p:txBody>
            <a:bodyPr>
              <a:spAutoFit/>
            </a:bodyPr>
            <a:lstStyle/>
            <a:p>
              <a:pPr>
                <a:spcBef>
                  <a:spcPct val="50000"/>
                </a:spcBef>
              </a:pPr>
              <a:r>
                <a:rPr lang="en-US" sz="2200" b="1" i="1">
                  <a:latin typeface="Tahoma" pitchFamily="34" charset="0"/>
                  <a:cs typeface="Arial" charset="0"/>
                </a:rPr>
                <a:t>D</a:t>
              </a:r>
              <a:r>
                <a:rPr lang="en-US" sz="2200" b="1" baseline="-25000">
                  <a:latin typeface="Tahoma" pitchFamily="34" charset="0"/>
                  <a:cs typeface="Arial" charset="0"/>
                </a:rPr>
                <a:t>1</a:t>
              </a:r>
            </a:p>
          </p:txBody>
        </p:sp>
      </p:grpSp>
      <p:grpSp>
        <p:nvGrpSpPr>
          <p:cNvPr id="21" name="Group 24"/>
          <p:cNvGrpSpPr>
            <a:grpSpLocks/>
          </p:cNvGrpSpPr>
          <p:nvPr/>
        </p:nvGrpSpPr>
        <p:grpSpPr bwMode="auto">
          <a:xfrm>
            <a:off x="1606550" y="2419350"/>
            <a:ext cx="2482850" cy="2705100"/>
            <a:chOff x="1176" y="1682"/>
            <a:chExt cx="1564" cy="1704"/>
          </a:xfrm>
        </p:grpSpPr>
        <p:sp>
          <p:nvSpPr>
            <p:cNvPr id="22" name="Line 25"/>
            <p:cNvSpPr>
              <a:spLocks noChangeShapeType="1"/>
            </p:cNvSpPr>
            <p:nvPr/>
          </p:nvSpPr>
          <p:spPr bwMode="auto">
            <a:xfrm>
              <a:off x="1176" y="1682"/>
              <a:ext cx="1238" cy="1555"/>
            </a:xfrm>
            <a:prstGeom prst="line">
              <a:avLst/>
            </a:prstGeom>
            <a:noFill/>
            <a:ln w="38100">
              <a:solidFill>
                <a:srgbClr val="CC0000"/>
              </a:solidFill>
              <a:round/>
              <a:headEnd/>
              <a:tailEnd/>
            </a:ln>
          </p:spPr>
          <p:txBody>
            <a:bodyPr/>
            <a:lstStyle/>
            <a:p>
              <a:endParaRPr lang="en-US"/>
            </a:p>
          </p:txBody>
        </p:sp>
        <p:sp>
          <p:nvSpPr>
            <p:cNvPr id="23" name="Text Box 26"/>
            <p:cNvSpPr txBox="1">
              <a:spLocks noChangeArrowheads="1"/>
            </p:cNvSpPr>
            <p:nvPr/>
          </p:nvSpPr>
          <p:spPr bwMode="auto">
            <a:xfrm>
              <a:off x="2360" y="3117"/>
              <a:ext cx="380" cy="269"/>
            </a:xfrm>
            <a:prstGeom prst="rect">
              <a:avLst/>
            </a:prstGeom>
            <a:noFill/>
            <a:ln w="9525">
              <a:noFill/>
              <a:miter lim="800000"/>
              <a:headEnd/>
              <a:tailEnd/>
            </a:ln>
          </p:spPr>
          <p:txBody>
            <a:bodyPr>
              <a:spAutoFit/>
            </a:bodyPr>
            <a:lstStyle/>
            <a:p>
              <a:pPr>
                <a:spcBef>
                  <a:spcPct val="50000"/>
                </a:spcBef>
              </a:pPr>
              <a:r>
                <a:rPr lang="en-US" sz="2200" b="1" i="1">
                  <a:solidFill>
                    <a:srgbClr val="A50021"/>
                  </a:solidFill>
                  <a:latin typeface="Tahoma" pitchFamily="34" charset="0"/>
                  <a:cs typeface="Arial" charset="0"/>
                </a:rPr>
                <a:t>D</a:t>
              </a:r>
              <a:r>
                <a:rPr lang="en-US" sz="2200" b="1" baseline="-25000">
                  <a:solidFill>
                    <a:srgbClr val="A50021"/>
                  </a:solidFill>
                  <a:latin typeface="Tahoma" pitchFamily="34" charset="0"/>
                  <a:cs typeface="Arial" charset="0"/>
                </a:rPr>
                <a:t>2</a:t>
              </a:r>
            </a:p>
          </p:txBody>
        </p:sp>
      </p:grpSp>
      <p:grpSp>
        <p:nvGrpSpPr>
          <p:cNvPr id="25" name="Group 28"/>
          <p:cNvGrpSpPr>
            <a:grpSpLocks/>
          </p:cNvGrpSpPr>
          <p:nvPr/>
        </p:nvGrpSpPr>
        <p:grpSpPr bwMode="auto">
          <a:xfrm>
            <a:off x="1360488" y="3219450"/>
            <a:ext cx="1247775" cy="2457450"/>
            <a:chOff x="1021" y="2186"/>
            <a:chExt cx="786" cy="1548"/>
          </a:xfrm>
        </p:grpSpPr>
        <p:grpSp>
          <p:nvGrpSpPr>
            <p:cNvPr id="26" name="Group 29"/>
            <p:cNvGrpSpPr>
              <a:grpSpLocks/>
            </p:cNvGrpSpPr>
            <p:nvPr/>
          </p:nvGrpSpPr>
          <p:grpSpPr bwMode="auto">
            <a:xfrm>
              <a:off x="1021" y="2229"/>
              <a:ext cx="587" cy="1243"/>
              <a:chOff x="357" y="2450"/>
              <a:chExt cx="795" cy="646"/>
            </a:xfrm>
          </p:grpSpPr>
          <p:sp>
            <p:nvSpPr>
              <p:cNvPr id="29" name="Line 30"/>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lstStyle/>
              <a:p>
                <a:endParaRPr lang="en-US"/>
              </a:p>
            </p:txBody>
          </p:sp>
          <p:sp>
            <p:nvSpPr>
              <p:cNvPr id="30" name="Line 31"/>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lstStyle/>
              <a:p>
                <a:endParaRPr lang="en-US"/>
              </a:p>
            </p:txBody>
          </p:sp>
        </p:grpSp>
        <p:sp>
          <p:nvSpPr>
            <p:cNvPr id="28" name="Text Box 33"/>
            <p:cNvSpPr txBox="1">
              <a:spLocks noChangeArrowheads="1"/>
            </p:cNvSpPr>
            <p:nvPr/>
          </p:nvSpPr>
          <p:spPr bwMode="auto">
            <a:xfrm>
              <a:off x="1427" y="3465"/>
              <a:ext cx="380" cy="269"/>
            </a:xfrm>
            <a:prstGeom prst="rect">
              <a:avLst/>
            </a:prstGeom>
            <a:noFill/>
            <a:ln w="9525">
              <a:noFill/>
              <a:miter lim="800000"/>
              <a:headEnd/>
              <a:tailEnd/>
            </a:ln>
          </p:spPr>
          <p:txBody>
            <a:bodyPr>
              <a:spAutoFit/>
            </a:bodyPr>
            <a:lstStyle/>
            <a:p>
              <a:pPr algn="ctr">
                <a:spcBef>
                  <a:spcPct val="50000"/>
                </a:spcBef>
              </a:pPr>
              <a:r>
                <a:rPr lang="en-US" sz="2200" b="1" i="1">
                  <a:latin typeface="Tahoma" pitchFamily="34" charset="0"/>
                  <a:cs typeface="Arial" charset="0"/>
                </a:rPr>
                <a:t>Q</a:t>
              </a:r>
              <a:r>
                <a:rPr lang="en-US" sz="2200" b="1" baseline="-25000">
                  <a:latin typeface="Tahoma" pitchFamily="34" charset="0"/>
                  <a:cs typeface="Arial" charset="0"/>
                </a:rPr>
                <a:t>2</a:t>
              </a:r>
            </a:p>
          </p:txBody>
        </p:sp>
        <p:sp>
          <p:nvSpPr>
            <p:cNvPr id="27" name="Oval 32"/>
            <p:cNvSpPr>
              <a:spLocks noChangeArrowheads="1"/>
            </p:cNvSpPr>
            <p:nvPr/>
          </p:nvSpPr>
          <p:spPr bwMode="auto">
            <a:xfrm>
              <a:off x="1556" y="2186"/>
              <a:ext cx="88" cy="87"/>
            </a:xfrm>
            <a:prstGeom prst="ellipse">
              <a:avLst/>
            </a:prstGeom>
            <a:solidFill>
              <a:srgbClr val="FF0000"/>
            </a:solidFill>
            <a:ln w="9525">
              <a:noFill/>
              <a:prstDash val="dash"/>
              <a:round/>
              <a:headEnd/>
              <a:tailEnd/>
            </a:ln>
          </p:spPr>
          <p:txBody>
            <a:bodyPr wrap="none" anchor="ctr"/>
            <a:lstStyle/>
            <a:p>
              <a:endParaRPr lang="en-US">
                <a:cs typeface="Arial" charset="0"/>
              </a:endParaRPr>
            </a:p>
          </p:txBody>
        </p:sp>
      </p:grpSp>
      <p:grpSp>
        <p:nvGrpSpPr>
          <p:cNvPr id="32" name="Group 31"/>
          <p:cNvGrpSpPr/>
          <p:nvPr/>
        </p:nvGrpSpPr>
        <p:grpSpPr>
          <a:xfrm>
            <a:off x="790575" y="2917140"/>
            <a:ext cx="3082925" cy="2756585"/>
            <a:chOff x="942975" y="2917140"/>
            <a:chExt cx="3082925" cy="2756585"/>
          </a:xfrm>
        </p:grpSpPr>
        <p:grpSp>
          <p:nvGrpSpPr>
            <p:cNvPr id="6" name="Group 8"/>
            <p:cNvGrpSpPr>
              <a:grpSpLocks/>
            </p:cNvGrpSpPr>
            <p:nvPr/>
          </p:nvGrpSpPr>
          <p:grpSpPr bwMode="auto">
            <a:xfrm>
              <a:off x="942975" y="3067050"/>
              <a:ext cx="2754313" cy="2606675"/>
              <a:chOff x="662" y="2090"/>
              <a:chExt cx="1735" cy="1642"/>
            </a:xfrm>
          </p:grpSpPr>
          <p:grpSp>
            <p:nvGrpSpPr>
              <p:cNvPr id="7" name="Group 9"/>
              <p:cNvGrpSpPr>
                <a:grpSpLocks/>
              </p:cNvGrpSpPr>
              <p:nvPr/>
            </p:nvGrpSpPr>
            <p:grpSpPr bwMode="auto">
              <a:xfrm>
                <a:off x="1026" y="2228"/>
                <a:ext cx="1181" cy="1243"/>
                <a:chOff x="357" y="2450"/>
                <a:chExt cx="795" cy="646"/>
              </a:xfrm>
            </p:grpSpPr>
            <p:sp>
              <p:nvSpPr>
                <p:cNvPr id="11" name="Line 10"/>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lstStyle/>
                <a:p>
                  <a:endParaRPr lang="en-US"/>
                </a:p>
              </p:txBody>
            </p:sp>
            <p:sp>
              <p:nvSpPr>
                <p:cNvPr id="12" name="Line 11"/>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lstStyle/>
                <a:p>
                  <a:endParaRPr lang="en-US"/>
                </a:p>
              </p:txBody>
            </p:sp>
          </p:grpSp>
          <p:sp>
            <p:nvSpPr>
              <p:cNvPr id="8" name="Oval 12"/>
              <p:cNvSpPr>
                <a:spLocks noChangeArrowheads="1"/>
              </p:cNvSpPr>
              <p:nvPr/>
            </p:nvSpPr>
            <p:spPr bwMode="auto">
              <a:xfrm>
                <a:off x="2166" y="2190"/>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9" name="Text Box 13"/>
              <p:cNvSpPr txBox="1">
                <a:spLocks noChangeArrowheads="1"/>
              </p:cNvSpPr>
              <p:nvPr/>
            </p:nvSpPr>
            <p:spPr bwMode="auto">
              <a:xfrm>
                <a:off x="662" y="2090"/>
                <a:ext cx="380" cy="269"/>
              </a:xfrm>
              <a:prstGeom prst="rect">
                <a:avLst/>
              </a:prstGeom>
              <a:noFill/>
              <a:ln w="9525">
                <a:noFill/>
                <a:miter lim="800000"/>
                <a:headEnd/>
                <a:tailEnd/>
              </a:ln>
            </p:spPr>
            <p:txBody>
              <a:bodyPr>
                <a:spAutoFit/>
              </a:bodyPr>
              <a:lstStyle/>
              <a:p>
                <a:pPr algn="ctr">
                  <a:spcBef>
                    <a:spcPct val="50000"/>
                  </a:spcBef>
                </a:pPr>
                <a:r>
                  <a:rPr lang="en-US" sz="2200" b="1" i="1" dirty="0">
                    <a:latin typeface="Tahoma" pitchFamily="34" charset="0"/>
                    <a:cs typeface="Arial" charset="0"/>
                  </a:rPr>
                  <a:t>P</a:t>
                </a:r>
                <a:r>
                  <a:rPr lang="en-US" sz="2200" b="1" baseline="-25000" dirty="0">
                    <a:latin typeface="Tahoma" pitchFamily="34" charset="0"/>
                    <a:cs typeface="Arial" charset="0"/>
                  </a:rPr>
                  <a:t>1</a:t>
                </a:r>
              </a:p>
            </p:txBody>
          </p:sp>
          <p:sp>
            <p:nvSpPr>
              <p:cNvPr id="10" name="Text Box 14"/>
              <p:cNvSpPr txBox="1">
                <a:spLocks noChangeArrowheads="1"/>
              </p:cNvSpPr>
              <p:nvPr/>
            </p:nvSpPr>
            <p:spPr bwMode="auto">
              <a:xfrm>
                <a:off x="2017" y="3463"/>
                <a:ext cx="380" cy="269"/>
              </a:xfrm>
              <a:prstGeom prst="rect">
                <a:avLst/>
              </a:prstGeom>
              <a:noFill/>
              <a:ln w="9525">
                <a:noFill/>
                <a:miter lim="800000"/>
                <a:headEnd/>
                <a:tailEnd/>
              </a:ln>
            </p:spPr>
            <p:txBody>
              <a:bodyPr>
                <a:spAutoFit/>
              </a:bodyPr>
              <a:lstStyle/>
              <a:p>
                <a:pPr algn="ctr">
                  <a:spcBef>
                    <a:spcPct val="50000"/>
                  </a:spcBef>
                </a:pPr>
                <a:r>
                  <a:rPr lang="en-US" sz="2200" b="1" i="1">
                    <a:latin typeface="Tahoma" pitchFamily="34" charset="0"/>
                    <a:cs typeface="Arial" charset="0"/>
                  </a:rPr>
                  <a:t>Q</a:t>
                </a:r>
                <a:r>
                  <a:rPr lang="en-US" sz="2200" b="1" baseline="-25000">
                    <a:latin typeface="Tahoma" pitchFamily="34" charset="0"/>
                    <a:cs typeface="Arial" charset="0"/>
                  </a:rPr>
                  <a:t>1</a:t>
                </a:r>
              </a:p>
            </p:txBody>
          </p:sp>
        </p:grpSp>
        <p:sp>
          <p:nvSpPr>
            <p:cNvPr id="31" name="Text Box 13"/>
            <p:cNvSpPr txBox="1">
              <a:spLocks noChangeArrowheads="1"/>
            </p:cNvSpPr>
            <p:nvPr/>
          </p:nvSpPr>
          <p:spPr bwMode="auto">
            <a:xfrm>
              <a:off x="3422650" y="2917140"/>
              <a:ext cx="603250" cy="430887"/>
            </a:xfrm>
            <a:prstGeom prst="rect">
              <a:avLst/>
            </a:prstGeom>
            <a:noFill/>
            <a:ln w="9525">
              <a:noFill/>
              <a:miter lim="800000"/>
              <a:headEnd/>
              <a:tailEnd/>
            </a:ln>
          </p:spPr>
          <p:txBody>
            <a:bodyPr>
              <a:spAutoFit/>
            </a:bodyPr>
            <a:lstStyle/>
            <a:p>
              <a:pPr algn="ctr">
                <a:spcBef>
                  <a:spcPct val="50000"/>
                </a:spcBef>
              </a:pPr>
              <a:r>
                <a:rPr lang="en-US" sz="2200" b="1" i="1" dirty="0">
                  <a:latin typeface="Tahoma" pitchFamily="34" charset="0"/>
                  <a:cs typeface="Arial" charset="0"/>
                </a:rPr>
                <a:t>A</a:t>
              </a:r>
              <a:endParaRPr lang="en-US" sz="2200" b="1" baseline="-25000" dirty="0">
                <a:latin typeface="Tahoma" pitchFamily="34" charset="0"/>
                <a:cs typeface="Arial" charset="0"/>
              </a:endParaRPr>
            </a:p>
          </p:txBody>
        </p:sp>
      </p:grpSp>
      <p:sp>
        <p:nvSpPr>
          <p:cNvPr id="24" name="Line 27"/>
          <p:cNvSpPr>
            <a:spLocks noChangeShapeType="1"/>
          </p:cNvSpPr>
          <p:nvPr/>
        </p:nvSpPr>
        <p:spPr bwMode="auto">
          <a:xfrm rot="10800000">
            <a:off x="2360613" y="3287713"/>
            <a:ext cx="823912" cy="0"/>
          </a:xfrm>
          <a:prstGeom prst="line">
            <a:avLst/>
          </a:prstGeom>
          <a:noFill/>
          <a:ln w="44450">
            <a:solidFill>
              <a:srgbClr val="CC0000"/>
            </a:solidFill>
            <a:round/>
            <a:headEnd/>
            <a:tailEnd type="triangle" w="lg" len="lg"/>
          </a:ln>
        </p:spPr>
        <p:txBody>
          <a:bodyPr/>
          <a:lstStyle/>
          <a:p>
            <a:endParaRPr lang="en-US"/>
          </a:p>
        </p:txBody>
      </p:sp>
      <p:sp>
        <p:nvSpPr>
          <p:cNvPr id="33"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917343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par>
                          <p:cTn id="13" fill="hold">
                            <p:stCondLst>
                              <p:cond delay="500"/>
                            </p:stCondLst>
                            <p:childTnLst>
                              <p:par>
                                <p:cTn id="14" presetID="22" presetClass="entr" presetSubtype="2" fill="hold" grpId="0" nodeType="after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wipe(right)">
                                      <p:cBhvr>
                                        <p:cTn id="16" dur="500"/>
                                        <p:tgtEl>
                                          <p:spTgt spid="24"/>
                                        </p:tgtEl>
                                      </p:cBhvr>
                                    </p:animEffect>
                                  </p:childTnLst>
                                </p:cTn>
                              </p:par>
                            </p:childTnLst>
                          </p:cTn>
                        </p:par>
                        <p:par>
                          <p:cTn id="17" fill="hold">
                            <p:stCondLst>
                              <p:cond delay="1000"/>
                            </p:stCondLst>
                            <p:childTnLst>
                              <p:par>
                                <p:cTn id="18" presetID="18" presetClass="entr" presetSubtype="12" fill="hold" nodeType="afterEffect">
                                  <p:stCondLst>
                                    <p:cond delay="0"/>
                                  </p:stCondLst>
                                  <p:childTnLst>
                                    <p:set>
                                      <p:cBhvr>
                                        <p:cTn id="19" dur="1" fill="hold">
                                          <p:stCondLst>
                                            <p:cond delay="0"/>
                                          </p:stCondLst>
                                        </p:cTn>
                                        <p:tgtEl>
                                          <p:spTgt spid="25"/>
                                        </p:tgtEl>
                                        <p:attrNameLst>
                                          <p:attrName>style.visibility</p:attrName>
                                        </p:attrNameLst>
                                      </p:cBhvr>
                                      <p:to>
                                        <p:strVal val="visible"/>
                                      </p:to>
                                    </p:set>
                                    <p:animEffect transition="in" filter="strips(downLeft)">
                                      <p:cBhvr>
                                        <p:cTn id="20" dur="500"/>
                                        <p:tgtEl>
                                          <p:spTgt spid="2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left)">
                                      <p:cBhvr>
                                        <p:cTn id="25" dur="500"/>
                                        <p:tgtEl>
                                          <p:spTgt spid="3">
                                            <p:txEl>
                                              <p:pRg st="2" end="2"/>
                                            </p:txEl>
                                          </p:spTgt>
                                        </p:tgtEl>
                                      </p:cBhvr>
                                    </p:animEffect>
                                  </p:childTnLst>
                                </p:cTn>
                              </p:par>
                            </p:childTnLst>
                          </p:cTn>
                        </p:par>
                        <p:par>
                          <p:cTn id="26" fill="hold">
                            <p:stCondLst>
                              <p:cond delay="500"/>
                            </p:stCondLst>
                            <p:childTnLst>
                              <p:par>
                                <p:cTn id="27" presetID="18" presetClass="entr" presetSubtype="6" fill="hold" nodeType="afterEffect">
                                  <p:stCondLst>
                                    <p:cond delay="0"/>
                                  </p:stCondLst>
                                  <p:childTnLst>
                                    <p:set>
                                      <p:cBhvr>
                                        <p:cTn id="28" dur="1" fill="hold">
                                          <p:stCondLst>
                                            <p:cond delay="0"/>
                                          </p:stCondLst>
                                        </p:cTn>
                                        <p:tgtEl>
                                          <p:spTgt spid="21"/>
                                        </p:tgtEl>
                                        <p:attrNameLst>
                                          <p:attrName>style.visibility</p:attrName>
                                        </p:attrNameLst>
                                      </p:cBhvr>
                                      <p:to>
                                        <p:strVal val="visible"/>
                                      </p:to>
                                    </p:set>
                                    <p:animEffect transition="in" filter="strips(downRight)">
                                      <p:cBhvr>
                                        <p:cTn id="2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wrap="square" anchor="ctr"/>
          <a:lstStyle/>
          <a:p>
            <a:r>
              <a:rPr lang="en-US" altLang="en-US" dirty="0"/>
              <a:t>Supply </a:t>
            </a:r>
          </a:p>
        </p:txBody>
      </p:sp>
      <p:sp>
        <p:nvSpPr>
          <p:cNvPr id="33795" name="Content Placeholder 2"/>
          <p:cNvSpPr>
            <a:spLocks noGrp="1"/>
          </p:cNvSpPr>
          <p:nvPr>
            <p:ph idx="1"/>
          </p:nvPr>
        </p:nvSpPr>
        <p:spPr>
          <a:prstGeom prst="rect">
            <a:avLst/>
          </a:prstGeom>
        </p:spPr>
        <p:txBody>
          <a:bodyPr/>
          <a:lstStyle/>
          <a:p>
            <a:r>
              <a:rPr lang="en-US" altLang="en-US" dirty="0"/>
              <a:t>Quantity supplied</a:t>
            </a:r>
          </a:p>
          <a:p>
            <a:pPr lvl="1"/>
            <a:r>
              <a:rPr lang="en-US" altLang="en-US" dirty="0"/>
              <a:t>Amount of a good</a:t>
            </a:r>
          </a:p>
          <a:p>
            <a:pPr lvl="1"/>
            <a:r>
              <a:rPr lang="en-US" altLang="en-US" dirty="0"/>
              <a:t>Sellers are willing and able to sell</a:t>
            </a:r>
          </a:p>
          <a:p>
            <a:r>
              <a:rPr lang="en-US" altLang="en-US" dirty="0"/>
              <a:t>Law of supply</a:t>
            </a:r>
          </a:p>
          <a:p>
            <a:pPr lvl="1"/>
            <a:r>
              <a:rPr lang="en-US" altLang="en-US" dirty="0"/>
              <a:t>Other things equal</a:t>
            </a:r>
          </a:p>
          <a:p>
            <a:pPr lvl="1"/>
            <a:r>
              <a:rPr lang="en-US" altLang="en-US" dirty="0"/>
              <a:t>When the price of a good rises, the  quantity supplied of the good rises</a:t>
            </a:r>
          </a:p>
          <a:p>
            <a:pPr lvl="1"/>
            <a:r>
              <a:rPr lang="en-US" altLang="en-US" dirty="0"/>
              <a:t>When the price falls, the quantity supplied falls</a:t>
            </a:r>
          </a:p>
        </p:txBody>
      </p:sp>
      <p:sp>
        <p:nvSpPr>
          <p:cNvPr id="33797"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44753B74-892C-4071-A81F-01878DFE699C}" type="slidenum">
              <a:rPr lang="en-US" altLang="en-US" sz="1200" smtClean="0">
                <a:solidFill>
                  <a:srgbClr val="002060"/>
                </a:solidFill>
              </a:rPr>
              <a:pPr algn="ctr" eaLnBrk="1" hangingPunct="1"/>
              <a:t>27</a:t>
            </a:fld>
            <a:endParaRPr lang="en-US" altLang="en-US" sz="1200">
              <a:solidFill>
                <a:srgbClr val="002060"/>
              </a:solidFill>
            </a:endParaRPr>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138263892"/>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wrap="square" anchor="ctr"/>
          <a:lstStyle/>
          <a:p>
            <a:r>
              <a:rPr lang="en-US" altLang="en-US" sz="3800" dirty="0"/>
              <a:t>Supply Schedule and Supply Curve </a:t>
            </a:r>
          </a:p>
        </p:txBody>
      </p:sp>
      <p:sp>
        <p:nvSpPr>
          <p:cNvPr id="16387" name="Content Placeholder 2"/>
          <p:cNvSpPr>
            <a:spLocks noGrp="1"/>
          </p:cNvSpPr>
          <p:nvPr>
            <p:ph idx="1"/>
          </p:nvPr>
        </p:nvSpPr>
        <p:spPr/>
        <p:txBody>
          <a:bodyPr/>
          <a:lstStyle/>
          <a:p>
            <a:r>
              <a:rPr lang="en-US" sz="3600" dirty="0"/>
              <a:t>Supply schedule:</a:t>
            </a:r>
          </a:p>
          <a:p>
            <a:pPr marL="857250" lvl="1" indent="-457200">
              <a:buFont typeface="Arial" panose="020B0604020202020204" pitchFamily="34" charset="0"/>
              <a:buChar char="−"/>
            </a:pPr>
            <a:r>
              <a:rPr lang="en-US" dirty="0"/>
              <a:t>A table that shows the relationship between the price of a good and the quantity supplied</a:t>
            </a:r>
          </a:p>
          <a:p>
            <a:r>
              <a:rPr lang="en-US" dirty="0"/>
              <a:t>Supply curve</a:t>
            </a:r>
          </a:p>
          <a:p>
            <a:pPr marL="857250" lvl="1" indent="-457200">
              <a:buFont typeface="Arial" panose="020B0604020202020204" pitchFamily="34" charset="0"/>
              <a:buChar char="−"/>
            </a:pPr>
            <a:r>
              <a:rPr lang="en-US" dirty="0"/>
              <a:t>A graph of the relationship between the price of a good and the quantity supplied</a:t>
            </a:r>
          </a:p>
        </p:txBody>
      </p:sp>
      <p:sp>
        <p:nvSpPr>
          <p:cNvPr id="16389" name="Slide Number Placeholder 1"/>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AE68F01B-8433-4C79-8A2D-2184F1B17E29}" type="slidenum">
              <a:rPr lang="en-US" altLang="en-US" sz="1200" smtClean="0">
                <a:solidFill>
                  <a:srgbClr val="002060"/>
                </a:solidFill>
              </a:rPr>
              <a:pPr algn="ctr" eaLnBrk="1" hangingPunct="1"/>
              <a:t>28</a:t>
            </a:fld>
            <a:endParaRPr lang="en-US" altLang="en-US" sz="1200">
              <a:solidFill>
                <a:srgbClr val="002060"/>
              </a:solidFill>
            </a:endParaRPr>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0610669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EXAMPLE 2A: Starbucks’ supply of muffins</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29</a:t>
            </a:fld>
            <a:endParaRPr lang="en-US" dirty="0"/>
          </a:p>
        </p:txBody>
      </p:sp>
      <p:sp>
        <p:nvSpPr>
          <p:cNvPr id="3" name="Text Placeholder 2"/>
          <p:cNvSpPr>
            <a:spLocks noGrp="1"/>
          </p:cNvSpPr>
          <p:nvPr>
            <p:ph idx="12"/>
          </p:nvPr>
        </p:nvSpPr>
        <p:spPr>
          <a:xfrm>
            <a:off x="152401" y="990600"/>
            <a:ext cx="4800600" cy="5181600"/>
          </a:xfrm>
        </p:spPr>
        <p:txBody>
          <a:bodyPr>
            <a:normAutofit/>
          </a:bodyPr>
          <a:lstStyle/>
          <a:p>
            <a:pPr marL="0" indent="0">
              <a:buNone/>
            </a:pPr>
            <a:r>
              <a:rPr lang="en-US" sz="3200" dirty="0">
                <a:solidFill>
                  <a:srgbClr val="C00000"/>
                </a:solidFill>
              </a:rPr>
              <a:t>Starbucks’ supply schedule of muffins </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a:t>Notice that Starbucks’ supply schedule obeys the law of supply</a:t>
            </a:r>
          </a:p>
        </p:txBody>
      </p:sp>
      <p:graphicFrame>
        <p:nvGraphicFramePr>
          <p:cNvPr id="6" name="Group 5"/>
          <p:cNvGraphicFramePr>
            <a:graphicFrameLocks noGrp="1"/>
          </p:cNvGraphicFramePr>
          <p:nvPr>
            <p:extLst>
              <p:ext uri="{D42A27DB-BD31-4B8C-83A1-F6EECF244321}">
                <p14:modId xmlns:p14="http://schemas.microsoft.com/office/powerpoint/2010/main" val="328904712"/>
              </p:ext>
            </p:extLst>
          </p:nvPr>
        </p:nvGraphicFramePr>
        <p:xfrm>
          <a:off x="5715001" y="889000"/>
          <a:ext cx="2984500" cy="4368103"/>
        </p:xfrm>
        <a:graphic>
          <a:graphicData uri="http://schemas.openxmlformats.org/drawingml/2006/table">
            <a:tbl>
              <a:tblPr/>
              <a:tblGrid>
                <a:gridCol w="1220607">
                  <a:extLst>
                    <a:ext uri="{9D8B030D-6E8A-4147-A177-3AD203B41FA5}">
                      <a16:colId xmlns:a16="http://schemas.microsoft.com/office/drawing/2014/main" val="20000"/>
                    </a:ext>
                  </a:extLst>
                </a:gridCol>
                <a:gridCol w="1763893">
                  <a:extLst>
                    <a:ext uri="{9D8B030D-6E8A-4147-A177-3AD203B41FA5}">
                      <a16:colId xmlns:a16="http://schemas.microsoft.com/office/drawing/2014/main" val="20001"/>
                    </a:ext>
                  </a:extLst>
                </a:gridCol>
              </a:tblGrid>
              <a:tr h="50800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a:ln>
                            <a:noFill/>
                          </a:ln>
                          <a:solidFill>
                            <a:schemeClr val="tx1"/>
                          </a:solidFill>
                          <a:effectLst/>
                          <a:latin typeface="Arial" charset="0"/>
                        </a:rPr>
                        <a:t>Price </a:t>
                      </a:r>
                      <a:br>
                        <a:rPr kumimoji="0" lang="en-US" sz="2400" b="0" i="0" u="none" strike="noStrike" cap="none" normalizeH="0" baseline="0" dirty="0">
                          <a:ln>
                            <a:noFill/>
                          </a:ln>
                          <a:solidFill>
                            <a:schemeClr val="tx1"/>
                          </a:solidFill>
                          <a:effectLst/>
                          <a:latin typeface="Arial" charset="0"/>
                        </a:rPr>
                      </a:br>
                      <a:r>
                        <a:rPr kumimoji="0" lang="en-US" sz="2400" b="0" i="0" u="none" strike="noStrike" cap="none" normalizeH="0" baseline="0" dirty="0">
                          <a:ln>
                            <a:noFill/>
                          </a:ln>
                          <a:solidFill>
                            <a:schemeClr val="tx1"/>
                          </a:solidFill>
                          <a:effectLst/>
                          <a:latin typeface="Arial" charset="0"/>
                        </a:rPr>
                        <a:t>of muffins</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a:ln>
                            <a:noFill/>
                          </a:ln>
                          <a:solidFill>
                            <a:schemeClr val="tx1"/>
                          </a:solidFill>
                          <a:effectLst/>
                          <a:latin typeface="Arial" charset="0"/>
                        </a:rPr>
                        <a:t>Quantity </a:t>
                      </a:r>
                      <a:br>
                        <a:rPr kumimoji="0" lang="en-US" sz="2400" b="0" i="0" u="none" strike="noStrike" cap="none" normalizeH="0" baseline="0" dirty="0">
                          <a:ln>
                            <a:noFill/>
                          </a:ln>
                          <a:solidFill>
                            <a:schemeClr val="tx1"/>
                          </a:solidFill>
                          <a:effectLst/>
                          <a:latin typeface="Arial" charset="0"/>
                        </a:rPr>
                      </a:br>
                      <a:r>
                        <a:rPr kumimoji="0" lang="en-US" sz="2400" b="0" i="0" u="none" strike="noStrike" cap="none" normalizeH="0" baseline="0" dirty="0">
                          <a:ln>
                            <a:noFill/>
                          </a:ln>
                          <a:solidFill>
                            <a:schemeClr val="tx1"/>
                          </a:solidFill>
                          <a:effectLst/>
                          <a:latin typeface="Arial" charset="0"/>
                        </a:rPr>
                        <a:t>of muffins supplied</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$0.00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1.00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a:ln>
                            <a:noFill/>
                          </a:ln>
                          <a:solidFill>
                            <a:schemeClr val="tx1"/>
                          </a:solidFill>
                          <a:effectLst/>
                          <a:latin typeface="Arial" charset="0"/>
                        </a:rPr>
                        <a:t>3</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a:ln>
                            <a:noFill/>
                          </a:ln>
                          <a:solidFill>
                            <a:schemeClr val="tx1"/>
                          </a:solidFill>
                          <a:effectLst/>
                          <a:latin typeface="Arial" charset="0"/>
                        </a:rPr>
                        <a:t>2.00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a:ln>
                            <a:noFill/>
                          </a:ln>
                          <a:solidFill>
                            <a:schemeClr val="tx1"/>
                          </a:solidFill>
                          <a:effectLst/>
                          <a:latin typeface="Arial" charset="0"/>
                        </a:rPr>
                        <a:t>6</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3.00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9</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4.00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12</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5.00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15</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6.00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a:ln>
                            <a:noFill/>
                          </a:ln>
                          <a:solidFill>
                            <a:schemeClr val="tx1"/>
                          </a:solidFill>
                          <a:effectLst/>
                          <a:latin typeface="Arial" charset="0"/>
                        </a:rPr>
                        <a:t>18</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7"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0098073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wrap="square" anchor="ctr"/>
          <a:lstStyle/>
          <a:p>
            <a:r>
              <a:rPr lang="en-US" altLang="en-US" dirty="0"/>
              <a:t>Markets and Competition</a:t>
            </a:r>
          </a:p>
        </p:txBody>
      </p:sp>
      <p:sp>
        <p:nvSpPr>
          <p:cNvPr id="11267" name="Content Placeholder 2"/>
          <p:cNvSpPr>
            <a:spLocks noGrp="1"/>
          </p:cNvSpPr>
          <p:nvPr>
            <p:ph idx="1"/>
          </p:nvPr>
        </p:nvSpPr>
        <p:spPr/>
        <p:txBody>
          <a:bodyPr/>
          <a:lstStyle/>
          <a:p>
            <a:r>
              <a:rPr lang="en-US" altLang="en-US" dirty="0"/>
              <a:t>Market</a:t>
            </a:r>
          </a:p>
          <a:p>
            <a:pPr lvl="1"/>
            <a:r>
              <a:rPr lang="en-US" altLang="en-US" dirty="0"/>
              <a:t>A group of buyers and sellers of a particular good or service</a:t>
            </a:r>
          </a:p>
          <a:p>
            <a:pPr lvl="1"/>
            <a:r>
              <a:rPr lang="en-US" altLang="en-US" dirty="0"/>
              <a:t>Buyers as a group </a:t>
            </a:r>
          </a:p>
          <a:p>
            <a:pPr lvl="2"/>
            <a:r>
              <a:rPr lang="en-US" altLang="en-US" dirty="0"/>
              <a:t>Determine the demand for the product</a:t>
            </a:r>
          </a:p>
          <a:p>
            <a:pPr lvl="1"/>
            <a:r>
              <a:rPr lang="en-US" altLang="en-US" dirty="0"/>
              <a:t>Sellers as a group </a:t>
            </a:r>
          </a:p>
          <a:p>
            <a:pPr lvl="2"/>
            <a:r>
              <a:rPr lang="en-US" altLang="en-US" dirty="0"/>
              <a:t>Determine the supply of the product</a:t>
            </a:r>
          </a:p>
        </p:txBody>
      </p:sp>
      <p:sp>
        <p:nvSpPr>
          <p:cNvPr id="11269" name="Slide Number Placeholder 1"/>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D62414D8-FAC0-4B69-BB1A-AC7A214FD6C8}" type="slidenum">
              <a:rPr lang="en-US" altLang="en-US" sz="1200" smtClean="0">
                <a:solidFill>
                  <a:srgbClr val="002060"/>
                </a:solidFill>
              </a:rPr>
              <a:pPr algn="ctr" eaLnBrk="1" hangingPunct="1"/>
              <a:t>3</a:t>
            </a:fld>
            <a:endParaRPr lang="en-US" altLang="en-US" sz="1200">
              <a:solidFill>
                <a:srgbClr val="002060"/>
              </a:solidFill>
            </a:endParaRPr>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4094420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00938"/>
            <a:ext cx="8915400" cy="1286537"/>
          </a:xfrm>
        </p:spPr>
        <p:txBody>
          <a:bodyPr/>
          <a:lstStyle/>
          <a:p>
            <a:r>
              <a:rPr lang="en-US" sz="3200" dirty="0">
                <a:solidFill>
                  <a:schemeClr val="accent6">
                    <a:lumMod val="50000"/>
                  </a:schemeClr>
                </a:solidFill>
              </a:rPr>
              <a:t>EXAMPLE 2B: Starbucks’ supply schedule and </a:t>
            </a:r>
            <a:br>
              <a:rPr lang="en-US" sz="3200" dirty="0">
                <a:solidFill>
                  <a:schemeClr val="accent6">
                    <a:lumMod val="50000"/>
                  </a:schemeClr>
                </a:solidFill>
              </a:rPr>
            </a:br>
            <a:r>
              <a:rPr lang="en-US" dirty="0">
                <a:solidFill>
                  <a:schemeClr val="accent6">
                    <a:lumMod val="50000"/>
                  </a:schemeClr>
                </a:solidFill>
              </a:rPr>
              <a:t>		    </a:t>
            </a:r>
            <a:r>
              <a:rPr lang="en-US" sz="3200" dirty="0">
                <a:solidFill>
                  <a:schemeClr val="accent6">
                    <a:lumMod val="50000"/>
                  </a:schemeClr>
                </a:solidFill>
              </a:rPr>
              <a:t>supply curve</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30</a:t>
            </a:fld>
            <a:endParaRPr lang="en-US" dirty="0"/>
          </a:p>
        </p:txBody>
      </p:sp>
      <p:graphicFrame>
        <p:nvGraphicFramePr>
          <p:cNvPr id="6" name="Object 2"/>
          <p:cNvGraphicFramePr>
            <a:graphicFrameLocks noChangeAspect="1"/>
          </p:cNvGraphicFramePr>
          <p:nvPr/>
        </p:nvGraphicFramePr>
        <p:xfrm>
          <a:off x="277813" y="1157288"/>
          <a:ext cx="5151437" cy="5121275"/>
        </p:xfrm>
        <a:graphic>
          <a:graphicData uri="http://schemas.openxmlformats.org/presentationml/2006/ole">
            <mc:AlternateContent xmlns:mc="http://schemas.openxmlformats.org/markup-compatibility/2006">
              <mc:Choice xmlns:v="urn:schemas-microsoft-com:vml" Requires="v">
                <p:oleObj spid="_x0000_s6221" name="Worksheet" r:id="rId4" imgW="3733800" imgH="3724351" progId="Excel.Sheet.8">
                  <p:embed/>
                </p:oleObj>
              </mc:Choice>
              <mc:Fallback>
                <p:oleObj name="Worksheet" r:id="rId4" imgW="3733800" imgH="3724351"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813" y="1157288"/>
                        <a:ext cx="5151437" cy="512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7" name="Group 3"/>
          <p:cNvGrpSpPr>
            <a:grpSpLocks/>
          </p:cNvGrpSpPr>
          <p:nvPr/>
        </p:nvGrpSpPr>
        <p:grpSpPr bwMode="auto">
          <a:xfrm>
            <a:off x="1312863" y="4256088"/>
            <a:ext cx="1157287" cy="1262062"/>
            <a:chOff x="827" y="2681"/>
            <a:chExt cx="729" cy="795"/>
          </a:xfrm>
        </p:grpSpPr>
        <p:grpSp>
          <p:nvGrpSpPr>
            <p:cNvPr id="8" name="Group 4"/>
            <p:cNvGrpSpPr>
              <a:grpSpLocks/>
            </p:cNvGrpSpPr>
            <p:nvPr/>
          </p:nvGrpSpPr>
          <p:grpSpPr bwMode="auto">
            <a:xfrm>
              <a:off x="827" y="2724"/>
              <a:ext cx="685" cy="752"/>
              <a:chOff x="357" y="2450"/>
              <a:chExt cx="795" cy="646"/>
            </a:xfrm>
          </p:grpSpPr>
          <p:sp>
            <p:nvSpPr>
              <p:cNvPr id="10" name="Line 5"/>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11" name="Line 6"/>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sp>
          <p:nvSpPr>
            <p:cNvPr id="9" name="Oval 7"/>
            <p:cNvSpPr>
              <a:spLocks noChangeArrowheads="1"/>
            </p:cNvSpPr>
            <p:nvPr/>
          </p:nvSpPr>
          <p:spPr bwMode="auto">
            <a:xfrm>
              <a:off x="1468" y="2681"/>
              <a:ext cx="88" cy="87"/>
            </a:xfrm>
            <a:prstGeom prst="ellipse">
              <a:avLst/>
            </a:prstGeom>
            <a:solidFill>
              <a:srgbClr val="005EA4"/>
            </a:solidFill>
            <a:ln w="9525">
              <a:solidFill>
                <a:srgbClr val="005EA4"/>
              </a:solidFill>
              <a:round/>
              <a:headEnd/>
              <a:tailEnd/>
            </a:ln>
          </p:spPr>
          <p:txBody>
            <a:bodyPr wrap="none" anchor="ctr"/>
            <a:lstStyle/>
            <a:p>
              <a:endParaRPr lang="en-US">
                <a:cs typeface="Arial" charset="0"/>
              </a:endParaRPr>
            </a:p>
          </p:txBody>
        </p:sp>
      </p:grpSp>
      <p:grpSp>
        <p:nvGrpSpPr>
          <p:cNvPr id="12" name="Group 8"/>
          <p:cNvGrpSpPr>
            <a:grpSpLocks/>
          </p:cNvGrpSpPr>
          <p:nvPr/>
        </p:nvGrpSpPr>
        <p:grpSpPr bwMode="auto">
          <a:xfrm>
            <a:off x="1316038" y="3671888"/>
            <a:ext cx="1689100" cy="1852612"/>
            <a:chOff x="829" y="2313"/>
            <a:chExt cx="1064" cy="1167"/>
          </a:xfrm>
        </p:grpSpPr>
        <p:grpSp>
          <p:nvGrpSpPr>
            <p:cNvPr id="13" name="Group 9"/>
            <p:cNvGrpSpPr>
              <a:grpSpLocks/>
            </p:cNvGrpSpPr>
            <p:nvPr/>
          </p:nvGrpSpPr>
          <p:grpSpPr bwMode="auto">
            <a:xfrm>
              <a:off x="829" y="2355"/>
              <a:ext cx="1022" cy="1125"/>
              <a:chOff x="357" y="2450"/>
              <a:chExt cx="795" cy="646"/>
            </a:xfrm>
          </p:grpSpPr>
          <p:sp>
            <p:nvSpPr>
              <p:cNvPr id="15" name="Line 10"/>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16" name="Line 11"/>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sp>
          <p:nvSpPr>
            <p:cNvPr id="14" name="Oval 12"/>
            <p:cNvSpPr>
              <a:spLocks noChangeArrowheads="1"/>
            </p:cNvSpPr>
            <p:nvPr/>
          </p:nvSpPr>
          <p:spPr bwMode="auto">
            <a:xfrm>
              <a:off x="1805" y="2313"/>
              <a:ext cx="88" cy="87"/>
            </a:xfrm>
            <a:prstGeom prst="ellipse">
              <a:avLst/>
            </a:prstGeom>
            <a:solidFill>
              <a:srgbClr val="005EA4"/>
            </a:solidFill>
            <a:ln w="9525">
              <a:solidFill>
                <a:srgbClr val="005EA4"/>
              </a:solidFill>
              <a:round/>
              <a:headEnd/>
              <a:tailEnd/>
            </a:ln>
          </p:spPr>
          <p:txBody>
            <a:bodyPr wrap="none" anchor="ctr"/>
            <a:lstStyle/>
            <a:p>
              <a:endParaRPr lang="en-US">
                <a:cs typeface="Arial" charset="0"/>
              </a:endParaRPr>
            </a:p>
          </p:txBody>
        </p:sp>
      </p:grpSp>
      <p:sp>
        <p:nvSpPr>
          <p:cNvPr id="17" name="Line 13"/>
          <p:cNvSpPr>
            <a:spLocks noChangeShapeType="1"/>
          </p:cNvSpPr>
          <p:nvPr/>
        </p:nvSpPr>
        <p:spPr bwMode="auto">
          <a:xfrm flipV="1">
            <a:off x="1323975" y="1766888"/>
            <a:ext cx="3390900" cy="3733800"/>
          </a:xfrm>
          <a:prstGeom prst="line">
            <a:avLst/>
          </a:prstGeom>
          <a:noFill/>
          <a:ln w="50800">
            <a:solidFill>
              <a:srgbClr val="005EA4"/>
            </a:solidFill>
            <a:round/>
            <a:headEnd/>
            <a:tailEnd/>
          </a:ln>
        </p:spPr>
        <p:txBody>
          <a:bodyPr/>
          <a:lstStyle/>
          <a:p>
            <a:endParaRPr lang="en-US"/>
          </a:p>
        </p:txBody>
      </p:sp>
      <p:sp>
        <p:nvSpPr>
          <p:cNvPr id="18" name="Oval 14"/>
          <p:cNvSpPr>
            <a:spLocks noChangeArrowheads="1"/>
          </p:cNvSpPr>
          <p:nvPr/>
        </p:nvSpPr>
        <p:spPr bwMode="auto">
          <a:xfrm>
            <a:off x="1247775" y="5438775"/>
            <a:ext cx="139700" cy="138113"/>
          </a:xfrm>
          <a:prstGeom prst="ellipse">
            <a:avLst/>
          </a:prstGeom>
          <a:solidFill>
            <a:srgbClr val="005EA4"/>
          </a:solidFill>
          <a:ln w="9525">
            <a:solidFill>
              <a:srgbClr val="005EA4"/>
            </a:solidFill>
            <a:round/>
            <a:headEnd/>
            <a:tailEnd/>
          </a:ln>
        </p:spPr>
        <p:txBody>
          <a:bodyPr wrap="none" anchor="ctr"/>
          <a:lstStyle/>
          <a:p>
            <a:endParaRPr lang="en-US">
              <a:cs typeface="Arial" charset="0"/>
            </a:endParaRPr>
          </a:p>
        </p:txBody>
      </p:sp>
      <p:graphicFrame>
        <p:nvGraphicFramePr>
          <p:cNvPr id="19" name="Group 16"/>
          <p:cNvGraphicFramePr>
            <a:graphicFrameLocks noGrp="1"/>
          </p:cNvGraphicFramePr>
          <p:nvPr>
            <p:extLst>
              <p:ext uri="{D42A27DB-BD31-4B8C-83A1-F6EECF244321}">
                <p14:modId xmlns:p14="http://schemas.microsoft.com/office/powerpoint/2010/main" val="3491875443"/>
              </p:ext>
            </p:extLst>
          </p:nvPr>
        </p:nvGraphicFramePr>
        <p:xfrm>
          <a:off x="5856288" y="1143000"/>
          <a:ext cx="2867025" cy="4368103"/>
        </p:xfrm>
        <a:graphic>
          <a:graphicData uri="http://schemas.openxmlformats.org/drawingml/2006/table">
            <a:tbl>
              <a:tblPr/>
              <a:tblGrid>
                <a:gridCol w="1172562">
                  <a:extLst>
                    <a:ext uri="{9D8B030D-6E8A-4147-A177-3AD203B41FA5}">
                      <a16:colId xmlns:a16="http://schemas.microsoft.com/office/drawing/2014/main" val="20000"/>
                    </a:ext>
                  </a:extLst>
                </a:gridCol>
                <a:gridCol w="1694463">
                  <a:extLst>
                    <a:ext uri="{9D8B030D-6E8A-4147-A177-3AD203B41FA5}">
                      <a16:colId xmlns:a16="http://schemas.microsoft.com/office/drawing/2014/main" val="20001"/>
                    </a:ext>
                  </a:extLst>
                </a:gridCol>
              </a:tblGrid>
              <a:tr h="50800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a:ln>
                            <a:noFill/>
                          </a:ln>
                          <a:solidFill>
                            <a:schemeClr val="tx1"/>
                          </a:solidFill>
                          <a:effectLst/>
                          <a:latin typeface="Arial" charset="0"/>
                        </a:rPr>
                        <a:t>Price </a:t>
                      </a:r>
                      <a:br>
                        <a:rPr kumimoji="0" lang="en-US" sz="2400" b="0" i="0" u="none" strike="noStrike" cap="none" normalizeH="0" baseline="0" dirty="0">
                          <a:ln>
                            <a:noFill/>
                          </a:ln>
                          <a:solidFill>
                            <a:schemeClr val="tx1"/>
                          </a:solidFill>
                          <a:effectLst/>
                          <a:latin typeface="Arial" charset="0"/>
                        </a:rPr>
                      </a:br>
                      <a:r>
                        <a:rPr kumimoji="0" lang="en-US" sz="2400" b="0" i="0" u="none" strike="noStrike" cap="none" normalizeH="0" baseline="0" dirty="0">
                          <a:ln>
                            <a:noFill/>
                          </a:ln>
                          <a:solidFill>
                            <a:schemeClr val="tx1"/>
                          </a:solidFill>
                          <a:effectLst/>
                          <a:latin typeface="Arial" charset="0"/>
                        </a:rPr>
                        <a:t>of muffins</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a:ln>
                            <a:noFill/>
                          </a:ln>
                          <a:solidFill>
                            <a:schemeClr val="tx1"/>
                          </a:solidFill>
                          <a:effectLst/>
                          <a:latin typeface="Arial" charset="0"/>
                        </a:rPr>
                        <a:t>Quantity </a:t>
                      </a:r>
                      <a:br>
                        <a:rPr kumimoji="0" lang="en-US" sz="2400" b="0" i="0" u="none" strike="noStrike" cap="none" normalizeH="0" baseline="0" dirty="0">
                          <a:ln>
                            <a:noFill/>
                          </a:ln>
                          <a:solidFill>
                            <a:schemeClr val="tx1"/>
                          </a:solidFill>
                          <a:effectLst/>
                          <a:latin typeface="Arial" charset="0"/>
                        </a:rPr>
                      </a:br>
                      <a:r>
                        <a:rPr kumimoji="0" lang="en-US" sz="2400" b="0" i="0" u="none" strike="noStrike" cap="none" normalizeH="0" baseline="0" dirty="0">
                          <a:ln>
                            <a:noFill/>
                          </a:ln>
                          <a:solidFill>
                            <a:schemeClr val="tx1"/>
                          </a:solidFill>
                          <a:effectLst/>
                          <a:latin typeface="Arial" charset="0"/>
                        </a:rPr>
                        <a:t>of muffins supplied</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$0.00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a:ln>
                            <a:noFill/>
                          </a:ln>
                          <a:solidFill>
                            <a:schemeClr val="tx1"/>
                          </a:solidFill>
                          <a:effectLst/>
                          <a:latin typeface="Arial" charset="0"/>
                        </a:rPr>
                        <a:t>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1.00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a:ln>
                            <a:noFill/>
                          </a:ln>
                          <a:solidFill>
                            <a:schemeClr val="tx1"/>
                          </a:solidFill>
                          <a:effectLst/>
                          <a:latin typeface="Arial" charset="0"/>
                        </a:rPr>
                        <a:t>3</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a:ln>
                            <a:noFill/>
                          </a:ln>
                          <a:solidFill>
                            <a:schemeClr val="tx1"/>
                          </a:solidFill>
                          <a:effectLst/>
                          <a:latin typeface="Arial" charset="0"/>
                        </a:rPr>
                        <a:t>2.00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6</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3.00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9</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4.00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12</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5.00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15</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6.00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a:ln>
                            <a:noFill/>
                          </a:ln>
                          <a:solidFill>
                            <a:schemeClr val="tx1"/>
                          </a:solidFill>
                          <a:effectLst/>
                          <a:latin typeface="Arial" charset="0"/>
                        </a:rPr>
                        <a:t>18</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grpSp>
        <p:nvGrpSpPr>
          <p:cNvPr id="20" name="Group 61"/>
          <p:cNvGrpSpPr>
            <a:grpSpLocks/>
          </p:cNvGrpSpPr>
          <p:nvPr/>
        </p:nvGrpSpPr>
        <p:grpSpPr bwMode="auto">
          <a:xfrm>
            <a:off x="1311275" y="4860925"/>
            <a:ext cx="601663" cy="655638"/>
            <a:chOff x="826" y="3062"/>
            <a:chExt cx="379" cy="413"/>
          </a:xfrm>
        </p:grpSpPr>
        <p:grpSp>
          <p:nvGrpSpPr>
            <p:cNvPr id="21" name="Group 62"/>
            <p:cNvGrpSpPr>
              <a:grpSpLocks/>
            </p:cNvGrpSpPr>
            <p:nvPr/>
          </p:nvGrpSpPr>
          <p:grpSpPr bwMode="auto">
            <a:xfrm>
              <a:off x="826" y="3103"/>
              <a:ext cx="341" cy="372"/>
              <a:chOff x="357" y="2450"/>
              <a:chExt cx="795" cy="646"/>
            </a:xfrm>
          </p:grpSpPr>
          <p:sp>
            <p:nvSpPr>
              <p:cNvPr id="23" name="Line 63"/>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24" name="Line 64"/>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sp>
          <p:nvSpPr>
            <p:cNvPr id="22" name="Oval 65"/>
            <p:cNvSpPr>
              <a:spLocks noChangeArrowheads="1"/>
            </p:cNvSpPr>
            <p:nvPr/>
          </p:nvSpPr>
          <p:spPr bwMode="auto">
            <a:xfrm>
              <a:off x="1117" y="3062"/>
              <a:ext cx="88" cy="87"/>
            </a:xfrm>
            <a:prstGeom prst="ellipse">
              <a:avLst/>
            </a:prstGeom>
            <a:solidFill>
              <a:srgbClr val="005EA4"/>
            </a:solidFill>
            <a:ln w="9525">
              <a:solidFill>
                <a:srgbClr val="005EA4"/>
              </a:solidFill>
              <a:round/>
              <a:headEnd/>
              <a:tailEnd/>
            </a:ln>
          </p:spPr>
          <p:txBody>
            <a:bodyPr wrap="none" anchor="ctr"/>
            <a:lstStyle/>
            <a:p>
              <a:endParaRPr lang="en-US">
                <a:cs typeface="Arial" charset="0"/>
              </a:endParaRPr>
            </a:p>
          </p:txBody>
        </p:sp>
      </p:grpSp>
      <p:grpSp>
        <p:nvGrpSpPr>
          <p:cNvPr id="25" name="Group 66"/>
          <p:cNvGrpSpPr>
            <a:grpSpLocks/>
          </p:cNvGrpSpPr>
          <p:nvPr/>
        </p:nvGrpSpPr>
        <p:grpSpPr bwMode="auto">
          <a:xfrm>
            <a:off x="1314450" y="3071813"/>
            <a:ext cx="2219325" cy="2444750"/>
            <a:chOff x="828" y="1935"/>
            <a:chExt cx="1398" cy="1540"/>
          </a:xfrm>
        </p:grpSpPr>
        <p:grpSp>
          <p:nvGrpSpPr>
            <p:cNvPr id="26" name="Group 67"/>
            <p:cNvGrpSpPr>
              <a:grpSpLocks/>
            </p:cNvGrpSpPr>
            <p:nvPr/>
          </p:nvGrpSpPr>
          <p:grpSpPr bwMode="auto">
            <a:xfrm>
              <a:off x="828" y="1975"/>
              <a:ext cx="1358" cy="1500"/>
              <a:chOff x="357" y="2450"/>
              <a:chExt cx="795" cy="646"/>
            </a:xfrm>
          </p:grpSpPr>
          <p:sp>
            <p:nvSpPr>
              <p:cNvPr id="28" name="Line 68"/>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29" name="Line 69"/>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sp>
          <p:nvSpPr>
            <p:cNvPr id="27" name="Oval 70"/>
            <p:cNvSpPr>
              <a:spLocks noChangeArrowheads="1"/>
            </p:cNvSpPr>
            <p:nvPr/>
          </p:nvSpPr>
          <p:spPr bwMode="auto">
            <a:xfrm>
              <a:off x="2138" y="1935"/>
              <a:ext cx="88" cy="87"/>
            </a:xfrm>
            <a:prstGeom prst="ellipse">
              <a:avLst/>
            </a:prstGeom>
            <a:solidFill>
              <a:srgbClr val="005EA4"/>
            </a:solidFill>
            <a:ln w="9525">
              <a:solidFill>
                <a:srgbClr val="005EA4"/>
              </a:solidFill>
              <a:round/>
              <a:headEnd/>
              <a:tailEnd/>
            </a:ln>
          </p:spPr>
          <p:txBody>
            <a:bodyPr wrap="none" anchor="ctr"/>
            <a:lstStyle/>
            <a:p>
              <a:endParaRPr lang="en-US">
                <a:cs typeface="Arial" charset="0"/>
              </a:endParaRPr>
            </a:p>
          </p:txBody>
        </p:sp>
      </p:grpSp>
      <p:grpSp>
        <p:nvGrpSpPr>
          <p:cNvPr id="30" name="Group 71"/>
          <p:cNvGrpSpPr>
            <a:grpSpLocks/>
          </p:cNvGrpSpPr>
          <p:nvPr/>
        </p:nvGrpSpPr>
        <p:grpSpPr bwMode="auto">
          <a:xfrm>
            <a:off x="1316038" y="2479675"/>
            <a:ext cx="2759075" cy="3048000"/>
            <a:chOff x="829" y="1562"/>
            <a:chExt cx="1738" cy="1920"/>
          </a:xfrm>
        </p:grpSpPr>
        <p:grpSp>
          <p:nvGrpSpPr>
            <p:cNvPr id="31" name="Group 72"/>
            <p:cNvGrpSpPr>
              <a:grpSpLocks/>
            </p:cNvGrpSpPr>
            <p:nvPr/>
          </p:nvGrpSpPr>
          <p:grpSpPr bwMode="auto">
            <a:xfrm>
              <a:off x="829" y="1602"/>
              <a:ext cx="1695" cy="1880"/>
              <a:chOff x="357" y="2450"/>
              <a:chExt cx="795" cy="646"/>
            </a:xfrm>
          </p:grpSpPr>
          <p:sp>
            <p:nvSpPr>
              <p:cNvPr id="33" name="Line 73"/>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34" name="Line 74"/>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sp>
          <p:nvSpPr>
            <p:cNvPr id="32" name="Oval 75"/>
            <p:cNvSpPr>
              <a:spLocks noChangeArrowheads="1"/>
            </p:cNvSpPr>
            <p:nvPr/>
          </p:nvSpPr>
          <p:spPr bwMode="auto">
            <a:xfrm>
              <a:off x="2479" y="1562"/>
              <a:ext cx="88" cy="87"/>
            </a:xfrm>
            <a:prstGeom prst="ellipse">
              <a:avLst/>
            </a:prstGeom>
            <a:solidFill>
              <a:srgbClr val="005EA4"/>
            </a:solidFill>
            <a:ln w="9525">
              <a:solidFill>
                <a:srgbClr val="005EA4"/>
              </a:solidFill>
              <a:round/>
              <a:headEnd/>
              <a:tailEnd/>
            </a:ln>
          </p:spPr>
          <p:txBody>
            <a:bodyPr wrap="none" anchor="ctr"/>
            <a:lstStyle/>
            <a:p>
              <a:endParaRPr lang="en-US">
                <a:cs typeface="Arial" charset="0"/>
              </a:endParaRPr>
            </a:p>
          </p:txBody>
        </p:sp>
      </p:grpSp>
      <p:grpSp>
        <p:nvGrpSpPr>
          <p:cNvPr id="35" name="Group 76"/>
          <p:cNvGrpSpPr>
            <a:grpSpLocks/>
          </p:cNvGrpSpPr>
          <p:nvPr/>
        </p:nvGrpSpPr>
        <p:grpSpPr bwMode="auto">
          <a:xfrm>
            <a:off x="1314450" y="1873250"/>
            <a:ext cx="3316288" cy="3640138"/>
            <a:chOff x="828" y="1180"/>
            <a:chExt cx="2089" cy="2293"/>
          </a:xfrm>
        </p:grpSpPr>
        <p:grpSp>
          <p:nvGrpSpPr>
            <p:cNvPr id="36" name="Group 77"/>
            <p:cNvGrpSpPr>
              <a:grpSpLocks/>
            </p:cNvGrpSpPr>
            <p:nvPr/>
          </p:nvGrpSpPr>
          <p:grpSpPr bwMode="auto">
            <a:xfrm>
              <a:off x="828" y="1224"/>
              <a:ext cx="2043" cy="2249"/>
              <a:chOff x="357" y="2450"/>
              <a:chExt cx="795" cy="646"/>
            </a:xfrm>
          </p:grpSpPr>
          <p:sp>
            <p:nvSpPr>
              <p:cNvPr id="38" name="Line 78"/>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39" name="Line 79"/>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sp>
          <p:nvSpPr>
            <p:cNvPr id="37" name="Oval 80"/>
            <p:cNvSpPr>
              <a:spLocks noChangeArrowheads="1"/>
            </p:cNvSpPr>
            <p:nvPr/>
          </p:nvSpPr>
          <p:spPr bwMode="auto">
            <a:xfrm>
              <a:off x="2829" y="1180"/>
              <a:ext cx="88" cy="87"/>
            </a:xfrm>
            <a:prstGeom prst="ellipse">
              <a:avLst/>
            </a:prstGeom>
            <a:solidFill>
              <a:srgbClr val="005EA4"/>
            </a:solidFill>
            <a:ln w="9525">
              <a:solidFill>
                <a:srgbClr val="005EA4"/>
              </a:solidFill>
              <a:round/>
              <a:headEnd/>
              <a:tailEnd/>
            </a:ln>
          </p:spPr>
          <p:txBody>
            <a:bodyPr wrap="none" anchor="ctr"/>
            <a:lstStyle/>
            <a:p>
              <a:endParaRPr lang="en-US">
                <a:cs typeface="Arial" charset="0"/>
              </a:endParaRPr>
            </a:p>
          </p:txBody>
        </p:sp>
      </p:grpSp>
      <p:sp>
        <p:nvSpPr>
          <p:cNvPr id="40" name="Line 81"/>
          <p:cNvSpPr>
            <a:spLocks noChangeShapeType="1"/>
          </p:cNvSpPr>
          <p:nvPr/>
        </p:nvSpPr>
        <p:spPr bwMode="auto">
          <a:xfrm>
            <a:off x="5273675" y="2640013"/>
            <a:ext cx="552450" cy="0"/>
          </a:xfrm>
          <a:prstGeom prst="line">
            <a:avLst/>
          </a:prstGeom>
          <a:noFill/>
          <a:ln w="76200">
            <a:solidFill>
              <a:srgbClr val="005EA4"/>
            </a:solidFill>
            <a:round/>
            <a:headEnd/>
            <a:tailEnd type="triangle" w="lg" len="med"/>
          </a:ln>
        </p:spPr>
        <p:txBody>
          <a:bodyPr/>
          <a:lstStyle/>
          <a:p>
            <a:endParaRPr lang="en-US"/>
          </a:p>
        </p:txBody>
      </p:sp>
      <p:sp>
        <p:nvSpPr>
          <p:cNvPr id="41" name="Line 82"/>
          <p:cNvSpPr>
            <a:spLocks noChangeShapeType="1"/>
          </p:cNvSpPr>
          <p:nvPr/>
        </p:nvSpPr>
        <p:spPr bwMode="auto">
          <a:xfrm>
            <a:off x="5265738" y="3111500"/>
            <a:ext cx="552450" cy="0"/>
          </a:xfrm>
          <a:prstGeom prst="line">
            <a:avLst/>
          </a:prstGeom>
          <a:noFill/>
          <a:ln w="76200">
            <a:solidFill>
              <a:srgbClr val="005EA4"/>
            </a:solidFill>
            <a:round/>
            <a:headEnd/>
            <a:tailEnd type="triangle" w="lg" len="med"/>
          </a:ln>
        </p:spPr>
        <p:txBody>
          <a:bodyPr/>
          <a:lstStyle/>
          <a:p>
            <a:endParaRPr lang="en-US"/>
          </a:p>
        </p:txBody>
      </p:sp>
      <p:sp>
        <p:nvSpPr>
          <p:cNvPr id="42" name="Line 83"/>
          <p:cNvSpPr>
            <a:spLocks noChangeShapeType="1"/>
          </p:cNvSpPr>
          <p:nvPr/>
        </p:nvSpPr>
        <p:spPr bwMode="auto">
          <a:xfrm>
            <a:off x="5275263" y="3581400"/>
            <a:ext cx="552450" cy="0"/>
          </a:xfrm>
          <a:prstGeom prst="line">
            <a:avLst/>
          </a:prstGeom>
          <a:noFill/>
          <a:ln w="76200">
            <a:solidFill>
              <a:srgbClr val="005EA4"/>
            </a:solidFill>
            <a:round/>
            <a:headEnd/>
            <a:tailEnd type="triangle" w="lg" len="med"/>
          </a:ln>
        </p:spPr>
        <p:txBody>
          <a:bodyPr/>
          <a:lstStyle/>
          <a:p>
            <a:endParaRPr lang="en-US"/>
          </a:p>
        </p:txBody>
      </p:sp>
      <p:sp>
        <p:nvSpPr>
          <p:cNvPr id="43" name="Line 84"/>
          <p:cNvSpPr>
            <a:spLocks noChangeShapeType="1"/>
          </p:cNvSpPr>
          <p:nvPr/>
        </p:nvSpPr>
        <p:spPr bwMode="auto">
          <a:xfrm>
            <a:off x="5265738" y="4054475"/>
            <a:ext cx="552450" cy="0"/>
          </a:xfrm>
          <a:prstGeom prst="line">
            <a:avLst/>
          </a:prstGeom>
          <a:noFill/>
          <a:ln w="76200">
            <a:solidFill>
              <a:srgbClr val="005EA4"/>
            </a:solidFill>
            <a:round/>
            <a:headEnd/>
            <a:tailEnd type="triangle" w="lg" len="med"/>
          </a:ln>
        </p:spPr>
        <p:txBody>
          <a:bodyPr/>
          <a:lstStyle/>
          <a:p>
            <a:endParaRPr lang="en-US"/>
          </a:p>
        </p:txBody>
      </p:sp>
      <p:sp>
        <p:nvSpPr>
          <p:cNvPr id="44" name="Line 85"/>
          <p:cNvSpPr>
            <a:spLocks noChangeShapeType="1"/>
          </p:cNvSpPr>
          <p:nvPr/>
        </p:nvSpPr>
        <p:spPr bwMode="auto">
          <a:xfrm>
            <a:off x="5273675" y="4540250"/>
            <a:ext cx="552450" cy="0"/>
          </a:xfrm>
          <a:prstGeom prst="line">
            <a:avLst/>
          </a:prstGeom>
          <a:noFill/>
          <a:ln w="76200">
            <a:solidFill>
              <a:srgbClr val="005EA4"/>
            </a:solidFill>
            <a:round/>
            <a:headEnd/>
            <a:tailEnd type="triangle" w="lg" len="med"/>
          </a:ln>
        </p:spPr>
        <p:txBody>
          <a:bodyPr/>
          <a:lstStyle/>
          <a:p>
            <a:endParaRPr lang="en-US"/>
          </a:p>
        </p:txBody>
      </p:sp>
      <p:sp>
        <p:nvSpPr>
          <p:cNvPr id="45" name="Line 86"/>
          <p:cNvSpPr>
            <a:spLocks noChangeShapeType="1"/>
          </p:cNvSpPr>
          <p:nvPr/>
        </p:nvSpPr>
        <p:spPr bwMode="auto">
          <a:xfrm>
            <a:off x="5267325" y="5011738"/>
            <a:ext cx="552450" cy="0"/>
          </a:xfrm>
          <a:prstGeom prst="line">
            <a:avLst/>
          </a:prstGeom>
          <a:noFill/>
          <a:ln w="76200">
            <a:solidFill>
              <a:srgbClr val="005EA4"/>
            </a:solidFill>
            <a:round/>
            <a:headEnd/>
            <a:tailEnd type="triangle" w="lg" len="med"/>
          </a:ln>
        </p:spPr>
        <p:txBody>
          <a:bodyPr/>
          <a:lstStyle/>
          <a:p>
            <a:endParaRPr lang="en-US"/>
          </a:p>
        </p:txBody>
      </p:sp>
      <p:sp>
        <p:nvSpPr>
          <p:cNvPr id="46" name="Line 87"/>
          <p:cNvSpPr>
            <a:spLocks noChangeShapeType="1"/>
          </p:cNvSpPr>
          <p:nvPr/>
        </p:nvSpPr>
        <p:spPr bwMode="auto">
          <a:xfrm>
            <a:off x="5257800" y="5483225"/>
            <a:ext cx="552450" cy="0"/>
          </a:xfrm>
          <a:prstGeom prst="line">
            <a:avLst/>
          </a:prstGeom>
          <a:noFill/>
          <a:ln w="76200">
            <a:solidFill>
              <a:srgbClr val="005EA4"/>
            </a:solidFill>
            <a:round/>
            <a:headEnd/>
            <a:tailEnd type="triangle" w="lg" len="med"/>
          </a:ln>
        </p:spPr>
        <p:txBody>
          <a:bodyPr/>
          <a:lstStyle/>
          <a:p>
            <a:endParaRPr lang="en-US"/>
          </a:p>
        </p:txBody>
      </p:sp>
      <p:sp>
        <p:nvSpPr>
          <p:cNvPr id="47" name="Text Box 88"/>
          <p:cNvSpPr txBox="1">
            <a:spLocks noChangeArrowheads="1"/>
          </p:cNvSpPr>
          <p:nvPr/>
        </p:nvSpPr>
        <p:spPr bwMode="auto">
          <a:xfrm>
            <a:off x="879475" y="1143000"/>
            <a:ext cx="415925" cy="488950"/>
          </a:xfrm>
          <a:prstGeom prst="rect">
            <a:avLst/>
          </a:prstGeom>
          <a:noFill/>
          <a:ln w="9525">
            <a:noFill/>
            <a:miter lim="800000"/>
            <a:headEnd/>
            <a:tailEnd/>
          </a:ln>
        </p:spPr>
        <p:txBody>
          <a:bodyPr>
            <a:spAutoFit/>
          </a:bodyPr>
          <a:lstStyle/>
          <a:p>
            <a:pPr algn="r">
              <a:spcBef>
                <a:spcPct val="50000"/>
              </a:spcBef>
            </a:pPr>
            <a:r>
              <a:rPr lang="en-US" sz="2600" b="1" i="1" dirty="0">
                <a:cs typeface="Arial" charset="0"/>
              </a:rPr>
              <a:t>P</a:t>
            </a:r>
          </a:p>
        </p:txBody>
      </p:sp>
      <p:sp>
        <p:nvSpPr>
          <p:cNvPr id="48" name="Text Box 89"/>
          <p:cNvSpPr txBox="1">
            <a:spLocks noChangeArrowheads="1"/>
          </p:cNvSpPr>
          <p:nvPr/>
        </p:nvSpPr>
        <p:spPr bwMode="auto">
          <a:xfrm>
            <a:off x="4648200" y="5562600"/>
            <a:ext cx="433387" cy="396875"/>
          </a:xfrm>
          <a:prstGeom prst="rect">
            <a:avLst/>
          </a:prstGeom>
          <a:noFill/>
          <a:ln w="9525">
            <a:noFill/>
            <a:miter lim="800000"/>
            <a:headEnd/>
            <a:tailEnd/>
          </a:ln>
        </p:spPr>
        <p:txBody>
          <a:bodyPr lIns="0" tIns="0" rIns="0" bIns="0">
            <a:spAutoFit/>
          </a:bodyPr>
          <a:lstStyle/>
          <a:p>
            <a:pPr algn="ctr">
              <a:spcBef>
                <a:spcPct val="50000"/>
              </a:spcBef>
            </a:pPr>
            <a:r>
              <a:rPr lang="en-US" sz="2600" b="1" i="1" dirty="0">
                <a:cs typeface="Arial" charset="0"/>
              </a:rPr>
              <a:t>Q</a:t>
            </a:r>
          </a:p>
        </p:txBody>
      </p:sp>
      <p:sp>
        <p:nvSpPr>
          <p:cNvPr id="49"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563731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ssolv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fade">
                                      <p:cBhvr>
                                        <p:cTn id="10" dur="500"/>
                                        <p:tgtEl>
                                          <p:spTgt spid="40"/>
                                        </p:tgtEl>
                                      </p:cBhvr>
                                    </p:animEffect>
                                  </p:childTnLst>
                                  <p:subTnLst>
                                    <p:animClr clrSpc="rgb" dir="cw">
                                      <p:cBhvr override="childStyle">
                                        <p:cTn dur="1" fill="hold" display="0" masterRel="nextClick" afterEffect="1"/>
                                        <p:tgtEl>
                                          <p:spTgt spid="40"/>
                                        </p:tgtEl>
                                        <p:attrNameLst>
                                          <p:attrName>ppt_c</p:attrName>
                                        </p:attrNameLst>
                                      </p:cBhvr>
                                      <p:to>
                                        <a:schemeClr val="bg1"/>
                                      </p:to>
                                    </p:animClr>
                                  </p:subTnLst>
                                </p:cTn>
                              </p:par>
                            </p:childTnLst>
                          </p:cTn>
                        </p:par>
                      </p:childTnLst>
                    </p:cTn>
                  </p:par>
                  <p:par>
                    <p:cTn id="11" fill="hold">
                      <p:stCondLst>
                        <p:cond delay="indefinite"/>
                      </p:stCondLst>
                      <p:childTnLst>
                        <p:par>
                          <p:cTn id="12" fill="hold">
                            <p:stCondLst>
                              <p:cond delay="0"/>
                            </p:stCondLst>
                            <p:childTnLst>
                              <p:par>
                                <p:cTn id="13" presetID="18" presetClass="entr" presetSubtype="3"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strips(upRight)">
                                      <p:cBhvr>
                                        <p:cTn id="15" dur="500"/>
                                        <p:tgtEl>
                                          <p:spTgt spid="2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1"/>
                                        </p:tgtEl>
                                        <p:attrNameLst>
                                          <p:attrName>style.visibility</p:attrName>
                                        </p:attrNameLst>
                                      </p:cBhvr>
                                      <p:to>
                                        <p:strVal val="visible"/>
                                      </p:to>
                                    </p:set>
                                    <p:animEffect transition="in" filter="fade">
                                      <p:cBhvr>
                                        <p:cTn id="18" dur="500"/>
                                        <p:tgtEl>
                                          <p:spTgt spid="41"/>
                                        </p:tgtEl>
                                      </p:cBhvr>
                                    </p:animEffect>
                                  </p:childTnLst>
                                  <p:subTnLst>
                                    <p:animClr clrSpc="rgb" dir="cw">
                                      <p:cBhvr override="childStyle">
                                        <p:cTn dur="1" fill="hold" display="0" masterRel="nextClick" afterEffect="1"/>
                                        <p:tgtEl>
                                          <p:spTgt spid="41"/>
                                        </p:tgtEl>
                                        <p:attrNameLst>
                                          <p:attrName>ppt_c</p:attrName>
                                        </p:attrNameLst>
                                      </p:cBhvr>
                                      <p:to>
                                        <a:schemeClr val="bg1"/>
                                      </p:to>
                                    </p:animClr>
                                  </p:subTnLst>
                                </p:cTn>
                              </p:par>
                            </p:childTnLst>
                          </p:cTn>
                        </p:par>
                      </p:childTnLst>
                    </p:cTn>
                  </p:par>
                  <p:par>
                    <p:cTn id="19" fill="hold">
                      <p:stCondLst>
                        <p:cond delay="indefinite"/>
                      </p:stCondLst>
                      <p:childTnLst>
                        <p:par>
                          <p:cTn id="20" fill="hold">
                            <p:stCondLst>
                              <p:cond delay="0"/>
                            </p:stCondLst>
                            <p:childTnLst>
                              <p:par>
                                <p:cTn id="21" presetID="18" presetClass="entr" presetSubtype="3"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strips(upRight)">
                                      <p:cBhvr>
                                        <p:cTn id="23" dur="500"/>
                                        <p:tgtEl>
                                          <p:spTgt spid="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fade">
                                      <p:cBhvr>
                                        <p:cTn id="26" dur="500"/>
                                        <p:tgtEl>
                                          <p:spTgt spid="42"/>
                                        </p:tgtEl>
                                      </p:cBhvr>
                                    </p:animEffect>
                                  </p:childTnLst>
                                  <p:subTnLst>
                                    <p:animClr clrSpc="rgb" dir="cw">
                                      <p:cBhvr override="childStyle">
                                        <p:cTn dur="1" fill="hold" display="0" masterRel="nextClick" afterEffect="1"/>
                                        <p:tgtEl>
                                          <p:spTgt spid="42"/>
                                        </p:tgtEl>
                                        <p:attrNameLst>
                                          <p:attrName>ppt_c</p:attrName>
                                        </p:attrNameLst>
                                      </p:cBhvr>
                                      <p:to>
                                        <a:schemeClr val="bg1"/>
                                      </p:to>
                                    </p:animClr>
                                  </p:subTnLst>
                                </p:cTn>
                              </p:par>
                            </p:childTnLst>
                          </p:cTn>
                        </p:par>
                      </p:childTnLst>
                    </p:cTn>
                  </p:par>
                  <p:par>
                    <p:cTn id="27" fill="hold">
                      <p:stCondLst>
                        <p:cond delay="indefinite"/>
                      </p:stCondLst>
                      <p:childTnLst>
                        <p:par>
                          <p:cTn id="28" fill="hold">
                            <p:stCondLst>
                              <p:cond delay="0"/>
                            </p:stCondLst>
                            <p:childTnLst>
                              <p:par>
                                <p:cTn id="29" presetID="18" presetClass="entr" presetSubtype="3"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strips(upRight)">
                                      <p:cBhvr>
                                        <p:cTn id="31" dur="500"/>
                                        <p:tgtEl>
                                          <p:spTgt spid="1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3"/>
                                        </p:tgtEl>
                                        <p:attrNameLst>
                                          <p:attrName>style.visibility</p:attrName>
                                        </p:attrNameLst>
                                      </p:cBhvr>
                                      <p:to>
                                        <p:strVal val="visible"/>
                                      </p:to>
                                    </p:set>
                                    <p:animEffect transition="in" filter="fade">
                                      <p:cBhvr>
                                        <p:cTn id="34" dur="500"/>
                                        <p:tgtEl>
                                          <p:spTgt spid="43"/>
                                        </p:tgtEl>
                                      </p:cBhvr>
                                    </p:animEffect>
                                  </p:childTnLst>
                                  <p:subTnLst>
                                    <p:animClr clrSpc="rgb" dir="cw">
                                      <p:cBhvr override="childStyle">
                                        <p:cTn dur="1" fill="hold" display="0" masterRel="nextClick" afterEffect="1"/>
                                        <p:tgtEl>
                                          <p:spTgt spid="43"/>
                                        </p:tgtEl>
                                        <p:attrNameLst>
                                          <p:attrName>ppt_c</p:attrName>
                                        </p:attrNameLst>
                                      </p:cBhvr>
                                      <p:to>
                                        <a:schemeClr val="bg1"/>
                                      </p:to>
                                    </p:animClr>
                                  </p:subTnLst>
                                </p:cTn>
                              </p:par>
                            </p:childTnLst>
                          </p:cTn>
                        </p:par>
                      </p:childTnLst>
                    </p:cTn>
                  </p:par>
                  <p:par>
                    <p:cTn id="35" fill="hold">
                      <p:stCondLst>
                        <p:cond delay="indefinite"/>
                      </p:stCondLst>
                      <p:childTnLst>
                        <p:par>
                          <p:cTn id="36" fill="hold">
                            <p:stCondLst>
                              <p:cond delay="0"/>
                            </p:stCondLst>
                            <p:childTnLst>
                              <p:par>
                                <p:cTn id="37" presetID="18" presetClass="entr" presetSubtype="3" fill="hold" nodeType="click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strips(upRight)">
                                      <p:cBhvr>
                                        <p:cTn id="39" dur="500"/>
                                        <p:tgtEl>
                                          <p:spTgt spid="2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4"/>
                                        </p:tgtEl>
                                        <p:attrNameLst>
                                          <p:attrName>style.visibility</p:attrName>
                                        </p:attrNameLst>
                                      </p:cBhvr>
                                      <p:to>
                                        <p:strVal val="visible"/>
                                      </p:to>
                                    </p:set>
                                    <p:animEffect transition="in" filter="fade">
                                      <p:cBhvr>
                                        <p:cTn id="42" dur="500"/>
                                        <p:tgtEl>
                                          <p:spTgt spid="44"/>
                                        </p:tgtEl>
                                      </p:cBhvr>
                                    </p:animEffect>
                                  </p:childTnLst>
                                  <p:subTnLst>
                                    <p:animClr clrSpc="rgb" dir="cw">
                                      <p:cBhvr override="childStyle">
                                        <p:cTn dur="1" fill="hold" display="0" masterRel="nextClick" afterEffect="1"/>
                                        <p:tgtEl>
                                          <p:spTgt spid="44"/>
                                        </p:tgtEl>
                                        <p:attrNameLst>
                                          <p:attrName>ppt_c</p:attrName>
                                        </p:attrNameLst>
                                      </p:cBhvr>
                                      <p:to>
                                        <a:schemeClr val="bg1"/>
                                      </p:to>
                                    </p:animClr>
                                  </p:subTnLst>
                                </p:cTn>
                              </p:par>
                            </p:childTnLst>
                          </p:cTn>
                        </p:par>
                      </p:childTnLst>
                    </p:cTn>
                  </p:par>
                  <p:par>
                    <p:cTn id="43" fill="hold">
                      <p:stCondLst>
                        <p:cond delay="indefinite"/>
                      </p:stCondLst>
                      <p:childTnLst>
                        <p:par>
                          <p:cTn id="44" fill="hold">
                            <p:stCondLst>
                              <p:cond delay="0"/>
                            </p:stCondLst>
                            <p:childTnLst>
                              <p:par>
                                <p:cTn id="45" presetID="18" presetClass="entr" presetSubtype="3" fill="hold" nodeType="click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strips(upRight)">
                                      <p:cBhvr>
                                        <p:cTn id="47" dur="500"/>
                                        <p:tgtEl>
                                          <p:spTgt spid="30"/>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45"/>
                                        </p:tgtEl>
                                        <p:attrNameLst>
                                          <p:attrName>style.visibility</p:attrName>
                                        </p:attrNameLst>
                                      </p:cBhvr>
                                      <p:to>
                                        <p:strVal val="visible"/>
                                      </p:to>
                                    </p:set>
                                    <p:animEffect transition="in" filter="fade">
                                      <p:cBhvr>
                                        <p:cTn id="50" dur="500"/>
                                        <p:tgtEl>
                                          <p:spTgt spid="45"/>
                                        </p:tgtEl>
                                      </p:cBhvr>
                                    </p:animEffect>
                                  </p:childTnLst>
                                  <p:subTnLst>
                                    <p:animClr clrSpc="rgb" dir="cw">
                                      <p:cBhvr override="childStyle">
                                        <p:cTn dur="1" fill="hold" display="0" masterRel="nextClick" afterEffect="1"/>
                                        <p:tgtEl>
                                          <p:spTgt spid="45"/>
                                        </p:tgtEl>
                                        <p:attrNameLst>
                                          <p:attrName>ppt_c</p:attrName>
                                        </p:attrNameLst>
                                      </p:cBhvr>
                                      <p:to>
                                        <a:schemeClr val="bg1"/>
                                      </p:to>
                                    </p:animClr>
                                  </p:subTnLst>
                                </p:cTn>
                              </p:par>
                            </p:childTnLst>
                          </p:cTn>
                        </p:par>
                      </p:childTnLst>
                    </p:cTn>
                  </p:par>
                  <p:par>
                    <p:cTn id="51" fill="hold">
                      <p:stCondLst>
                        <p:cond delay="indefinite"/>
                      </p:stCondLst>
                      <p:childTnLst>
                        <p:par>
                          <p:cTn id="52" fill="hold">
                            <p:stCondLst>
                              <p:cond delay="0"/>
                            </p:stCondLst>
                            <p:childTnLst>
                              <p:par>
                                <p:cTn id="53" presetID="18" presetClass="entr" presetSubtype="3" fill="hold" nodeType="clickEffect">
                                  <p:stCondLst>
                                    <p:cond delay="0"/>
                                  </p:stCondLst>
                                  <p:childTnLst>
                                    <p:set>
                                      <p:cBhvr>
                                        <p:cTn id="54" dur="1" fill="hold">
                                          <p:stCondLst>
                                            <p:cond delay="0"/>
                                          </p:stCondLst>
                                        </p:cTn>
                                        <p:tgtEl>
                                          <p:spTgt spid="35"/>
                                        </p:tgtEl>
                                        <p:attrNameLst>
                                          <p:attrName>style.visibility</p:attrName>
                                        </p:attrNameLst>
                                      </p:cBhvr>
                                      <p:to>
                                        <p:strVal val="visible"/>
                                      </p:to>
                                    </p:set>
                                    <p:animEffect transition="in" filter="strips(upRight)">
                                      <p:cBhvr>
                                        <p:cTn id="55" dur="500"/>
                                        <p:tgtEl>
                                          <p:spTgt spid="35"/>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46"/>
                                        </p:tgtEl>
                                        <p:attrNameLst>
                                          <p:attrName>style.visibility</p:attrName>
                                        </p:attrNameLst>
                                      </p:cBhvr>
                                      <p:to>
                                        <p:strVal val="visible"/>
                                      </p:to>
                                    </p:set>
                                    <p:animEffect transition="in" filter="fade">
                                      <p:cBhvr>
                                        <p:cTn id="58" dur="500"/>
                                        <p:tgtEl>
                                          <p:spTgt spid="46"/>
                                        </p:tgtEl>
                                      </p:cBhvr>
                                    </p:animEffect>
                                  </p:childTnLst>
                                  <p:subTnLst>
                                    <p:animClr clrSpc="rgb" dir="cw">
                                      <p:cBhvr override="childStyle">
                                        <p:cTn dur="1" fill="hold" display="0" masterRel="nextClick" afterEffect="1"/>
                                        <p:tgtEl>
                                          <p:spTgt spid="46"/>
                                        </p:tgtEl>
                                        <p:attrNameLst>
                                          <p:attrName>ppt_c</p:attrName>
                                        </p:attrNameLst>
                                      </p:cBhvr>
                                      <p:to>
                                        <a:schemeClr val="bg1"/>
                                      </p:to>
                                    </p:animClr>
                                  </p:subTnLst>
                                </p:cTn>
                              </p:par>
                            </p:childTnLst>
                          </p:cTn>
                        </p:par>
                      </p:childTnLst>
                    </p:cTn>
                  </p:par>
                  <p:par>
                    <p:cTn id="59" fill="hold">
                      <p:stCondLst>
                        <p:cond delay="indefinite"/>
                      </p:stCondLst>
                      <p:childTnLst>
                        <p:par>
                          <p:cTn id="60" fill="hold">
                            <p:stCondLst>
                              <p:cond delay="0"/>
                            </p:stCondLst>
                            <p:childTnLst>
                              <p:par>
                                <p:cTn id="61" presetID="18" presetClass="entr" presetSubtype="3"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strips(upRight)">
                                      <p:cBhvr>
                                        <p:cTn id="6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40" grpId="0" animBg="1"/>
      <p:bldP spid="41" grpId="0" animBg="1"/>
      <p:bldP spid="42" grpId="0" animBg="1"/>
      <p:bldP spid="43" grpId="0" animBg="1"/>
      <p:bldP spid="44" grpId="0" animBg="1"/>
      <p:bldP spid="45" grpId="0" animBg="1"/>
      <p:bldP spid="4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Market Supply vs. Individual Supply</a:t>
            </a:r>
          </a:p>
        </p:txBody>
      </p:sp>
      <p:sp>
        <p:nvSpPr>
          <p:cNvPr id="3" name="Content Placeholder 2"/>
          <p:cNvSpPr>
            <a:spLocks noGrp="1"/>
          </p:cNvSpPr>
          <p:nvPr>
            <p:ph idx="1"/>
          </p:nvPr>
        </p:nvSpPr>
        <p:spPr>
          <a:prstGeom prst="rect">
            <a:avLst/>
          </a:prstGeom>
        </p:spPr>
        <p:txBody>
          <a:bodyPr/>
          <a:lstStyle/>
          <a:p>
            <a:r>
              <a:rPr lang="en-US" altLang="en-US" dirty="0"/>
              <a:t>Market supply</a:t>
            </a:r>
          </a:p>
          <a:p>
            <a:pPr lvl="1"/>
            <a:r>
              <a:rPr lang="en-US" altLang="en-US" dirty="0"/>
              <a:t>Sum of the supplies of all sellers of a good or service</a:t>
            </a:r>
          </a:p>
          <a:p>
            <a:pPr lvl="1"/>
            <a:r>
              <a:rPr lang="en-US" altLang="en-US" dirty="0"/>
              <a:t>Market supply curve: sum of individual supply curves horizontally</a:t>
            </a:r>
          </a:p>
          <a:p>
            <a:pPr lvl="2"/>
            <a:r>
              <a:rPr lang="en-US" altLang="en-US" dirty="0"/>
              <a:t>To find the total quantity supplied at any price, we add the individual quantities</a:t>
            </a:r>
            <a:endParaRPr lang="en-US" dirty="0"/>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31</a:t>
            </a:fld>
            <a:endParaRPr lang="en-US"/>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688334253"/>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EXAMPLE 2C: Market vs. individual supply</a:t>
            </a:r>
          </a:p>
        </p:txBody>
      </p:sp>
      <p:sp>
        <p:nvSpPr>
          <p:cNvPr id="3" name="Text Placeholder 2"/>
          <p:cNvSpPr>
            <a:spLocks noGrp="1"/>
          </p:cNvSpPr>
          <p:nvPr>
            <p:ph idx="1"/>
          </p:nvPr>
        </p:nvSpPr>
        <p:spPr>
          <a:xfrm>
            <a:off x="228600" y="914400"/>
            <a:ext cx="8762999" cy="5534025"/>
          </a:xfrm>
        </p:spPr>
        <p:txBody>
          <a:bodyPr/>
          <a:lstStyle/>
          <a:p>
            <a:pPr marL="0" indent="0">
              <a:buNone/>
            </a:pPr>
            <a:r>
              <a:rPr lang="en-US" sz="3000" dirty="0"/>
              <a:t>Suppose Starbucks and </a:t>
            </a:r>
            <a:r>
              <a:rPr lang="en-US" sz="3000" dirty="0" err="1"/>
              <a:t>Peet’s</a:t>
            </a:r>
            <a:r>
              <a:rPr lang="en-US" sz="3000" dirty="0"/>
              <a:t> Coffee are the only two sellers in this market. </a:t>
            </a:r>
            <a:r>
              <a:rPr lang="en-US" sz="3000" dirty="0">
                <a:solidFill>
                  <a:srgbClr val="002060"/>
                </a:solidFill>
              </a:rPr>
              <a:t>(</a:t>
            </a:r>
            <a:r>
              <a:rPr lang="en-US" sz="3000" b="1" i="1" dirty="0">
                <a:solidFill>
                  <a:srgbClr val="002060"/>
                </a:solidFill>
              </a:rPr>
              <a:t>Q</a:t>
            </a:r>
            <a:r>
              <a:rPr lang="en-US" sz="3000" b="1" i="1" baseline="-25000" dirty="0">
                <a:solidFill>
                  <a:srgbClr val="002060"/>
                </a:solidFill>
              </a:rPr>
              <a:t>s</a:t>
            </a:r>
            <a:r>
              <a:rPr lang="en-US" sz="3000" dirty="0">
                <a:solidFill>
                  <a:srgbClr val="002060"/>
                </a:solidFill>
              </a:rPr>
              <a:t> = quantity supplied)</a:t>
            </a:r>
          </a:p>
          <a:p>
            <a:endParaRPr lang="en-US" sz="3000" dirty="0"/>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32</a:t>
            </a:fld>
            <a:endParaRPr lang="en-US" dirty="0"/>
          </a:p>
        </p:txBody>
      </p:sp>
      <p:grpSp>
        <p:nvGrpSpPr>
          <p:cNvPr id="6" name="Group 2"/>
          <p:cNvGrpSpPr>
            <a:grpSpLocks/>
          </p:cNvGrpSpPr>
          <p:nvPr/>
        </p:nvGrpSpPr>
        <p:grpSpPr bwMode="auto">
          <a:xfrm>
            <a:off x="841375" y="2362200"/>
            <a:ext cx="7491413" cy="3863975"/>
            <a:chOff x="530" y="1765"/>
            <a:chExt cx="4719" cy="2434"/>
          </a:xfrm>
          <a:noFill/>
        </p:grpSpPr>
        <p:sp>
          <p:nvSpPr>
            <p:cNvPr id="7" name="Rectangle 3"/>
            <p:cNvSpPr>
              <a:spLocks noChangeArrowheads="1"/>
            </p:cNvSpPr>
            <p:nvPr/>
          </p:nvSpPr>
          <p:spPr bwMode="auto">
            <a:xfrm>
              <a:off x="530" y="1765"/>
              <a:ext cx="4719" cy="2434"/>
            </a:xfrm>
            <a:prstGeom prst="rect">
              <a:avLst/>
            </a:prstGeom>
            <a:grpFill/>
            <a:ln w="9525">
              <a:noFill/>
              <a:miter lim="800000"/>
              <a:headEnd/>
              <a:tailEnd/>
            </a:ln>
          </p:spPr>
          <p:txBody>
            <a:bodyPr wrap="none" anchor="ctr"/>
            <a:lstStyle/>
            <a:p>
              <a:endParaRPr lang="en-US" sz="2800">
                <a:latin typeface="Arial"/>
                <a:cs typeface="Arial"/>
              </a:endParaRPr>
            </a:p>
          </p:txBody>
        </p:sp>
        <p:sp>
          <p:nvSpPr>
            <p:cNvPr id="8" name="Line 4"/>
            <p:cNvSpPr>
              <a:spLocks noChangeShapeType="1"/>
            </p:cNvSpPr>
            <p:nvPr/>
          </p:nvSpPr>
          <p:spPr bwMode="auto">
            <a:xfrm>
              <a:off x="582" y="2095"/>
              <a:ext cx="4588" cy="0"/>
            </a:xfrm>
            <a:prstGeom prst="line">
              <a:avLst/>
            </a:prstGeom>
            <a:grpFill/>
            <a:ln w="12700">
              <a:solidFill>
                <a:schemeClr val="tx1"/>
              </a:solidFill>
              <a:round/>
              <a:headEnd/>
              <a:tailEnd/>
            </a:ln>
          </p:spPr>
          <p:txBody>
            <a:bodyPr/>
            <a:lstStyle/>
            <a:p>
              <a:endParaRPr lang="en-US" sz="2800">
                <a:latin typeface="Arial"/>
                <a:cs typeface="Arial"/>
              </a:endParaRPr>
            </a:p>
          </p:txBody>
        </p:sp>
      </p:grpSp>
      <p:grpSp>
        <p:nvGrpSpPr>
          <p:cNvPr id="9" name="Group 7"/>
          <p:cNvGrpSpPr>
            <a:grpSpLocks/>
          </p:cNvGrpSpPr>
          <p:nvPr/>
        </p:nvGrpSpPr>
        <p:grpSpPr bwMode="auto">
          <a:xfrm>
            <a:off x="2116138" y="2066925"/>
            <a:ext cx="1873250" cy="4141788"/>
            <a:chOff x="1333" y="1579"/>
            <a:chExt cx="1180" cy="2609"/>
          </a:xfrm>
          <a:noFill/>
        </p:grpSpPr>
        <p:sp>
          <p:nvSpPr>
            <p:cNvPr id="10" name="Rectangle 8"/>
            <p:cNvSpPr>
              <a:spLocks noChangeArrowheads="1"/>
            </p:cNvSpPr>
            <p:nvPr/>
          </p:nvSpPr>
          <p:spPr bwMode="auto">
            <a:xfrm>
              <a:off x="1333" y="3889"/>
              <a:ext cx="1180"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a:solidFill>
                    <a:srgbClr val="002060"/>
                  </a:solidFill>
                  <a:latin typeface="Arial"/>
                  <a:cs typeface="Arial"/>
                </a:rPr>
                <a:t>18</a:t>
              </a:r>
            </a:p>
          </p:txBody>
        </p:sp>
        <p:sp>
          <p:nvSpPr>
            <p:cNvPr id="11" name="Rectangle 9"/>
            <p:cNvSpPr>
              <a:spLocks noChangeArrowheads="1"/>
            </p:cNvSpPr>
            <p:nvPr/>
          </p:nvSpPr>
          <p:spPr bwMode="auto">
            <a:xfrm>
              <a:off x="1333" y="3590"/>
              <a:ext cx="1180"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a:solidFill>
                    <a:srgbClr val="002060"/>
                  </a:solidFill>
                  <a:latin typeface="Arial"/>
                  <a:cs typeface="Arial"/>
                </a:rPr>
                <a:t>15</a:t>
              </a:r>
            </a:p>
          </p:txBody>
        </p:sp>
        <p:sp>
          <p:nvSpPr>
            <p:cNvPr id="12" name="Rectangle 10"/>
            <p:cNvSpPr>
              <a:spLocks noChangeArrowheads="1"/>
            </p:cNvSpPr>
            <p:nvPr/>
          </p:nvSpPr>
          <p:spPr bwMode="auto">
            <a:xfrm>
              <a:off x="1333" y="3291"/>
              <a:ext cx="1180"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002060"/>
                  </a:solidFill>
                  <a:latin typeface="Arial"/>
                  <a:cs typeface="Arial"/>
                </a:rPr>
                <a:t>12</a:t>
              </a:r>
            </a:p>
          </p:txBody>
        </p:sp>
        <p:sp>
          <p:nvSpPr>
            <p:cNvPr id="13" name="Rectangle 11"/>
            <p:cNvSpPr>
              <a:spLocks noChangeArrowheads="1"/>
            </p:cNvSpPr>
            <p:nvPr/>
          </p:nvSpPr>
          <p:spPr bwMode="auto">
            <a:xfrm>
              <a:off x="1333" y="2992"/>
              <a:ext cx="1180"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a:solidFill>
                    <a:srgbClr val="002060"/>
                  </a:solidFill>
                  <a:latin typeface="Arial"/>
                  <a:cs typeface="Arial"/>
                </a:rPr>
                <a:t>9</a:t>
              </a:r>
            </a:p>
          </p:txBody>
        </p:sp>
        <p:sp>
          <p:nvSpPr>
            <p:cNvPr id="14" name="Rectangle 12"/>
            <p:cNvSpPr>
              <a:spLocks noChangeArrowheads="1"/>
            </p:cNvSpPr>
            <p:nvPr/>
          </p:nvSpPr>
          <p:spPr bwMode="auto">
            <a:xfrm>
              <a:off x="1333" y="2693"/>
              <a:ext cx="1180"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a:solidFill>
                    <a:srgbClr val="002060"/>
                  </a:solidFill>
                  <a:latin typeface="Arial"/>
                  <a:cs typeface="Arial"/>
                </a:rPr>
                <a:t>6</a:t>
              </a:r>
            </a:p>
          </p:txBody>
        </p:sp>
        <p:sp>
          <p:nvSpPr>
            <p:cNvPr id="15" name="Rectangle 13"/>
            <p:cNvSpPr>
              <a:spLocks noChangeArrowheads="1"/>
            </p:cNvSpPr>
            <p:nvPr/>
          </p:nvSpPr>
          <p:spPr bwMode="auto">
            <a:xfrm>
              <a:off x="1333" y="2394"/>
              <a:ext cx="1180"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a:solidFill>
                    <a:srgbClr val="002060"/>
                  </a:solidFill>
                  <a:latin typeface="Arial"/>
                  <a:cs typeface="Arial"/>
                </a:rPr>
                <a:t>3</a:t>
              </a:r>
            </a:p>
          </p:txBody>
        </p:sp>
        <p:sp>
          <p:nvSpPr>
            <p:cNvPr id="16" name="Rectangle 14"/>
            <p:cNvSpPr>
              <a:spLocks noChangeArrowheads="1"/>
            </p:cNvSpPr>
            <p:nvPr/>
          </p:nvSpPr>
          <p:spPr bwMode="auto">
            <a:xfrm>
              <a:off x="1333" y="2095"/>
              <a:ext cx="1180"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a:solidFill>
                    <a:srgbClr val="002060"/>
                  </a:solidFill>
                  <a:latin typeface="Arial"/>
                  <a:cs typeface="Arial"/>
                </a:rPr>
                <a:t>0</a:t>
              </a:r>
            </a:p>
          </p:txBody>
        </p:sp>
        <p:sp>
          <p:nvSpPr>
            <p:cNvPr id="17" name="Rectangle 15"/>
            <p:cNvSpPr>
              <a:spLocks noChangeArrowheads="1"/>
            </p:cNvSpPr>
            <p:nvPr/>
          </p:nvSpPr>
          <p:spPr bwMode="auto">
            <a:xfrm>
              <a:off x="1333" y="1579"/>
              <a:ext cx="1180" cy="522"/>
            </a:xfrm>
            <a:prstGeom prst="rect">
              <a:avLst/>
            </a:prstGeom>
            <a:grpFill/>
            <a:ln w="9525">
              <a:noFill/>
              <a:miter lim="800000"/>
              <a:headEnd/>
              <a:tailEnd/>
            </a:ln>
          </p:spPr>
          <p:txBody>
            <a:bodyPr anchor="ctr" anchorCtr="1"/>
            <a:lstStyle/>
            <a:p>
              <a:pPr algn="ctr">
                <a:lnSpc>
                  <a:spcPct val="105000"/>
                </a:lnSpc>
                <a:spcBef>
                  <a:spcPct val="45000"/>
                </a:spcBef>
                <a:buClr>
                  <a:srgbClr val="00B85C"/>
                </a:buClr>
                <a:buSzPct val="120000"/>
                <a:buFont typeface="Wingdings" pitchFamily="2" charset="2"/>
                <a:buNone/>
              </a:pPr>
              <a:r>
                <a:rPr lang="en-US" sz="2800" b="1" i="1" dirty="0">
                  <a:solidFill>
                    <a:srgbClr val="002060"/>
                  </a:solidFill>
                  <a:latin typeface="Arial"/>
                  <a:cs typeface="Arial"/>
                </a:rPr>
                <a:t>Q</a:t>
              </a:r>
              <a:r>
                <a:rPr lang="en-US" sz="2800" b="1" i="1" baseline="-25000" dirty="0">
                  <a:solidFill>
                    <a:srgbClr val="002060"/>
                  </a:solidFill>
                  <a:latin typeface="Arial"/>
                  <a:cs typeface="Arial"/>
                </a:rPr>
                <a:t>s</a:t>
              </a:r>
              <a:r>
                <a:rPr lang="en-US" sz="2800" dirty="0">
                  <a:solidFill>
                    <a:srgbClr val="002060"/>
                  </a:solidFill>
                  <a:latin typeface="Arial"/>
                  <a:cs typeface="Arial"/>
                </a:rPr>
                <a:t> Starbucks</a:t>
              </a:r>
            </a:p>
          </p:txBody>
        </p:sp>
      </p:grpSp>
      <p:grpSp>
        <p:nvGrpSpPr>
          <p:cNvPr id="18" name="Group 16"/>
          <p:cNvGrpSpPr>
            <a:grpSpLocks/>
          </p:cNvGrpSpPr>
          <p:nvPr/>
        </p:nvGrpSpPr>
        <p:grpSpPr bwMode="auto">
          <a:xfrm>
            <a:off x="4256088" y="2101850"/>
            <a:ext cx="1598612" cy="4106863"/>
            <a:chOff x="2681" y="1601"/>
            <a:chExt cx="1007" cy="2587"/>
          </a:xfrm>
          <a:noFill/>
        </p:grpSpPr>
        <p:sp>
          <p:nvSpPr>
            <p:cNvPr id="19" name="Rectangle 17"/>
            <p:cNvSpPr>
              <a:spLocks noChangeArrowheads="1"/>
            </p:cNvSpPr>
            <p:nvPr/>
          </p:nvSpPr>
          <p:spPr bwMode="auto">
            <a:xfrm>
              <a:off x="2681" y="3889"/>
              <a:ext cx="1007"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a:latin typeface="Arial"/>
                  <a:cs typeface="Arial"/>
                </a:rPr>
                <a:t>12</a:t>
              </a:r>
            </a:p>
          </p:txBody>
        </p:sp>
        <p:sp>
          <p:nvSpPr>
            <p:cNvPr id="20" name="Rectangle 18"/>
            <p:cNvSpPr>
              <a:spLocks noChangeArrowheads="1"/>
            </p:cNvSpPr>
            <p:nvPr/>
          </p:nvSpPr>
          <p:spPr bwMode="auto">
            <a:xfrm>
              <a:off x="2681" y="3590"/>
              <a:ext cx="1007"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a:latin typeface="Arial"/>
                  <a:cs typeface="Arial"/>
                </a:rPr>
                <a:t>10</a:t>
              </a:r>
            </a:p>
          </p:txBody>
        </p:sp>
        <p:sp>
          <p:nvSpPr>
            <p:cNvPr id="21" name="Rectangle 19"/>
            <p:cNvSpPr>
              <a:spLocks noChangeArrowheads="1"/>
            </p:cNvSpPr>
            <p:nvPr/>
          </p:nvSpPr>
          <p:spPr bwMode="auto">
            <a:xfrm>
              <a:off x="2681" y="3291"/>
              <a:ext cx="1007"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a:latin typeface="Arial"/>
                  <a:cs typeface="Arial"/>
                </a:rPr>
                <a:t>8</a:t>
              </a:r>
            </a:p>
          </p:txBody>
        </p:sp>
        <p:sp>
          <p:nvSpPr>
            <p:cNvPr id="22" name="Rectangle 20"/>
            <p:cNvSpPr>
              <a:spLocks noChangeArrowheads="1"/>
            </p:cNvSpPr>
            <p:nvPr/>
          </p:nvSpPr>
          <p:spPr bwMode="auto">
            <a:xfrm>
              <a:off x="2681" y="2992"/>
              <a:ext cx="1007"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a:latin typeface="Arial"/>
                  <a:cs typeface="Arial"/>
                </a:rPr>
                <a:t>6</a:t>
              </a:r>
            </a:p>
          </p:txBody>
        </p:sp>
        <p:sp>
          <p:nvSpPr>
            <p:cNvPr id="23" name="Rectangle 21"/>
            <p:cNvSpPr>
              <a:spLocks noChangeArrowheads="1"/>
            </p:cNvSpPr>
            <p:nvPr/>
          </p:nvSpPr>
          <p:spPr bwMode="auto">
            <a:xfrm>
              <a:off x="2681" y="2693"/>
              <a:ext cx="1007"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a:latin typeface="Arial"/>
                  <a:cs typeface="Arial"/>
                </a:rPr>
                <a:t>4</a:t>
              </a:r>
            </a:p>
          </p:txBody>
        </p:sp>
        <p:sp>
          <p:nvSpPr>
            <p:cNvPr id="24" name="Rectangle 22"/>
            <p:cNvSpPr>
              <a:spLocks noChangeArrowheads="1"/>
            </p:cNvSpPr>
            <p:nvPr/>
          </p:nvSpPr>
          <p:spPr bwMode="auto">
            <a:xfrm>
              <a:off x="2681" y="2394"/>
              <a:ext cx="1007"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a:latin typeface="Arial"/>
                  <a:cs typeface="Arial"/>
                </a:rPr>
                <a:t>2</a:t>
              </a:r>
            </a:p>
          </p:txBody>
        </p:sp>
        <p:sp>
          <p:nvSpPr>
            <p:cNvPr id="25" name="Rectangle 23"/>
            <p:cNvSpPr>
              <a:spLocks noChangeArrowheads="1"/>
            </p:cNvSpPr>
            <p:nvPr/>
          </p:nvSpPr>
          <p:spPr bwMode="auto">
            <a:xfrm>
              <a:off x="2681" y="2095"/>
              <a:ext cx="1007"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a:latin typeface="Arial"/>
                  <a:cs typeface="Arial"/>
                </a:rPr>
                <a:t>0</a:t>
              </a:r>
            </a:p>
          </p:txBody>
        </p:sp>
        <p:sp>
          <p:nvSpPr>
            <p:cNvPr id="26" name="Rectangle 24"/>
            <p:cNvSpPr>
              <a:spLocks noChangeArrowheads="1"/>
            </p:cNvSpPr>
            <p:nvPr/>
          </p:nvSpPr>
          <p:spPr bwMode="auto">
            <a:xfrm>
              <a:off x="2681" y="1601"/>
              <a:ext cx="1007" cy="494"/>
            </a:xfrm>
            <a:prstGeom prst="rect">
              <a:avLst/>
            </a:prstGeom>
            <a:grpFill/>
            <a:ln w="9525">
              <a:noFill/>
              <a:miter lim="800000"/>
              <a:headEnd/>
              <a:tailEnd/>
            </a:ln>
          </p:spPr>
          <p:txBody>
            <a:bodyPr anchor="ctr" anchorCtr="1"/>
            <a:lstStyle/>
            <a:p>
              <a:pPr algn="ctr">
                <a:lnSpc>
                  <a:spcPct val="105000"/>
                </a:lnSpc>
                <a:spcBef>
                  <a:spcPct val="45000"/>
                </a:spcBef>
                <a:buClr>
                  <a:srgbClr val="00B85C"/>
                </a:buClr>
                <a:buSzPct val="120000"/>
                <a:buFont typeface="Wingdings" pitchFamily="2" charset="2"/>
                <a:buNone/>
              </a:pPr>
              <a:r>
                <a:rPr lang="en-US" sz="2800" b="1" i="1" dirty="0">
                  <a:cs typeface="Arial"/>
                </a:rPr>
                <a:t>Q</a:t>
              </a:r>
              <a:r>
                <a:rPr lang="en-US" sz="2800" b="1" i="1" baseline="-25000" dirty="0">
                  <a:cs typeface="Arial"/>
                </a:rPr>
                <a:t>s</a:t>
              </a:r>
              <a:r>
                <a:rPr lang="en-US" sz="2800" baseline="30000" dirty="0">
                  <a:cs typeface="Arial"/>
                </a:rPr>
                <a:t>  </a:t>
              </a:r>
              <a:r>
                <a:rPr lang="en-US" sz="2800" dirty="0">
                  <a:cs typeface="Arial"/>
                </a:rPr>
                <a:t>  </a:t>
              </a:r>
              <a:r>
                <a:rPr lang="en-US" sz="2800" dirty="0" err="1">
                  <a:latin typeface="Arial"/>
                  <a:cs typeface="Arial"/>
                </a:rPr>
                <a:t>Peet’s</a:t>
              </a:r>
              <a:endParaRPr lang="en-US" sz="2800" dirty="0">
                <a:latin typeface="Arial"/>
                <a:cs typeface="Arial"/>
              </a:endParaRPr>
            </a:p>
          </p:txBody>
        </p:sp>
      </p:grpSp>
      <p:grpSp>
        <p:nvGrpSpPr>
          <p:cNvPr id="27" name="Group 25"/>
          <p:cNvGrpSpPr>
            <a:grpSpLocks/>
          </p:cNvGrpSpPr>
          <p:nvPr/>
        </p:nvGrpSpPr>
        <p:grpSpPr bwMode="auto">
          <a:xfrm>
            <a:off x="3989388" y="4310062"/>
            <a:ext cx="4217987" cy="1898650"/>
            <a:chOff x="2513" y="2992"/>
            <a:chExt cx="2657" cy="1196"/>
          </a:xfrm>
          <a:noFill/>
        </p:grpSpPr>
        <p:sp>
          <p:nvSpPr>
            <p:cNvPr id="28" name="Rectangle 26"/>
            <p:cNvSpPr>
              <a:spLocks noChangeArrowheads="1"/>
            </p:cNvSpPr>
            <p:nvPr/>
          </p:nvSpPr>
          <p:spPr bwMode="auto">
            <a:xfrm>
              <a:off x="2513" y="3889"/>
              <a:ext cx="168"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CC0000"/>
                  </a:solidFill>
                  <a:latin typeface="Arial"/>
                  <a:cs typeface="Arial"/>
                </a:rPr>
                <a:t>+</a:t>
              </a:r>
            </a:p>
          </p:txBody>
        </p:sp>
        <p:sp>
          <p:nvSpPr>
            <p:cNvPr id="29" name="Rectangle 27"/>
            <p:cNvSpPr>
              <a:spLocks noChangeArrowheads="1"/>
            </p:cNvSpPr>
            <p:nvPr/>
          </p:nvSpPr>
          <p:spPr bwMode="auto">
            <a:xfrm>
              <a:off x="2513" y="3590"/>
              <a:ext cx="168"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CC0000"/>
                  </a:solidFill>
                  <a:latin typeface="Arial"/>
                  <a:cs typeface="Arial"/>
                </a:rPr>
                <a:t>+</a:t>
              </a:r>
            </a:p>
          </p:txBody>
        </p:sp>
        <p:sp>
          <p:nvSpPr>
            <p:cNvPr id="30" name="Rectangle 28"/>
            <p:cNvSpPr>
              <a:spLocks noChangeArrowheads="1"/>
            </p:cNvSpPr>
            <p:nvPr/>
          </p:nvSpPr>
          <p:spPr bwMode="auto">
            <a:xfrm>
              <a:off x="2513" y="3291"/>
              <a:ext cx="168"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CC0000"/>
                  </a:solidFill>
                  <a:latin typeface="Arial"/>
                  <a:cs typeface="Arial"/>
                </a:rPr>
                <a:t>+</a:t>
              </a:r>
            </a:p>
          </p:txBody>
        </p:sp>
        <p:sp>
          <p:nvSpPr>
            <p:cNvPr id="31" name="Rectangle 29"/>
            <p:cNvSpPr>
              <a:spLocks noChangeArrowheads="1"/>
            </p:cNvSpPr>
            <p:nvPr/>
          </p:nvSpPr>
          <p:spPr bwMode="auto">
            <a:xfrm>
              <a:off x="2513" y="2992"/>
              <a:ext cx="168"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CC0000"/>
                  </a:solidFill>
                  <a:latin typeface="Arial"/>
                  <a:cs typeface="Arial"/>
                </a:rPr>
                <a:t>+</a:t>
              </a:r>
            </a:p>
          </p:txBody>
        </p:sp>
        <p:sp>
          <p:nvSpPr>
            <p:cNvPr id="32" name="Rectangle 30"/>
            <p:cNvSpPr>
              <a:spLocks noChangeArrowheads="1"/>
            </p:cNvSpPr>
            <p:nvPr/>
          </p:nvSpPr>
          <p:spPr bwMode="auto">
            <a:xfrm>
              <a:off x="3688" y="3889"/>
              <a:ext cx="285"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CC0000"/>
                  </a:solidFill>
                  <a:latin typeface="Arial"/>
                  <a:cs typeface="Arial"/>
                </a:rPr>
                <a:t>=</a:t>
              </a:r>
            </a:p>
          </p:txBody>
        </p:sp>
        <p:sp>
          <p:nvSpPr>
            <p:cNvPr id="33" name="Rectangle 31"/>
            <p:cNvSpPr>
              <a:spLocks noChangeArrowheads="1"/>
            </p:cNvSpPr>
            <p:nvPr/>
          </p:nvSpPr>
          <p:spPr bwMode="auto">
            <a:xfrm>
              <a:off x="3688" y="3590"/>
              <a:ext cx="285"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CC0000"/>
                  </a:solidFill>
                  <a:latin typeface="Arial"/>
                  <a:cs typeface="Arial"/>
                </a:rPr>
                <a:t>=</a:t>
              </a:r>
            </a:p>
          </p:txBody>
        </p:sp>
        <p:sp>
          <p:nvSpPr>
            <p:cNvPr id="34" name="Rectangle 32"/>
            <p:cNvSpPr>
              <a:spLocks noChangeArrowheads="1"/>
            </p:cNvSpPr>
            <p:nvPr/>
          </p:nvSpPr>
          <p:spPr bwMode="auto">
            <a:xfrm>
              <a:off x="3688" y="3291"/>
              <a:ext cx="285"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CC0000"/>
                  </a:solidFill>
                  <a:latin typeface="Arial"/>
                  <a:cs typeface="Arial"/>
                </a:rPr>
                <a:t>=</a:t>
              </a:r>
            </a:p>
          </p:txBody>
        </p:sp>
        <p:sp>
          <p:nvSpPr>
            <p:cNvPr id="35" name="Rectangle 33"/>
            <p:cNvSpPr>
              <a:spLocks noChangeArrowheads="1"/>
            </p:cNvSpPr>
            <p:nvPr/>
          </p:nvSpPr>
          <p:spPr bwMode="auto">
            <a:xfrm>
              <a:off x="3688" y="2992"/>
              <a:ext cx="285"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CC0000"/>
                  </a:solidFill>
                  <a:latin typeface="Arial"/>
                  <a:cs typeface="Arial"/>
                </a:rPr>
                <a:t>=</a:t>
              </a:r>
            </a:p>
          </p:txBody>
        </p:sp>
        <p:sp>
          <p:nvSpPr>
            <p:cNvPr id="36" name="Rectangle 34"/>
            <p:cNvSpPr>
              <a:spLocks noChangeArrowheads="1"/>
            </p:cNvSpPr>
            <p:nvPr/>
          </p:nvSpPr>
          <p:spPr bwMode="auto">
            <a:xfrm>
              <a:off x="3973" y="3889"/>
              <a:ext cx="1197"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CC0000"/>
                  </a:solidFill>
                  <a:latin typeface="Arial"/>
                  <a:cs typeface="Arial"/>
                </a:rPr>
                <a:t>30</a:t>
              </a:r>
            </a:p>
          </p:txBody>
        </p:sp>
        <p:sp>
          <p:nvSpPr>
            <p:cNvPr id="37" name="Rectangle 35"/>
            <p:cNvSpPr>
              <a:spLocks noChangeArrowheads="1"/>
            </p:cNvSpPr>
            <p:nvPr/>
          </p:nvSpPr>
          <p:spPr bwMode="auto">
            <a:xfrm>
              <a:off x="3973" y="3590"/>
              <a:ext cx="1197"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CC0000"/>
                  </a:solidFill>
                  <a:latin typeface="Arial"/>
                  <a:cs typeface="Arial"/>
                </a:rPr>
                <a:t>25</a:t>
              </a:r>
            </a:p>
          </p:txBody>
        </p:sp>
        <p:sp>
          <p:nvSpPr>
            <p:cNvPr id="38" name="Rectangle 36"/>
            <p:cNvSpPr>
              <a:spLocks noChangeArrowheads="1"/>
            </p:cNvSpPr>
            <p:nvPr/>
          </p:nvSpPr>
          <p:spPr bwMode="auto">
            <a:xfrm>
              <a:off x="3973" y="3291"/>
              <a:ext cx="1197"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CC0000"/>
                  </a:solidFill>
                  <a:latin typeface="Arial"/>
                  <a:cs typeface="Arial"/>
                </a:rPr>
                <a:t>20</a:t>
              </a:r>
            </a:p>
          </p:txBody>
        </p:sp>
        <p:sp>
          <p:nvSpPr>
            <p:cNvPr id="39" name="Rectangle 37"/>
            <p:cNvSpPr>
              <a:spLocks noChangeArrowheads="1"/>
            </p:cNvSpPr>
            <p:nvPr/>
          </p:nvSpPr>
          <p:spPr bwMode="auto">
            <a:xfrm>
              <a:off x="3973" y="2992"/>
              <a:ext cx="1197"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CC0000"/>
                  </a:solidFill>
                  <a:latin typeface="Arial"/>
                  <a:cs typeface="Arial"/>
                </a:rPr>
                <a:t>15</a:t>
              </a:r>
            </a:p>
          </p:txBody>
        </p:sp>
      </p:grpSp>
      <p:grpSp>
        <p:nvGrpSpPr>
          <p:cNvPr id="40" name="Group 38"/>
          <p:cNvGrpSpPr>
            <a:grpSpLocks/>
          </p:cNvGrpSpPr>
          <p:nvPr/>
        </p:nvGrpSpPr>
        <p:grpSpPr bwMode="auto">
          <a:xfrm>
            <a:off x="3989388" y="3835400"/>
            <a:ext cx="4217987" cy="474662"/>
            <a:chOff x="2513" y="2693"/>
            <a:chExt cx="2657" cy="299"/>
          </a:xfrm>
          <a:noFill/>
        </p:grpSpPr>
        <p:sp>
          <p:nvSpPr>
            <p:cNvPr id="41" name="Rectangle 39"/>
            <p:cNvSpPr>
              <a:spLocks noChangeArrowheads="1"/>
            </p:cNvSpPr>
            <p:nvPr/>
          </p:nvSpPr>
          <p:spPr bwMode="auto">
            <a:xfrm>
              <a:off x="2513" y="2693"/>
              <a:ext cx="168"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CC0000"/>
                  </a:solidFill>
                  <a:latin typeface="Arial"/>
                  <a:cs typeface="Arial"/>
                </a:rPr>
                <a:t>+</a:t>
              </a:r>
            </a:p>
          </p:txBody>
        </p:sp>
        <p:sp>
          <p:nvSpPr>
            <p:cNvPr id="42" name="Rectangle 40"/>
            <p:cNvSpPr>
              <a:spLocks noChangeArrowheads="1"/>
            </p:cNvSpPr>
            <p:nvPr/>
          </p:nvSpPr>
          <p:spPr bwMode="auto">
            <a:xfrm>
              <a:off x="3688" y="2693"/>
              <a:ext cx="285"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CC0000"/>
                  </a:solidFill>
                  <a:latin typeface="Arial"/>
                  <a:cs typeface="Arial"/>
                </a:rPr>
                <a:t>=</a:t>
              </a:r>
            </a:p>
          </p:txBody>
        </p:sp>
        <p:sp>
          <p:nvSpPr>
            <p:cNvPr id="43" name="Rectangle 41"/>
            <p:cNvSpPr>
              <a:spLocks noChangeArrowheads="1"/>
            </p:cNvSpPr>
            <p:nvPr/>
          </p:nvSpPr>
          <p:spPr bwMode="auto">
            <a:xfrm>
              <a:off x="3973" y="2693"/>
              <a:ext cx="1197"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CC0000"/>
                  </a:solidFill>
                  <a:latin typeface="Arial"/>
                  <a:cs typeface="Arial"/>
                </a:rPr>
                <a:t>10</a:t>
              </a:r>
            </a:p>
          </p:txBody>
        </p:sp>
      </p:grpSp>
      <p:grpSp>
        <p:nvGrpSpPr>
          <p:cNvPr id="44" name="Group 42"/>
          <p:cNvGrpSpPr>
            <a:grpSpLocks/>
          </p:cNvGrpSpPr>
          <p:nvPr/>
        </p:nvGrpSpPr>
        <p:grpSpPr bwMode="auto">
          <a:xfrm>
            <a:off x="3989388" y="3360737"/>
            <a:ext cx="4217987" cy="474663"/>
            <a:chOff x="2513" y="2394"/>
            <a:chExt cx="2657" cy="299"/>
          </a:xfrm>
          <a:noFill/>
        </p:grpSpPr>
        <p:sp>
          <p:nvSpPr>
            <p:cNvPr id="45" name="Rectangle 43"/>
            <p:cNvSpPr>
              <a:spLocks noChangeArrowheads="1"/>
            </p:cNvSpPr>
            <p:nvPr/>
          </p:nvSpPr>
          <p:spPr bwMode="auto">
            <a:xfrm>
              <a:off x="2513" y="2394"/>
              <a:ext cx="168"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CC0000"/>
                  </a:solidFill>
                  <a:latin typeface="Arial"/>
                  <a:cs typeface="Arial"/>
                </a:rPr>
                <a:t>+</a:t>
              </a:r>
            </a:p>
          </p:txBody>
        </p:sp>
        <p:sp>
          <p:nvSpPr>
            <p:cNvPr id="46" name="Rectangle 44"/>
            <p:cNvSpPr>
              <a:spLocks noChangeArrowheads="1"/>
            </p:cNvSpPr>
            <p:nvPr/>
          </p:nvSpPr>
          <p:spPr bwMode="auto">
            <a:xfrm>
              <a:off x="3688" y="2394"/>
              <a:ext cx="285"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CC0000"/>
                  </a:solidFill>
                  <a:latin typeface="Arial"/>
                  <a:cs typeface="Arial"/>
                </a:rPr>
                <a:t>=</a:t>
              </a:r>
            </a:p>
          </p:txBody>
        </p:sp>
        <p:sp>
          <p:nvSpPr>
            <p:cNvPr id="47" name="Rectangle 45"/>
            <p:cNvSpPr>
              <a:spLocks noChangeArrowheads="1"/>
            </p:cNvSpPr>
            <p:nvPr/>
          </p:nvSpPr>
          <p:spPr bwMode="auto">
            <a:xfrm>
              <a:off x="3973" y="2394"/>
              <a:ext cx="1197"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CC0000"/>
                  </a:solidFill>
                  <a:latin typeface="Arial"/>
                  <a:cs typeface="Arial"/>
                </a:rPr>
                <a:t>5</a:t>
              </a:r>
            </a:p>
          </p:txBody>
        </p:sp>
      </p:grpSp>
      <p:grpSp>
        <p:nvGrpSpPr>
          <p:cNvPr id="48" name="Group 46"/>
          <p:cNvGrpSpPr>
            <a:grpSpLocks/>
          </p:cNvGrpSpPr>
          <p:nvPr/>
        </p:nvGrpSpPr>
        <p:grpSpPr bwMode="auto">
          <a:xfrm>
            <a:off x="3989388" y="2886075"/>
            <a:ext cx="4217987" cy="474662"/>
            <a:chOff x="2513" y="2095"/>
            <a:chExt cx="2657" cy="299"/>
          </a:xfrm>
          <a:noFill/>
        </p:grpSpPr>
        <p:sp>
          <p:nvSpPr>
            <p:cNvPr id="49" name="Rectangle 47"/>
            <p:cNvSpPr>
              <a:spLocks noChangeArrowheads="1"/>
            </p:cNvSpPr>
            <p:nvPr/>
          </p:nvSpPr>
          <p:spPr bwMode="auto">
            <a:xfrm>
              <a:off x="2513" y="2095"/>
              <a:ext cx="168"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CC0000"/>
                  </a:solidFill>
                  <a:latin typeface="Arial"/>
                  <a:cs typeface="Arial"/>
                </a:rPr>
                <a:t>+</a:t>
              </a:r>
            </a:p>
          </p:txBody>
        </p:sp>
        <p:sp>
          <p:nvSpPr>
            <p:cNvPr id="50" name="Rectangle 48"/>
            <p:cNvSpPr>
              <a:spLocks noChangeArrowheads="1"/>
            </p:cNvSpPr>
            <p:nvPr/>
          </p:nvSpPr>
          <p:spPr bwMode="auto">
            <a:xfrm>
              <a:off x="3688" y="2095"/>
              <a:ext cx="285"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CC0000"/>
                  </a:solidFill>
                  <a:latin typeface="Arial"/>
                  <a:cs typeface="Arial"/>
                </a:rPr>
                <a:t>=</a:t>
              </a:r>
            </a:p>
          </p:txBody>
        </p:sp>
        <p:sp>
          <p:nvSpPr>
            <p:cNvPr id="51" name="Rectangle 49"/>
            <p:cNvSpPr>
              <a:spLocks noChangeArrowheads="1"/>
            </p:cNvSpPr>
            <p:nvPr/>
          </p:nvSpPr>
          <p:spPr bwMode="auto">
            <a:xfrm>
              <a:off x="3973" y="2095"/>
              <a:ext cx="1197" cy="299"/>
            </a:xfrm>
            <a:prstGeom prst="rect">
              <a:avLst/>
            </a:prstGeom>
            <a:grpFill/>
            <a:ln w="9525">
              <a:noFill/>
              <a:miter lim="800000"/>
              <a:headEnd/>
              <a:tailEnd/>
            </a:ln>
          </p:spPr>
          <p:txBody>
            <a:bodyPr anchor="ctr" anchorCtr="1"/>
            <a:lstStyle/>
            <a:p>
              <a:pPr>
                <a:lnSpc>
                  <a:spcPct val="105000"/>
                </a:lnSpc>
                <a:spcBef>
                  <a:spcPct val="45000"/>
                </a:spcBef>
                <a:buClr>
                  <a:srgbClr val="00B85C"/>
                </a:buClr>
                <a:buSzPct val="120000"/>
                <a:buFont typeface="Wingdings" pitchFamily="2" charset="2"/>
                <a:buNone/>
              </a:pPr>
              <a:r>
                <a:rPr lang="en-US" sz="2800" dirty="0">
                  <a:solidFill>
                    <a:srgbClr val="CC0000"/>
                  </a:solidFill>
                  <a:latin typeface="Arial"/>
                  <a:cs typeface="Arial"/>
                </a:rPr>
                <a:t>0</a:t>
              </a:r>
            </a:p>
          </p:txBody>
        </p:sp>
      </p:grpSp>
      <p:sp>
        <p:nvSpPr>
          <p:cNvPr id="52" name="Rectangle 50"/>
          <p:cNvSpPr>
            <a:spLocks noChangeArrowheads="1"/>
          </p:cNvSpPr>
          <p:nvPr/>
        </p:nvSpPr>
        <p:spPr bwMode="auto">
          <a:xfrm>
            <a:off x="6307138" y="2392362"/>
            <a:ext cx="1900237" cy="493713"/>
          </a:xfrm>
          <a:prstGeom prst="rect">
            <a:avLst/>
          </a:prstGeom>
          <a:noFill/>
          <a:ln w="9525">
            <a:noFill/>
            <a:miter lim="800000"/>
            <a:headEnd/>
            <a:tailEnd/>
          </a:ln>
        </p:spPr>
        <p:txBody>
          <a:bodyPr anchor="ctr" anchorCtr="1"/>
          <a:lstStyle/>
          <a:p>
            <a:pPr algn="ctr">
              <a:lnSpc>
                <a:spcPct val="105000"/>
              </a:lnSpc>
              <a:spcBef>
                <a:spcPct val="45000"/>
              </a:spcBef>
              <a:buClr>
                <a:srgbClr val="00B85C"/>
              </a:buClr>
              <a:buSzPct val="120000"/>
              <a:buFont typeface="Wingdings" pitchFamily="2" charset="2"/>
              <a:buNone/>
            </a:pPr>
            <a:r>
              <a:rPr lang="en-US" sz="2800" dirty="0">
                <a:solidFill>
                  <a:srgbClr val="CC0000"/>
                </a:solidFill>
                <a:latin typeface="Arial"/>
                <a:cs typeface="Arial"/>
              </a:rPr>
              <a:t>Market </a:t>
            </a:r>
            <a:r>
              <a:rPr lang="en-US" sz="2800" b="1" i="1" dirty="0">
                <a:solidFill>
                  <a:srgbClr val="CC0000"/>
                </a:solidFill>
                <a:latin typeface="Arial"/>
                <a:cs typeface="Arial"/>
              </a:rPr>
              <a:t>Q</a:t>
            </a:r>
            <a:r>
              <a:rPr lang="en-US" sz="2800" b="1" i="1" baseline="-25000" dirty="0">
                <a:solidFill>
                  <a:srgbClr val="CC0000"/>
                </a:solidFill>
                <a:latin typeface="Arial"/>
                <a:cs typeface="Arial"/>
              </a:rPr>
              <a:t>s</a:t>
            </a:r>
            <a:r>
              <a:rPr lang="en-US" sz="2800" dirty="0">
                <a:solidFill>
                  <a:srgbClr val="CC0000"/>
                </a:solidFill>
                <a:latin typeface="Arial"/>
                <a:cs typeface="Arial"/>
              </a:rPr>
              <a:t> </a:t>
            </a:r>
          </a:p>
        </p:txBody>
      </p:sp>
      <p:grpSp>
        <p:nvGrpSpPr>
          <p:cNvPr id="53" name="Group 51"/>
          <p:cNvGrpSpPr>
            <a:grpSpLocks/>
          </p:cNvGrpSpPr>
          <p:nvPr/>
        </p:nvGrpSpPr>
        <p:grpSpPr bwMode="auto">
          <a:xfrm>
            <a:off x="923925" y="2392362"/>
            <a:ext cx="1192213" cy="3816350"/>
            <a:chOff x="582" y="1784"/>
            <a:chExt cx="751" cy="2404"/>
          </a:xfrm>
          <a:noFill/>
        </p:grpSpPr>
        <p:sp>
          <p:nvSpPr>
            <p:cNvPr id="54" name="Rectangle 52"/>
            <p:cNvSpPr>
              <a:spLocks noChangeArrowheads="1"/>
            </p:cNvSpPr>
            <p:nvPr/>
          </p:nvSpPr>
          <p:spPr bwMode="auto">
            <a:xfrm>
              <a:off x="582" y="2095"/>
              <a:ext cx="751" cy="299"/>
            </a:xfrm>
            <a:prstGeom prst="rect">
              <a:avLst/>
            </a:prstGeom>
            <a:grpFill/>
            <a:ln w="9525">
              <a:noFill/>
              <a:miter lim="800000"/>
              <a:headEnd/>
              <a:tailEnd/>
            </a:ln>
          </p:spPr>
          <p:txBody>
            <a:bodyPr anchor="ctr" anchorCtr="1"/>
            <a:lstStyle/>
            <a:p>
              <a:pPr algn="r">
                <a:lnSpc>
                  <a:spcPct val="105000"/>
                </a:lnSpc>
                <a:spcBef>
                  <a:spcPct val="45000"/>
                </a:spcBef>
                <a:buClr>
                  <a:srgbClr val="00B85C"/>
                </a:buClr>
                <a:buSzPct val="120000"/>
                <a:buFont typeface="Wingdings" pitchFamily="2" charset="2"/>
                <a:buNone/>
              </a:pPr>
              <a:r>
                <a:rPr lang="en-US" sz="2800">
                  <a:latin typeface="Arial"/>
                  <a:cs typeface="Arial"/>
                </a:rPr>
                <a:t>$0.00</a:t>
              </a:r>
            </a:p>
          </p:txBody>
        </p:sp>
        <p:sp>
          <p:nvSpPr>
            <p:cNvPr id="55" name="Rectangle 53"/>
            <p:cNvSpPr>
              <a:spLocks noChangeArrowheads="1"/>
            </p:cNvSpPr>
            <p:nvPr/>
          </p:nvSpPr>
          <p:spPr bwMode="auto">
            <a:xfrm>
              <a:off x="582" y="3889"/>
              <a:ext cx="751" cy="299"/>
            </a:xfrm>
            <a:prstGeom prst="rect">
              <a:avLst/>
            </a:prstGeom>
            <a:grpFill/>
            <a:ln w="9525">
              <a:noFill/>
              <a:miter lim="800000"/>
              <a:headEnd/>
              <a:tailEnd/>
            </a:ln>
          </p:spPr>
          <p:txBody>
            <a:bodyPr anchor="ctr" anchorCtr="1"/>
            <a:lstStyle/>
            <a:p>
              <a:pPr algn="r">
                <a:lnSpc>
                  <a:spcPct val="105000"/>
                </a:lnSpc>
                <a:spcBef>
                  <a:spcPct val="45000"/>
                </a:spcBef>
                <a:buClr>
                  <a:srgbClr val="00B85C"/>
                </a:buClr>
                <a:buSzPct val="120000"/>
                <a:buFont typeface="Wingdings" pitchFamily="2" charset="2"/>
                <a:buNone/>
              </a:pPr>
              <a:r>
                <a:rPr lang="en-US" sz="2800">
                  <a:latin typeface="Arial"/>
                  <a:cs typeface="Arial"/>
                </a:rPr>
                <a:t>6.00</a:t>
              </a:r>
            </a:p>
          </p:txBody>
        </p:sp>
        <p:sp>
          <p:nvSpPr>
            <p:cNvPr id="56" name="Rectangle 54"/>
            <p:cNvSpPr>
              <a:spLocks noChangeArrowheads="1"/>
            </p:cNvSpPr>
            <p:nvPr/>
          </p:nvSpPr>
          <p:spPr bwMode="auto">
            <a:xfrm>
              <a:off x="582" y="3590"/>
              <a:ext cx="751" cy="299"/>
            </a:xfrm>
            <a:prstGeom prst="rect">
              <a:avLst/>
            </a:prstGeom>
            <a:grpFill/>
            <a:ln w="9525">
              <a:noFill/>
              <a:miter lim="800000"/>
              <a:headEnd/>
              <a:tailEnd/>
            </a:ln>
          </p:spPr>
          <p:txBody>
            <a:bodyPr anchor="ctr" anchorCtr="1"/>
            <a:lstStyle/>
            <a:p>
              <a:pPr algn="r">
                <a:lnSpc>
                  <a:spcPct val="105000"/>
                </a:lnSpc>
                <a:spcBef>
                  <a:spcPct val="45000"/>
                </a:spcBef>
                <a:buClr>
                  <a:srgbClr val="00B85C"/>
                </a:buClr>
                <a:buSzPct val="120000"/>
                <a:buFont typeface="Wingdings" pitchFamily="2" charset="2"/>
                <a:buNone/>
              </a:pPr>
              <a:r>
                <a:rPr lang="en-US" sz="2800">
                  <a:latin typeface="Arial"/>
                  <a:cs typeface="Arial"/>
                </a:rPr>
                <a:t>5.00</a:t>
              </a:r>
            </a:p>
          </p:txBody>
        </p:sp>
        <p:sp>
          <p:nvSpPr>
            <p:cNvPr id="57" name="Rectangle 55"/>
            <p:cNvSpPr>
              <a:spLocks noChangeArrowheads="1"/>
            </p:cNvSpPr>
            <p:nvPr/>
          </p:nvSpPr>
          <p:spPr bwMode="auto">
            <a:xfrm>
              <a:off x="582" y="3291"/>
              <a:ext cx="751" cy="299"/>
            </a:xfrm>
            <a:prstGeom prst="rect">
              <a:avLst/>
            </a:prstGeom>
            <a:grpFill/>
            <a:ln w="9525">
              <a:noFill/>
              <a:miter lim="800000"/>
              <a:headEnd/>
              <a:tailEnd/>
            </a:ln>
          </p:spPr>
          <p:txBody>
            <a:bodyPr anchor="ctr" anchorCtr="1"/>
            <a:lstStyle/>
            <a:p>
              <a:pPr algn="r">
                <a:lnSpc>
                  <a:spcPct val="105000"/>
                </a:lnSpc>
                <a:spcBef>
                  <a:spcPct val="45000"/>
                </a:spcBef>
                <a:buClr>
                  <a:srgbClr val="00B85C"/>
                </a:buClr>
                <a:buSzPct val="120000"/>
                <a:buFont typeface="Wingdings" pitchFamily="2" charset="2"/>
                <a:buNone/>
              </a:pPr>
              <a:r>
                <a:rPr lang="en-US" sz="2800">
                  <a:latin typeface="Arial"/>
                  <a:cs typeface="Arial"/>
                </a:rPr>
                <a:t>4.00</a:t>
              </a:r>
            </a:p>
          </p:txBody>
        </p:sp>
        <p:sp>
          <p:nvSpPr>
            <p:cNvPr id="58" name="Rectangle 56"/>
            <p:cNvSpPr>
              <a:spLocks noChangeArrowheads="1"/>
            </p:cNvSpPr>
            <p:nvPr/>
          </p:nvSpPr>
          <p:spPr bwMode="auto">
            <a:xfrm>
              <a:off x="582" y="2992"/>
              <a:ext cx="751" cy="299"/>
            </a:xfrm>
            <a:prstGeom prst="rect">
              <a:avLst/>
            </a:prstGeom>
            <a:grpFill/>
            <a:ln w="9525">
              <a:noFill/>
              <a:miter lim="800000"/>
              <a:headEnd/>
              <a:tailEnd/>
            </a:ln>
          </p:spPr>
          <p:txBody>
            <a:bodyPr anchor="ctr" anchorCtr="1"/>
            <a:lstStyle/>
            <a:p>
              <a:pPr algn="r">
                <a:lnSpc>
                  <a:spcPct val="105000"/>
                </a:lnSpc>
                <a:spcBef>
                  <a:spcPct val="45000"/>
                </a:spcBef>
                <a:buClr>
                  <a:srgbClr val="00B85C"/>
                </a:buClr>
                <a:buSzPct val="120000"/>
                <a:buFont typeface="Wingdings" pitchFamily="2" charset="2"/>
                <a:buNone/>
              </a:pPr>
              <a:r>
                <a:rPr lang="en-US" sz="2800">
                  <a:latin typeface="Arial"/>
                  <a:cs typeface="Arial"/>
                </a:rPr>
                <a:t>3.00</a:t>
              </a:r>
            </a:p>
          </p:txBody>
        </p:sp>
        <p:sp>
          <p:nvSpPr>
            <p:cNvPr id="59" name="Rectangle 57"/>
            <p:cNvSpPr>
              <a:spLocks noChangeArrowheads="1"/>
            </p:cNvSpPr>
            <p:nvPr/>
          </p:nvSpPr>
          <p:spPr bwMode="auto">
            <a:xfrm>
              <a:off x="582" y="2693"/>
              <a:ext cx="751" cy="299"/>
            </a:xfrm>
            <a:prstGeom prst="rect">
              <a:avLst/>
            </a:prstGeom>
            <a:grpFill/>
            <a:ln w="9525">
              <a:noFill/>
              <a:miter lim="800000"/>
              <a:headEnd/>
              <a:tailEnd/>
            </a:ln>
          </p:spPr>
          <p:txBody>
            <a:bodyPr anchor="ctr" anchorCtr="1"/>
            <a:lstStyle/>
            <a:p>
              <a:pPr algn="r">
                <a:lnSpc>
                  <a:spcPct val="105000"/>
                </a:lnSpc>
                <a:spcBef>
                  <a:spcPct val="45000"/>
                </a:spcBef>
                <a:buClr>
                  <a:srgbClr val="00B85C"/>
                </a:buClr>
                <a:buSzPct val="120000"/>
                <a:buFont typeface="Wingdings" pitchFamily="2" charset="2"/>
                <a:buNone/>
              </a:pPr>
              <a:r>
                <a:rPr lang="en-US" sz="2800">
                  <a:latin typeface="Arial"/>
                  <a:cs typeface="Arial"/>
                </a:rPr>
                <a:t>2.00</a:t>
              </a:r>
            </a:p>
          </p:txBody>
        </p:sp>
        <p:sp>
          <p:nvSpPr>
            <p:cNvPr id="60" name="Rectangle 58"/>
            <p:cNvSpPr>
              <a:spLocks noChangeArrowheads="1"/>
            </p:cNvSpPr>
            <p:nvPr/>
          </p:nvSpPr>
          <p:spPr bwMode="auto">
            <a:xfrm>
              <a:off x="582" y="2394"/>
              <a:ext cx="751" cy="299"/>
            </a:xfrm>
            <a:prstGeom prst="rect">
              <a:avLst/>
            </a:prstGeom>
            <a:grpFill/>
            <a:ln w="9525">
              <a:noFill/>
              <a:miter lim="800000"/>
              <a:headEnd/>
              <a:tailEnd/>
            </a:ln>
          </p:spPr>
          <p:txBody>
            <a:bodyPr anchor="ctr" anchorCtr="1"/>
            <a:lstStyle/>
            <a:p>
              <a:pPr algn="r">
                <a:lnSpc>
                  <a:spcPct val="105000"/>
                </a:lnSpc>
                <a:spcBef>
                  <a:spcPct val="45000"/>
                </a:spcBef>
                <a:buClr>
                  <a:srgbClr val="00B85C"/>
                </a:buClr>
                <a:buSzPct val="120000"/>
                <a:buFont typeface="Wingdings" pitchFamily="2" charset="2"/>
                <a:buNone/>
              </a:pPr>
              <a:r>
                <a:rPr lang="en-US" sz="2800">
                  <a:latin typeface="Arial"/>
                  <a:cs typeface="Arial"/>
                </a:rPr>
                <a:t>1.00</a:t>
              </a:r>
            </a:p>
          </p:txBody>
        </p:sp>
        <p:sp>
          <p:nvSpPr>
            <p:cNvPr id="61" name="Rectangle 59"/>
            <p:cNvSpPr>
              <a:spLocks noChangeArrowheads="1"/>
            </p:cNvSpPr>
            <p:nvPr/>
          </p:nvSpPr>
          <p:spPr bwMode="auto">
            <a:xfrm>
              <a:off x="582" y="1784"/>
              <a:ext cx="751" cy="311"/>
            </a:xfrm>
            <a:prstGeom prst="rect">
              <a:avLst/>
            </a:prstGeom>
            <a:grpFill/>
            <a:ln w="9525">
              <a:noFill/>
              <a:miter lim="800000"/>
              <a:headEnd/>
              <a:tailEnd/>
            </a:ln>
          </p:spPr>
          <p:txBody>
            <a:bodyPr anchor="ctr" anchorCtr="1"/>
            <a:lstStyle/>
            <a:p>
              <a:pPr algn="ctr">
                <a:lnSpc>
                  <a:spcPct val="105000"/>
                </a:lnSpc>
                <a:spcBef>
                  <a:spcPct val="45000"/>
                </a:spcBef>
                <a:buClr>
                  <a:srgbClr val="00B85C"/>
                </a:buClr>
                <a:buSzPct val="120000"/>
                <a:buFont typeface="Wingdings" pitchFamily="2" charset="2"/>
                <a:buNone/>
              </a:pPr>
              <a:r>
                <a:rPr lang="en-US" sz="2800">
                  <a:latin typeface="Arial"/>
                  <a:cs typeface="Arial"/>
                </a:rPr>
                <a:t>Price </a:t>
              </a:r>
            </a:p>
          </p:txBody>
        </p:sp>
      </p:grpSp>
      <p:sp>
        <p:nvSpPr>
          <p:cNvPr id="62" name="Line 60"/>
          <p:cNvSpPr>
            <a:spLocks noChangeShapeType="1"/>
          </p:cNvSpPr>
          <p:nvPr/>
        </p:nvSpPr>
        <p:spPr bwMode="auto">
          <a:xfrm>
            <a:off x="923925" y="2392362"/>
            <a:ext cx="1192213" cy="0"/>
          </a:xfrm>
          <a:prstGeom prst="line">
            <a:avLst/>
          </a:prstGeom>
          <a:noFill/>
          <a:ln w="28575" cap="sq">
            <a:noFill/>
            <a:round/>
            <a:headEnd/>
            <a:tailEnd/>
          </a:ln>
        </p:spPr>
        <p:txBody>
          <a:bodyPr/>
          <a:lstStyle/>
          <a:p>
            <a:endParaRPr lang="en-US" sz="2800">
              <a:latin typeface="Arial"/>
              <a:cs typeface="Arial"/>
            </a:endParaRPr>
          </a:p>
        </p:txBody>
      </p:sp>
      <p:sp>
        <p:nvSpPr>
          <p:cNvPr id="63" name="Line 61"/>
          <p:cNvSpPr>
            <a:spLocks noChangeShapeType="1"/>
          </p:cNvSpPr>
          <p:nvPr/>
        </p:nvSpPr>
        <p:spPr bwMode="auto">
          <a:xfrm>
            <a:off x="923925" y="6208712"/>
            <a:ext cx="1192213" cy="0"/>
          </a:xfrm>
          <a:prstGeom prst="line">
            <a:avLst/>
          </a:prstGeom>
          <a:noFill/>
          <a:ln w="28575" cap="sq">
            <a:noFill/>
            <a:round/>
            <a:headEnd/>
            <a:tailEnd/>
          </a:ln>
        </p:spPr>
        <p:txBody>
          <a:bodyPr/>
          <a:lstStyle/>
          <a:p>
            <a:endParaRPr lang="en-US" sz="2800">
              <a:latin typeface="Arial"/>
              <a:cs typeface="Arial"/>
            </a:endParaRPr>
          </a:p>
        </p:txBody>
      </p:sp>
      <p:sp>
        <p:nvSpPr>
          <p:cNvPr id="64" name="Line 62"/>
          <p:cNvSpPr>
            <a:spLocks noChangeShapeType="1"/>
          </p:cNvSpPr>
          <p:nvPr/>
        </p:nvSpPr>
        <p:spPr bwMode="auto">
          <a:xfrm>
            <a:off x="923925" y="2392362"/>
            <a:ext cx="0" cy="493713"/>
          </a:xfrm>
          <a:prstGeom prst="line">
            <a:avLst/>
          </a:prstGeom>
          <a:noFill/>
          <a:ln w="28575" cap="sq">
            <a:noFill/>
            <a:round/>
            <a:headEnd/>
            <a:tailEnd/>
          </a:ln>
        </p:spPr>
        <p:txBody>
          <a:bodyPr/>
          <a:lstStyle/>
          <a:p>
            <a:endParaRPr lang="en-US" sz="2800">
              <a:latin typeface="Arial"/>
              <a:cs typeface="Arial"/>
            </a:endParaRPr>
          </a:p>
        </p:txBody>
      </p:sp>
      <p:sp>
        <p:nvSpPr>
          <p:cNvPr id="65" name="Line 63"/>
          <p:cNvSpPr>
            <a:spLocks noChangeShapeType="1"/>
          </p:cNvSpPr>
          <p:nvPr/>
        </p:nvSpPr>
        <p:spPr bwMode="auto">
          <a:xfrm>
            <a:off x="8207375" y="2392362"/>
            <a:ext cx="0" cy="493713"/>
          </a:xfrm>
          <a:prstGeom prst="line">
            <a:avLst/>
          </a:prstGeom>
          <a:noFill/>
          <a:ln w="28575" cap="sq">
            <a:noFill/>
            <a:round/>
            <a:headEnd/>
            <a:tailEnd/>
          </a:ln>
        </p:spPr>
        <p:txBody>
          <a:bodyPr/>
          <a:lstStyle/>
          <a:p>
            <a:endParaRPr lang="en-US" sz="2800">
              <a:latin typeface="Arial"/>
              <a:cs typeface="Arial"/>
            </a:endParaRPr>
          </a:p>
        </p:txBody>
      </p:sp>
      <p:sp>
        <p:nvSpPr>
          <p:cNvPr id="66" name="Line 64"/>
          <p:cNvSpPr>
            <a:spLocks noChangeShapeType="1"/>
          </p:cNvSpPr>
          <p:nvPr/>
        </p:nvSpPr>
        <p:spPr bwMode="auto">
          <a:xfrm>
            <a:off x="2116138" y="2392362"/>
            <a:ext cx="1873250" cy="0"/>
          </a:xfrm>
          <a:prstGeom prst="line">
            <a:avLst/>
          </a:prstGeom>
          <a:noFill/>
          <a:ln w="28575" cap="sq">
            <a:noFill/>
            <a:round/>
            <a:headEnd/>
            <a:tailEnd/>
          </a:ln>
        </p:spPr>
        <p:txBody>
          <a:bodyPr/>
          <a:lstStyle/>
          <a:p>
            <a:endParaRPr lang="en-US" sz="2800">
              <a:latin typeface="Arial"/>
              <a:cs typeface="Arial"/>
            </a:endParaRPr>
          </a:p>
        </p:txBody>
      </p:sp>
      <p:sp>
        <p:nvSpPr>
          <p:cNvPr id="67" name="Line 65"/>
          <p:cNvSpPr>
            <a:spLocks noChangeShapeType="1"/>
          </p:cNvSpPr>
          <p:nvPr/>
        </p:nvSpPr>
        <p:spPr bwMode="auto">
          <a:xfrm>
            <a:off x="923925" y="2886075"/>
            <a:ext cx="0" cy="474662"/>
          </a:xfrm>
          <a:prstGeom prst="line">
            <a:avLst/>
          </a:prstGeom>
          <a:noFill/>
          <a:ln w="28575" cap="sq">
            <a:noFill/>
            <a:round/>
            <a:headEnd/>
            <a:tailEnd/>
          </a:ln>
        </p:spPr>
        <p:txBody>
          <a:bodyPr/>
          <a:lstStyle/>
          <a:p>
            <a:endParaRPr lang="en-US" sz="2800">
              <a:latin typeface="Arial"/>
              <a:cs typeface="Arial"/>
            </a:endParaRPr>
          </a:p>
        </p:txBody>
      </p:sp>
      <p:sp>
        <p:nvSpPr>
          <p:cNvPr id="68" name="Line 66"/>
          <p:cNvSpPr>
            <a:spLocks noChangeShapeType="1"/>
          </p:cNvSpPr>
          <p:nvPr/>
        </p:nvSpPr>
        <p:spPr bwMode="auto">
          <a:xfrm>
            <a:off x="8207375" y="2886075"/>
            <a:ext cx="0" cy="474662"/>
          </a:xfrm>
          <a:prstGeom prst="line">
            <a:avLst/>
          </a:prstGeom>
          <a:noFill/>
          <a:ln w="28575" cap="sq">
            <a:noFill/>
            <a:round/>
            <a:headEnd/>
            <a:tailEnd/>
          </a:ln>
        </p:spPr>
        <p:txBody>
          <a:bodyPr/>
          <a:lstStyle/>
          <a:p>
            <a:endParaRPr lang="en-US" sz="2800">
              <a:latin typeface="Arial"/>
              <a:cs typeface="Arial"/>
            </a:endParaRPr>
          </a:p>
        </p:txBody>
      </p:sp>
      <p:sp>
        <p:nvSpPr>
          <p:cNvPr id="69" name="Line 67"/>
          <p:cNvSpPr>
            <a:spLocks noChangeShapeType="1"/>
          </p:cNvSpPr>
          <p:nvPr/>
        </p:nvSpPr>
        <p:spPr bwMode="auto">
          <a:xfrm>
            <a:off x="923925" y="3360737"/>
            <a:ext cx="0" cy="474663"/>
          </a:xfrm>
          <a:prstGeom prst="line">
            <a:avLst/>
          </a:prstGeom>
          <a:noFill/>
          <a:ln w="28575" cap="sq">
            <a:noFill/>
            <a:round/>
            <a:headEnd/>
            <a:tailEnd/>
          </a:ln>
        </p:spPr>
        <p:txBody>
          <a:bodyPr/>
          <a:lstStyle/>
          <a:p>
            <a:endParaRPr lang="en-US" sz="2800">
              <a:latin typeface="Arial"/>
              <a:cs typeface="Arial"/>
            </a:endParaRPr>
          </a:p>
        </p:txBody>
      </p:sp>
      <p:sp>
        <p:nvSpPr>
          <p:cNvPr id="70" name="Line 68"/>
          <p:cNvSpPr>
            <a:spLocks noChangeShapeType="1"/>
          </p:cNvSpPr>
          <p:nvPr/>
        </p:nvSpPr>
        <p:spPr bwMode="auto">
          <a:xfrm>
            <a:off x="8207375" y="3360737"/>
            <a:ext cx="0" cy="474663"/>
          </a:xfrm>
          <a:prstGeom prst="line">
            <a:avLst/>
          </a:prstGeom>
          <a:noFill/>
          <a:ln w="28575" cap="sq">
            <a:noFill/>
            <a:round/>
            <a:headEnd/>
            <a:tailEnd/>
          </a:ln>
        </p:spPr>
        <p:txBody>
          <a:bodyPr/>
          <a:lstStyle/>
          <a:p>
            <a:endParaRPr lang="en-US" sz="2800">
              <a:latin typeface="Arial"/>
              <a:cs typeface="Arial"/>
            </a:endParaRPr>
          </a:p>
        </p:txBody>
      </p:sp>
      <p:sp>
        <p:nvSpPr>
          <p:cNvPr id="71" name="Line 69"/>
          <p:cNvSpPr>
            <a:spLocks noChangeShapeType="1"/>
          </p:cNvSpPr>
          <p:nvPr/>
        </p:nvSpPr>
        <p:spPr bwMode="auto">
          <a:xfrm>
            <a:off x="923925" y="3835400"/>
            <a:ext cx="0" cy="474662"/>
          </a:xfrm>
          <a:prstGeom prst="line">
            <a:avLst/>
          </a:prstGeom>
          <a:noFill/>
          <a:ln w="28575" cap="sq">
            <a:noFill/>
            <a:round/>
            <a:headEnd/>
            <a:tailEnd/>
          </a:ln>
        </p:spPr>
        <p:txBody>
          <a:bodyPr/>
          <a:lstStyle/>
          <a:p>
            <a:endParaRPr lang="en-US" sz="2800">
              <a:latin typeface="Arial"/>
              <a:cs typeface="Arial"/>
            </a:endParaRPr>
          </a:p>
        </p:txBody>
      </p:sp>
      <p:sp>
        <p:nvSpPr>
          <p:cNvPr id="72" name="Line 70"/>
          <p:cNvSpPr>
            <a:spLocks noChangeShapeType="1"/>
          </p:cNvSpPr>
          <p:nvPr/>
        </p:nvSpPr>
        <p:spPr bwMode="auto">
          <a:xfrm>
            <a:off x="8207375" y="3835400"/>
            <a:ext cx="0" cy="474662"/>
          </a:xfrm>
          <a:prstGeom prst="line">
            <a:avLst/>
          </a:prstGeom>
          <a:noFill/>
          <a:ln w="28575" cap="sq">
            <a:noFill/>
            <a:round/>
            <a:headEnd/>
            <a:tailEnd/>
          </a:ln>
        </p:spPr>
        <p:txBody>
          <a:bodyPr/>
          <a:lstStyle/>
          <a:p>
            <a:endParaRPr lang="en-US" sz="2800">
              <a:latin typeface="Arial"/>
              <a:cs typeface="Arial"/>
            </a:endParaRPr>
          </a:p>
        </p:txBody>
      </p:sp>
      <p:sp>
        <p:nvSpPr>
          <p:cNvPr id="73" name="Line 71"/>
          <p:cNvSpPr>
            <a:spLocks noChangeShapeType="1"/>
          </p:cNvSpPr>
          <p:nvPr/>
        </p:nvSpPr>
        <p:spPr bwMode="auto">
          <a:xfrm>
            <a:off x="923925" y="4310062"/>
            <a:ext cx="0" cy="474663"/>
          </a:xfrm>
          <a:prstGeom prst="line">
            <a:avLst/>
          </a:prstGeom>
          <a:noFill/>
          <a:ln w="28575" cap="sq">
            <a:noFill/>
            <a:round/>
            <a:headEnd/>
            <a:tailEnd/>
          </a:ln>
        </p:spPr>
        <p:txBody>
          <a:bodyPr/>
          <a:lstStyle/>
          <a:p>
            <a:endParaRPr lang="en-US" sz="2800">
              <a:latin typeface="Arial"/>
              <a:cs typeface="Arial"/>
            </a:endParaRPr>
          </a:p>
        </p:txBody>
      </p:sp>
      <p:sp>
        <p:nvSpPr>
          <p:cNvPr id="74" name="Line 72"/>
          <p:cNvSpPr>
            <a:spLocks noChangeShapeType="1"/>
          </p:cNvSpPr>
          <p:nvPr/>
        </p:nvSpPr>
        <p:spPr bwMode="auto">
          <a:xfrm>
            <a:off x="8207375" y="4310062"/>
            <a:ext cx="0" cy="474663"/>
          </a:xfrm>
          <a:prstGeom prst="line">
            <a:avLst/>
          </a:prstGeom>
          <a:noFill/>
          <a:ln w="28575" cap="sq">
            <a:noFill/>
            <a:round/>
            <a:headEnd/>
            <a:tailEnd/>
          </a:ln>
        </p:spPr>
        <p:txBody>
          <a:bodyPr/>
          <a:lstStyle/>
          <a:p>
            <a:endParaRPr lang="en-US" sz="2800">
              <a:latin typeface="Arial"/>
              <a:cs typeface="Arial"/>
            </a:endParaRPr>
          </a:p>
        </p:txBody>
      </p:sp>
      <p:sp>
        <p:nvSpPr>
          <p:cNvPr id="75" name="Line 73"/>
          <p:cNvSpPr>
            <a:spLocks noChangeShapeType="1"/>
          </p:cNvSpPr>
          <p:nvPr/>
        </p:nvSpPr>
        <p:spPr bwMode="auto">
          <a:xfrm>
            <a:off x="923925" y="4784725"/>
            <a:ext cx="0" cy="474662"/>
          </a:xfrm>
          <a:prstGeom prst="line">
            <a:avLst/>
          </a:prstGeom>
          <a:noFill/>
          <a:ln w="28575" cap="sq">
            <a:noFill/>
            <a:round/>
            <a:headEnd/>
            <a:tailEnd/>
          </a:ln>
        </p:spPr>
        <p:txBody>
          <a:bodyPr/>
          <a:lstStyle/>
          <a:p>
            <a:endParaRPr lang="en-US" sz="2800">
              <a:latin typeface="Arial"/>
              <a:cs typeface="Arial"/>
            </a:endParaRPr>
          </a:p>
        </p:txBody>
      </p:sp>
      <p:sp>
        <p:nvSpPr>
          <p:cNvPr id="76" name="Line 74"/>
          <p:cNvSpPr>
            <a:spLocks noChangeShapeType="1"/>
          </p:cNvSpPr>
          <p:nvPr/>
        </p:nvSpPr>
        <p:spPr bwMode="auto">
          <a:xfrm>
            <a:off x="8207375" y="4784725"/>
            <a:ext cx="0" cy="474662"/>
          </a:xfrm>
          <a:prstGeom prst="line">
            <a:avLst/>
          </a:prstGeom>
          <a:noFill/>
          <a:ln w="28575" cap="sq">
            <a:noFill/>
            <a:round/>
            <a:headEnd/>
            <a:tailEnd/>
          </a:ln>
        </p:spPr>
        <p:txBody>
          <a:bodyPr/>
          <a:lstStyle/>
          <a:p>
            <a:endParaRPr lang="en-US" sz="2800">
              <a:latin typeface="Arial"/>
              <a:cs typeface="Arial"/>
            </a:endParaRPr>
          </a:p>
        </p:txBody>
      </p:sp>
      <p:sp>
        <p:nvSpPr>
          <p:cNvPr id="77" name="Line 75"/>
          <p:cNvSpPr>
            <a:spLocks noChangeShapeType="1"/>
          </p:cNvSpPr>
          <p:nvPr/>
        </p:nvSpPr>
        <p:spPr bwMode="auto">
          <a:xfrm>
            <a:off x="923925" y="5259387"/>
            <a:ext cx="0" cy="474663"/>
          </a:xfrm>
          <a:prstGeom prst="line">
            <a:avLst/>
          </a:prstGeom>
          <a:noFill/>
          <a:ln w="28575" cap="sq">
            <a:noFill/>
            <a:round/>
            <a:headEnd/>
            <a:tailEnd/>
          </a:ln>
        </p:spPr>
        <p:txBody>
          <a:bodyPr/>
          <a:lstStyle/>
          <a:p>
            <a:endParaRPr lang="en-US" sz="2800">
              <a:latin typeface="Arial"/>
              <a:cs typeface="Arial"/>
            </a:endParaRPr>
          </a:p>
        </p:txBody>
      </p:sp>
      <p:sp>
        <p:nvSpPr>
          <p:cNvPr id="78" name="Line 76"/>
          <p:cNvSpPr>
            <a:spLocks noChangeShapeType="1"/>
          </p:cNvSpPr>
          <p:nvPr/>
        </p:nvSpPr>
        <p:spPr bwMode="auto">
          <a:xfrm>
            <a:off x="8207375" y="5259387"/>
            <a:ext cx="0" cy="474663"/>
          </a:xfrm>
          <a:prstGeom prst="line">
            <a:avLst/>
          </a:prstGeom>
          <a:noFill/>
          <a:ln w="28575" cap="sq">
            <a:noFill/>
            <a:round/>
            <a:headEnd/>
            <a:tailEnd/>
          </a:ln>
        </p:spPr>
        <p:txBody>
          <a:bodyPr/>
          <a:lstStyle/>
          <a:p>
            <a:endParaRPr lang="en-US" sz="2800">
              <a:latin typeface="Arial"/>
              <a:cs typeface="Arial"/>
            </a:endParaRPr>
          </a:p>
        </p:txBody>
      </p:sp>
      <p:sp>
        <p:nvSpPr>
          <p:cNvPr id="79" name="Line 77"/>
          <p:cNvSpPr>
            <a:spLocks noChangeShapeType="1"/>
          </p:cNvSpPr>
          <p:nvPr/>
        </p:nvSpPr>
        <p:spPr bwMode="auto">
          <a:xfrm>
            <a:off x="923925" y="5734050"/>
            <a:ext cx="0" cy="474662"/>
          </a:xfrm>
          <a:prstGeom prst="line">
            <a:avLst/>
          </a:prstGeom>
          <a:noFill/>
          <a:ln w="28575" cap="sq">
            <a:noFill/>
            <a:round/>
            <a:headEnd/>
            <a:tailEnd/>
          </a:ln>
        </p:spPr>
        <p:txBody>
          <a:bodyPr/>
          <a:lstStyle/>
          <a:p>
            <a:endParaRPr lang="en-US" sz="2800">
              <a:latin typeface="Arial"/>
              <a:cs typeface="Arial"/>
            </a:endParaRPr>
          </a:p>
        </p:txBody>
      </p:sp>
      <p:sp>
        <p:nvSpPr>
          <p:cNvPr id="80" name="Line 78"/>
          <p:cNvSpPr>
            <a:spLocks noChangeShapeType="1"/>
          </p:cNvSpPr>
          <p:nvPr/>
        </p:nvSpPr>
        <p:spPr bwMode="auto">
          <a:xfrm>
            <a:off x="8207375" y="5734050"/>
            <a:ext cx="0" cy="474662"/>
          </a:xfrm>
          <a:prstGeom prst="line">
            <a:avLst/>
          </a:prstGeom>
          <a:noFill/>
          <a:ln w="28575" cap="sq">
            <a:noFill/>
            <a:round/>
            <a:headEnd/>
            <a:tailEnd/>
          </a:ln>
        </p:spPr>
        <p:txBody>
          <a:bodyPr/>
          <a:lstStyle/>
          <a:p>
            <a:endParaRPr lang="en-US" sz="2800">
              <a:latin typeface="Arial"/>
              <a:cs typeface="Arial"/>
            </a:endParaRPr>
          </a:p>
        </p:txBody>
      </p:sp>
      <p:sp>
        <p:nvSpPr>
          <p:cNvPr id="81" name="Line 79"/>
          <p:cNvSpPr>
            <a:spLocks noChangeShapeType="1"/>
          </p:cNvSpPr>
          <p:nvPr/>
        </p:nvSpPr>
        <p:spPr bwMode="auto">
          <a:xfrm>
            <a:off x="2116138" y="6208712"/>
            <a:ext cx="1873250" cy="0"/>
          </a:xfrm>
          <a:prstGeom prst="line">
            <a:avLst/>
          </a:prstGeom>
          <a:noFill/>
          <a:ln w="28575" cap="sq">
            <a:noFill/>
            <a:round/>
            <a:headEnd/>
            <a:tailEnd/>
          </a:ln>
        </p:spPr>
        <p:txBody>
          <a:bodyPr/>
          <a:lstStyle/>
          <a:p>
            <a:endParaRPr lang="en-US" sz="2800">
              <a:latin typeface="Arial"/>
              <a:cs typeface="Arial"/>
            </a:endParaRPr>
          </a:p>
        </p:txBody>
      </p:sp>
      <p:sp>
        <p:nvSpPr>
          <p:cNvPr id="82" name="Line 80"/>
          <p:cNvSpPr>
            <a:spLocks noChangeShapeType="1"/>
          </p:cNvSpPr>
          <p:nvPr/>
        </p:nvSpPr>
        <p:spPr bwMode="auto">
          <a:xfrm>
            <a:off x="3989388" y="2392362"/>
            <a:ext cx="266700" cy="0"/>
          </a:xfrm>
          <a:prstGeom prst="line">
            <a:avLst/>
          </a:prstGeom>
          <a:noFill/>
          <a:ln w="28575" cap="sq">
            <a:noFill/>
            <a:round/>
            <a:headEnd/>
            <a:tailEnd/>
          </a:ln>
        </p:spPr>
        <p:txBody>
          <a:bodyPr/>
          <a:lstStyle/>
          <a:p>
            <a:endParaRPr lang="en-US" sz="2800">
              <a:latin typeface="Arial"/>
              <a:cs typeface="Arial"/>
            </a:endParaRPr>
          </a:p>
        </p:txBody>
      </p:sp>
      <p:sp>
        <p:nvSpPr>
          <p:cNvPr id="83" name="Line 81"/>
          <p:cNvSpPr>
            <a:spLocks noChangeShapeType="1"/>
          </p:cNvSpPr>
          <p:nvPr/>
        </p:nvSpPr>
        <p:spPr bwMode="auto">
          <a:xfrm>
            <a:off x="4256088" y="2392362"/>
            <a:ext cx="1598612" cy="0"/>
          </a:xfrm>
          <a:prstGeom prst="line">
            <a:avLst/>
          </a:prstGeom>
          <a:noFill/>
          <a:ln w="28575" cap="sq">
            <a:noFill/>
            <a:round/>
            <a:headEnd/>
            <a:tailEnd/>
          </a:ln>
        </p:spPr>
        <p:txBody>
          <a:bodyPr/>
          <a:lstStyle/>
          <a:p>
            <a:endParaRPr lang="en-US" sz="2800">
              <a:latin typeface="Arial"/>
              <a:cs typeface="Arial"/>
            </a:endParaRPr>
          </a:p>
        </p:txBody>
      </p:sp>
      <p:sp>
        <p:nvSpPr>
          <p:cNvPr id="84" name="Line 82"/>
          <p:cNvSpPr>
            <a:spLocks noChangeShapeType="1"/>
          </p:cNvSpPr>
          <p:nvPr/>
        </p:nvSpPr>
        <p:spPr bwMode="auto">
          <a:xfrm>
            <a:off x="5854700" y="2392362"/>
            <a:ext cx="452438" cy="0"/>
          </a:xfrm>
          <a:prstGeom prst="line">
            <a:avLst/>
          </a:prstGeom>
          <a:noFill/>
          <a:ln w="28575" cap="sq">
            <a:noFill/>
            <a:round/>
            <a:headEnd/>
            <a:tailEnd/>
          </a:ln>
        </p:spPr>
        <p:txBody>
          <a:bodyPr/>
          <a:lstStyle/>
          <a:p>
            <a:endParaRPr lang="en-US" sz="2800">
              <a:latin typeface="Arial"/>
              <a:cs typeface="Arial"/>
            </a:endParaRPr>
          </a:p>
        </p:txBody>
      </p:sp>
      <p:sp>
        <p:nvSpPr>
          <p:cNvPr id="85" name="Line 83"/>
          <p:cNvSpPr>
            <a:spLocks noChangeShapeType="1"/>
          </p:cNvSpPr>
          <p:nvPr/>
        </p:nvSpPr>
        <p:spPr bwMode="auto">
          <a:xfrm>
            <a:off x="6307138" y="2392362"/>
            <a:ext cx="1900237" cy="0"/>
          </a:xfrm>
          <a:prstGeom prst="line">
            <a:avLst/>
          </a:prstGeom>
          <a:noFill/>
          <a:ln w="28575" cap="sq">
            <a:noFill/>
            <a:round/>
            <a:headEnd/>
            <a:tailEnd/>
          </a:ln>
        </p:spPr>
        <p:txBody>
          <a:bodyPr/>
          <a:lstStyle/>
          <a:p>
            <a:endParaRPr lang="en-US" sz="2800">
              <a:latin typeface="Arial"/>
              <a:cs typeface="Arial"/>
            </a:endParaRPr>
          </a:p>
        </p:txBody>
      </p:sp>
      <p:sp>
        <p:nvSpPr>
          <p:cNvPr id="86" name="Line 84"/>
          <p:cNvSpPr>
            <a:spLocks noChangeShapeType="1"/>
          </p:cNvSpPr>
          <p:nvPr/>
        </p:nvSpPr>
        <p:spPr bwMode="auto">
          <a:xfrm>
            <a:off x="3989388" y="6208712"/>
            <a:ext cx="266700" cy="0"/>
          </a:xfrm>
          <a:prstGeom prst="line">
            <a:avLst/>
          </a:prstGeom>
          <a:noFill/>
          <a:ln w="28575" cap="sq">
            <a:noFill/>
            <a:round/>
            <a:headEnd/>
            <a:tailEnd/>
          </a:ln>
        </p:spPr>
        <p:txBody>
          <a:bodyPr/>
          <a:lstStyle/>
          <a:p>
            <a:endParaRPr lang="en-US" sz="2800">
              <a:latin typeface="Arial"/>
              <a:cs typeface="Arial"/>
            </a:endParaRPr>
          </a:p>
        </p:txBody>
      </p:sp>
      <p:sp>
        <p:nvSpPr>
          <p:cNvPr id="87" name="Line 85"/>
          <p:cNvSpPr>
            <a:spLocks noChangeShapeType="1"/>
          </p:cNvSpPr>
          <p:nvPr/>
        </p:nvSpPr>
        <p:spPr bwMode="auto">
          <a:xfrm>
            <a:off x="4256088" y="6208712"/>
            <a:ext cx="1598612" cy="0"/>
          </a:xfrm>
          <a:prstGeom prst="line">
            <a:avLst/>
          </a:prstGeom>
          <a:noFill/>
          <a:ln w="28575" cap="sq">
            <a:noFill/>
            <a:round/>
            <a:headEnd/>
            <a:tailEnd/>
          </a:ln>
        </p:spPr>
        <p:txBody>
          <a:bodyPr/>
          <a:lstStyle/>
          <a:p>
            <a:endParaRPr lang="en-US" sz="2800">
              <a:latin typeface="Arial"/>
              <a:cs typeface="Arial"/>
            </a:endParaRPr>
          </a:p>
        </p:txBody>
      </p:sp>
      <p:sp>
        <p:nvSpPr>
          <p:cNvPr id="88" name="Line 86"/>
          <p:cNvSpPr>
            <a:spLocks noChangeShapeType="1"/>
          </p:cNvSpPr>
          <p:nvPr/>
        </p:nvSpPr>
        <p:spPr bwMode="auto">
          <a:xfrm>
            <a:off x="5854700" y="6208712"/>
            <a:ext cx="452438" cy="0"/>
          </a:xfrm>
          <a:prstGeom prst="line">
            <a:avLst/>
          </a:prstGeom>
          <a:noFill/>
          <a:ln w="28575" cap="sq">
            <a:noFill/>
            <a:round/>
            <a:headEnd/>
            <a:tailEnd/>
          </a:ln>
        </p:spPr>
        <p:txBody>
          <a:bodyPr/>
          <a:lstStyle/>
          <a:p>
            <a:endParaRPr lang="en-US" sz="2800">
              <a:latin typeface="Arial"/>
              <a:cs typeface="Arial"/>
            </a:endParaRPr>
          </a:p>
        </p:txBody>
      </p:sp>
      <p:sp>
        <p:nvSpPr>
          <p:cNvPr id="89" name="Line 87"/>
          <p:cNvSpPr>
            <a:spLocks noChangeShapeType="1"/>
          </p:cNvSpPr>
          <p:nvPr/>
        </p:nvSpPr>
        <p:spPr bwMode="auto">
          <a:xfrm>
            <a:off x="6307138" y="6208712"/>
            <a:ext cx="1900237" cy="0"/>
          </a:xfrm>
          <a:prstGeom prst="line">
            <a:avLst/>
          </a:prstGeom>
          <a:noFill/>
          <a:ln w="28575" cap="sq">
            <a:noFill/>
            <a:round/>
            <a:headEnd/>
            <a:tailEnd/>
          </a:ln>
        </p:spPr>
        <p:txBody>
          <a:bodyPr/>
          <a:lstStyle/>
          <a:p>
            <a:endParaRPr lang="en-US" sz="2800">
              <a:latin typeface="Arial"/>
              <a:cs typeface="Arial"/>
            </a:endParaRPr>
          </a:p>
        </p:txBody>
      </p:sp>
      <p:sp>
        <p:nvSpPr>
          <p:cNvPr id="90"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5394879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wipe(up)">
                                      <p:cBhvr>
                                        <p:cTn id="11" dur="500"/>
                                        <p:tgtEl>
                                          <p:spTgt spid="53"/>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up)">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wipe(up)">
                                      <p:cBhvr>
                                        <p:cTn id="20" dur="500"/>
                                        <p:tgtEl>
                                          <p:spTgt spid="1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52"/>
                                        </p:tgtEl>
                                        <p:attrNameLst>
                                          <p:attrName>style.visibility</p:attrName>
                                        </p:attrNameLst>
                                      </p:cBhvr>
                                      <p:to>
                                        <p:strVal val="visible"/>
                                      </p:to>
                                    </p:set>
                                    <p:animEffect transition="in" filter="wipe(left)">
                                      <p:cBhvr>
                                        <p:cTn id="25" dur="500"/>
                                        <p:tgtEl>
                                          <p:spTgt spid="52"/>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48"/>
                                        </p:tgtEl>
                                        <p:attrNameLst>
                                          <p:attrName>style.visibility</p:attrName>
                                        </p:attrNameLst>
                                      </p:cBhvr>
                                      <p:to>
                                        <p:strVal val="visible"/>
                                      </p:to>
                                    </p:set>
                                    <p:animEffect transition="in" filter="wipe(left)">
                                      <p:cBhvr>
                                        <p:cTn id="30" dur="500"/>
                                        <p:tgtEl>
                                          <p:spTgt spid="48"/>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44"/>
                                        </p:tgtEl>
                                        <p:attrNameLst>
                                          <p:attrName>style.visibility</p:attrName>
                                        </p:attrNameLst>
                                      </p:cBhvr>
                                      <p:to>
                                        <p:strVal val="visible"/>
                                      </p:to>
                                    </p:set>
                                    <p:animEffect transition="in" filter="wipe(left)">
                                      <p:cBhvr>
                                        <p:cTn id="35" dur="500"/>
                                        <p:tgtEl>
                                          <p:spTgt spid="4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wipe(left)">
                                      <p:cBhvr>
                                        <p:cTn id="40" dur="500"/>
                                        <p:tgtEl>
                                          <p:spTgt spid="40"/>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wipe(left)">
                                      <p:cBhvr>
                                        <p:cTn id="4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EXAMPLE 2D: Market supply curve of muffins</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33</a:t>
            </a:fld>
            <a:endParaRPr lang="en-US" dirty="0"/>
          </a:p>
        </p:txBody>
      </p:sp>
      <p:grpSp>
        <p:nvGrpSpPr>
          <p:cNvPr id="6" name="Group 2"/>
          <p:cNvGrpSpPr>
            <a:grpSpLocks/>
          </p:cNvGrpSpPr>
          <p:nvPr/>
        </p:nvGrpSpPr>
        <p:grpSpPr bwMode="auto">
          <a:xfrm>
            <a:off x="288925" y="876300"/>
            <a:ext cx="6264276" cy="5111750"/>
            <a:chOff x="182" y="774"/>
            <a:chExt cx="3946" cy="3220"/>
          </a:xfrm>
        </p:grpSpPr>
        <p:graphicFrame>
          <p:nvGraphicFramePr>
            <p:cNvPr id="7" name="Object 3"/>
            <p:cNvGraphicFramePr>
              <a:graphicFrameLocks noChangeAspect="1"/>
            </p:cNvGraphicFramePr>
            <p:nvPr/>
          </p:nvGraphicFramePr>
          <p:xfrm>
            <a:off x="182" y="774"/>
            <a:ext cx="3919" cy="3220"/>
          </p:xfrm>
          <a:graphic>
            <a:graphicData uri="http://schemas.openxmlformats.org/presentationml/2006/ole">
              <mc:AlternateContent xmlns:mc="http://schemas.openxmlformats.org/markup-compatibility/2006">
                <mc:Choice xmlns:v="urn:schemas-microsoft-com:vml" Requires="v">
                  <p:oleObj spid="_x0000_s7243" name="Worksheet" r:id="rId4" imgW="4390949" imgH="3610051" progId="Excel.Sheet.8">
                    <p:embed/>
                  </p:oleObj>
                </mc:Choice>
                <mc:Fallback>
                  <p:oleObj name="Worksheet" r:id="rId4" imgW="4390949" imgH="3610051"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 y="774"/>
                          <a:ext cx="3919" cy="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Text Box 4"/>
            <p:cNvSpPr txBox="1">
              <a:spLocks noChangeArrowheads="1"/>
            </p:cNvSpPr>
            <p:nvPr/>
          </p:nvSpPr>
          <p:spPr bwMode="auto">
            <a:xfrm>
              <a:off x="576" y="798"/>
              <a:ext cx="262" cy="308"/>
            </a:xfrm>
            <a:prstGeom prst="rect">
              <a:avLst/>
            </a:prstGeom>
            <a:noFill/>
            <a:ln w="9525">
              <a:noFill/>
              <a:miter lim="800000"/>
              <a:headEnd/>
              <a:tailEnd/>
            </a:ln>
          </p:spPr>
          <p:txBody>
            <a:bodyPr>
              <a:spAutoFit/>
            </a:bodyPr>
            <a:lstStyle/>
            <a:p>
              <a:pPr algn="r">
                <a:spcBef>
                  <a:spcPct val="50000"/>
                </a:spcBef>
              </a:pPr>
              <a:r>
                <a:rPr lang="en-US" sz="2600" b="1" i="1" dirty="0">
                  <a:cs typeface="Arial" charset="0"/>
                </a:rPr>
                <a:t>P</a:t>
              </a:r>
            </a:p>
          </p:txBody>
        </p:sp>
        <p:sp>
          <p:nvSpPr>
            <p:cNvPr id="9" name="Text Box 5"/>
            <p:cNvSpPr txBox="1">
              <a:spLocks noChangeArrowheads="1"/>
            </p:cNvSpPr>
            <p:nvPr/>
          </p:nvSpPr>
          <p:spPr bwMode="auto">
            <a:xfrm>
              <a:off x="3855" y="3620"/>
              <a:ext cx="273" cy="250"/>
            </a:xfrm>
            <a:prstGeom prst="rect">
              <a:avLst/>
            </a:prstGeom>
            <a:noFill/>
            <a:ln w="9525">
              <a:noFill/>
              <a:miter lim="800000"/>
              <a:headEnd/>
              <a:tailEnd/>
            </a:ln>
          </p:spPr>
          <p:txBody>
            <a:bodyPr lIns="0" tIns="0" rIns="0" bIns="0">
              <a:spAutoFit/>
            </a:bodyPr>
            <a:lstStyle/>
            <a:p>
              <a:pPr algn="ctr">
                <a:spcBef>
                  <a:spcPct val="50000"/>
                </a:spcBef>
              </a:pPr>
              <a:r>
                <a:rPr lang="en-US" sz="2600" b="1" i="1" dirty="0">
                  <a:cs typeface="Arial" charset="0"/>
                </a:rPr>
                <a:t>Q</a:t>
              </a:r>
            </a:p>
          </p:txBody>
        </p:sp>
      </p:grpSp>
      <p:grpSp>
        <p:nvGrpSpPr>
          <p:cNvPr id="10" name="Group 6"/>
          <p:cNvGrpSpPr>
            <a:grpSpLocks/>
          </p:cNvGrpSpPr>
          <p:nvPr/>
        </p:nvGrpSpPr>
        <p:grpSpPr bwMode="auto">
          <a:xfrm>
            <a:off x="1355725" y="1670050"/>
            <a:ext cx="3740150" cy="3546475"/>
            <a:chOff x="854" y="1274"/>
            <a:chExt cx="2356" cy="2234"/>
          </a:xfrm>
        </p:grpSpPr>
        <p:grpSp>
          <p:nvGrpSpPr>
            <p:cNvPr id="11" name="Group 7"/>
            <p:cNvGrpSpPr>
              <a:grpSpLocks/>
            </p:cNvGrpSpPr>
            <p:nvPr/>
          </p:nvGrpSpPr>
          <p:grpSpPr bwMode="auto">
            <a:xfrm>
              <a:off x="860" y="1648"/>
              <a:ext cx="1964" cy="1855"/>
              <a:chOff x="357" y="2450"/>
              <a:chExt cx="795" cy="646"/>
            </a:xfrm>
          </p:grpSpPr>
          <p:sp>
            <p:nvSpPr>
              <p:cNvPr id="27" name="Line 8"/>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28" name="Line 9"/>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grpSp>
          <p:nvGrpSpPr>
            <p:cNvPr id="12" name="Group 10"/>
            <p:cNvGrpSpPr>
              <a:grpSpLocks/>
            </p:cNvGrpSpPr>
            <p:nvPr/>
          </p:nvGrpSpPr>
          <p:grpSpPr bwMode="auto">
            <a:xfrm>
              <a:off x="854" y="2760"/>
              <a:ext cx="791" cy="747"/>
              <a:chOff x="357" y="2450"/>
              <a:chExt cx="795" cy="646"/>
            </a:xfrm>
          </p:grpSpPr>
          <p:sp>
            <p:nvSpPr>
              <p:cNvPr id="25" name="Line 11"/>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26" name="Line 12"/>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grpSp>
          <p:nvGrpSpPr>
            <p:cNvPr id="13" name="Group 13"/>
            <p:cNvGrpSpPr>
              <a:grpSpLocks/>
            </p:cNvGrpSpPr>
            <p:nvPr/>
          </p:nvGrpSpPr>
          <p:grpSpPr bwMode="auto">
            <a:xfrm>
              <a:off x="856" y="3135"/>
              <a:ext cx="388" cy="371"/>
              <a:chOff x="357" y="2450"/>
              <a:chExt cx="795" cy="646"/>
            </a:xfrm>
          </p:grpSpPr>
          <p:sp>
            <p:nvSpPr>
              <p:cNvPr id="23" name="Line 14"/>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24" name="Line 15"/>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grpSp>
          <p:nvGrpSpPr>
            <p:cNvPr id="14" name="Group 16"/>
            <p:cNvGrpSpPr>
              <a:grpSpLocks/>
            </p:cNvGrpSpPr>
            <p:nvPr/>
          </p:nvGrpSpPr>
          <p:grpSpPr bwMode="auto">
            <a:xfrm>
              <a:off x="857" y="2397"/>
              <a:ext cx="1179" cy="1109"/>
              <a:chOff x="357" y="2450"/>
              <a:chExt cx="795" cy="646"/>
            </a:xfrm>
          </p:grpSpPr>
          <p:sp>
            <p:nvSpPr>
              <p:cNvPr id="21" name="Line 17"/>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22" name="Line 18"/>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grpSp>
          <p:nvGrpSpPr>
            <p:cNvPr id="15" name="Group 19"/>
            <p:cNvGrpSpPr>
              <a:grpSpLocks/>
            </p:cNvGrpSpPr>
            <p:nvPr/>
          </p:nvGrpSpPr>
          <p:grpSpPr bwMode="auto">
            <a:xfrm>
              <a:off x="858" y="2022"/>
              <a:ext cx="1577" cy="1479"/>
              <a:chOff x="357" y="2450"/>
              <a:chExt cx="795" cy="646"/>
            </a:xfrm>
          </p:grpSpPr>
          <p:sp>
            <p:nvSpPr>
              <p:cNvPr id="19" name="Line 20"/>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20" name="Line 21"/>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grpSp>
          <p:nvGrpSpPr>
            <p:cNvPr id="16" name="Group 22"/>
            <p:cNvGrpSpPr>
              <a:grpSpLocks/>
            </p:cNvGrpSpPr>
            <p:nvPr/>
          </p:nvGrpSpPr>
          <p:grpSpPr bwMode="auto">
            <a:xfrm>
              <a:off x="864" y="1274"/>
              <a:ext cx="2346" cy="2234"/>
              <a:chOff x="357" y="2450"/>
              <a:chExt cx="795" cy="646"/>
            </a:xfrm>
          </p:grpSpPr>
          <p:sp>
            <p:nvSpPr>
              <p:cNvPr id="17" name="Line 23"/>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18" name="Line 24"/>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grpSp>
      <p:sp>
        <p:nvSpPr>
          <p:cNvPr id="29" name="Line 25"/>
          <p:cNvSpPr>
            <a:spLocks noChangeShapeType="1"/>
          </p:cNvSpPr>
          <p:nvPr/>
        </p:nvSpPr>
        <p:spPr bwMode="auto">
          <a:xfrm flipH="1">
            <a:off x="1712913" y="1452563"/>
            <a:ext cx="3611562" cy="3416300"/>
          </a:xfrm>
          <a:prstGeom prst="line">
            <a:avLst/>
          </a:prstGeom>
          <a:noFill/>
          <a:ln w="50800">
            <a:solidFill>
              <a:srgbClr val="FF0000"/>
            </a:solidFill>
            <a:round/>
            <a:headEnd/>
            <a:tailEnd/>
          </a:ln>
        </p:spPr>
        <p:txBody>
          <a:bodyPr/>
          <a:lstStyle/>
          <a:p>
            <a:endParaRPr lang="en-US"/>
          </a:p>
        </p:txBody>
      </p:sp>
      <p:sp>
        <p:nvSpPr>
          <p:cNvPr id="30" name="Oval 26"/>
          <p:cNvSpPr>
            <a:spLocks noChangeArrowheads="1"/>
          </p:cNvSpPr>
          <p:nvPr/>
        </p:nvSpPr>
        <p:spPr bwMode="auto">
          <a:xfrm>
            <a:off x="5022850" y="1601788"/>
            <a:ext cx="139700" cy="138112"/>
          </a:xfrm>
          <a:prstGeom prst="ellipse">
            <a:avLst/>
          </a:prstGeom>
          <a:solidFill>
            <a:srgbClr val="FF3300"/>
          </a:solidFill>
          <a:ln w="9525">
            <a:solidFill>
              <a:srgbClr val="FF0000"/>
            </a:solidFill>
            <a:round/>
            <a:headEnd/>
            <a:tailEnd/>
          </a:ln>
        </p:spPr>
        <p:txBody>
          <a:bodyPr wrap="none" anchor="ctr"/>
          <a:lstStyle/>
          <a:p>
            <a:endParaRPr lang="en-US">
              <a:cs typeface="Arial" charset="0"/>
            </a:endParaRPr>
          </a:p>
        </p:txBody>
      </p:sp>
      <p:sp>
        <p:nvSpPr>
          <p:cNvPr id="31" name="Oval 27"/>
          <p:cNvSpPr>
            <a:spLocks noChangeArrowheads="1"/>
          </p:cNvSpPr>
          <p:nvPr/>
        </p:nvSpPr>
        <p:spPr bwMode="auto">
          <a:xfrm>
            <a:off x="4406900" y="2193925"/>
            <a:ext cx="139700" cy="138113"/>
          </a:xfrm>
          <a:prstGeom prst="ellipse">
            <a:avLst/>
          </a:prstGeom>
          <a:solidFill>
            <a:srgbClr val="FF3300"/>
          </a:solidFill>
          <a:ln w="9525">
            <a:solidFill>
              <a:srgbClr val="FF0000"/>
            </a:solidFill>
            <a:round/>
            <a:headEnd/>
            <a:tailEnd/>
          </a:ln>
        </p:spPr>
        <p:txBody>
          <a:bodyPr wrap="none" anchor="ctr"/>
          <a:lstStyle/>
          <a:p>
            <a:endParaRPr lang="en-US">
              <a:cs typeface="Arial" charset="0"/>
            </a:endParaRPr>
          </a:p>
        </p:txBody>
      </p:sp>
      <p:sp>
        <p:nvSpPr>
          <p:cNvPr id="32" name="Oval 28"/>
          <p:cNvSpPr>
            <a:spLocks noChangeArrowheads="1"/>
          </p:cNvSpPr>
          <p:nvPr/>
        </p:nvSpPr>
        <p:spPr bwMode="auto">
          <a:xfrm>
            <a:off x="3784600" y="2779713"/>
            <a:ext cx="139700" cy="138112"/>
          </a:xfrm>
          <a:prstGeom prst="ellipse">
            <a:avLst/>
          </a:prstGeom>
          <a:solidFill>
            <a:srgbClr val="FF3300"/>
          </a:solidFill>
          <a:ln w="9525">
            <a:solidFill>
              <a:srgbClr val="FF0000"/>
            </a:solidFill>
            <a:round/>
            <a:headEnd/>
            <a:tailEnd/>
          </a:ln>
        </p:spPr>
        <p:txBody>
          <a:bodyPr wrap="none" anchor="ctr"/>
          <a:lstStyle/>
          <a:p>
            <a:endParaRPr lang="en-US">
              <a:cs typeface="Arial" charset="0"/>
            </a:endParaRPr>
          </a:p>
        </p:txBody>
      </p:sp>
      <p:sp>
        <p:nvSpPr>
          <p:cNvPr id="33" name="Oval 29"/>
          <p:cNvSpPr>
            <a:spLocks noChangeArrowheads="1"/>
          </p:cNvSpPr>
          <p:nvPr/>
        </p:nvSpPr>
        <p:spPr bwMode="auto">
          <a:xfrm>
            <a:off x="3148013" y="3381375"/>
            <a:ext cx="139700" cy="138113"/>
          </a:xfrm>
          <a:prstGeom prst="ellipse">
            <a:avLst/>
          </a:prstGeom>
          <a:solidFill>
            <a:srgbClr val="FF3300"/>
          </a:solidFill>
          <a:ln w="9525">
            <a:solidFill>
              <a:srgbClr val="FF0000"/>
            </a:solidFill>
            <a:round/>
            <a:headEnd/>
            <a:tailEnd/>
          </a:ln>
        </p:spPr>
        <p:txBody>
          <a:bodyPr wrap="none" anchor="ctr"/>
          <a:lstStyle/>
          <a:p>
            <a:endParaRPr lang="en-US">
              <a:cs typeface="Arial" charset="0"/>
            </a:endParaRPr>
          </a:p>
        </p:txBody>
      </p:sp>
      <p:sp>
        <p:nvSpPr>
          <p:cNvPr id="34" name="Oval 30"/>
          <p:cNvSpPr>
            <a:spLocks noChangeArrowheads="1"/>
          </p:cNvSpPr>
          <p:nvPr/>
        </p:nvSpPr>
        <p:spPr bwMode="auto">
          <a:xfrm>
            <a:off x="2536825" y="3956050"/>
            <a:ext cx="139700" cy="138113"/>
          </a:xfrm>
          <a:prstGeom prst="ellipse">
            <a:avLst/>
          </a:prstGeom>
          <a:solidFill>
            <a:srgbClr val="FF3300"/>
          </a:solidFill>
          <a:ln w="9525">
            <a:solidFill>
              <a:srgbClr val="FF0000"/>
            </a:solidFill>
            <a:round/>
            <a:headEnd/>
            <a:tailEnd/>
          </a:ln>
        </p:spPr>
        <p:txBody>
          <a:bodyPr wrap="none" anchor="ctr"/>
          <a:lstStyle/>
          <a:p>
            <a:endParaRPr lang="en-US">
              <a:cs typeface="Arial" charset="0"/>
            </a:endParaRPr>
          </a:p>
        </p:txBody>
      </p:sp>
      <p:sp>
        <p:nvSpPr>
          <p:cNvPr id="35" name="Oval 31"/>
          <p:cNvSpPr>
            <a:spLocks noChangeArrowheads="1"/>
          </p:cNvSpPr>
          <p:nvPr/>
        </p:nvSpPr>
        <p:spPr bwMode="auto">
          <a:xfrm>
            <a:off x="1901825" y="4552950"/>
            <a:ext cx="139700" cy="138113"/>
          </a:xfrm>
          <a:prstGeom prst="ellipse">
            <a:avLst/>
          </a:prstGeom>
          <a:solidFill>
            <a:srgbClr val="FF3300"/>
          </a:solidFill>
          <a:ln w="9525">
            <a:solidFill>
              <a:srgbClr val="FF0000"/>
            </a:solidFill>
            <a:round/>
            <a:headEnd/>
            <a:tailEnd/>
          </a:ln>
        </p:spPr>
        <p:txBody>
          <a:bodyPr wrap="none" anchor="ctr"/>
          <a:lstStyle/>
          <a:p>
            <a:endParaRPr lang="en-US">
              <a:cs typeface="Arial" charset="0"/>
            </a:endParaRPr>
          </a:p>
        </p:txBody>
      </p:sp>
      <p:graphicFrame>
        <p:nvGraphicFramePr>
          <p:cNvPr id="36" name="Group 33"/>
          <p:cNvGraphicFramePr>
            <a:graphicFrameLocks noGrp="1"/>
          </p:cNvGraphicFramePr>
          <p:nvPr>
            <p:extLst>
              <p:ext uri="{D42A27DB-BD31-4B8C-83A1-F6EECF244321}">
                <p14:modId xmlns:p14="http://schemas.microsoft.com/office/powerpoint/2010/main" val="1982683827"/>
              </p:ext>
            </p:extLst>
          </p:nvPr>
        </p:nvGraphicFramePr>
        <p:xfrm>
          <a:off x="6477000" y="990600"/>
          <a:ext cx="2459356" cy="4148647"/>
        </p:xfrm>
        <a:graphic>
          <a:graphicData uri="http://schemas.openxmlformats.org/drawingml/2006/table">
            <a:tbl>
              <a:tblPr/>
              <a:tblGrid>
                <a:gridCol w="1084263">
                  <a:extLst>
                    <a:ext uri="{9D8B030D-6E8A-4147-A177-3AD203B41FA5}">
                      <a16:colId xmlns:a16="http://schemas.microsoft.com/office/drawing/2014/main" val="20000"/>
                    </a:ext>
                  </a:extLst>
                </a:gridCol>
                <a:gridCol w="1375093">
                  <a:extLst>
                    <a:ext uri="{9D8B030D-6E8A-4147-A177-3AD203B41FA5}">
                      <a16:colId xmlns:a16="http://schemas.microsoft.com/office/drawing/2014/main" val="20001"/>
                    </a:ext>
                  </a:extLst>
                </a:gridCol>
              </a:tblGrid>
              <a:tr h="50800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dirty="0">
                          <a:ln>
                            <a:noFill/>
                          </a:ln>
                          <a:solidFill>
                            <a:schemeClr val="tx1"/>
                          </a:solidFill>
                          <a:effectLst/>
                          <a:latin typeface="Arial" charset="0"/>
                        </a:rPr>
                        <a:t>P</a:t>
                      </a: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dirty="0">
                          <a:ln>
                            <a:noFill/>
                          </a:ln>
                          <a:solidFill>
                            <a:schemeClr val="tx1"/>
                          </a:solidFill>
                          <a:effectLst/>
                          <a:latin typeface="Arial" charset="0"/>
                        </a:rPr>
                        <a:t>Q</a:t>
                      </a:r>
                      <a:r>
                        <a:rPr kumimoji="0" lang="en-US" sz="2400" b="1" i="1" u="none" strike="noStrike" cap="none" normalizeH="0" baseline="-25000" dirty="0">
                          <a:ln>
                            <a:noFill/>
                          </a:ln>
                          <a:solidFill>
                            <a:schemeClr val="tx1"/>
                          </a:solidFill>
                          <a:effectLst/>
                          <a:latin typeface="Arial" charset="0"/>
                        </a:rPr>
                        <a:t>S</a:t>
                      </a:r>
                      <a:endParaRPr kumimoji="0" lang="en-US" sz="2400" b="0" i="0" u="none" strike="noStrike" cap="none" normalizeH="0" baseline="-25000" dirty="0">
                        <a:ln>
                          <a:noFill/>
                        </a:ln>
                        <a:solidFill>
                          <a:schemeClr val="tx1"/>
                        </a:solidFill>
                        <a:effectLst/>
                        <a:latin typeface="Arial" charset="0"/>
                      </a:endParaRPr>
                    </a:p>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a:ln>
                            <a:noFill/>
                          </a:ln>
                          <a:solidFill>
                            <a:schemeClr val="tx1"/>
                          </a:solidFill>
                          <a:effectLst/>
                          <a:latin typeface="Arial" charset="0"/>
                        </a:rPr>
                        <a:t>(Market)</a:t>
                      </a:r>
                      <a:endParaRPr kumimoji="0" lang="en-US" sz="2400" b="1" i="1" u="none" strike="noStrike" cap="none" normalizeH="0" baseline="30000" dirty="0">
                        <a:ln>
                          <a:noFill/>
                        </a:ln>
                        <a:solidFill>
                          <a:schemeClr val="tx1"/>
                        </a:solidFill>
                        <a:effectLst/>
                        <a:latin typeface="Arial" charset="0"/>
                      </a:endParaRP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$0.00</a:t>
                      </a: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0</a:t>
                      </a: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1.00</a:t>
                      </a: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5</a:t>
                      </a: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2.00</a:t>
                      </a: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10</a:t>
                      </a: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3.00</a:t>
                      </a: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15</a:t>
                      </a: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4.00</a:t>
                      </a: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20</a:t>
                      </a: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5.00</a:t>
                      </a: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25</a:t>
                      </a: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6.00</a:t>
                      </a: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a:ln>
                            <a:noFill/>
                          </a:ln>
                          <a:solidFill>
                            <a:schemeClr val="tx1"/>
                          </a:solidFill>
                          <a:effectLst/>
                          <a:latin typeface="Arial" charset="0"/>
                        </a:rPr>
                        <a:t>30</a:t>
                      </a:r>
                    </a:p>
                  </a:txBody>
                  <a:tcPr anchor="ctr" anchorCtr="1" horzOverflow="overflow">
                    <a:lnL w="19050" cap="flat" cmpd="sng" algn="ctr">
                      <a:solidFill>
                        <a:srgbClr val="CC0000"/>
                      </a:solidFill>
                      <a:prstDash val="solid"/>
                      <a:round/>
                      <a:headEnd type="none" w="med" len="med"/>
                      <a:tailEnd type="none" w="med" len="med"/>
                    </a:lnL>
                    <a:lnR w="19050" cap="flat" cmpd="sng" algn="ctr">
                      <a:solidFill>
                        <a:srgbClr val="CC0000"/>
                      </a:solidFill>
                      <a:prstDash val="solid"/>
                      <a:round/>
                      <a:headEnd type="none" w="med" len="med"/>
                      <a:tailEnd type="none" w="med" len="med"/>
                    </a:lnR>
                    <a:lnT w="19050" cap="flat" cmpd="sng" algn="ctr">
                      <a:solidFill>
                        <a:srgbClr val="CC0000"/>
                      </a:solidFill>
                      <a:prstDash val="solid"/>
                      <a:round/>
                      <a:headEnd type="none" w="med" len="med"/>
                      <a:tailEnd type="none" w="med" len="med"/>
                    </a:lnT>
                    <a:lnB w="19050" cap="flat" cmpd="sng" algn="ctr">
                      <a:solidFill>
                        <a:srgbClr val="CC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grpSp>
        <p:nvGrpSpPr>
          <p:cNvPr id="39" name="Group 38"/>
          <p:cNvGrpSpPr/>
          <p:nvPr/>
        </p:nvGrpSpPr>
        <p:grpSpPr>
          <a:xfrm>
            <a:off x="1447800" y="2286000"/>
            <a:ext cx="1524000" cy="1102518"/>
            <a:chOff x="1447800" y="3038476"/>
            <a:chExt cx="1524000" cy="1102518"/>
          </a:xfrm>
        </p:grpSpPr>
        <p:cxnSp>
          <p:nvCxnSpPr>
            <p:cNvPr id="40" name="Straight Arrow Connector 39"/>
            <p:cNvCxnSpPr/>
            <p:nvPr/>
          </p:nvCxnSpPr>
          <p:spPr bwMode="auto">
            <a:xfrm>
              <a:off x="1447800" y="3038476"/>
              <a:ext cx="0" cy="1102518"/>
            </a:xfrm>
            <a:prstGeom prst="straightConnector1">
              <a:avLst/>
            </a:prstGeom>
            <a:noFill/>
            <a:ln w="76200" cap="flat" cmpd="sng" algn="ctr">
              <a:solidFill>
                <a:schemeClr val="accent5">
                  <a:lumMod val="10000"/>
                </a:schemeClr>
              </a:solidFill>
              <a:prstDash val="solid"/>
              <a:round/>
              <a:headEnd type="triangle" w="med" len="med"/>
              <a:tailEnd type="none" w="med" len="med"/>
            </a:ln>
            <a:effectLst/>
          </p:spPr>
        </p:cxnSp>
        <p:sp>
          <p:nvSpPr>
            <p:cNvPr id="41" name="TextBox 40"/>
            <p:cNvSpPr txBox="1"/>
            <p:nvPr/>
          </p:nvSpPr>
          <p:spPr>
            <a:xfrm>
              <a:off x="1642869" y="3190876"/>
              <a:ext cx="1328931" cy="923330"/>
            </a:xfrm>
            <a:prstGeom prst="rect">
              <a:avLst/>
            </a:prstGeom>
            <a:solidFill>
              <a:schemeClr val="bg1"/>
            </a:solidFill>
            <a:ln>
              <a:solidFill>
                <a:srgbClr val="C00000"/>
              </a:solidFill>
            </a:ln>
          </p:spPr>
          <p:txBody>
            <a:bodyPr wrap="square" rtlCol="0">
              <a:spAutoFit/>
            </a:bodyPr>
            <a:lstStyle/>
            <a:p>
              <a:r>
                <a:rPr lang="en-US" dirty="0"/>
                <a:t>An increase in price…</a:t>
              </a:r>
            </a:p>
          </p:txBody>
        </p:sp>
      </p:grpSp>
      <p:grpSp>
        <p:nvGrpSpPr>
          <p:cNvPr id="42" name="Group 41"/>
          <p:cNvGrpSpPr/>
          <p:nvPr/>
        </p:nvGrpSpPr>
        <p:grpSpPr>
          <a:xfrm>
            <a:off x="1524000" y="5029200"/>
            <a:ext cx="4771499" cy="1219200"/>
            <a:chOff x="1524000" y="5170488"/>
            <a:chExt cx="4771499" cy="1219200"/>
          </a:xfrm>
        </p:grpSpPr>
        <p:cxnSp>
          <p:nvCxnSpPr>
            <p:cNvPr id="43" name="Straight Arrow Connector 42"/>
            <p:cNvCxnSpPr/>
            <p:nvPr/>
          </p:nvCxnSpPr>
          <p:spPr bwMode="auto">
            <a:xfrm>
              <a:off x="3287713" y="5170488"/>
              <a:ext cx="1163829" cy="0"/>
            </a:xfrm>
            <a:prstGeom prst="straightConnector1">
              <a:avLst/>
            </a:prstGeom>
            <a:noFill/>
            <a:ln w="76200" cap="flat" cmpd="sng" algn="ctr">
              <a:solidFill>
                <a:schemeClr val="accent5">
                  <a:lumMod val="10000"/>
                </a:schemeClr>
              </a:solidFill>
              <a:prstDash val="solid"/>
              <a:round/>
              <a:headEnd type="none" w="med" len="med"/>
              <a:tailEnd type="triangle" w="med" len="med"/>
            </a:ln>
            <a:effectLst/>
          </p:spPr>
        </p:cxnSp>
        <p:sp>
          <p:nvSpPr>
            <p:cNvPr id="44" name="TextBox 43"/>
            <p:cNvSpPr txBox="1"/>
            <p:nvPr/>
          </p:nvSpPr>
          <p:spPr>
            <a:xfrm>
              <a:off x="1524000" y="6020356"/>
              <a:ext cx="4771499" cy="369332"/>
            </a:xfrm>
            <a:prstGeom prst="rect">
              <a:avLst/>
            </a:prstGeom>
            <a:noFill/>
            <a:ln>
              <a:solidFill>
                <a:srgbClr val="C00000"/>
              </a:solidFill>
            </a:ln>
          </p:spPr>
          <p:txBody>
            <a:bodyPr wrap="none" rtlCol="0">
              <a:spAutoFit/>
            </a:bodyPr>
            <a:lstStyle/>
            <a:p>
              <a:r>
                <a:rPr lang="en-US" dirty="0"/>
                <a:t>… increases the quantity of muffins supplied.</a:t>
              </a:r>
            </a:p>
          </p:txBody>
        </p:sp>
      </p:grpSp>
      <p:grpSp>
        <p:nvGrpSpPr>
          <p:cNvPr id="45" name="Group 44"/>
          <p:cNvGrpSpPr/>
          <p:nvPr/>
        </p:nvGrpSpPr>
        <p:grpSpPr>
          <a:xfrm>
            <a:off x="3434294" y="2438400"/>
            <a:ext cx="2447045" cy="1300061"/>
            <a:chOff x="784756" y="3153531"/>
            <a:chExt cx="2447045" cy="1300061"/>
          </a:xfrm>
        </p:grpSpPr>
        <p:cxnSp>
          <p:nvCxnSpPr>
            <p:cNvPr id="46" name="Straight Arrow Connector 45"/>
            <p:cNvCxnSpPr/>
            <p:nvPr/>
          </p:nvCxnSpPr>
          <p:spPr bwMode="auto">
            <a:xfrm flipH="1">
              <a:off x="784756" y="3153531"/>
              <a:ext cx="1017248" cy="1017138"/>
            </a:xfrm>
            <a:prstGeom prst="straightConnector1">
              <a:avLst/>
            </a:prstGeom>
            <a:noFill/>
            <a:ln w="76200" cap="flat" cmpd="sng" algn="ctr">
              <a:solidFill>
                <a:schemeClr val="accent5">
                  <a:lumMod val="10000"/>
                </a:schemeClr>
              </a:solidFill>
              <a:prstDash val="solid"/>
              <a:round/>
              <a:headEnd type="triangle" w="med" len="med"/>
              <a:tailEnd type="none" w="med" len="med"/>
            </a:ln>
            <a:effectLst/>
          </p:spPr>
        </p:cxnSp>
        <p:sp>
          <p:nvSpPr>
            <p:cNvPr id="47" name="TextBox 46"/>
            <p:cNvSpPr txBox="1"/>
            <p:nvPr/>
          </p:nvSpPr>
          <p:spPr>
            <a:xfrm>
              <a:off x="1514823" y="3530262"/>
              <a:ext cx="1716978" cy="923330"/>
            </a:xfrm>
            <a:prstGeom prst="rect">
              <a:avLst/>
            </a:prstGeom>
            <a:solidFill>
              <a:schemeClr val="bg1"/>
            </a:solidFill>
            <a:ln>
              <a:solidFill>
                <a:srgbClr val="C00000"/>
              </a:solidFill>
            </a:ln>
          </p:spPr>
          <p:txBody>
            <a:bodyPr wrap="square" rtlCol="0">
              <a:spAutoFit/>
            </a:bodyPr>
            <a:lstStyle/>
            <a:p>
              <a:r>
                <a:rPr lang="en-US" dirty="0"/>
                <a:t>A movement along the supply curve</a:t>
              </a:r>
            </a:p>
          </p:txBody>
        </p:sp>
      </p:grpSp>
      <p:sp>
        <p:nvSpPr>
          <p:cNvPr id="48"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8551239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500"/>
                                        <p:tgtEl>
                                          <p:spTgt spid="2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wipe(down)">
                                      <p:cBhvr>
                                        <p:cTn id="12" dur="500"/>
                                        <p:tgtEl>
                                          <p:spTgt spid="3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2"/>
                                        </p:tgtEl>
                                        <p:attrNameLst>
                                          <p:attrName>style.visibility</p:attrName>
                                        </p:attrNameLst>
                                      </p:cBhvr>
                                      <p:to>
                                        <p:strVal val="visible"/>
                                      </p:to>
                                    </p:set>
                                    <p:animEffect transition="in" filter="wipe(left)">
                                      <p:cBhvr>
                                        <p:cTn id="17" dur="500"/>
                                        <p:tgtEl>
                                          <p:spTgt spid="4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45"/>
                                        </p:tgtEl>
                                        <p:attrNameLst>
                                          <p:attrName>style.visibility</p:attrName>
                                        </p:attrNameLst>
                                      </p:cBhvr>
                                      <p:to>
                                        <p:strVal val="visible"/>
                                      </p:to>
                                    </p:set>
                                    <p:animEffect transition="in" filter="wipe(down)">
                                      <p:cBhvr>
                                        <p:cTn id="22"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Supply Curve Shifters – 1 </a:t>
            </a:r>
          </a:p>
        </p:txBody>
      </p:sp>
      <p:sp>
        <p:nvSpPr>
          <p:cNvPr id="3" name="Content Placeholder 2"/>
          <p:cNvSpPr>
            <a:spLocks noGrp="1"/>
          </p:cNvSpPr>
          <p:nvPr>
            <p:ph idx="1"/>
          </p:nvPr>
        </p:nvSpPr>
        <p:spPr>
          <a:prstGeom prst="rect">
            <a:avLst/>
          </a:prstGeom>
        </p:spPr>
        <p:txBody>
          <a:bodyPr/>
          <a:lstStyle/>
          <a:p>
            <a:r>
              <a:rPr lang="en-US" dirty="0"/>
              <a:t>The supply curve </a:t>
            </a:r>
          </a:p>
          <a:p>
            <a:pPr lvl="1"/>
            <a:r>
              <a:rPr lang="en-US" dirty="0"/>
              <a:t>Shows how price affects quantity supplied, other things being equal </a:t>
            </a:r>
          </a:p>
          <a:p>
            <a:r>
              <a:rPr lang="en-US" dirty="0"/>
              <a:t>These “other things” </a:t>
            </a:r>
          </a:p>
          <a:p>
            <a:pPr lvl="1"/>
            <a:r>
              <a:rPr lang="en-US" dirty="0"/>
              <a:t>Are non-price determinants of supply  </a:t>
            </a:r>
          </a:p>
          <a:p>
            <a:r>
              <a:rPr lang="en-US" dirty="0"/>
              <a:t>Changes in them shift the </a:t>
            </a:r>
            <a:r>
              <a:rPr lang="en-US" b="1" i="1" dirty="0"/>
              <a:t>S</a:t>
            </a:r>
            <a:r>
              <a:rPr lang="en-US" dirty="0"/>
              <a:t> curve… </a:t>
            </a:r>
          </a:p>
          <a:p>
            <a:endParaRPr lang="en-US" dirty="0"/>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34</a:t>
            </a:fld>
            <a:endParaRPr lang="en-US"/>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341048793"/>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Supply Curve Shifters – 2 </a:t>
            </a:r>
          </a:p>
        </p:txBody>
      </p:sp>
      <p:sp>
        <p:nvSpPr>
          <p:cNvPr id="3" name="Content Placeholder 2"/>
          <p:cNvSpPr>
            <a:spLocks noGrp="1"/>
          </p:cNvSpPr>
          <p:nvPr>
            <p:ph idx="1"/>
          </p:nvPr>
        </p:nvSpPr>
        <p:spPr>
          <a:prstGeom prst="rect">
            <a:avLst/>
          </a:prstGeom>
        </p:spPr>
        <p:txBody>
          <a:bodyPr/>
          <a:lstStyle/>
          <a:p>
            <a:r>
              <a:rPr lang="en-US" dirty="0"/>
              <a:t>Shifts in the supply curve are caused by changes in:</a:t>
            </a:r>
          </a:p>
          <a:p>
            <a:pPr lvl="1"/>
            <a:r>
              <a:rPr lang="en-US" dirty="0"/>
              <a:t>Input prices </a:t>
            </a:r>
          </a:p>
          <a:p>
            <a:pPr lvl="1"/>
            <a:r>
              <a:rPr lang="en-US" dirty="0"/>
              <a:t>Technology</a:t>
            </a:r>
          </a:p>
          <a:p>
            <a:pPr lvl="1"/>
            <a:r>
              <a:rPr lang="en-US" dirty="0"/>
              <a:t>Number of sellers</a:t>
            </a:r>
          </a:p>
          <a:p>
            <a:pPr lvl="1"/>
            <a:r>
              <a:rPr lang="en-US" dirty="0"/>
              <a:t>Expectations about the future </a:t>
            </a:r>
          </a:p>
          <a:p>
            <a:endParaRPr lang="en-US" dirty="0"/>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35</a:t>
            </a:fld>
            <a:endParaRPr lang="en-US"/>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664474576"/>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in Input Prices</a:t>
            </a:r>
          </a:p>
        </p:txBody>
      </p:sp>
      <p:sp>
        <p:nvSpPr>
          <p:cNvPr id="3" name="Content Placeholder 2"/>
          <p:cNvSpPr>
            <a:spLocks noGrp="1"/>
          </p:cNvSpPr>
          <p:nvPr>
            <p:ph idx="1"/>
          </p:nvPr>
        </p:nvSpPr>
        <p:spPr>
          <a:prstGeom prst="rect">
            <a:avLst/>
          </a:prstGeom>
        </p:spPr>
        <p:txBody>
          <a:bodyPr/>
          <a:lstStyle/>
          <a:p>
            <a:r>
              <a:rPr lang="en-US" dirty="0"/>
              <a:t>Examples of input prices</a:t>
            </a:r>
          </a:p>
          <a:p>
            <a:pPr lvl="1"/>
            <a:r>
              <a:rPr lang="en-US" dirty="0"/>
              <a:t>Wages, prices of raw materials</a:t>
            </a:r>
          </a:p>
          <a:p>
            <a:r>
              <a:rPr lang="en-US" dirty="0"/>
              <a:t>A fall in input prices </a:t>
            </a:r>
          </a:p>
          <a:p>
            <a:pPr lvl="1"/>
            <a:r>
              <a:rPr lang="en-US" dirty="0"/>
              <a:t>Makes production more profitable at each output price</a:t>
            </a:r>
          </a:p>
          <a:p>
            <a:pPr lvl="1"/>
            <a:r>
              <a:rPr lang="en-US" dirty="0"/>
              <a:t>Firms supply a larger quantity at each price: the supply  curve shifts to the right</a:t>
            </a:r>
          </a:p>
          <a:p>
            <a:pPr lvl="1"/>
            <a:r>
              <a:rPr lang="en-US" altLang="en-US" dirty="0"/>
              <a:t>Supply is negatively related to prices of inputs</a:t>
            </a:r>
          </a:p>
          <a:p>
            <a:pPr lvl="2"/>
            <a:endParaRPr lang="en-US" dirty="0"/>
          </a:p>
          <a:p>
            <a:pPr lvl="1"/>
            <a:endParaRPr lang="en-US" dirty="0"/>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36</a:t>
            </a:fld>
            <a:endParaRPr lang="en-US"/>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972316566"/>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EXAMPLE 2E: Changes in input prices</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37</a:t>
            </a:fld>
            <a:endParaRPr lang="en-US" dirty="0"/>
          </a:p>
        </p:txBody>
      </p:sp>
      <p:sp>
        <p:nvSpPr>
          <p:cNvPr id="3" name="Text Placeholder 2"/>
          <p:cNvSpPr>
            <a:spLocks noGrp="1"/>
          </p:cNvSpPr>
          <p:nvPr>
            <p:ph idx="12"/>
          </p:nvPr>
        </p:nvSpPr>
        <p:spPr>
          <a:xfrm>
            <a:off x="5983288" y="838200"/>
            <a:ext cx="3084512" cy="5165725"/>
          </a:xfrm>
          <a:noFill/>
          <a:ln>
            <a:noFill/>
          </a:ln>
        </p:spPr>
        <p:txBody>
          <a:bodyPr>
            <a:noAutofit/>
          </a:bodyPr>
          <a:lstStyle/>
          <a:p>
            <a:pPr marL="0" indent="0">
              <a:buNone/>
            </a:pPr>
            <a:r>
              <a:rPr lang="en-US" sz="2600" dirty="0">
                <a:solidFill>
                  <a:srgbClr val="C00000"/>
                </a:solidFill>
              </a:rPr>
              <a:t>Suppose the price of oranges falls.</a:t>
            </a:r>
          </a:p>
          <a:p>
            <a:r>
              <a:rPr lang="en-US" sz="2600" dirty="0"/>
              <a:t>At each price, the quantity of orange juice supplied will increase (by 5 in this example).</a:t>
            </a:r>
          </a:p>
          <a:p>
            <a:r>
              <a:rPr lang="en-US" sz="2600" dirty="0"/>
              <a:t>The supply curve shifts to the right</a:t>
            </a:r>
          </a:p>
        </p:txBody>
      </p:sp>
      <p:grpSp>
        <p:nvGrpSpPr>
          <p:cNvPr id="6" name="Group 2"/>
          <p:cNvGrpSpPr>
            <a:grpSpLocks/>
          </p:cNvGrpSpPr>
          <p:nvPr/>
        </p:nvGrpSpPr>
        <p:grpSpPr bwMode="auto">
          <a:xfrm>
            <a:off x="228600" y="762000"/>
            <a:ext cx="6221413" cy="5111750"/>
            <a:chOff x="182" y="774"/>
            <a:chExt cx="3919" cy="3220"/>
          </a:xfrm>
        </p:grpSpPr>
        <p:grpSp>
          <p:nvGrpSpPr>
            <p:cNvPr id="7" name="Group 3"/>
            <p:cNvGrpSpPr>
              <a:grpSpLocks/>
            </p:cNvGrpSpPr>
            <p:nvPr/>
          </p:nvGrpSpPr>
          <p:grpSpPr bwMode="auto">
            <a:xfrm>
              <a:off x="182" y="774"/>
              <a:ext cx="3919" cy="3220"/>
              <a:chOff x="182" y="774"/>
              <a:chExt cx="3919" cy="3220"/>
            </a:xfrm>
          </p:grpSpPr>
          <p:graphicFrame>
            <p:nvGraphicFramePr>
              <p:cNvPr id="35" name="Object 4"/>
              <p:cNvGraphicFramePr>
                <a:graphicFrameLocks noChangeAspect="1"/>
              </p:cNvGraphicFramePr>
              <p:nvPr/>
            </p:nvGraphicFramePr>
            <p:xfrm>
              <a:off x="182" y="774"/>
              <a:ext cx="3919" cy="3220"/>
            </p:xfrm>
            <a:graphic>
              <a:graphicData uri="http://schemas.openxmlformats.org/presentationml/2006/ole">
                <mc:AlternateContent xmlns:mc="http://schemas.openxmlformats.org/markup-compatibility/2006">
                  <mc:Choice xmlns:v="urn:schemas-microsoft-com:vml" Requires="v">
                    <p:oleObj spid="_x0000_s8267" name="Worksheet" r:id="rId4" imgW="4390949" imgH="3610051" progId="Excel.Sheet.8">
                      <p:embed/>
                    </p:oleObj>
                  </mc:Choice>
                  <mc:Fallback>
                    <p:oleObj name="Worksheet" r:id="rId4" imgW="4390949" imgH="3610051"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 y="774"/>
                            <a:ext cx="3919" cy="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6" name="Text Box 5"/>
              <p:cNvSpPr txBox="1">
                <a:spLocks noChangeArrowheads="1"/>
              </p:cNvSpPr>
              <p:nvPr/>
            </p:nvSpPr>
            <p:spPr bwMode="auto">
              <a:xfrm>
                <a:off x="518" y="774"/>
                <a:ext cx="262" cy="308"/>
              </a:xfrm>
              <a:prstGeom prst="rect">
                <a:avLst/>
              </a:prstGeom>
              <a:noFill/>
              <a:ln w="9525">
                <a:noFill/>
                <a:miter lim="800000"/>
                <a:headEnd/>
                <a:tailEnd/>
              </a:ln>
            </p:spPr>
            <p:txBody>
              <a:bodyPr>
                <a:spAutoFit/>
              </a:bodyPr>
              <a:lstStyle/>
              <a:p>
                <a:pPr algn="r">
                  <a:spcBef>
                    <a:spcPct val="50000"/>
                  </a:spcBef>
                </a:pPr>
                <a:r>
                  <a:rPr lang="en-US" sz="2600" b="1" i="1" dirty="0">
                    <a:cs typeface="Arial" charset="0"/>
                  </a:rPr>
                  <a:t>P</a:t>
                </a:r>
              </a:p>
            </p:txBody>
          </p:sp>
          <p:sp>
            <p:nvSpPr>
              <p:cNvPr id="37" name="Text Box 6"/>
              <p:cNvSpPr txBox="1">
                <a:spLocks noChangeArrowheads="1"/>
              </p:cNvSpPr>
              <p:nvPr/>
            </p:nvSpPr>
            <p:spPr bwMode="auto">
              <a:xfrm>
                <a:off x="3759" y="3548"/>
                <a:ext cx="273" cy="250"/>
              </a:xfrm>
              <a:prstGeom prst="rect">
                <a:avLst/>
              </a:prstGeom>
              <a:noFill/>
              <a:ln w="9525">
                <a:noFill/>
                <a:miter lim="800000"/>
                <a:headEnd/>
                <a:tailEnd/>
              </a:ln>
            </p:spPr>
            <p:txBody>
              <a:bodyPr lIns="0" tIns="0" rIns="0" bIns="0">
                <a:spAutoFit/>
              </a:bodyPr>
              <a:lstStyle/>
              <a:p>
                <a:pPr algn="ctr">
                  <a:spcBef>
                    <a:spcPct val="50000"/>
                  </a:spcBef>
                </a:pPr>
                <a:r>
                  <a:rPr lang="en-US" sz="2600" b="1" i="1" dirty="0">
                    <a:cs typeface="Arial" charset="0"/>
                  </a:rPr>
                  <a:t>Q</a:t>
                </a:r>
              </a:p>
            </p:txBody>
          </p:sp>
        </p:grpSp>
        <p:grpSp>
          <p:nvGrpSpPr>
            <p:cNvPr id="8" name="Group 7"/>
            <p:cNvGrpSpPr>
              <a:grpSpLocks/>
            </p:cNvGrpSpPr>
            <p:nvPr/>
          </p:nvGrpSpPr>
          <p:grpSpPr bwMode="auto">
            <a:xfrm>
              <a:off x="854" y="1274"/>
              <a:ext cx="2356" cy="2234"/>
              <a:chOff x="854" y="1274"/>
              <a:chExt cx="2356" cy="2234"/>
            </a:xfrm>
          </p:grpSpPr>
          <p:grpSp>
            <p:nvGrpSpPr>
              <p:cNvPr id="17" name="Group 8"/>
              <p:cNvGrpSpPr>
                <a:grpSpLocks/>
              </p:cNvGrpSpPr>
              <p:nvPr/>
            </p:nvGrpSpPr>
            <p:grpSpPr bwMode="auto">
              <a:xfrm>
                <a:off x="860" y="1648"/>
                <a:ext cx="1964" cy="1855"/>
                <a:chOff x="357" y="2450"/>
                <a:chExt cx="795" cy="646"/>
              </a:xfrm>
            </p:grpSpPr>
            <p:sp>
              <p:nvSpPr>
                <p:cNvPr id="33" name="Line 9"/>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34" name="Line 10"/>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grpSp>
            <p:nvGrpSpPr>
              <p:cNvPr id="18" name="Group 11"/>
              <p:cNvGrpSpPr>
                <a:grpSpLocks/>
              </p:cNvGrpSpPr>
              <p:nvPr/>
            </p:nvGrpSpPr>
            <p:grpSpPr bwMode="auto">
              <a:xfrm>
                <a:off x="854" y="2760"/>
                <a:ext cx="791" cy="747"/>
                <a:chOff x="357" y="2450"/>
                <a:chExt cx="795" cy="646"/>
              </a:xfrm>
            </p:grpSpPr>
            <p:sp>
              <p:nvSpPr>
                <p:cNvPr id="31" name="Line 12"/>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32" name="Line 13"/>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grpSp>
            <p:nvGrpSpPr>
              <p:cNvPr id="19" name="Group 14"/>
              <p:cNvGrpSpPr>
                <a:grpSpLocks/>
              </p:cNvGrpSpPr>
              <p:nvPr/>
            </p:nvGrpSpPr>
            <p:grpSpPr bwMode="auto">
              <a:xfrm>
                <a:off x="856" y="3135"/>
                <a:ext cx="388" cy="371"/>
                <a:chOff x="357" y="2450"/>
                <a:chExt cx="795" cy="646"/>
              </a:xfrm>
            </p:grpSpPr>
            <p:sp>
              <p:nvSpPr>
                <p:cNvPr id="29" name="Line 15"/>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30" name="Line 16"/>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grpSp>
            <p:nvGrpSpPr>
              <p:cNvPr id="20" name="Group 17"/>
              <p:cNvGrpSpPr>
                <a:grpSpLocks/>
              </p:cNvGrpSpPr>
              <p:nvPr/>
            </p:nvGrpSpPr>
            <p:grpSpPr bwMode="auto">
              <a:xfrm>
                <a:off x="857" y="2397"/>
                <a:ext cx="1179" cy="1109"/>
                <a:chOff x="357" y="2450"/>
                <a:chExt cx="795" cy="646"/>
              </a:xfrm>
            </p:grpSpPr>
            <p:sp>
              <p:nvSpPr>
                <p:cNvPr id="27" name="Line 18"/>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28" name="Line 19"/>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grpSp>
            <p:nvGrpSpPr>
              <p:cNvPr id="21" name="Group 20"/>
              <p:cNvGrpSpPr>
                <a:grpSpLocks/>
              </p:cNvGrpSpPr>
              <p:nvPr/>
            </p:nvGrpSpPr>
            <p:grpSpPr bwMode="auto">
              <a:xfrm>
                <a:off x="858" y="2022"/>
                <a:ext cx="1577" cy="1479"/>
                <a:chOff x="357" y="2450"/>
                <a:chExt cx="795" cy="646"/>
              </a:xfrm>
            </p:grpSpPr>
            <p:sp>
              <p:nvSpPr>
                <p:cNvPr id="25" name="Line 21"/>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26" name="Line 22"/>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grpSp>
            <p:nvGrpSpPr>
              <p:cNvPr id="22" name="Group 23"/>
              <p:cNvGrpSpPr>
                <a:grpSpLocks/>
              </p:cNvGrpSpPr>
              <p:nvPr/>
            </p:nvGrpSpPr>
            <p:grpSpPr bwMode="auto">
              <a:xfrm>
                <a:off x="864" y="1274"/>
                <a:ext cx="2346" cy="2234"/>
                <a:chOff x="357" y="2450"/>
                <a:chExt cx="795" cy="646"/>
              </a:xfrm>
            </p:grpSpPr>
            <p:sp>
              <p:nvSpPr>
                <p:cNvPr id="23" name="Line 24"/>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24" name="Line 25"/>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grpSp>
        <p:grpSp>
          <p:nvGrpSpPr>
            <p:cNvPr id="9" name="Group 26"/>
            <p:cNvGrpSpPr>
              <a:grpSpLocks/>
            </p:cNvGrpSpPr>
            <p:nvPr/>
          </p:nvGrpSpPr>
          <p:grpSpPr bwMode="auto">
            <a:xfrm>
              <a:off x="1079" y="1137"/>
              <a:ext cx="2275" cy="2152"/>
              <a:chOff x="1079" y="1137"/>
              <a:chExt cx="2275" cy="2152"/>
            </a:xfrm>
          </p:grpSpPr>
          <p:sp>
            <p:nvSpPr>
              <p:cNvPr id="10" name="Line 27"/>
              <p:cNvSpPr>
                <a:spLocks noChangeShapeType="1"/>
              </p:cNvSpPr>
              <p:nvPr/>
            </p:nvSpPr>
            <p:spPr bwMode="auto">
              <a:xfrm flipH="1">
                <a:off x="1079" y="1137"/>
                <a:ext cx="2275" cy="2152"/>
              </a:xfrm>
              <a:prstGeom prst="line">
                <a:avLst/>
              </a:prstGeom>
              <a:noFill/>
              <a:ln w="50800">
                <a:solidFill>
                  <a:srgbClr val="005EA4"/>
                </a:solidFill>
                <a:round/>
                <a:headEnd/>
                <a:tailEnd/>
              </a:ln>
            </p:spPr>
            <p:txBody>
              <a:bodyPr/>
              <a:lstStyle/>
              <a:p>
                <a:endParaRPr lang="en-US"/>
              </a:p>
            </p:txBody>
          </p:sp>
          <p:sp>
            <p:nvSpPr>
              <p:cNvPr id="11" name="Oval 28"/>
              <p:cNvSpPr>
                <a:spLocks noChangeArrowheads="1"/>
              </p:cNvSpPr>
              <p:nvPr/>
            </p:nvSpPr>
            <p:spPr bwMode="auto">
              <a:xfrm>
                <a:off x="3164" y="1231"/>
                <a:ext cx="88" cy="87"/>
              </a:xfrm>
              <a:prstGeom prst="ellipse">
                <a:avLst/>
              </a:prstGeom>
              <a:solidFill>
                <a:srgbClr val="005EA4"/>
              </a:solidFill>
              <a:ln w="9525">
                <a:solidFill>
                  <a:srgbClr val="005EA4"/>
                </a:solidFill>
                <a:round/>
                <a:headEnd/>
                <a:tailEnd/>
              </a:ln>
            </p:spPr>
            <p:txBody>
              <a:bodyPr wrap="none" anchor="ctr"/>
              <a:lstStyle/>
              <a:p>
                <a:endParaRPr lang="en-US">
                  <a:cs typeface="Arial" charset="0"/>
                </a:endParaRPr>
              </a:p>
            </p:txBody>
          </p:sp>
          <p:sp>
            <p:nvSpPr>
              <p:cNvPr id="12" name="Oval 29"/>
              <p:cNvSpPr>
                <a:spLocks noChangeArrowheads="1"/>
              </p:cNvSpPr>
              <p:nvPr/>
            </p:nvSpPr>
            <p:spPr bwMode="auto">
              <a:xfrm>
                <a:off x="2776" y="1604"/>
                <a:ext cx="88" cy="87"/>
              </a:xfrm>
              <a:prstGeom prst="ellipse">
                <a:avLst/>
              </a:prstGeom>
              <a:solidFill>
                <a:srgbClr val="005EA4"/>
              </a:solidFill>
              <a:ln w="9525">
                <a:solidFill>
                  <a:srgbClr val="005EA4"/>
                </a:solidFill>
                <a:round/>
                <a:headEnd/>
                <a:tailEnd/>
              </a:ln>
            </p:spPr>
            <p:txBody>
              <a:bodyPr wrap="none" anchor="ctr"/>
              <a:lstStyle/>
              <a:p>
                <a:endParaRPr lang="en-US">
                  <a:cs typeface="Arial" charset="0"/>
                </a:endParaRPr>
              </a:p>
            </p:txBody>
          </p:sp>
          <p:sp>
            <p:nvSpPr>
              <p:cNvPr id="13" name="Oval 30"/>
              <p:cNvSpPr>
                <a:spLocks noChangeArrowheads="1"/>
              </p:cNvSpPr>
              <p:nvPr/>
            </p:nvSpPr>
            <p:spPr bwMode="auto">
              <a:xfrm>
                <a:off x="2384" y="1973"/>
                <a:ext cx="88" cy="87"/>
              </a:xfrm>
              <a:prstGeom prst="ellipse">
                <a:avLst/>
              </a:prstGeom>
              <a:solidFill>
                <a:srgbClr val="005EA4"/>
              </a:solidFill>
              <a:ln w="9525">
                <a:solidFill>
                  <a:srgbClr val="005EA4"/>
                </a:solidFill>
                <a:round/>
                <a:headEnd/>
                <a:tailEnd/>
              </a:ln>
            </p:spPr>
            <p:txBody>
              <a:bodyPr wrap="none" anchor="ctr"/>
              <a:lstStyle/>
              <a:p>
                <a:endParaRPr lang="en-US">
                  <a:cs typeface="Arial" charset="0"/>
                </a:endParaRPr>
              </a:p>
            </p:txBody>
          </p:sp>
          <p:sp>
            <p:nvSpPr>
              <p:cNvPr id="14" name="Oval 31"/>
              <p:cNvSpPr>
                <a:spLocks noChangeArrowheads="1"/>
              </p:cNvSpPr>
              <p:nvPr/>
            </p:nvSpPr>
            <p:spPr bwMode="auto">
              <a:xfrm>
                <a:off x="1983" y="2352"/>
                <a:ext cx="88" cy="87"/>
              </a:xfrm>
              <a:prstGeom prst="ellipse">
                <a:avLst/>
              </a:prstGeom>
              <a:solidFill>
                <a:srgbClr val="005EA4"/>
              </a:solidFill>
              <a:ln w="9525">
                <a:solidFill>
                  <a:srgbClr val="005EA4"/>
                </a:solidFill>
                <a:round/>
                <a:headEnd/>
                <a:tailEnd/>
              </a:ln>
            </p:spPr>
            <p:txBody>
              <a:bodyPr wrap="none" anchor="ctr"/>
              <a:lstStyle/>
              <a:p>
                <a:endParaRPr lang="en-US">
                  <a:cs typeface="Arial" charset="0"/>
                </a:endParaRPr>
              </a:p>
            </p:txBody>
          </p:sp>
          <p:sp>
            <p:nvSpPr>
              <p:cNvPr id="15" name="Oval 32"/>
              <p:cNvSpPr>
                <a:spLocks noChangeArrowheads="1"/>
              </p:cNvSpPr>
              <p:nvPr/>
            </p:nvSpPr>
            <p:spPr bwMode="auto">
              <a:xfrm>
                <a:off x="1598" y="2714"/>
                <a:ext cx="88" cy="87"/>
              </a:xfrm>
              <a:prstGeom prst="ellipse">
                <a:avLst/>
              </a:prstGeom>
              <a:solidFill>
                <a:srgbClr val="005EA4"/>
              </a:solidFill>
              <a:ln w="9525">
                <a:solidFill>
                  <a:srgbClr val="005EA4"/>
                </a:solidFill>
                <a:round/>
                <a:headEnd/>
                <a:tailEnd/>
              </a:ln>
            </p:spPr>
            <p:txBody>
              <a:bodyPr wrap="none" anchor="ctr"/>
              <a:lstStyle/>
              <a:p>
                <a:endParaRPr lang="en-US">
                  <a:cs typeface="Arial" charset="0"/>
                </a:endParaRPr>
              </a:p>
            </p:txBody>
          </p:sp>
          <p:sp>
            <p:nvSpPr>
              <p:cNvPr id="16" name="Oval 33"/>
              <p:cNvSpPr>
                <a:spLocks noChangeArrowheads="1"/>
              </p:cNvSpPr>
              <p:nvPr/>
            </p:nvSpPr>
            <p:spPr bwMode="auto">
              <a:xfrm>
                <a:off x="1198" y="3090"/>
                <a:ext cx="88" cy="87"/>
              </a:xfrm>
              <a:prstGeom prst="ellipse">
                <a:avLst/>
              </a:prstGeom>
              <a:solidFill>
                <a:srgbClr val="005EA4"/>
              </a:solidFill>
              <a:ln w="9525">
                <a:solidFill>
                  <a:srgbClr val="005EA4"/>
                </a:solidFill>
                <a:round/>
                <a:headEnd/>
                <a:tailEnd/>
              </a:ln>
            </p:spPr>
            <p:txBody>
              <a:bodyPr wrap="none" anchor="ctr"/>
              <a:lstStyle/>
              <a:p>
                <a:endParaRPr lang="en-US">
                  <a:cs typeface="Arial" charset="0"/>
                </a:endParaRPr>
              </a:p>
            </p:txBody>
          </p:sp>
        </p:grpSp>
      </p:grpSp>
      <p:sp>
        <p:nvSpPr>
          <p:cNvPr id="38" name="Line 35"/>
          <p:cNvSpPr>
            <a:spLocks noChangeShapeType="1"/>
          </p:cNvSpPr>
          <p:nvPr/>
        </p:nvSpPr>
        <p:spPr bwMode="auto">
          <a:xfrm flipV="1">
            <a:off x="2254250" y="1365250"/>
            <a:ext cx="3605213" cy="3413125"/>
          </a:xfrm>
          <a:prstGeom prst="line">
            <a:avLst/>
          </a:prstGeom>
          <a:noFill/>
          <a:ln w="50800">
            <a:solidFill>
              <a:srgbClr val="CC0000"/>
            </a:solidFill>
            <a:round/>
            <a:headEnd/>
            <a:tailEnd/>
          </a:ln>
        </p:spPr>
        <p:txBody>
          <a:bodyPr/>
          <a:lstStyle/>
          <a:p>
            <a:endParaRPr lang="en-US"/>
          </a:p>
        </p:txBody>
      </p:sp>
      <p:grpSp>
        <p:nvGrpSpPr>
          <p:cNvPr id="39" name="Group 36"/>
          <p:cNvGrpSpPr>
            <a:grpSpLocks/>
          </p:cNvGrpSpPr>
          <p:nvPr/>
        </p:nvGrpSpPr>
        <p:grpSpPr bwMode="auto">
          <a:xfrm>
            <a:off x="1985963" y="4438650"/>
            <a:ext cx="636587" cy="138113"/>
            <a:chOff x="1289" y="3090"/>
            <a:chExt cx="401" cy="87"/>
          </a:xfrm>
        </p:grpSpPr>
        <p:sp>
          <p:nvSpPr>
            <p:cNvPr id="40" name="Oval 37"/>
            <p:cNvSpPr>
              <a:spLocks noChangeArrowheads="1"/>
            </p:cNvSpPr>
            <p:nvPr/>
          </p:nvSpPr>
          <p:spPr bwMode="auto">
            <a:xfrm>
              <a:off x="1602" y="3090"/>
              <a:ext cx="88" cy="87"/>
            </a:xfrm>
            <a:prstGeom prst="ellipse">
              <a:avLst/>
            </a:prstGeom>
            <a:solidFill>
              <a:srgbClr val="CC0000"/>
            </a:solidFill>
            <a:ln w="9525">
              <a:solidFill>
                <a:srgbClr val="CC0000"/>
              </a:solidFill>
              <a:round/>
              <a:headEnd/>
              <a:tailEnd/>
            </a:ln>
          </p:spPr>
          <p:txBody>
            <a:bodyPr wrap="none" anchor="ctr"/>
            <a:lstStyle/>
            <a:p>
              <a:endParaRPr lang="en-US">
                <a:cs typeface="Arial" charset="0"/>
              </a:endParaRPr>
            </a:p>
          </p:txBody>
        </p:sp>
        <p:sp>
          <p:nvSpPr>
            <p:cNvPr id="41" name="Line 38"/>
            <p:cNvSpPr>
              <a:spLocks noChangeShapeType="1"/>
            </p:cNvSpPr>
            <p:nvPr/>
          </p:nvSpPr>
          <p:spPr bwMode="auto">
            <a:xfrm flipV="1">
              <a:off x="1289" y="3135"/>
              <a:ext cx="309" cy="0"/>
            </a:xfrm>
            <a:prstGeom prst="line">
              <a:avLst/>
            </a:prstGeom>
            <a:noFill/>
            <a:ln w="38100">
              <a:solidFill>
                <a:srgbClr val="CC0000"/>
              </a:solidFill>
              <a:round/>
              <a:headEnd/>
              <a:tailEnd type="triangle" w="lg" len="med"/>
            </a:ln>
          </p:spPr>
          <p:txBody>
            <a:bodyPr/>
            <a:lstStyle/>
            <a:p>
              <a:endParaRPr lang="en-US"/>
            </a:p>
          </p:txBody>
        </p:sp>
      </p:grpSp>
      <p:grpSp>
        <p:nvGrpSpPr>
          <p:cNvPr id="42" name="Group 40"/>
          <p:cNvGrpSpPr>
            <a:grpSpLocks/>
          </p:cNvGrpSpPr>
          <p:nvPr/>
        </p:nvGrpSpPr>
        <p:grpSpPr bwMode="auto">
          <a:xfrm>
            <a:off x="2606675" y="3843338"/>
            <a:ext cx="636588" cy="138112"/>
            <a:chOff x="1289" y="3090"/>
            <a:chExt cx="401" cy="87"/>
          </a:xfrm>
        </p:grpSpPr>
        <p:sp>
          <p:nvSpPr>
            <p:cNvPr id="43" name="Oval 41"/>
            <p:cNvSpPr>
              <a:spLocks noChangeArrowheads="1"/>
            </p:cNvSpPr>
            <p:nvPr/>
          </p:nvSpPr>
          <p:spPr bwMode="auto">
            <a:xfrm>
              <a:off x="1602" y="3090"/>
              <a:ext cx="88" cy="87"/>
            </a:xfrm>
            <a:prstGeom prst="ellipse">
              <a:avLst/>
            </a:prstGeom>
            <a:solidFill>
              <a:srgbClr val="CC0000"/>
            </a:solidFill>
            <a:ln w="9525">
              <a:solidFill>
                <a:srgbClr val="CC0000"/>
              </a:solidFill>
              <a:round/>
              <a:headEnd/>
              <a:tailEnd/>
            </a:ln>
          </p:spPr>
          <p:txBody>
            <a:bodyPr wrap="none" anchor="ctr"/>
            <a:lstStyle/>
            <a:p>
              <a:endParaRPr lang="en-US">
                <a:cs typeface="Arial" charset="0"/>
              </a:endParaRPr>
            </a:p>
          </p:txBody>
        </p:sp>
        <p:sp>
          <p:nvSpPr>
            <p:cNvPr id="44" name="Line 42"/>
            <p:cNvSpPr>
              <a:spLocks noChangeShapeType="1"/>
            </p:cNvSpPr>
            <p:nvPr/>
          </p:nvSpPr>
          <p:spPr bwMode="auto">
            <a:xfrm flipV="1">
              <a:off x="1289" y="3135"/>
              <a:ext cx="309" cy="0"/>
            </a:xfrm>
            <a:prstGeom prst="line">
              <a:avLst/>
            </a:prstGeom>
            <a:noFill/>
            <a:ln w="38100">
              <a:solidFill>
                <a:srgbClr val="CC0000"/>
              </a:solidFill>
              <a:round/>
              <a:headEnd/>
              <a:tailEnd type="triangle" w="lg" len="med"/>
            </a:ln>
          </p:spPr>
          <p:txBody>
            <a:bodyPr/>
            <a:lstStyle/>
            <a:p>
              <a:endParaRPr lang="en-US"/>
            </a:p>
          </p:txBody>
        </p:sp>
      </p:grpSp>
      <p:grpSp>
        <p:nvGrpSpPr>
          <p:cNvPr id="45" name="Group 43"/>
          <p:cNvGrpSpPr>
            <a:grpSpLocks/>
          </p:cNvGrpSpPr>
          <p:nvPr/>
        </p:nvGrpSpPr>
        <p:grpSpPr bwMode="auto">
          <a:xfrm>
            <a:off x="3233738" y="3265488"/>
            <a:ext cx="636587" cy="138112"/>
            <a:chOff x="1289" y="3090"/>
            <a:chExt cx="401" cy="87"/>
          </a:xfrm>
        </p:grpSpPr>
        <p:sp>
          <p:nvSpPr>
            <p:cNvPr id="46" name="Oval 44"/>
            <p:cNvSpPr>
              <a:spLocks noChangeArrowheads="1"/>
            </p:cNvSpPr>
            <p:nvPr/>
          </p:nvSpPr>
          <p:spPr bwMode="auto">
            <a:xfrm>
              <a:off x="1602" y="3090"/>
              <a:ext cx="88" cy="87"/>
            </a:xfrm>
            <a:prstGeom prst="ellipse">
              <a:avLst/>
            </a:prstGeom>
            <a:solidFill>
              <a:srgbClr val="CC0000"/>
            </a:solidFill>
            <a:ln w="9525">
              <a:solidFill>
                <a:srgbClr val="CC0000"/>
              </a:solidFill>
              <a:round/>
              <a:headEnd/>
              <a:tailEnd/>
            </a:ln>
          </p:spPr>
          <p:txBody>
            <a:bodyPr wrap="none" anchor="ctr"/>
            <a:lstStyle/>
            <a:p>
              <a:endParaRPr lang="en-US">
                <a:cs typeface="Arial" charset="0"/>
              </a:endParaRPr>
            </a:p>
          </p:txBody>
        </p:sp>
        <p:sp>
          <p:nvSpPr>
            <p:cNvPr id="47" name="Line 45"/>
            <p:cNvSpPr>
              <a:spLocks noChangeShapeType="1"/>
            </p:cNvSpPr>
            <p:nvPr/>
          </p:nvSpPr>
          <p:spPr bwMode="auto">
            <a:xfrm flipV="1">
              <a:off x="1289" y="3135"/>
              <a:ext cx="309" cy="0"/>
            </a:xfrm>
            <a:prstGeom prst="line">
              <a:avLst/>
            </a:prstGeom>
            <a:noFill/>
            <a:ln w="38100">
              <a:solidFill>
                <a:srgbClr val="CC0000"/>
              </a:solidFill>
              <a:round/>
              <a:headEnd/>
              <a:tailEnd type="triangle" w="lg" len="med"/>
            </a:ln>
          </p:spPr>
          <p:txBody>
            <a:bodyPr/>
            <a:lstStyle/>
            <a:p>
              <a:endParaRPr lang="en-US"/>
            </a:p>
          </p:txBody>
        </p:sp>
      </p:grpSp>
      <p:grpSp>
        <p:nvGrpSpPr>
          <p:cNvPr id="48" name="Group 46"/>
          <p:cNvGrpSpPr>
            <a:grpSpLocks/>
          </p:cNvGrpSpPr>
          <p:nvPr/>
        </p:nvGrpSpPr>
        <p:grpSpPr bwMode="auto">
          <a:xfrm>
            <a:off x="3860800" y="2665413"/>
            <a:ext cx="636588" cy="138112"/>
            <a:chOff x="1289" y="3090"/>
            <a:chExt cx="401" cy="87"/>
          </a:xfrm>
        </p:grpSpPr>
        <p:sp>
          <p:nvSpPr>
            <p:cNvPr id="49" name="Oval 47"/>
            <p:cNvSpPr>
              <a:spLocks noChangeArrowheads="1"/>
            </p:cNvSpPr>
            <p:nvPr/>
          </p:nvSpPr>
          <p:spPr bwMode="auto">
            <a:xfrm>
              <a:off x="1602" y="3090"/>
              <a:ext cx="88" cy="87"/>
            </a:xfrm>
            <a:prstGeom prst="ellipse">
              <a:avLst/>
            </a:prstGeom>
            <a:solidFill>
              <a:srgbClr val="CC0000"/>
            </a:solidFill>
            <a:ln w="9525">
              <a:solidFill>
                <a:srgbClr val="CC0000"/>
              </a:solidFill>
              <a:round/>
              <a:headEnd/>
              <a:tailEnd/>
            </a:ln>
          </p:spPr>
          <p:txBody>
            <a:bodyPr wrap="none" anchor="ctr"/>
            <a:lstStyle/>
            <a:p>
              <a:endParaRPr lang="en-US">
                <a:cs typeface="Arial" charset="0"/>
              </a:endParaRPr>
            </a:p>
          </p:txBody>
        </p:sp>
        <p:sp>
          <p:nvSpPr>
            <p:cNvPr id="50" name="Line 48"/>
            <p:cNvSpPr>
              <a:spLocks noChangeShapeType="1"/>
            </p:cNvSpPr>
            <p:nvPr/>
          </p:nvSpPr>
          <p:spPr bwMode="auto">
            <a:xfrm flipV="1">
              <a:off x="1289" y="3135"/>
              <a:ext cx="309" cy="0"/>
            </a:xfrm>
            <a:prstGeom prst="line">
              <a:avLst/>
            </a:prstGeom>
            <a:noFill/>
            <a:ln w="38100">
              <a:solidFill>
                <a:srgbClr val="CC0000"/>
              </a:solidFill>
              <a:round/>
              <a:headEnd/>
              <a:tailEnd type="triangle" w="lg" len="med"/>
            </a:ln>
          </p:spPr>
          <p:txBody>
            <a:bodyPr/>
            <a:lstStyle/>
            <a:p>
              <a:endParaRPr lang="en-US"/>
            </a:p>
          </p:txBody>
        </p:sp>
      </p:grpSp>
      <p:grpSp>
        <p:nvGrpSpPr>
          <p:cNvPr id="51" name="Group 49"/>
          <p:cNvGrpSpPr>
            <a:grpSpLocks/>
          </p:cNvGrpSpPr>
          <p:nvPr/>
        </p:nvGrpSpPr>
        <p:grpSpPr bwMode="auto">
          <a:xfrm>
            <a:off x="4471988" y="2074863"/>
            <a:ext cx="636587" cy="138112"/>
            <a:chOff x="1289" y="3090"/>
            <a:chExt cx="401" cy="87"/>
          </a:xfrm>
        </p:grpSpPr>
        <p:sp>
          <p:nvSpPr>
            <p:cNvPr id="52" name="Oval 50"/>
            <p:cNvSpPr>
              <a:spLocks noChangeArrowheads="1"/>
            </p:cNvSpPr>
            <p:nvPr/>
          </p:nvSpPr>
          <p:spPr bwMode="auto">
            <a:xfrm>
              <a:off x="1602" y="3090"/>
              <a:ext cx="88" cy="87"/>
            </a:xfrm>
            <a:prstGeom prst="ellipse">
              <a:avLst/>
            </a:prstGeom>
            <a:solidFill>
              <a:srgbClr val="CC0000"/>
            </a:solidFill>
            <a:ln w="9525">
              <a:solidFill>
                <a:srgbClr val="CC0000"/>
              </a:solidFill>
              <a:round/>
              <a:headEnd/>
              <a:tailEnd/>
            </a:ln>
          </p:spPr>
          <p:txBody>
            <a:bodyPr wrap="none" anchor="ctr"/>
            <a:lstStyle/>
            <a:p>
              <a:endParaRPr lang="en-US">
                <a:cs typeface="Arial" charset="0"/>
              </a:endParaRPr>
            </a:p>
          </p:txBody>
        </p:sp>
        <p:sp>
          <p:nvSpPr>
            <p:cNvPr id="53" name="Line 51"/>
            <p:cNvSpPr>
              <a:spLocks noChangeShapeType="1"/>
            </p:cNvSpPr>
            <p:nvPr/>
          </p:nvSpPr>
          <p:spPr bwMode="auto">
            <a:xfrm flipV="1">
              <a:off x="1289" y="3135"/>
              <a:ext cx="309" cy="0"/>
            </a:xfrm>
            <a:prstGeom prst="line">
              <a:avLst/>
            </a:prstGeom>
            <a:noFill/>
            <a:ln w="38100">
              <a:solidFill>
                <a:srgbClr val="CC0000"/>
              </a:solidFill>
              <a:round/>
              <a:headEnd/>
              <a:tailEnd type="triangle" w="lg" len="med"/>
            </a:ln>
          </p:spPr>
          <p:txBody>
            <a:bodyPr/>
            <a:lstStyle/>
            <a:p>
              <a:endParaRPr lang="en-US"/>
            </a:p>
          </p:txBody>
        </p:sp>
      </p:grpSp>
      <p:grpSp>
        <p:nvGrpSpPr>
          <p:cNvPr id="54" name="Group 52"/>
          <p:cNvGrpSpPr>
            <a:grpSpLocks/>
          </p:cNvGrpSpPr>
          <p:nvPr/>
        </p:nvGrpSpPr>
        <p:grpSpPr bwMode="auto">
          <a:xfrm>
            <a:off x="5092700" y="1484313"/>
            <a:ext cx="636588" cy="138112"/>
            <a:chOff x="1289" y="3090"/>
            <a:chExt cx="401" cy="87"/>
          </a:xfrm>
        </p:grpSpPr>
        <p:sp>
          <p:nvSpPr>
            <p:cNvPr id="55" name="Oval 53"/>
            <p:cNvSpPr>
              <a:spLocks noChangeArrowheads="1"/>
            </p:cNvSpPr>
            <p:nvPr/>
          </p:nvSpPr>
          <p:spPr bwMode="auto">
            <a:xfrm>
              <a:off x="1602" y="3090"/>
              <a:ext cx="88" cy="87"/>
            </a:xfrm>
            <a:prstGeom prst="ellipse">
              <a:avLst/>
            </a:prstGeom>
            <a:solidFill>
              <a:srgbClr val="CC0000"/>
            </a:solidFill>
            <a:ln w="9525">
              <a:solidFill>
                <a:srgbClr val="CC0000"/>
              </a:solidFill>
              <a:round/>
              <a:headEnd/>
              <a:tailEnd/>
            </a:ln>
          </p:spPr>
          <p:txBody>
            <a:bodyPr wrap="none" anchor="ctr"/>
            <a:lstStyle/>
            <a:p>
              <a:endParaRPr lang="en-US">
                <a:cs typeface="Arial" charset="0"/>
              </a:endParaRPr>
            </a:p>
          </p:txBody>
        </p:sp>
        <p:sp>
          <p:nvSpPr>
            <p:cNvPr id="56" name="Line 54"/>
            <p:cNvSpPr>
              <a:spLocks noChangeShapeType="1"/>
            </p:cNvSpPr>
            <p:nvPr/>
          </p:nvSpPr>
          <p:spPr bwMode="auto">
            <a:xfrm flipV="1">
              <a:off x="1289" y="3135"/>
              <a:ext cx="309" cy="0"/>
            </a:xfrm>
            <a:prstGeom prst="line">
              <a:avLst/>
            </a:prstGeom>
            <a:noFill/>
            <a:ln w="38100">
              <a:solidFill>
                <a:srgbClr val="CC0000"/>
              </a:solidFill>
              <a:round/>
              <a:headEnd/>
              <a:tailEnd type="triangle" w="lg" len="med"/>
            </a:ln>
          </p:spPr>
          <p:txBody>
            <a:bodyPr/>
            <a:lstStyle/>
            <a:p>
              <a:endParaRPr lang="en-US"/>
            </a:p>
          </p:txBody>
        </p:sp>
      </p:grpSp>
      <p:sp>
        <p:nvSpPr>
          <p:cNvPr id="57"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5131832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wipe(left)">
                                      <p:cBhvr>
                                        <p:cTn id="16" dur="500"/>
                                        <p:tgtEl>
                                          <p:spTgt spid="3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42"/>
                                        </p:tgtEl>
                                        <p:attrNameLst>
                                          <p:attrName>style.visibility</p:attrName>
                                        </p:attrNameLst>
                                      </p:cBhvr>
                                      <p:to>
                                        <p:strVal val="visible"/>
                                      </p:to>
                                    </p:set>
                                    <p:animEffect transition="in" filter="wipe(left)">
                                      <p:cBhvr>
                                        <p:cTn id="21" dur="500"/>
                                        <p:tgtEl>
                                          <p:spTgt spid="4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45"/>
                                        </p:tgtEl>
                                        <p:attrNameLst>
                                          <p:attrName>style.visibility</p:attrName>
                                        </p:attrNameLst>
                                      </p:cBhvr>
                                      <p:to>
                                        <p:strVal val="visible"/>
                                      </p:to>
                                    </p:set>
                                    <p:animEffect transition="in" filter="wipe(left)">
                                      <p:cBhvr>
                                        <p:cTn id="26" dur="500"/>
                                        <p:tgtEl>
                                          <p:spTgt spid="4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48"/>
                                        </p:tgtEl>
                                        <p:attrNameLst>
                                          <p:attrName>style.visibility</p:attrName>
                                        </p:attrNameLst>
                                      </p:cBhvr>
                                      <p:to>
                                        <p:strVal val="visible"/>
                                      </p:to>
                                    </p:set>
                                    <p:animEffect transition="in" filter="wipe(left)">
                                      <p:cBhvr>
                                        <p:cTn id="31" dur="500"/>
                                        <p:tgtEl>
                                          <p:spTgt spid="48"/>
                                        </p:tgtEl>
                                      </p:cBhvr>
                                    </p:animEffect>
                                  </p:childTnLst>
                                </p:cTn>
                              </p:par>
                              <p:par>
                                <p:cTn id="32" presetID="22" presetClass="entr" presetSubtype="8" fill="hold" nodeType="withEffect">
                                  <p:stCondLst>
                                    <p:cond delay="0"/>
                                  </p:stCondLst>
                                  <p:childTnLst>
                                    <p:set>
                                      <p:cBhvr>
                                        <p:cTn id="33" dur="1" fill="hold">
                                          <p:stCondLst>
                                            <p:cond delay="0"/>
                                          </p:stCondLst>
                                        </p:cTn>
                                        <p:tgtEl>
                                          <p:spTgt spid="51"/>
                                        </p:tgtEl>
                                        <p:attrNameLst>
                                          <p:attrName>style.visibility</p:attrName>
                                        </p:attrNameLst>
                                      </p:cBhvr>
                                      <p:to>
                                        <p:strVal val="visible"/>
                                      </p:to>
                                    </p:set>
                                    <p:animEffect transition="in" filter="wipe(left)">
                                      <p:cBhvr>
                                        <p:cTn id="34" dur="500"/>
                                        <p:tgtEl>
                                          <p:spTgt spid="51"/>
                                        </p:tgtEl>
                                      </p:cBhvr>
                                    </p:animEffect>
                                  </p:childTnLst>
                                </p:cTn>
                              </p:par>
                              <p:par>
                                <p:cTn id="35" presetID="22" presetClass="entr" presetSubtype="8" fill="hold" nodeType="withEffect">
                                  <p:stCondLst>
                                    <p:cond delay="0"/>
                                  </p:stCondLst>
                                  <p:childTnLst>
                                    <p:set>
                                      <p:cBhvr>
                                        <p:cTn id="36" dur="1" fill="hold">
                                          <p:stCondLst>
                                            <p:cond delay="0"/>
                                          </p:stCondLst>
                                        </p:cTn>
                                        <p:tgtEl>
                                          <p:spTgt spid="54"/>
                                        </p:tgtEl>
                                        <p:attrNameLst>
                                          <p:attrName>style.visibility</p:attrName>
                                        </p:attrNameLst>
                                      </p:cBhvr>
                                      <p:to>
                                        <p:strVal val="visible"/>
                                      </p:to>
                                    </p:set>
                                    <p:animEffect transition="in" filter="wipe(left)">
                                      <p:cBhvr>
                                        <p:cTn id="37" dur="500"/>
                                        <p:tgtEl>
                                          <p:spTgt spid="54"/>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3" fill="hold" grpId="0" nodeType="click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strips(upRight)">
                                      <p:cBhvr>
                                        <p:cTn id="42" dur="500"/>
                                        <p:tgtEl>
                                          <p:spTgt spid="38"/>
                                        </p:tgtEl>
                                      </p:cBhvr>
                                    </p:animEffect>
                                  </p:childTnLst>
                                </p:cTn>
                              </p:par>
                            </p:childTnLst>
                          </p:cTn>
                        </p:par>
                        <p:par>
                          <p:cTn id="43" fill="hold">
                            <p:stCondLst>
                              <p:cond delay="500"/>
                            </p:stCondLst>
                            <p:childTnLst>
                              <p:par>
                                <p:cTn id="44" presetID="22" presetClass="entr" presetSubtype="8" fill="hold" grpId="0" nodeType="afterEffect">
                                  <p:stCondLst>
                                    <p:cond delay="0"/>
                                  </p:stCondLst>
                                  <p:childTnLst>
                                    <p:set>
                                      <p:cBhvr>
                                        <p:cTn id="45" dur="1" fill="hold">
                                          <p:stCondLst>
                                            <p:cond delay="0"/>
                                          </p:stCondLst>
                                        </p:cTn>
                                        <p:tgtEl>
                                          <p:spTgt spid="3">
                                            <p:txEl>
                                              <p:pRg st="2" end="2"/>
                                            </p:txEl>
                                          </p:spTgt>
                                        </p:tgtEl>
                                        <p:attrNameLst>
                                          <p:attrName>style.visibility</p:attrName>
                                        </p:attrNameLst>
                                      </p:cBhvr>
                                      <p:to>
                                        <p:strVal val="visible"/>
                                      </p:to>
                                    </p:set>
                                    <p:animEffect transition="in" filter="wipe(left)">
                                      <p:cBhvr>
                                        <p:cTn id="4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8"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in Technology</a:t>
            </a:r>
          </a:p>
        </p:txBody>
      </p:sp>
      <p:sp>
        <p:nvSpPr>
          <p:cNvPr id="3" name="Content Placeholder 2"/>
          <p:cNvSpPr>
            <a:spLocks noGrp="1"/>
          </p:cNvSpPr>
          <p:nvPr>
            <p:ph idx="1"/>
          </p:nvPr>
        </p:nvSpPr>
        <p:spPr>
          <a:prstGeom prst="rect">
            <a:avLst/>
          </a:prstGeom>
        </p:spPr>
        <p:txBody>
          <a:bodyPr/>
          <a:lstStyle/>
          <a:p>
            <a:r>
              <a:rPr lang="en-US" altLang="en-US" dirty="0"/>
              <a:t>Technology</a:t>
            </a:r>
          </a:p>
          <a:p>
            <a:pPr lvl="1"/>
            <a:r>
              <a:rPr lang="en-US" dirty="0"/>
              <a:t>Determines how much inputs are required to produce a unit of output </a:t>
            </a:r>
          </a:p>
          <a:p>
            <a:r>
              <a:rPr lang="en-US" dirty="0"/>
              <a:t>A cost-saving technological improvement</a:t>
            </a:r>
          </a:p>
          <a:p>
            <a:pPr lvl="1"/>
            <a:r>
              <a:rPr lang="en-US" dirty="0"/>
              <a:t>Has the same effect as a fall in input prices</a:t>
            </a:r>
          </a:p>
          <a:p>
            <a:pPr lvl="1"/>
            <a:r>
              <a:rPr lang="en-US" dirty="0"/>
              <a:t>Shifts the supply curve to the right</a:t>
            </a:r>
          </a:p>
          <a:p>
            <a:endParaRPr lang="en-US" dirty="0"/>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38</a:t>
            </a:fld>
            <a:endParaRPr lang="en-US"/>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726311687"/>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Changes in Number of Sellers</a:t>
            </a:r>
          </a:p>
        </p:txBody>
      </p:sp>
      <p:sp>
        <p:nvSpPr>
          <p:cNvPr id="3" name="Content Placeholder 2"/>
          <p:cNvSpPr>
            <a:spLocks noGrp="1"/>
          </p:cNvSpPr>
          <p:nvPr>
            <p:ph idx="1"/>
          </p:nvPr>
        </p:nvSpPr>
        <p:spPr>
          <a:prstGeom prst="rect">
            <a:avLst/>
          </a:prstGeom>
        </p:spPr>
        <p:txBody>
          <a:bodyPr/>
          <a:lstStyle/>
          <a:p>
            <a:r>
              <a:rPr lang="en-US" dirty="0"/>
              <a:t>An increase in the number of sellers </a:t>
            </a:r>
          </a:p>
          <a:p>
            <a:pPr lvl="1"/>
            <a:r>
              <a:rPr lang="en-US" dirty="0"/>
              <a:t>Increases the quantity supplied at each price</a:t>
            </a:r>
          </a:p>
          <a:p>
            <a:pPr lvl="1"/>
            <a:r>
              <a:rPr lang="en-US" dirty="0"/>
              <a:t>Shifts the supply curve to the right</a:t>
            </a:r>
          </a:p>
          <a:p>
            <a:r>
              <a:rPr lang="en-US" dirty="0"/>
              <a:t>A decrease in the number of sellers </a:t>
            </a:r>
          </a:p>
          <a:p>
            <a:pPr lvl="1"/>
            <a:r>
              <a:rPr lang="en-US" dirty="0"/>
              <a:t>Decreases the quantity supplied at each price</a:t>
            </a:r>
          </a:p>
          <a:p>
            <a:pPr lvl="1"/>
            <a:r>
              <a:rPr lang="en-US" dirty="0"/>
              <a:t>Shifts the supply curve to the left</a:t>
            </a:r>
          </a:p>
          <a:p>
            <a:endParaRPr lang="en-US" dirty="0"/>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39</a:t>
            </a:fld>
            <a:endParaRPr lang="en-US"/>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24853043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wrap="square" anchor="ctr"/>
          <a:lstStyle/>
          <a:p>
            <a:r>
              <a:rPr lang="en-US" altLang="en-US" dirty="0"/>
              <a:t>Markets and Competition</a:t>
            </a:r>
          </a:p>
        </p:txBody>
      </p:sp>
      <p:sp>
        <p:nvSpPr>
          <p:cNvPr id="13315" name="Content Placeholder 2"/>
          <p:cNvSpPr>
            <a:spLocks noGrp="1"/>
          </p:cNvSpPr>
          <p:nvPr>
            <p:ph idx="1"/>
          </p:nvPr>
        </p:nvSpPr>
        <p:spPr/>
        <p:txBody>
          <a:bodyPr/>
          <a:lstStyle/>
          <a:p>
            <a:r>
              <a:rPr lang="en-US" altLang="en-US" dirty="0"/>
              <a:t>Competitive market</a:t>
            </a:r>
          </a:p>
          <a:p>
            <a:pPr lvl="1"/>
            <a:r>
              <a:rPr lang="en-US" altLang="en-US" sz="3100" dirty="0"/>
              <a:t>Many buyers and many sellers, each has a negligible impact on market price</a:t>
            </a:r>
          </a:p>
          <a:p>
            <a:r>
              <a:rPr lang="en-US" altLang="en-US" dirty="0"/>
              <a:t>Perfectly competitive market</a:t>
            </a:r>
          </a:p>
          <a:p>
            <a:pPr lvl="1"/>
            <a:r>
              <a:rPr lang="en-US" altLang="en-US" sz="3100" dirty="0"/>
              <a:t>All goods are exactly the same</a:t>
            </a:r>
          </a:p>
          <a:p>
            <a:pPr lvl="1"/>
            <a:r>
              <a:rPr lang="en-US" altLang="en-US" sz="3100" dirty="0"/>
              <a:t>Price takers: so many buyers and sellers that no one can affect the market price</a:t>
            </a:r>
          </a:p>
          <a:p>
            <a:pPr lvl="1"/>
            <a:r>
              <a:rPr lang="en-US" altLang="en-US" sz="3100" dirty="0"/>
              <a:t>At the market price, buyers can buy all they want, and sellers can sell all they want</a:t>
            </a:r>
          </a:p>
        </p:txBody>
      </p:sp>
      <p:sp>
        <p:nvSpPr>
          <p:cNvPr id="13317" name="Slide Number Placeholder 1"/>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BA3A9515-0555-4C72-A551-0BC119B0EDC0}" type="slidenum">
              <a:rPr lang="en-US" altLang="en-US" sz="1200" smtClean="0">
                <a:solidFill>
                  <a:srgbClr val="002060"/>
                </a:solidFill>
              </a:rPr>
              <a:pPr algn="ctr" eaLnBrk="1" hangingPunct="1"/>
              <a:t>4</a:t>
            </a:fld>
            <a:endParaRPr lang="en-US" altLang="en-US" sz="1200">
              <a:solidFill>
                <a:srgbClr val="002060"/>
              </a:solidFill>
            </a:endParaRPr>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0977721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Expectations about Future</a:t>
            </a:r>
          </a:p>
        </p:txBody>
      </p:sp>
      <p:sp>
        <p:nvSpPr>
          <p:cNvPr id="3" name="Content Placeholder 2"/>
          <p:cNvSpPr>
            <a:spLocks noGrp="1"/>
          </p:cNvSpPr>
          <p:nvPr>
            <p:ph idx="1"/>
          </p:nvPr>
        </p:nvSpPr>
        <p:spPr>
          <a:prstGeom prst="rect">
            <a:avLst/>
          </a:prstGeom>
        </p:spPr>
        <p:txBody>
          <a:bodyPr/>
          <a:lstStyle/>
          <a:p>
            <a:r>
              <a:rPr lang="en-US" dirty="0"/>
              <a:t>Example: Events in the Middle East lead to expectations of higher oil prices</a:t>
            </a:r>
          </a:p>
          <a:p>
            <a:pPr lvl="1"/>
            <a:r>
              <a:rPr lang="en-US" dirty="0"/>
              <a:t>Owners of Texas oil fields reduce supply now, save some inventory to sell later at the higher price </a:t>
            </a:r>
          </a:p>
          <a:p>
            <a:pPr lvl="1"/>
            <a:r>
              <a:rPr lang="en-US" dirty="0"/>
              <a:t>The supply curve shifts left  </a:t>
            </a:r>
          </a:p>
          <a:p>
            <a:r>
              <a:rPr lang="en-US" dirty="0"/>
              <a:t>Sellers may adjust supply</a:t>
            </a:r>
            <a:r>
              <a:rPr lang="en-US" dirty="0">
                <a:solidFill>
                  <a:schemeClr val="tx1"/>
                </a:solidFill>
              </a:rPr>
              <a:t>*</a:t>
            </a:r>
            <a:r>
              <a:rPr lang="en-US" dirty="0"/>
              <a:t> when their expectations of future prices change  </a:t>
            </a:r>
            <a:br>
              <a:rPr lang="en-US" dirty="0"/>
            </a:br>
            <a:r>
              <a:rPr lang="en-US" sz="2800" dirty="0">
                <a:solidFill>
                  <a:schemeClr val="tx1"/>
                </a:solidFill>
              </a:rPr>
              <a:t>(*If good not perishable)</a:t>
            </a:r>
          </a:p>
          <a:p>
            <a:endParaRPr lang="en-US" dirty="0"/>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40</a:t>
            </a:fld>
            <a:endParaRPr lang="en-US"/>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912505130"/>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Shift vs. Movement Along the Supply</a:t>
            </a:r>
          </a:p>
        </p:txBody>
      </p:sp>
      <p:sp>
        <p:nvSpPr>
          <p:cNvPr id="3" name="Content Placeholder 2"/>
          <p:cNvSpPr>
            <a:spLocks noGrp="1"/>
          </p:cNvSpPr>
          <p:nvPr>
            <p:ph idx="1"/>
          </p:nvPr>
        </p:nvSpPr>
        <p:spPr>
          <a:prstGeom prst="rect">
            <a:avLst/>
          </a:prstGeom>
        </p:spPr>
        <p:txBody>
          <a:bodyPr/>
          <a:lstStyle/>
          <a:p>
            <a:r>
              <a:rPr lang="en-US" dirty="0"/>
              <a:t>Change in supply:  </a:t>
            </a:r>
          </a:p>
          <a:p>
            <a:pPr lvl="1"/>
            <a:r>
              <a:rPr lang="en-US" dirty="0"/>
              <a:t>A shift in the supply curve</a:t>
            </a:r>
          </a:p>
          <a:p>
            <a:pPr lvl="1"/>
            <a:r>
              <a:rPr lang="en-US" dirty="0"/>
              <a:t>Occurs when a non-price determinant of supply changes (like technology or costs)</a:t>
            </a:r>
          </a:p>
          <a:p>
            <a:r>
              <a:rPr lang="en-US" dirty="0"/>
              <a:t>Change in the quantity supplied: </a:t>
            </a:r>
          </a:p>
          <a:p>
            <a:pPr lvl="1"/>
            <a:r>
              <a:rPr lang="en-US" dirty="0"/>
              <a:t>A movement along a fixed supply curve </a:t>
            </a:r>
          </a:p>
          <a:p>
            <a:pPr lvl="1"/>
            <a:r>
              <a:rPr lang="en-US" dirty="0"/>
              <a:t>Occurs when the price changes  </a:t>
            </a:r>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41</a:t>
            </a:fld>
            <a:endParaRPr lang="en-US"/>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643191188"/>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algn="ctr"/>
            <a:r>
              <a:rPr lang="en-US" altLang="en-US" dirty="0">
                <a:solidFill>
                  <a:srgbClr val="C00000"/>
                </a:solidFill>
              </a:rPr>
              <a:t>Summary: variables that influence sellers</a:t>
            </a:r>
          </a:p>
        </p:txBody>
      </p:sp>
      <p:sp>
        <p:nvSpPr>
          <p:cNvPr id="45062" name="Slide Number Placeholder 1"/>
          <p:cNvSpPr>
            <a:spLocks noGrp="1"/>
          </p:cNvSpPr>
          <p:nvPr>
            <p:ph type="sldNum" sz="quarter" idx="10"/>
          </p:nvPr>
        </p:nvSpPr>
        <p:spPr>
          <a:noFill/>
          <a:ln w="9525">
            <a:prstDash val="soli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prstDash val="sysDash"/>
                <a:miter lim="800000"/>
                <a:headEnd/>
                <a:tailEnd/>
              </a14:hiddenLine>
            </a:ext>
          </a:extLst>
        </p:spPr>
        <p:txBody>
          <a:bodyPr/>
          <a:lstStyle>
            <a:lvl1pPr algn="l" eaLnBrk="0" hangingPunct="0">
              <a:defRPr>
                <a:solidFill>
                  <a:schemeClr val="tx1"/>
                </a:solidFill>
                <a:latin typeface="Arial" charset="0"/>
              </a:defRPr>
            </a:lvl1pPr>
            <a:lvl2pPr marL="742950" indent="-285750" algn="l" eaLnBrk="0" hangingPunct="0">
              <a:defRPr>
                <a:solidFill>
                  <a:schemeClr val="tx1"/>
                </a:solidFill>
                <a:latin typeface="Arial" charset="0"/>
              </a:defRPr>
            </a:lvl2pPr>
            <a:lvl3pPr marL="1143000" indent="-228600" algn="l" eaLnBrk="0" hangingPunct="0">
              <a:defRPr>
                <a:solidFill>
                  <a:schemeClr val="tx1"/>
                </a:solidFill>
                <a:latin typeface="Arial" charset="0"/>
              </a:defRPr>
            </a:lvl3pPr>
            <a:lvl4pPr marL="1600200" indent="-228600" algn="l" eaLnBrk="0" hangingPunct="0">
              <a:defRPr>
                <a:solidFill>
                  <a:schemeClr val="tx1"/>
                </a:solidFill>
                <a:latin typeface="Arial" charset="0"/>
              </a:defRPr>
            </a:lvl4pPr>
            <a:lvl5pPr marL="2057400" indent="-228600" algn="l" eaLnBrk="0" hangingPunct="0">
              <a:defRPr>
                <a:solidFill>
                  <a:schemeClr val="tx1"/>
                </a:solidFill>
                <a:latin typeface="Arial" charset="0"/>
              </a:defRPr>
            </a:lvl5pPr>
            <a:lvl6pPr marL="2514600" indent="-228600" eaLnBrk="0" fontAlgn="base" hangingPunct="0">
              <a:spcBef>
                <a:spcPct val="20000"/>
              </a:spcBef>
              <a:spcAft>
                <a:spcPct val="0"/>
              </a:spcAft>
              <a:defRPr>
                <a:solidFill>
                  <a:schemeClr val="tx1"/>
                </a:solidFill>
                <a:latin typeface="Arial" charset="0"/>
              </a:defRPr>
            </a:lvl6pPr>
            <a:lvl7pPr marL="2971800" indent="-228600" eaLnBrk="0" fontAlgn="base" hangingPunct="0">
              <a:spcBef>
                <a:spcPct val="20000"/>
              </a:spcBef>
              <a:spcAft>
                <a:spcPct val="0"/>
              </a:spcAft>
              <a:defRPr>
                <a:solidFill>
                  <a:schemeClr val="tx1"/>
                </a:solidFill>
                <a:latin typeface="Arial" charset="0"/>
              </a:defRPr>
            </a:lvl7pPr>
            <a:lvl8pPr marL="3429000" indent="-228600" eaLnBrk="0" fontAlgn="base" hangingPunct="0">
              <a:spcBef>
                <a:spcPct val="20000"/>
              </a:spcBef>
              <a:spcAft>
                <a:spcPct val="0"/>
              </a:spcAft>
              <a:defRPr>
                <a:solidFill>
                  <a:schemeClr val="tx1"/>
                </a:solidFill>
                <a:latin typeface="Arial" charset="0"/>
              </a:defRPr>
            </a:lvl8pPr>
            <a:lvl9pPr marL="3886200" indent="-228600" eaLnBrk="0" fontAlgn="base" hangingPunct="0">
              <a:spcBef>
                <a:spcPct val="20000"/>
              </a:spcBef>
              <a:spcAft>
                <a:spcPct val="0"/>
              </a:spcAft>
              <a:defRPr>
                <a:solidFill>
                  <a:schemeClr val="tx1"/>
                </a:solidFill>
                <a:latin typeface="Arial" charset="0"/>
              </a:defRPr>
            </a:lvl9pPr>
          </a:lstStyle>
          <a:p>
            <a:pPr algn="ctr" eaLnBrk="1" hangingPunct="1"/>
            <a:fld id="{AAB6ED5F-81DB-48ED-B278-766B6C146C42}" type="slidenum">
              <a:rPr lang="en-US" altLang="en-US" smtClean="0">
                <a:solidFill>
                  <a:srgbClr val="002060"/>
                </a:solidFill>
              </a:rPr>
              <a:pPr algn="ctr" eaLnBrk="1" hangingPunct="1"/>
              <a:t>42</a:t>
            </a:fld>
            <a:endParaRPr lang="en-US" altLang="en-US">
              <a:solidFill>
                <a:srgbClr val="002060"/>
              </a:solidFill>
            </a:endParaRPr>
          </a:p>
        </p:txBody>
      </p:sp>
      <p:pic>
        <p:nvPicPr>
          <p:cNvPr id="184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413" y="1333500"/>
            <a:ext cx="8639175" cy="3467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2673359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wipe(left)">
                                      <p:cBhvr>
                                        <p:cTn id="7" dur="5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Active Learning 2: </a:t>
            </a:r>
            <a:r>
              <a:rPr lang="en-US" dirty="0">
                <a:solidFill>
                  <a:srgbClr val="C00000"/>
                </a:solidFill>
              </a:rPr>
              <a:t>The supply curve</a:t>
            </a:r>
          </a:p>
        </p:txBody>
      </p:sp>
      <p:sp>
        <p:nvSpPr>
          <p:cNvPr id="3" name="Content Placeholder 2"/>
          <p:cNvSpPr>
            <a:spLocks noGrp="1"/>
          </p:cNvSpPr>
          <p:nvPr>
            <p:ph idx="1"/>
          </p:nvPr>
        </p:nvSpPr>
        <p:spPr>
          <a:prstGeom prst="rect">
            <a:avLst/>
          </a:prstGeom>
        </p:spPr>
        <p:txBody>
          <a:bodyPr>
            <a:normAutofit/>
          </a:bodyPr>
          <a:lstStyle/>
          <a:p>
            <a:pPr marL="0" indent="0">
              <a:buNone/>
            </a:pPr>
            <a:r>
              <a:rPr lang="en-US" dirty="0">
                <a:solidFill>
                  <a:srgbClr val="002060"/>
                </a:solidFill>
              </a:rPr>
              <a:t>Draw a supply curve for apple juice, </a:t>
            </a:r>
            <a:r>
              <a:rPr lang="en-US" b="1" i="1" dirty="0">
                <a:solidFill>
                  <a:srgbClr val="002060"/>
                </a:solidFill>
              </a:rPr>
              <a:t>S</a:t>
            </a:r>
            <a:r>
              <a:rPr lang="en-US" b="1" i="1" baseline="-25000" dirty="0">
                <a:solidFill>
                  <a:srgbClr val="002060"/>
                </a:solidFill>
              </a:rPr>
              <a:t>1</a:t>
            </a:r>
            <a:r>
              <a:rPr lang="en-US" dirty="0">
                <a:solidFill>
                  <a:srgbClr val="002060"/>
                </a:solidFill>
              </a:rPr>
              <a:t>, and a point A (</a:t>
            </a:r>
            <a:r>
              <a:rPr lang="en-US" b="1" i="1" dirty="0">
                <a:solidFill>
                  <a:srgbClr val="002060"/>
                </a:solidFill>
              </a:rPr>
              <a:t>P</a:t>
            </a:r>
            <a:r>
              <a:rPr lang="en-US" b="1" i="1" baseline="-25000" dirty="0">
                <a:solidFill>
                  <a:srgbClr val="002060"/>
                </a:solidFill>
              </a:rPr>
              <a:t>1</a:t>
            </a:r>
            <a:r>
              <a:rPr lang="en-US" dirty="0">
                <a:solidFill>
                  <a:srgbClr val="002060"/>
                </a:solidFill>
              </a:rPr>
              <a:t>, </a:t>
            </a:r>
            <a:r>
              <a:rPr lang="en-US" b="1" i="1" dirty="0">
                <a:solidFill>
                  <a:srgbClr val="002060"/>
                </a:solidFill>
              </a:rPr>
              <a:t>Q</a:t>
            </a:r>
            <a:r>
              <a:rPr lang="en-US" b="1" i="1" baseline="-25000" dirty="0">
                <a:solidFill>
                  <a:srgbClr val="002060"/>
                </a:solidFill>
              </a:rPr>
              <a:t>1</a:t>
            </a:r>
            <a:r>
              <a:rPr lang="en-US" dirty="0">
                <a:solidFill>
                  <a:srgbClr val="002060"/>
                </a:solidFill>
              </a:rPr>
              <a:t>) on the supply curve. What happens to it in each of the following scenarios? Why? </a:t>
            </a:r>
          </a:p>
          <a:p>
            <a:pPr marL="514350" indent="-514350">
              <a:buClr>
                <a:srgbClr val="CC0000"/>
              </a:buClr>
              <a:buFont typeface="+mj-lt"/>
              <a:buAutoNum type="alphaUcPeriod"/>
            </a:pPr>
            <a:r>
              <a:rPr lang="en-US" dirty="0"/>
              <a:t>Grocery stores cut the price of apple juice. </a:t>
            </a:r>
          </a:p>
          <a:p>
            <a:pPr marL="514350" indent="-514350">
              <a:buClr>
                <a:srgbClr val="CC0000"/>
              </a:buClr>
              <a:buFont typeface="+mj-lt"/>
              <a:buAutoNum type="alphaUcPeriod"/>
            </a:pPr>
            <a:r>
              <a:rPr lang="en-US" dirty="0"/>
              <a:t>A technological advance allows apple juice to be produced at lower cost.</a:t>
            </a:r>
          </a:p>
          <a:p>
            <a:pPr marL="514350" indent="-514350">
              <a:buClr>
                <a:srgbClr val="CC0000"/>
              </a:buClr>
              <a:buFont typeface="+mj-lt"/>
              <a:buAutoNum type="alphaUcPeriod"/>
            </a:pPr>
            <a:r>
              <a:rPr lang="en-US" dirty="0"/>
              <a:t>Grocery stores cut the price of orange juice. </a:t>
            </a:r>
          </a:p>
          <a:p>
            <a:endParaRPr lang="en-US" dirty="0"/>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43</a:t>
            </a:fld>
            <a:endParaRPr lang="en-US"/>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4217355608"/>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00939"/>
            <a:ext cx="9067800" cy="661061"/>
          </a:xfrm>
        </p:spPr>
        <p:txBody>
          <a:bodyPr/>
          <a:lstStyle/>
          <a:p>
            <a:r>
              <a:rPr lang="en-US" sz="3000" dirty="0">
                <a:solidFill>
                  <a:schemeClr val="accent6">
                    <a:lumMod val="50000"/>
                  </a:schemeClr>
                </a:solidFill>
              </a:rPr>
              <a:t>Active Learning 2</a:t>
            </a:r>
            <a:r>
              <a:rPr lang="en-US" sz="3000" b="1" dirty="0">
                <a:solidFill>
                  <a:srgbClr val="C00000"/>
                </a:solidFill>
              </a:rPr>
              <a:t>A.</a:t>
            </a:r>
            <a:r>
              <a:rPr lang="en-US" sz="3000" dirty="0">
                <a:solidFill>
                  <a:srgbClr val="C00000"/>
                </a:solidFill>
              </a:rPr>
              <a:t> Decrease in price of apple juice</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44</a:t>
            </a:fld>
            <a:endParaRPr lang="en-US" dirty="0"/>
          </a:p>
        </p:txBody>
      </p:sp>
      <p:sp>
        <p:nvSpPr>
          <p:cNvPr id="3" name="Text Placeholder 2"/>
          <p:cNvSpPr>
            <a:spLocks noGrp="1"/>
          </p:cNvSpPr>
          <p:nvPr>
            <p:ph idx="12"/>
          </p:nvPr>
        </p:nvSpPr>
        <p:spPr>
          <a:xfrm>
            <a:off x="4695523" y="990600"/>
            <a:ext cx="4204424" cy="5181600"/>
          </a:xfrm>
          <a:noFill/>
          <a:ln>
            <a:noFill/>
          </a:ln>
        </p:spPr>
        <p:txBody>
          <a:bodyPr/>
          <a:lstStyle/>
          <a:p>
            <a:r>
              <a:rPr lang="en-US" sz="2800" dirty="0"/>
              <a:t>Move down along the supply  curve to a lower </a:t>
            </a:r>
            <a:r>
              <a:rPr lang="en-US" sz="2800" b="1" i="1" dirty="0"/>
              <a:t>P</a:t>
            </a:r>
            <a:r>
              <a:rPr lang="en-US" sz="2800" dirty="0"/>
              <a:t> and lower </a:t>
            </a:r>
            <a:r>
              <a:rPr lang="en-US" sz="2800" b="1" i="1" dirty="0"/>
              <a:t>Q</a:t>
            </a:r>
            <a:r>
              <a:rPr lang="en-US" sz="2800" dirty="0"/>
              <a:t>.</a:t>
            </a:r>
          </a:p>
          <a:p>
            <a:endParaRPr lang="en-US" sz="2800" dirty="0"/>
          </a:p>
          <a:p>
            <a:r>
              <a:rPr lang="en-US" sz="2800" b="1" i="1" dirty="0">
                <a:solidFill>
                  <a:srgbClr val="C00000"/>
                </a:solidFill>
              </a:rPr>
              <a:t>S</a:t>
            </a:r>
            <a:r>
              <a:rPr lang="en-US" sz="2800" dirty="0">
                <a:solidFill>
                  <a:srgbClr val="C00000"/>
                </a:solidFill>
              </a:rPr>
              <a:t> curve does not shift. </a:t>
            </a:r>
          </a:p>
          <a:p>
            <a:endParaRPr lang="en-US" sz="2800" dirty="0"/>
          </a:p>
          <a:p>
            <a:endParaRPr lang="en-US" sz="2800" dirty="0"/>
          </a:p>
        </p:txBody>
      </p:sp>
      <p:grpSp>
        <p:nvGrpSpPr>
          <p:cNvPr id="6" name="Group 10"/>
          <p:cNvGrpSpPr>
            <a:grpSpLocks/>
          </p:cNvGrpSpPr>
          <p:nvPr/>
        </p:nvGrpSpPr>
        <p:grpSpPr bwMode="auto">
          <a:xfrm>
            <a:off x="-76200" y="1184275"/>
            <a:ext cx="6364287" cy="4759325"/>
            <a:chOff x="111" y="960"/>
            <a:chExt cx="4009" cy="2998"/>
          </a:xfrm>
        </p:grpSpPr>
        <p:grpSp>
          <p:nvGrpSpPr>
            <p:cNvPr id="7" name="Group 11"/>
            <p:cNvGrpSpPr>
              <a:grpSpLocks/>
            </p:cNvGrpSpPr>
            <p:nvPr/>
          </p:nvGrpSpPr>
          <p:grpSpPr bwMode="auto">
            <a:xfrm>
              <a:off x="1023" y="1097"/>
              <a:ext cx="2970" cy="2378"/>
              <a:chOff x="2602" y="1083"/>
              <a:chExt cx="3055" cy="2115"/>
            </a:xfrm>
          </p:grpSpPr>
          <p:sp>
            <p:nvSpPr>
              <p:cNvPr id="10" name="Line 12"/>
              <p:cNvSpPr>
                <a:spLocks noChangeShapeType="1"/>
              </p:cNvSpPr>
              <p:nvPr/>
            </p:nvSpPr>
            <p:spPr bwMode="auto">
              <a:xfrm>
                <a:off x="2603" y="1083"/>
                <a:ext cx="0" cy="2115"/>
              </a:xfrm>
              <a:prstGeom prst="line">
                <a:avLst/>
              </a:prstGeom>
              <a:noFill/>
              <a:ln w="12700">
                <a:solidFill>
                  <a:schemeClr val="tx1"/>
                </a:solidFill>
                <a:round/>
                <a:headEnd/>
                <a:tailEnd/>
              </a:ln>
            </p:spPr>
            <p:txBody>
              <a:bodyPr/>
              <a:lstStyle/>
              <a:p>
                <a:endParaRPr lang="en-US">
                  <a:latin typeface="Arial"/>
                  <a:cs typeface="Arial"/>
                </a:endParaRPr>
              </a:p>
            </p:txBody>
          </p:sp>
          <p:sp>
            <p:nvSpPr>
              <p:cNvPr id="11" name="Line 13"/>
              <p:cNvSpPr>
                <a:spLocks noChangeShapeType="1"/>
              </p:cNvSpPr>
              <p:nvPr/>
            </p:nvSpPr>
            <p:spPr bwMode="auto">
              <a:xfrm>
                <a:off x="2602" y="3197"/>
                <a:ext cx="3055"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8" name="Text Box 14"/>
            <p:cNvSpPr txBox="1">
              <a:spLocks noChangeArrowheads="1"/>
            </p:cNvSpPr>
            <p:nvPr/>
          </p:nvSpPr>
          <p:spPr bwMode="auto">
            <a:xfrm>
              <a:off x="111" y="960"/>
              <a:ext cx="886" cy="698"/>
            </a:xfrm>
            <a:prstGeom prst="rect">
              <a:avLst/>
            </a:prstGeom>
            <a:noFill/>
            <a:ln w="9525">
              <a:noFill/>
              <a:miter lim="800000"/>
              <a:headEnd/>
              <a:tailEnd/>
            </a:ln>
          </p:spPr>
          <p:txBody>
            <a:bodyPr>
              <a:spAutoFit/>
            </a:bodyPr>
            <a:lstStyle/>
            <a:p>
              <a:pPr algn="r">
                <a:spcBef>
                  <a:spcPct val="50000"/>
                </a:spcBef>
              </a:pPr>
              <a:r>
                <a:rPr lang="en-US" sz="2200" dirty="0">
                  <a:latin typeface="Arial"/>
                  <a:cs typeface="Arial"/>
                </a:rPr>
                <a:t>Price of apple juice</a:t>
              </a:r>
            </a:p>
          </p:txBody>
        </p:sp>
        <p:sp>
          <p:nvSpPr>
            <p:cNvPr id="9" name="Text Box 15"/>
            <p:cNvSpPr txBox="1">
              <a:spLocks noChangeArrowheads="1"/>
            </p:cNvSpPr>
            <p:nvPr/>
          </p:nvSpPr>
          <p:spPr bwMode="auto">
            <a:xfrm>
              <a:off x="2728" y="3473"/>
              <a:ext cx="1392" cy="485"/>
            </a:xfrm>
            <a:prstGeom prst="rect">
              <a:avLst/>
            </a:prstGeom>
            <a:noFill/>
            <a:ln w="9525">
              <a:noFill/>
              <a:miter lim="800000"/>
              <a:headEnd/>
              <a:tailEnd/>
            </a:ln>
          </p:spPr>
          <p:txBody>
            <a:bodyPr>
              <a:spAutoFit/>
            </a:bodyPr>
            <a:lstStyle/>
            <a:p>
              <a:pPr algn="r">
                <a:spcBef>
                  <a:spcPct val="50000"/>
                </a:spcBef>
              </a:pPr>
              <a:r>
                <a:rPr lang="en-US" sz="2200" dirty="0">
                  <a:latin typeface="Arial"/>
                  <a:cs typeface="Arial"/>
                </a:rPr>
                <a:t>Quantity of apple juice</a:t>
              </a:r>
            </a:p>
          </p:txBody>
        </p:sp>
      </p:grpSp>
      <p:grpSp>
        <p:nvGrpSpPr>
          <p:cNvPr id="12" name="Group 16"/>
          <p:cNvGrpSpPr>
            <a:grpSpLocks/>
          </p:cNvGrpSpPr>
          <p:nvPr/>
        </p:nvGrpSpPr>
        <p:grpSpPr bwMode="auto">
          <a:xfrm>
            <a:off x="1190625" y="1670050"/>
            <a:ext cx="2787650" cy="2970213"/>
            <a:chOff x="909" y="1266"/>
            <a:chExt cx="1756" cy="1871"/>
          </a:xfrm>
        </p:grpSpPr>
        <p:sp>
          <p:nvSpPr>
            <p:cNvPr id="13" name="Line 17"/>
            <p:cNvSpPr>
              <a:spLocks noChangeShapeType="1"/>
            </p:cNvSpPr>
            <p:nvPr/>
          </p:nvSpPr>
          <p:spPr bwMode="auto">
            <a:xfrm rot="4500000">
              <a:off x="1081" y="1553"/>
              <a:ext cx="1412" cy="1756"/>
            </a:xfrm>
            <a:prstGeom prst="line">
              <a:avLst/>
            </a:prstGeom>
            <a:noFill/>
            <a:ln w="38100">
              <a:solidFill>
                <a:schemeClr val="tx1"/>
              </a:solidFill>
              <a:round/>
              <a:headEnd/>
              <a:tailEnd/>
            </a:ln>
          </p:spPr>
          <p:txBody>
            <a:bodyPr/>
            <a:lstStyle/>
            <a:p>
              <a:endParaRPr lang="en-US"/>
            </a:p>
          </p:txBody>
        </p:sp>
        <p:sp>
          <p:nvSpPr>
            <p:cNvPr id="14" name="Text Box 18"/>
            <p:cNvSpPr txBox="1">
              <a:spLocks noChangeArrowheads="1"/>
            </p:cNvSpPr>
            <p:nvPr/>
          </p:nvSpPr>
          <p:spPr bwMode="auto">
            <a:xfrm>
              <a:off x="2315" y="1266"/>
              <a:ext cx="326" cy="269"/>
            </a:xfrm>
            <a:prstGeom prst="rect">
              <a:avLst/>
            </a:prstGeom>
            <a:noFill/>
            <a:ln w="9525">
              <a:noFill/>
              <a:miter lim="800000"/>
              <a:headEnd/>
              <a:tailEnd/>
            </a:ln>
          </p:spPr>
          <p:txBody>
            <a:bodyPr>
              <a:spAutoFit/>
            </a:bodyPr>
            <a:lstStyle/>
            <a:p>
              <a:pPr algn="ctr">
                <a:spcBef>
                  <a:spcPct val="50000"/>
                </a:spcBef>
              </a:pPr>
              <a:r>
                <a:rPr lang="en-US" sz="2200" b="1" i="1">
                  <a:latin typeface="Tahoma" pitchFamily="34" charset="0"/>
                  <a:cs typeface="Arial" charset="0"/>
                </a:rPr>
                <a:t>S</a:t>
              </a:r>
              <a:r>
                <a:rPr lang="en-US" sz="2200" b="1" baseline="-25000">
                  <a:latin typeface="Tahoma" pitchFamily="34" charset="0"/>
                  <a:cs typeface="Arial" charset="0"/>
                </a:rPr>
                <a:t>1</a:t>
              </a:r>
            </a:p>
          </p:txBody>
        </p:sp>
      </p:grpSp>
      <p:sp>
        <p:nvSpPr>
          <p:cNvPr id="22" name="Line 26"/>
          <p:cNvSpPr>
            <a:spLocks noChangeShapeType="1"/>
          </p:cNvSpPr>
          <p:nvPr/>
        </p:nvSpPr>
        <p:spPr bwMode="auto">
          <a:xfrm rot="10800000">
            <a:off x="2478087" y="5011738"/>
            <a:ext cx="596900" cy="0"/>
          </a:xfrm>
          <a:prstGeom prst="line">
            <a:avLst/>
          </a:prstGeom>
          <a:noFill/>
          <a:ln w="38100">
            <a:solidFill>
              <a:srgbClr val="003399"/>
            </a:solidFill>
            <a:round/>
            <a:headEnd/>
            <a:tailEnd type="triangle" w="lg" len="lg"/>
          </a:ln>
        </p:spPr>
        <p:txBody>
          <a:bodyPr/>
          <a:lstStyle/>
          <a:p>
            <a:endParaRPr lang="en-US"/>
          </a:p>
        </p:txBody>
      </p:sp>
      <p:sp>
        <p:nvSpPr>
          <p:cNvPr id="23" name="Line 27"/>
          <p:cNvSpPr>
            <a:spLocks noChangeShapeType="1"/>
          </p:cNvSpPr>
          <p:nvPr/>
        </p:nvSpPr>
        <p:spPr bwMode="auto">
          <a:xfrm rot="5400000">
            <a:off x="1065212" y="3257551"/>
            <a:ext cx="852487" cy="4762"/>
          </a:xfrm>
          <a:prstGeom prst="line">
            <a:avLst/>
          </a:prstGeom>
          <a:noFill/>
          <a:ln w="38100">
            <a:solidFill>
              <a:srgbClr val="003399"/>
            </a:solidFill>
            <a:round/>
            <a:headEnd/>
            <a:tailEnd type="triangle" w="lg" len="lg"/>
          </a:ln>
        </p:spPr>
        <p:txBody>
          <a:bodyPr/>
          <a:lstStyle/>
          <a:p>
            <a:endParaRPr lang="en-US"/>
          </a:p>
        </p:txBody>
      </p:sp>
      <p:sp>
        <p:nvSpPr>
          <p:cNvPr id="24" name="Line 28"/>
          <p:cNvSpPr>
            <a:spLocks noChangeShapeType="1"/>
          </p:cNvSpPr>
          <p:nvPr/>
        </p:nvSpPr>
        <p:spPr bwMode="auto">
          <a:xfrm flipH="1">
            <a:off x="2493962" y="2903538"/>
            <a:ext cx="538163" cy="735012"/>
          </a:xfrm>
          <a:prstGeom prst="line">
            <a:avLst/>
          </a:prstGeom>
          <a:noFill/>
          <a:ln w="38100">
            <a:solidFill>
              <a:srgbClr val="003399"/>
            </a:solidFill>
            <a:round/>
            <a:headEnd/>
            <a:tailEnd type="triangle" w="lg" len="lg"/>
          </a:ln>
        </p:spPr>
        <p:txBody>
          <a:bodyPr/>
          <a:lstStyle/>
          <a:p>
            <a:endParaRPr lang="en-US"/>
          </a:p>
        </p:txBody>
      </p:sp>
      <p:grpSp>
        <p:nvGrpSpPr>
          <p:cNvPr id="33" name="Group 32"/>
          <p:cNvGrpSpPr/>
          <p:nvPr/>
        </p:nvGrpSpPr>
        <p:grpSpPr>
          <a:xfrm>
            <a:off x="798512" y="2617788"/>
            <a:ext cx="2989920" cy="2962275"/>
            <a:chOff x="1273175" y="2424113"/>
            <a:chExt cx="2989920" cy="2962275"/>
          </a:xfrm>
        </p:grpSpPr>
        <p:grpSp>
          <p:nvGrpSpPr>
            <p:cNvPr id="15" name="Group 19"/>
            <p:cNvGrpSpPr>
              <a:grpSpLocks/>
            </p:cNvGrpSpPr>
            <p:nvPr/>
          </p:nvGrpSpPr>
          <p:grpSpPr bwMode="auto">
            <a:xfrm>
              <a:off x="1273175" y="2424113"/>
              <a:ext cx="2589213" cy="2962275"/>
              <a:chOff x="662" y="1863"/>
              <a:chExt cx="1631" cy="1866"/>
            </a:xfrm>
          </p:grpSpPr>
          <p:grpSp>
            <p:nvGrpSpPr>
              <p:cNvPr id="16" name="Group 20"/>
              <p:cNvGrpSpPr>
                <a:grpSpLocks/>
              </p:cNvGrpSpPr>
              <p:nvPr/>
            </p:nvGrpSpPr>
            <p:grpSpPr bwMode="auto">
              <a:xfrm>
                <a:off x="1026" y="2000"/>
                <a:ext cx="1078" cy="1471"/>
                <a:chOff x="357" y="2450"/>
                <a:chExt cx="795" cy="646"/>
              </a:xfrm>
            </p:grpSpPr>
            <p:sp>
              <p:nvSpPr>
                <p:cNvPr id="20" name="Line 21"/>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lstStyle/>
                <a:p>
                  <a:endParaRPr lang="en-US"/>
                </a:p>
              </p:txBody>
            </p:sp>
            <p:sp>
              <p:nvSpPr>
                <p:cNvPr id="21" name="Line 22"/>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lstStyle/>
                <a:p>
                  <a:endParaRPr lang="en-US"/>
                </a:p>
              </p:txBody>
            </p:sp>
          </p:grpSp>
          <p:sp>
            <p:nvSpPr>
              <p:cNvPr id="17" name="Oval 23"/>
              <p:cNvSpPr>
                <a:spLocks noChangeArrowheads="1"/>
              </p:cNvSpPr>
              <p:nvPr/>
            </p:nvSpPr>
            <p:spPr bwMode="auto">
              <a:xfrm>
                <a:off x="2052" y="1960"/>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18" name="Text Box 24"/>
              <p:cNvSpPr txBox="1">
                <a:spLocks noChangeArrowheads="1"/>
              </p:cNvSpPr>
              <p:nvPr/>
            </p:nvSpPr>
            <p:spPr bwMode="auto">
              <a:xfrm>
                <a:off x="662" y="1863"/>
                <a:ext cx="380" cy="269"/>
              </a:xfrm>
              <a:prstGeom prst="rect">
                <a:avLst/>
              </a:prstGeom>
              <a:noFill/>
              <a:ln w="9525">
                <a:noFill/>
                <a:miter lim="800000"/>
                <a:headEnd/>
                <a:tailEnd/>
              </a:ln>
            </p:spPr>
            <p:txBody>
              <a:bodyPr>
                <a:spAutoFit/>
              </a:bodyPr>
              <a:lstStyle/>
              <a:p>
                <a:pPr algn="ctr">
                  <a:spcBef>
                    <a:spcPct val="50000"/>
                  </a:spcBef>
                </a:pPr>
                <a:r>
                  <a:rPr lang="en-US" sz="2200" b="1" i="1" dirty="0">
                    <a:latin typeface="Tahoma" pitchFamily="34" charset="0"/>
                    <a:cs typeface="Arial" charset="0"/>
                  </a:rPr>
                  <a:t>P</a:t>
                </a:r>
                <a:r>
                  <a:rPr lang="en-US" sz="2200" b="1" baseline="-25000" dirty="0">
                    <a:latin typeface="Tahoma" pitchFamily="34" charset="0"/>
                    <a:cs typeface="Arial" charset="0"/>
                  </a:rPr>
                  <a:t>1</a:t>
                </a:r>
              </a:p>
            </p:txBody>
          </p:sp>
          <p:sp>
            <p:nvSpPr>
              <p:cNvPr id="19" name="Text Box 25"/>
              <p:cNvSpPr txBox="1">
                <a:spLocks noChangeArrowheads="1"/>
              </p:cNvSpPr>
              <p:nvPr/>
            </p:nvSpPr>
            <p:spPr bwMode="auto">
              <a:xfrm>
                <a:off x="1913" y="3460"/>
                <a:ext cx="380" cy="269"/>
              </a:xfrm>
              <a:prstGeom prst="rect">
                <a:avLst/>
              </a:prstGeom>
              <a:noFill/>
              <a:ln w="9525">
                <a:noFill/>
                <a:miter lim="800000"/>
                <a:headEnd/>
                <a:tailEnd/>
              </a:ln>
            </p:spPr>
            <p:txBody>
              <a:bodyPr>
                <a:spAutoFit/>
              </a:bodyPr>
              <a:lstStyle/>
              <a:p>
                <a:pPr algn="ctr">
                  <a:spcBef>
                    <a:spcPct val="50000"/>
                  </a:spcBef>
                </a:pPr>
                <a:r>
                  <a:rPr lang="en-US" sz="2200" b="1" i="1">
                    <a:latin typeface="Tahoma" pitchFamily="34" charset="0"/>
                    <a:cs typeface="Arial" charset="0"/>
                  </a:rPr>
                  <a:t>Q</a:t>
                </a:r>
                <a:r>
                  <a:rPr lang="en-US" sz="2200" b="1" baseline="-25000">
                    <a:latin typeface="Tahoma" pitchFamily="34" charset="0"/>
                    <a:cs typeface="Arial" charset="0"/>
                  </a:rPr>
                  <a:t>1</a:t>
                </a:r>
              </a:p>
            </p:txBody>
          </p:sp>
        </p:grpSp>
        <p:sp>
          <p:nvSpPr>
            <p:cNvPr id="32" name="Text Box 24"/>
            <p:cNvSpPr txBox="1">
              <a:spLocks noChangeArrowheads="1"/>
            </p:cNvSpPr>
            <p:nvPr/>
          </p:nvSpPr>
          <p:spPr bwMode="auto">
            <a:xfrm>
              <a:off x="3659845" y="2438400"/>
              <a:ext cx="603250" cy="430887"/>
            </a:xfrm>
            <a:prstGeom prst="rect">
              <a:avLst/>
            </a:prstGeom>
            <a:noFill/>
            <a:ln w="9525">
              <a:noFill/>
              <a:miter lim="800000"/>
              <a:headEnd/>
              <a:tailEnd/>
            </a:ln>
          </p:spPr>
          <p:txBody>
            <a:bodyPr>
              <a:spAutoFit/>
            </a:bodyPr>
            <a:lstStyle/>
            <a:p>
              <a:pPr algn="ctr">
                <a:spcBef>
                  <a:spcPct val="50000"/>
                </a:spcBef>
              </a:pPr>
              <a:r>
                <a:rPr lang="en-US" sz="2200" b="1" i="1" dirty="0">
                  <a:latin typeface="Tahoma" pitchFamily="34" charset="0"/>
                  <a:cs typeface="Arial" charset="0"/>
                </a:rPr>
                <a:t>A</a:t>
              </a:r>
              <a:endParaRPr lang="en-US" sz="2200" b="1" baseline="-25000" dirty="0">
                <a:latin typeface="Tahoma" pitchFamily="34" charset="0"/>
                <a:cs typeface="Arial" charset="0"/>
              </a:endParaRPr>
            </a:p>
          </p:txBody>
        </p:sp>
      </p:grpSp>
      <p:grpSp>
        <p:nvGrpSpPr>
          <p:cNvPr id="47" name="Group 46"/>
          <p:cNvGrpSpPr/>
          <p:nvPr/>
        </p:nvGrpSpPr>
        <p:grpSpPr>
          <a:xfrm>
            <a:off x="2162175" y="3686894"/>
            <a:ext cx="603250" cy="1888400"/>
            <a:chOff x="2636838" y="3493219"/>
            <a:chExt cx="603250" cy="1888400"/>
          </a:xfrm>
        </p:grpSpPr>
        <p:sp>
          <p:nvSpPr>
            <p:cNvPr id="42" name="Line 32"/>
            <p:cNvSpPr>
              <a:spLocks noChangeShapeType="1"/>
            </p:cNvSpPr>
            <p:nvPr/>
          </p:nvSpPr>
          <p:spPr bwMode="auto">
            <a:xfrm>
              <a:off x="2938463" y="3493219"/>
              <a:ext cx="0" cy="1489938"/>
            </a:xfrm>
            <a:prstGeom prst="line">
              <a:avLst/>
            </a:prstGeom>
            <a:noFill/>
            <a:ln w="9525">
              <a:solidFill>
                <a:schemeClr val="tx1"/>
              </a:solidFill>
              <a:prstDash val="lgDash"/>
              <a:round/>
              <a:headEnd/>
              <a:tailEnd/>
            </a:ln>
          </p:spPr>
          <p:txBody>
            <a:bodyPr/>
            <a:lstStyle/>
            <a:p>
              <a:endParaRPr lang="en-US"/>
            </a:p>
          </p:txBody>
        </p:sp>
        <p:sp>
          <p:nvSpPr>
            <p:cNvPr id="43" name="Text Box 34"/>
            <p:cNvSpPr txBox="1">
              <a:spLocks noChangeArrowheads="1"/>
            </p:cNvSpPr>
            <p:nvPr/>
          </p:nvSpPr>
          <p:spPr bwMode="auto">
            <a:xfrm>
              <a:off x="2636838" y="4954582"/>
              <a:ext cx="603250" cy="427037"/>
            </a:xfrm>
            <a:prstGeom prst="rect">
              <a:avLst/>
            </a:prstGeom>
            <a:noFill/>
            <a:ln w="9525">
              <a:noFill/>
              <a:miter lim="800000"/>
              <a:headEnd/>
              <a:tailEnd/>
            </a:ln>
          </p:spPr>
          <p:txBody>
            <a:bodyPr>
              <a:spAutoFit/>
            </a:bodyPr>
            <a:lstStyle/>
            <a:p>
              <a:pPr algn="ctr">
                <a:spcBef>
                  <a:spcPct val="50000"/>
                </a:spcBef>
              </a:pPr>
              <a:r>
                <a:rPr lang="en-US" sz="2200" b="1" i="1">
                  <a:latin typeface="Tahoma" pitchFamily="34" charset="0"/>
                  <a:cs typeface="Arial" charset="0"/>
                </a:rPr>
                <a:t>Q</a:t>
              </a:r>
              <a:r>
                <a:rPr lang="en-US" sz="2200" b="1" baseline="-25000">
                  <a:latin typeface="Tahoma" pitchFamily="34" charset="0"/>
                  <a:cs typeface="Arial" charset="0"/>
                </a:rPr>
                <a:t>2</a:t>
              </a:r>
            </a:p>
          </p:txBody>
        </p:sp>
      </p:grpSp>
      <p:grpSp>
        <p:nvGrpSpPr>
          <p:cNvPr id="46" name="Group 45"/>
          <p:cNvGrpSpPr/>
          <p:nvPr/>
        </p:nvGrpSpPr>
        <p:grpSpPr>
          <a:xfrm>
            <a:off x="801687" y="3470275"/>
            <a:ext cx="2298700" cy="430887"/>
            <a:chOff x="1276350" y="3276600"/>
            <a:chExt cx="2298700" cy="430887"/>
          </a:xfrm>
        </p:grpSpPr>
        <p:grpSp>
          <p:nvGrpSpPr>
            <p:cNvPr id="45" name="Group 44"/>
            <p:cNvGrpSpPr/>
            <p:nvPr/>
          </p:nvGrpSpPr>
          <p:grpSpPr>
            <a:xfrm>
              <a:off x="2865437" y="3276600"/>
              <a:ext cx="709613" cy="430887"/>
              <a:chOff x="2865437" y="3276600"/>
              <a:chExt cx="709613" cy="430887"/>
            </a:xfrm>
          </p:grpSpPr>
          <p:sp>
            <p:nvSpPr>
              <p:cNvPr id="27" name="Oval 33"/>
              <p:cNvSpPr>
                <a:spLocks noChangeArrowheads="1"/>
              </p:cNvSpPr>
              <p:nvPr/>
            </p:nvSpPr>
            <p:spPr bwMode="auto">
              <a:xfrm>
                <a:off x="2865437" y="3424224"/>
                <a:ext cx="139700" cy="138112"/>
              </a:xfrm>
              <a:prstGeom prst="ellipse">
                <a:avLst/>
              </a:prstGeom>
              <a:solidFill>
                <a:srgbClr val="0000FF"/>
              </a:solidFill>
              <a:ln w="9525">
                <a:noFill/>
                <a:prstDash val="dash"/>
                <a:round/>
                <a:headEnd/>
                <a:tailEnd/>
              </a:ln>
            </p:spPr>
            <p:txBody>
              <a:bodyPr wrap="none" anchor="ctr"/>
              <a:lstStyle/>
              <a:p>
                <a:endParaRPr lang="en-US">
                  <a:cs typeface="Arial" charset="0"/>
                </a:endParaRPr>
              </a:p>
            </p:txBody>
          </p:sp>
          <p:sp>
            <p:nvSpPr>
              <p:cNvPr id="34" name="Text Box 24"/>
              <p:cNvSpPr txBox="1">
                <a:spLocks noChangeArrowheads="1"/>
              </p:cNvSpPr>
              <p:nvPr/>
            </p:nvSpPr>
            <p:spPr bwMode="auto">
              <a:xfrm>
                <a:off x="2971800" y="3276600"/>
                <a:ext cx="603250" cy="430887"/>
              </a:xfrm>
              <a:prstGeom prst="rect">
                <a:avLst/>
              </a:prstGeom>
              <a:noFill/>
              <a:ln w="9525">
                <a:noFill/>
                <a:miter lim="800000"/>
                <a:headEnd/>
                <a:tailEnd/>
              </a:ln>
            </p:spPr>
            <p:txBody>
              <a:bodyPr>
                <a:spAutoFit/>
              </a:bodyPr>
              <a:lstStyle/>
              <a:p>
                <a:pPr algn="ctr">
                  <a:spcBef>
                    <a:spcPct val="50000"/>
                  </a:spcBef>
                </a:pPr>
                <a:r>
                  <a:rPr lang="en-US" sz="2200" b="1" i="1" dirty="0">
                    <a:solidFill>
                      <a:srgbClr val="003399"/>
                    </a:solidFill>
                    <a:latin typeface="Tahoma" pitchFamily="34" charset="0"/>
                    <a:cs typeface="Arial" charset="0"/>
                  </a:rPr>
                  <a:t>B</a:t>
                </a:r>
                <a:endParaRPr lang="en-US" sz="2200" b="1" baseline="-25000" dirty="0">
                  <a:solidFill>
                    <a:srgbClr val="003399"/>
                  </a:solidFill>
                  <a:latin typeface="Tahoma" pitchFamily="34" charset="0"/>
                  <a:cs typeface="Arial" charset="0"/>
                </a:endParaRPr>
              </a:p>
            </p:txBody>
          </p:sp>
        </p:grpSp>
        <p:sp>
          <p:nvSpPr>
            <p:cNvPr id="41" name="Line 31"/>
            <p:cNvSpPr>
              <a:spLocks noChangeShapeType="1"/>
            </p:cNvSpPr>
            <p:nvPr/>
          </p:nvSpPr>
          <p:spPr bwMode="auto">
            <a:xfrm>
              <a:off x="1847850" y="3490909"/>
              <a:ext cx="1090613" cy="0"/>
            </a:xfrm>
            <a:prstGeom prst="line">
              <a:avLst/>
            </a:prstGeom>
            <a:noFill/>
            <a:ln w="9525">
              <a:solidFill>
                <a:schemeClr val="tx1"/>
              </a:solidFill>
              <a:prstDash val="lgDash"/>
              <a:round/>
              <a:headEnd/>
              <a:tailEnd/>
            </a:ln>
          </p:spPr>
          <p:txBody>
            <a:bodyPr/>
            <a:lstStyle/>
            <a:p>
              <a:endParaRPr lang="en-US"/>
            </a:p>
          </p:txBody>
        </p:sp>
        <p:sp>
          <p:nvSpPr>
            <p:cNvPr id="44" name="Text Box 35"/>
            <p:cNvSpPr txBox="1">
              <a:spLocks noChangeArrowheads="1"/>
            </p:cNvSpPr>
            <p:nvPr/>
          </p:nvSpPr>
          <p:spPr bwMode="auto">
            <a:xfrm>
              <a:off x="1276350" y="3278184"/>
              <a:ext cx="603250" cy="427037"/>
            </a:xfrm>
            <a:prstGeom prst="rect">
              <a:avLst/>
            </a:prstGeom>
            <a:noFill/>
            <a:ln w="9525">
              <a:noFill/>
              <a:miter lim="800000"/>
              <a:headEnd/>
              <a:tailEnd/>
            </a:ln>
          </p:spPr>
          <p:txBody>
            <a:bodyPr>
              <a:spAutoFit/>
            </a:bodyPr>
            <a:lstStyle/>
            <a:p>
              <a:pPr algn="ctr">
                <a:spcBef>
                  <a:spcPct val="50000"/>
                </a:spcBef>
              </a:pPr>
              <a:r>
                <a:rPr lang="en-US" sz="2200" b="1" i="1" dirty="0">
                  <a:latin typeface="Tahoma" pitchFamily="34" charset="0"/>
                  <a:cs typeface="Arial" charset="0"/>
                </a:rPr>
                <a:t>P</a:t>
              </a:r>
              <a:r>
                <a:rPr lang="en-US" sz="2200" b="1" baseline="-25000" dirty="0">
                  <a:latin typeface="Tahoma" pitchFamily="34" charset="0"/>
                  <a:cs typeface="Arial" charset="0"/>
                </a:rPr>
                <a:t>2</a:t>
              </a:r>
            </a:p>
          </p:txBody>
        </p:sp>
      </p:grpSp>
      <p:sp>
        <p:nvSpPr>
          <p:cNvPr id="3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4730015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up)">
                                      <p:cBhvr>
                                        <p:cTn id="7" dur="500"/>
                                        <p:tgtEl>
                                          <p:spTgt spid="23"/>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46"/>
                                        </p:tgtEl>
                                        <p:attrNameLst>
                                          <p:attrName>style.visibility</p:attrName>
                                        </p:attrNameLst>
                                      </p:cBhvr>
                                      <p:to>
                                        <p:strVal val="visible"/>
                                      </p:to>
                                    </p:set>
                                    <p:animEffect transition="in" filter="wipe(left)">
                                      <p:cBhvr>
                                        <p:cTn id="16" dur="500"/>
                                        <p:tgtEl>
                                          <p:spTgt spid="4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2"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wipe(right)">
                                      <p:cBhvr>
                                        <p:cTn id="21" dur="500"/>
                                        <p:tgtEl>
                                          <p:spTgt spid="22"/>
                                        </p:tgtEl>
                                      </p:cBhvr>
                                    </p:animEffect>
                                  </p:childTnLst>
                                </p:cTn>
                              </p:par>
                            </p:childTnLst>
                          </p:cTn>
                        </p:par>
                        <p:par>
                          <p:cTn id="22" fill="hold">
                            <p:stCondLst>
                              <p:cond delay="500"/>
                            </p:stCondLst>
                            <p:childTnLst>
                              <p:par>
                                <p:cTn id="23" presetID="22" presetClass="entr" presetSubtype="1" fill="hold" nodeType="afterEffect">
                                  <p:stCondLst>
                                    <p:cond delay="0"/>
                                  </p:stCondLst>
                                  <p:childTnLst>
                                    <p:set>
                                      <p:cBhvr>
                                        <p:cTn id="24" dur="1" fill="hold">
                                          <p:stCondLst>
                                            <p:cond delay="0"/>
                                          </p:stCondLst>
                                        </p:cTn>
                                        <p:tgtEl>
                                          <p:spTgt spid="47"/>
                                        </p:tgtEl>
                                        <p:attrNameLst>
                                          <p:attrName>style.visibility</p:attrName>
                                        </p:attrNameLst>
                                      </p:cBhvr>
                                      <p:to>
                                        <p:strVal val="visible"/>
                                      </p:to>
                                    </p:set>
                                    <p:animEffect transition="in" filter="wipe(up)">
                                      <p:cBhvr>
                                        <p:cTn id="25" dur="500"/>
                                        <p:tgtEl>
                                          <p:spTgt spid="47"/>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wipe(left)">
                                      <p:cBhvr>
                                        <p:cTn id="30" dur="500"/>
                                        <p:tgtEl>
                                          <p:spTgt spid="3">
                                            <p:txEl>
                                              <p:pRg st="2" end="2"/>
                                            </p:txEl>
                                          </p:spTgt>
                                        </p:tgtEl>
                                      </p:cBhvr>
                                    </p:animEffect>
                                  </p:childTnLst>
                                </p:cTn>
                              </p:par>
                            </p:childTnLst>
                          </p:cTn>
                        </p:par>
                        <p:par>
                          <p:cTn id="31" fill="hold">
                            <p:stCondLst>
                              <p:cond delay="500"/>
                            </p:stCondLst>
                            <p:childTnLst>
                              <p:par>
                                <p:cTn id="32" presetID="22" presetClass="entr" presetSubtype="1" fill="hold" grpId="0"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wipe(up)">
                                      <p:cBhvr>
                                        <p:cTn id="3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2" grpId="0" animBg="1"/>
      <p:bldP spid="23" grpId="0" animBg="1"/>
      <p:bldP spid="24"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Active Learning 2</a:t>
            </a:r>
            <a:r>
              <a:rPr lang="en-US" b="1" dirty="0">
                <a:solidFill>
                  <a:srgbClr val="C00000"/>
                </a:solidFill>
              </a:rPr>
              <a:t>B.</a:t>
            </a:r>
            <a:r>
              <a:rPr lang="en-US" dirty="0">
                <a:solidFill>
                  <a:srgbClr val="C00000"/>
                </a:solidFill>
              </a:rPr>
              <a:t> Technological advance</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45</a:t>
            </a:fld>
            <a:endParaRPr lang="en-US" dirty="0"/>
          </a:p>
        </p:txBody>
      </p:sp>
      <p:sp>
        <p:nvSpPr>
          <p:cNvPr id="3" name="Text Placeholder 2"/>
          <p:cNvSpPr>
            <a:spLocks noGrp="1"/>
          </p:cNvSpPr>
          <p:nvPr>
            <p:ph idx="12"/>
          </p:nvPr>
        </p:nvSpPr>
        <p:spPr>
          <a:xfrm>
            <a:off x="5183188" y="963612"/>
            <a:ext cx="3716760" cy="5208588"/>
          </a:xfrm>
          <a:noFill/>
          <a:ln>
            <a:noFill/>
          </a:ln>
        </p:spPr>
        <p:txBody>
          <a:bodyPr/>
          <a:lstStyle/>
          <a:p>
            <a:r>
              <a:rPr lang="en-US" sz="2800" dirty="0"/>
              <a:t>Better technology reduces production costs</a:t>
            </a:r>
          </a:p>
          <a:p>
            <a:r>
              <a:rPr lang="en-US" sz="2800" dirty="0"/>
              <a:t>At each price, </a:t>
            </a:r>
            <a:r>
              <a:rPr lang="en-US" sz="2800" b="1" i="1" dirty="0"/>
              <a:t>Q</a:t>
            </a:r>
            <a:r>
              <a:rPr lang="en-US" sz="2800" b="1" i="1" baseline="-25000" dirty="0"/>
              <a:t>S</a:t>
            </a:r>
            <a:r>
              <a:rPr lang="en-US" sz="2800" dirty="0"/>
              <a:t> increases.</a:t>
            </a:r>
          </a:p>
          <a:p>
            <a:r>
              <a:rPr lang="en-US" sz="2800" dirty="0">
                <a:solidFill>
                  <a:srgbClr val="C00000"/>
                </a:solidFill>
              </a:rPr>
              <a:t>The supply curve shifts to the right</a:t>
            </a:r>
          </a:p>
          <a:p>
            <a:endParaRPr lang="en-US" sz="2800" dirty="0"/>
          </a:p>
        </p:txBody>
      </p:sp>
      <p:grpSp>
        <p:nvGrpSpPr>
          <p:cNvPr id="6" name="Group 10"/>
          <p:cNvGrpSpPr>
            <a:grpSpLocks/>
          </p:cNvGrpSpPr>
          <p:nvPr/>
        </p:nvGrpSpPr>
        <p:grpSpPr bwMode="auto">
          <a:xfrm>
            <a:off x="1295400" y="1326059"/>
            <a:ext cx="4714875" cy="3775075"/>
            <a:chOff x="2602" y="1083"/>
            <a:chExt cx="3055" cy="2115"/>
          </a:xfrm>
        </p:grpSpPr>
        <p:sp>
          <p:nvSpPr>
            <p:cNvPr id="7" name="Line 11"/>
            <p:cNvSpPr>
              <a:spLocks noChangeShapeType="1"/>
            </p:cNvSpPr>
            <p:nvPr/>
          </p:nvSpPr>
          <p:spPr bwMode="auto">
            <a:xfrm>
              <a:off x="2603" y="1083"/>
              <a:ext cx="0" cy="2115"/>
            </a:xfrm>
            <a:prstGeom prst="line">
              <a:avLst/>
            </a:prstGeom>
            <a:noFill/>
            <a:ln w="12700">
              <a:solidFill>
                <a:schemeClr val="tx1"/>
              </a:solidFill>
              <a:round/>
              <a:headEnd/>
              <a:tailEnd/>
            </a:ln>
          </p:spPr>
          <p:txBody>
            <a:bodyPr/>
            <a:lstStyle/>
            <a:p>
              <a:endParaRPr lang="en-US"/>
            </a:p>
          </p:txBody>
        </p:sp>
        <p:sp>
          <p:nvSpPr>
            <p:cNvPr id="8" name="Line 12"/>
            <p:cNvSpPr>
              <a:spLocks noChangeShapeType="1"/>
            </p:cNvSpPr>
            <p:nvPr/>
          </p:nvSpPr>
          <p:spPr bwMode="auto">
            <a:xfrm>
              <a:off x="2602" y="3197"/>
              <a:ext cx="3055" cy="0"/>
            </a:xfrm>
            <a:prstGeom prst="line">
              <a:avLst/>
            </a:prstGeom>
            <a:noFill/>
            <a:ln w="12700">
              <a:solidFill>
                <a:schemeClr val="tx1"/>
              </a:solidFill>
              <a:round/>
              <a:headEnd/>
              <a:tailEnd/>
            </a:ln>
          </p:spPr>
          <p:txBody>
            <a:bodyPr/>
            <a:lstStyle/>
            <a:p>
              <a:endParaRPr lang="en-US"/>
            </a:p>
          </p:txBody>
        </p:sp>
      </p:grpSp>
      <p:sp>
        <p:nvSpPr>
          <p:cNvPr id="9" name="Text Box 13"/>
          <p:cNvSpPr txBox="1">
            <a:spLocks noChangeArrowheads="1"/>
          </p:cNvSpPr>
          <p:nvPr/>
        </p:nvSpPr>
        <p:spPr bwMode="auto">
          <a:xfrm>
            <a:off x="-152400" y="1108571"/>
            <a:ext cx="1406525" cy="1107996"/>
          </a:xfrm>
          <a:prstGeom prst="rect">
            <a:avLst/>
          </a:prstGeom>
          <a:noFill/>
          <a:ln w="9525">
            <a:noFill/>
            <a:miter lim="800000"/>
            <a:headEnd/>
            <a:tailEnd/>
          </a:ln>
        </p:spPr>
        <p:txBody>
          <a:bodyPr>
            <a:spAutoFit/>
          </a:bodyPr>
          <a:lstStyle/>
          <a:p>
            <a:pPr algn="r">
              <a:spcBef>
                <a:spcPct val="50000"/>
              </a:spcBef>
            </a:pPr>
            <a:r>
              <a:rPr lang="en-US" sz="2200" dirty="0">
                <a:latin typeface="Arial"/>
                <a:cs typeface="Arial"/>
              </a:rPr>
              <a:t>Price of apple juice</a:t>
            </a:r>
          </a:p>
        </p:txBody>
      </p:sp>
      <p:sp>
        <p:nvSpPr>
          <p:cNvPr id="10" name="Text Box 14"/>
          <p:cNvSpPr txBox="1">
            <a:spLocks noChangeArrowheads="1"/>
          </p:cNvSpPr>
          <p:nvPr/>
        </p:nvSpPr>
        <p:spPr bwMode="auto">
          <a:xfrm>
            <a:off x="4002087" y="5097959"/>
            <a:ext cx="2209800" cy="769441"/>
          </a:xfrm>
          <a:prstGeom prst="rect">
            <a:avLst/>
          </a:prstGeom>
          <a:noFill/>
          <a:ln w="9525">
            <a:noFill/>
            <a:miter lim="800000"/>
            <a:headEnd/>
            <a:tailEnd/>
          </a:ln>
        </p:spPr>
        <p:txBody>
          <a:bodyPr>
            <a:spAutoFit/>
          </a:bodyPr>
          <a:lstStyle/>
          <a:p>
            <a:pPr algn="r">
              <a:spcBef>
                <a:spcPct val="50000"/>
              </a:spcBef>
            </a:pPr>
            <a:r>
              <a:rPr lang="en-US" sz="2200" dirty="0">
                <a:latin typeface="Arial"/>
                <a:cs typeface="Arial"/>
              </a:rPr>
              <a:t>Quantity of apple juice</a:t>
            </a:r>
          </a:p>
        </p:txBody>
      </p:sp>
      <p:sp>
        <p:nvSpPr>
          <p:cNvPr id="11" name="Line 15"/>
          <p:cNvSpPr>
            <a:spLocks noChangeShapeType="1"/>
          </p:cNvSpPr>
          <p:nvPr/>
        </p:nvSpPr>
        <p:spPr bwMode="auto">
          <a:xfrm rot="4500000">
            <a:off x="1387475" y="2049959"/>
            <a:ext cx="2241550" cy="2787650"/>
          </a:xfrm>
          <a:prstGeom prst="line">
            <a:avLst/>
          </a:prstGeom>
          <a:noFill/>
          <a:ln w="38100">
            <a:solidFill>
              <a:schemeClr val="tx1"/>
            </a:solidFill>
            <a:round/>
            <a:headEnd/>
            <a:tailEnd/>
          </a:ln>
        </p:spPr>
        <p:txBody>
          <a:bodyPr/>
          <a:lstStyle/>
          <a:p>
            <a:endParaRPr lang="en-US"/>
          </a:p>
        </p:txBody>
      </p:sp>
      <p:sp>
        <p:nvSpPr>
          <p:cNvPr id="12" name="Text Box 16"/>
          <p:cNvSpPr txBox="1">
            <a:spLocks noChangeArrowheads="1"/>
          </p:cNvSpPr>
          <p:nvPr/>
        </p:nvSpPr>
        <p:spPr bwMode="auto">
          <a:xfrm>
            <a:off x="3346450" y="1594346"/>
            <a:ext cx="517525" cy="427038"/>
          </a:xfrm>
          <a:prstGeom prst="rect">
            <a:avLst/>
          </a:prstGeom>
          <a:noFill/>
          <a:ln w="9525">
            <a:noFill/>
            <a:miter lim="800000"/>
            <a:headEnd/>
            <a:tailEnd/>
          </a:ln>
        </p:spPr>
        <p:txBody>
          <a:bodyPr>
            <a:spAutoFit/>
          </a:bodyPr>
          <a:lstStyle/>
          <a:p>
            <a:pPr algn="ctr">
              <a:spcBef>
                <a:spcPct val="50000"/>
              </a:spcBef>
            </a:pPr>
            <a:r>
              <a:rPr lang="en-US" sz="2200" b="1" i="1">
                <a:latin typeface="Tahoma" pitchFamily="34" charset="0"/>
                <a:cs typeface="Arial" charset="0"/>
              </a:rPr>
              <a:t>S</a:t>
            </a:r>
            <a:r>
              <a:rPr lang="en-US" sz="2200" b="1" baseline="-25000">
                <a:latin typeface="Tahoma" pitchFamily="34" charset="0"/>
                <a:cs typeface="Arial" charset="0"/>
              </a:rPr>
              <a:t>1</a:t>
            </a:r>
          </a:p>
        </p:txBody>
      </p:sp>
      <p:sp>
        <p:nvSpPr>
          <p:cNvPr id="16" name="Oval 20"/>
          <p:cNvSpPr>
            <a:spLocks noChangeArrowheads="1"/>
          </p:cNvSpPr>
          <p:nvPr/>
        </p:nvSpPr>
        <p:spPr bwMode="auto">
          <a:xfrm>
            <a:off x="2928937" y="2696071"/>
            <a:ext cx="139700" cy="138113"/>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17" name="Text Box 21"/>
          <p:cNvSpPr txBox="1">
            <a:spLocks noChangeArrowheads="1"/>
          </p:cNvSpPr>
          <p:nvPr/>
        </p:nvSpPr>
        <p:spPr bwMode="auto">
          <a:xfrm>
            <a:off x="722312" y="2542084"/>
            <a:ext cx="603250" cy="427037"/>
          </a:xfrm>
          <a:prstGeom prst="rect">
            <a:avLst/>
          </a:prstGeom>
          <a:noFill/>
          <a:ln w="9525">
            <a:noFill/>
            <a:miter lim="800000"/>
            <a:headEnd/>
            <a:tailEnd/>
          </a:ln>
        </p:spPr>
        <p:txBody>
          <a:bodyPr>
            <a:spAutoFit/>
          </a:bodyPr>
          <a:lstStyle/>
          <a:p>
            <a:pPr algn="ctr">
              <a:spcBef>
                <a:spcPct val="50000"/>
              </a:spcBef>
            </a:pPr>
            <a:r>
              <a:rPr lang="en-US" sz="2200" b="1" i="1" dirty="0">
                <a:latin typeface="Tahoma" pitchFamily="34" charset="0"/>
                <a:cs typeface="Arial" charset="0"/>
              </a:rPr>
              <a:t>P</a:t>
            </a:r>
            <a:r>
              <a:rPr lang="en-US" sz="2200" b="1" baseline="-25000" dirty="0">
                <a:latin typeface="Tahoma" pitchFamily="34" charset="0"/>
                <a:cs typeface="Arial" charset="0"/>
              </a:rPr>
              <a:t>1</a:t>
            </a:r>
          </a:p>
        </p:txBody>
      </p:sp>
      <p:sp>
        <p:nvSpPr>
          <p:cNvPr id="18" name="Text Box 22"/>
          <p:cNvSpPr txBox="1">
            <a:spLocks noChangeArrowheads="1"/>
          </p:cNvSpPr>
          <p:nvPr/>
        </p:nvSpPr>
        <p:spPr bwMode="auto">
          <a:xfrm>
            <a:off x="2708275" y="5064621"/>
            <a:ext cx="603250" cy="427038"/>
          </a:xfrm>
          <a:prstGeom prst="rect">
            <a:avLst/>
          </a:prstGeom>
          <a:noFill/>
          <a:ln w="9525">
            <a:noFill/>
            <a:miter lim="800000"/>
            <a:headEnd/>
            <a:tailEnd/>
          </a:ln>
        </p:spPr>
        <p:txBody>
          <a:bodyPr>
            <a:spAutoFit/>
          </a:bodyPr>
          <a:lstStyle/>
          <a:p>
            <a:pPr algn="ctr">
              <a:spcBef>
                <a:spcPct val="50000"/>
              </a:spcBef>
            </a:pPr>
            <a:r>
              <a:rPr lang="en-US" sz="2200" b="1" i="1">
                <a:latin typeface="Tahoma" pitchFamily="34" charset="0"/>
                <a:cs typeface="Arial" charset="0"/>
              </a:rPr>
              <a:t>Q</a:t>
            </a:r>
            <a:r>
              <a:rPr lang="en-US" sz="2200" b="1" baseline="-25000">
                <a:latin typeface="Tahoma" pitchFamily="34" charset="0"/>
                <a:cs typeface="Arial" charset="0"/>
              </a:rPr>
              <a:t>1</a:t>
            </a:r>
          </a:p>
        </p:txBody>
      </p:sp>
      <p:grpSp>
        <p:nvGrpSpPr>
          <p:cNvPr id="19" name="Group 23"/>
          <p:cNvGrpSpPr>
            <a:grpSpLocks/>
          </p:cNvGrpSpPr>
          <p:nvPr/>
        </p:nvGrpSpPr>
        <p:grpSpPr bwMode="auto">
          <a:xfrm>
            <a:off x="2022475" y="1643559"/>
            <a:ext cx="2787650" cy="2968625"/>
            <a:chOff x="1481" y="1297"/>
            <a:chExt cx="1756" cy="1870"/>
          </a:xfrm>
        </p:grpSpPr>
        <p:sp>
          <p:nvSpPr>
            <p:cNvPr id="20" name="Text Box 24"/>
            <p:cNvSpPr txBox="1">
              <a:spLocks noChangeArrowheads="1"/>
            </p:cNvSpPr>
            <p:nvPr/>
          </p:nvSpPr>
          <p:spPr bwMode="auto">
            <a:xfrm>
              <a:off x="2855" y="1297"/>
              <a:ext cx="380" cy="269"/>
            </a:xfrm>
            <a:prstGeom prst="rect">
              <a:avLst/>
            </a:prstGeom>
            <a:noFill/>
            <a:ln w="9525">
              <a:noFill/>
              <a:miter lim="800000"/>
              <a:headEnd/>
              <a:tailEnd/>
            </a:ln>
          </p:spPr>
          <p:txBody>
            <a:bodyPr>
              <a:spAutoFit/>
            </a:bodyPr>
            <a:lstStyle/>
            <a:p>
              <a:pPr algn="ctr">
                <a:spcBef>
                  <a:spcPct val="50000"/>
                </a:spcBef>
              </a:pPr>
              <a:r>
                <a:rPr lang="en-US" sz="2200" b="1" i="1">
                  <a:solidFill>
                    <a:srgbClr val="A50021"/>
                  </a:solidFill>
                  <a:latin typeface="Tahoma" pitchFamily="34" charset="0"/>
                  <a:cs typeface="Arial" charset="0"/>
                </a:rPr>
                <a:t>S</a:t>
              </a:r>
              <a:r>
                <a:rPr lang="en-US" sz="2200" b="1" baseline="-25000">
                  <a:solidFill>
                    <a:srgbClr val="A50021"/>
                  </a:solidFill>
                  <a:latin typeface="Tahoma" pitchFamily="34" charset="0"/>
                  <a:cs typeface="Arial" charset="0"/>
                </a:rPr>
                <a:t>2</a:t>
              </a:r>
            </a:p>
          </p:txBody>
        </p:sp>
        <p:sp>
          <p:nvSpPr>
            <p:cNvPr id="21" name="Line 25"/>
            <p:cNvSpPr>
              <a:spLocks noChangeShapeType="1"/>
            </p:cNvSpPr>
            <p:nvPr/>
          </p:nvSpPr>
          <p:spPr bwMode="auto">
            <a:xfrm rot="4500000">
              <a:off x="1653" y="1583"/>
              <a:ext cx="1412" cy="1756"/>
            </a:xfrm>
            <a:prstGeom prst="line">
              <a:avLst/>
            </a:prstGeom>
            <a:noFill/>
            <a:ln w="38100">
              <a:solidFill>
                <a:srgbClr val="CC0000"/>
              </a:solidFill>
              <a:round/>
              <a:headEnd/>
              <a:tailEnd/>
            </a:ln>
          </p:spPr>
          <p:txBody>
            <a:bodyPr/>
            <a:lstStyle/>
            <a:p>
              <a:endParaRPr lang="en-US"/>
            </a:p>
          </p:txBody>
        </p:sp>
      </p:grpSp>
      <p:grpSp>
        <p:nvGrpSpPr>
          <p:cNvPr id="22" name="Group 26"/>
          <p:cNvGrpSpPr>
            <a:grpSpLocks/>
          </p:cNvGrpSpPr>
          <p:nvPr/>
        </p:nvGrpSpPr>
        <p:grpSpPr bwMode="auto">
          <a:xfrm>
            <a:off x="3006725" y="2694484"/>
            <a:ext cx="1220787" cy="2781300"/>
            <a:chOff x="2101" y="1959"/>
            <a:chExt cx="769" cy="1752"/>
          </a:xfrm>
        </p:grpSpPr>
        <p:sp>
          <p:nvSpPr>
            <p:cNvPr id="23" name="Text Box 27"/>
            <p:cNvSpPr txBox="1">
              <a:spLocks noChangeArrowheads="1"/>
            </p:cNvSpPr>
            <p:nvPr/>
          </p:nvSpPr>
          <p:spPr bwMode="auto">
            <a:xfrm>
              <a:off x="2490" y="3442"/>
              <a:ext cx="380" cy="269"/>
            </a:xfrm>
            <a:prstGeom prst="rect">
              <a:avLst/>
            </a:prstGeom>
            <a:noFill/>
            <a:ln w="9525">
              <a:noFill/>
              <a:miter lim="800000"/>
              <a:headEnd/>
              <a:tailEnd/>
            </a:ln>
          </p:spPr>
          <p:txBody>
            <a:bodyPr>
              <a:spAutoFit/>
            </a:bodyPr>
            <a:lstStyle/>
            <a:p>
              <a:pPr algn="ctr">
                <a:spcBef>
                  <a:spcPct val="50000"/>
                </a:spcBef>
              </a:pPr>
              <a:r>
                <a:rPr lang="en-US" sz="2200" b="1" i="1">
                  <a:latin typeface="Tahoma" pitchFamily="34" charset="0"/>
                  <a:cs typeface="Arial" charset="0"/>
                </a:rPr>
                <a:t>Q</a:t>
              </a:r>
              <a:r>
                <a:rPr lang="en-US" sz="2200" b="1" baseline="-25000">
                  <a:latin typeface="Tahoma" pitchFamily="34" charset="0"/>
                  <a:cs typeface="Arial" charset="0"/>
                </a:rPr>
                <a:t>2</a:t>
              </a:r>
            </a:p>
          </p:txBody>
        </p:sp>
        <p:grpSp>
          <p:nvGrpSpPr>
            <p:cNvPr id="24" name="Group 28"/>
            <p:cNvGrpSpPr>
              <a:grpSpLocks/>
            </p:cNvGrpSpPr>
            <p:nvPr/>
          </p:nvGrpSpPr>
          <p:grpSpPr bwMode="auto">
            <a:xfrm>
              <a:off x="2101" y="1998"/>
              <a:ext cx="598" cy="1471"/>
              <a:chOff x="357" y="2450"/>
              <a:chExt cx="795" cy="646"/>
            </a:xfrm>
          </p:grpSpPr>
          <p:sp>
            <p:nvSpPr>
              <p:cNvPr id="26" name="Line 29"/>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lstStyle/>
              <a:p>
                <a:endParaRPr lang="en-US"/>
              </a:p>
            </p:txBody>
          </p:sp>
          <p:sp>
            <p:nvSpPr>
              <p:cNvPr id="27" name="Line 30"/>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lstStyle/>
              <a:p>
                <a:endParaRPr lang="en-US"/>
              </a:p>
            </p:txBody>
          </p:sp>
        </p:grpSp>
        <p:sp>
          <p:nvSpPr>
            <p:cNvPr id="25" name="Oval 31"/>
            <p:cNvSpPr>
              <a:spLocks noChangeArrowheads="1"/>
            </p:cNvSpPr>
            <p:nvPr/>
          </p:nvSpPr>
          <p:spPr bwMode="auto">
            <a:xfrm>
              <a:off x="2649" y="1959"/>
              <a:ext cx="88" cy="87"/>
            </a:xfrm>
            <a:prstGeom prst="ellipse">
              <a:avLst/>
            </a:prstGeom>
            <a:solidFill>
              <a:srgbClr val="FF0000"/>
            </a:solidFill>
            <a:ln w="9525">
              <a:noFill/>
              <a:prstDash val="dash"/>
              <a:round/>
              <a:headEnd/>
              <a:tailEnd/>
            </a:ln>
          </p:spPr>
          <p:txBody>
            <a:bodyPr wrap="none" anchor="ctr"/>
            <a:lstStyle/>
            <a:p>
              <a:endParaRPr lang="en-US">
                <a:cs typeface="Arial" charset="0"/>
              </a:endParaRPr>
            </a:p>
          </p:txBody>
        </p:sp>
      </p:grpSp>
      <p:sp>
        <p:nvSpPr>
          <p:cNvPr id="28" name="Line 32"/>
          <p:cNvSpPr>
            <a:spLocks noChangeShapeType="1"/>
          </p:cNvSpPr>
          <p:nvPr/>
        </p:nvSpPr>
        <p:spPr bwMode="auto">
          <a:xfrm>
            <a:off x="3070225" y="2751634"/>
            <a:ext cx="823912" cy="0"/>
          </a:xfrm>
          <a:prstGeom prst="line">
            <a:avLst/>
          </a:prstGeom>
          <a:noFill/>
          <a:ln w="44450">
            <a:solidFill>
              <a:srgbClr val="CC0000"/>
            </a:solidFill>
            <a:round/>
            <a:headEnd/>
            <a:tailEnd type="triangle" w="lg" len="lg"/>
          </a:ln>
        </p:spPr>
        <p:txBody>
          <a:bodyPr/>
          <a:lstStyle/>
          <a:p>
            <a:endParaRPr lang="en-US"/>
          </a:p>
        </p:txBody>
      </p:sp>
      <p:grpSp>
        <p:nvGrpSpPr>
          <p:cNvPr id="30" name="Group 29"/>
          <p:cNvGrpSpPr/>
          <p:nvPr/>
        </p:nvGrpSpPr>
        <p:grpSpPr>
          <a:xfrm>
            <a:off x="1300162" y="2312299"/>
            <a:ext cx="1738668" cy="2782485"/>
            <a:chOff x="1376362" y="2167340"/>
            <a:chExt cx="1738668" cy="2782485"/>
          </a:xfrm>
        </p:grpSpPr>
        <p:grpSp>
          <p:nvGrpSpPr>
            <p:cNvPr id="13" name="Group 17"/>
            <p:cNvGrpSpPr>
              <a:grpSpLocks/>
            </p:cNvGrpSpPr>
            <p:nvPr/>
          </p:nvGrpSpPr>
          <p:grpSpPr bwMode="auto">
            <a:xfrm>
              <a:off x="1376362" y="2614612"/>
              <a:ext cx="1711325" cy="2335213"/>
              <a:chOff x="357" y="2450"/>
              <a:chExt cx="795" cy="646"/>
            </a:xfrm>
          </p:grpSpPr>
          <p:sp>
            <p:nvSpPr>
              <p:cNvPr id="14" name="Line 18"/>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lstStyle/>
              <a:p>
                <a:endParaRPr lang="en-US"/>
              </a:p>
            </p:txBody>
          </p:sp>
          <p:sp>
            <p:nvSpPr>
              <p:cNvPr id="15" name="Line 19"/>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lstStyle/>
              <a:p>
                <a:endParaRPr lang="en-US"/>
              </a:p>
            </p:txBody>
          </p:sp>
        </p:grpSp>
        <p:sp>
          <p:nvSpPr>
            <p:cNvPr id="29" name="Text Box 21"/>
            <p:cNvSpPr txBox="1">
              <a:spLocks noChangeArrowheads="1"/>
            </p:cNvSpPr>
            <p:nvPr/>
          </p:nvSpPr>
          <p:spPr bwMode="auto">
            <a:xfrm>
              <a:off x="2511780" y="2167340"/>
              <a:ext cx="603250" cy="430887"/>
            </a:xfrm>
            <a:prstGeom prst="rect">
              <a:avLst/>
            </a:prstGeom>
            <a:noFill/>
            <a:ln w="9525">
              <a:noFill/>
              <a:miter lim="800000"/>
              <a:headEnd/>
              <a:tailEnd/>
            </a:ln>
          </p:spPr>
          <p:txBody>
            <a:bodyPr>
              <a:spAutoFit/>
            </a:bodyPr>
            <a:lstStyle/>
            <a:p>
              <a:pPr algn="ctr">
                <a:spcBef>
                  <a:spcPct val="50000"/>
                </a:spcBef>
              </a:pPr>
              <a:r>
                <a:rPr lang="en-US" sz="2200" b="1" i="1" dirty="0">
                  <a:latin typeface="Tahoma" pitchFamily="34" charset="0"/>
                  <a:cs typeface="Arial" charset="0"/>
                </a:rPr>
                <a:t>A</a:t>
              </a:r>
              <a:endParaRPr lang="en-US" sz="2200" b="1" baseline="-25000" dirty="0">
                <a:latin typeface="Tahoma" pitchFamily="34" charset="0"/>
                <a:cs typeface="Arial" charset="0"/>
              </a:endParaRPr>
            </a:p>
          </p:txBody>
        </p:sp>
      </p:grpSp>
      <p:sp>
        <p:nvSpPr>
          <p:cNvPr id="31"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2013595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wipe(left)">
                                      <p:cBhvr>
                                        <p:cTn id="16" dur="500"/>
                                        <p:tgtEl>
                                          <p:spTgt spid="28"/>
                                        </p:tgtEl>
                                      </p:cBhvr>
                                    </p:animEffect>
                                  </p:childTnLst>
                                </p:cTn>
                              </p:par>
                            </p:childTnLst>
                          </p:cTn>
                        </p:par>
                        <p:par>
                          <p:cTn id="17" fill="hold">
                            <p:stCondLst>
                              <p:cond delay="1000"/>
                            </p:stCondLst>
                            <p:childTnLst>
                              <p:par>
                                <p:cTn id="18" presetID="18" presetClass="entr" presetSubtype="3" fill="hold" nodeType="after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strips(upRight)">
                                      <p:cBhvr>
                                        <p:cTn id="20" dur="500"/>
                                        <p:tgtEl>
                                          <p:spTgt spid="19"/>
                                        </p:tgtEl>
                                      </p:cBhvr>
                                    </p:animEffect>
                                  </p:childTnLst>
                                </p:cTn>
                              </p:par>
                            </p:childTnLst>
                          </p:cTn>
                        </p:par>
                        <p:par>
                          <p:cTn id="21" fill="hold">
                            <p:stCondLst>
                              <p:cond delay="1500"/>
                            </p:stCondLst>
                            <p:childTnLst>
                              <p:par>
                                <p:cTn id="22" presetID="18" presetClass="entr" presetSubtype="6" fill="hold"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strips(downRight)">
                                      <p:cBhvr>
                                        <p:cTn id="24" dur="500"/>
                                        <p:tgtEl>
                                          <p:spTgt spid="22"/>
                                        </p:tgtEl>
                                      </p:cBhvr>
                                    </p:animEffect>
                                  </p:childTnLst>
                                </p:cTn>
                              </p:par>
                            </p:childTnLst>
                          </p:cTn>
                        </p:par>
                        <p:par>
                          <p:cTn id="25" fill="hold">
                            <p:stCondLst>
                              <p:cond delay="2000"/>
                            </p:stCondLst>
                            <p:childTnLst>
                              <p:par>
                                <p:cTn id="26" presetID="22" presetClass="entr" presetSubtype="8" fill="hold" grpId="0" nodeType="after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wipe(left)">
                                      <p:cBhvr>
                                        <p:cTn id="2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8"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dirty="0">
                <a:solidFill>
                  <a:schemeClr val="accent6">
                    <a:lumMod val="50000"/>
                  </a:schemeClr>
                </a:solidFill>
              </a:rPr>
              <a:t>Active Learning 2</a:t>
            </a:r>
            <a:r>
              <a:rPr lang="en-US" sz="2900" b="1" dirty="0">
                <a:solidFill>
                  <a:srgbClr val="C00000"/>
                </a:solidFill>
              </a:rPr>
              <a:t>C.</a:t>
            </a:r>
            <a:r>
              <a:rPr lang="en-US" sz="2900" dirty="0">
                <a:solidFill>
                  <a:srgbClr val="C00000"/>
                </a:solidFill>
              </a:rPr>
              <a:t> Decrease in price of orange juice</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46</a:t>
            </a:fld>
            <a:endParaRPr lang="en-US" dirty="0"/>
          </a:p>
        </p:txBody>
      </p:sp>
      <p:sp>
        <p:nvSpPr>
          <p:cNvPr id="3" name="Text Placeholder 2"/>
          <p:cNvSpPr>
            <a:spLocks noGrp="1"/>
          </p:cNvSpPr>
          <p:nvPr>
            <p:ph idx="12"/>
          </p:nvPr>
        </p:nvSpPr>
        <p:spPr>
          <a:xfrm>
            <a:off x="4953000" y="990600"/>
            <a:ext cx="3946947" cy="5181600"/>
          </a:xfrm>
          <a:noFill/>
          <a:ln>
            <a:noFill/>
          </a:ln>
        </p:spPr>
        <p:txBody>
          <a:bodyPr/>
          <a:lstStyle/>
          <a:p>
            <a:pPr marL="0" indent="0">
              <a:buNone/>
            </a:pPr>
            <a:r>
              <a:rPr lang="en-US" sz="2800" dirty="0">
                <a:solidFill>
                  <a:srgbClr val="C00000"/>
                </a:solidFill>
              </a:rPr>
              <a:t>Trick question! </a:t>
            </a:r>
            <a:r>
              <a:rPr lang="en-US" sz="2800" dirty="0"/>
              <a:t>Apple juice and orange juice are substitutes (a demand shifter)</a:t>
            </a:r>
          </a:p>
          <a:p>
            <a:r>
              <a:rPr lang="en-US" sz="2800" dirty="0"/>
              <a:t>This shifts the </a:t>
            </a:r>
            <a:r>
              <a:rPr lang="en-US" sz="2800" u="sng" dirty="0"/>
              <a:t>demand</a:t>
            </a:r>
            <a:r>
              <a:rPr lang="en-US" sz="2800" dirty="0"/>
              <a:t> curve for apple juice, </a:t>
            </a:r>
            <a:r>
              <a:rPr lang="en-US" sz="2800" dirty="0">
                <a:solidFill>
                  <a:srgbClr val="C00000"/>
                </a:solidFill>
              </a:rPr>
              <a:t>not the supply curve</a:t>
            </a:r>
            <a:r>
              <a:rPr lang="en-US" sz="2800" dirty="0"/>
              <a:t>. </a:t>
            </a:r>
          </a:p>
          <a:p>
            <a:endParaRPr lang="en-US" sz="2800" dirty="0"/>
          </a:p>
        </p:txBody>
      </p:sp>
      <p:grpSp>
        <p:nvGrpSpPr>
          <p:cNvPr id="6" name="Group 10"/>
          <p:cNvGrpSpPr>
            <a:grpSpLocks/>
          </p:cNvGrpSpPr>
          <p:nvPr/>
        </p:nvGrpSpPr>
        <p:grpSpPr bwMode="auto">
          <a:xfrm>
            <a:off x="152400" y="1184275"/>
            <a:ext cx="6364287" cy="4759325"/>
            <a:chOff x="111" y="960"/>
            <a:chExt cx="4009" cy="2998"/>
          </a:xfrm>
        </p:grpSpPr>
        <p:grpSp>
          <p:nvGrpSpPr>
            <p:cNvPr id="7" name="Group 11"/>
            <p:cNvGrpSpPr>
              <a:grpSpLocks/>
            </p:cNvGrpSpPr>
            <p:nvPr/>
          </p:nvGrpSpPr>
          <p:grpSpPr bwMode="auto">
            <a:xfrm>
              <a:off x="1023" y="1097"/>
              <a:ext cx="2970" cy="2378"/>
              <a:chOff x="2602" y="1083"/>
              <a:chExt cx="3055" cy="2115"/>
            </a:xfrm>
          </p:grpSpPr>
          <p:sp>
            <p:nvSpPr>
              <p:cNvPr id="12" name="Line 12"/>
              <p:cNvSpPr>
                <a:spLocks noChangeShapeType="1"/>
              </p:cNvSpPr>
              <p:nvPr/>
            </p:nvSpPr>
            <p:spPr bwMode="auto">
              <a:xfrm>
                <a:off x="2603" y="1083"/>
                <a:ext cx="0" cy="2115"/>
              </a:xfrm>
              <a:prstGeom prst="line">
                <a:avLst/>
              </a:prstGeom>
              <a:noFill/>
              <a:ln w="12700">
                <a:solidFill>
                  <a:schemeClr val="tx1"/>
                </a:solidFill>
                <a:round/>
                <a:headEnd/>
                <a:tailEnd/>
              </a:ln>
            </p:spPr>
            <p:txBody>
              <a:bodyPr/>
              <a:lstStyle/>
              <a:p>
                <a:endParaRPr lang="en-US">
                  <a:latin typeface="Arial"/>
                  <a:cs typeface="Arial"/>
                </a:endParaRPr>
              </a:p>
            </p:txBody>
          </p:sp>
          <p:sp>
            <p:nvSpPr>
              <p:cNvPr id="13" name="Line 13"/>
              <p:cNvSpPr>
                <a:spLocks noChangeShapeType="1"/>
              </p:cNvSpPr>
              <p:nvPr/>
            </p:nvSpPr>
            <p:spPr bwMode="auto">
              <a:xfrm>
                <a:off x="2602" y="3197"/>
                <a:ext cx="3055"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8" name="Text Box 14"/>
            <p:cNvSpPr txBox="1">
              <a:spLocks noChangeArrowheads="1"/>
            </p:cNvSpPr>
            <p:nvPr/>
          </p:nvSpPr>
          <p:spPr bwMode="auto">
            <a:xfrm>
              <a:off x="111" y="960"/>
              <a:ext cx="886" cy="698"/>
            </a:xfrm>
            <a:prstGeom prst="rect">
              <a:avLst/>
            </a:prstGeom>
            <a:noFill/>
            <a:ln w="9525">
              <a:noFill/>
              <a:miter lim="800000"/>
              <a:headEnd/>
              <a:tailEnd/>
            </a:ln>
          </p:spPr>
          <p:txBody>
            <a:bodyPr>
              <a:spAutoFit/>
            </a:bodyPr>
            <a:lstStyle/>
            <a:p>
              <a:pPr algn="r">
                <a:spcBef>
                  <a:spcPct val="50000"/>
                </a:spcBef>
              </a:pPr>
              <a:r>
                <a:rPr lang="en-US" sz="2200" dirty="0">
                  <a:latin typeface="Arial"/>
                  <a:cs typeface="Arial"/>
                </a:rPr>
                <a:t>Price of apple juice</a:t>
              </a:r>
            </a:p>
          </p:txBody>
        </p:sp>
        <p:sp>
          <p:nvSpPr>
            <p:cNvPr id="9" name="Text Box 15"/>
            <p:cNvSpPr txBox="1">
              <a:spLocks noChangeArrowheads="1"/>
            </p:cNvSpPr>
            <p:nvPr/>
          </p:nvSpPr>
          <p:spPr bwMode="auto">
            <a:xfrm>
              <a:off x="2728" y="3473"/>
              <a:ext cx="1392" cy="485"/>
            </a:xfrm>
            <a:prstGeom prst="rect">
              <a:avLst/>
            </a:prstGeom>
            <a:noFill/>
            <a:ln w="9525">
              <a:noFill/>
              <a:miter lim="800000"/>
              <a:headEnd/>
              <a:tailEnd/>
            </a:ln>
          </p:spPr>
          <p:txBody>
            <a:bodyPr>
              <a:spAutoFit/>
            </a:bodyPr>
            <a:lstStyle/>
            <a:p>
              <a:pPr algn="r">
                <a:spcBef>
                  <a:spcPct val="50000"/>
                </a:spcBef>
              </a:pPr>
              <a:r>
                <a:rPr lang="en-US" sz="2200" dirty="0">
                  <a:latin typeface="Arial"/>
                  <a:cs typeface="Arial"/>
                </a:rPr>
                <a:t>Quantity of apple juice</a:t>
              </a:r>
            </a:p>
          </p:txBody>
        </p:sp>
        <p:sp>
          <p:nvSpPr>
            <p:cNvPr id="10" name="Line 16"/>
            <p:cNvSpPr>
              <a:spLocks noChangeShapeType="1"/>
            </p:cNvSpPr>
            <p:nvPr/>
          </p:nvSpPr>
          <p:spPr bwMode="auto">
            <a:xfrm rot="4500000">
              <a:off x="1081" y="1553"/>
              <a:ext cx="1412" cy="1756"/>
            </a:xfrm>
            <a:prstGeom prst="line">
              <a:avLst/>
            </a:prstGeom>
            <a:noFill/>
            <a:ln w="38100">
              <a:solidFill>
                <a:schemeClr val="tx1"/>
              </a:solidFill>
              <a:round/>
              <a:headEnd/>
              <a:tailEnd/>
            </a:ln>
          </p:spPr>
          <p:txBody>
            <a:bodyPr/>
            <a:lstStyle/>
            <a:p>
              <a:endParaRPr lang="en-US">
                <a:latin typeface="Arial"/>
                <a:cs typeface="Arial"/>
              </a:endParaRPr>
            </a:p>
          </p:txBody>
        </p:sp>
        <p:sp>
          <p:nvSpPr>
            <p:cNvPr id="11" name="Text Box 17"/>
            <p:cNvSpPr txBox="1">
              <a:spLocks noChangeArrowheads="1"/>
            </p:cNvSpPr>
            <p:nvPr/>
          </p:nvSpPr>
          <p:spPr bwMode="auto">
            <a:xfrm>
              <a:off x="2315" y="1266"/>
              <a:ext cx="326" cy="269"/>
            </a:xfrm>
            <a:prstGeom prst="rect">
              <a:avLst/>
            </a:prstGeom>
            <a:noFill/>
            <a:ln w="9525">
              <a:noFill/>
              <a:miter lim="800000"/>
              <a:headEnd/>
              <a:tailEnd/>
            </a:ln>
          </p:spPr>
          <p:txBody>
            <a:bodyPr>
              <a:spAutoFit/>
            </a:bodyPr>
            <a:lstStyle/>
            <a:p>
              <a:pPr algn="ctr">
                <a:spcBef>
                  <a:spcPct val="50000"/>
                </a:spcBef>
              </a:pPr>
              <a:r>
                <a:rPr lang="en-US" sz="2200" b="1" i="1" dirty="0">
                  <a:latin typeface="Tahoma"/>
                  <a:cs typeface="Tahoma"/>
                </a:rPr>
                <a:t>S</a:t>
              </a:r>
              <a:r>
                <a:rPr lang="en-US" sz="2200" b="1" baseline="-25000" dirty="0">
                  <a:latin typeface="Tahoma"/>
                  <a:cs typeface="Tahoma"/>
                </a:rPr>
                <a:t>1</a:t>
              </a:r>
            </a:p>
          </p:txBody>
        </p:sp>
      </p:grpSp>
      <p:grpSp>
        <p:nvGrpSpPr>
          <p:cNvPr id="14" name="Group 13"/>
          <p:cNvGrpSpPr/>
          <p:nvPr/>
        </p:nvGrpSpPr>
        <p:grpSpPr>
          <a:xfrm>
            <a:off x="1044575" y="2641600"/>
            <a:ext cx="2989920" cy="2962275"/>
            <a:chOff x="1273175" y="2424113"/>
            <a:chExt cx="2989920" cy="2962275"/>
          </a:xfrm>
        </p:grpSpPr>
        <p:grpSp>
          <p:nvGrpSpPr>
            <p:cNvPr id="15" name="Group 19"/>
            <p:cNvGrpSpPr>
              <a:grpSpLocks/>
            </p:cNvGrpSpPr>
            <p:nvPr/>
          </p:nvGrpSpPr>
          <p:grpSpPr bwMode="auto">
            <a:xfrm>
              <a:off x="1273175" y="2424113"/>
              <a:ext cx="2589213" cy="2962275"/>
              <a:chOff x="662" y="1863"/>
              <a:chExt cx="1631" cy="1866"/>
            </a:xfrm>
          </p:grpSpPr>
          <p:grpSp>
            <p:nvGrpSpPr>
              <p:cNvPr id="17" name="Group 20"/>
              <p:cNvGrpSpPr>
                <a:grpSpLocks/>
              </p:cNvGrpSpPr>
              <p:nvPr/>
            </p:nvGrpSpPr>
            <p:grpSpPr bwMode="auto">
              <a:xfrm>
                <a:off x="1026" y="2000"/>
                <a:ext cx="1078" cy="1471"/>
                <a:chOff x="357" y="2450"/>
                <a:chExt cx="795" cy="646"/>
              </a:xfrm>
            </p:grpSpPr>
            <p:sp>
              <p:nvSpPr>
                <p:cNvPr id="21" name="Line 21"/>
                <p:cNvSpPr>
                  <a:spLocks noChangeShapeType="1"/>
                </p:cNvSpPr>
                <p:nvPr/>
              </p:nvSpPr>
              <p:spPr bwMode="auto">
                <a:xfrm>
                  <a:off x="357" y="2450"/>
                  <a:ext cx="795" cy="0"/>
                </a:xfrm>
                <a:prstGeom prst="line">
                  <a:avLst/>
                </a:prstGeom>
                <a:noFill/>
                <a:ln w="9525">
                  <a:solidFill>
                    <a:schemeClr val="tx1"/>
                  </a:solidFill>
                  <a:prstDash val="lgDash"/>
                  <a:round/>
                  <a:headEnd/>
                  <a:tailEnd/>
                </a:ln>
              </p:spPr>
              <p:txBody>
                <a:bodyPr/>
                <a:lstStyle/>
                <a:p>
                  <a:endParaRPr lang="en-US"/>
                </a:p>
              </p:txBody>
            </p:sp>
            <p:sp>
              <p:nvSpPr>
                <p:cNvPr id="22" name="Line 22"/>
                <p:cNvSpPr>
                  <a:spLocks noChangeShapeType="1"/>
                </p:cNvSpPr>
                <p:nvPr/>
              </p:nvSpPr>
              <p:spPr bwMode="auto">
                <a:xfrm>
                  <a:off x="1152" y="2451"/>
                  <a:ext cx="0" cy="645"/>
                </a:xfrm>
                <a:prstGeom prst="line">
                  <a:avLst/>
                </a:prstGeom>
                <a:noFill/>
                <a:ln w="9525">
                  <a:solidFill>
                    <a:schemeClr val="tx1"/>
                  </a:solidFill>
                  <a:prstDash val="lgDash"/>
                  <a:round/>
                  <a:headEnd/>
                  <a:tailEnd/>
                </a:ln>
              </p:spPr>
              <p:txBody>
                <a:bodyPr/>
                <a:lstStyle/>
                <a:p>
                  <a:endParaRPr lang="en-US"/>
                </a:p>
              </p:txBody>
            </p:sp>
          </p:grpSp>
          <p:sp>
            <p:nvSpPr>
              <p:cNvPr id="18" name="Oval 23"/>
              <p:cNvSpPr>
                <a:spLocks noChangeArrowheads="1"/>
              </p:cNvSpPr>
              <p:nvPr/>
            </p:nvSpPr>
            <p:spPr bwMode="auto">
              <a:xfrm>
                <a:off x="2052" y="1960"/>
                <a:ext cx="88" cy="87"/>
              </a:xfrm>
              <a:prstGeom prst="ellipse">
                <a:avLst/>
              </a:prstGeom>
              <a:solidFill>
                <a:srgbClr val="000000"/>
              </a:solidFill>
              <a:ln w="9525">
                <a:noFill/>
                <a:prstDash val="dash"/>
                <a:round/>
                <a:headEnd/>
                <a:tailEnd/>
              </a:ln>
            </p:spPr>
            <p:txBody>
              <a:bodyPr wrap="none" anchor="ctr"/>
              <a:lstStyle/>
              <a:p>
                <a:endParaRPr lang="en-US">
                  <a:cs typeface="Arial" charset="0"/>
                </a:endParaRPr>
              </a:p>
            </p:txBody>
          </p:sp>
          <p:sp>
            <p:nvSpPr>
              <p:cNvPr id="19" name="Text Box 24"/>
              <p:cNvSpPr txBox="1">
                <a:spLocks noChangeArrowheads="1"/>
              </p:cNvSpPr>
              <p:nvPr/>
            </p:nvSpPr>
            <p:spPr bwMode="auto">
              <a:xfrm>
                <a:off x="662" y="1863"/>
                <a:ext cx="380" cy="269"/>
              </a:xfrm>
              <a:prstGeom prst="rect">
                <a:avLst/>
              </a:prstGeom>
              <a:noFill/>
              <a:ln w="9525">
                <a:noFill/>
                <a:miter lim="800000"/>
                <a:headEnd/>
                <a:tailEnd/>
              </a:ln>
            </p:spPr>
            <p:txBody>
              <a:bodyPr>
                <a:spAutoFit/>
              </a:bodyPr>
              <a:lstStyle/>
              <a:p>
                <a:pPr algn="ctr">
                  <a:spcBef>
                    <a:spcPct val="50000"/>
                  </a:spcBef>
                </a:pPr>
                <a:r>
                  <a:rPr lang="en-US" sz="2200" b="1" i="1" dirty="0">
                    <a:latin typeface="Tahoma" pitchFamily="34" charset="0"/>
                    <a:cs typeface="Arial" charset="0"/>
                  </a:rPr>
                  <a:t>P</a:t>
                </a:r>
                <a:r>
                  <a:rPr lang="en-US" sz="2200" b="1" baseline="-25000" dirty="0">
                    <a:latin typeface="Tahoma" pitchFamily="34" charset="0"/>
                    <a:cs typeface="Arial" charset="0"/>
                  </a:rPr>
                  <a:t>1</a:t>
                </a:r>
              </a:p>
            </p:txBody>
          </p:sp>
          <p:sp>
            <p:nvSpPr>
              <p:cNvPr id="20" name="Text Box 25"/>
              <p:cNvSpPr txBox="1">
                <a:spLocks noChangeArrowheads="1"/>
              </p:cNvSpPr>
              <p:nvPr/>
            </p:nvSpPr>
            <p:spPr bwMode="auto">
              <a:xfrm>
                <a:off x="1913" y="3460"/>
                <a:ext cx="380" cy="269"/>
              </a:xfrm>
              <a:prstGeom prst="rect">
                <a:avLst/>
              </a:prstGeom>
              <a:noFill/>
              <a:ln w="9525">
                <a:noFill/>
                <a:miter lim="800000"/>
                <a:headEnd/>
                <a:tailEnd/>
              </a:ln>
            </p:spPr>
            <p:txBody>
              <a:bodyPr>
                <a:spAutoFit/>
              </a:bodyPr>
              <a:lstStyle/>
              <a:p>
                <a:pPr algn="ctr">
                  <a:spcBef>
                    <a:spcPct val="50000"/>
                  </a:spcBef>
                </a:pPr>
                <a:r>
                  <a:rPr lang="en-US" sz="2200" b="1" i="1">
                    <a:latin typeface="Tahoma" pitchFamily="34" charset="0"/>
                    <a:cs typeface="Arial" charset="0"/>
                  </a:rPr>
                  <a:t>Q</a:t>
                </a:r>
                <a:r>
                  <a:rPr lang="en-US" sz="2200" b="1" baseline="-25000">
                    <a:latin typeface="Tahoma" pitchFamily="34" charset="0"/>
                    <a:cs typeface="Arial" charset="0"/>
                  </a:rPr>
                  <a:t>1</a:t>
                </a:r>
              </a:p>
            </p:txBody>
          </p:sp>
        </p:grpSp>
        <p:sp>
          <p:nvSpPr>
            <p:cNvPr id="16" name="Text Box 24"/>
            <p:cNvSpPr txBox="1">
              <a:spLocks noChangeArrowheads="1"/>
            </p:cNvSpPr>
            <p:nvPr/>
          </p:nvSpPr>
          <p:spPr bwMode="auto">
            <a:xfrm>
              <a:off x="3659845" y="2438400"/>
              <a:ext cx="603250" cy="430887"/>
            </a:xfrm>
            <a:prstGeom prst="rect">
              <a:avLst/>
            </a:prstGeom>
            <a:noFill/>
            <a:ln w="9525">
              <a:noFill/>
              <a:miter lim="800000"/>
              <a:headEnd/>
              <a:tailEnd/>
            </a:ln>
          </p:spPr>
          <p:txBody>
            <a:bodyPr>
              <a:spAutoFit/>
            </a:bodyPr>
            <a:lstStyle/>
            <a:p>
              <a:pPr algn="ctr">
                <a:spcBef>
                  <a:spcPct val="50000"/>
                </a:spcBef>
              </a:pPr>
              <a:r>
                <a:rPr lang="en-US" sz="2200" b="1" i="1" dirty="0">
                  <a:latin typeface="Tahoma" pitchFamily="34" charset="0"/>
                  <a:cs typeface="Arial" charset="0"/>
                </a:rPr>
                <a:t>A</a:t>
              </a:r>
              <a:endParaRPr lang="en-US" sz="2200" b="1" baseline="-25000" dirty="0">
                <a:latin typeface="Tahoma" pitchFamily="34" charset="0"/>
                <a:cs typeface="Arial" charset="0"/>
              </a:endParaRPr>
            </a:p>
          </p:txBody>
        </p:sp>
      </p:grpSp>
      <p:sp>
        <p:nvSpPr>
          <p:cNvPr id="23"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42600242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C00000"/>
                </a:solidFill>
              </a:rPr>
              <a:t>Supply and demand together – 1 </a:t>
            </a:r>
          </a:p>
        </p:txBody>
      </p:sp>
      <p:sp>
        <p:nvSpPr>
          <p:cNvPr id="3" name="Text Placeholder 2"/>
          <p:cNvSpPr>
            <a:spLocks noGrp="1"/>
          </p:cNvSpPr>
          <p:nvPr>
            <p:ph idx="1"/>
          </p:nvPr>
        </p:nvSpPr>
        <p:spPr>
          <a:xfrm>
            <a:off x="291679" y="871537"/>
            <a:ext cx="3289722" cy="5534025"/>
          </a:xfrm>
        </p:spPr>
        <p:txBody>
          <a:bodyPr>
            <a:normAutofit/>
          </a:bodyPr>
          <a:lstStyle/>
          <a:p>
            <a:pPr marL="0" indent="0">
              <a:buNone/>
            </a:pPr>
            <a:r>
              <a:rPr lang="en-US" dirty="0">
                <a:solidFill>
                  <a:srgbClr val="005EA4"/>
                </a:solidFill>
              </a:rPr>
              <a:t>Equilibrium:  </a:t>
            </a:r>
          </a:p>
          <a:p>
            <a:r>
              <a:rPr lang="en-US" dirty="0">
                <a:solidFill>
                  <a:schemeClr val="tx1"/>
                </a:solidFill>
              </a:rPr>
              <a:t>Price has reached the level where quantity supplied equals quantity demanded </a:t>
            </a:r>
          </a:p>
          <a:p>
            <a:endParaRPr lang="en-US" dirty="0"/>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47</a:t>
            </a:fld>
            <a:endParaRPr lang="en-US" dirty="0"/>
          </a:p>
        </p:txBody>
      </p:sp>
      <p:grpSp>
        <p:nvGrpSpPr>
          <p:cNvPr id="6" name="Group 2"/>
          <p:cNvGrpSpPr>
            <a:grpSpLocks/>
          </p:cNvGrpSpPr>
          <p:nvPr/>
        </p:nvGrpSpPr>
        <p:grpSpPr bwMode="auto">
          <a:xfrm>
            <a:off x="3505200" y="1209675"/>
            <a:ext cx="5513387" cy="4962525"/>
            <a:chOff x="175" y="862"/>
            <a:chExt cx="3473" cy="3126"/>
          </a:xfrm>
        </p:grpSpPr>
        <p:graphicFrame>
          <p:nvGraphicFramePr>
            <p:cNvPr id="7" name="Object 3"/>
            <p:cNvGraphicFramePr>
              <a:graphicFrameLocks noChangeAspect="1"/>
            </p:cNvGraphicFramePr>
            <p:nvPr/>
          </p:nvGraphicFramePr>
          <p:xfrm>
            <a:off x="175" y="910"/>
            <a:ext cx="3446" cy="3078"/>
          </p:xfrm>
          <a:graphic>
            <a:graphicData uri="http://schemas.openxmlformats.org/presentationml/2006/ole">
              <mc:AlternateContent xmlns:mc="http://schemas.openxmlformats.org/markup-compatibility/2006">
                <mc:Choice xmlns:v="urn:schemas-microsoft-com:vml" Requires="v">
                  <p:oleObj spid="_x0000_s9288" name="Worksheet" r:id="rId4" imgW="5800649" imgH="5181600" progId="Excel.Sheet.8">
                    <p:embed/>
                  </p:oleObj>
                </mc:Choice>
                <mc:Fallback>
                  <p:oleObj name="Worksheet" r:id="rId4" imgW="5800649" imgH="518160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 y="910"/>
                          <a:ext cx="3446" cy="3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Text Box 4"/>
            <p:cNvSpPr txBox="1">
              <a:spLocks noChangeArrowheads="1"/>
            </p:cNvSpPr>
            <p:nvPr/>
          </p:nvSpPr>
          <p:spPr bwMode="auto">
            <a:xfrm>
              <a:off x="585" y="862"/>
              <a:ext cx="262" cy="308"/>
            </a:xfrm>
            <a:prstGeom prst="rect">
              <a:avLst/>
            </a:prstGeom>
            <a:noFill/>
            <a:ln w="9525">
              <a:noFill/>
              <a:miter lim="800000"/>
              <a:headEnd/>
              <a:tailEnd/>
            </a:ln>
          </p:spPr>
          <p:txBody>
            <a:bodyPr>
              <a:spAutoFit/>
            </a:bodyPr>
            <a:lstStyle/>
            <a:p>
              <a:pPr algn="r">
                <a:spcBef>
                  <a:spcPct val="50000"/>
                </a:spcBef>
              </a:pPr>
              <a:r>
                <a:rPr lang="en-US" sz="2600" b="1" i="1" dirty="0">
                  <a:latin typeface="Arial"/>
                  <a:cs typeface="Arial"/>
                </a:rPr>
                <a:t>P</a:t>
              </a:r>
            </a:p>
          </p:txBody>
        </p:sp>
        <p:sp>
          <p:nvSpPr>
            <p:cNvPr id="9" name="Text Box 5"/>
            <p:cNvSpPr txBox="1">
              <a:spLocks noChangeArrowheads="1"/>
            </p:cNvSpPr>
            <p:nvPr/>
          </p:nvSpPr>
          <p:spPr bwMode="auto">
            <a:xfrm>
              <a:off x="3375" y="3540"/>
              <a:ext cx="273" cy="250"/>
            </a:xfrm>
            <a:prstGeom prst="rect">
              <a:avLst/>
            </a:prstGeom>
            <a:noFill/>
            <a:ln w="9525">
              <a:noFill/>
              <a:miter lim="800000"/>
              <a:headEnd/>
              <a:tailEnd/>
            </a:ln>
          </p:spPr>
          <p:txBody>
            <a:bodyPr lIns="0" tIns="0" rIns="0" bIns="0">
              <a:spAutoFit/>
            </a:bodyPr>
            <a:lstStyle/>
            <a:p>
              <a:pPr algn="ctr">
                <a:spcBef>
                  <a:spcPct val="50000"/>
                </a:spcBef>
              </a:pPr>
              <a:r>
                <a:rPr lang="en-US" sz="2600" b="1" i="1" dirty="0">
                  <a:latin typeface="Arial"/>
                  <a:cs typeface="Arial"/>
                </a:rPr>
                <a:t>Q</a:t>
              </a:r>
            </a:p>
          </p:txBody>
        </p:sp>
      </p:grpSp>
      <p:grpSp>
        <p:nvGrpSpPr>
          <p:cNvPr id="10" name="Group 7"/>
          <p:cNvGrpSpPr>
            <a:grpSpLocks/>
          </p:cNvGrpSpPr>
          <p:nvPr/>
        </p:nvGrpSpPr>
        <p:grpSpPr bwMode="auto">
          <a:xfrm>
            <a:off x="4751387" y="1438275"/>
            <a:ext cx="2413000" cy="4010025"/>
            <a:chOff x="943" y="1006"/>
            <a:chExt cx="1520" cy="2526"/>
          </a:xfrm>
        </p:grpSpPr>
        <p:sp>
          <p:nvSpPr>
            <p:cNvPr id="11" name="Line 8"/>
            <p:cNvSpPr>
              <a:spLocks noChangeShapeType="1"/>
            </p:cNvSpPr>
            <p:nvPr/>
          </p:nvSpPr>
          <p:spPr bwMode="auto">
            <a:xfrm>
              <a:off x="1151" y="1252"/>
              <a:ext cx="1312" cy="2280"/>
            </a:xfrm>
            <a:prstGeom prst="line">
              <a:avLst/>
            </a:prstGeom>
            <a:noFill/>
            <a:ln w="50800">
              <a:solidFill>
                <a:srgbClr val="003399"/>
              </a:solidFill>
              <a:round/>
              <a:headEnd/>
              <a:tailEnd/>
            </a:ln>
          </p:spPr>
          <p:txBody>
            <a:bodyPr/>
            <a:lstStyle/>
            <a:p>
              <a:endParaRPr lang="en-US">
                <a:latin typeface="Arial"/>
                <a:cs typeface="Arial"/>
              </a:endParaRPr>
            </a:p>
          </p:txBody>
        </p:sp>
        <p:sp>
          <p:nvSpPr>
            <p:cNvPr id="12" name="Text Box 9"/>
            <p:cNvSpPr txBox="1">
              <a:spLocks noChangeArrowheads="1"/>
            </p:cNvSpPr>
            <p:nvPr/>
          </p:nvSpPr>
          <p:spPr bwMode="auto">
            <a:xfrm>
              <a:off x="943" y="1006"/>
              <a:ext cx="273" cy="250"/>
            </a:xfrm>
            <a:prstGeom prst="rect">
              <a:avLst/>
            </a:prstGeom>
            <a:noFill/>
            <a:ln w="9525">
              <a:noFill/>
              <a:miter lim="800000"/>
              <a:headEnd/>
              <a:tailEnd/>
            </a:ln>
          </p:spPr>
          <p:txBody>
            <a:bodyPr lIns="0" tIns="0" rIns="0" bIns="0">
              <a:spAutoFit/>
            </a:bodyPr>
            <a:lstStyle/>
            <a:p>
              <a:pPr algn="ctr">
                <a:spcBef>
                  <a:spcPct val="50000"/>
                </a:spcBef>
              </a:pPr>
              <a:r>
                <a:rPr lang="en-US" sz="2600" b="1" i="1" dirty="0">
                  <a:latin typeface="Arial"/>
                  <a:cs typeface="Arial"/>
                </a:rPr>
                <a:t>D</a:t>
              </a:r>
            </a:p>
          </p:txBody>
        </p:sp>
      </p:grpSp>
      <p:grpSp>
        <p:nvGrpSpPr>
          <p:cNvPr id="13" name="Group 10"/>
          <p:cNvGrpSpPr>
            <a:grpSpLocks/>
          </p:cNvGrpSpPr>
          <p:nvPr/>
        </p:nvGrpSpPr>
        <p:grpSpPr bwMode="auto">
          <a:xfrm>
            <a:off x="4581524" y="1666875"/>
            <a:ext cx="3675063" cy="3784599"/>
            <a:chOff x="836" y="1150"/>
            <a:chExt cx="2315" cy="2384"/>
          </a:xfrm>
        </p:grpSpPr>
        <p:sp>
          <p:nvSpPr>
            <p:cNvPr id="14" name="Line 11"/>
            <p:cNvSpPr>
              <a:spLocks noChangeShapeType="1"/>
            </p:cNvSpPr>
            <p:nvPr/>
          </p:nvSpPr>
          <p:spPr bwMode="auto">
            <a:xfrm flipH="1">
              <a:off x="836" y="1326"/>
              <a:ext cx="2064" cy="2208"/>
            </a:xfrm>
            <a:prstGeom prst="line">
              <a:avLst/>
            </a:prstGeom>
            <a:noFill/>
            <a:ln w="50800">
              <a:solidFill>
                <a:srgbClr val="003399"/>
              </a:solidFill>
              <a:round/>
              <a:headEnd/>
              <a:tailEnd/>
            </a:ln>
          </p:spPr>
          <p:txBody>
            <a:bodyPr/>
            <a:lstStyle/>
            <a:p>
              <a:endParaRPr lang="en-US">
                <a:latin typeface="Arial"/>
                <a:cs typeface="Arial"/>
              </a:endParaRPr>
            </a:p>
          </p:txBody>
        </p:sp>
        <p:sp>
          <p:nvSpPr>
            <p:cNvPr id="15" name="Text Box 12"/>
            <p:cNvSpPr txBox="1">
              <a:spLocks noChangeArrowheads="1"/>
            </p:cNvSpPr>
            <p:nvPr/>
          </p:nvSpPr>
          <p:spPr bwMode="auto">
            <a:xfrm>
              <a:off x="2878" y="1150"/>
              <a:ext cx="273" cy="250"/>
            </a:xfrm>
            <a:prstGeom prst="rect">
              <a:avLst/>
            </a:prstGeom>
            <a:noFill/>
            <a:ln w="9525">
              <a:noFill/>
              <a:miter lim="800000"/>
              <a:headEnd/>
              <a:tailEnd/>
            </a:ln>
          </p:spPr>
          <p:txBody>
            <a:bodyPr lIns="0" tIns="0" rIns="0" bIns="0">
              <a:spAutoFit/>
            </a:bodyPr>
            <a:lstStyle/>
            <a:p>
              <a:pPr algn="ctr">
                <a:spcBef>
                  <a:spcPct val="50000"/>
                </a:spcBef>
              </a:pPr>
              <a:r>
                <a:rPr lang="en-US" sz="2600" b="1" i="1" dirty="0">
                  <a:latin typeface="Arial"/>
                  <a:cs typeface="Arial"/>
                </a:rPr>
                <a:t>S</a:t>
              </a:r>
            </a:p>
          </p:txBody>
        </p:sp>
      </p:grpSp>
      <p:grpSp>
        <p:nvGrpSpPr>
          <p:cNvPr id="16" name="Group 14"/>
          <p:cNvGrpSpPr>
            <a:grpSpLocks/>
          </p:cNvGrpSpPr>
          <p:nvPr/>
        </p:nvGrpSpPr>
        <p:grpSpPr bwMode="auto">
          <a:xfrm>
            <a:off x="4573587" y="3675063"/>
            <a:ext cx="1676400" cy="1781175"/>
            <a:chOff x="831" y="2415"/>
            <a:chExt cx="1056" cy="1122"/>
          </a:xfrm>
        </p:grpSpPr>
        <p:grpSp>
          <p:nvGrpSpPr>
            <p:cNvPr id="17" name="Group 15"/>
            <p:cNvGrpSpPr>
              <a:grpSpLocks/>
            </p:cNvGrpSpPr>
            <p:nvPr/>
          </p:nvGrpSpPr>
          <p:grpSpPr bwMode="auto">
            <a:xfrm>
              <a:off x="831" y="2461"/>
              <a:ext cx="1013" cy="1076"/>
              <a:chOff x="357" y="2450"/>
              <a:chExt cx="795" cy="646"/>
            </a:xfrm>
          </p:grpSpPr>
          <p:sp>
            <p:nvSpPr>
              <p:cNvPr id="19" name="Line 16"/>
              <p:cNvSpPr>
                <a:spLocks noChangeShapeType="1"/>
              </p:cNvSpPr>
              <p:nvPr/>
            </p:nvSpPr>
            <p:spPr bwMode="auto">
              <a:xfrm>
                <a:off x="357" y="2450"/>
                <a:ext cx="795" cy="0"/>
              </a:xfrm>
              <a:prstGeom prst="line">
                <a:avLst/>
              </a:prstGeom>
              <a:noFill/>
              <a:ln w="9525">
                <a:solidFill>
                  <a:srgbClr val="4D4D4D"/>
                </a:solidFill>
                <a:prstDash val="dash"/>
                <a:round/>
                <a:headEnd/>
                <a:tailEnd/>
              </a:ln>
            </p:spPr>
            <p:txBody>
              <a:bodyPr/>
              <a:lstStyle/>
              <a:p>
                <a:endParaRPr lang="en-US">
                  <a:latin typeface="Arial"/>
                  <a:cs typeface="Arial"/>
                </a:endParaRPr>
              </a:p>
            </p:txBody>
          </p:sp>
          <p:sp>
            <p:nvSpPr>
              <p:cNvPr id="20" name="Line 17"/>
              <p:cNvSpPr>
                <a:spLocks noChangeShapeType="1"/>
              </p:cNvSpPr>
              <p:nvPr/>
            </p:nvSpPr>
            <p:spPr bwMode="auto">
              <a:xfrm>
                <a:off x="1152" y="2451"/>
                <a:ext cx="0" cy="645"/>
              </a:xfrm>
              <a:prstGeom prst="line">
                <a:avLst/>
              </a:prstGeom>
              <a:noFill/>
              <a:ln w="9525">
                <a:solidFill>
                  <a:srgbClr val="4D4D4D"/>
                </a:solidFill>
                <a:prstDash val="dash"/>
                <a:round/>
                <a:headEnd/>
                <a:tailEnd/>
              </a:ln>
            </p:spPr>
            <p:txBody>
              <a:bodyPr/>
              <a:lstStyle/>
              <a:p>
                <a:endParaRPr lang="en-US">
                  <a:latin typeface="Arial"/>
                  <a:cs typeface="Arial"/>
                </a:endParaRPr>
              </a:p>
            </p:txBody>
          </p:sp>
        </p:grpSp>
        <p:sp>
          <p:nvSpPr>
            <p:cNvPr id="18" name="Oval 18"/>
            <p:cNvSpPr>
              <a:spLocks noChangeArrowheads="1"/>
            </p:cNvSpPr>
            <p:nvPr/>
          </p:nvSpPr>
          <p:spPr bwMode="auto">
            <a:xfrm>
              <a:off x="1799" y="2415"/>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21"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6015799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strips(downRight)">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C00000"/>
                </a:solidFill>
              </a:rPr>
              <a:t>Supply and demand together – 2 </a:t>
            </a:r>
          </a:p>
        </p:txBody>
      </p:sp>
      <p:sp>
        <p:nvSpPr>
          <p:cNvPr id="3" name="Text Placeholder 2"/>
          <p:cNvSpPr>
            <a:spLocks noGrp="1"/>
          </p:cNvSpPr>
          <p:nvPr>
            <p:ph idx="1"/>
          </p:nvPr>
        </p:nvSpPr>
        <p:spPr/>
        <p:txBody>
          <a:bodyPr>
            <a:normAutofit/>
          </a:bodyPr>
          <a:lstStyle/>
          <a:p>
            <a:pPr marL="0" indent="0">
              <a:buNone/>
            </a:pPr>
            <a:r>
              <a:rPr lang="en-US" sz="2800" dirty="0">
                <a:solidFill>
                  <a:srgbClr val="CC0000"/>
                </a:solidFill>
              </a:rPr>
              <a:t>Equilibrium price: </a:t>
            </a:r>
            <a:r>
              <a:rPr lang="en-US" sz="2800" dirty="0">
                <a:solidFill>
                  <a:schemeClr val="tx1"/>
                </a:solidFill>
              </a:rPr>
              <a:t>price where </a:t>
            </a:r>
            <a:r>
              <a:rPr lang="en-US" sz="2800" b="1" i="1" dirty="0">
                <a:solidFill>
                  <a:schemeClr val="tx1"/>
                </a:solidFill>
              </a:rPr>
              <a:t>Q</a:t>
            </a:r>
            <a:r>
              <a:rPr lang="en-US" sz="2800" b="1" i="1" baseline="30000" dirty="0">
                <a:solidFill>
                  <a:schemeClr val="tx1"/>
                </a:solidFill>
              </a:rPr>
              <a:t>S</a:t>
            </a:r>
            <a:r>
              <a:rPr lang="en-US" sz="2800" dirty="0">
                <a:solidFill>
                  <a:schemeClr val="tx1"/>
                </a:solidFill>
              </a:rPr>
              <a:t> = </a:t>
            </a:r>
            <a:r>
              <a:rPr lang="en-US" sz="2800" b="1" i="1" dirty="0">
                <a:solidFill>
                  <a:schemeClr val="tx1"/>
                </a:solidFill>
              </a:rPr>
              <a:t>Q</a:t>
            </a:r>
            <a:r>
              <a:rPr lang="en-US" sz="2800" b="1" i="1" baseline="30000" dirty="0">
                <a:solidFill>
                  <a:schemeClr val="tx1"/>
                </a:solidFill>
              </a:rPr>
              <a:t>D</a:t>
            </a:r>
            <a:r>
              <a:rPr lang="en-US" sz="2800" dirty="0">
                <a:solidFill>
                  <a:schemeClr val="tx1"/>
                </a:solidFill>
              </a:rPr>
              <a:t> = </a:t>
            </a:r>
            <a:r>
              <a:rPr lang="en-US" sz="2800" dirty="0">
                <a:solidFill>
                  <a:srgbClr val="CC0000"/>
                </a:solidFill>
              </a:rPr>
              <a:t>equilibrium Q</a:t>
            </a:r>
            <a:endParaRPr lang="en-US" sz="2800" dirty="0"/>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48</a:t>
            </a:fld>
            <a:endParaRPr lang="en-US" dirty="0"/>
          </a:p>
        </p:txBody>
      </p:sp>
      <p:graphicFrame>
        <p:nvGraphicFramePr>
          <p:cNvPr id="16" name="Group 13"/>
          <p:cNvGraphicFramePr>
            <a:graphicFrameLocks noGrp="1"/>
          </p:cNvGraphicFramePr>
          <p:nvPr>
            <p:extLst>
              <p:ext uri="{D42A27DB-BD31-4B8C-83A1-F6EECF244321}">
                <p14:modId xmlns:p14="http://schemas.microsoft.com/office/powerpoint/2010/main" val="1654630885"/>
              </p:ext>
            </p:extLst>
          </p:nvPr>
        </p:nvGraphicFramePr>
        <p:xfrm>
          <a:off x="6254750" y="2107184"/>
          <a:ext cx="2293937" cy="3659189"/>
        </p:xfrm>
        <a:graphic>
          <a:graphicData uri="http://schemas.openxmlformats.org/drawingml/2006/table">
            <a:tbl>
              <a:tblPr/>
              <a:tblGrid>
                <a:gridCol w="701675">
                  <a:extLst>
                    <a:ext uri="{9D8B030D-6E8A-4147-A177-3AD203B41FA5}">
                      <a16:colId xmlns:a16="http://schemas.microsoft.com/office/drawing/2014/main" val="20000"/>
                    </a:ext>
                  </a:extLst>
                </a:gridCol>
                <a:gridCol w="869950">
                  <a:extLst>
                    <a:ext uri="{9D8B030D-6E8A-4147-A177-3AD203B41FA5}">
                      <a16:colId xmlns:a16="http://schemas.microsoft.com/office/drawing/2014/main" val="20001"/>
                    </a:ext>
                  </a:extLst>
                </a:gridCol>
                <a:gridCol w="722312">
                  <a:extLst>
                    <a:ext uri="{9D8B030D-6E8A-4147-A177-3AD203B41FA5}">
                      <a16:colId xmlns:a16="http://schemas.microsoft.com/office/drawing/2014/main" val="20002"/>
                    </a:ext>
                  </a:extLst>
                </a:gridCol>
              </a:tblGrid>
              <a:tr h="50800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dirty="0">
                          <a:ln>
                            <a:noFill/>
                          </a:ln>
                          <a:solidFill>
                            <a:schemeClr val="tx1"/>
                          </a:solidFill>
                          <a:effectLst/>
                          <a:latin typeface="Arial" charset="0"/>
                        </a:rPr>
                        <a:t>P</a:t>
                      </a:r>
                    </a:p>
                  </a:txBody>
                  <a:tcPr anchor="ctr" anchorCtr="1"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dirty="0">
                          <a:ln>
                            <a:noFill/>
                          </a:ln>
                          <a:solidFill>
                            <a:schemeClr val="tx1"/>
                          </a:solidFill>
                          <a:effectLst/>
                          <a:latin typeface="Arial" charset="0"/>
                        </a:rPr>
                        <a:t>Q</a:t>
                      </a:r>
                      <a:r>
                        <a:rPr kumimoji="0" lang="en-US" sz="2400" b="1" i="1" u="none" strike="noStrike" cap="none" normalizeH="0" baseline="30000" dirty="0">
                          <a:ln>
                            <a:noFill/>
                          </a:ln>
                          <a:solidFill>
                            <a:schemeClr val="tx1"/>
                          </a:solidFill>
                          <a:effectLst/>
                          <a:latin typeface="Arial" charset="0"/>
                        </a:rPr>
                        <a:t>D</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dirty="0">
                          <a:ln>
                            <a:noFill/>
                          </a:ln>
                          <a:solidFill>
                            <a:schemeClr val="tx1"/>
                          </a:solidFill>
                          <a:effectLst/>
                          <a:latin typeface="Arial" charset="0"/>
                        </a:rPr>
                        <a:t>Q</a:t>
                      </a:r>
                      <a:r>
                        <a:rPr kumimoji="0" lang="en-US" sz="2400" b="1" i="1" u="none" strike="noStrike" cap="none" normalizeH="0" baseline="30000" dirty="0">
                          <a:ln>
                            <a:noFill/>
                          </a:ln>
                          <a:solidFill>
                            <a:schemeClr val="tx1"/>
                          </a:solidFill>
                          <a:effectLst/>
                          <a:latin typeface="Arial" charset="0"/>
                        </a:rPr>
                        <a:t>S</a:t>
                      </a:r>
                    </a:p>
                  </a:txBody>
                  <a:tcPr anchor="ctr" anchorCtr="1"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$0</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a:ln>
                            <a:noFill/>
                          </a:ln>
                          <a:solidFill>
                            <a:schemeClr val="tx1"/>
                          </a:solidFill>
                          <a:effectLst/>
                          <a:latin typeface="Arial" charset="0"/>
                        </a:rPr>
                        <a:t>24</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0</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1</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21</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5</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2</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18</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10</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a:ln>
                            <a:noFill/>
                          </a:ln>
                          <a:solidFill>
                            <a:schemeClr val="tx1"/>
                          </a:solidFill>
                          <a:effectLst/>
                          <a:latin typeface="Arial" charset="0"/>
                        </a:rPr>
                        <a:t>3</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a:ln>
                            <a:noFill/>
                          </a:ln>
                          <a:solidFill>
                            <a:schemeClr val="tx1"/>
                          </a:solidFill>
                          <a:effectLst/>
                          <a:latin typeface="Arial" charset="0"/>
                        </a:rPr>
                        <a:t>15</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15</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4</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12</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20</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5</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9</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25</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6</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6</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a:ln>
                            <a:noFill/>
                          </a:ln>
                          <a:solidFill>
                            <a:schemeClr val="tx1"/>
                          </a:solidFill>
                          <a:effectLst/>
                          <a:latin typeface="Arial" charset="0"/>
                        </a:rPr>
                        <a:t>30</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7"/>
                  </a:ext>
                </a:extLst>
              </a:tr>
            </a:tbl>
          </a:graphicData>
        </a:graphic>
      </p:graphicFrame>
      <p:grpSp>
        <p:nvGrpSpPr>
          <p:cNvPr id="22" name="Group 73"/>
          <p:cNvGrpSpPr>
            <a:grpSpLocks/>
          </p:cNvGrpSpPr>
          <p:nvPr/>
        </p:nvGrpSpPr>
        <p:grpSpPr bwMode="auto">
          <a:xfrm>
            <a:off x="390525" y="3746501"/>
            <a:ext cx="6419850" cy="727075"/>
            <a:chOff x="195" y="2332"/>
            <a:chExt cx="4044" cy="458"/>
          </a:xfrm>
        </p:grpSpPr>
        <p:sp>
          <p:nvSpPr>
            <p:cNvPr id="23" name="Rectangle 74"/>
            <p:cNvSpPr>
              <a:spLocks noChangeArrowheads="1"/>
            </p:cNvSpPr>
            <p:nvPr/>
          </p:nvSpPr>
          <p:spPr bwMode="auto">
            <a:xfrm>
              <a:off x="195" y="2332"/>
              <a:ext cx="529" cy="242"/>
            </a:xfrm>
            <a:prstGeom prst="rect">
              <a:avLst/>
            </a:prstGeom>
            <a:noFill/>
            <a:ln w="12700">
              <a:solidFill>
                <a:srgbClr val="FF0000"/>
              </a:solidFill>
              <a:miter lim="800000"/>
              <a:headEnd/>
              <a:tailEnd/>
            </a:ln>
          </p:spPr>
          <p:txBody>
            <a:bodyPr wrap="none" anchor="ctr"/>
            <a:lstStyle/>
            <a:p>
              <a:endParaRPr lang="en-US">
                <a:latin typeface="Arial"/>
                <a:cs typeface="Arial"/>
              </a:endParaRPr>
            </a:p>
          </p:txBody>
        </p:sp>
        <p:sp>
          <p:nvSpPr>
            <p:cNvPr id="24" name="Rectangle 75"/>
            <p:cNvSpPr>
              <a:spLocks noChangeArrowheads="1"/>
            </p:cNvSpPr>
            <p:nvPr/>
          </p:nvSpPr>
          <p:spPr bwMode="auto">
            <a:xfrm>
              <a:off x="3979" y="2552"/>
              <a:ext cx="260" cy="238"/>
            </a:xfrm>
            <a:prstGeom prst="rect">
              <a:avLst/>
            </a:prstGeom>
            <a:noFill/>
            <a:ln w="28575">
              <a:solidFill>
                <a:srgbClr val="FF0000"/>
              </a:solidFill>
              <a:miter lim="800000"/>
              <a:headEnd/>
              <a:tailEnd/>
            </a:ln>
          </p:spPr>
          <p:txBody>
            <a:bodyPr wrap="none" anchor="ctr"/>
            <a:lstStyle/>
            <a:p>
              <a:endParaRPr lang="en-US">
                <a:latin typeface="Arial"/>
                <a:cs typeface="Arial"/>
              </a:endParaRPr>
            </a:p>
          </p:txBody>
        </p:sp>
      </p:grpSp>
      <p:grpSp>
        <p:nvGrpSpPr>
          <p:cNvPr id="40" name="Group 2"/>
          <p:cNvGrpSpPr>
            <a:grpSpLocks/>
          </p:cNvGrpSpPr>
          <p:nvPr/>
        </p:nvGrpSpPr>
        <p:grpSpPr bwMode="auto">
          <a:xfrm>
            <a:off x="309562" y="1524000"/>
            <a:ext cx="5513387" cy="4886326"/>
            <a:chOff x="175" y="910"/>
            <a:chExt cx="3473" cy="3078"/>
          </a:xfrm>
        </p:grpSpPr>
        <p:graphicFrame>
          <p:nvGraphicFramePr>
            <p:cNvPr id="41" name="Object 3"/>
            <p:cNvGraphicFramePr>
              <a:graphicFrameLocks noChangeAspect="1"/>
            </p:cNvGraphicFramePr>
            <p:nvPr/>
          </p:nvGraphicFramePr>
          <p:xfrm>
            <a:off x="175" y="910"/>
            <a:ext cx="3446" cy="3078"/>
          </p:xfrm>
          <a:graphic>
            <a:graphicData uri="http://schemas.openxmlformats.org/presentationml/2006/ole">
              <mc:AlternateContent xmlns:mc="http://schemas.openxmlformats.org/markup-compatibility/2006">
                <mc:Choice xmlns:v="urn:schemas-microsoft-com:vml" Requires="v">
                  <p:oleObj spid="_x0000_s10317" name="Worksheet" r:id="rId4" imgW="5800649" imgH="5181600" progId="Excel.Sheet.8">
                    <p:embed/>
                  </p:oleObj>
                </mc:Choice>
                <mc:Fallback>
                  <p:oleObj name="Worksheet" r:id="rId4" imgW="5800649" imgH="518160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 y="910"/>
                          <a:ext cx="3446" cy="3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2" name="Text Box 4"/>
            <p:cNvSpPr txBox="1">
              <a:spLocks noChangeArrowheads="1"/>
            </p:cNvSpPr>
            <p:nvPr/>
          </p:nvSpPr>
          <p:spPr bwMode="auto">
            <a:xfrm>
              <a:off x="511" y="1040"/>
              <a:ext cx="262" cy="308"/>
            </a:xfrm>
            <a:prstGeom prst="rect">
              <a:avLst/>
            </a:prstGeom>
            <a:noFill/>
            <a:ln w="9525">
              <a:noFill/>
              <a:miter lim="800000"/>
              <a:headEnd/>
              <a:tailEnd/>
            </a:ln>
          </p:spPr>
          <p:txBody>
            <a:bodyPr>
              <a:spAutoFit/>
            </a:bodyPr>
            <a:lstStyle/>
            <a:p>
              <a:pPr algn="r">
                <a:spcBef>
                  <a:spcPct val="50000"/>
                </a:spcBef>
              </a:pPr>
              <a:r>
                <a:rPr lang="en-US" sz="2600" b="1" i="1" dirty="0">
                  <a:latin typeface="Arial"/>
                  <a:cs typeface="Arial"/>
                </a:rPr>
                <a:t>P</a:t>
              </a:r>
            </a:p>
          </p:txBody>
        </p:sp>
        <p:sp>
          <p:nvSpPr>
            <p:cNvPr id="43" name="Text Box 5"/>
            <p:cNvSpPr txBox="1">
              <a:spLocks noChangeArrowheads="1"/>
            </p:cNvSpPr>
            <p:nvPr/>
          </p:nvSpPr>
          <p:spPr bwMode="auto">
            <a:xfrm>
              <a:off x="3375" y="3540"/>
              <a:ext cx="273" cy="250"/>
            </a:xfrm>
            <a:prstGeom prst="rect">
              <a:avLst/>
            </a:prstGeom>
            <a:noFill/>
            <a:ln w="9525">
              <a:noFill/>
              <a:miter lim="800000"/>
              <a:headEnd/>
              <a:tailEnd/>
            </a:ln>
          </p:spPr>
          <p:txBody>
            <a:bodyPr lIns="0" tIns="0" rIns="0" bIns="0">
              <a:spAutoFit/>
            </a:bodyPr>
            <a:lstStyle/>
            <a:p>
              <a:pPr algn="ctr">
                <a:spcBef>
                  <a:spcPct val="50000"/>
                </a:spcBef>
              </a:pPr>
              <a:r>
                <a:rPr lang="en-US" sz="2600" b="1" i="1" dirty="0">
                  <a:latin typeface="Arial"/>
                  <a:cs typeface="Arial"/>
                </a:rPr>
                <a:t>Q</a:t>
              </a:r>
            </a:p>
          </p:txBody>
        </p:sp>
      </p:grpSp>
      <p:grpSp>
        <p:nvGrpSpPr>
          <p:cNvPr id="44" name="Group 7"/>
          <p:cNvGrpSpPr>
            <a:grpSpLocks/>
          </p:cNvGrpSpPr>
          <p:nvPr/>
        </p:nvGrpSpPr>
        <p:grpSpPr bwMode="auto">
          <a:xfrm>
            <a:off x="1528762" y="1641476"/>
            <a:ext cx="2413000" cy="4010025"/>
            <a:chOff x="943" y="1006"/>
            <a:chExt cx="1520" cy="2526"/>
          </a:xfrm>
        </p:grpSpPr>
        <p:sp>
          <p:nvSpPr>
            <p:cNvPr id="45" name="Line 8"/>
            <p:cNvSpPr>
              <a:spLocks noChangeShapeType="1"/>
            </p:cNvSpPr>
            <p:nvPr/>
          </p:nvSpPr>
          <p:spPr bwMode="auto">
            <a:xfrm>
              <a:off x="1151" y="1252"/>
              <a:ext cx="1312" cy="2280"/>
            </a:xfrm>
            <a:prstGeom prst="line">
              <a:avLst/>
            </a:prstGeom>
            <a:noFill/>
            <a:ln w="50800">
              <a:solidFill>
                <a:srgbClr val="003399"/>
              </a:solidFill>
              <a:round/>
              <a:headEnd/>
              <a:tailEnd/>
            </a:ln>
          </p:spPr>
          <p:txBody>
            <a:bodyPr/>
            <a:lstStyle/>
            <a:p>
              <a:endParaRPr lang="en-US">
                <a:latin typeface="Arial"/>
                <a:cs typeface="Arial"/>
              </a:endParaRPr>
            </a:p>
          </p:txBody>
        </p:sp>
        <p:sp>
          <p:nvSpPr>
            <p:cNvPr id="46" name="Text Box 9"/>
            <p:cNvSpPr txBox="1">
              <a:spLocks noChangeArrowheads="1"/>
            </p:cNvSpPr>
            <p:nvPr/>
          </p:nvSpPr>
          <p:spPr bwMode="auto">
            <a:xfrm>
              <a:off x="943" y="1006"/>
              <a:ext cx="273" cy="250"/>
            </a:xfrm>
            <a:prstGeom prst="rect">
              <a:avLst/>
            </a:prstGeom>
            <a:noFill/>
            <a:ln w="9525">
              <a:noFill/>
              <a:miter lim="800000"/>
              <a:headEnd/>
              <a:tailEnd/>
            </a:ln>
          </p:spPr>
          <p:txBody>
            <a:bodyPr lIns="0" tIns="0" rIns="0" bIns="0">
              <a:spAutoFit/>
            </a:bodyPr>
            <a:lstStyle/>
            <a:p>
              <a:pPr algn="ctr">
                <a:spcBef>
                  <a:spcPct val="50000"/>
                </a:spcBef>
              </a:pPr>
              <a:r>
                <a:rPr lang="en-US" sz="2600" b="1" i="1" dirty="0">
                  <a:latin typeface="Arial"/>
                  <a:cs typeface="Arial"/>
                </a:rPr>
                <a:t>D</a:t>
              </a:r>
            </a:p>
          </p:txBody>
        </p:sp>
      </p:grpSp>
      <p:grpSp>
        <p:nvGrpSpPr>
          <p:cNvPr id="47" name="Group 10"/>
          <p:cNvGrpSpPr>
            <a:grpSpLocks/>
          </p:cNvGrpSpPr>
          <p:nvPr/>
        </p:nvGrpSpPr>
        <p:grpSpPr bwMode="auto">
          <a:xfrm>
            <a:off x="1358899" y="1870076"/>
            <a:ext cx="3675063" cy="3784599"/>
            <a:chOff x="836" y="1150"/>
            <a:chExt cx="2315" cy="2384"/>
          </a:xfrm>
        </p:grpSpPr>
        <p:sp>
          <p:nvSpPr>
            <p:cNvPr id="48" name="Line 11"/>
            <p:cNvSpPr>
              <a:spLocks noChangeShapeType="1"/>
            </p:cNvSpPr>
            <p:nvPr/>
          </p:nvSpPr>
          <p:spPr bwMode="auto">
            <a:xfrm flipH="1">
              <a:off x="836" y="1326"/>
              <a:ext cx="2064" cy="2208"/>
            </a:xfrm>
            <a:prstGeom prst="line">
              <a:avLst/>
            </a:prstGeom>
            <a:noFill/>
            <a:ln w="50800">
              <a:solidFill>
                <a:srgbClr val="003399"/>
              </a:solidFill>
              <a:round/>
              <a:headEnd/>
              <a:tailEnd/>
            </a:ln>
          </p:spPr>
          <p:txBody>
            <a:bodyPr/>
            <a:lstStyle/>
            <a:p>
              <a:endParaRPr lang="en-US">
                <a:latin typeface="Arial"/>
                <a:cs typeface="Arial"/>
              </a:endParaRPr>
            </a:p>
          </p:txBody>
        </p:sp>
        <p:sp>
          <p:nvSpPr>
            <p:cNvPr id="49" name="Text Box 12"/>
            <p:cNvSpPr txBox="1">
              <a:spLocks noChangeArrowheads="1"/>
            </p:cNvSpPr>
            <p:nvPr/>
          </p:nvSpPr>
          <p:spPr bwMode="auto">
            <a:xfrm>
              <a:off x="2878" y="1150"/>
              <a:ext cx="273" cy="250"/>
            </a:xfrm>
            <a:prstGeom prst="rect">
              <a:avLst/>
            </a:prstGeom>
            <a:noFill/>
            <a:ln w="9525">
              <a:noFill/>
              <a:miter lim="800000"/>
              <a:headEnd/>
              <a:tailEnd/>
            </a:ln>
          </p:spPr>
          <p:txBody>
            <a:bodyPr lIns="0" tIns="0" rIns="0" bIns="0">
              <a:spAutoFit/>
            </a:bodyPr>
            <a:lstStyle/>
            <a:p>
              <a:pPr algn="ctr">
                <a:spcBef>
                  <a:spcPct val="50000"/>
                </a:spcBef>
              </a:pPr>
              <a:r>
                <a:rPr lang="en-US" sz="2600" b="1" i="1" dirty="0">
                  <a:latin typeface="Arial"/>
                  <a:cs typeface="Arial"/>
                </a:rPr>
                <a:t>S</a:t>
              </a:r>
            </a:p>
          </p:txBody>
        </p:sp>
      </p:grpSp>
      <p:grpSp>
        <p:nvGrpSpPr>
          <p:cNvPr id="50" name="Group 14"/>
          <p:cNvGrpSpPr>
            <a:grpSpLocks/>
          </p:cNvGrpSpPr>
          <p:nvPr/>
        </p:nvGrpSpPr>
        <p:grpSpPr bwMode="auto">
          <a:xfrm>
            <a:off x="1350962" y="3878264"/>
            <a:ext cx="1676400" cy="1781175"/>
            <a:chOff x="831" y="2415"/>
            <a:chExt cx="1056" cy="1122"/>
          </a:xfrm>
        </p:grpSpPr>
        <p:grpSp>
          <p:nvGrpSpPr>
            <p:cNvPr id="51" name="Group 15"/>
            <p:cNvGrpSpPr>
              <a:grpSpLocks/>
            </p:cNvGrpSpPr>
            <p:nvPr/>
          </p:nvGrpSpPr>
          <p:grpSpPr bwMode="auto">
            <a:xfrm>
              <a:off x="831" y="2461"/>
              <a:ext cx="1013" cy="1076"/>
              <a:chOff x="357" y="2450"/>
              <a:chExt cx="795" cy="646"/>
            </a:xfrm>
          </p:grpSpPr>
          <p:sp>
            <p:nvSpPr>
              <p:cNvPr id="53" name="Line 16"/>
              <p:cNvSpPr>
                <a:spLocks noChangeShapeType="1"/>
              </p:cNvSpPr>
              <p:nvPr/>
            </p:nvSpPr>
            <p:spPr bwMode="auto">
              <a:xfrm>
                <a:off x="357" y="2450"/>
                <a:ext cx="795" cy="0"/>
              </a:xfrm>
              <a:prstGeom prst="line">
                <a:avLst/>
              </a:prstGeom>
              <a:noFill/>
              <a:ln w="9525">
                <a:solidFill>
                  <a:srgbClr val="4D4D4D"/>
                </a:solidFill>
                <a:prstDash val="dash"/>
                <a:round/>
                <a:headEnd/>
                <a:tailEnd/>
              </a:ln>
            </p:spPr>
            <p:txBody>
              <a:bodyPr/>
              <a:lstStyle/>
              <a:p>
                <a:endParaRPr lang="en-US">
                  <a:latin typeface="Arial"/>
                  <a:cs typeface="Arial"/>
                </a:endParaRPr>
              </a:p>
            </p:txBody>
          </p:sp>
          <p:sp>
            <p:nvSpPr>
              <p:cNvPr id="54" name="Line 17"/>
              <p:cNvSpPr>
                <a:spLocks noChangeShapeType="1"/>
              </p:cNvSpPr>
              <p:nvPr/>
            </p:nvSpPr>
            <p:spPr bwMode="auto">
              <a:xfrm>
                <a:off x="1152" y="2451"/>
                <a:ext cx="0" cy="645"/>
              </a:xfrm>
              <a:prstGeom prst="line">
                <a:avLst/>
              </a:prstGeom>
              <a:noFill/>
              <a:ln w="9525">
                <a:solidFill>
                  <a:srgbClr val="4D4D4D"/>
                </a:solidFill>
                <a:prstDash val="dash"/>
                <a:round/>
                <a:headEnd/>
                <a:tailEnd/>
              </a:ln>
            </p:spPr>
            <p:txBody>
              <a:bodyPr/>
              <a:lstStyle/>
              <a:p>
                <a:endParaRPr lang="en-US">
                  <a:latin typeface="Arial"/>
                  <a:cs typeface="Arial"/>
                </a:endParaRPr>
              </a:p>
            </p:txBody>
          </p:sp>
        </p:grpSp>
        <p:sp>
          <p:nvSpPr>
            <p:cNvPr id="52" name="Oval 18"/>
            <p:cNvSpPr>
              <a:spLocks noChangeArrowheads="1"/>
            </p:cNvSpPr>
            <p:nvPr/>
          </p:nvSpPr>
          <p:spPr bwMode="auto">
            <a:xfrm>
              <a:off x="1799" y="2415"/>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grpSp>
        <p:nvGrpSpPr>
          <p:cNvPr id="55" name="Group 73"/>
          <p:cNvGrpSpPr>
            <a:grpSpLocks/>
          </p:cNvGrpSpPr>
          <p:nvPr/>
        </p:nvGrpSpPr>
        <p:grpSpPr bwMode="auto">
          <a:xfrm>
            <a:off x="2747962" y="4089401"/>
            <a:ext cx="5672138" cy="2168525"/>
            <a:chOff x="1706" y="2552"/>
            <a:chExt cx="3573" cy="1366"/>
          </a:xfrm>
        </p:grpSpPr>
        <p:sp>
          <p:nvSpPr>
            <p:cNvPr id="56" name="Rectangle 74"/>
            <p:cNvSpPr>
              <a:spLocks noChangeArrowheads="1"/>
            </p:cNvSpPr>
            <p:nvPr/>
          </p:nvSpPr>
          <p:spPr bwMode="auto">
            <a:xfrm>
              <a:off x="1706" y="3676"/>
              <a:ext cx="278" cy="242"/>
            </a:xfrm>
            <a:prstGeom prst="rect">
              <a:avLst/>
            </a:prstGeom>
            <a:noFill/>
            <a:ln w="12700">
              <a:solidFill>
                <a:srgbClr val="FF0000"/>
              </a:solidFill>
              <a:miter lim="800000"/>
              <a:headEnd/>
              <a:tailEnd/>
            </a:ln>
          </p:spPr>
          <p:txBody>
            <a:bodyPr wrap="none" anchor="ctr"/>
            <a:lstStyle/>
            <a:p>
              <a:endParaRPr lang="en-US">
                <a:latin typeface="Arial"/>
                <a:cs typeface="Arial"/>
              </a:endParaRPr>
            </a:p>
          </p:txBody>
        </p:sp>
        <p:sp>
          <p:nvSpPr>
            <p:cNvPr id="57" name="Rectangle 75"/>
            <p:cNvSpPr>
              <a:spLocks noChangeArrowheads="1"/>
            </p:cNvSpPr>
            <p:nvPr/>
          </p:nvSpPr>
          <p:spPr bwMode="auto">
            <a:xfrm>
              <a:off x="4433" y="2552"/>
              <a:ext cx="846" cy="238"/>
            </a:xfrm>
            <a:prstGeom prst="rect">
              <a:avLst/>
            </a:prstGeom>
            <a:noFill/>
            <a:ln w="28575">
              <a:solidFill>
                <a:srgbClr val="FF0000"/>
              </a:solidFill>
              <a:miter lim="800000"/>
              <a:headEnd/>
              <a:tailEnd/>
            </a:ln>
          </p:spPr>
          <p:txBody>
            <a:bodyPr wrap="none" anchor="ctr"/>
            <a:lstStyle/>
            <a:p>
              <a:endParaRPr lang="en-US">
                <a:latin typeface="Arial"/>
                <a:cs typeface="Arial"/>
              </a:endParaRPr>
            </a:p>
          </p:txBody>
        </p:sp>
      </p:grpSp>
      <p:sp>
        <p:nvSpPr>
          <p:cNvPr id="28"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3804859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strips(downRight)">
                                      <p:cBhvr>
                                        <p:cTn id="7" dur="500"/>
                                        <p:tgtEl>
                                          <p:spTgt spid="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fade">
                                      <p:cBhvr>
                                        <p:cTn id="1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ASK THE EXPERTS</a:t>
            </a:r>
          </a:p>
        </p:txBody>
      </p:sp>
      <p:sp>
        <p:nvSpPr>
          <p:cNvPr id="3" name="Slide Number Placeholder 2"/>
          <p:cNvSpPr>
            <a:spLocks noGrp="1"/>
          </p:cNvSpPr>
          <p:nvPr>
            <p:ph type="sldNum" sz="quarter" idx="10"/>
          </p:nvPr>
        </p:nvSpPr>
        <p:spPr/>
        <p:txBody>
          <a:bodyPr/>
          <a:lstStyle/>
          <a:p>
            <a:pPr fontAlgn="base">
              <a:spcAft>
                <a:spcPct val="0"/>
              </a:spcAft>
              <a:defRPr/>
            </a:pPr>
            <a:fld id="{CFA536BC-3ED5-4293-8323-16A4258B4A0B}" type="slidenum">
              <a:rPr lang="en-US" smtClean="0"/>
              <a:pPr fontAlgn="base">
                <a:spcAft>
                  <a:spcPct val="0"/>
                </a:spcAft>
                <a:defRPr/>
              </a:pPr>
              <a:t>49</a:t>
            </a:fld>
            <a:endParaRPr lang="en-US" dirty="0"/>
          </a:p>
        </p:txBody>
      </p:sp>
      <p:sp>
        <p:nvSpPr>
          <p:cNvPr id="6" name="Text Placeholder 5"/>
          <p:cNvSpPr>
            <a:spLocks noGrp="1"/>
          </p:cNvSpPr>
          <p:nvPr>
            <p:ph type="body" sz="quarter" idx="12"/>
          </p:nvPr>
        </p:nvSpPr>
        <p:spPr/>
        <p:txBody>
          <a:bodyPr/>
          <a:lstStyle/>
          <a:p>
            <a:r>
              <a:rPr lang="en-US" sz="2800" dirty="0"/>
              <a:t>Price Gouging</a:t>
            </a:r>
          </a:p>
        </p:txBody>
      </p:sp>
      <p:sp>
        <p:nvSpPr>
          <p:cNvPr id="5" name="Text Placeholder 4"/>
          <p:cNvSpPr>
            <a:spLocks noGrp="1"/>
          </p:cNvSpPr>
          <p:nvPr>
            <p:ph type="body" sz="quarter" idx="14"/>
          </p:nvPr>
        </p:nvSpPr>
        <p:spPr>
          <a:xfrm>
            <a:off x="228600" y="1143000"/>
            <a:ext cx="8763000" cy="2362200"/>
          </a:xfrm>
        </p:spPr>
        <p:txBody>
          <a:bodyPr/>
          <a:lstStyle/>
          <a:p>
            <a:r>
              <a:rPr lang="en-US" sz="2800" dirty="0"/>
              <a:t>“Connecticut should pass its Senate Bill 60, which states that during a ‘severe weather event emergency, no person within the chain of distribution of consumer goods and services shall sell or offer to sell consumer goods or services for a price that is unconscionably excessive.’”</a:t>
            </a:r>
          </a:p>
          <a:p>
            <a:endParaRPr lang="en-US" sz="2800" dirty="0"/>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0237" y="3571101"/>
            <a:ext cx="5419725" cy="2524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
        <p:nvSpPr>
          <p:cNvPr id="7" name="Rectangle 6"/>
          <p:cNvSpPr/>
          <p:nvPr/>
        </p:nvSpPr>
        <p:spPr>
          <a:xfrm>
            <a:off x="2286000" y="6009501"/>
            <a:ext cx="3359574" cy="276999"/>
          </a:xfrm>
          <a:prstGeom prst="rect">
            <a:avLst/>
          </a:prstGeom>
        </p:spPr>
        <p:txBody>
          <a:bodyPr wrap="none">
            <a:spAutoFit/>
          </a:bodyPr>
          <a:lstStyle/>
          <a:p>
            <a:pPr lvl="0"/>
            <a:r>
              <a:rPr lang="en-US" sz="1200" dirty="0">
                <a:solidFill>
                  <a:prstClr val="black"/>
                </a:solidFill>
                <a:latin typeface="Calibri"/>
              </a:rPr>
              <a:t>Source: </a:t>
            </a:r>
            <a:r>
              <a:rPr lang="en-IN" sz="1200" dirty="0">
                <a:solidFill>
                  <a:prstClr val="black"/>
                </a:solidFill>
                <a:latin typeface="Calibri"/>
              </a:rPr>
              <a:t>IGM Economic Experts Panel, May 2, 2012.</a:t>
            </a:r>
          </a:p>
        </p:txBody>
      </p:sp>
    </p:spTree>
    <p:extLst>
      <p:ext uri="{BB962C8B-B14F-4D97-AF65-F5344CB8AC3E}">
        <p14:creationId xmlns:p14="http://schemas.microsoft.com/office/powerpoint/2010/main" val="1860557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wipe(left)">
                                      <p:cBhvr>
                                        <p:cTn id="7" dur="5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wrap="square" anchor="ctr"/>
          <a:lstStyle/>
          <a:p>
            <a:r>
              <a:rPr lang="en-US" altLang="en-US" dirty="0"/>
              <a:t>Demand </a:t>
            </a:r>
          </a:p>
        </p:txBody>
      </p:sp>
      <p:sp>
        <p:nvSpPr>
          <p:cNvPr id="16387" name="Content Placeholder 2"/>
          <p:cNvSpPr>
            <a:spLocks noGrp="1"/>
          </p:cNvSpPr>
          <p:nvPr>
            <p:ph idx="1"/>
          </p:nvPr>
        </p:nvSpPr>
        <p:spPr/>
        <p:txBody>
          <a:bodyPr/>
          <a:lstStyle/>
          <a:p>
            <a:r>
              <a:rPr lang="en-US" altLang="en-US" dirty="0"/>
              <a:t>Quantity demanded</a:t>
            </a:r>
          </a:p>
          <a:p>
            <a:pPr lvl="1"/>
            <a:r>
              <a:rPr lang="en-US" altLang="en-US" dirty="0"/>
              <a:t>Amount of a good that buyers are willing and able to purchase </a:t>
            </a:r>
          </a:p>
          <a:p>
            <a:r>
              <a:rPr lang="en-US" altLang="en-US" dirty="0"/>
              <a:t>Law of demand</a:t>
            </a:r>
          </a:p>
          <a:p>
            <a:pPr lvl="1"/>
            <a:r>
              <a:rPr lang="en-US" altLang="en-US" dirty="0"/>
              <a:t>Other things equal</a:t>
            </a:r>
          </a:p>
          <a:p>
            <a:pPr lvl="1"/>
            <a:r>
              <a:rPr lang="en-US" altLang="en-US" dirty="0"/>
              <a:t>When the price of a good rises, the quantity demanded of the good falls</a:t>
            </a:r>
          </a:p>
          <a:p>
            <a:pPr lvl="1"/>
            <a:r>
              <a:rPr lang="en-US" altLang="en-US" dirty="0"/>
              <a:t>When the price falls, the quantity demanded rises</a:t>
            </a:r>
          </a:p>
        </p:txBody>
      </p:sp>
      <p:sp>
        <p:nvSpPr>
          <p:cNvPr id="16389" name="Slide Number Placeholder 1"/>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AE68F01B-8433-4C79-8A2D-2184F1B17E29}" type="slidenum">
              <a:rPr lang="en-US" altLang="en-US" sz="1200" smtClean="0">
                <a:solidFill>
                  <a:srgbClr val="002060"/>
                </a:solidFill>
              </a:rPr>
              <a:pPr algn="ctr" eaLnBrk="1" hangingPunct="1"/>
              <a:t>5</a:t>
            </a:fld>
            <a:endParaRPr lang="en-US" altLang="en-US" sz="1200">
              <a:solidFill>
                <a:srgbClr val="002060"/>
              </a:solidFill>
            </a:endParaRPr>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1770274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C00000"/>
                </a:solidFill>
              </a:rPr>
              <a:t>Markets not in equilibrium: surplus – 1 </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50</a:t>
            </a:fld>
            <a:endParaRPr lang="en-US" dirty="0"/>
          </a:p>
        </p:txBody>
      </p:sp>
      <p:sp>
        <p:nvSpPr>
          <p:cNvPr id="3" name="Text Placeholder 2"/>
          <p:cNvSpPr>
            <a:spLocks noGrp="1"/>
          </p:cNvSpPr>
          <p:nvPr>
            <p:ph idx="12"/>
          </p:nvPr>
        </p:nvSpPr>
        <p:spPr>
          <a:xfrm>
            <a:off x="4876800" y="914400"/>
            <a:ext cx="4191000" cy="5257800"/>
          </a:xfrm>
        </p:spPr>
        <p:txBody>
          <a:bodyPr>
            <a:noAutofit/>
          </a:bodyPr>
          <a:lstStyle/>
          <a:p>
            <a:pPr>
              <a:buNone/>
            </a:pPr>
            <a:r>
              <a:rPr lang="en-US" sz="2800" b="1" dirty="0">
                <a:solidFill>
                  <a:srgbClr val="CC0000"/>
                </a:solidFill>
              </a:rPr>
              <a:t>Surplus</a:t>
            </a:r>
            <a:r>
              <a:rPr lang="en-US" sz="2800" dirty="0"/>
              <a:t> (excess supply</a:t>
            </a:r>
            <a:r>
              <a:rPr lang="en-US" sz="2800" dirty="0">
                <a:solidFill>
                  <a:schemeClr val="tx1"/>
                </a:solidFill>
              </a:rPr>
              <a:t>): </a:t>
            </a:r>
            <a:r>
              <a:rPr lang="en-US" sz="2800" dirty="0">
                <a:solidFill>
                  <a:schemeClr val="tx1"/>
                </a:solidFill>
                <a:cs typeface="Arial"/>
              </a:rPr>
              <a:t>quantity supplied is greater than quantity demanded</a:t>
            </a:r>
            <a:endParaRPr lang="en-US" sz="2800" dirty="0">
              <a:cs typeface="Arial"/>
            </a:endParaRPr>
          </a:p>
          <a:p>
            <a:pPr marL="0" indent="0">
              <a:buNone/>
            </a:pPr>
            <a:r>
              <a:rPr lang="en-US" sz="2800" dirty="0">
                <a:solidFill>
                  <a:srgbClr val="002060"/>
                </a:solidFill>
                <a:cs typeface="Arial"/>
              </a:rPr>
              <a:t>If  </a:t>
            </a:r>
            <a:r>
              <a:rPr lang="en-US" sz="2800" b="1" i="1" dirty="0">
                <a:solidFill>
                  <a:srgbClr val="002060"/>
                </a:solidFill>
                <a:cs typeface="Arial"/>
              </a:rPr>
              <a:t>P</a:t>
            </a:r>
            <a:r>
              <a:rPr lang="en-US" sz="2800" dirty="0">
                <a:solidFill>
                  <a:srgbClr val="002060"/>
                </a:solidFill>
                <a:cs typeface="Arial"/>
              </a:rPr>
              <a:t>  =  $5, </a:t>
            </a:r>
          </a:p>
          <a:p>
            <a:pPr lvl="1"/>
            <a:r>
              <a:rPr lang="en-US" sz="2700" dirty="0">
                <a:solidFill>
                  <a:srgbClr val="002060"/>
                </a:solidFill>
                <a:cs typeface="Arial"/>
              </a:rPr>
              <a:t>then </a:t>
            </a:r>
            <a:r>
              <a:rPr lang="en-US" sz="2700" b="1" i="1" dirty="0">
                <a:solidFill>
                  <a:srgbClr val="002060"/>
                </a:solidFill>
                <a:cs typeface="Arial"/>
              </a:rPr>
              <a:t>Q</a:t>
            </a:r>
            <a:r>
              <a:rPr lang="en-US" sz="2700" b="1" i="1" baseline="30000" dirty="0">
                <a:solidFill>
                  <a:srgbClr val="002060"/>
                </a:solidFill>
                <a:cs typeface="Arial"/>
              </a:rPr>
              <a:t>D</a:t>
            </a:r>
            <a:r>
              <a:rPr lang="en-US" sz="2700" dirty="0">
                <a:solidFill>
                  <a:srgbClr val="002060"/>
                </a:solidFill>
                <a:cs typeface="Arial"/>
              </a:rPr>
              <a:t> =  9 muffins </a:t>
            </a:r>
          </a:p>
          <a:p>
            <a:pPr lvl="1"/>
            <a:r>
              <a:rPr lang="en-US" sz="2700" dirty="0">
                <a:solidFill>
                  <a:srgbClr val="002060"/>
                </a:solidFill>
                <a:cs typeface="Arial"/>
              </a:rPr>
              <a:t>and </a:t>
            </a:r>
            <a:r>
              <a:rPr lang="en-US" sz="2700" b="1" i="1" dirty="0">
                <a:solidFill>
                  <a:srgbClr val="002060"/>
                </a:solidFill>
                <a:cs typeface="Arial"/>
              </a:rPr>
              <a:t>Q</a:t>
            </a:r>
            <a:r>
              <a:rPr lang="en-US" sz="2700" b="1" i="1" baseline="30000" dirty="0">
                <a:solidFill>
                  <a:srgbClr val="002060"/>
                </a:solidFill>
                <a:cs typeface="Arial"/>
              </a:rPr>
              <a:t>S</a:t>
            </a:r>
            <a:r>
              <a:rPr lang="en-US" sz="2700" dirty="0">
                <a:solidFill>
                  <a:srgbClr val="002060"/>
                </a:solidFill>
                <a:cs typeface="Arial"/>
              </a:rPr>
              <a:t> =  25 muffins, </a:t>
            </a:r>
          </a:p>
          <a:p>
            <a:pPr lvl="1"/>
            <a:r>
              <a:rPr lang="en-US" sz="2700" dirty="0">
                <a:solidFill>
                  <a:srgbClr val="002060"/>
                </a:solidFill>
                <a:cs typeface="Arial"/>
              </a:rPr>
              <a:t>Resulting in a surplus of 16 muffins</a:t>
            </a:r>
            <a:endParaRPr lang="en-US" sz="2800" dirty="0">
              <a:solidFill>
                <a:srgbClr val="002060"/>
              </a:solidFill>
              <a:cs typeface="Arial"/>
            </a:endParaRPr>
          </a:p>
        </p:txBody>
      </p:sp>
      <p:grpSp>
        <p:nvGrpSpPr>
          <p:cNvPr id="6" name="Group 2"/>
          <p:cNvGrpSpPr>
            <a:grpSpLocks/>
          </p:cNvGrpSpPr>
          <p:nvPr/>
        </p:nvGrpSpPr>
        <p:grpSpPr bwMode="auto">
          <a:xfrm>
            <a:off x="277813" y="1371600"/>
            <a:ext cx="5513387" cy="4959350"/>
            <a:chOff x="175" y="864"/>
            <a:chExt cx="3473" cy="3124"/>
          </a:xfrm>
        </p:grpSpPr>
        <p:graphicFrame>
          <p:nvGraphicFramePr>
            <p:cNvPr id="7" name="Object 3"/>
            <p:cNvGraphicFramePr>
              <a:graphicFrameLocks noChangeAspect="1"/>
            </p:cNvGraphicFramePr>
            <p:nvPr/>
          </p:nvGraphicFramePr>
          <p:xfrm>
            <a:off x="175" y="910"/>
            <a:ext cx="3446" cy="3078"/>
          </p:xfrm>
          <a:graphic>
            <a:graphicData uri="http://schemas.openxmlformats.org/presentationml/2006/ole">
              <mc:AlternateContent xmlns:mc="http://schemas.openxmlformats.org/markup-compatibility/2006">
                <mc:Choice xmlns:v="urn:schemas-microsoft-com:vml" Requires="v">
                  <p:oleObj spid="_x0000_s11340" name="Worksheet" r:id="rId4" imgW="5800649" imgH="5181600" progId="Excel.Sheet.8">
                    <p:embed/>
                  </p:oleObj>
                </mc:Choice>
                <mc:Fallback>
                  <p:oleObj name="Worksheet" r:id="rId4" imgW="5800649" imgH="518160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 y="910"/>
                          <a:ext cx="3446" cy="3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Text Box 4"/>
            <p:cNvSpPr txBox="1">
              <a:spLocks noChangeArrowheads="1"/>
            </p:cNvSpPr>
            <p:nvPr/>
          </p:nvSpPr>
          <p:spPr bwMode="auto">
            <a:xfrm>
              <a:off x="480" y="864"/>
              <a:ext cx="262" cy="308"/>
            </a:xfrm>
            <a:prstGeom prst="rect">
              <a:avLst/>
            </a:prstGeom>
            <a:noFill/>
            <a:ln w="9525">
              <a:noFill/>
              <a:miter lim="800000"/>
              <a:headEnd/>
              <a:tailEnd/>
            </a:ln>
          </p:spPr>
          <p:txBody>
            <a:bodyPr>
              <a:spAutoFit/>
            </a:bodyPr>
            <a:lstStyle/>
            <a:p>
              <a:pPr algn="r">
                <a:spcBef>
                  <a:spcPct val="50000"/>
                </a:spcBef>
              </a:pPr>
              <a:r>
                <a:rPr lang="en-US" sz="2600" b="1" i="1" dirty="0">
                  <a:latin typeface="Arial"/>
                  <a:cs typeface="Arial"/>
                </a:rPr>
                <a:t>P</a:t>
              </a:r>
            </a:p>
          </p:txBody>
        </p:sp>
        <p:sp>
          <p:nvSpPr>
            <p:cNvPr id="9" name="Text Box 5"/>
            <p:cNvSpPr txBox="1">
              <a:spLocks noChangeArrowheads="1"/>
            </p:cNvSpPr>
            <p:nvPr/>
          </p:nvSpPr>
          <p:spPr bwMode="auto">
            <a:xfrm>
              <a:off x="3375" y="3542"/>
              <a:ext cx="273" cy="250"/>
            </a:xfrm>
            <a:prstGeom prst="rect">
              <a:avLst/>
            </a:prstGeom>
            <a:noFill/>
            <a:ln w="9525">
              <a:noFill/>
              <a:miter lim="800000"/>
              <a:headEnd/>
              <a:tailEnd/>
            </a:ln>
          </p:spPr>
          <p:txBody>
            <a:bodyPr lIns="0" tIns="0" rIns="0" bIns="0">
              <a:spAutoFit/>
            </a:bodyPr>
            <a:lstStyle/>
            <a:p>
              <a:pPr algn="ctr">
                <a:spcBef>
                  <a:spcPct val="50000"/>
                </a:spcBef>
              </a:pPr>
              <a:r>
                <a:rPr lang="en-US" sz="2600" b="1" i="1" dirty="0">
                  <a:latin typeface="Arial"/>
                  <a:cs typeface="Arial"/>
                </a:rPr>
                <a:t>Q</a:t>
              </a:r>
            </a:p>
          </p:txBody>
        </p:sp>
      </p:grpSp>
      <p:grpSp>
        <p:nvGrpSpPr>
          <p:cNvPr id="10" name="Group 6"/>
          <p:cNvGrpSpPr>
            <a:grpSpLocks/>
          </p:cNvGrpSpPr>
          <p:nvPr/>
        </p:nvGrpSpPr>
        <p:grpSpPr bwMode="auto">
          <a:xfrm>
            <a:off x="1471613" y="1584325"/>
            <a:ext cx="2438400" cy="4022725"/>
            <a:chOff x="927" y="998"/>
            <a:chExt cx="1536" cy="2534"/>
          </a:xfrm>
        </p:grpSpPr>
        <p:sp>
          <p:nvSpPr>
            <p:cNvPr id="11" name="Line 7"/>
            <p:cNvSpPr>
              <a:spLocks noChangeShapeType="1"/>
            </p:cNvSpPr>
            <p:nvPr/>
          </p:nvSpPr>
          <p:spPr bwMode="auto">
            <a:xfrm>
              <a:off x="1151" y="1252"/>
              <a:ext cx="1312" cy="2280"/>
            </a:xfrm>
            <a:prstGeom prst="line">
              <a:avLst/>
            </a:prstGeom>
            <a:noFill/>
            <a:ln w="50800">
              <a:solidFill>
                <a:srgbClr val="003399"/>
              </a:solidFill>
              <a:round/>
              <a:headEnd/>
              <a:tailEnd/>
            </a:ln>
          </p:spPr>
          <p:txBody>
            <a:bodyPr/>
            <a:lstStyle/>
            <a:p>
              <a:endParaRPr lang="en-US">
                <a:latin typeface="Arial"/>
                <a:cs typeface="Arial"/>
              </a:endParaRPr>
            </a:p>
          </p:txBody>
        </p:sp>
        <p:sp>
          <p:nvSpPr>
            <p:cNvPr id="12" name="Text Box 8"/>
            <p:cNvSpPr txBox="1">
              <a:spLocks noChangeArrowheads="1"/>
            </p:cNvSpPr>
            <p:nvPr/>
          </p:nvSpPr>
          <p:spPr bwMode="auto">
            <a:xfrm>
              <a:off x="927" y="998"/>
              <a:ext cx="273" cy="250"/>
            </a:xfrm>
            <a:prstGeom prst="rect">
              <a:avLst/>
            </a:prstGeom>
            <a:noFill/>
            <a:ln w="9525">
              <a:noFill/>
              <a:miter lim="800000"/>
              <a:headEnd/>
              <a:tailEnd/>
            </a:ln>
          </p:spPr>
          <p:txBody>
            <a:bodyPr lIns="0" tIns="0" rIns="0" bIns="0">
              <a:spAutoFit/>
            </a:bodyPr>
            <a:lstStyle/>
            <a:p>
              <a:pPr algn="ctr">
                <a:spcBef>
                  <a:spcPct val="50000"/>
                </a:spcBef>
              </a:pPr>
              <a:r>
                <a:rPr lang="en-US" sz="2600" b="1" i="1" dirty="0">
                  <a:latin typeface="Arial"/>
                  <a:cs typeface="Arial"/>
                </a:rPr>
                <a:t>D</a:t>
              </a:r>
            </a:p>
          </p:txBody>
        </p:sp>
      </p:grpSp>
      <p:grpSp>
        <p:nvGrpSpPr>
          <p:cNvPr id="13" name="Group 9"/>
          <p:cNvGrpSpPr>
            <a:grpSpLocks/>
          </p:cNvGrpSpPr>
          <p:nvPr/>
        </p:nvGrpSpPr>
        <p:grpSpPr bwMode="auto">
          <a:xfrm>
            <a:off x="1327150" y="1660525"/>
            <a:ext cx="3549651" cy="3949699"/>
            <a:chOff x="836" y="1046"/>
            <a:chExt cx="2236" cy="2488"/>
          </a:xfrm>
        </p:grpSpPr>
        <p:sp>
          <p:nvSpPr>
            <p:cNvPr id="14" name="Line 10"/>
            <p:cNvSpPr>
              <a:spLocks noChangeShapeType="1"/>
            </p:cNvSpPr>
            <p:nvPr/>
          </p:nvSpPr>
          <p:spPr bwMode="auto">
            <a:xfrm flipH="1">
              <a:off x="836" y="1326"/>
              <a:ext cx="2064" cy="2208"/>
            </a:xfrm>
            <a:prstGeom prst="line">
              <a:avLst/>
            </a:prstGeom>
            <a:noFill/>
            <a:ln w="50800">
              <a:solidFill>
                <a:srgbClr val="003399"/>
              </a:solidFill>
              <a:round/>
              <a:headEnd/>
              <a:tailEnd/>
            </a:ln>
          </p:spPr>
          <p:txBody>
            <a:bodyPr/>
            <a:lstStyle/>
            <a:p>
              <a:endParaRPr lang="en-US">
                <a:latin typeface="Arial"/>
                <a:cs typeface="Arial"/>
              </a:endParaRPr>
            </a:p>
          </p:txBody>
        </p:sp>
        <p:sp>
          <p:nvSpPr>
            <p:cNvPr id="15" name="Text Box 11"/>
            <p:cNvSpPr txBox="1">
              <a:spLocks noChangeArrowheads="1"/>
            </p:cNvSpPr>
            <p:nvPr/>
          </p:nvSpPr>
          <p:spPr bwMode="auto">
            <a:xfrm>
              <a:off x="2799" y="1046"/>
              <a:ext cx="273" cy="250"/>
            </a:xfrm>
            <a:prstGeom prst="rect">
              <a:avLst/>
            </a:prstGeom>
            <a:noFill/>
            <a:ln w="9525">
              <a:noFill/>
              <a:miter lim="800000"/>
              <a:headEnd/>
              <a:tailEnd/>
            </a:ln>
          </p:spPr>
          <p:txBody>
            <a:bodyPr lIns="0" tIns="0" rIns="0" bIns="0">
              <a:spAutoFit/>
            </a:bodyPr>
            <a:lstStyle/>
            <a:p>
              <a:pPr algn="ctr">
                <a:spcBef>
                  <a:spcPct val="50000"/>
                </a:spcBef>
              </a:pPr>
              <a:r>
                <a:rPr lang="en-US" sz="2600" b="1" i="1" dirty="0">
                  <a:latin typeface="Arial"/>
                  <a:cs typeface="Arial"/>
                </a:rPr>
                <a:t>S</a:t>
              </a:r>
            </a:p>
          </p:txBody>
        </p:sp>
      </p:grpSp>
      <p:sp>
        <p:nvSpPr>
          <p:cNvPr id="16" name="Line 12"/>
          <p:cNvSpPr>
            <a:spLocks noChangeShapeType="1"/>
          </p:cNvSpPr>
          <p:nvPr/>
        </p:nvSpPr>
        <p:spPr bwMode="auto">
          <a:xfrm>
            <a:off x="1319213" y="2767013"/>
            <a:ext cx="2681287" cy="0"/>
          </a:xfrm>
          <a:prstGeom prst="line">
            <a:avLst/>
          </a:prstGeom>
          <a:noFill/>
          <a:ln w="12700">
            <a:solidFill>
              <a:srgbClr val="FF0000"/>
            </a:solidFill>
            <a:prstDash val="dash"/>
            <a:round/>
            <a:headEnd/>
            <a:tailEnd/>
          </a:ln>
        </p:spPr>
        <p:txBody>
          <a:bodyPr/>
          <a:lstStyle/>
          <a:p>
            <a:endParaRPr lang="en-US">
              <a:latin typeface="Arial"/>
              <a:cs typeface="Arial"/>
            </a:endParaRPr>
          </a:p>
        </p:txBody>
      </p:sp>
      <p:grpSp>
        <p:nvGrpSpPr>
          <p:cNvPr id="17" name="Group 13"/>
          <p:cNvGrpSpPr>
            <a:grpSpLocks/>
          </p:cNvGrpSpPr>
          <p:nvPr/>
        </p:nvGrpSpPr>
        <p:grpSpPr bwMode="auto">
          <a:xfrm>
            <a:off x="2212975" y="2695575"/>
            <a:ext cx="139700" cy="2908300"/>
            <a:chOff x="1394" y="1698"/>
            <a:chExt cx="88" cy="1832"/>
          </a:xfrm>
        </p:grpSpPr>
        <p:sp>
          <p:nvSpPr>
            <p:cNvPr id="18" name="Line 14"/>
            <p:cNvSpPr>
              <a:spLocks noChangeShapeType="1"/>
            </p:cNvSpPr>
            <p:nvPr/>
          </p:nvSpPr>
          <p:spPr bwMode="auto">
            <a:xfrm>
              <a:off x="1438" y="1744"/>
              <a:ext cx="0" cy="1786"/>
            </a:xfrm>
            <a:prstGeom prst="line">
              <a:avLst/>
            </a:prstGeom>
            <a:noFill/>
            <a:ln w="12700">
              <a:solidFill>
                <a:srgbClr val="FF0000"/>
              </a:solidFill>
              <a:prstDash val="dash"/>
              <a:round/>
              <a:headEnd/>
              <a:tailEnd/>
            </a:ln>
          </p:spPr>
          <p:txBody>
            <a:bodyPr/>
            <a:lstStyle/>
            <a:p>
              <a:endParaRPr lang="en-US">
                <a:latin typeface="Arial"/>
                <a:cs typeface="Arial"/>
              </a:endParaRPr>
            </a:p>
          </p:txBody>
        </p:sp>
        <p:sp>
          <p:nvSpPr>
            <p:cNvPr id="19" name="Oval 15"/>
            <p:cNvSpPr>
              <a:spLocks noChangeArrowheads="1"/>
            </p:cNvSpPr>
            <p:nvPr/>
          </p:nvSpPr>
          <p:spPr bwMode="auto">
            <a:xfrm>
              <a:off x="1394" y="1698"/>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20" name="AutoShape 18"/>
          <p:cNvSpPr>
            <a:spLocks/>
          </p:cNvSpPr>
          <p:nvPr/>
        </p:nvSpPr>
        <p:spPr bwMode="auto">
          <a:xfrm rot="5400000">
            <a:off x="3029744" y="1705769"/>
            <a:ext cx="220662" cy="1714500"/>
          </a:xfrm>
          <a:prstGeom prst="leftBrace">
            <a:avLst>
              <a:gd name="adj1" fmla="val 64748"/>
              <a:gd name="adj2" fmla="val 50000"/>
            </a:avLst>
          </a:prstGeom>
          <a:noFill/>
          <a:ln w="19050">
            <a:solidFill>
              <a:srgbClr val="990000"/>
            </a:solidFill>
            <a:round/>
            <a:headEnd/>
            <a:tailEnd/>
          </a:ln>
        </p:spPr>
        <p:txBody>
          <a:bodyPr wrap="none" anchor="ctr"/>
          <a:lstStyle/>
          <a:p>
            <a:endParaRPr lang="en-US">
              <a:latin typeface="Arial"/>
              <a:cs typeface="Arial"/>
            </a:endParaRPr>
          </a:p>
        </p:txBody>
      </p:sp>
      <p:sp>
        <p:nvSpPr>
          <p:cNvPr id="21" name="Text Box 19"/>
          <p:cNvSpPr txBox="1">
            <a:spLocks noChangeArrowheads="1"/>
          </p:cNvSpPr>
          <p:nvPr/>
        </p:nvSpPr>
        <p:spPr bwMode="auto">
          <a:xfrm>
            <a:off x="2428875" y="1924050"/>
            <a:ext cx="1501775" cy="488950"/>
          </a:xfrm>
          <a:prstGeom prst="rect">
            <a:avLst/>
          </a:prstGeom>
          <a:noFill/>
          <a:ln w="9525">
            <a:solidFill>
              <a:srgbClr val="C00000"/>
            </a:solidFill>
            <a:miter lim="800000"/>
            <a:headEnd/>
            <a:tailEnd/>
          </a:ln>
        </p:spPr>
        <p:txBody>
          <a:bodyPr>
            <a:spAutoFit/>
          </a:bodyPr>
          <a:lstStyle/>
          <a:p>
            <a:pPr algn="ctr">
              <a:spcBef>
                <a:spcPct val="50000"/>
              </a:spcBef>
            </a:pPr>
            <a:r>
              <a:rPr lang="en-US" sz="2600" b="1" i="1" dirty="0">
                <a:latin typeface="Arial"/>
                <a:cs typeface="Arial"/>
              </a:rPr>
              <a:t>Surplus</a:t>
            </a:r>
          </a:p>
        </p:txBody>
      </p:sp>
      <p:grpSp>
        <p:nvGrpSpPr>
          <p:cNvPr id="22" name="Group 24"/>
          <p:cNvGrpSpPr>
            <a:grpSpLocks/>
          </p:cNvGrpSpPr>
          <p:nvPr/>
        </p:nvGrpSpPr>
        <p:grpSpPr bwMode="auto">
          <a:xfrm>
            <a:off x="3927475" y="2695575"/>
            <a:ext cx="139700" cy="2911475"/>
            <a:chOff x="2474" y="1698"/>
            <a:chExt cx="88" cy="1834"/>
          </a:xfrm>
        </p:grpSpPr>
        <p:sp>
          <p:nvSpPr>
            <p:cNvPr id="23" name="Line 25"/>
            <p:cNvSpPr>
              <a:spLocks noChangeShapeType="1"/>
            </p:cNvSpPr>
            <p:nvPr/>
          </p:nvSpPr>
          <p:spPr bwMode="auto">
            <a:xfrm>
              <a:off x="2519" y="1744"/>
              <a:ext cx="0" cy="1788"/>
            </a:xfrm>
            <a:prstGeom prst="line">
              <a:avLst/>
            </a:prstGeom>
            <a:noFill/>
            <a:ln w="12700">
              <a:solidFill>
                <a:srgbClr val="FF0000"/>
              </a:solidFill>
              <a:prstDash val="dash"/>
              <a:round/>
              <a:headEnd/>
              <a:tailEnd/>
            </a:ln>
          </p:spPr>
          <p:txBody>
            <a:bodyPr/>
            <a:lstStyle/>
            <a:p>
              <a:endParaRPr lang="en-US">
                <a:latin typeface="Arial"/>
                <a:cs typeface="Arial"/>
              </a:endParaRPr>
            </a:p>
          </p:txBody>
        </p:sp>
        <p:sp>
          <p:nvSpPr>
            <p:cNvPr id="24" name="Oval 26"/>
            <p:cNvSpPr>
              <a:spLocks noChangeArrowheads="1"/>
            </p:cNvSpPr>
            <p:nvPr/>
          </p:nvSpPr>
          <p:spPr bwMode="auto">
            <a:xfrm>
              <a:off x="2474" y="1698"/>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25"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8470435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500"/>
                                        <p:tgtEl>
                                          <p:spTgt spid="3">
                                            <p:txEl>
                                              <p:pRg st="2" end="2"/>
                                            </p:txEl>
                                          </p:spTgt>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par>
                          <p:cTn id="21" fill="hold">
                            <p:stCondLst>
                              <p:cond delay="1500"/>
                            </p:stCondLst>
                            <p:childTnLst>
                              <p:par>
                                <p:cTn id="22" presetID="22" presetClass="entr" presetSubtype="8"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left)">
                                      <p:cBhvr>
                                        <p:cTn id="24" dur="500"/>
                                        <p:tgtEl>
                                          <p:spTgt spid="3">
                                            <p:txEl>
                                              <p:pRg st="4" end="4"/>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500"/>
                                        <p:tgtEl>
                                          <p:spTgt spid="16"/>
                                        </p:tgtEl>
                                      </p:cBhvr>
                                    </p:animEffect>
                                  </p:childTnLst>
                                </p:cTn>
                              </p:par>
                            </p:childTnLst>
                          </p:cTn>
                        </p:par>
                        <p:par>
                          <p:cTn id="28" fill="hold">
                            <p:stCondLst>
                              <p:cond delay="2000"/>
                            </p:stCondLst>
                            <p:childTnLst>
                              <p:par>
                                <p:cTn id="29" presetID="22" presetClass="entr" presetSubtype="1" fill="hold" nodeType="after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up)">
                                      <p:cBhvr>
                                        <p:cTn id="31" dur="500"/>
                                        <p:tgtEl>
                                          <p:spTgt spid="17"/>
                                        </p:tgtEl>
                                      </p:cBhvr>
                                    </p:animEffect>
                                  </p:childTnLst>
                                </p:cTn>
                              </p:par>
                            </p:childTnLst>
                          </p:cTn>
                        </p:par>
                        <p:par>
                          <p:cTn id="32" fill="hold">
                            <p:stCondLst>
                              <p:cond delay="2500"/>
                            </p:stCondLst>
                            <p:childTnLst>
                              <p:par>
                                <p:cTn id="33" presetID="22" presetClass="entr" presetSubtype="1" fill="hold"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up)">
                                      <p:cBhvr>
                                        <p:cTn id="35" dur="500"/>
                                        <p:tgtEl>
                                          <p:spTgt spid="22"/>
                                        </p:tgtEl>
                                      </p:cBhvr>
                                    </p:animEffect>
                                  </p:childTnLst>
                                </p:cTn>
                              </p:par>
                            </p:childTnLst>
                          </p:cTn>
                        </p:par>
                        <p:par>
                          <p:cTn id="36" fill="hold">
                            <p:stCondLst>
                              <p:cond delay="3000"/>
                            </p:stCondLst>
                            <p:childTnLst>
                              <p:par>
                                <p:cTn id="37" presetID="10" presetClass="entr" presetSubtype="0"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500"/>
                                        <p:tgtEl>
                                          <p:spTgt spid="2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6" grpId="0" animBg="1"/>
      <p:bldP spid="20" grpId="0" animBg="1"/>
      <p:bldP spid="21"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C00000"/>
                </a:solidFill>
              </a:rPr>
              <a:t>Markets not in equilibrium: surplus – 2 </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51</a:t>
            </a:fld>
            <a:endParaRPr lang="en-US" dirty="0"/>
          </a:p>
        </p:txBody>
      </p:sp>
      <p:sp>
        <p:nvSpPr>
          <p:cNvPr id="3" name="Text Placeholder 2"/>
          <p:cNvSpPr>
            <a:spLocks noGrp="1"/>
          </p:cNvSpPr>
          <p:nvPr>
            <p:ph idx="12"/>
          </p:nvPr>
        </p:nvSpPr>
        <p:spPr>
          <a:xfrm>
            <a:off x="4694238" y="762000"/>
            <a:ext cx="4449762" cy="5410200"/>
          </a:xfrm>
        </p:spPr>
        <p:txBody>
          <a:bodyPr>
            <a:normAutofit/>
          </a:bodyPr>
          <a:lstStyle/>
          <a:p>
            <a:pPr marL="0" indent="0">
              <a:spcBef>
                <a:spcPct val="50000"/>
              </a:spcBef>
              <a:buNone/>
            </a:pPr>
            <a:r>
              <a:rPr lang="en-US" sz="2800" dirty="0">
                <a:cs typeface="Arial"/>
              </a:rPr>
              <a:t>Facing a surplus, sellers try to increase sales by </a:t>
            </a:r>
            <a:r>
              <a:rPr lang="en-US" sz="2800" dirty="0">
                <a:solidFill>
                  <a:srgbClr val="C00000"/>
                </a:solidFill>
                <a:cs typeface="Arial"/>
              </a:rPr>
              <a:t>cutting the price:</a:t>
            </a:r>
          </a:p>
          <a:p>
            <a:pPr lvl="1"/>
            <a:r>
              <a:rPr lang="en-US" sz="2800" dirty="0">
                <a:cs typeface="Arial"/>
              </a:rPr>
              <a:t>This causes </a:t>
            </a:r>
            <a:r>
              <a:rPr lang="en-US" sz="2800" b="1" i="1" dirty="0">
                <a:cs typeface="Arial"/>
              </a:rPr>
              <a:t>Q</a:t>
            </a:r>
            <a:r>
              <a:rPr lang="en-US" sz="2800" b="1" i="1" baseline="30000" dirty="0">
                <a:cs typeface="Arial"/>
              </a:rPr>
              <a:t>D</a:t>
            </a:r>
            <a:r>
              <a:rPr lang="en-US" sz="2800" dirty="0">
                <a:cs typeface="Arial"/>
              </a:rPr>
              <a:t> to rise</a:t>
            </a:r>
          </a:p>
          <a:p>
            <a:pPr lvl="1"/>
            <a:r>
              <a:rPr lang="en-US" sz="2800" dirty="0">
                <a:cs typeface="Arial"/>
              </a:rPr>
              <a:t>and </a:t>
            </a:r>
            <a:r>
              <a:rPr lang="en-US" sz="2800" b="1" i="1" dirty="0">
                <a:cs typeface="Arial"/>
              </a:rPr>
              <a:t>Q</a:t>
            </a:r>
            <a:r>
              <a:rPr lang="en-US" sz="2800" b="1" i="1" baseline="30000" dirty="0">
                <a:cs typeface="Arial"/>
              </a:rPr>
              <a:t>S</a:t>
            </a:r>
            <a:r>
              <a:rPr lang="en-US" sz="2800" dirty="0">
                <a:cs typeface="Arial"/>
              </a:rPr>
              <a:t> to fall…</a:t>
            </a:r>
          </a:p>
          <a:p>
            <a:pPr lvl="1"/>
            <a:r>
              <a:rPr lang="en-US" sz="2800" dirty="0">
                <a:cs typeface="Arial"/>
              </a:rPr>
              <a:t>…which reduces the surplus.  </a:t>
            </a:r>
          </a:p>
          <a:p>
            <a:pPr lvl="1"/>
            <a:r>
              <a:rPr lang="en-US" sz="2800" dirty="0">
                <a:cs typeface="Arial"/>
              </a:rPr>
              <a:t>And so on… </a:t>
            </a:r>
            <a:r>
              <a:rPr lang="en-US" sz="2800" dirty="0">
                <a:solidFill>
                  <a:srgbClr val="C00000"/>
                </a:solidFill>
                <a:cs typeface="Arial"/>
              </a:rPr>
              <a:t>until market reaches equilibrium.  </a:t>
            </a:r>
          </a:p>
          <a:p>
            <a:endParaRPr lang="en-US" sz="2800" dirty="0">
              <a:cs typeface="Arial"/>
            </a:endParaRPr>
          </a:p>
          <a:p>
            <a:endParaRPr lang="en-US" sz="2800" dirty="0">
              <a:cs typeface="Arial"/>
            </a:endParaRPr>
          </a:p>
          <a:p>
            <a:endParaRPr lang="en-US" sz="2800" dirty="0">
              <a:cs typeface="Arial"/>
            </a:endParaRPr>
          </a:p>
          <a:p>
            <a:endParaRPr lang="en-US" sz="2800" dirty="0"/>
          </a:p>
        </p:txBody>
      </p:sp>
      <p:grpSp>
        <p:nvGrpSpPr>
          <p:cNvPr id="25" name="Group 2"/>
          <p:cNvGrpSpPr>
            <a:grpSpLocks/>
          </p:cNvGrpSpPr>
          <p:nvPr/>
        </p:nvGrpSpPr>
        <p:grpSpPr bwMode="auto">
          <a:xfrm>
            <a:off x="277813" y="1371600"/>
            <a:ext cx="5513387" cy="4959350"/>
            <a:chOff x="175" y="864"/>
            <a:chExt cx="3473" cy="3124"/>
          </a:xfrm>
        </p:grpSpPr>
        <p:graphicFrame>
          <p:nvGraphicFramePr>
            <p:cNvPr id="26" name="Object 3"/>
            <p:cNvGraphicFramePr>
              <a:graphicFrameLocks noChangeAspect="1"/>
            </p:cNvGraphicFramePr>
            <p:nvPr/>
          </p:nvGraphicFramePr>
          <p:xfrm>
            <a:off x="175" y="910"/>
            <a:ext cx="3446" cy="3078"/>
          </p:xfrm>
          <a:graphic>
            <a:graphicData uri="http://schemas.openxmlformats.org/presentationml/2006/ole">
              <mc:AlternateContent xmlns:mc="http://schemas.openxmlformats.org/markup-compatibility/2006">
                <mc:Choice xmlns:v="urn:schemas-microsoft-com:vml" Requires="v">
                  <p:oleObj spid="_x0000_s12365" name="Worksheet" r:id="rId4" imgW="5800649" imgH="5181600" progId="Excel.Sheet.8">
                    <p:embed/>
                  </p:oleObj>
                </mc:Choice>
                <mc:Fallback>
                  <p:oleObj name="Worksheet" r:id="rId4" imgW="5800649" imgH="518160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 y="910"/>
                          <a:ext cx="3446" cy="3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7" name="Text Box 4"/>
            <p:cNvSpPr txBox="1">
              <a:spLocks noChangeArrowheads="1"/>
            </p:cNvSpPr>
            <p:nvPr/>
          </p:nvSpPr>
          <p:spPr bwMode="auto">
            <a:xfrm>
              <a:off x="528" y="864"/>
              <a:ext cx="262" cy="308"/>
            </a:xfrm>
            <a:prstGeom prst="rect">
              <a:avLst/>
            </a:prstGeom>
            <a:noFill/>
            <a:ln w="9525">
              <a:noFill/>
              <a:miter lim="800000"/>
              <a:headEnd/>
              <a:tailEnd/>
            </a:ln>
          </p:spPr>
          <p:txBody>
            <a:bodyPr>
              <a:spAutoFit/>
            </a:bodyPr>
            <a:lstStyle/>
            <a:p>
              <a:pPr algn="r">
                <a:spcBef>
                  <a:spcPct val="50000"/>
                </a:spcBef>
              </a:pPr>
              <a:r>
                <a:rPr lang="en-US" sz="2600" b="1" i="1" dirty="0">
                  <a:latin typeface="Arial"/>
                  <a:cs typeface="Arial"/>
                </a:rPr>
                <a:t>P</a:t>
              </a:r>
            </a:p>
          </p:txBody>
        </p:sp>
        <p:sp>
          <p:nvSpPr>
            <p:cNvPr id="28" name="Text Box 5"/>
            <p:cNvSpPr txBox="1">
              <a:spLocks noChangeArrowheads="1"/>
            </p:cNvSpPr>
            <p:nvPr/>
          </p:nvSpPr>
          <p:spPr bwMode="auto">
            <a:xfrm>
              <a:off x="3375" y="3542"/>
              <a:ext cx="273" cy="250"/>
            </a:xfrm>
            <a:prstGeom prst="rect">
              <a:avLst/>
            </a:prstGeom>
            <a:noFill/>
            <a:ln w="9525">
              <a:noFill/>
              <a:miter lim="800000"/>
              <a:headEnd/>
              <a:tailEnd/>
            </a:ln>
          </p:spPr>
          <p:txBody>
            <a:bodyPr lIns="0" tIns="0" rIns="0" bIns="0">
              <a:spAutoFit/>
            </a:bodyPr>
            <a:lstStyle/>
            <a:p>
              <a:pPr algn="ctr">
                <a:spcBef>
                  <a:spcPct val="50000"/>
                </a:spcBef>
              </a:pPr>
              <a:r>
                <a:rPr lang="en-US" sz="2600" b="1" i="1" dirty="0">
                  <a:latin typeface="Arial"/>
                  <a:cs typeface="Arial"/>
                </a:rPr>
                <a:t>Q</a:t>
              </a:r>
            </a:p>
          </p:txBody>
        </p:sp>
      </p:grpSp>
      <p:sp>
        <p:nvSpPr>
          <p:cNvPr id="29" name="Line 6"/>
          <p:cNvSpPr>
            <a:spLocks noChangeShapeType="1"/>
          </p:cNvSpPr>
          <p:nvPr/>
        </p:nvSpPr>
        <p:spPr bwMode="auto">
          <a:xfrm>
            <a:off x="1319213" y="2767013"/>
            <a:ext cx="2681287" cy="0"/>
          </a:xfrm>
          <a:prstGeom prst="line">
            <a:avLst/>
          </a:prstGeom>
          <a:noFill/>
          <a:ln w="12700">
            <a:solidFill>
              <a:srgbClr val="B2B2B2"/>
            </a:solidFill>
            <a:prstDash val="dash"/>
            <a:round/>
            <a:headEnd/>
            <a:tailEnd/>
          </a:ln>
        </p:spPr>
        <p:txBody>
          <a:bodyPr/>
          <a:lstStyle/>
          <a:p>
            <a:endParaRPr lang="en-US">
              <a:latin typeface="Arial"/>
              <a:cs typeface="Arial"/>
            </a:endParaRPr>
          </a:p>
        </p:txBody>
      </p:sp>
      <p:grpSp>
        <p:nvGrpSpPr>
          <p:cNvPr id="30" name="Group 7"/>
          <p:cNvGrpSpPr>
            <a:grpSpLocks/>
          </p:cNvGrpSpPr>
          <p:nvPr/>
        </p:nvGrpSpPr>
        <p:grpSpPr bwMode="auto">
          <a:xfrm>
            <a:off x="1390651" y="1616075"/>
            <a:ext cx="2519363" cy="3990975"/>
            <a:chOff x="876" y="1018"/>
            <a:chExt cx="1587" cy="2514"/>
          </a:xfrm>
        </p:grpSpPr>
        <p:sp>
          <p:nvSpPr>
            <p:cNvPr id="31" name="Line 8"/>
            <p:cNvSpPr>
              <a:spLocks noChangeShapeType="1"/>
            </p:cNvSpPr>
            <p:nvPr/>
          </p:nvSpPr>
          <p:spPr bwMode="auto">
            <a:xfrm>
              <a:off x="1151" y="1252"/>
              <a:ext cx="1312" cy="2280"/>
            </a:xfrm>
            <a:prstGeom prst="line">
              <a:avLst/>
            </a:prstGeom>
            <a:noFill/>
            <a:ln w="50800">
              <a:solidFill>
                <a:srgbClr val="003399"/>
              </a:solidFill>
              <a:round/>
              <a:headEnd/>
              <a:tailEnd/>
            </a:ln>
          </p:spPr>
          <p:txBody>
            <a:bodyPr/>
            <a:lstStyle/>
            <a:p>
              <a:endParaRPr lang="en-US">
                <a:latin typeface="Arial"/>
                <a:cs typeface="Arial"/>
              </a:endParaRPr>
            </a:p>
          </p:txBody>
        </p:sp>
        <p:sp>
          <p:nvSpPr>
            <p:cNvPr id="32" name="Text Box 9"/>
            <p:cNvSpPr txBox="1">
              <a:spLocks noChangeArrowheads="1"/>
            </p:cNvSpPr>
            <p:nvPr/>
          </p:nvSpPr>
          <p:spPr bwMode="auto">
            <a:xfrm>
              <a:off x="876" y="1018"/>
              <a:ext cx="273" cy="250"/>
            </a:xfrm>
            <a:prstGeom prst="rect">
              <a:avLst/>
            </a:prstGeom>
            <a:noFill/>
            <a:ln w="9525">
              <a:noFill/>
              <a:miter lim="800000"/>
              <a:headEnd/>
              <a:tailEnd/>
            </a:ln>
          </p:spPr>
          <p:txBody>
            <a:bodyPr lIns="0" tIns="0" rIns="0" bIns="0">
              <a:spAutoFit/>
            </a:bodyPr>
            <a:lstStyle/>
            <a:p>
              <a:pPr algn="ctr">
                <a:spcBef>
                  <a:spcPct val="50000"/>
                </a:spcBef>
              </a:pPr>
              <a:r>
                <a:rPr lang="en-US" sz="2600" b="1" i="1" dirty="0">
                  <a:latin typeface="Arial"/>
                  <a:cs typeface="Arial"/>
                </a:rPr>
                <a:t>D</a:t>
              </a:r>
            </a:p>
          </p:txBody>
        </p:sp>
      </p:grpSp>
      <p:grpSp>
        <p:nvGrpSpPr>
          <p:cNvPr id="33" name="Group 10"/>
          <p:cNvGrpSpPr>
            <a:grpSpLocks/>
          </p:cNvGrpSpPr>
          <p:nvPr/>
        </p:nvGrpSpPr>
        <p:grpSpPr bwMode="auto">
          <a:xfrm>
            <a:off x="1327150" y="1660525"/>
            <a:ext cx="3367088" cy="3949699"/>
            <a:chOff x="836" y="1046"/>
            <a:chExt cx="2121" cy="2488"/>
          </a:xfrm>
        </p:grpSpPr>
        <p:sp>
          <p:nvSpPr>
            <p:cNvPr id="34" name="Line 11"/>
            <p:cNvSpPr>
              <a:spLocks noChangeShapeType="1"/>
            </p:cNvSpPr>
            <p:nvPr/>
          </p:nvSpPr>
          <p:spPr bwMode="auto">
            <a:xfrm flipH="1">
              <a:off x="836" y="1326"/>
              <a:ext cx="2064" cy="2208"/>
            </a:xfrm>
            <a:prstGeom prst="line">
              <a:avLst/>
            </a:prstGeom>
            <a:noFill/>
            <a:ln w="50800">
              <a:solidFill>
                <a:srgbClr val="003399"/>
              </a:solidFill>
              <a:round/>
              <a:headEnd/>
              <a:tailEnd/>
            </a:ln>
          </p:spPr>
          <p:txBody>
            <a:bodyPr/>
            <a:lstStyle/>
            <a:p>
              <a:endParaRPr lang="en-US">
                <a:latin typeface="Arial"/>
                <a:cs typeface="Arial"/>
              </a:endParaRPr>
            </a:p>
          </p:txBody>
        </p:sp>
        <p:sp>
          <p:nvSpPr>
            <p:cNvPr id="35" name="Text Box 12"/>
            <p:cNvSpPr txBox="1">
              <a:spLocks noChangeArrowheads="1"/>
            </p:cNvSpPr>
            <p:nvPr/>
          </p:nvSpPr>
          <p:spPr bwMode="auto">
            <a:xfrm>
              <a:off x="2684" y="1046"/>
              <a:ext cx="273" cy="250"/>
            </a:xfrm>
            <a:prstGeom prst="rect">
              <a:avLst/>
            </a:prstGeom>
            <a:noFill/>
            <a:ln w="9525">
              <a:noFill/>
              <a:miter lim="800000"/>
              <a:headEnd/>
              <a:tailEnd/>
            </a:ln>
          </p:spPr>
          <p:txBody>
            <a:bodyPr lIns="0" tIns="0" rIns="0" bIns="0">
              <a:spAutoFit/>
            </a:bodyPr>
            <a:lstStyle/>
            <a:p>
              <a:pPr algn="ctr">
                <a:spcBef>
                  <a:spcPct val="50000"/>
                </a:spcBef>
              </a:pPr>
              <a:r>
                <a:rPr lang="en-US" sz="2600" b="1" i="1" dirty="0">
                  <a:latin typeface="Arial"/>
                  <a:cs typeface="Arial"/>
                </a:rPr>
                <a:t>S</a:t>
              </a:r>
            </a:p>
          </p:txBody>
        </p:sp>
      </p:grpSp>
      <p:sp>
        <p:nvSpPr>
          <p:cNvPr id="36" name="Line 15"/>
          <p:cNvSpPr>
            <a:spLocks noChangeShapeType="1"/>
          </p:cNvSpPr>
          <p:nvPr/>
        </p:nvSpPr>
        <p:spPr bwMode="auto">
          <a:xfrm>
            <a:off x="2282825" y="2768600"/>
            <a:ext cx="0" cy="2835275"/>
          </a:xfrm>
          <a:prstGeom prst="line">
            <a:avLst/>
          </a:prstGeom>
          <a:noFill/>
          <a:ln w="12700">
            <a:solidFill>
              <a:srgbClr val="B2B2B2"/>
            </a:solidFill>
            <a:prstDash val="dash"/>
            <a:round/>
            <a:headEnd/>
            <a:tailEnd/>
          </a:ln>
        </p:spPr>
        <p:txBody>
          <a:bodyPr/>
          <a:lstStyle/>
          <a:p>
            <a:endParaRPr lang="en-US">
              <a:latin typeface="Arial"/>
              <a:cs typeface="Arial"/>
            </a:endParaRPr>
          </a:p>
        </p:txBody>
      </p:sp>
      <p:sp>
        <p:nvSpPr>
          <p:cNvPr id="37" name="Oval 16"/>
          <p:cNvSpPr>
            <a:spLocks noChangeArrowheads="1"/>
          </p:cNvSpPr>
          <p:nvPr/>
        </p:nvSpPr>
        <p:spPr bwMode="auto">
          <a:xfrm>
            <a:off x="2212975" y="2695575"/>
            <a:ext cx="139700" cy="138113"/>
          </a:xfrm>
          <a:prstGeom prst="ellipse">
            <a:avLst/>
          </a:prstGeom>
          <a:solidFill>
            <a:srgbClr val="B2B2B2"/>
          </a:solidFill>
          <a:ln w="9525">
            <a:noFill/>
            <a:prstDash val="dash"/>
            <a:round/>
            <a:headEnd/>
            <a:tailEnd/>
          </a:ln>
        </p:spPr>
        <p:txBody>
          <a:bodyPr wrap="none" anchor="ctr"/>
          <a:lstStyle/>
          <a:p>
            <a:endParaRPr lang="en-US">
              <a:latin typeface="Arial"/>
              <a:cs typeface="Arial"/>
            </a:endParaRPr>
          </a:p>
        </p:txBody>
      </p:sp>
      <p:sp>
        <p:nvSpPr>
          <p:cNvPr id="38" name="Line 17"/>
          <p:cNvSpPr>
            <a:spLocks noChangeShapeType="1"/>
          </p:cNvSpPr>
          <p:nvPr/>
        </p:nvSpPr>
        <p:spPr bwMode="auto">
          <a:xfrm>
            <a:off x="3998913" y="2768600"/>
            <a:ext cx="0" cy="2838450"/>
          </a:xfrm>
          <a:prstGeom prst="line">
            <a:avLst/>
          </a:prstGeom>
          <a:noFill/>
          <a:ln w="12700">
            <a:solidFill>
              <a:srgbClr val="B2B2B2"/>
            </a:solidFill>
            <a:prstDash val="dash"/>
            <a:round/>
            <a:headEnd/>
            <a:tailEnd/>
          </a:ln>
        </p:spPr>
        <p:txBody>
          <a:bodyPr/>
          <a:lstStyle/>
          <a:p>
            <a:endParaRPr lang="en-US">
              <a:latin typeface="Arial"/>
              <a:cs typeface="Arial"/>
            </a:endParaRPr>
          </a:p>
        </p:txBody>
      </p:sp>
      <p:sp>
        <p:nvSpPr>
          <p:cNvPr id="39" name="Oval 18"/>
          <p:cNvSpPr>
            <a:spLocks noChangeArrowheads="1"/>
          </p:cNvSpPr>
          <p:nvPr/>
        </p:nvSpPr>
        <p:spPr bwMode="auto">
          <a:xfrm>
            <a:off x="3927475" y="2695575"/>
            <a:ext cx="139700" cy="138113"/>
          </a:xfrm>
          <a:prstGeom prst="ellipse">
            <a:avLst/>
          </a:prstGeom>
          <a:solidFill>
            <a:srgbClr val="B2B2B2"/>
          </a:solidFill>
          <a:ln w="9525">
            <a:noFill/>
            <a:prstDash val="dash"/>
            <a:round/>
            <a:headEnd/>
            <a:tailEnd/>
          </a:ln>
        </p:spPr>
        <p:txBody>
          <a:bodyPr wrap="none" anchor="ctr"/>
          <a:lstStyle/>
          <a:p>
            <a:endParaRPr lang="en-US">
              <a:latin typeface="Arial"/>
              <a:cs typeface="Arial"/>
            </a:endParaRPr>
          </a:p>
        </p:txBody>
      </p:sp>
      <p:sp>
        <p:nvSpPr>
          <p:cNvPr id="40" name="AutoShape 19"/>
          <p:cNvSpPr>
            <a:spLocks/>
          </p:cNvSpPr>
          <p:nvPr/>
        </p:nvSpPr>
        <p:spPr bwMode="auto">
          <a:xfrm rot="5400000">
            <a:off x="3029744" y="1705769"/>
            <a:ext cx="220662" cy="1714500"/>
          </a:xfrm>
          <a:prstGeom prst="leftBrace">
            <a:avLst>
              <a:gd name="adj1" fmla="val 64748"/>
              <a:gd name="adj2" fmla="val 50000"/>
            </a:avLst>
          </a:prstGeom>
          <a:noFill/>
          <a:ln w="19050">
            <a:solidFill>
              <a:srgbClr val="B2B2B2"/>
            </a:solidFill>
            <a:round/>
            <a:headEnd/>
            <a:tailEnd/>
          </a:ln>
        </p:spPr>
        <p:txBody>
          <a:bodyPr wrap="none" anchor="ctr"/>
          <a:lstStyle/>
          <a:p>
            <a:endParaRPr lang="en-US">
              <a:latin typeface="Arial"/>
              <a:cs typeface="Arial"/>
            </a:endParaRPr>
          </a:p>
        </p:txBody>
      </p:sp>
      <p:grpSp>
        <p:nvGrpSpPr>
          <p:cNvPr id="41" name="Group 22"/>
          <p:cNvGrpSpPr>
            <a:grpSpLocks/>
          </p:cNvGrpSpPr>
          <p:nvPr/>
        </p:nvGrpSpPr>
        <p:grpSpPr bwMode="auto">
          <a:xfrm>
            <a:off x="1320800" y="2770188"/>
            <a:ext cx="2152650" cy="558800"/>
            <a:chOff x="832" y="1745"/>
            <a:chExt cx="1356" cy="352"/>
          </a:xfrm>
        </p:grpSpPr>
        <p:sp>
          <p:nvSpPr>
            <p:cNvPr id="42" name="Line 23"/>
            <p:cNvSpPr>
              <a:spLocks noChangeShapeType="1"/>
            </p:cNvSpPr>
            <p:nvPr/>
          </p:nvSpPr>
          <p:spPr bwMode="auto">
            <a:xfrm>
              <a:off x="833" y="1745"/>
              <a:ext cx="0" cy="352"/>
            </a:xfrm>
            <a:prstGeom prst="line">
              <a:avLst/>
            </a:prstGeom>
            <a:noFill/>
            <a:ln w="57150">
              <a:solidFill>
                <a:srgbClr val="990000"/>
              </a:solidFill>
              <a:round/>
              <a:headEnd/>
              <a:tailEnd type="triangle" w="med" len="med"/>
            </a:ln>
          </p:spPr>
          <p:txBody>
            <a:bodyPr/>
            <a:lstStyle/>
            <a:p>
              <a:endParaRPr lang="en-US">
                <a:latin typeface="Arial"/>
                <a:cs typeface="Arial"/>
              </a:endParaRPr>
            </a:p>
          </p:txBody>
        </p:sp>
        <p:sp>
          <p:nvSpPr>
            <p:cNvPr id="43" name="Line 24"/>
            <p:cNvSpPr>
              <a:spLocks noChangeShapeType="1"/>
            </p:cNvSpPr>
            <p:nvPr/>
          </p:nvSpPr>
          <p:spPr bwMode="auto">
            <a:xfrm flipV="1">
              <a:off x="832" y="2096"/>
              <a:ext cx="1356" cy="1"/>
            </a:xfrm>
            <a:prstGeom prst="line">
              <a:avLst/>
            </a:prstGeom>
            <a:noFill/>
            <a:ln w="12700">
              <a:solidFill>
                <a:srgbClr val="FF0000"/>
              </a:solidFill>
              <a:prstDash val="dash"/>
              <a:round/>
              <a:headEnd/>
              <a:tailEnd/>
            </a:ln>
          </p:spPr>
          <p:txBody>
            <a:bodyPr/>
            <a:lstStyle/>
            <a:p>
              <a:endParaRPr lang="en-US">
                <a:latin typeface="Arial"/>
                <a:cs typeface="Arial"/>
              </a:endParaRPr>
            </a:p>
          </p:txBody>
        </p:sp>
      </p:grpSp>
      <p:grpSp>
        <p:nvGrpSpPr>
          <p:cNvPr id="44" name="Group 25"/>
          <p:cNvGrpSpPr>
            <a:grpSpLocks/>
          </p:cNvGrpSpPr>
          <p:nvPr/>
        </p:nvGrpSpPr>
        <p:grpSpPr bwMode="auto">
          <a:xfrm>
            <a:off x="2282825" y="3254375"/>
            <a:ext cx="377825" cy="2365375"/>
            <a:chOff x="1438" y="2050"/>
            <a:chExt cx="238" cy="1490"/>
          </a:xfrm>
        </p:grpSpPr>
        <p:sp>
          <p:nvSpPr>
            <p:cNvPr id="45" name="Line 26"/>
            <p:cNvSpPr>
              <a:spLocks noChangeShapeType="1"/>
            </p:cNvSpPr>
            <p:nvPr/>
          </p:nvSpPr>
          <p:spPr bwMode="auto">
            <a:xfrm>
              <a:off x="1634" y="2090"/>
              <a:ext cx="6" cy="1450"/>
            </a:xfrm>
            <a:prstGeom prst="line">
              <a:avLst/>
            </a:prstGeom>
            <a:noFill/>
            <a:ln w="12700">
              <a:solidFill>
                <a:srgbClr val="FF0000"/>
              </a:solidFill>
              <a:prstDash val="dash"/>
              <a:round/>
              <a:headEnd/>
              <a:tailEnd/>
            </a:ln>
          </p:spPr>
          <p:txBody>
            <a:bodyPr/>
            <a:lstStyle/>
            <a:p>
              <a:endParaRPr lang="en-US">
                <a:latin typeface="Arial"/>
                <a:cs typeface="Arial"/>
              </a:endParaRPr>
            </a:p>
          </p:txBody>
        </p:sp>
        <p:sp>
          <p:nvSpPr>
            <p:cNvPr id="46" name="Oval 27"/>
            <p:cNvSpPr>
              <a:spLocks noChangeArrowheads="1"/>
            </p:cNvSpPr>
            <p:nvPr/>
          </p:nvSpPr>
          <p:spPr bwMode="auto">
            <a:xfrm>
              <a:off x="1588" y="2050"/>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47" name="Line 28"/>
            <p:cNvSpPr>
              <a:spLocks noChangeShapeType="1"/>
            </p:cNvSpPr>
            <p:nvPr/>
          </p:nvSpPr>
          <p:spPr bwMode="auto">
            <a:xfrm rot="-5400000">
              <a:off x="1541" y="3435"/>
              <a:ext cx="0" cy="206"/>
            </a:xfrm>
            <a:prstGeom prst="line">
              <a:avLst/>
            </a:prstGeom>
            <a:noFill/>
            <a:ln w="57150">
              <a:solidFill>
                <a:srgbClr val="990000"/>
              </a:solidFill>
              <a:round/>
              <a:headEnd/>
              <a:tailEnd type="triangle" w="med" len="med"/>
            </a:ln>
          </p:spPr>
          <p:txBody>
            <a:bodyPr/>
            <a:lstStyle/>
            <a:p>
              <a:endParaRPr lang="en-US">
                <a:latin typeface="Arial"/>
                <a:cs typeface="Arial"/>
              </a:endParaRPr>
            </a:p>
          </p:txBody>
        </p:sp>
      </p:grpSp>
      <p:grpSp>
        <p:nvGrpSpPr>
          <p:cNvPr id="48" name="Group 29"/>
          <p:cNvGrpSpPr>
            <a:grpSpLocks/>
          </p:cNvGrpSpPr>
          <p:nvPr/>
        </p:nvGrpSpPr>
        <p:grpSpPr bwMode="auto">
          <a:xfrm>
            <a:off x="3381375" y="3254375"/>
            <a:ext cx="617538" cy="2362200"/>
            <a:chOff x="2130" y="2050"/>
            <a:chExt cx="389" cy="1488"/>
          </a:xfrm>
        </p:grpSpPr>
        <p:sp>
          <p:nvSpPr>
            <p:cNvPr id="49" name="Line 30"/>
            <p:cNvSpPr>
              <a:spLocks noChangeShapeType="1"/>
            </p:cNvSpPr>
            <p:nvPr/>
          </p:nvSpPr>
          <p:spPr bwMode="auto">
            <a:xfrm>
              <a:off x="2174" y="2088"/>
              <a:ext cx="6" cy="1450"/>
            </a:xfrm>
            <a:prstGeom prst="line">
              <a:avLst/>
            </a:prstGeom>
            <a:noFill/>
            <a:ln w="12700">
              <a:solidFill>
                <a:srgbClr val="FF0000"/>
              </a:solidFill>
              <a:prstDash val="dash"/>
              <a:round/>
              <a:headEnd/>
              <a:tailEnd/>
            </a:ln>
          </p:spPr>
          <p:txBody>
            <a:bodyPr/>
            <a:lstStyle/>
            <a:p>
              <a:endParaRPr lang="en-US">
                <a:latin typeface="Arial"/>
                <a:cs typeface="Arial"/>
              </a:endParaRPr>
            </a:p>
          </p:txBody>
        </p:sp>
        <p:sp>
          <p:nvSpPr>
            <p:cNvPr id="50" name="Oval 31"/>
            <p:cNvSpPr>
              <a:spLocks noChangeArrowheads="1"/>
            </p:cNvSpPr>
            <p:nvPr/>
          </p:nvSpPr>
          <p:spPr bwMode="auto">
            <a:xfrm>
              <a:off x="2130" y="2050"/>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51" name="Line 32"/>
            <p:cNvSpPr>
              <a:spLocks noChangeShapeType="1"/>
            </p:cNvSpPr>
            <p:nvPr/>
          </p:nvSpPr>
          <p:spPr bwMode="auto">
            <a:xfrm rot="5400000">
              <a:off x="2348" y="3367"/>
              <a:ext cx="0" cy="342"/>
            </a:xfrm>
            <a:prstGeom prst="line">
              <a:avLst/>
            </a:prstGeom>
            <a:noFill/>
            <a:ln w="57150">
              <a:solidFill>
                <a:srgbClr val="990000"/>
              </a:solidFill>
              <a:round/>
              <a:headEnd/>
              <a:tailEnd type="triangle" w="med" len="med"/>
            </a:ln>
          </p:spPr>
          <p:txBody>
            <a:bodyPr/>
            <a:lstStyle/>
            <a:p>
              <a:endParaRPr lang="en-US">
                <a:latin typeface="Arial"/>
                <a:cs typeface="Arial"/>
              </a:endParaRPr>
            </a:p>
          </p:txBody>
        </p:sp>
      </p:grpSp>
      <p:grpSp>
        <p:nvGrpSpPr>
          <p:cNvPr id="52" name="Group 33"/>
          <p:cNvGrpSpPr>
            <a:grpSpLocks/>
          </p:cNvGrpSpPr>
          <p:nvPr/>
        </p:nvGrpSpPr>
        <p:grpSpPr bwMode="auto">
          <a:xfrm>
            <a:off x="2428875" y="1924050"/>
            <a:ext cx="1501775" cy="1317625"/>
            <a:chOff x="1530" y="1212"/>
            <a:chExt cx="946" cy="830"/>
          </a:xfrm>
        </p:grpSpPr>
        <p:sp>
          <p:nvSpPr>
            <p:cNvPr id="53" name="AutoShape 34"/>
            <p:cNvSpPr>
              <a:spLocks/>
            </p:cNvSpPr>
            <p:nvPr/>
          </p:nvSpPr>
          <p:spPr bwMode="auto">
            <a:xfrm rot="5400000">
              <a:off x="1834" y="1699"/>
              <a:ext cx="139" cy="548"/>
            </a:xfrm>
            <a:prstGeom prst="leftBrace">
              <a:avLst>
                <a:gd name="adj1" fmla="val 32854"/>
                <a:gd name="adj2" fmla="val 50000"/>
              </a:avLst>
            </a:prstGeom>
            <a:noFill/>
            <a:ln w="19050">
              <a:solidFill>
                <a:srgbClr val="990000"/>
              </a:solidFill>
              <a:round/>
              <a:headEnd/>
              <a:tailEnd/>
            </a:ln>
          </p:spPr>
          <p:txBody>
            <a:bodyPr wrap="none" anchor="ctr"/>
            <a:lstStyle/>
            <a:p>
              <a:endParaRPr lang="en-US">
                <a:latin typeface="Arial"/>
                <a:cs typeface="Arial"/>
              </a:endParaRPr>
            </a:p>
          </p:txBody>
        </p:sp>
        <p:grpSp>
          <p:nvGrpSpPr>
            <p:cNvPr id="54" name="Group 35"/>
            <p:cNvGrpSpPr>
              <a:grpSpLocks/>
            </p:cNvGrpSpPr>
            <p:nvPr/>
          </p:nvGrpSpPr>
          <p:grpSpPr bwMode="auto">
            <a:xfrm>
              <a:off x="1530" y="1212"/>
              <a:ext cx="946" cy="666"/>
              <a:chOff x="1530" y="1212"/>
              <a:chExt cx="946" cy="666"/>
            </a:xfrm>
          </p:grpSpPr>
          <p:sp>
            <p:nvSpPr>
              <p:cNvPr id="55" name="Line 36"/>
              <p:cNvSpPr>
                <a:spLocks noChangeShapeType="1"/>
              </p:cNvSpPr>
              <p:nvPr/>
            </p:nvSpPr>
            <p:spPr bwMode="auto">
              <a:xfrm flipV="1">
                <a:off x="1907" y="1489"/>
                <a:ext cx="120" cy="389"/>
              </a:xfrm>
              <a:prstGeom prst="line">
                <a:avLst/>
              </a:prstGeom>
              <a:noFill/>
              <a:ln w="9525">
                <a:solidFill>
                  <a:schemeClr val="tx1"/>
                </a:solidFill>
                <a:round/>
                <a:headEnd/>
                <a:tailEnd/>
              </a:ln>
            </p:spPr>
            <p:txBody>
              <a:bodyPr/>
              <a:lstStyle/>
              <a:p>
                <a:endParaRPr lang="en-US">
                  <a:latin typeface="Arial"/>
                  <a:cs typeface="Arial"/>
                </a:endParaRPr>
              </a:p>
            </p:txBody>
          </p:sp>
          <p:sp>
            <p:nvSpPr>
              <p:cNvPr id="56" name="Text Box 37"/>
              <p:cNvSpPr txBox="1">
                <a:spLocks noChangeArrowheads="1"/>
              </p:cNvSpPr>
              <p:nvPr/>
            </p:nvSpPr>
            <p:spPr bwMode="auto">
              <a:xfrm>
                <a:off x="1530" y="1212"/>
                <a:ext cx="946" cy="308"/>
              </a:xfrm>
              <a:prstGeom prst="rect">
                <a:avLst/>
              </a:prstGeom>
              <a:noFill/>
              <a:ln w="9525">
                <a:solidFill>
                  <a:srgbClr val="C00000"/>
                </a:solidFill>
                <a:miter lim="800000"/>
                <a:headEnd/>
                <a:tailEnd/>
              </a:ln>
            </p:spPr>
            <p:txBody>
              <a:bodyPr>
                <a:spAutoFit/>
              </a:bodyPr>
              <a:lstStyle/>
              <a:p>
                <a:pPr algn="ctr">
                  <a:spcBef>
                    <a:spcPct val="50000"/>
                  </a:spcBef>
                </a:pPr>
                <a:r>
                  <a:rPr lang="en-US" sz="2600" b="1" i="1" dirty="0">
                    <a:latin typeface="Arial"/>
                    <a:cs typeface="Arial"/>
                  </a:rPr>
                  <a:t>Surplus</a:t>
                </a:r>
              </a:p>
            </p:txBody>
          </p:sp>
        </p:grpSp>
      </p:grpSp>
      <p:grpSp>
        <p:nvGrpSpPr>
          <p:cNvPr id="57" name="Group 23"/>
          <p:cNvGrpSpPr>
            <a:grpSpLocks/>
          </p:cNvGrpSpPr>
          <p:nvPr/>
        </p:nvGrpSpPr>
        <p:grpSpPr bwMode="auto">
          <a:xfrm>
            <a:off x="1319213" y="3338513"/>
            <a:ext cx="1681162" cy="2278062"/>
            <a:chOff x="831" y="2103"/>
            <a:chExt cx="1059" cy="1435"/>
          </a:xfrm>
        </p:grpSpPr>
        <p:grpSp>
          <p:nvGrpSpPr>
            <p:cNvPr id="58" name="Group 24"/>
            <p:cNvGrpSpPr>
              <a:grpSpLocks/>
            </p:cNvGrpSpPr>
            <p:nvPr/>
          </p:nvGrpSpPr>
          <p:grpSpPr bwMode="auto">
            <a:xfrm>
              <a:off x="831" y="2103"/>
              <a:ext cx="1013" cy="358"/>
              <a:chOff x="831" y="2103"/>
              <a:chExt cx="1013" cy="358"/>
            </a:xfrm>
          </p:grpSpPr>
          <p:sp>
            <p:nvSpPr>
              <p:cNvPr id="62" name="Line 25"/>
              <p:cNvSpPr>
                <a:spLocks noChangeShapeType="1"/>
              </p:cNvSpPr>
              <p:nvPr/>
            </p:nvSpPr>
            <p:spPr bwMode="auto">
              <a:xfrm>
                <a:off x="831" y="2103"/>
                <a:ext cx="0" cy="352"/>
              </a:xfrm>
              <a:prstGeom prst="line">
                <a:avLst/>
              </a:prstGeom>
              <a:noFill/>
              <a:ln w="57150">
                <a:solidFill>
                  <a:srgbClr val="990000"/>
                </a:solidFill>
                <a:round/>
                <a:headEnd/>
                <a:tailEnd type="triangle" w="med" len="med"/>
              </a:ln>
            </p:spPr>
            <p:txBody>
              <a:bodyPr/>
              <a:lstStyle/>
              <a:p>
                <a:endParaRPr lang="en-US">
                  <a:latin typeface="Arial"/>
                  <a:cs typeface="Arial"/>
                </a:endParaRPr>
              </a:p>
            </p:txBody>
          </p:sp>
          <p:sp>
            <p:nvSpPr>
              <p:cNvPr id="63" name="Line 26"/>
              <p:cNvSpPr>
                <a:spLocks noChangeShapeType="1"/>
              </p:cNvSpPr>
              <p:nvPr/>
            </p:nvSpPr>
            <p:spPr bwMode="auto">
              <a:xfrm flipV="1">
                <a:off x="834" y="2460"/>
                <a:ext cx="1010" cy="1"/>
              </a:xfrm>
              <a:prstGeom prst="line">
                <a:avLst/>
              </a:prstGeom>
              <a:noFill/>
              <a:ln w="12700">
                <a:solidFill>
                  <a:srgbClr val="FF0000"/>
                </a:solidFill>
                <a:prstDash val="dash"/>
                <a:round/>
                <a:headEnd/>
                <a:tailEnd/>
              </a:ln>
            </p:spPr>
            <p:txBody>
              <a:bodyPr/>
              <a:lstStyle/>
              <a:p>
                <a:endParaRPr lang="en-US">
                  <a:latin typeface="Arial"/>
                  <a:cs typeface="Arial"/>
                </a:endParaRPr>
              </a:p>
            </p:txBody>
          </p:sp>
        </p:grpSp>
        <p:grpSp>
          <p:nvGrpSpPr>
            <p:cNvPr id="59" name="Group 27"/>
            <p:cNvGrpSpPr>
              <a:grpSpLocks/>
            </p:cNvGrpSpPr>
            <p:nvPr/>
          </p:nvGrpSpPr>
          <p:grpSpPr bwMode="auto">
            <a:xfrm>
              <a:off x="1802" y="2410"/>
              <a:ext cx="88" cy="1128"/>
              <a:chOff x="1802" y="2410"/>
              <a:chExt cx="88" cy="1128"/>
            </a:xfrm>
          </p:grpSpPr>
          <p:sp>
            <p:nvSpPr>
              <p:cNvPr id="60" name="Line 28"/>
              <p:cNvSpPr>
                <a:spLocks noChangeShapeType="1"/>
              </p:cNvSpPr>
              <p:nvPr/>
            </p:nvSpPr>
            <p:spPr bwMode="auto">
              <a:xfrm>
                <a:off x="1840" y="2440"/>
                <a:ext cx="4" cy="1098"/>
              </a:xfrm>
              <a:prstGeom prst="line">
                <a:avLst/>
              </a:prstGeom>
              <a:noFill/>
              <a:ln w="12700">
                <a:solidFill>
                  <a:srgbClr val="FF0000"/>
                </a:solidFill>
                <a:prstDash val="dash"/>
                <a:round/>
                <a:headEnd/>
                <a:tailEnd/>
              </a:ln>
            </p:spPr>
            <p:txBody>
              <a:bodyPr/>
              <a:lstStyle/>
              <a:p>
                <a:endParaRPr lang="en-US">
                  <a:latin typeface="Arial"/>
                  <a:cs typeface="Arial"/>
                </a:endParaRPr>
              </a:p>
            </p:txBody>
          </p:sp>
          <p:sp>
            <p:nvSpPr>
              <p:cNvPr id="61" name="Oval 29"/>
              <p:cNvSpPr>
                <a:spLocks noChangeArrowheads="1"/>
              </p:cNvSpPr>
              <p:nvPr/>
            </p:nvSpPr>
            <p:spPr bwMode="auto">
              <a:xfrm>
                <a:off x="1802" y="2410"/>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grpSp>
      <p:sp>
        <p:nvSpPr>
          <p:cNvPr id="65"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42624913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18" presetClass="entr" presetSubtype="6" fill="hold"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strips(downRight)">
                                      <p:cBhvr>
                                        <p:cTn id="11" dur="500"/>
                                        <p:tgtEl>
                                          <p:spTgt spid="4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left)">
                                      <p:cBhvr>
                                        <p:cTn id="16" dur="500"/>
                                        <p:tgtEl>
                                          <p:spTgt spid="3">
                                            <p:txEl>
                                              <p:pRg st="1" end="1"/>
                                            </p:txEl>
                                          </p:spTgt>
                                        </p:tgtEl>
                                      </p:cBhvr>
                                    </p:animEffect>
                                  </p:childTnLst>
                                </p:cTn>
                              </p:par>
                            </p:childTnLst>
                          </p:cTn>
                        </p:par>
                        <p:par>
                          <p:cTn id="17" fill="hold">
                            <p:stCondLst>
                              <p:cond delay="500"/>
                            </p:stCondLst>
                            <p:childTnLst>
                              <p:par>
                                <p:cTn id="18" presetID="18" presetClass="entr" presetSubtype="6" fill="hold" nodeType="afterEffect">
                                  <p:stCondLst>
                                    <p:cond delay="0"/>
                                  </p:stCondLst>
                                  <p:childTnLst>
                                    <p:set>
                                      <p:cBhvr>
                                        <p:cTn id="19" dur="1" fill="hold">
                                          <p:stCondLst>
                                            <p:cond delay="0"/>
                                          </p:stCondLst>
                                        </p:cTn>
                                        <p:tgtEl>
                                          <p:spTgt spid="44"/>
                                        </p:tgtEl>
                                        <p:attrNameLst>
                                          <p:attrName>style.visibility</p:attrName>
                                        </p:attrNameLst>
                                      </p:cBhvr>
                                      <p:to>
                                        <p:strVal val="visible"/>
                                      </p:to>
                                    </p:set>
                                    <p:animEffect transition="in" filter="strips(downRight)">
                                      <p:cBhvr>
                                        <p:cTn id="20" dur="500"/>
                                        <p:tgtEl>
                                          <p:spTgt spid="4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left)">
                                      <p:cBhvr>
                                        <p:cTn id="25" dur="500"/>
                                        <p:tgtEl>
                                          <p:spTgt spid="3">
                                            <p:txEl>
                                              <p:pRg st="2" end="2"/>
                                            </p:txEl>
                                          </p:spTgt>
                                        </p:tgtEl>
                                      </p:cBhvr>
                                    </p:animEffect>
                                  </p:childTnLst>
                                </p:cTn>
                              </p:par>
                            </p:childTnLst>
                          </p:cTn>
                        </p:par>
                        <p:par>
                          <p:cTn id="26" fill="hold">
                            <p:stCondLst>
                              <p:cond delay="500"/>
                            </p:stCondLst>
                            <p:childTnLst>
                              <p:par>
                                <p:cTn id="27" presetID="18" presetClass="entr" presetSubtype="12" fill="hold" nodeType="afterEffect">
                                  <p:stCondLst>
                                    <p:cond delay="0"/>
                                  </p:stCondLst>
                                  <p:childTnLst>
                                    <p:set>
                                      <p:cBhvr>
                                        <p:cTn id="28" dur="1" fill="hold">
                                          <p:stCondLst>
                                            <p:cond delay="0"/>
                                          </p:stCondLst>
                                        </p:cTn>
                                        <p:tgtEl>
                                          <p:spTgt spid="48"/>
                                        </p:tgtEl>
                                        <p:attrNameLst>
                                          <p:attrName>style.visibility</p:attrName>
                                        </p:attrNameLst>
                                      </p:cBhvr>
                                      <p:to>
                                        <p:strVal val="visible"/>
                                      </p:to>
                                    </p:set>
                                    <p:animEffect transition="in" filter="strips(downLeft)">
                                      <p:cBhvr>
                                        <p:cTn id="29" dur="500"/>
                                        <p:tgtEl>
                                          <p:spTgt spid="4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wipe(left)">
                                      <p:cBhvr>
                                        <p:cTn id="34" dur="500"/>
                                        <p:tgtEl>
                                          <p:spTgt spid="3">
                                            <p:txEl>
                                              <p:pRg st="3" end="3"/>
                                            </p:txEl>
                                          </p:spTgt>
                                        </p:tgtEl>
                                      </p:cBhvr>
                                    </p:animEffect>
                                  </p:childTnLst>
                                </p:cTn>
                              </p:par>
                            </p:childTnLst>
                          </p:cTn>
                        </p:par>
                        <p:par>
                          <p:cTn id="35" fill="hold">
                            <p:stCondLst>
                              <p:cond delay="500"/>
                            </p:stCondLst>
                            <p:childTnLst>
                              <p:par>
                                <p:cTn id="36" presetID="10" presetClass="entr" presetSubtype="0" fill="hold" nodeType="afterEffect">
                                  <p:stCondLst>
                                    <p:cond delay="0"/>
                                  </p:stCondLst>
                                  <p:childTnLst>
                                    <p:set>
                                      <p:cBhvr>
                                        <p:cTn id="37" dur="1" fill="hold">
                                          <p:stCondLst>
                                            <p:cond delay="0"/>
                                          </p:stCondLst>
                                        </p:cTn>
                                        <p:tgtEl>
                                          <p:spTgt spid="52"/>
                                        </p:tgtEl>
                                        <p:attrNameLst>
                                          <p:attrName>style.visibility</p:attrName>
                                        </p:attrNameLst>
                                      </p:cBhvr>
                                      <p:to>
                                        <p:strVal val="visible"/>
                                      </p:to>
                                    </p:set>
                                    <p:animEffect transition="in" filter="fade">
                                      <p:cBhvr>
                                        <p:cTn id="38" dur="500"/>
                                        <p:tgtEl>
                                          <p:spTgt spid="52"/>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ipe(left)">
                                      <p:cBhvr>
                                        <p:cTn id="43" dur="500"/>
                                        <p:tgtEl>
                                          <p:spTgt spid="3">
                                            <p:txEl>
                                              <p:pRg st="4" end="4"/>
                                            </p:txEl>
                                          </p:spTgt>
                                        </p:tgtEl>
                                      </p:cBhvr>
                                    </p:animEffect>
                                  </p:childTnLst>
                                </p:cTn>
                              </p:par>
                            </p:childTnLst>
                          </p:cTn>
                        </p:par>
                        <p:par>
                          <p:cTn id="44" fill="hold">
                            <p:stCondLst>
                              <p:cond delay="500"/>
                            </p:stCondLst>
                            <p:childTnLst>
                              <p:par>
                                <p:cTn id="45" presetID="18" presetClass="entr" presetSubtype="6" fill="hold" nodeType="afterEffect">
                                  <p:stCondLst>
                                    <p:cond delay="500"/>
                                  </p:stCondLst>
                                  <p:childTnLst>
                                    <p:set>
                                      <p:cBhvr>
                                        <p:cTn id="46" dur="1" fill="hold">
                                          <p:stCondLst>
                                            <p:cond delay="0"/>
                                          </p:stCondLst>
                                        </p:cTn>
                                        <p:tgtEl>
                                          <p:spTgt spid="57"/>
                                        </p:tgtEl>
                                        <p:attrNameLst>
                                          <p:attrName>style.visibility</p:attrName>
                                        </p:attrNameLst>
                                      </p:cBhvr>
                                      <p:to>
                                        <p:strVal val="visible"/>
                                      </p:to>
                                    </p:set>
                                    <p:animEffect transition="in" filter="strips(downRight)">
                                      <p:cBhvr>
                                        <p:cTn id="47"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C00000"/>
                </a:solidFill>
              </a:rPr>
              <a:t>Markets not in equilibrium: shortage – 1 </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52</a:t>
            </a:fld>
            <a:endParaRPr lang="en-US" dirty="0"/>
          </a:p>
        </p:txBody>
      </p:sp>
      <p:sp>
        <p:nvSpPr>
          <p:cNvPr id="3" name="Text Placeholder 2"/>
          <p:cNvSpPr>
            <a:spLocks noGrp="1"/>
          </p:cNvSpPr>
          <p:nvPr>
            <p:ph idx="12"/>
          </p:nvPr>
        </p:nvSpPr>
        <p:spPr>
          <a:xfrm>
            <a:off x="4770438" y="838200"/>
            <a:ext cx="4297362" cy="5334000"/>
          </a:xfrm>
        </p:spPr>
        <p:txBody>
          <a:bodyPr>
            <a:noAutofit/>
          </a:bodyPr>
          <a:lstStyle/>
          <a:p>
            <a:pPr marL="0" indent="0">
              <a:buNone/>
            </a:pPr>
            <a:r>
              <a:rPr lang="en-US" sz="2800" b="1" dirty="0">
                <a:solidFill>
                  <a:srgbClr val="CC0000"/>
                </a:solidFill>
              </a:rPr>
              <a:t>Shortage</a:t>
            </a:r>
            <a:r>
              <a:rPr lang="en-US" sz="2800" dirty="0"/>
              <a:t> (excess demand): </a:t>
            </a:r>
            <a:r>
              <a:rPr lang="en-US" sz="2800" dirty="0">
                <a:cs typeface="Arial"/>
              </a:rPr>
              <a:t>quantity demanded is greater than quantity supplied</a:t>
            </a:r>
          </a:p>
          <a:p>
            <a:pPr marL="0" indent="0">
              <a:buNone/>
            </a:pPr>
            <a:r>
              <a:rPr lang="en-US" sz="1600" dirty="0">
                <a:cs typeface="Arial"/>
              </a:rPr>
              <a:t>  </a:t>
            </a:r>
          </a:p>
          <a:p>
            <a:pPr marL="0" indent="0">
              <a:buNone/>
            </a:pPr>
            <a:r>
              <a:rPr lang="en-US" sz="2800" dirty="0">
                <a:solidFill>
                  <a:srgbClr val="002060"/>
                </a:solidFill>
                <a:cs typeface="Arial"/>
              </a:rPr>
              <a:t>If  </a:t>
            </a:r>
            <a:r>
              <a:rPr lang="en-US" sz="2800" b="1" i="1" dirty="0">
                <a:solidFill>
                  <a:srgbClr val="002060"/>
                </a:solidFill>
                <a:cs typeface="Arial"/>
              </a:rPr>
              <a:t>P</a:t>
            </a:r>
            <a:r>
              <a:rPr lang="en-US" sz="2800" dirty="0">
                <a:solidFill>
                  <a:srgbClr val="002060"/>
                </a:solidFill>
                <a:cs typeface="Arial"/>
              </a:rPr>
              <a:t>  =  $1, </a:t>
            </a:r>
          </a:p>
          <a:p>
            <a:pPr marL="457200" lvl="1" indent="0">
              <a:buNone/>
            </a:pPr>
            <a:r>
              <a:rPr lang="en-US" sz="2800" dirty="0">
                <a:solidFill>
                  <a:srgbClr val="002060"/>
                </a:solidFill>
                <a:cs typeface="Arial"/>
              </a:rPr>
              <a:t>- then </a:t>
            </a:r>
            <a:r>
              <a:rPr lang="en-US" sz="2800" b="1" i="1" dirty="0">
                <a:solidFill>
                  <a:srgbClr val="002060"/>
                </a:solidFill>
                <a:cs typeface="Arial"/>
              </a:rPr>
              <a:t>Q</a:t>
            </a:r>
            <a:r>
              <a:rPr lang="en-US" sz="2800" b="1" i="1" baseline="30000" dirty="0">
                <a:solidFill>
                  <a:srgbClr val="002060"/>
                </a:solidFill>
                <a:cs typeface="Arial"/>
              </a:rPr>
              <a:t>D</a:t>
            </a:r>
            <a:r>
              <a:rPr lang="en-US" sz="2800" dirty="0">
                <a:solidFill>
                  <a:srgbClr val="002060"/>
                </a:solidFill>
                <a:cs typeface="Arial"/>
              </a:rPr>
              <a:t>  = 21 muffins</a:t>
            </a:r>
          </a:p>
          <a:p>
            <a:pPr marL="457200" lvl="1" indent="0">
              <a:buNone/>
            </a:pPr>
            <a:r>
              <a:rPr lang="en-US" sz="2800" dirty="0">
                <a:solidFill>
                  <a:srgbClr val="002060"/>
                </a:solidFill>
                <a:cs typeface="Arial"/>
              </a:rPr>
              <a:t>- and </a:t>
            </a:r>
            <a:r>
              <a:rPr lang="en-US" sz="2800" b="1" i="1" dirty="0">
                <a:solidFill>
                  <a:srgbClr val="002060"/>
                </a:solidFill>
                <a:cs typeface="Arial"/>
              </a:rPr>
              <a:t>Q</a:t>
            </a:r>
            <a:r>
              <a:rPr lang="en-US" sz="2800" b="1" i="1" baseline="30000" dirty="0">
                <a:solidFill>
                  <a:srgbClr val="002060"/>
                </a:solidFill>
                <a:cs typeface="Arial"/>
              </a:rPr>
              <a:t>S</a:t>
            </a:r>
            <a:r>
              <a:rPr lang="en-US" sz="2800" dirty="0">
                <a:solidFill>
                  <a:srgbClr val="002060"/>
                </a:solidFill>
                <a:cs typeface="Arial"/>
              </a:rPr>
              <a:t> = 5 muffins</a:t>
            </a:r>
          </a:p>
          <a:p>
            <a:pPr marL="457200" lvl="1" indent="0">
              <a:buNone/>
            </a:pPr>
            <a:r>
              <a:rPr lang="en-US" sz="2800" dirty="0">
                <a:solidFill>
                  <a:srgbClr val="002060"/>
                </a:solidFill>
                <a:cs typeface="Arial"/>
              </a:rPr>
              <a:t>- Resulting in a shortage of 16 muffins</a:t>
            </a:r>
          </a:p>
          <a:p>
            <a:endParaRPr lang="en-US" sz="2800" dirty="0"/>
          </a:p>
        </p:txBody>
      </p:sp>
      <p:grpSp>
        <p:nvGrpSpPr>
          <p:cNvPr id="6" name="Group 2"/>
          <p:cNvGrpSpPr>
            <a:grpSpLocks/>
          </p:cNvGrpSpPr>
          <p:nvPr/>
        </p:nvGrpSpPr>
        <p:grpSpPr bwMode="auto">
          <a:xfrm>
            <a:off x="277813" y="1339850"/>
            <a:ext cx="5513387" cy="4991100"/>
            <a:chOff x="175" y="844"/>
            <a:chExt cx="3473" cy="3144"/>
          </a:xfrm>
        </p:grpSpPr>
        <p:graphicFrame>
          <p:nvGraphicFramePr>
            <p:cNvPr id="7" name="Object 3"/>
            <p:cNvGraphicFramePr>
              <a:graphicFrameLocks noChangeAspect="1"/>
            </p:cNvGraphicFramePr>
            <p:nvPr/>
          </p:nvGraphicFramePr>
          <p:xfrm>
            <a:off x="175" y="910"/>
            <a:ext cx="3446" cy="3078"/>
          </p:xfrm>
          <a:graphic>
            <a:graphicData uri="http://schemas.openxmlformats.org/presentationml/2006/ole">
              <mc:AlternateContent xmlns:mc="http://schemas.openxmlformats.org/markup-compatibility/2006">
                <mc:Choice xmlns:v="urn:schemas-microsoft-com:vml" Requires="v">
                  <p:oleObj spid="_x0000_s14412" name="Worksheet" r:id="rId4" imgW="5800649" imgH="5181600" progId="Excel.Sheet.8">
                    <p:embed/>
                  </p:oleObj>
                </mc:Choice>
                <mc:Fallback>
                  <p:oleObj name="Worksheet" r:id="rId4" imgW="5800649" imgH="518160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 y="910"/>
                          <a:ext cx="3446" cy="3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 name="Text Box 4"/>
            <p:cNvSpPr txBox="1">
              <a:spLocks noChangeArrowheads="1"/>
            </p:cNvSpPr>
            <p:nvPr/>
          </p:nvSpPr>
          <p:spPr bwMode="auto">
            <a:xfrm>
              <a:off x="480" y="844"/>
              <a:ext cx="262" cy="308"/>
            </a:xfrm>
            <a:prstGeom prst="rect">
              <a:avLst/>
            </a:prstGeom>
            <a:noFill/>
            <a:ln w="9525">
              <a:noFill/>
              <a:miter lim="800000"/>
              <a:headEnd/>
              <a:tailEnd/>
            </a:ln>
          </p:spPr>
          <p:txBody>
            <a:bodyPr>
              <a:spAutoFit/>
            </a:bodyPr>
            <a:lstStyle/>
            <a:p>
              <a:pPr algn="r">
                <a:spcBef>
                  <a:spcPct val="50000"/>
                </a:spcBef>
              </a:pPr>
              <a:r>
                <a:rPr lang="en-US" sz="2600" b="1" i="1" dirty="0">
                  <a:latin typeface="Arial"/>
                  <a:cs typeface="Arial"/>
                </a:rPr>
                <a:t>P</a:t>
              </a:r>
            </a:p>
          </p:txBody>
        </p:sp>
        <p:sp>
          <p:nvSpPr>
            <p:cNvPr id="9" name="Text Box 5"/>
            <p:cNvSpPr txBox="1">
              <a:spLocks noChangeArrowheads="1"/>
            </p:cNvSpPr>
            <p:nvPr/>
          </p:nvSpPr>
          <p:spPr bwMode="auto">
            <a:xfrm>
              <a:off x="3375" y="3542"/>
              <a:ext cx="273" cy="250"/>
            </a:xfrm>
            <a:prstGeom prst="rect">
              <a:avLst/>
            </a:prstGeom>
            <a:noFill/>
            <a:ln w="9525">
              <a:noFill/>
              <a:miter lim="800000"/>
              <a:headEnd/>
              <a:tailEnd/>
            </a:ln>
          </p:spPr>
          <p:txBody>
            <a:bodyPr lIns="0" tIns="0" rIns="0" bIns="0">
              <a:spAutoFit/>
            </a:bodyPr>
            <a:lstStyle/>
            <a:p>
              <a:pPr algn="ctr">
                <a:spcBef>
                  <a:spcPct val="50000"/>
                </a:spcBef>
              </a:pPr>
              <a:r>
                <a:rPr lang="en-US" sz="2600" b="1" i="1" dirty="0">
                  <a:latin typeface="Arial"/>
                  <a:cs typeface="Arial"/>
                </a:rPr>
                <a:t>Q</a:t>
              </a:r>
            </a:p>
          </p:txBody>
        </p:sp>
      </p:grpSp>
      <p:grpSp>
        <p:nvGrpSpPr>
          <p:cNvPr id="10" name="Group 6"/>
          <p:cNvGrpSpPr>
            <a:grpSpLocks/>
          </p:cNvGrpSpPr>
          <p:nvPr/>
        </p:nvGrpSpPr>
        <p:grpSpPr bwMode="auto">
          <a:xfrm>
            <a:off x="1420813" y="1584325"/>
            <a:ext cx="2489200" cy="4022725"/>
            <a:chOff x="895" y="998"/>
            <a:chExt cx="1568" cy="2534"/>
          </a:xfrm>
        </p:grpSpPr>
        <p:sp>
          <p:nvSpPr>
            <p:cNvPr id="11" name="Line 7"/>
            <p:cNvSpPr>
              <a:spLocks noChangeShapeType="1"/>
            </p:cNvSpPr>
            <p:nvPr/>
          </p:nvSpPr>
          <p:spPr bwMode="auto">
            <a:xfrm>
              <a:off x="1151" y="1252"/>
              <a:ext cx="1312" cy="2280"/>
            </a:xfrm>
            <a:prstGeom prst="line">
              <a:avLst/>
            </a:prstGeom>
            <a:noFill/>
            <a:ln w="50800">
              <a:solidFill>
                <a:srgbClr val="003399"/>
              </a:solidFill>
              <a:round/>
              <a:headEnd/>
              <a:tailEnd/>
            </a:ln>
          </p:spPr>
          <p:txBody>
            <a:bodyPr/>
            <a:lstStyle/>
            <a:p>
              <a:endParaRPr lang="en-US">
                <a:latin typeface="Arial"/>
                <a:cs typeface="Arial"/>
              </a:endParaRPr>
            </a:p>
          </p:txBody>
        </p:sp>
        <p:sp>
          <p:nvSpPr>
            <p:cNvPr id="12" name="Text Box 8"/>
            <p:cNvSpPr txBox="1">
              <a:spLocks noChangeArrowheads="1"/>
            </p:cNvSpPr>
            <p:nvPr/>
          </p:nvSpPr>
          <p:spPr bwMode="auto">
            <a:xfrm>
              <a:off x="895" y="998"/>
              <a:ext cx="273" cy="250"/>
            </a:xfrm>
            <a:prstGeom prst="rect">
              <a:avLst/>
            </a:prstGeom>
            <a:noFill/>
            <a:ln w="9525">
              <a:noFill/>
              <a:miter lim="800000"/>
              <a:headEnd/>
              <a:tailEnd/>
            </a:ln>
          </p:spPr>
          <p:txBody>
            <a:bodyPr lIns="0" tIns="0" rIns="0" bIns="0">
              <a:spAutoFit/>
            </a:bodyPr>
            <a:lstStyle/>
            <a:p>
              <a:pPr algn="ctr">
                <a:spcBef>
                  <a:spcPct val="50000"/>
                </a:spcBef>
              </a:pPr>
              <a:r>
                <a:rPr lang="en-US" sz="2600" b="1" i="1" dirty="0">
                  <a:latin typeface="Arial"/>
                  <a:cs typeface="Arial"/>
                </a:rPr>
                <a:t>D</a:t>
              </a:r>
            </a:p>
          </p:txBody>
        </p:sp>
      </p:grpSp>
      <p:grpSp>
        <p:nvGrpSpPr>
          <p:cNvPr id="13" name="Group 9"/>
          <p:cNvGrpSpPr>
            <a:grpSpLocks/>
          </p:cNvGrpSpPr>
          <p:nvPr/>
        </p:nvGrpSpPr>
        <p:grpSpPr bwMode="auto">
          <a:xfrm>
            <a:off x="1327150" y="1676400"/>
            <a:ext cx="3367088" cy="3933824"/>
            <a:chOff x="836" y="1056"/>
            <a:chExt cx="2121" cy="2478"/>
          </a:xfrm>
        </p:grpSpPr>
        <p:sp>
          <p:nvSpPr>
            <p:cNvPr id="14" name="Line 10"/>
            <p:cNvSpPr>
              <a:spLocks noChangeShapeType="1"/>
            </p:cNvSpPr>
            <p:nvPr/>
          </p:nvSpPr>
          <p:spPr bwMode="auto">
            <a:xfrm flipH="1">
              <a:off x="836" y="1326"/>
              <a:ext cx="2064" cy="2208"/>
            </a:xfrm>
            <a:prstGeom prst="line">
              <a:avLst/>
            </a:prstGeom>
            <a:noFill/>
            <a:ln w="50800">
              <a:solidFill>
                <a:srgbClr val="003399"/>
              </a:solidFill>
              <a:round/>
              <a:headEnd/>
              <a:tailEnd/>
            </a:ln>
          </p:spPr>
          <p:txBody>
            <a:bodyPr/>
            <a:lstStyle/>
            <a:p>
              <a:endParaRPr lang="en-US">
                <a:latin typeface="Arial"/>
                <a:cs typeface="Arial"/>
              </a:endParaRPr>
            </a:p>
          </p:txBody>
        </p:sp>
        <p:sp>
          <p:nvSpPr>
            <p:cNvPr id="15" name="Text Box 11"/>
            <p:cNvSpPr txBox="1">
              <a:spLocks noChangeArrowheads="1"/>
            </p:cNvSpPr>
            <p:nvPr/>
          </p:nvSpPr>
          <p:spPr bwMode="auto">
            <a:xfrm>
              <a:off x="2684" y="1056"/>
              <a:ext cx="273" cy="250"/>
            </a:xfrm>
            <a:prstGeom prst="rect">
              <a:avLst/>
            </a:prstGeom>
            <a:noFill/>
            <a:ln w="9525">
              <a:noFill/>
              <a:miter lim="800000"/>
              <a:headEnd/>
              <a:tailEnd/>
            </a:ln>
          </p:spPr>
          <p:txBody>
            <a:bodyPr lIns="0" tIns="0" rIns="0" bIns="0">
              <a:spAutoFit/>
            </a:bodyPr>
            <a:lstStyle/>
            <a:p>
              <a:pPr algn="ctr">
                <a:spcBef>
                  <a:spcPct val="50000"/>
                </a:spcBef>
              </a:pPr>
              <a:r>
                <a:rPr lang="en-US" sz="2600" b="1" i="1" dirty="0">
                  <a:latin typeface="Arial"/>
                  <a:cs typeface="Arial"/>
                </a:rPr>
                <a:t>S</a:t>
              </a:r>
            </a:p>
          </p:txBody>
        </p:sp>
      </p:grpSp>
      <p:sp>
        <p:nvSpPr>
          <p:cNvPr id="16" name="Line 18"/>
          <p:cNvSpPr>
            <a:spLocks noChangeShapeType="1"/>
          </p:cNvSpPr>
          <p:nvPr/>
        </p:nvSpPr>
        <p:spPr bwMode="auto">
          <a:xfrm>
            <a:off x="1322388" y="5045075"/>
            <a:ext cx="2259012" cy="0"/>
          </a:xfrm>
          <a:prstGeom prst="line">
            <a:avLst/>
          </a:prstGeom>
          <a:noFill/>
          <a:ln w="12700">
            <a:solidFill>
              <a:srgbClr val="FF0000"/>
            </a:solidFill>
            <a:prstDash val="dash"/>
            <a:round/>
            <a:headEnd/>
            <a:tailEnd/>
          </a:ln>
        </p:spPr>
        <p:txBody>
          <a:bodyPr/>
          <a:lstStyle/>
          <a:p>
            <a:endParaRPr lang="en-US">
              <a:latin typeface="Arial"/>
              <a:cs typeface="Arial"/>
            </a:endParaRPr>
          </a:p>
        </p:txBody>
      </p:sp>
      <p:grpSp>
        <p:nvGrpSpPr>
          <p:cNvPr id="17" name="Group 19"/>
          <p:cNvGrpSpPr>
            <a:grpSpLocks/>
          </p:cNvGrpSpPr>
          <p:nvPr/>
        </p:nvGrpSpPr>
        <p:grpSpPr bwMode="auto">
          <a:xfrm>
            <a:off x="3505200" y="4972050"/>
            <a:ext cx="139700" cy="642938"/>
            <a:chOff x="2208" y="3132"/>
            <a:chExt cx="88" cy="405"/>
          </a:xfrm>
        </p:grpSpPr>
        <p:sp>
          <p:nvSpPr>
            <p:cNvPr id="18" name="Line 20"/>
            <p:cNvSpPr>
              <a:spLocks noChangeShapeType="1"/>
            </p:cNvSpPr>
            <p:nvPr/>
          </p:nvSpPr>
          <p:spPr bwMode="auto">
            <a:xfrm flipH="1">
              <a:off x="2247" y="3163"/>
              <a:ext cx="2" cy="374"/>
            </a:xfrm>
            <a:prstGeom prst="line">
              <a:avLst/>
            </a:prstGeom>
            <a:noFill/>
            <a:ln w="12700">
              <a:solidFill>
                <a:srgbClr val="FF0000"/>
              </a:solidFill>
              <a:prstDash val="dash"/>
              <a:round/>
              <a:headEnd/>
              <a:tailEnd/>
            </a:ln>
          </p:spPr>
          <p:txBody>
            <a:bodyPr/>
            <a:lstStyle/>
            <a:p>
              <a:endParaRPr lang="en-US">
                <a:latin typeface="Arial"/>
                <a:cs typeface="Arial"/>
              </a:endParaRPr>
            </a:p>
          </p:txBody>
        </p:sp>
        <p:sp>
          <p:nvSpPr>
            <p:cNvPr id="19" name="Oval 21"/>
            <p:cNvSpPr>
              <a:spLocks noChangeArrowheads="1"/>
            </p:cNvSpPr>
            <p:nvPr/>
          </p:nvSpPr>
          <p:spPr bwMode="auto">
            <a:xfrm>
              <a:off x="2208" y="3132"/>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grpSp>
        <p:nvGrpSpPr>
          <p:cNvPr id="20" name="Group 22"/>
          <p:cNvGrpSpPr>
            <a:grpSpLocks/>
          </p:cNvGrpSpPr>
          <p:nvPr/>
        </p:nvGrpSpPr>
        <p:grpSpPr bwMode="auto">
          <a:xfrm>
            <a:off x="1793875" y="4972050"/>
            <a:ext cx="139700" cy="646113"/>
            <a:chOff x="1130" y="3132"/>
            <a:chExt cx="88" cy="407"/>
          </a:xfrm>
        </p:grpSpPr>
        <p:sp>
          <p:nvSpPr>
            <p:cNvPr id="21" name="Line 23"/>
            <p:cNvSpPr>
              <a:spLocks noChangeShapeType="1"/>
            </p:cNvSpPr>
            <p:nvPr/>
          </p:nvSpPr>
          <p:spPr bwMode="auto">
            <a:xfrm flipH="1">
              <a:off x="1173" y="3165"/>
              <a:ext cx="2" cy="374"/>
            </a:xfrm>
            <a:prstGeom prst="line">
              <a:avLst/>
            </a:prstGeom>
            <a:noFill/>
            <a:ln w="12700">
              <a:solidFill>
                <a:srgbClr val="FF0000"/>
              </a:solidFill>
              <a:prstDash val="dash"/>
              <a:round/>
              <a:headEnd/>
              <a:tailEnd/>
            </a:ln>
          </p:spPr>
          <p:txBody>
            <a:bodyPr/>
            <a:lstStyle/>
            <a:p>
              <a:endParaRPr lang="en-US">
                <a:latin typeface="Arial"/>
                <a:cs typeface="Arial"/>
              </a:endParaRPr>
            </a:p>
          </p:txBody>
        </p:sp>
        <p:sp>
          <p:nvSpPr>
            <p:cNvPr id="22" name="Oval 24"/>
            <p:cNvSpPr>
              <a:spLocks noChangeArrowheads="1"/>
            </p:cNvSpPr>
            <p:nvPr/>
          </p:nvSpPr>
          <p:spPr bwMode="auto">
            <a:xfrm>
              <a:off x="1130" y="3132"/>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23" name="AutoShape 25"/>
          <p:cNvSpPr>
            <a:spLocks/>
          </p:cNvSpPr>
          <p:nvPr/>
        </p:nvSpPr>
        <p:spPr bwMode="auto">
          <a:xfrm rot="-5400000">
            <a:off x="2601119" y="4407694"/>
            <a:ext cx="220662" cy="1714500"/>
          </a:xfrm>
          <a:prstGeom prst="leftBrace">
            <a:avLst>
              <a:gd name="adj1" fmla="val 64748"/>
              <a:gd name="adj2" fmla="val 50000"/>
            </a:avLst>
          </a:prstGeom>
          <a:noFill/>
          <a:ln w="19050">
            <a:solidFill>
              <a:srgbClr val="990000"/>
            </a:solidFill>
            <a:round/>
            <a:headEnd/>
            <a:tailEnd/>
          </a:ln>
        </p:spPr>
        <p:txBody>
          <a:bodyPr wrap="none" anchor="ctr"/>
          <a:lstStyle/>
          <a:p>
            <a:endParaRPr lang="en-US">
              <a:latin typeface="Arial"/>
              <a:cs typeface="Arial"/>
            </a:endParaRPr>
          </a:p>
        </p:txBody>
      </p:sp>
      <p:sp>
        <p:nvSpPr>
          <p:cNvPr id="24" name="Text Box 26"/>
          <p:cNvSpPr txBox="1">
            <a:spLocks noChangeArrowheads="1"/>
          </p:cNvSpPr>
          <p:nvPr/>
        </p:nvSpPr>
        <p:spPr bwMode="auto">
          <a:xfrm>
            <a:off x="1951038" y="5394325"/>
            <a:ext cx="1512887" cy="473075"/>
          </a:xfrm>
          <a:prstGeom prst="rect">
            <a:avLst/>
          </a:prstGeom>
          <a:solidFill>
            <a:schemeClr val="bg1"/>
          </a:solidFill>
          <a:ln w="9525">
            <a:solidFill>
              <a:srgbClr val="C00000"/>
            </a:solidFill>
            <a:miter lim="800000"/>
            <a:headEnd/>
            <a:tailEnd/>
          </a:ln>
        </p:spPr>
        <p:txBody>
          <a:bodyPr lIns="45720" rIns="45720">
            <a:spAutoFit/>
          </a:bodyPr>
          <a:lstStyle/>
          <a:p>
            <a:pPr algn="ctr">
              <a:spcBef>
                <a:spcPct val="50000"/>
              </a:spcBef>
            </a:pPr>
            <a:r>
              <a:rPr lang="en-US" sz="2500" b="1" i="1" dirty="0">
                <a:latin typeface="Arial"/>
                <a:cs typeface="Arial"/>
              </a:rPr>
              <a:t>Shortage</a:t>
            </a:r>
          </a:p>
        </p:txBody>
      </p:sp>
      <p:sp>
        <p:nvSpPr>
          <p:cNvPr id="25"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59946195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wipe(left)">
                                      <p:cBhvr>
                                        <p:cTn id="16" dur="5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left)">
                                      <p:cBhvr>
                                        <p:cTn id="21" dur="500"/>
                                        <p:tgtEl>
                                          <p:spTgt spid="3">
                                            <p:txEl>
                                              <p:pRg st="3" end="3"/>
                                            </p:txEl>
                                          </p:spTgt>
                                        </p:tgtEl>
                                      </p:cBhvr>
                                    </p:animEffect>
                                  </p:childTnLst>
                                </p:cTn>
                              </p:par>
                            </p:childTnLst>
                          </p:cTn>
                        </p:par>
                        <p:par>
                          <p:cTn id="22" fill="hold">
                            <p:stCondLst>
                              <p:cond delay="500"/>
                            </p:stCondLst>
                            <p:childTnLst>
                              <p:par>
                                <p:cTn id="23" presetID="22" presetClass="entr" presetSubtype="1"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wipe(up)">
                                      <p:cBhvr>
                                        <p:cTn id="25" dur="500"/>
                                        <p:tgtEl>
                                          <p:spTgt spid="17"/>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ipe(left)">
                                      <p:cBhvr>
                                        <p:cTn id="30" dur="500"/>
                                        <p:tgtEl>
                                          <p:spTgt spid="3">
                                            <p:txEl>
                                              <p:pRg st="4" end="4"/>
                                            </p:txEl>
                                          </p:spTgt>
                                        </p:tgtEl>
                                      </p:cBhvr>
                                    </p:animEffect>
                                  </p:childTnLst>
                                </p:cTn>
                              </p:par>
                            </p:childTnLst>
                          </p:cTn>
                        </p:par>
                        <p:par>
                          <p:cTn id="31" fill="hold">
                            <p:stCondLst>
                              <p:cond delay="500"/>
                            </p:stCondLst>
                            <p:childTnLst>
                              <p:par>
                                <p:cTn id="32" presetID="22" presetClass="entr" presetSubtype="1" fill="hold" nodeType="after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wipe(up)">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wipe(left)">
                                      <p:cBhvr>
                                        <p:cTn id="39" dur="500"/>
                                        <p:tgtEl>
                                          <p:spTgt spid="3">
                                            <p:txEl>
                                              <p:pRg st="5" end="5"/>
                                            </p:txEl>
                                          </p:spTgt>
                                        </p:tgtEl>
                                      </p:cBhvr>
                                    </p:animEffect>
                                  </p:childTnLst>
                                </p:cTn>
                              </p:par>
                            </p:childTnLst>
                          </p:cTn>
                        </p:par>
                        <p:par>
                          <p:cTn id="40" fill="hold">
                            <p:stCondLst>
                              <p:cond delay="500"/>
                            </p:stCondLst>
                            <p:childTnLst>
                              <p:par>
                                <p:cTn id="41" presetID="10" presetClass="entr" presetSubtype="0" fill="hold" grpId="0" nodeType="after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fade">
                                      <p:cBhvr>
                                        <p:cTn id="43" dur="500"/>
                                        <p:tgtEl>
                                          <p:spTgt spid="23"/>
                                        </p:tgtEl>
                                      </p:cBhvr>
                                    </p:animEffect>
                                  </p:childTnLst>
                                </p:cTn>
                              </p:par>
                            </p:childTnLst>
                          </p:cTn>
                        </p:par>
                        <p:par>
                          <p:cTn id="44" fill="hold">
                            <p:stCondLst>
                              <p:cond delay="1000"/>
                            </p:stCondLst>
                            <p:childTnLst>
                              <p:par>
                                <p:cTn id="45" presetID="10" presetClass="entr" presetSubtype="0" fill="hold" grpId="0"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6" grpId="0" uiExpand="1" animBg="1"/>
      <p:bldP spid="23" grpId="0" animBg="1"/>
      <p:bldP spid="24"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C00000"/>
                </a:solidFill>
              </a:rPr>
              <a:t>Markets not in equilibrium: shortage – 2 </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53</a:t>
            </a:fld>
            <a:endParaRPr lang="en-US" dirty="0"/>
          </a:p>
        </p:txBody>
      </p:sp>
      <p:sp>
        <p:nvSpPr>
          <p:cNvPr id="3" name="Text Placeholder 2"/>
          <p:cNvSpPr>
            <a:spLocks noGrp="1"/>
          </p:cNvSpPr>
          <p:nvPr>
            <p:ph idx="12"/>
          </p:nvPr>
        </p:nvSpPr>
        <p:spPr>
          <a:xfrm>
            <a:off x="4694238" y="914400"/>
            <a:ext cx="4373562" cy="5257800"/>
          </a:xfrm>
        </p:spPr>
        <p:txBody>
          <a:bodyPr>
            <a:normAutofit/>
          </a:bodyPr>
          <a:lstStyle/>
          <a:p>
            <a:pPr marL="0" indent="0">
              <a:spcBef>
                <a:spcPct val="50000"/>
              </a:spcBef>
              <a:buNone/>
            </a:pPr>
            <a:r>
              <a:rPr lang="en-US" sz="2800" dirty="0">
                <a:cs typeface="Arial"/>
              </a:rPr>
              <a:t>Facing a shortage, </a:t>
            </a:r>
            <a:br>
              <a:rPr lang="en-US" sz="2800" dirty="0">
                <a:cs typeface="Arial"/>
              </a:rPr>
            </a:br>
            <a:r>
              <a:rPr lang="en-US" sz="2800" dirty="0">
                <a:cs typeface="Arial"/>
              </a:rPr>
              <a:t>sellers </a:t>
            </a:r>
            <a:r>
              <a:rPr lang="en-US" sz="2800" dirty="0">
                <a:solidFill>
                  <a:srgbClr val="C00000"/>
                </a:solidFill>
                <a:cs typeface="Arial"/>
              </a:rPr>
              <a:t>raise the price</a:t>
            </a:r>
            <a:r>
              <a:rPr lang="en-US" sz="2800" dirty="0">
                <a:cs typeface="Arial"/>
              </a:rPr>
              <a:t>,</a:t>
            </a:r>
          </a:p>
          <a:p>
            <a:pPr lvl="1">
              <a:buFontTx/>
              <a:buChar char="-"/>
            </a:pPr>
            <a:r>
              <a:rPr lang="en-US" sz="2800" dirty="0">
                <a:cs typeface="Arial"/>
              </a:rPr>
              <a:t>Causing </a:t>
            </a:r>
            <a:r>
              <a:rPr lang="en-US" sz="2800" b="1" i="1" dirty="0">
                <a:cs typeface="Arial"/>
              </a:rPr>
              <a:t>Q</a:t>
            </a:r>
            <a:r>
              <a:rPr lang="en-US" sz="2800" b="1" i="1" baseline="30000" dirty="0">
                <a:cs typeface="Arial"/>
              </a:rPr>
              <a:t>D</a:t>
            </a:r>
            <a:r>
              <a:rPr lang="en-US" sz="2800" dirty="0">
                <a:cs typeface="Arial"/>
              </a:rPr>
              <a:t> to fall</a:t>
            </a:r>
          </a:p>
          <a:p>
            <a:pPr lvl="1">
              <a:buFontTx/>
              <a:buChar char="-"/>
            </a:pPr>
            <a:r>
              <a:rPr lang="en-US" sz="2800" dirty="0">
                <a:cs typeface="Arial"/>
              </a:rPr>
              <a:t>and </a:t>
            </a:r>
            <a:r>
              <a:rPr lang="en-US" sz="2800" b="1" i="1" dirty="0">
                <a:cs typeface="Arial"/>
              </a:rPr>
              <a:t>Q</a:t>
            </a:r>
            <a:r>
              <a:rPr lang="en-US" sz="2800" b="1" i="1" baseline="30000" dirty="0">
                <a:cs typeface="Arial"/>
              </a:rPr>
              <a:t>S</a:t>
            </a:r>
            <a:r>
              <a:rPr lang="en-US" sz="2800" dirty="0">
                <a:cs typeface="Arial"/>
              </a:rPr>
              <a:t> to rise,</a:t>
            </a:r>
          </a:p>
          <a:p>
            <a:pPr lvl="1">
              <a:buFontTx/>
              <a:buChar char="-"/>
            </a:pPr>
            <a:r>
              <a:rPr lang="en-US" sz="2800" dirty="0">
                <a:cs typeface="Arial"/>
              </a:rPr>
              <a:t>…which reduces the shortage.   </a:t>
            </a:r>
          </a:p>
          <a:p>
            <a:pPr lvl="1"/>
            <a:r>
              <a:rPr lang="en-US" sz="2800" dirty="0">
                <a:cs typeface="Arial"/>
              </a:rPr>
              <a:t>And so on… </a:t>
            </a:r>
            <a:r>
              <a:rPr lang="en-US" sz="2800" dirty="0">
                <a:solidFill>
                  <a:srgbClr val="C00000"/>
                </a:solidFill>
                <a:cs typeface="Arial"/>
              </a:rPr>
              <a:t>until market reaches equilibrium</a:t>
            </a:r>
            <a:endParaRPr lang="en-US" sz="2700" dirty="0"/>
          </a:p>
        </p:txBody>
      </p:sp>
      <p:grpSp>
        <p:nvGrpSpPr>
          <p:cNvPr id="25" name="Group 2"/>
          <p:cNvGrpSpPr>
            <a:grpSpLocks/>
          </p:cNvGrpSpPr>
          <p:nvPr/>
        </p:nvGrpSpPr>
        <p:grpSpPr bwMode="auto">
          <a:xfrm>
            <a:off x="277813" y="1371600"/>
            <a:ext cx="5513387" cy="4953000"/>
            <a:chOff x="175" y="868"/>
            <a:chExt cx="3473" cy="3120"/>
          </a:xfrm>
        </p:grpSpPr>
        <p:graphicFrame>
          <p:nvGraphicFramePr>
            <p:cNvPr id="26" name="Object 3"/>
            <p:cNvGraphicFramePr>
              <a:graphicFrameLocks noChangeAspect="1"/>
            </p:cNvGraphicFramePr>
            <p:nvPr/>
          </p:nvGraphicFramePr>
          <p:xfrm>
            <a:off x="175" y="910"/>
            <a:ext cx="3446" cy="3078"/>
          </p:xfrm>
          <a:graphic>
            <a:graphicData uri="http://schemas.openxmlformats.org/presentationml/2006/ole">
              <mc:AlternateContent xmlns:mc="http://schemas.openxmlformats.org/markup-compatibility/2006">
                <mc:Choice xmlns:v="urn:schemas-microsoft-com:vml" Requires="v">
                  <p:oleObj spid="_x0000_s15435" name="Worksheet" r:id="rId4" imgW="5800825" imgH="5181763" progId="Excel.Sheet.8">
                    <p:embed/>
                  </p:oleObj>
                </mc:Choice>
                <mc:Fallback>
                  <p:oleObj name="Worksheet" r:id="rId4" imgW="5800825" imgH="5181763"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 y="910"/>
                          <a:ext cx="3446" cy="3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7" name="Text Box 4"/>
            <p:cNvSpPr txBox="1">
              <a:spLocks noChangeArrowheads="1"/>
            </p:cNvSpPr>
            <p:nvPr/>
          </p:nvSpPr>
          <p:spPr bwMode="auto">
            <a:xfrm>
              <a:off x="528" y="868"/>
              <a:ext cx="262" cy="308"/>
            </a:xfrm>
            <a:prstGeom prst="rect">
              <a:avLst/>
            </a:prstGeom>
            <a:noFill/>
            <a:ln w="9525">
              <a:noFill/>
              <a:miter lim="800000"/>
              <a:headEnd/>
              <a:tailEnd/>
            </a:ln>
          </p:spPr>
          <p:txBody>
            <a:bodyPr>
              <a:spAutoFit/>
            </a:bodyPr>
            <a:lstStyle/>
            <a:p>
              <a:pPr algn="r">
                <a:spcBef>
                  <a:spcPct val="50000"/>
                </a:spcBef>
              </a:pPr>
              <a:r>
                <a:rPr lang="en-US" sz="2600" b="1" i="1" dirty="0">
                  <a:latin typeface="Arial"/>
                  <a:cs typeface="Arial"/>
                </a:rPr>
                <a:t>P</a:t>
              </a:r>
            </a:p>
          </p:txBody>
        </p:sp>
        <p:sp>
          <p:nvSpPr>
            <p:cNvPr id="28" name="Text Box 5"/>
            <p:cNvSpPr txBox="1">
              <a:spLocks noChangeArrowheads="1"/>
            </p:cNvSpPr>
            <p:nvPr/>
          </p:nvSpPr>
          <p:spPr bwMode="auto">
            <a:xfrm>
              <a:off x="3375" y="3542"/>
              <a:ext cx="273" cy="250"/>
            </a:xfrm>
            <a:prstGeom prst="rect">
              <a:avLst/>
            </a:prstGeom>
            <a:noFill/>
            <a:ln w="9525">
              <a:noFill/>
              <a:miter lim="800000"/>
              <a:headEnd/>
              <a:tailEnd/>
            </a:ln>
          </p:spPr>
          <p:txBody>
            <a:bodyPr lIns="0" tIns="0" rIns="0" bIns="0">
              <a:spAutoFit/>
            </a:bodyPr>
            <a:lstStyle/>
            <a:p>
              <a:pPr algn="ctr">
                <a:spcBef>
                  <a:spcPct val="50000"/>
                </a:spcBef>
              </a:pPr>
              <a:r>
                <a:rPr lang="en-US" sz="2600" b="1" i="1" dirty="0">
                  <a:latin typeface="Arial"/>
                  <a:cs typeface="Arial"/>
                </a:rPr>
                <a:t>Q</a:t>
              </a:r>
            </a:p>
          </p:txBody>
        </p:sp>
      </p:grpSp>
      <p:grpSp>
        <p:nvGrpSpPr>
          <p:cNvPr id="29" name="Group 6"/>
          <p:cNvGrpSpPr>
            <a:grpSpLocks/>
          </p:cNvGrpSpPr>
          <p:nvPr/>
        </p:nvGrpSpPr>
        <p:grpSpPr bwMode="auto">
          <a:xfrm>
            <a:off x="1425576" y="1616075"/>
            <a:ext cx="2484438" cy="3990975"/>
            <a:chOff x="898" y="1018"/>
            <a:chExt cx="1565" cy="2514"/>
          </a:xfrm>
        </p:grpSpPr>
        <p:sp>
          <p:nvSpPr>
            <p:cNvPr id="30" name="Line 7"/>
            <p:cNvSpPr>
              <a:spLocks noChangeShapeType="1"/>
            </p:cNvSpPr>
            <p:nvPr/>
          </p:nvSpPr>
          <p:spPr bwMode="auto">
            <a:xfrm>
              <a:off x="1151" y="1252"/>
              <a:ext cx="1312" cy="2280"/>
            </a:xfrm>
            <a:prstGeom prst="line">
              <a:avLst/>
            </a:prstGeom>
            <a:noFill/>
            <a:ln w="50800">
              <a:solidFill>
                <a:srgbClr val="003399"/>
              </a:solidFill>
              <a:round/>
              <a:headEnd/>
              <a:tailEnd/>
            </a:ln>
          </p:spPr>
          <p:txBody>
            <a:bodyPr/>
            <a:lstStyle/>
            <a:p>
              <a:endParaRPr lang="en-US">
                <a:latin typeface="Arial"/>
                <a:cs typeface="Arial"/>
              </a:endParaRPr>
            </a:p>
          </p:txBody>
        </p:sp>
        <p:sp>
          <p:nvSpPr>
            <p:cNvPr id="31" name="Text Box 8"/>
            <p:cNvSpPr txBox="1">
              <a:spLocks noChangeArrowheads="1"/>
            </p:cNvSpPr>
            <p:nvPr/>
          </p:nvSpPr>
          <p:spPr bwMode="auto">
            <a:xfrm>
              <a:off x="898" y="1018"/>
              <a:ext cx="273" cy="250"/>
            </a:xfrm>
            <a:prstGeom prst="rect">
              <a:avLst/>
            </a:prstGeom>
            <a:noFill/>
            <a:ln w="9525">
              <a:noFill/>
              <a:miter lim="800000"/>
              <a:headEnd/>
              <a:tailEnd/>
            </a:ln>
          </p:spPr>
          <p:txBody>
            <a:bodyPr lIns="0" tIns="0" rIns="0" bIns="0">
              <a:spAutoFit/>
            </a:bodyPr>
            <a:lstStyle/>
            <a:p>
              <a:pPr algn="ctr">
                <a:spcBef>
                  <a:spcPct val="50000"/>
                </a:spcBef>
              </a:pPr>
              <a:r>
                <a:rPr lang="en-US" sz="2600" b="1" i="1" dirty="0">
                  <a:latin typeface="Arial"/>
                  <a:cs typeface="Arial"/>
                </a:rPr>
                <a:t>D</a:t>
              </a:r>
            </a:p>
          </p:txBody>
        </p:sp>
      </p:grpSp>
      <p:grpSp>
        <p:nvGrpSpPr>
          <p:cNvPr id="32" name="Group 9"/>
          <p:cNvGrpSpPr>
            <a:grpSpLocks/>
          </p:cNvGrpSpPr>
          <p:nvPr/>
        </p:nvGrpSpPr>
        <p:grpSpPr bwMode="auto">
          <a:xfrm>
            <a:off x="1327150" y="1662112"/>
            <a:ext cx="3276600" cy="3948111"/>
            <a:chOff x="836" y="1047"/>
            <a:chExt cx="2064" cy="2487"/>
          </a:xfrm>
        </p:grpSpPr>
        <p:sp>
          <p:nvSpPr>
            <p:cNvPr id="33" name="Line 10"/>
            <p:cNvSpPr>
              <a:spLocks noChangeShapeType="1"/>
            </p:cNvSpPr>
            <p:nvPr/>
          </p:nvSpPr>
          <p:spPr bwMode="auto">
            <a:xfrm flipH="1">
              <a:off x="836" y="1326"/>
              <a:ext cx="2064" cy="2208"/>
            </a:xfrm>
            <a:prstGeom prst="line">
              <a:avLst/>
            </a:prstGeom>
            <a:noFill/>
            <a:ln w="50800">
              <a:solidFill>
                <a:srgbClr val="003399"/>
              </a:solidFill>
              <a:round/>
              <a:headEnd/>
              <a:tailEnd/>
            </a:ln>
          </p:spPr>
          <p:txBody>
            <a:bodyPr/>
            <a:lstStyle/>
            <a:p>
              <a:endParaRPr lang="en-US">
                <a:latin typeface="Arial"/>
                <a:cs typeface="Arial"/>
              </a:endParaRPr>
            </a:p>
          </p:txBody>
        </p:sp>
        <p:sp>
          <p:nvSpPr>
            <p:cNvPr id="34" name="Text Box 11"/>
            <p:cNvSpPr txBox="1">
              <a:spLocks noChangeArrowheads="1"/>
            </p:cNvSpPr>
            <p:nvPr/>
          </p:nvSpPr>
          <p:spPr bwMode="auto">
            <a:xfrm>
              <a:off x="2627" y="1047"/>
              <a:ext cx="273" cy="250"/>
            </a:xfrm>
            <a:prstGeom prst="rect">
              <a:avLst/>
            </a:prstGeom>
            <a:noFill/>
            <a:ln w="9525">
              <a:noFill/>
              <a:miter lim="800000"/>
              <a:headEnd/>
              <a:tailEnd/>
            </a:ln>
          </p:spPr>
          <p:txBody>
            <a:bodyPr lIns="0" tIns="0" rIns="0" bIns="0">
              <a:spAutoFit/>
            </a:bodyPr>
            <a:lstStyle/>
            <a:p>
              <a:pPr algn="ctr">
                <a:spcBef>
                  <a:spcPct val="50000"/>
                </a:spcBef>
              </a:pPr>
              <a:r>
                <a:rPr lang="en-US" sz="2600" b="1" i="1" dirty="0">
                  <a:latin typeface="Arial"/>
                  <a:cs typeface="Arial"/>
                </a:rPr>
                <a:t>S</a:t>
              </a:r>
            </a:p>
          </p:txBody>
        </p:sp>
      </p:grpSp>
      <p:sp>
        <p:nvSpPr>
          <p:cNvPr id="35" name="Line 14"/>
          <p:cNvSpPr>
            <a:spLocks noChangeShapeType="1"/>
          </p:cNvSpPr>
          <p:nvPr/>
        </p:nvSpPr>
        <p:spPr bwMode="auto">
          <a:xfrm>
            <a:off x="1322388" y="5045075"/>
            <a:ext cx="2259012" cy="0"/>
          </a:xfrm>
          <a:prstGeom prst="line">
            <a:avLst/>
          </a:prstGeom>
          <a:noFill/>
          <a:ln w="12700">
            <a:solidFill>
              <a:srgbClr val="B2B2B2"/>
            </a:solidFill>
            <a:prstDash val="dash"/>
            <a:round/>
            <a:headEnd/>
            <a:tailEnd/>
          </a:ln>
        </p:spPr>
        <p:txBody>
          <a:bodyPr/>
          <a:lstStyle/>
          <a:p>
            <a:endParaRPr lang="en-US">
              <a:latin typeface="Arial"/>
              <a:cs typeface="Arial"/>
            </a:endParaRPr>
          </a:p>
        </p:txBody>
      </p:sp>
      <p:sp>
        <p:nvSpPr>
          <p:cNvPr id="36" name="Line 15"/>
          <p:cNvSpPr>
            <a:spLocks noChangeShapeType="1"/>
          </p:cNvSpPr>
          <p:nvPr/>
        </p:nvSpPr>
        <p:spPr bwMode="auto">
          <a:xfrm flipH="1">
            <a:off x="3567113" y="5021263"/>
            <a:ext cx="3175" cy="593725"/>
          </a:xfrm>
          <a:prstGeom prst="line">
            <a:avLst/>
          </a:prstGeom>
          <a:noFill/>
          <a:ln w="12700">
            <a:solidFill>
              <a:srgbClr val="B2B2B2"/>
            </a:solidFill>
            <a:prstDash val="dash"/>
            <a:round/>
            <a:headEnd/>
            <a:tailEnd/>
          </a:ln>
        </p:spPr>
        <p:txBody>
          <a:bodyPr/>
          <a:lstStyle/>
          <a:p>
            <a:endParaRPr lang="en-US">
              <a:latin typeface="Arial"/>
              <a:cs typeface="Arial"/>
            </a:endParaRPr>
          </a:p>
        </p:txBody>
      </p:sp>
      <p:sp>
        <p:nvSpPr>
          <p:cNvPr id="37" name="Oval 16"/>
          <p:cNvSpPr>
            <a:spLocks noChangeArrowheads="1"/>
          </p:cNvSpPr>
          <p:nvPr/>
        </p:nvSpPr>
        <p:spPr bwMode="auto">
          <a:xfrm>
            <a:off x="3505200" y="4972050"/>
            <a:ext cx="139700" cy="138113"/>
          </a:xfrm>
          <a:prstGeom prst="ellipse">
            <a:avLst/>
          </a:prstGeom>
          <a:solidFill>
            <a:srgbClr val="B2B2B2"/>
          </a:solidFill>
          <a:ln w="9525">
            <a:noFill/>
            <a:prstDash val="dash"/>
            <a:round/>
            <a:headEnd/>
            <a:tailEnd/>
          </a:ln>
        </p:spPr>
        <p:txBody>
          <a:bodyPr wrap="none" anchor="ctr"/>
          <a:lstStyle/>
          <a:p>
            <a:endParaRPr lang="en-US">
              <a:latin typeface="Arial"/>
              <a:cs typeface="Arial"/>
            </a:endParaRPr>
          </a:p>
        </p:txBody>
      </p:sp>
      <p:grpSp>
        <p:nvGrpSpPr>
          <p:cNvPr id="38" name="Group 17"/>
          <p:cNvGrpSpPr>
            <a:grpSpLocks/>
          </p:cNvGrpSpPr>
          <p:nvPr/>
        </p:nvGrpSpPr>
        <p:grpSpPr bwMode="auto">
          <a:xfrm>
            <a:off x="1793875" y="4972050"/>
            <a:ext cx="139700" cy="646113"/>
            <a:chOff x="1130" y="3132"/>
            <a:chExt cx="88" cy="407"/>
          </a:xfrm>
        </p:grpSpPr>
        <p:sp>
          <p:nvSpPr>
            <p:cNvPr id="39" name="Line 18"/>
            <p:cNvSpPr>
              <a:spLocks noChangeShapeType="1"/>
            </p:cNvSpPr>
            <p:nvPr/>
          </p:nvSpPr>
          <p:spPr bwMode="auto">
            <a:xfrm flipH="1">
              <a:off x="1173" y="3165"/>
              <a:ext cx="2" cy="374"/>
            </a:xfrm>
            <a:prstGeom prst="line">
              <a:avLst/>
            </a:prstGeom>
            <a:noFill/>
            <a:ln w="12700">
              <a:solidFill>
                <a:srgbClr val="B2B2B2"/>
              </a:solidFill>
              <a:prstDash val="dash"/>
              <a:round/>
              <a:headEnd/>
              <a:tailEnd/>
            </a:ln>
          </p:spPr>
          <p:txBody>
            <a:bodyPr/>
            <a:lstStyle/>
            <a:p>
              <a:endParaRPr lang="en-US">
                <a:latin typeface="Arial"/>
                <a:cs typeface="Arial"/>
              </a:endParaRPr>
            </a:p>
          </p:txBody>
        </p:sp>
        <p:sp>
          <p:nvSpPr>
            <p:cNvPr id="40" name="Oval 19"/>
            <p:cNvSpPr>
              <a:spLocks noChangeArrowheads="1"/>
            </p:cNvSpPr>
            <p:nvPr/>
          </p:nvSpPr>
          <p:spPr bwMode="auto">
            <a:xfrm>
              <a:off x="1130" y="3132"/>
              <a:ext cx="88" cy="87"/>
            </a:xfrm>
            <a:prstGeom prst="ellipse">
              <a:avLst/>
            </a:prstGeom>
            <a:solidFill>
              <a:srgbClr val="B2B2B2"/>
            </a:solidFill>
            <a:ln w="9525">
              <a:noFill/>
              <a:prstDash val="dash"/>
              <a:round/>
              <a:headEnd/>
              <a:tailEnd/>
            </a:ln>
          </p:spPr>
          <p:txBody>
            <a:bodyPr wrap="none" anchor="ctr"/>
            <a:lstStyle/>
            <a:p>
              <a:endParaRPr lang="en-US">
                <a:latin typeface="Arial"/>
                <a:cs typeface="Arial"/>
              </a:endParaRPr>
            </a:p>
          </p:txBody>
        </p:sp>
      </p:grpSp>
      <p:grpSp>
        <p:nvGrpSpPr>
          <p:cNvPr id="41" name="Group 24"/>
          <p:cNvGrpSpPr>
            <a:grpSpLocks/>
          </p:cNvGrpSpPr>
          <p:nvPr/>
        </p:nvGrpSpPr>
        <p:grpSpPr bwMode="auto">
          <a:xfrm>
            <a:off x="1319213" y="4479925"/>
            <a:ext cx="1952625" cy="558800"/>
            <a:chOff x="831" y="2822"/>
            <a:chExt cx="1230" cy="352"/>
          </a:xfrm>
        </p:grpSpPr>
        <p:sp>
          <p:nvSpPr>
            <p:cNvPr id="42" name="Line 25"/>
            <p:cNvSpPr>
              <a:spLocks noChangeShapeType="1"/>
            </p:cNvSpPr>
            <p:nvPr/>
          </p:nvSpPr>
          <p:spPr bwMode="auto">
            <a:xfrm>
              <a:off x="831" y="2822"/>
              <a:ext cx="1230" cy="0"/>
            </a:xfrm>
            <a:prstGeom prst="line">
              <a:avLst/>
            </a:prstGeom>
            <a:noFill/>
            <a:ln w="12700">
              <a:solidFill>
                <a:srgbClr val="FF0000"/>
              </a:solidFill>
              <a:prstDash val="dash"/>
              <a:round/>
              <a:headEnd/>
              <a:tailEnd/>
            </a:ln>
          </p:spPr>
          <p:txBody>
            <a:bodyPr/>
            <a:lstStyle/>
            <a:p>
              <a:endParaRPr lang="en-US">
                <a:latin typeface="Arial"/>
                <a:cs typeface="Arial"/>
              </a:endParaRPr>
            </a:p>
          </p:txBody>
        </p:sp>
        <p:sp>
          <p:nvSpPr>
            <p:cNvPr id="43" name="Line 26"/>
            <p:cNvSpPr>
              <a:spLocks noChangeShapeType="1"/>
            </p:cNvSpPr>
            <p:nvPr/>
          </p:nvSpPr>
          <p:spPr bwMode="auto">
            <a:xfrm rot="10800000">
              <a:off x="833" y="2822"/>
              <a:ext cx="0" cy="352"/>
            </a:xfrm>
            <a:prstGeom prst="line">
              <a:avLst/>
            </a:prstGeom>
            <a:noFill/>
            <a:ln w="57150">
              <a:solidFill>
                <a:srgbClr val="990000"/>
              </a:solidFill>
              <a:round/>
              <a:headEnd/>
              <a:tailEnd type="triangle" w="med" len="med"/>
            </a:ln>
          </p:spPr>
          <p:txBody>
            <a:bodyPr/>
            <a:lstStyle/>
            <a:p>
              <a:endParaRPr lang="en-US">
                <a:latin typeface="Arial"/>
                <a:cs typeface="Arial"/>
              </a:endParaRPr>
            </a:p>
          </p:txBody>
        </p:sp>
      </p:grpSp>
      <p:grpSp>
        <p:nvGrpSpPr>
          <p:cNvPr id="44" name="Group 27"/>
          <p:cNvGrpSpPr>
            <a:grpSpLocks/>
          </p:cNvGrpSpPr>
          <p:nvPr/>
        </p:nvGrpSpPr>
        <p:grpSpPr bwMode="auto">
          <a:xfrm>
            <a:off x="3186113" y="4405313"/>
            <a:ext cx="384175" cy="1214437"/>
            <a:chOff x="2007" y="2775"/>
            <a:chExt cx="242" cy="765"/>
          </a:xfrm>
        </p:grpSpPr>
        <p:grpSp>
          <p:nvGrpSpPr>
            <p:cNvPr id="45" name="Group 28"/>
            <p:cNvGrpSpPr>
              <a:grpSpLocks/>
            </p:cNvGrpSpPr>
            <p:nvPr/>
          </p:nvGrpSpPr>
          <p:grpSpPr bwMode="auto">
            <a:xfrm>
              <a:off x="2007" y="2775"/>
              <a:ext cx="88" cy="765"/>
              <a:chOff x="2007" y="2775"/>
              <a:chExt cx="88" cy="765"/>
            </a:xfrm>
          </p:grpSpPr>
          <p:sp>
            <p:nvSpPr>
              <p:cNvPr id="47" name="Line 29"/>
              <p:cNvSpPr>
                <a:spLocks noChangeShapeType="1"/>
              </p:cNvSpPr>
              <p:nvPr/>
            </p:nvSpPr>
            <p:spPr bwMode="auto">
              <a:xfrm flipH="1">
                <a:off x="2050" y="2822"/>
                <a:ext cx="0" cy="718"/>
              </a:xfrm>
              <a:prstGeom prst="line">
                <a:avLst/>
              </a:prstGeom>
              <a:noFill/>
              <a:ln w="12700">
                <a:solidFill>
                  <a:srgbClr val="FF0000"/>
                </a:solidFill>
                <a:prstDash val="dash"/>
                <a:round/>
                <a:headEnd/>
                <a:tailEnd/>
              </a:ln>
            </p:spPr>
            <p:txBody>
              <a:bodyPr/>
              <a:lstStyle/>
              <a:p>
                <a:endParaRPr lang="en-US">
                  <a:latin typeface="Arial"/>
                  <a:cs typeface="Arial"/>
                </a:endParaRPr>
              </a:p>
            </p:txBody>
          </p:sp>
          <p:sp>
            <p:nvSpPr>
              <p:cNvPr id="48" name="Oval 30"/>
              <p:cNvSpPr>
                <a:spLocks noChangeArrowheads="1"/>
              </p:cNvSpPr>
              <p:nvPr/>
            </p:nvSpPr>
            <p:spPr bwMode="auto">
              <a:xfrm>
                <a:off x="2007" y="2775"/>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46" name="Line 31"/>
            <p:cNvSpPr>
              <a:spLocks noChangeShapeType="1"/>
            </p:cNvSpPr>
            <p:nvPr/>
          </p:nvSpPr>
          <p:spPr bwMode="auto">
            <a:xfrm rot="5400000">
              <a:off x="2148" y="3438"/>
              <a:ext cx="0" cy="202"/>
            </a:xfrm>
            <a:prstGeom prst="line">
              <a:avLst/>
            </a:prstGeom>
            <a:noFill/>
            <a:ln w="57150">
              <a:solidFill>
                <a:srgbClr val="990000"/>
              </a:solidFill>
              <a:round/>
              <a:headEnd/>
              <a:tailEnd type="triangle" w="med" len="med"/>
            </a:ln>
          </p:spPr>
          <p:txBody>
            <a:bodyPr/>
            <a:lstStyle/>
            <a:p>
              <a:endParaRPr lang="en-US">
                <a:latin typeface="Arial"/>
                <a:cs typeface="Arial"/>
              </a:endParaRPr>
            </a:p>
          </p:txBody>
        </p:sp>
      </p:grpSp>
      <p:grpSp>
        <p:nvGrpSpPr>
          <p:cNvPr id="49" name="Group 32"/>
          <p:cNvGrpSpPr>
            <a:grpSpLocks/>
          </p:cNvGrpSpPr>
          <p:nvPr/>
        </p:nvGrpSpPr>
        <p:grpSpPr bwMode="auto">
          <a:xfrm>
            <a:off x="1858963" y="4408488"/>
            <a:ext cx="596900" cy="1209675"/>
            <a:chOff x="1171" y="2777"/>
            <a:chExt cx="376" cy="762"/>
          </a:xfrm>
        </p:grpSpPr>
        <p:grpSp>
          <p:nvGrpSpPr>
            <p:cNvPr id="50" name="Group 33"/>
            <p:cNvGrpSpPr>
              <a:grpSpLocks/>
            </p:cNvGrpSpPr>
            <p:nvPr/>
          </p:nvGrpSpPr>
          <p:grpSpPr bwMode="auto">
            <a:xfrm>
              <a:off x="1459" y="2777"/>
              <a:ext cx="88" cy="759"/>
              <a:chOff x="1459" y="2777"/>
              <a:chExt cx="88" cy="759"/>
            </a:xfrm>
          </p:grpSpPr>
          <p:sp>
            <p:nvSpPr>
              <p:cNvPr id="52" name="Line 34"/>
              <p:cNvSpPr>
                <a:spLocks noChangeShapeType="1"/>
              </p:cNvSpPr>
              <p:nvPr/>
            </p:nvSpPr>
            <p:spPr bwMode="auto">
              <a:xfrm flipH="1">
                <a:off x="1504" y="2820"/>
                <a:ext cx="2" cy="716"/>
              </a:xfrm>
              <a:prstGeom prst="line">
                <a:avLst/>
              </a:prstGeom>
              <a:noFill/>
              <a:ln w="12700">
                <a:solidFill>
                  <a:srgbClr val="FF0000"/>
                </a:solidFill>
                <a:prstDash val="dash"/>
                <a:round/>
                <a:headEnd/>
                <a:tailEnd/>
              </a:ln>
            </p:spPr>
            <p:txBody>
              <a:bodyPr/>
              <a:lstStyle/>
              <a:p>
                <a:endParaRPr lang="en-US">
                  <a:latin typeface="Arial"/>
                  <a:cs typeface="Arial"/>
                </a:endParaRPr>
              </a:p>
            </p:txBody>
          </p:sp>
          <p:sp>
            <p:nvSpPr>
              <p:cNvPr id="53" name="Oval 35"/>
              <p:cNvSpPr>
                <a:spLocks noChangeArrowheads="1"/>
              </p:cNvSpPr>
              <p:nvPr/>
            </p:nvSpPr>
            <p:spPr bwMode="auto">
              <a:xfrm>
                <a:off x="1459" y="2777"/>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51" name="Line 36"/>
            <p:cNvSpPr>
              <a:spLocks noChangeShapeType="1"/>
            </p:cNvSpPr>
            <p:nvPr/>
          </p:nvSpPr>
          <p:spPr bwMode="auto">
            <a:xfrm rot="-5400000">
              <a:off x="1340" y="3370"/>
              <a:ext cx="0" cy="338"/>
            </a:xfrm>
            <a:prstGeom prst="line">
              <a:avLst/>
            </a:prstGeom>
            <a:noFill/>
            <a:ln w="57150">
              <a:solidFill>
                <a:srgbClr val="990000"/>
              </a:solidFill>
              <a:round/>
              <a:headEnd/>
              <a:tailEnd type="triangle" w="med" len="med"/>
            </a:ln>
          </p:spPr>
          <p:txBody>
            <a:bodyPr/>
            <a:lstStyle/>
            <a:p>
              <a:endParaRPr lang="en-US">
                <a:latin typeface="Arial"/>
                <a:cs typeface="Arial"/>
              </a:endParaRPr>
            </a:p>
          </p:txBody>
        </p:sp>
      </p:grpSp>
      <p:grpSp>
        <p:nvGrpSpPr>
          <p:cNvPr id="54" name="Group 37"/>
          <p:cNvGrpSpPr>
            <a:grpSpLocks/>
          </p:cNvGrpSpPr>
          <p:nvPr/>
        </p:nvGrpSpPr>
        <p:grpSpPr bwMode="auto">
          <a:xfrm>
            <a:off x="1958975" y="4572000"/>
            <a:ext cx="1512888" cy="912813"/>
            <a:chOff x="1234" y="2880"/>
            <a:chExt cx="953" cy="575"/>
          </a:xfrm>
        </p:grpSpPr>
        <p:sp>
          <p:nvSpPr>
            <p:cNvPr id="55" name="AutoShape 38"/>
            <p:cNvSpPr>
              <a:spLocks/>
            </p:cNvSpPr>
            <p:nvPr/>
          </p:nvSpPr>
          <p:spPr bwMode="auto">
            <a:xfrm rot="-5400000">
              <a:off x="1712" y="2675"/>
              <a:ext cx="132" cy="541"/>
            </a:xfrm>
            <a:prstGeom prst="leftBrace">
              <a:avLst>
                <a:gd name="adj1" fmla="val 34154"/>
                <a:gd name="adj2" fmla="val 50000"/>
              </a:avLst>
            </a:prstGeom>
            <a:noFill/>
            <a:ln w="19050">
              <a:solidFill>
                <a:srgbClr val="990000"/>
              </a:solidFill>
              <a:round/>
              <a:headEnd/>
              <a:tailEnd/>
            </a:ln>
          </p:spPr>
          <p:txBody>
            <a:bodyPr wrap="none" anchor="ctr"/>
            <a:lstStyle/>
            <a:p>
              <a:endParaRPr lang="en-US">
                <a:latin typeface="Arial"/>
                <a:cs typeface="Arial"/>
              </a:endParaRPr>
            </a:p>
          </p:txBody>
        </p:sp>
        <p:grpSp>
          <p:nvGrpSpPr>
            <p:cNvPr id="56" name="Group 39"/>
            <p:cNvGrpSpPr>
              <a:grpSpLocks/>
            </p:cNvGrpSpPr>
            <p:nvPr/>
          </p:nvGrpSpPr>
          <p:grpSpPr bwMode="auto">
            <a:xfrm>
              <a:off x="1234" y="3031"/>
              <a:ext cx="953" cy="424"/>
              <a:chOff x="1234" y="3031"/>
              <a:chExt cx="953" cy="424"/>
            </a:xfrm>
          </p:grpSpPr>
          <p:sp>
            <p:nvSpPr>
              <p:cNvPr id="57" name="Line 40"/>
              <p:cNvSpPr>
                <a:spLocks noChangeShapeType="1"/>
              </p:cNvSpPr>
              <p:nvPr/>
            </p:nvSpPr>
            <p:spPr bwMode="auto">
              <a:xfrm flipV="1">
                <a:off x="1700" y="3031"/>
                <a:ext cx="75" cy="322"/>
              </a:xfrm>
              <a:prstGeom prst="line">
                <a:avLst/>
              </a:prstGeom>
              <a:noFill/>
              <a:ln w="9525">
                <a:solidFill>
                  <a:schemeClr val="tx1"/>
                </a:solidFill>
                <a:round/>
                <a:headEnd/>
                <a:tailEnd/>
              </a:ln>
            </p:spPr>
            <p:txBody>
              <a:bodyPr/>
              <a:lstStyle/>
              <a:p>
                <a:endParaRPr lang="en-US">
                  <a:latin typeface="Arial"/>
                  <a:cs typeface="Arial"/>
                </a:endParaRPr>
              </a:p>
            </p:txBody>
          </p:sp>
          <p:sp>
            <p:nvSpPr>
              <p:cNvPr id="58" name="Text Box 41"/>
              <p:cNvSpPr txBox="1">
                <a:spLocks noChangeArrowheads="1"/>
              </p:cNvSpPr>
              <p:nvPr/>
            </p:nvSpPr>
            <p:spPr bwMode="auto">
              <a:xfrm>
                <a:off x="1234" y="3157"/>
                <a:ext cx="953" cy="298"/>
              </a:xfrm>
              <a:prstGeom prst="rect">
                <a:avLst/>
              </a:prstGeom>
              <a:solidFill>
                <a:schemeClr val="bg1"/>
              </a:solidFill>
              <a:ln w="9525">
                <a:solidFill>
                  <a:srgbClr val="C00000"/>
                </a:solidFill>
                <a:miter lim="800000"/>
                <a:headEnd/>
                <a:tailEnd/>
              </a:ln>
            </p:spPr>
            <p:txBody>
              <a:bodyPr lIns="45720" rIns="45720">
                <a:spAutoFit/>
              </a:bodyPr>
              <a:lstStyle/>
              <a:p>
                <a:pPr algn="ctr">
                  <a:spcBef>
                    <a:spcPct val="50000"/>
                  </a:spcBef>
                </a:pPr>
                <a:r>
                  <a:rPr lang="en-US" sz="2500" b="1" i="1" dirty="0">
                    <a:latin typeface="Arial"/>
                    <a:cs typeface="Arial"/>
                  </a:rPr>
                  <a:t>Shortage</a:t>
                </a:r>
              </a:p>
            </p:txBody>
          </p:sp>
        </p:grpSp>
      </p:grpSp>
      <p:grpSp>
        <p:nvGrpSpPr>
          <p:cNvPr id="59" name="Group 24"/>
          <p:cNvGrpSpPr>
            <a:grpSpLocks/>
          </p:cNvGrpSpPr>
          <p:nvPr/>
        </p:nvGrpSpPr>
        <p:grpSpPr bwMode="auto">
          <a:xfrm>
            <a:off x="1322388" y="3902075"/>
            <a:ext cx="1604962" cy="558800"/>
            <a:chOff x="833" y="2458"/>
            <a:chExt cx="1011" cy="352"/>
          </a:xfrm>
        </p:grpSpPr>
        <p:sp>
          <p:nvSpPr>
            <p:cNvPr id="60" name="Line 25"/>
            <p:cNvSpPr>
              <a:spLocks noChangeShapeType="1"/>
            </p:cNvSpPr>
            <p:nvPr/>
          </p:nvSpPr>
          <p:spPr bwMode="auto">
            <a:xfrm rot="10800000">
              <a:off x="833" y="2458"/>
              <a:ext cx="0" cy="352"/>
            </a:xfrm>
            <a:prstGeom prst="line">
              <a:avLst/>
            </a:prstGeom>
            <a:noFill/>
            <a:ln w="57150">
              <a:solidFill>
                <a:srgbClr val="990000"/>
              </a:solidFill>
              <a:round/>
              <a:headEnd/>
              <a:tailEnd type="triangle" w="med" len="med"/>
            </a:ln>
          </p:spPr>
          <p:txBody>
            <a:bodyPr/>
            <a:lstStyle/>
            <a:p>
              <a:endParaRPr lang="en-US">
                <a:latin typeface="Arial"/>
                <a:cs typeface="Arial"/>
              </a:endParaRPr>
            </a:p>
          </p:txBody>
        </p:sp>
        <p:sp>
          <p:nvSpPr>
            <p:cNvPr id="61" name="Line 26"/>
            <p:cNvSpPr>
              <a:spLocks noChangeShapeType="1"/>
            </p:cNvSpPr>
            <p:nvPr/>
          </p:nvSpPr>
          <p:spPr bwMode="auto">
            <a:xfrm flipV="1">
              <a:off x="834" y="2460"/>
              <a:ext cx="1010" cy="1"/>
            </a:xfrm>
            <a:prstGeom prst="line">
              <a:avLst/>
            </a:prstGeom>
            <a:noFill/>
            <a:ln w="12700">
              <a:solidFill>
                <a:srgbClr val="FF0000"/>
              </a:solidFill>
              <a:prstDash val="dash"/>
              <a:round/>
              <a:headEnd/>
              <a:tailEnd/>
            </a:ln>
          </p:spPr>
          <p:txBody>
            <a:bodyPr/>
            <a:lstStyle/>
            <a:p>
              <a:endParaRPr lang="en-US">
                <a:latin typeface="Arial"/>
                <a:cs typeface="Arial"/>
              </a:endParaRPr>
            </a:p>
          </p:txBody>
        </p:sp>
      </p:grpSp>
      <p:grpSp>
        <p:nvGrpSpPr>
          <p:cNvPr id="62" name="Group 27"/>
          <p:cNvGrpSpPr>
            <a:grpSpLocks/>
          </p:cNvGrpSpPr>
          <p:nvPr/>
        </p:nvGrpSpPr>
        <p:grpSpPr bwMode="auto">
          <a:xfrm>
            <a:off x="2860675" y="3825875"/>
            <a:ext cx="139700" cy="1790700"/>
            <a:chOff x="1802" y="2410"/>
            <a:chExt cx="88" cy="1128"/>
          </a:xfrm>
        </p:grpSpPr>
        <p:sp>
          <p:nvSpPr>
            <p:cNvPr id="63" name="Line 28"/>
            <p:cNvSpPr>
              <a:spLocks noChangeShapeType="1"/>
            </p:cNvSpPr>
            <p:nvPr/>
          </p:nvSpPr>
          <p:spPr bwMode="auto">
            <a:xfrm>
              <a:off x="1840" y="2440"/>
              <a:ext cx="4" cy="1098"/>
            </a:xfrm>
            <a:prstGeom prst="line">
              <a:avLst/>
            </a:prstGeom>
            <a:noFill/>
            <a:ln w="12700">
              <a:solidFill>
                <a:srgbClr val="FF0000"/>
              </a:solidFill>
              <a:prstDash val="dash"/>
              <a:round/>
              <a:headEnd/>
              <a:tailEnd/>
            </a:ln>
          </p:spPr>
          <p:txBody>
            <a:bodyPr/>
            <a:lstStyle/>
            <a:p>
              <a:endParaRPr lang="en-US">
                <a:latin typeface="Arial"/>
                <a:cs typeface="Arial"/>
              </a:endParaRPr>
            </a:p>
          </p:txBody>
        </p:sp>
        <p:sp>
          <p:nvSpPr>
            <p:cNvPr id="64" name="Oval 29"/>
            <p:cNvSpPr>
              <a:spLocks noChangeArrowheads="1"/>
            </p:cNvSpPr>
            <p:nvPr/>
          </p:nvSpPr>
          <p:spPr bwMode="auto">
            <a:xfrm>
              <a:off x="1802" y="2410"/>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65"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9186796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18" presetClass="entr" presetSubtype="3" fill="hold" nodeType="afterEffect">
                                  <p:stCondLst>
                                    <p:cond delay="0"/>
                                  </p:stCondLst>
                                  <p:childTnLst>
                                    <p:set>
                                      <p:cBhvr>
                                        <p:cTn id="10" dur="1" fill="hold">
                                          <p:stCondLst>
                                            <p:cond delay="0"/>
                                          </p:stCondLst>
                                        </p:cTn>
                                        <p:tgtEl>
                                          <p:spTgt spid="41"/>
                                        </p:tgtEl>
                                        <p:attrNameLst>
                                          <p:attrName>style.visibility</p:attrName>
                                        </p:attrNameLst>
                                      </p:cBhvr>
                                      <p:to>
                                        <p:strVal val="visible"/>
                                      </p:to>
                                    </p:set>
                                    <p:animEffect transition="in" filter="strips(upRight)">
                                      <p:cBhvr>
                                        <p:cTn id="11" dur="500"/>
                                        <p:tgtEl>
                                          <p:spTgt spid="4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left)">
                                      <p:cBhvr>
                                        <p:cTn id="16" dur="500"/>
                                        <p:tgtEl>
                                          <p:spTgt spid="3">
                                            <p:txEl>
                                              <p:pRg st="1" end="1"/>
                                            </p:txEl>
                                          </p:spTgt>
                                        </p:tgtEl>
                                      </p:cBhvr>
                                    </p:animEffect>
                                  </p:childTnLst>
                                </p:cTn>
                              </p:par>
                            </p:childTnLst>
                          </p:cTn>
                        </p:par>
                        <p:par>
                          <p:cTn id="17" fill="hold">
                            <p:stCondLst>
                              <p:cond delay="500"/>
                            </p:stCondLst>
                            <p:childTnLst>
                              <p:par>
                                <p:cTn id="18" presetID="18" presetClass="entr" presetSubtype="12" fill="hold" nodeType="afterEffect">
                                  <p:stCondLst>
                                    <p:cond delay="0"/>
                                  </p:stCondLst>
                                  <p:childTnLst>
                                    <p:set>
                                      <p:cBhvr>
                                        <p:cTn id="19" dur="1" fill="hold">
                                          <p:stCondLst>
                                            <p:cond delay="0"/>
                                          </p:stCondLst>
                                        </p:cTn>
                                        <p:tgtEl>
                                          <p:spTgt spid="44"/>
                                        </p:tgtEl>
                                        <p:attrNameLst>
                                          <p:attrName>style.visibility</p:attrName>
                                        </p:attrNameLst>
                                      </p:cBhvr>
                                      <p:to>
                                        <p:strVal val="visible"/>
                                      </p:to>
                                    </p:set>
                                    <p:animEffect transition="in" filter="strips(downLeft)">
                                      <p:cBhvr>
                                        <p:cTn id="20" dur="500"/>
                                        <p:tgtEl>
                                          <p:spTgt spid="4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left)">
                                      <p:cBhvr>
                                        <p:cTn id="25" dur="500"/>
                                        <p:tgtEl>
                                          <p:spTgt spid="3">
                                            <p:txEl>
                                              <p:pRg st="2" end="2"/>
                                            </p:txEl>
                                          </p:spTgt>
                                        </p:tgtEl>
                                      </p:cBhvr>
                                    </p:animEffect>
                                  </p:childTnLst>
                                </p:cTn>
                              </p:par>
                            </p:childTnLst>
                          </p:cTn>
                        </p:par>
                        <p:par>
                          <p:cTn id="26" fill="hold">
                            <p:stCondLst>
                              <p:cond delay="500"/>
                            </p:stCondLst>
                            <p:childTnLst>
                              <p:par>
                                <p:cTn id="27" presetID="18" presetClass="entr" presetSubtype="6" fill="hold" nodeType="afterEffect">
                                  <p:stCondLst>
                                    <p:cond delay="0"/>
                                  </p:stCondLst>
                                  <p:childTnLst>
                                    <p:set>
                                      <p:cBhvr>
                                        <p:cTn id="28" dur="1" fill="hold">
                                          <p:stCondLst>
                                            <p:cond delay="0"/>
                                          </p:stCondLst>
                                        </p:cTn>
                                        <p:tgtEl>
                                          <p:spTgt spid="49"/>
                                        </p:tgtEl>
                                        <p:attrNameLst>
                                          <p:attrName>style.visibility</p:attrName>
                                        </p:attrNameLst>
                                      </p:cBhvr>
                                      <p:to>
                                        <p:strVal val="visible"/>
                                      </p:to>
                                    </p:set>
                                    <p:animEffect transition="in" filter="strips(downRight)">
                                      <p:cBhvr>
                                        <p:cTn id="29" dur="500"/>
                                        <p:tgtEl>
                                          <p:spTgt spid="49"/>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wipe(left)">
                                      <p:cBhvr>
                                        <p:cTn id="34" dur="500"/>
                                        <p:tgtEl>
                                          <p:spTgt spid="3">
                                            <p:txEl>
                                              <p:pRg st="3" end="3"/>
                                            </p:txEl>
                                          </p:spTgt>
                                        </p:tgtEl>
                                      </p:cBhvr>
                                    </p:animEffect>
                                  </p:childTnLst>
                                </p:cTn>
                              </p:par>
                            </p:childTnLst>
                          </p:cTn>
                        </p:par>
                        <p:par>
                          <p:cTn id="35" fill="hold">
                            <p:stCondLst>
                              <p:cond delay="500"/>
                            </p:stCondLst>
                            <p:childTnLst>
                              <p:par>
                                <p:cTn id="36" presetID="10" presetClass="entr" presetSubtype="0" fill="hold" nodeType="afterEffect">
                                  <p:stCondLst>
                                    <p:cond delay="0"/>
                                  </p:stCondLst>
                                  <p:childTnLst>
                                    <p:set>
                                      <p:cBhvr>
                                        <p:cTn id="37" dur="1" fill="hold">
                                          <p:stCondLst>
                                            <p:cond delay="0"/>
                                          </p:stCondLst>
                                        </p:cTn>
                                        <p:tgtEl>
                                          <p:spTgt spid="54"/>
                                        </p:tgtEl>
                                        <p:attrNameLst>
                                          <p:attrName>style.visibility</p:attrName>
                                        </p:attrNameLst>
                                      </p:cBhvr>
                                      <p:to>
                                        <p:strVal val="visible"/>
                                      </p:to>
                                    </p:set>
                                    <p:animEffect transition="in" filter="fade">
                                      <p:cBhvr>
                                        <p:cTn id="38" dur="500"/>
                                        <p:tgtEl>
                                          <p:spTgt spid="54"/>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ipe(left)">
                                      <p:cBhvr>
                                        <p:cTn id="43" dur="500"/>
                                        <p:tgtEl>
                                          <p:spTgt spid="3">
                                            <p:txEl>
                                              <p:pRg st="4" end="4"/>
                                            </p:txEl>
                                          </p:spTgt>
                                        </p:tgtEl>
                                      </p:cBhvr>
                                    </p:animEffect>
                                  </p:childTnLst>
                                </p:cTn>
                              </p:par>
                            </p:childTnLst>
                          </p:cTn>
                        </p:par>
                        <p:par>
                          <p:cTn id="44" fill="hold">
                            <p:stCondLst>
                              <p:cond delay="500"/>
                            </p:stCondLst>
                            <p:childTnLst>
                              <p:par>
                                <p:cTn id="45" presetID="18" presetClass="entr" presetSubtype="3" fill="hold" nodeType="afterEffect">
                                  <p:stCondLst>
                                    <p:cond delay="0"/>
                                  </p:stCondLst>
                                  <p:childTnLst>
                                    <p:set>
                                      <p:cBhvr>
                                        <p:cTn id="46" dur="1" fill="hold">
                                          <p:stCondLst>
                                            <p:cond delay="0"/>
                                          </p:stCondLst>
                                        </p:cTn>
                                        <p:tgtEl>
                                          <p:spTgt spid="59"/>
                                        </p:tgtEl>
                                        <p:attrNameLst>
                                          <p:attrName>style.visibility</p:attrName>
                                        </p:attrNameLst>
                                      </p:cBhvr>
                                      <p:to>
                                        <p:strVal val="visible"/>
                                      </p:to>
                                    </p:set>
                                    <p:animEffect transition="in" filter="strips(upRight)">
                                      <p:cBhvr>
                                        <p:cTn id="47" dur="500"/>
                                        <p:tgtEl>
                                          <p:spTgt spid="59"/>
                                        </p:tgtEl>
                                      </p:cBhvr>
                                    </p:animEffect>
                                  </p:childTnLst>
                                </p:cTn>
                              </p:par>
                            </p:childTnLst>
                          </p:cTn>
                        </p:par>
                        <p:par>
                          <p:cTn id="48" fill="hold">
                            <p:stCondLst>
                              <p:cond delay="1000"/>
                            </p:stCondLst>
                            <p:childTnLst>
                              <p:par>
                                <p:cTn id="49" presetID="22" presetClass="entr" presetSubtype="1" fill="hold" nodeType="afterEffect">
                                  <p:stCondLst>
                                    <p:cond delay="0"/>
                                  </p:stCondLst>
                                  <p:childTnLst>
                                    <p:set>
                                      <p:cBhvr>
                                        <p:cTn id="50" dur="1" fill="hold">
                                          <p:stCondLst>
                                            <p:cond delay="0"/>
                                          </p:stCondLst>
                                        </p:cTn>
                                        <p:tgtEl>
                                          <p:spTgt spid="62"/>
                                        </p:tgtEl>
                                        <p:attrNameLst>
                                          <p:attrName>style.visibility</p:attrName>
                                        </p:attrNameLst>
                                      </p:cBhvr>
                                      <p:to>
                                        <p:strVal val="visible"/>
                                      </p:to>
                                    </p:set>
                                    <p:animEffect transition="in" filter="wipe(up)">
                                      <p:cBhvr>
                                        <p:cTn id="51"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wrap="square" anchor="ctr"/>
          <a:lstStyle/>
          <a:p>
            <a:r>
              <a:rPr lang="en-US" altLang="en-US" dirty="0"/>
              <a:t>Supply and Demand Together</a:t>
            </a:r>
          </a:p>
        </p:txBody>
      </p:sp>
      <p:sp>
        <p:nvSpPr>
          <p:cNvPr id="53251" name="Content Placeholder 2"/>
          <p:cNvSpPr>
            <a:spLocks noGrp="1"/>
          </p:cNvSpPr>
          <p:nvPr>
            <p:ph idx="1"/>
          </p:nvPr>
        </p:nvSpPr>
        <p:spPr>
          <a:xfrm>
            <a:off x="152401" y="1025525"/>
            <a:ext cx="8839200" cy="5422900"/>
          </a:xfrm>
          <a:prstGeom prst="rect">
            <a:avLst/>
          </a:prstGeom>
        </p:spPr>
        <p:txBody>
          <a:bodyPr/>
          <a:lstStyle/>
          <a:p>
            <a:pPr marL="0" indent="0">
              <a:buNone/>
            </a:pPr>
            <a:r>
              <a:rPr lang="en-US" altLang="en-US" sz="3000" dirty="0">
                <a:solidFill>
                  <a:srgbClr val="002060"/>
                </a:solidFill>
              </a:rPr>
              <a:t>Three steps to analyzing changes in equilibrium:</a:t>
            </a:r>
          </a:p>
          <a:p>
            <a:pPr marL="971550" lvl="1" indent="-514350">
              <a:buFont typeface="Arial" charset="0"/>
              <a:buAutoNum type="arabicPeriod"/>
            </a:pPr>
            <a:r>
              <a:rPr lang="en-US" altLang="en-US" sz="3000" dirty="0"/>
              <a:t>Decide whether the event shifts the supply curve, the demand curve, or, in some cases, both curves</a:t>
            </a:r>
          </a:p>
          <a:p>
            <a:pPr marL="971550" lvl="1" indent="-514350">
              <a:buFont typeface="Arial" charset="0"/>
              <a:buAutoNum type="arabicPeriod"/>
            </a:pPr>
            <a:r>
              <a:rPr lang="en-US" altLang="en-US" sz="3000" dirty="0"/>
              <a:t>Decide whether the curve(s) shifts to the right or to the left</a:t>
            </a:r>
          </a:p>
          <a:p>
            <a:pPr marL="971550" lvl="1" indent="-514350">
              <a:buFont typeface="Arial" charset="0"/>
              <a:buAutoNum type="arabicPeriod"/>
            </a:pPr>
            <a:r>
              <a:rPr lang="en-US" altLang="en-US" sz="3000" dirty="0"/>
              <a:t>Use the supply-and-demand diagram</a:t>
            </a:r>
          </a:p>
          <a:p>
            <a:pPr marL="1371600" lvl="2" indent="-514350"/>
            <a:r>
              <a:rPr lang="en-US" altLang="en-US" sz="3000" dirty="0"/>
              <a:t>Compare the initial and the new equilibrium</a:t>
            </a:r>
          </a:p>
          <a:p>
            <a:pPr marL="1371600" lvl="2" indent="-514350"/>
            <a:r>
              <a:rPr lang="en-US" altLang="en-US" sz="3000" dirty="0"/>
              <a:t>Effects on equilibrium price and quantity</a:t>
            </a:r>
          </a:p>
        </p:txBody>
      </p:sp>
      <p:sp>
        <p:nvSpPr>
          <p:cNvPr id="53253"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142E029F-7937-47B9-B7A2-1162ED5EC1FD}" type="slidenum">
              <a:rPr lang="en-US" altLang="en-US" sz="1200" smtClean="0">
                <a:solidFill>
                  <a:srgbClr val="002060"/>
                </a:solidFill>
              </a:rPr>
              <a:pPr algn="ctr" eaLnBrk="1" hangingPunct="1"/>
              <a:t>54</a:t>
            </a:fld>
            <a:endParaRPr lang="en-US" altLang="en-US" sz="1200">
              <a:solidFill>
                <a:srgbClr val="002060"/>
              </a:solidFill>
            </a:endParaRPr>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388750924"/>
      </p:ext>
    </p:extLst>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EXAMPLE 3: The market for muffins</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55</a:t>
            </a:fld>
            <a:endParaRPr lang="en-US" dirty="0"/>
          </a:p>
        </p:txBody>
      </p:sp>
      <p:grpSp>
        <p:nvGrpSpPr>
          <p:cNvPr id="6" name="Group 4"/>
          <p:cNvGrpSpPr>
            <a:grpSpLocks/>
          </p:cNvGrpSpPr>
          <p:nvPr/>
        </p:nvGrpSpPr>
        <p:grpSpPr bwMode="auto">
          <a:xfrm>
            <a:off x="2827338" y="838200"/>
            <a:ext cx="4422775" cy="4111953"/>
            <a:chOff x="2579" y="785"/>
            <a:chExt cx="2786" cy="2423"/>
          </a:xfrm>
        </p:grpSpPr>
        <p:grpSp>
          <p:nvGrpSpPr>
            <p:cNvPr id="7" name="Group 5"/>
            <p:cNvGrpSpPr>
              <a:grpSpLocks/>
            </p:cNvGrpSpPr>
            <p:nvPr/>
          </p:nvGrpSpPr>
          <p:grpSpPr bwMode="auto">
            <a:xfrm>
              <a:off x="2697" y="1037"/>
              <a:ext cx="2409" cy="2049"/>
              <a:chOff x="1098" y="1361"/>
              <a:chExt cx="2116" cy="2027"/>
            </a:xfrm>
          </p:grpSpPr>
          <p:sp>
            <p:nvSpPr>
              <p:cNvPr id="10"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latin typeface="Arial"/>
                  <a:cs typeface="Arial"/>
                </a:endParaRPr>
              </a:p>
            </p:txBody>
          </p:sp>
          <p:sp>
            <p:nvSpPr>
              <p:cNvPr id="11"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8" name="Text Box 8"/>
            <p:cNvSpPr txBox="1">
              <a:spLocks noChangeArrowheads="1"/>
            </p:cNvSpPr>
            <p:nvPr/>
          </p:nvSpPr>
          <p:spPr bwMode="auto">
            <a:xfrm>
              <a:off x="2579" y="785"/>
              <a:ext cx="267" cy="272"/>
            </a:xfrm>
            <a:prstGeom prst="rect">
              <a:avLst/>
            </a:prstGeom>
            <a:noFill/>
            <a:ln w="9525">
              <a:noFill/>
              <a:miter lim="800000"/>
              <a:headEnd/>
              <a:tailEnd/>
            </a:ln>
          </p:spPr>
          <p:txBody>
            <a:bodyPr>
              <a:spAutoFit/>
            </a:bodyPr>
            <a:lstStyle/>
            <a:p>
              <a:pPr algn="ctr">
                <a:spcBef>
                  <a:spcPct val="50000"/>
                </a:spcBef>
              </a:pPr>
              <a:r>
                <a:rPr lang="en-US" sz="2400" b="1" i="1" dirty="0">
                  <a:latin typeface="Arial"/>
                  <a:cs typeface="Arial"/>
                </a:rPr>
                <a:t>P</a:t>
              </a:r>
            </a:p>
          </p:txBody>
        </p:sp>
        <p:sp>
          <p:nvSpPr>
            <p:cNvPr id="9" name="Text Box 9"/>
            <p:cNvSpPr txBox="1">
              <a:spLocks noChangeArrowheads="1"/>
            </p:cNvSpPr>
            <p:nvPr/>
          </p:nvSpPr>
          <p:spPr bwMode="auto">
            <a:xfrm>
              <a:off x="5075" y="2936"/>
              <a:ext cx="290" cy="272"/>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p>
          </p:txBody>
        </p:sp>
      </p:grpSp>
      <p:grpSp>
        <p:nvGrpSpPr>
          <p:cNvPr id="12" name="Group 38"/>
          <p:cNvGrpSpPr>
            <a:grpSpLocks/>
          </p:cNvGrpSpPr>
          <p:nvPr/>
        </p:nvGrpSpPr>
        <p:grpSpPr bwMode="auto">
          <a:xfrm>
            <a:off x="3257550" y="1616075"/>
            <a:ext cx="2486025" cy="2901950"/>
            <a:chOff x="2850" y="1233"/>
            <a:chExt cx="1566" cy="1828"/>
          </a:xfrm>
        </p:grpSpPr>
        <p:sp>
          <p:nvSpPr>
            <p:cNvPr id="13" name="Line 11"/>
            <p:cNvSpPr>
              <a:spLocks noChangeShapeType="1"/>
            </p:cNvSpPr>
            <p:nvPr/>
          </p:nvSpPr>
          <p:spPr bwMode="auto">
            <a:xfrm>
              <a:off x="2850" y="1233"/>
              <a:ext cx="1263" cy="1587"/>
            </a:xfrm>
            <a:prstGeom prst="line">
              <a:avLst/>
            </a:prstGeom>
            <a:noFill/>
            <a:ln w="38100">
              <a:solidFill>
                <a:srgbClr val="003399"/>
              </a:solidFill>
              <a:round/>
              <a:headEnd/>
              <a:tailEnd/>
            </a:ln>
          </p:spPr>
          <p:txBody>
            <a:bodyPr/>
            <a:lstStyle/>
            <a:p>
              <a:endParaRPr lang="en-US">
                <a:latin typeface="Arial"/>
                <a:cs typeface="Arial"/>
              </a:endParaRPr>
            </a:p>
          </p:txBody>
        </p:sp>
        <p:sp>
          <p:nvSpPr>
            <p:cNvPr id="14" name="Text Box 12"/>
            <p:cNvSpPr txBox="1">
              <a:spLocks noChangeArrowheads="1"/>
            </p:cNvSpPr>
            <p:nvPr/>
          </p:nvSpPr>
          <p:spPr bwMode="auto">
            <a:xfrm>
              <a:off x="4072" y="2773"/>
              <a:ext cx="344"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D</a:t>
              </a:r>
              <a:r>
                <a:rPr lang="en-US" sz="2400" baseline="-25000">
                  <a:latin typeface="Arial"/>
                  <a:cs typeface="Arial"/>
                </a:rPr>
                <a:t>1</a:t>
              </a:r>
            </a:p>
          </p:txBody>
        </p:sp>
      </p:grpSp>
      <p:grpSp>
        <p:nvGrpSpPr>
          <p:cNvPr id="15" name="Group 39"/>
          <p:cNvGrpSpPr>
            <a:grpSpLocks/>
          </p:cNvGrpSpPr>
          <p:nvPr/>
        </p:nvGrpSpPr>
        <p:grpSpPr bwMode="auto">
          <a:xfrm>
            <a:off x="3602038" y="1284287"/>
            <a:ext cx="1933575" cy="2901950"/>
            <a:chOff x="3067" y="1024"/>
            <a:chExt cx="1218" cy="1828"/>
          </a:xfrm>
        </p:grpSpPr>
        <p:sp>
          <p:nvSpPr>
            <p:cNvPr id="16" name="Line 14"/>
            <p:cNvSpPr>
              <a:spLocks noChangeShapeType="1"/>
            </p:cNvSpPr>
            <p:nvPr/>
          </p:nvSpPr>
          <p:spPr bwMode="auto">
            <a:xfrm flipV="1">
              <a:off x="3067" y="1278"/>
              <a:ext cx="949" cy="1574"/>
            </a:xfrm>
            <a:prstGeom prst="line">
              <a:avLst/>
            </a:prstGeom>
            <a:noFill/>
            <a:ln w="38100">
              <a:solidFill>
                <a:srgbClr val="003399"/>
              </a:solidFill>
              <a:round/>
              <a:headEnd/>
              <a:tailEnd/>
            </a:ln>
          </p:spPr>
          <p:txBody>
            <a:bodyPr/>
            <a:lstStyle/>
            <a:p>
              <a:endParaRPr lang="en-US">
                <a:latin typeface="Arial"/>
                <a:cs typeface="Arial"/>
              </a:endParaRPr>
            </a:p>
          </p:txBody>
        </p:sp>
        <p:sp>
          <p:nvSpPr>
            <p:cNvPr id="17" name="Text Box 15"/>
            <p:cNvSpPr txBox="1">
              <a:spLocks noChangeArrowheads="1"/>
            </p:cNvSpPr>
            <p:nvPr/>
          </p:nvSpPr>
          <p:spPr bwMode="auto">
            <a:xfrm>
              <a:off x="3920" y="1024"/>
              <a:ext cx="365"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S</a:t>
              </a:r>
              <a:r>
                <a:rPr lang="en-US" sz="2400" baseline="-25000">
                  <a:latin typeface="Arial"/>
                  <a:cs typeface="Arial"/>
                </a:rPr>
                <a:t>1</a:t>
              </a:r>
            </a:p>
          </p:txBody>
        </p:sp>
      </p:grpSp>
      <p:grpSp>
        <p:nvGrpSpPr>
          <p:cNvPr id="18" name="Group 42"/>
          <p:cNvGrpSpPr>
            <a:grpSpLocks/>
          </p:cNvGrpSpPr>
          <p:nvPr/>
        </p:nvGrpSpPr>
        <p:grpSpPr bwMode="auto">
          <a:xfrm>
            <a:off x="2516188" y="2795588"/>
            <a:ext cx="2060575" cy="2332038"/>
            <a:chOff x="2383" y="1976"/>
            <a:chExt cx="1298" cy="1469"/>
          </a:xfrm>
        </p:grpSpPr>
        <p:sp>
          <p:nvSpPr>
            <p:cNvPr id="19" name="Text Box 17"/>
            <p:cNvSpPr txBox="1">
              <a:spLocks noChangeArrowheads="1"/>
            </p:cNvSpPr>
            <p:nvPr/>
          </p:nvSpPr>
          <p:spPr bwMode="auto">
            <a:xfrm>
              <a:off x="2383" y="1976"/>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dirty="0">
                  <a:latin typeface="Arial"/>
                  <a:cs typeface="Arial"/>
                </a:rPr>
                <a:t>P</a:t>
              </a:r>
              <a:r>
                <a:rPr lang="en-US" sz="2400" b="1" baseline="-25000" dirty="0">
                  <a:latin typeface="Arial"/>
                  <a:cs typeface="Arial"/>
                </a:rPr>
                <a:t>1</a:t>
              </a:r>
            </a:p>
          </p:txBody>
        </p:sp>
        <p:sp>
          <p:nvSpPr>
            <p:cNvPr id="20" name="Oval 18"/>
            <p:cNvSpPr>
              <a:spLocks noChangeArrowheads="1"/>
            </p:cNvSpPr>
            <p:nvPr/>
          </p:nvSpPr>
          <p:spPr bwMode="auto">
            <a:xfrm>
              <a:off x="3481" y="2043"/>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21" name="Line 19"/>
            <p:cNvSpPr>
              <a:spLocks noChangeShapeType="1"/>
            </p:cNvSpPr>
            <p:nvPr/>
          </p:nvSpPr>
          <p:spPr bwMode="auto">
            <a:xfrm>
              <a:off x="2701" y="2090"/>
              <a:ext cx="823" cy="0"/>
            </a:xfrm>
            <a:prstGeom prst="line">
              <a:avLst/>
            </a:prstGeom>
            <a:noFill/>
            <a:ln w="9525">
              <a:solidFill>
                <a:schemeClr val="tx1"/>
              </a:solidFill>
              <a:prstDash val="lgDash"/>
              <a:round/>
              <a:headEnd/>
              <a:tailEnd/>
            </a:ln>
          </p:spPr>
          <p:txBody>
            <a:bodyPr/>
            <a:lstStyle/>
            <a:p>
              <a:endParaRPr lang="en-US">
                <a:latin typeface="Arial"/>
                <a:cs typeface="Arial"/>
              </a:endParaRPr>
            </a:p>
          </p:txBody>
        </p:sp>
        <p:sp>
          <p:nvSpPr>
            <p:cNvPr id="22" name="Line 21"/>
            <p:cNvSpPr>
              <a:spLocks noChangeShapeType="1"/>
            </p:cNvSpPr>
            <p:nvPr/>
          </p:nvSpPr>
          <p:spPr bwMode="auto">
            <a:xfrm>
              <a:off x="3527" y="2088"/>
              <a:ext cx="0" cy="1117"/>
            </a:xfrm>
            <a:prstGeom prst="line">
              <a:avLst/>
            </a:prstGeom>
            <a:noFill/>
            <a:ln w="9525">
              <a:solidFill>
                <a:schemeClr val="tx1"/>
              </a:solidFill>
              <a:prstDash val="lgDash"/>
              <a:round/>
              <a:headEnd/>
              <a:tailEnd/>
            </a:ln>
          </p:spPr>
          <p:txBody>
            <a:bodyPr/>
            <a:lstStyle/>
            <a:p>
              <a:endParaRPr lang="en-US">
                <a:latin typeface="Arial"/>
                <a:cs typeface="Arial"/>
              </a:endParaRPr>
            </a:p>
          </p:txBody>
        </p:sp>
        <p:sp>
          <p:nvSpPr>
            <p:cNvPr id="23" name="Text Box 22"/>
            <p:cNvSpPr txBox="1">
              <a:spLocks noChangeArrowheads="1"/>
            </p:cNvSpPr>
            <p:nvPr/>
          </p:nvSpPr>
          <p:spPr bwMode="auto">
            <a:xfrm>
              <a:off x="3373" y="3212"/>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a:latin typeface="Arial"/>
                  <a:cs typeface="Arial"/>
                </a:rPr>
                <a:t>Q</a:t>
              </a:r>
              <a:r>
                <a:rPr lang="en-US" sz="2400" b="1" baseline="-25000">
                  <a:latin typeface="Arial"/>
                  <a:cs typeface="Arial"/>
                </a:rPr>
                <a:t>1</a:t>
              </a:r>
            </a:p>
          </p:txBody>
        </p:sp>
      </p:grpSp>
      <p:grpSp>
        <p:nvGrpSpPr>
          <p:cNvPr id="24" name="Group 23"/>
          <p:cNvGrpSpPr>
            <a:grpSpLocks/>
          </p:cNvGrpSpPr>
          <p:nvPr/>
        </p:nvGrpSpPr>
        <p:grpSpPr bwMode="auto">
          <a:xfrm>
            <a:off x="533413" y="1071563"/>
            <a:ext cx="2335199" cy="830263"/>
            <a:chOff x="1287" y="890"/>
            <a:chExt cx="1318" cy="523"/>
          </a:xfrm>
        </p:grpSpPr>
        <p:sp>
          <p:nvSpPr>
            <p:cNvPr id="25" name="Line 24"/>
            <p:cNvSpPr>
              <a:spLocks noChangeShapeType="1"/>
            </p:cNvSpPr>
            <p:nvPr/>
          </p:nvSpPr>
          <p:spPr bwMode="auto">
            <a:xfrm flipV="1">
              <a:off x="2271" y="907"/>
              <a:ext cx="334" cy="240"/>
            </a:xfrm>
            <a:prstGeom prst="line">
              <a:avLst/>
            </a:prstGeom>
            <a:noFill/>
            <a:ln w="44450">
              <a:solidFill>
                <a:schemeClr val="tx1"/>
              </a:solidFill>
              <a:round/>
              <a:headEnd/>
              <a:tailEnd type="triangle" w="lg" len="med"/>
            </a:ln>
          </p:spPr>
          <p:txBody>
            <a:bodyPr/>
            <a:lstStyle/>
            <a:p>
              <a:endParaRPr lang="en-US">
                <a:latin typeface="Arial"/>
                <a:cs typeface="Arial"/>
              </a:endParaRPr>
            </a:p>
          </p:txBody>
        </p:sp>
        <p:sp>
          <p:nvSpPr>
            <p:cNvPr id="26" name="Text Box 25"/>
            <p:cNvSpPr txBox="1">
              <a:spLocks noChangeArrowheads="1"/>
            </p:cNvSpPr>
            <p:nvPr/>
          </p:nvSpPr>
          <p:spPr bwMode="auto">
            <a:xfrm>
              <a:off x="1287" y="890"/>
              <a:ext cx="986" cy="523"/>
            </a:xfrm>
            <a:prstGeom prst="rect">
              <a:avLst/>
            </a:prstGeom>
            <a:noFill/>
            <a:ln w="9525">
              <a:solidFill>
                <a:srgbClr val="C00000"/>
              </a:solidFill>
              <a:miter lim="800000"/>
              <a:headEnd/>
              <a:tailEnd/>
            </a:ln>
          </p:spPr>
          <p:txBody>
            <a:bodyPr>
              <a:spAutoFit/>
            </a:bodyPr>
            <a:lstStyle/>
            <a:p>
              <a:pPr algn="ctr">
                <a:spcBef>
                  <a:spcPct val="50000"/>
                </a:spcBef>
              </a:pPr>
              <a:r>
                <a:rPr lang="en-US" sz="2400" dirty="0">
                  <a:latin typeface="Arial"/>
                  <a:cs typeface="Arial"/>
                </a:rPr>
                <a:t>price of muffins</a:t>
              </a:r>
            </a:p>
          </p:txBody>
        </p:sp>
      </p:grpSp>
      <p:grpSp>
        <p:nvGrpSpPr>
          <p:cNvPr id="27" name="Group 26"/>
          <p:cNvGrpSpPr>
            <a:grpSpLocks/>
          </p:cNvGrpSpPr>
          <p:nvPr/>
        </p:nvGrpSpPr>
        <p:grpSpPr bwMode="auto">
          <a:xfrm>
            <a:off x="5314950" y="4911723"/>
            <a:ext cx="1909763" cy="1260474"/>
            <a:chOff x="3703" y="3309"/>
            <a:chExt cx="1695" cy="794"/>
          </a:xfrm>
        </p:grpSpPr>
        <p:sp>
          <p:nvSpPr>
            <p:cNvPr id="28" name="Line 27"/>
            <p:cNvSpPr>
              <a:spLocks noChangeShapeType="1"/>
            </p:cNvSpPr>
            <p:nvPr/>
          </p:nvSpPr>
          <p:spPr bwMode="auto">
            <a:xfrm flipV="1">
              <a:off x="5050" y="3309"/>
              <a:ext cx="127" cy="281"/>
            </a:xfrm>
            <a:prstGeom prst="line">
              <a:avLst/>
            </a:prstGeom>
            <a:noFill/>
            <a:ln w="44450">
              <a:solidFill>
                <a:schemeClr val="tx1"/>
              </a:solidFill>
              <a:round/>
              <a:headEnd/>
              <a:tailEnd type="triangle" w="lg" len="med"/>
            </a:ln>
          </p:spPr>
          <p:txBody>
            <a:bodyPr/>
            <a:lstStyle/>
            <a:p>
              <a:endParaRPr lang="en-US">
                <a:latin typeface="Arial"/>
                <a:cs typeface="Arial"/>
              </a:endParaRPr>
            </a:p>
          </p:txBody>
        </p:sp>
        <p:sp>
          <p:nvSpPr>
            <p:cNvPr id="29" name="Text Box 28"/>
            <p:cNvSpPr txBox="1">
              <a:spLocks noChangeArrowheads="1"/>
            </p:cNvSpPr>
            <p:nvPr/>
          </p:nvSpPr>
          <p:spPr bwMode="auto">
            <a:xfrm>
              <a:off x="3703" y="3579"/>
              <a:ext cx="1695" cy="524"/>
            </a:xfrm>
            <a:prstGeom prst="rect">
              <a:avLst/>
            </a:prstGeom>
            <a:noFill/>
            <a:ln w="9525">
              <a:solidFill>
                <a:srgbClr val="C00000"/>
              </a:solidFill>
              <a:miter lim="800000"/>
              <a:headEnd/>
              <a:tailEnd/>
            </a:ln>
          </p:spPr>
          <p:txBody>
            <a:bodyPr>
              <a:spAutoFit/>
            </a:bodyPr>
            <a:lstStyle/>
            <a:p>
              <a:pPr algn="ctr">
                <a:spcBef>
                  <a:spcPct val="50000"/>
                </a:spcBef>
              </a:pPr>
              <a:r>
                <a:rPr lang="en-US" sz="2400" dirty="0">
                  <a:latin typeface="Arial"/>
                  <a:cs typeface="Arial"/>
                </a:rPr>
                <a:t>quantity of </a:t>
              </a:r>
              <a:br>
                <a:rPr lang="en-US" sz="2400" dirty="0">
                  <a:latin typeface="Arial"/>
                  <a:cs typeface="Arial"/>
                </a:rPr>
              </a:br>
              <a:r>
                <a:rPr lang="en-US" sz="2400" dirty="0">
                  <a:latin typeface="Arial"/>
                  <a:cs typeface="Arial"/>
                </a:rPr>
                <a:t>muffins</a:t>
              </a:r>
            </a:p>
          </p:txBody>
        </p:sp>
      </p:grpSp>
      <p:grpSp>
        <p:nvGrpSpPr>
          <p:cNvPr id="34" name="Group 33"/>
          <p:cNvGrpSpPr>
            <a:grpSpLocks/>
          </p:cNvGrpSpPr>
          <p:nvPr/>
        </p:nvGrpSpPr>
        <p:grpSpPr bwMode="auto">
          <a:xfrm>
            <a:off x="4398938" y="2321670"/>
            <a:ext cx="3460107" cy="830263"/>
            <a:chOff x="2327" y="3550"/>
            <a:chExt cx="3071" cy="523"/>
          </a:xfrm>
        </p:grpSpPr>
        <p:sp>
          <p:nvSpPr>
            <p:cNvPr id="35" name="Line 27"/>
            <p:cNvSpPr>
              <a:spLocks noChangeShapeType="1"/>
            </p:cNvSpPr>
            <p:nvPr/>
          </p:nvSpPr>
          <p:spPr bwMode="auto">
            <a:xfrm flipH="1">
              <a:off x="2327" y="3899"/>
              <a:ext cx="1376" cy="39"/>
            </a:xfrm>
            <a:prstGeom prst="line">
              <a:avLst/>
            </a:prstGeom>
            <a:noFill/>
            <a:ln w="44450">
              <a:solidFill>
                <a:schemeClr val="tx1"/>
              </a:solidFill>
              <a:round/>
              <a:headEnd/>
              <a:tailEnd type="triangle" w="lg" len="med"/>
            </a:ln>
          </p:spPr>
          <p:txBody>
            <a:bodyPr/>
            <a:lstStyle/>
            <a:p>
              <a:endParaRPr lang="en-US">
                <a:latin typeface="Arial"/>
                <a:cs typeface="Arial"/>
              </a:endParaRPr>
            </a:p>
          </p:txBody>
        </p:sp>
        <p:sp>
          <p:nvSpPr>
            <p:cNvPr id="36" name="Text Box 28"/>
            <p:cNvSpPr txBox="1">
              <a:spLocks noChangeArrowheads="1"/>
            </p:cNvSpPr>
            <p:nvPr/>
          </p:nvSpPr>
          <p:spPr bwMode="auto">
            <a:xfrm>
              <a:off x="3703" y="3550"/>
              <a:ext cx="1695" cy="523"/>
            </a:xfrm>
            <a:prstGeom prst="rect">
              <a:avLst/>
            </a:prstGeom>
            <a:noFill/>
            <a:ln w="9525">
              <a:solidFill>
                <a:srgbClr val="C00000"/>
              </a:solidFill>
              <a:miter lim="800000"/>
              <a:headEnd/>
              <a:tailEnd/>
            </a:ln>
          </p:spPr>
          <p:txBody>
            <a:bodyPr>
              <a:spAutoFit/>
            </a:bodyPr>
            <a:lstStyle/>
            <a:p>
              <a:pPr algn="ctr">
                <a:spcBef>
                  <a:spcPct val="50000"/>
                </a:spcBef>
              </a:pPr>
              <a:r>
                <a:rPr lang="en-US" sz="2400" dirty="0">
                  <a:latin typeface="Arial"/>
                  <a:cs typeface="Arial"/>
                </a:rPr>
                <a:t>Market equilibrium</a:t>
              </a:r>
            </a:p>
          </p:txBody>
        </p:sp>
      </p:grpSp>
      <p:sp>
        <p:nvSpPr>
          <p:cNvPr id="32"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1504169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Righ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
                                        </p:tgtEl>
                                        <p:attrNameLst>
                                          <p:attrName>style.visibility</p:attrName>
                                        </p:attrNameLst>
                                      </p:cBhvr>
                                      <p:to>
                                        <p:strVal val="visible"/>
                                      </p:to>
                                    </p:set>
                                    <p:animEffect transition="in" filter="fade">
                                      <p:cBhvr>
                                        <p:cTn id="17" dur="500"/>
                                        <p:tgtEl>
                                          <p:spTgt spid="2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24"/>
                                        </p:tgtEl>
                                      </p:cBhvr>
                                    </p:animEffect>
                                    <p:set>
                                      <p:cBhvr>
                                        <p:cTn id="22" dur="1" fill="hold">
                                          <p:stCondLst>
                                            <p:cond delay="499"/>
                                          </p:stCondLst>
                                        </p:cTn>
                                        <p:tgtEl>
                                          <p:spTgt spid="24"/>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27"/>
                                        </p:tgtEl>
                                      </p:cBhvr>
                                    </p:animEffect>
                                    <p:set>
                                      <p:cBhvr>
                                        <p:cTn id="25" dur="1" fill="hold">
                                          <p:stCondLst>
                                            <p:cond delay="499"/>
                                          </p:stCondLst>
                                        </p:cTn>
                                        <p:tgtEl>
                                          <p:spTgt spid="27"/>
                                        </p:tgtEl>
                                        <p:attrNameLst>
                                          <p:attrName>style.visibility</p:attrName>
                                        </p:attrNameLst>
                                      </p:cBhvr>
                                      <p:to>
                                        <p:strVal val="hidden"/>
                                      </p:to>
                                    </p:set>
                                  </p:childTnLst>
                                </p:cTn>
                              </p:par>
                            </p:childTnLst>
                          </p:cTn>
                        </p:par>
                        <p:par>
                          <p:cTn id="26" fill="hold">
                            <p:stCondLst>
                              <p:cond delay="500"/>
                            </p:stCondLst>
                            <p:childTnLst>
                              <p:par>
                                <p:cTn id="27" presetID="18" presetClass="entr" presetSubtype="6" fill="hold"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strips(downRight)">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3" fill="hold" nodeType="click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strips(upRight)">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fade">
                                      <p:cBhvr>
                                        <p:cTn id="39" dur="500"/>
                                        <p:tgtEl>
                                          <p:spTgt spid="34"/>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6" fill="hold" nodeType="clickEffect">
                                  <p:stCondLst>
                                    <p:cond delay="0"/>
                                  </p:stCondLst>
                                  <p:childTnLst>
                                    <p:set>
                                      <p:cBhvr>
                                        <p:cTn id="43" dur="1" fill="hold">
                                          <p:stCondLst>
                                            <p:cond delay="0"/>
                                          </p:stCondLst>
                                        </p:cTn>
                                        <p:tgtEl>
                                          <p:spTgt spid="18"/>
                                        </p:tgtEl>
                                        <p:attrNameLst>
                                          <p:attrName>style.visibility</p:attrName>
                                        </p:attrNameLst>
                                      </p:cBhvr>
                                      <p:to>
                                        <p:strVal val="visible"/>
                                      </p:to>
                                    </p:set>
                                    <p:animEffect transition="in" filter="strips(downRight)">
                                      <p:cBhvr>
                                        <p:cTn id="44" dur="500"/>
                                        <p:tgtEl>
                                          <p:spTgt spid="18"/>
                                        </p:tgtEl>
                                      </p:cBhvr>
                                    </p:animEffect>
                                  </p:childTnLst>
                                </p:cTn>
                              </p:par>
                            </p:childTnLst>
                          </p:cTn>
                        </p:par>
                        <p:par>
                          <p:cTn id="45" fill="hold">
                            <p:stCondLst>
                              <p:cond delay="500"/>
                            </p:stCondLst>
                            <p:childTnLst>
                              <p:par>
                                <p:cTn id="46" presetID="10" presetClass="exit" presetSubtype="0" fill="hold" nodeType="afterEffect">
                                  <p:stCondLst>
                                    <p:cond delay="0"/>
                                  </p:stCondLst>
                                  <p:childTnLst>
                                    <p:animEffect transition="out" filter="fade">
                                      <p:cBhvr>
                                        <p:cTn id="47" dur="500"/>
                                        <p:tgtEl>
                                          <p:spTgt spid="34"/>
                                        </p:tgtEl>
                                      </p:cBhvr>
                                    </p:animEffect>
                                    <p:set>
                                      <p:cBhvr>
                                        <p:cTn id="48" dur="1" fill="hold">
                                          <p:stCondLst>
                                            <p:cond delay="499"/>
                                          </p:stCondLst>
                                        </p:cTn>
                                        <p:tgtEl>
                                          <p:spTgt spid="3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EXAMPLE 3A:  A shift in demand</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56</a:t>
            </a:fld>
            <a:endParaRPr lang="en-US" dirty="0"/>
          </a:p>
        </p:txBody>
      </p:sp>
      <p:sp>
        <p:nvSpPr>
          <p:cNvPr id="3" name="Text Placeholder 2"/>
          <p:cNvSpPr>
            <a:spLocks noGrp="1"/>
          </p:cNvSpPr>
          <p:nvPr>
            <p:ph idx="12"/>
          </p:nvPr>
        </p:nvSpPr>
        <p:spPr>
          <a:xfrm>
            <a:off x="152400" y="908322"/>
            <a:ext cx="8839200" cy="5416278"/>
          </a:xfrm>
        </p:spPr>
        <p:txBody>
          <a:bodyPr>
            <a:normAutofit/>
          </a:bodyPr>
          <a:lstStyle/>
          <a:p>
            <a:pPr marL="0" indent="0">
              <a:buNone/>
            </a:pPr>
            <a:r>
              <a:rPr lang="en-US" sz="2800" b="1" dirty="0"/>
              <a:t>EVENT A:  </a:t>
            </a:r>
            <a:r>
              <a:rPr lang="en-US" sz="2800" dirty="0">
                <a:solidFill>
                  <a:srgbClr val="C00000"/>
                </a:solidFill>
              </a:rPr>
              <a:t>Increase in the price of doughnuts.</a:t>
            </a:r>
            <a:endParaRPr lang="en-US" sz="2800" dirty="0"/>
          </a:p>
          <a:p>
            <a:pPr>
              <a:lnSpc>
                <a:spcPct val="105000"/>
              </a:lnSpc>
              <a:spcBef>
                <a:spcPct val="15000"/>
              </a:spcBef>
              <a:buClr>
                <a:srgbClr val="00B85C"/>
              </a:buClr>
              <a:buSzPct val="120000"/>
              <a:buFont typeface="Wingdings" pitchFamily="2" charset="2"/>
              <a:buNone/>
            </a:pPr>
            <a:r>
              <a:rPr lang="en-US" sz="2800" b="1" dirty="0">
                <a:cs typeface="Arial"/>
              </a:rPr>
              <a:t>STEP 1:  </a:t>
            </a:r>
            <a:r>
              <a:rPr lang="en-US" sz="2800" b="1" i="1" dirty="0">
                <a:cs typeface="Arial"/>
              </a:rPr>
              <a:t>D</a:t>
            </a:r>
            <a:r>
              <a:rPr lang="en-US" sz="2800" dirty="0">
                <a:cs typeface="Arial"/>
              </a:rPr>
              <a:t> curve shifts</a:t>
            </a:r>
          </a:p>
          <a:p>
            <a:pPr>
              <a:lnSpc>
                <a:spcPct val="105000"/>
              </a:lnSpc>
              <a:spcBef>
                <a:spcPct val="15000"/>
              </a:spcBef>
              <a:buClr>
                <a:srgbClr val="C00000"/>
              </a:buClr>
              <a:buSzPct val="120000"/>
            </a:pPr>
            <a:r>
              <a:rPr lang="en-US" sz="2600" dirty="0">
                <a:cs typeface="Arial"/>
              </a:rPr>
              <a:t>muffins and doughnuts</a:t>
            </a:r>
          </a:p>
          <a:p>
            <a:pPr marL="0" indent="0">
              <a:lnSpc>
                <a:spcPct val="105000"/>
              </a:lnSpc>
              <a:spcBef>
                <a:spcPct val="15000"/>
              </a:spcBef>
              <a:buClr>
                <a:srgbClr val="C00000"/>
              </a:buClr>
              <a:buSzPct val="120000"/>
              <a:buNone/>
            </a:pPr>
            <a:r>
              <a:rPr lang="en-US" sz="2600" dirty="0">
                <a:cs typeface="Arial"/>
              </a:rPr>
              <a:t> are substitutes.</a:t>
            </a:r>
          </a:p>
          <a:p>
            <a:pPr>
              <a:lnSpc>
                <a:spcPct val="105000"/>
              </a:lnSpc>
              <a:spcBef>
                <a:spcPct val="15000"/>
              </a:spcBef>
              <a:buClr>
                <a:srgbClr val="00B85C"/>
              </a:buClr>
              <a:buSzPct val="120000"/>
              <a:buFont typeface="Wingdings" pitchFamily="2" charset="2"/>
              <a:buNone/>
            </a:pPr>
            <a:r>
              <a:rPr lang="en-US" sz="2800" dirty="0">
                <a:cs typeface="Arial"/>
              </a:rPr>
              <a:t> </a:t>
            </a:r>
            <a:r>
              <a:rPr lang="en-US" sz="2800" b="1" dirty="0">
                <a:cs typeface="Arial"/>
              </a:rPr>
              <a:t>STEP 2:  </a:t>
            </a:r>
            <a:r>
              <a:rPr lang="en-US" sz="2800" b="1" i="1" dirty="0">
                <a:cs typeface="Arial"/>
              </a:rPr>
              <a:t>D</a:t>
            </a:r>
            <a:r>
              <a:rPr lang="en-US" sz="2800" dirty="0">
                <a:cs typeface="Arial"/>
              </a:rPr>
              <a:t> shifts </a:t>
            </a:r>
            <a:r>
              <a:rPr lang="en-US" sz="2800" u="sng" dirty="0">
                <a:cs typeface="Arial"/>
              </a:rPr>
              <a:t>right</a:t>
            </a:r>
          </a:p>
          <a:p>
            <a:pPr>
              <a:lnSpc>
                <a:spcPct val="105000"/>
              </a:lnSpc>
              <a:spcBef>
                <a:spcPct val="15000"/>
              </a:spcBef>
              <a:buClr>
                <a:srgbClr val="C00000"/>
              </a:buClr>
              <a:buSzPct val="120000"/>
            </a:pPr>
            <a:r>
              <a:rPr lang="en-US" sz="2600" dirty="0">
                <a:cs typeface="Arial"/>
              </a:rPr>
              <a:t>Consumers will buy </a:t>
            </a:r>
          </a:p>
          <a:p>
            <a:pPr marL="0" indent="0">
              <a:lnSpc>
                <a:spcPct val="105000"/>
              </a:lnSpc>
              <a:spcBef>
                <a:spcPct val="15000"/>
              </a:spcBef>
              <a:buClr>
                <a:srgbClr val="C00000"/>
              </a:buClr>
              <a:buSzPct val="120000"/>
              <a:buNone/>
            </a:pPr>
            <a:r>
              <a:rPr lang="en-US" sz="2600" dirty="0">
                <a:cs typeface="Arial"/>
              </a:rPr>
              <a:t>fewer expensive doughnuts</a:t>
            </a:r>
          </a:p>
          <a:p>
            <a:pPr marL="0" indent="0">
              <a:lnSpc>
                <a:spcPct val="105000"/>
              </a:lnSpc>
              <a:spcBef>
                <a:spcPct val="15000"/>
              </a:spcBef>
              <a:buClr>
                <a:srgbClr val="C00000"/>
              </a:buClr>
              <a:buSzPct val="120000"/>
              <a:buNone/>
            </a:pPr>
            <a:r>
              <a:rPr lang="en-US" sz="2600" dirty="0">
                <a:cs typeface="Arial"/>
              </a:rPr>
              <a:t>and switch to muffins. </a:t>
            </a:r>
          </a:p>
          <a:p>
            <a:pPr>
              <a:lnSpc>
                <a:spcPct val="105000"/>
              </a:lnSpc>
              <a:spcBef>
                <a:spcPct val="20000"/>
              </a:spcBef>
              <a:buClr>
                <a:srgbClr val="00B85C"/>
              </a:buClr>
              <a:buSzPct val="120000"/>
              <a:buFont typeface="Wingdings" pitchFamily="2" charset="2"/>
              <a:buNone/>
            </a:pPr>
            <a:r>
              <a:rPr lang="en-US" sz="2800" b="1" dirty="0">
                <a:cs typeface="Arial"/>
              </a:rPr>
              <a:t>STEP 3: </a:t>
            </a:r>
            <a:r>
              <a:rPr lang="en-US" sz="2800" dirty="0">
                <a:solidFill>
                  <a:srgbClr val="C00000"/>
                </a:solidFill>
                <a:cs typeface="Arial"/>
              </a:rPr>
              <a:t>Increase in price </a:t>
            </a:r>
          </a:p>
          <a:p>
            <a:pPr>
              <a:lnSpc>
                <a:spcPct val="105000"/>
              </a:lnSpc>
              <a:spcBef>
                <a:spcPct val="20000"/>
              </a:spcBef>
              <a:buClr>
                <a:srgbClr val="00B85C"/>
              </a:buClr>
              <a:buSzPct val="120000"/>
              <a:buFont typeface="Wingdings" pitchFamily="2" charset="2"/>
              <a:buNone/>
            </a:pPr>
            <a:r>
              <a:rPr lang="en-US" sz="2800" dirty="0">
                <a:cs typeface="Arial"/>
              </a:rPr>
              <a:t>and</a:t>
            </a:r>
            <a:r>
              <a:rPr lang="en-US" sz="2800" dirty="0">
                <a:solidFill>
                  <a:srgbClr val="C00000"/>
                </a:solidFill>
                <a:cs typeface="Arial"/>
              </a:rPr>
              <a:t> quantity of muffins</a:t>
            </a:r>
            <a:r>
              <a:rPr lang="en-US" sz="2800" dirty="0">
                <a:cs typeface="Arial"/>
              </a:rPr>
              <a:t>.</a:t>
            </a:r>
          </a:p>
          <a:p>
            <a:endParaRPr lang="en-US" sz="2800" dirty="0"/>
          </a:p>
        </p:txBody>
      </p:sp>
      <p:grpSp>
        <p:nvGrpSpPr>
          <p:cNvPr id="30" name="Group 4"/>
          <p:cNvGrpSpPr>
            <a:grpSpLocks/>
          </p:cNvGrpSpPr>
          <p:nvPr/>
        </p:nvGrpSpPr>
        <p:grpSpPr bwMode="auto">
          <a:xfrm>
            <a:off x="4492625" y="1646237"/>
            <a:ext cx="4422775" cy="4111953"/>
            <a:chOff x="2579" y="785"/>
            <a:chExt cx="2786" cy="2423"/>
          </a:xfrm>
        </p:grpSpPr>
        <p:grpSp>
          <p:nvGrpSpPr>
            <p:cNvPr id="31" name="Group 5"/>
            <p:cNvGrpSpPr>
              <a:grpSpLocks/>
            </p:cNvGrpSpPr>
            <p:nvPr/>
          </p:nvGrpSpPr>
          <p:grpSpPr bwMode="auto">
            <a:xfrm>
              <a:off x="2697" y="1037"/>
              <a:ext cx="2409" cy="2049"/>
              <a:chOff x="1098" y="1361"/>
              <a:chExt cx="2116" cy="2027"/>
            </a:xfrm>
          </p:grpSpPr>
          <p:sp>
            <p:nvSpPr>
              <p:cNvPr id="34"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latin typeface="Arial"/>
                  <a:cs typeface="Arial"/>
                </a:endParaRPr>
              </a:p>
            </p:txBody>
          </p:sp>
          <p:sp>
            <p:nvSpPr>
              <p:cNvPr id="35"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32" name="Text Box 8"/>
            <p:cNvSpPr txBox="1">
              <a:spLocks noChangeArrowheads="1"/>
            </p:cNvSpPr>
            <p:nvPr/>
          </p:nvSpPr>
          <p:spPr bwMode="auto">
            <a:xfrm>
              <a:off x="2579" y="785"/>
              <a:ext cx="267" cy="272"/>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P</a:t>
              </a:r>
            </a:p>
          </p:txBody>
        </p:sp>
        <p:sp>
          <p:nvSpPr>
            <p:cNvPr id="33" name="Text Box 9"/>
            <p:cNvSpPr txBox="1">
              <a:spLocks noChangeArrowheads="1"/>
            </p:cNvSpPr>
            <p:nvPr/>
          </p:nvSpPr>
          <p:spPr bwMode="auto">
            <a:xfrm>
              <a:off x="5075" y="2936"/>
              <a:ext cx="290" cy="272"/>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p>
          </p:txBody>
        </p:sp>
      </p:grpSp>
      <p:grpSp>
        <p:nvGrpSpPr>
          <p:cNvPr id="36" name="Group 10"/>
          <p:cNvGrpSpPr>
            <a:grpSpLocks/>
          </p:cNvGrpSpPr>
          <p:nvPr/>
        </p:nvGrpSpPr>
        <p:grpSpPr bwMode="auto">
          <a:xfrm>
            <a:off x="4922837" y="2424112"/>
            <a:ext cx="2486025" cy="2901950"/>
            <a:chOff x="2850" y="1233"/>
            <a:chExt cx="1566" cy="1828"/>
          </a:xfrm>
        </p:grpSpPr>
        <p:sp>
          <p:nvSpPr>
            <p:cNvPr id="37" name="Line 11"/>
            <p:cNvSpPr>
              <a:spLocks noChangeShapeType="1"/>
            </p:cNvSpPr>
            <p:nvPr/>
          </p:nvSpPr>
          <p:spPr bwMode="auto">
            <a:xfrm>
              <a:off x="2850" y="1233"/>
              <a:ext cx="1263" cy="1587"/>
            </a:xfrm>
            <a:prstGeom prst="line">
              <a:avLst/>
            </a:prstGeom>
            <a:noFill/>
            <a:ln w="38100">
              <a:solidFill>
                <a:srgbClr val="003399"/>
              </a:solidFill>
              <a:round/>
              <a:headEnd/>
              <a:tailEnd/>
            </a:ln>
          </p:spPr>
          <p:txBody>
            <a:bodyPr/>
            <a:lstStyle/>
            <a:p>
              <a:endParaRPr lang="en-US">
                <a:latin typeface="Arial"/>
                <a:cs typeface="Arial"/>
              </a:endParaRPr>
            </a:p>
          </p:txBody>
        </p:sp>
        <p:sp>
          <p:nvSpPr>
            <p:cNvPr id="38" name="Text Box 12"/>
            <p:cNvSpPr txBox="1">
              <a:spLocks noChangeArrowheads="1"/>
            </p:cNvSpPr>
            <p:nvPr/>
          </p:nvSpPr>
          <p:spPr bwMode="auto">
            <a:xfrm>
              <a:off x="4072" y="2773"/>
              <a:ext cx="344"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D</a:t>
              </a:r>
              <a:r>
                <a:rPr lang="en-US" sz="2400" baseline="-25000">
                  <a:latin typeface="Arial"/>
                  <a:cs typeface="Arial"/>
                </a:rPr>
                <a:t>1</a:t>
              </a:r>
            </a:p>
          </p:txBody>
        </p:sp>
      </p:grpSp>
      <p:grpSp>
        <p:nvGrpSpPr>
          <p:cNvPr id="39" name="Group 13"/>
          <p:cNvGrpSpPr>
            <a:grpSpLocks/>
          </p:cNvGrpSpPr>
          <p:nvPr/>
        </p:nvGrpSpPr>
        <p:grpSpPr bwMode="auto">
          <a:xfrm>
            <a:off x="5267325" y="2092324"/>
            <a:ext cx="1933575" cy="2901950"/>
            <a:chOff x="3067" y="1024"/>
            <a:chExt cx="1218" cy="1828"/>
          </a:xfrm>
        </p:grpSpPr>
        <p:sp>
          <p:nvSpPr>
            <p:cNvPr id="40" name="Line 14"/>
            <p:cNvSpPr>
              <a:spLocks noChangeShapeType="1"/>
            </p:cNvSpPr>
            <p:nvPr/>
          </p:nvSpPr>
          <p:spPr bwMode="auto">
            <a:xfrm flipV="1">
              <a:off x="3067" y="1278"/>
              <a:ext cx="949" cy="1574"/>
            </a:xfrm>
            <a:prstGeom prst="line">
              <a:avLst/>
            </a:prstGeom>
            <a:noFill/>
            <a:ln w="38100">
              <a:solidFill>
                <a:srgbClr val="003399"/>
              </a:solidFill>
              <a:round/>
              <a:headEnd/>
              <a:tailEnd/>
            </a:ln>
          </p:spPr>
          <p:txBody>
            <a:bodyPr/>
            <a:lstStyle/>
            <a:p>
              <a:endParaRPr lang="en-US">
                <a:latin typeface="Arial"/>
                <a:cs typeface="Arial"/>
              </a:endParaRPr>
            </a:p>
          </p:txBody>
        </p:sp>
        <p:sp>
          <p:nvSpPr>
            <p:cNvPr id="41" name="Text Box 15"/>
            <p:cNvSpPr txBox="1">
              <a:spLocks noChangeArrowheads="1"/>
            </p:cNvSpPr>
            <p:nvPr/>
          </p:nvSpPr>
          <p:spPr bwMode="auto">
            <a:xfrm>
              <a:off x="3920" y="1024"/>
              <a:ext cx="365"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S</a:t>
              </a:r>
              <a:r>
                <a:rPr lang="en-US" sz="2400" baseline="-25000">
                  <a:latin typeface="Arial"/>
                  <a:cs typeface="Arial"/>
                </a:rPr>
                <a:t>1</a:t>
              </a:r>
            </a:p>
          </p:txBody>
        </p:sp>
      </p:grpSp>
      <p:grpSp>
        <p:nvGrpSpPr>
          <p:cNvPr id="42" name="Group 16"/>
          <p:cNvGrpSpPr>
            <a:grpSpLocks/>
          </p:cNvGrpSpPr>
          <p:nvPr/>
        </p:nvGrpSpPr>
        <p:grpSpPr bwMode="auto">
          <a:xfrm>
            <a:off x="4181475" y="3603625"/>
            <a:ext cx="2060575" cy="2332038"/>
            <a:chOff x="2383" y="1976"/>
            <a:chExt cx="1298" cy="1469"/>
          </a:xfrm>
        </p:grpSpPr>
        <p:sp>
          <p:nvSpPr>
            <p:cNvPr id="43" name="Text Box 17"/>
            <p:cNvSpPr txBox="1">
              <a:spLocks noChangeArrowheads="1"/>
            </p:cNvSpPr>
            <p:nvPr/>
          </p:nvSpPr>
          <p:spPr bwMode="auto">
            <a:xfrm>
              <a:off x="2383" y="1976"/>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a:latin typeface="Arial"/>
                  <a:cs typeface="Arial"/>
                </a:rPr>
                <a:t>P</a:t>
              </a:r>
              <a:r>
                <a:rPr lang="en-US" sz="2400" b="1" baseline="-25000">
                  <a:latin typeface="Arial"/>
                  <a:cs typeface="Arial"/>
                </a:rPr>
                <a:t>1</a:t>
              </a:r>
            </a:p>
          </p:txBody>
        </p:sp>
        <p:sp>
          <p:nvSpPr>
            <p:cNvPr id="44" name="Oval 18"/>
            <p:cNvSpPr>
              <a:spLocks noChangeArrowheads="1"/>
            </p:cNvSpPr>
            <p:nvPr/>
          </p:nvSpPr>
          <p:spPr bwMode="auto">
            <a:xfrm>
              <a:off x="3481" y="2043"/>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45" name="Line 19"/>
            <p:cNvSpPr>
              <a:spLocks noChangeShapeType="1"/>
            </p:cNvSpPr>
            <p:nvPr/>
          </p:nvSpPr>
          <p:spPr bwMode="auto">
            <a:xfrm>
              <a:off x="2701" y="2090"/>
              <a:ext cx="823" cy="0"/>
            </a:xfrm>
            <a:prstGeom prst="line">
              <a:avLst/>
            </a:prstGeom>
            <a:noFill/>
            <a:ln w="9525">
              <a:solidFill>
                <a:schemeClr val="tx1"/>
              </a:solidFill>
              <a:prstDash val="lgDash"/>
              <a:round/>
              <a:headEnd/>
              <a:tailEnd/>
            </a:ln>
          </p:spPr>
          <p:txBody>
            <a:bodyPr/>
            <a:lstStyle/>
            <a:p>
              <a:endParaRPr lang="en-US">
                <a:latin typeface="Arial"/>
                <a:cs typeface="Arial"/>
              </a:endParaRPr>
            </a:p>
          </p:txBody>
        </p:sp>
        <p:sp>
          <p:nvSpPr>
            <p:cNvPr id="46" name="Line 20"/>
            <p:cNvSpPr>
              <a:spLocks noChangeShapeType="1"/>
            </p:cNvSpPr>
            <p:nvPr/>
          </p:nvSpPr>
          <p:spPr bwMode="auto">
            <a:xfrm>
              <a:off x="3527" y="2088"/>
              <a:ext cx="0" cy="1117"/>
            </a:xfrm>
            <a:prstGeom prst="line">
              <a:avLst/>
            </a:prstGeom>
            <a:noFill/>
            <a:ln w="9525">
              <a:solidFill>
                <a:schemeClr val="tx1"/>
              </a:solidFill>
              <a:prstDash val="lgDash"/>
              <a:round/>
              <a:headEnd/>
              <a:tailEnd/>
            </a:ln>
          </p:spPr>
          <p:txBody>
            <a:bodyPr/>
            <a:lstStyle/>
            <a:p>
              <a:endParaRPr lang="en-US">
                <a:latin typeface="Arial"/>
                <a:cs typeface="Arial"/>
              </a:endParaRPr>
            </a:p>
          </p:txBody>
        </p:sp>
        <p:sp>
          <p:nvSpPr>
            <p:cNvPr id="47" name="Text Box 21"/>
            <p:cNvSpPr txBox="1">
              <a:spLocks noChangeArrowheads="1"/>
            </p:cNvSpPr>
            <p:nvPr/>
          </p:nvSpPr>
          <p:spPr bwMode="auto">
            <a:xfrm>
              <a:off x="3373" y="3212"/>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a:latin typeface="Arial"/>
                  <a:cs typeface="Arial"/>
                </a:rPr>
                <a:t>Q</a:t>
              </a:r>
              <a:r>
                <a:rPr lang="en-US" sz="2400" b="1" baseline="-25000">
                  <a:latin typeface="Arial"/>
                  <a:cs typeface="Arial"/>
                </a:rPr>
                <a:t>1</a:t>
              </a:r>
            </a:p>
          </p:txBody>
        </p:sp>
      </p:grpSp>
      <p:grpSp>
        <p:nvGrpSpPr>
          <p:cNvPr id="48" name="Group 22"/>
          <p:cNvGrpSpPr>
            <a:grpSpLocks/>
          </p:cNvGrpSpPr>
          <p:nvPr/>
        </p:nvGrpSpPr>
        <p:grpSpPr bwMode="auto">
          <a:xfrm>
            <a:off x="6064250" y="2320924"/>
            <a:ext cx="2486025" cy="2901950"/>
            <a:chOff x="3569" y="1168"/>
            <a:chExt cx="1566" cy="1828"/>
          </a:xfrm>
        </p:grpSpPr>
        <p:sp>
          <p:nvSpPr>
            <p:cNvPr id="49" name="Line 23"/>
            <p:cNvSpPr>
              <a:spLocks noChangeShapeType="1"/>
            </p:cNvSpPr>
            <p:nvPr/>
          </p:nvSpPr>
          <p:spPr bwMode="auto">
            <a:xfrm>
              <a:off x="3569" y="1168"/>
              <a:ext cx="1263" cy="1587"/>
            </a:xfrm>
            <a:prstGeom prst="line">
              <a:avLst/>
            </a:prstGeom>
            <a:noFill/>
            <a:ln w="38100">
              <a:solidFill>
                <a:srgbClr val="FF0000"/>
              </a:solidFill>
              <a:round/>
              <a:headEnd/>
              <a:tailEnd/>
            </a:ln>
          </p:spPr>
          <p:txBody>
            <a:bodyPr/>
            <a:lstStyle/>
            <a:p>
              <a:endParaRPr lang="en-US">
                <a:latin typeface="Arial"/>
                <a:cs typeface="Arial"/>
              </a:endParaRPr>
            </a:p>
          </p:txBody>
        </p:sp>
        <p:sp>
          <p:nvSpPr>
            <p:cNvPr id="50" name="Text Box 24"/>
            <p:cNvSpPr txBox="1">
              <a:spLocks noChangeArrowheads="1"/>
            </p:cNvSpPr>
            <p:nvPr/>
          </p:nvSpPr>
          <p:spPr bwMode="auto">
            <a:xfrm>
              <a:off x="4791" y="2708"/>
              <a:ext cx="344"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D</a:t>
              </a:r>
              <a:r>
                <a:rPr lang="en-US" sz="2400" baseline="-25000">
                  <a:latin typeface="Arial"/>
                  <a:cs typeface="Arial"/>
                </a:rPr>
                <a:t>2</a:t>
              </a:r>
            </a:p>
          </p:txBody>
        </p:sp>
      </p:grpSp>
      <p:sp>
        <p:nvSpPr>
          <p:cNvPr id="51" name="Line 25"/>
          <p:cNvSpPr>
            <a:spLocks noChangeShapeType="1"/>
          </p:cNvSpPr>
          <p:nvPr/>
        </p:nvSpPr>
        <p:spPr bwMode="auto">
          <a:xfrm>
            <a:off x="5186362" y="2659062"/>
            <a:ext cx="1068388" cy="0"/>
          </a:xfrm>
          <a:prstGeom prst="line">
            <a:avLst/>
          </a:prstGeom>
          <a:noFill/>
          <a:ln w="57150">
            <a:solidFill>
              <a:srgbClr val="A50021"/>
            </a:solidFill>
            <a:round/>
            <a:headEnd/>
            <a:tailEnd type="triangle" w="lg" len="med"/>
          </a:ln>
        </p:spPr>
        <p:txBody>
          <a:bodyPr/>
          <a:lstStyle/>
          <a:p>
            <a:endParaRPr lang="en-US">
              <a:latin typeface="Arial"/>
              <a:cs typeface="Arial"/>
            </a:endParaRPr>
          </a:p>
        </p:txBody>
      </p:sp>
      <p:grpSp>
        <p:nvGrpSpPr>
          <p:cNvPr id="52" name="Group 36"/>
          <p:cNvGrpSpPr>
            <a:grpSpLocks/>
          </p:cNvGrpSpPr>
          <p:nvPr/>
        </p:nvGrpSpPr>
        <p:grpSpPr bwMode="auto">
          <a:xfrm>
            <a:off x="4173537" y="2719387"/>
            <a:ext cx="2598738" cy="3224213"/>
            <a:chOff x="2378" y="1419"/>
            <a:chExt cx="1637" cy="2031"/>
          </a:xfrm>
        </p:grpSpPr>
        <p:sp>
          <p:nvSpPr>
            <p:cNvPr id="53" name="Text Box 26"/>
            <p:cNvSpPr txBox="1">
              <a:spLocks noChangeArrowheads="1"/>
            </p:cNvSpPr>
            <p:nvPr/>
          </p:nvSpPr>
          <p:spPr bwMode="auto">
            <a:xfrm>
              <a:off x="2378" y="1419"/>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dirty="0">
                  <a:solidFill>
                    <a:srgbClr val="C00000"/>
                  </a:solidFill>
                  <a:latin typeface="Arial"/>
                  <a:cs typeface="Arial"/>
                </a:rPr>
                <a:t>P</a:t>
              </a:r>
              <a:r>
                <a:rPr lang="en-US" sz="2400" b="1" baseline="-25000" dirty="0">
                  <a:solidFill>
                    <a:srgbClr val="C00000"/>
                  </a:solidFill>
                  <a:latin typeface="Arial"/>
                  <a:cs typeface="Arial"/>
                </a:rPr>
                <a:t>2</a:t>
              </a:r>
            </a:p>
          </p:txBody>
        </p:sp>
        <p:sp>
          <p:nvSpPr>
            <p:cNvPr id="54" name="Oval 27"/>
            <p:cNvSpPr>
              <a:spLocks noChangeArrowheads="1"/>
            </p:cNvSpPr>
            <p:nvPr/>
          </p:nvSpPr>
          <p:spPr bwMode="auto">
            <a:xfrm>
              <a:off x="3818" y="1487"/>
              <a:ext cx="88" cy="87"/>
            </a:xfrm>
            <a:prstGeom prst="ellipse">
              <a:avLst/>
            </a:prstGeom>
            <a:solidFill>
              <a:srgbClr val="C00000"/>
            </a:solidFill>
            <a:ln w="9525">
              <a:solidFill>
                <a:srgbClr val="C00000"/>
              </a:solidFill>
              <a:prstDash val="solid"/>
              <a:round/>
              <a:headEnd/>
              <a:tailEnd/>
            </a:ln>
          </p:spPr>
          <p:txBody>
            <a:bodyPr wrap="none" anchor="ctr"/>
            <a:lstStyle/>
            <a:p>
              <a:endParaRPr lang="en-US">
                <a:solidFill>
                  <a:srgbClr val="C00000"/>
                </a:solidFill>
                <a:latin typeface="Arial"/>
                <a:cs typeface="Arial"/>
              </a:endParaRPr>
            </a:p>
          </p:txBody>
        </p:sp>
        <p:sp>
          <p:nvSpPr>
            <p:cNvPr id="55" name="Text Box 28"/>
            <p:cNvSpPr txBox="1">
              <a:spLocks noChangeArrowheads="1"/>
            </p:cNvSpPr>
            <p:nvPr/>
          </p:nvSpPr>
          <p:spPr bwMode="auto">
            <a:xfrm>
              <a:off x="3707" y="3217"/>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a:solidFill>
                    <a:srgbClr val="C00000"/>
                  </a:solidFill>
                  <a:latin typeface="Arial"/>
                  <a:cs typeface="Arial"/>
                </a:rPr>
                <a:t>Q</a:t>
              </a:r>
              <a:r>
                <a:rPr lang="en-US" sz="2400" b="1" baseline="-25000">
                  <a:solidFill>
                    <a:srgbClr val="C00000"/>
                  </a:solidFill>
                  <a:latin typeface="Arial"/>
                  <a:cs typeface="Arial"/>
                </a:rPr>
                <a:t>2</a:t>
              </a:r>
            </a:p>
          </p:txBody>
        </p:sp>
        <p:sp>
          <p:nvSpPr>
            <p:cNvPr id="56" name="Line 29"/>
            <p:cNvSpPr>
              <a:spLocks noChangeShapeType="1"/>
            </p:cNvSpPr>
            <p:nvPr/>
          </p:nvSpPr>
          <p:spPr bwMode="auto">
            <a:xfrm flipH="1">
              <a:off x="2700" y="1535"/>
              <a:ext cx="1165" cy="0"/>
            </a:xfrm>
            <a:prstGeom prst="line">
              <a:avLst/>
            </a:prstGeom>
            <a:noFill/>
            <a:ln w="9525">
              <a:solidFill>
                <a:srgbClr val="C00000"/>
              </a:solidFill>
              <a:prstDash val="lgDash"/>
              <a:round/>
              <a:headEnd/>
              <a:tailEnd/>
            </a:ln>
          </p:spPr>
          <p:txBody>
            <a:bodyPr/>
            <a:lstStyle/>
            <a:p>
              <a:endParaRPr lang="en-US">
                <a:solidFill>
                  <a:srgbClr val="C00000"/>
                </a:solidFill>
                <a:latin typeface="Arial"/>
                <a:cs typeface="Arial"/>
              </a:endParaRPr>
            </a:p>
          </p:txBody>
        </p:sp>
        <p:sp>
          <p:nvSpPr>
            <p:cNvPr id="57" name="Line 30"/>
            <p:cNvSpPr>
              <a:spLocks noChangeShapeType="1"/>
            </p:cNvSpPr>
            <p:nvPr/>
          </p:nvSpPr>
          <p:spPr bwMode="auto">
            <a:xfrm>
              <a:off x="3862" y="1535"/>
              <a:ext cx="0" cy="1665"/>
            </a:xfrm>
            <a:prstGeom prst="line">
              <a:avLst/>
            </a:prstGeom>
            <a:noFill/>
            <a:ln w="9525">
              <a:solidFill>
                <a:srgbClr val="C00000"/>
              </a:solidFill>
              <a:prstDash val="lgDash"/>
              <a:round/>
              <a:headEnd/>
              <a:tailEnd/>
            </a:ln>
          </p:spPr>
          <p:txBody>
            <a:bodyPr/>
            <a:lstStyle/>
            <a:p>
              <a:endParaRPr lang="en-US">
                <a:solidFill>
                  <a:srgbClr val="C00000"/>
                </a:solidFill>
                <a:latin typeface="Arial"/>
                <a:cs typeface="Arial"/>
              </a:endParaRPr>
            </a:p>
          </p:txBody>
        </p:sp>
      </p:grpSp>
      <p:sp>
        <p:nvSpPr>
          <p:cNvPr id="58"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0773728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500"/>
                                        <p:tgtEl>
                                          <p:spTgt spid="3">
                                            <p:txEl>
                                              <p:pRg st="2" end="2"/>
                                            </p:txEl>
                                          </p:spTgt>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ipe(left)">
                                      <p:cBhvr>
                                        <p:cTn id="29" dur="500"/>
                                        <p:tgtEl>
                                          <p:spTgt spid="3">
                                            <p:txEl>
                                              <p:pRg st="5" end="5"/>
                                            </p:txEl>
                                          </p:spTgt>
                                        </p:tgtEl>
                                      </p:cBhvr>
                                    </p:animEffect>
                                  </p:childTnLst>
                                </p:cTn>
                              </p:par>
                            </p:childTnLst>
                          </p:cTn>
                        </p:par>
                        <p:par>
                          <p:cTn id="30" fill="hold">
                            <p:stCondLst>
                              <p:cond delay="1000"/>
                            </p:stCondLst>
                            <p:childTnLst>
                              <p:par>
                                <p:cTn id="31" presetID="22" presetClass="entr" presetSubtype="8" fill="hold" grpId="0"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left)">
                                      <p:cBhvr>
                                        <p:cTn id="33" dur="500"/>
                                        <p:tgtEl>
                                          <p:spTgt spid="3">
                                            <p:txEl>
                                              <p:pRg st="6" end="6"/>
                                            </p:txEl>
                                          </p:spTgt>
                                        </p:tgtEl>
                                      </p:cBhvr>
                                    </p:animEffect>
                                  </p:childTnLst>
                                </p:cTn>
                              </p:par>
                            </p:childTnLst>
                          </p:cTn>
                        </p:par>
                        <p:par>
                          <p:cTn id="34" fill="hold">
                            <p:stCondLst>
                              <p:cond delay="1500"/>
                            </p:stCondLst>
                            <p:childTnLst>
                              <p:par>
                                <p:cTn id="35" presetID="22" presetClass="entr" presetSubtype="8" fill="hold" grpId="0"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left)">
                                      <p:cBhvr>
                                        <p:cTn id="37" dur="500"/>
                                        <p:tgtEl>
                                          <p:spTgt spid="3">
                                            <p:txEl>
                                              <p:pRg st="7" end="7"/>
                                            </p:txEl>
                                          </p:spTgt>
                                        </p:tgtEl>
                                      </p:cBhvr>
                                    </p:animEffect>
                                  </p:childTnLst>
                                </p:cTn>
                              </p:par>
                            </p:childTnLst>
                          </p:cTn>
                        </p:par>
                        <p:par>
                          <p:cTn id="38" fill="hold">
                            <p:stCondLst>
                              <p:cond delay="2000"/>
                            </p:stCondLst>
                            <p:childTnLst>
                              <p:par>
                                <p:cTn id="39" presetID="17" presetClass="entr" presetSubtype="8" fill="hold" grpId="0" nodeType="afterEffect">
                                  <p:stCondLst>
                                    <p:cond delay="0"/>
                                  </p:stCondLst>
                                  <p:childTnLst>
                                    <p:set>
                                      <p:cBhvr>
                                        <p:cTn id="40" dur="1" fill="hold">
                                          <p:stCondLst>
                                            <p:cond delay="0"/>
                                          </p:stCondLst>
                                        </p:cTn>
                                        <p:tgtEl>
                                          <p:spTgt spid="51"/>
                                        </p:tgtEl>
                                        <p:attrNameLst>
                                          <p:attrName>style.visibility</p:attrName>
                                        </p:attrNameLst>
                                      </p:cBhvr>
                                      <p:to>
                                        <p:strVal val="visible"/>
                                      </p:to>
                                    </p:set>
                                    <p:anim calcmode="lin" valueType="num">
                                      <p:cBhvr>
                                        <p:cTn id="41" dur="500" fill="hold"/>
                                        <p:tgtEl>
                                          <p:spTgt spid="51"/>
                                        </p:tgtEl>
                                        <p:attrNameLst>
                                          <p:attrName>ppt_x</p:attrName>
                                        </p:attrNameLst>
                                      </p:cBhvr>
                                      <p:tavLst>
                                        <p:tav tm="0">
                                          <p:val>
                                            <p:strVal val="#ppt_x-#ppt_w/2"/>
                                          </p:val>
                                        </p:tav>
                                        <p:tav tm="100000">
                                          <p:val>
                                            <p:strVal val="#ppt_x"/>
                                          </p:val>
                                        </p:tav>
                                      </p:tavLst>
                                    </p:anim>
                                    <p:anim calcmode="lin" valueType="num">
                                      <p:cBhvr>
                                        <p:cTn id="42" dur="500" fill="hold"/>
                                        <p:tgtEl>
                                          <p:spTgt spid="51"/>
                                        </p:tgtEl>
                                        <p:attrNameLst>
                                          <p:attrName>ppt_y</p:attrName>
                                        </p:attrNameLst>
                                      </p:cBhvr>
                                      <p:tavLst>
                                        <p:tav tm="0">
                                          <p:val>
                                            <p:strVal val="#ppt_y"/>
                                          </p:val>
                                        </p:tav>
                                        <p:tav tm="100000">
                                          <p:val>
                                            <p:strVal val="#ppt_y"/>
                                          </p:val>
                                        </p:tav>
                                      </p:tavLst>
                                    </p:anim>
                                    <p:anim calcmode="lin" valueType="num">
                                      <p:cBhvr>
                                        <p:cTn id="43" dur="500" fill="hold"/>
                                        <p:tgtEl>
                                          <p:spTgt spid="51"/>
                                        </p:tgtEl>
                                        <p:attrNameLst>
                                          <p:attrName>ppt_w</p:attrName>
                                        </p:attrNameLst>
                                      </p:cBhvr>
                                      <p:tavLst>
                                        <p:tav tm="0">
                                          <p:val>
                                            <p:fltVal val="0"/>
                                          </p:val>
                                        </p:tav>
                                        <p:tav tm="100000">
                                          <p:val>
                                            <p:strVal val="#ppt_w"/>
                                          </p:val>
                                        </p:tav>
                                      </p:tavLst>
                                    </p:anim>
                                    <p:anim calcmode="lin" valueType="num">
                                      <p:cBhvr>
                                        <p:cTn id="44" dur="500" fill="hold"/>
                                        <p:tgtEl>
                                          <p:spTgt spid="51"/>
                                        </p:tgtEl>
                                        <p:attrNameLst>
                                          <p:attrName>ppt_h</p:attrName>
                                        </p:attrNameLst>
                                      </p:cBhvr>
                                      <p:tavLst>
                                        <p:tav tm="0">
                                          <p:val>
                                            <p:strVal val="#ppt_h"/>
                                          </p:val>
                                        </p:tav>
                                        <p:tav tm="100000">
                                          <p:val>
                                            <p:strVal val="#ppt_h"/>
                                          </p:val>
                                        </p:tav>
                                      </p:tavLst>
                                    </p:anim>
                                  </p:childTnLst>
                                </p:cTn>
                              </p:par>
                            </p:childTnLst>
                          </p:cTn>
                        </p:par>
                        <p:par>
                          <p:cTn id="45" fill="hold">
                            <p:stCondLst>
                              <p:cond delay="2500"/>
                            </p:stCondLst>
                            <p:childTnLst>
                              <p:par>
                                <p:cTn id="46" presetID="18" presetClass="entr" presetSubtype="6" fill="hold" nodeType="afterEffect">
                                  <p:stCondLst>
                                    <p:cond delay="0"/>
                                  </p:stCondLst>
                                  <p:childTnLst>
                                    <p:set>
                                      <p:cBhvr>
                                        <p:cTn id="47" dur="1" fill="hold">
                                          <p:stCondLst>
                                            <p:cond delay="0"/>
                                          </p:stCondLst>
                                        </p:cTn>
                                        <p:tgtEl>
                                          <p:spTgt spid="48"/>
                                        </p:tgtEl>
                                        <p:attrNameLst>
                                          <p:attrName>style.visibility</p:attrName>
                                        </p:attrNameLst>
                                      </p:cBhvr>
                                      <p:to>
                                        <p:strVal val="visible"/>
                                      </p:to>
                                    </p:set>
                                    <p:animEffect transition="in" filter="strips(downRight)">
                                      <p:cBhvr>
                                        <p:cTn id="48" dur="500"/>
                                        <p:tgtEl>
                                          <p:spTgt spid="48"/>
                                        </p:tgtEl>
                                      </p:cBhvr>
                                    </p:animEffect>
                                  </p:childTnLst>
                                </p:cTn>
                              </p:par>
                              <p:par>
                                <p:cTn id="49" presetID="10" presetClass="exit" presetSubtype="0" fill="hold" grpId="1" nodeType="withEffect">
                                  <p:stCondLst>
                                    <p:cond delay="0"/>
                                  </p:stCondLst>
                                  <p:childTnLst>
                                    <p:animEffect transition="out" filter="fade">
                                      <p:cBhvr>
                                        <p:cTn id="50" dur="500"/>
                                        <p:tgtEl>
                                          <p:spTgt spid="51"/>
                                        </p:tgtEl>
                                      </p:cBhvr>
                                    </p:animEffect>
                                    <p:set>
                                      <p:cBhvr>
                                        <p:cTn id="51" dur="1" fill="hold">
                                          <p:stCondLst>
                                            <p:cond delay="499"/>
                                          </p:stCondLst>
                                        </p:cTn>
                                        <p:tgtEl>
                                          <p:spTgt spid="51"/>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wipe(left)">
                                      <p:cBhvr>
                                        <p:cTn id="56" dur="500"/>
                                        <p:tgtEl>
                                          <p:spTgt spid="3">
                                            <p:txEl>
                                              <p:pRg st="8" end="8"/>
                                            </p:txEl>
                                          </p:spTgt>
                                        </p:tgtEl>
                                      </p:cBhvr>
                                    </p:animEffect>
                                  </p:childTnLst>
                                </p:cTn>
                              </p:par>
                            </p:childTnLst>
                          </p:cTn>
                        </p:par>
                        <p:par>
                          <p:cTn id="57" fill="hold">
                            <p:stCondLst>
                              <p:cond delay="500"/>
                            </p:stCondLst>
                            <p:childTnLst>
                              <p:par>
                                <p:cTn id="58" presetID="22" presetClass="entr" presetSubtype="8" fill="hold" grpId="0" nodeType="after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Effect transition="in" filter="wipe(left)">
                                      <p:cBhvr>
                                        <p:cTn id="60" dur="500"/>
                                        <p:tgtEl>
                                          <p:spTgt spid="3">
                                            <p:txEl>
                                              <p:pRg st="9" end="9"/>
                                            </p:txEl>
                                          </p:spTgt>
                                        </p:tgtEl>
                                      </p:cBhvr>
                                    </p:animEffect>
                                  </p:childTnLst>
                                </p:cTn>
                              </p:par>
                            </p:childTnLst>
                          </p:cTn>
                        </p:par>
                        <p:par>
                          <p:cTn id="61" fill="hold">
                            <p:stCondLst>
                              <p:cond delay="1000"/>
                            </p:stCondLst>
                            <p:childTnLst>
                              <p:par>
                                <p:cTn id="62" presetID="18" presetClass="entr" presetSubtype="12" fill="hold" nodeType="afterEffect">
                                  <p:stCondLst>
                                    <p:cond delay="0"/>
                                  </p:stCondLst>
                                  <p:childTnLst>
                                    <p:set>
                                      <p:cBhvr>
                                        <p:cTn id="63" dur="1" fill="hold">
                                          <p:stCondLst>
                                            <p:cond delay="0"/>
                                          </p:stCondLst>
                                        </p:cTn>
                                        <p:tgtEl>
                                          <p:spTgt spid="52"/>
                                        </p:tgtEl>
                                        <p:attrNameLst>
                                          <p:attrName>style.visibility</p:attrName>
                                        </p:attrNameLst>
                                      </p:cBhvr>
                                      <p:to>
                                        <p:strVal val="visible"/>
                                      </p:to>
                                    </p:set>
                                    <p:animEffect transition="in" filter="strips(downLeft)">
                                      <p:cBhvr>
                                        <p:cTn id="64"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1" grpId="0" uiExpand="1" animBg="1"/>
      <p:bldP spid="51" grpId="1" uiExpand="1"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EXAMPLE 3B:  A shift in supply</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57</a:t>
            </a:fld>
            <a:endParaRPr lang="en-US" dirty="0"/>
          </a:p>
        </p:txBody>
      </p:sp>
      <p:sp>
        <p:nvSpPr>
          <p:cNvPr id="3" name="Text Placeholder 2"/>
          <p:cNvSpPr>
            <a:spLocks noGrp="1"/>
          </p:cNvSpPr>
          <p:nvPr>
            <p:ph idx="12"/>
          </p:nvPr>
        </p:nvSpPr>
        <p:spPr>
          <a:xfrm>
            <a:off x="228600" y="906462"/>
            <a:ext cx="8747234" cy="5494337"/>
          </a:xfrm>
        </p:spPr>
        <p:txBody>
          <a:bodyPr>
            <a:normAutofit/>
          </a:bodyPr>
          <a:lstStyle/>
          <a:p>
            <a:pPr marL="0" indent="0">
              <a:buNone/>
            </a:pPr>
            <a:r>
              <a:rPr lang="en-US" sz="2800" b="1" dirty="0"/>
              <a:t>EVENT B:</a:t>
            </a:r>
            <a:r>
              <a:rPr lang="en-US" sz="2800" dirty="0"/>
              <a:t>  </a:t>
            </a:r>
            <a:r>
              <a:rPr lang="en-US" sz="2800" dirty="0">
                <a:solidFill>
                  <a:srgbClr val="C00000"/>
                </a:solidFill>
              </a:rPr>
              <a:t>New technology of producing muffins</a:t>
            </a:r>
            <a:r>
              <a:rPr lang="en-US" sz="2800" dirty="0"/>
              <a:t>.</a:t>
            </a:r>
          </a:p>
          <a:p>
            <a:pPr marL="0" indent="0">
              <a:buNone/>
            </a:pPr>
            <a:endParaRPr lang="en-US" sz="2800" dirty="0"/>
          </a:p>
          <a:p>
            <a:pPr>
              <a:lnSpc>
                <a:spcPct val="105000"/>
              </a:lnSpc>
              <a:spcBef>
                <a:spcPct val="15000"/>
              </a:spcBef>
              <a:buClr>
                <a:srgbClr val="00B85C"/>
              </a:buClr>
              <a:buSzPct val="120000"/>
              <a:buFont typeface="Wingdings" pitchFamily="2" charset="2"/>
              <a:buNone/>
            </a:pPr>
            <a:r>
              <a:rPr lang="en-US" sz="2800" b="1" dirty="0">
                <a:cs typeface="Arial"/>
              </a:rPr>
              <a:t>STEP 1:  </a:t>
            </a:r>
            <a:r>
              <a:rPr lang="en-US" sz="2800" b="1" i="1" dirty="0">
                <a:cs typeface="Arial"/>
              </a:rPr>
              <a:t>S</a:t>
            </a:r>
            <a:r>
              <a:rPr lang="en-US" sz="2800" dirty="0">
                <a:cs typeface="Arial"/>
              </a:rPr>
              <a:t> curve shifts </a:t>
            </a:r>
          </a:p>
          <a:p>
            <a:pPr>
              <a:lnSpc>
                <a:spcPct val="105000"/>
              </a:lnSpc>
              <a:spcBef>
                <a:spcPct val="15000"/>
              </a:spcBef>
              <a:buClr>
                <a:srgbClr val="C00000"/>
              </a:buClr>
              <a:buSzPct val="120000"/>
            </a:pPr>
            <a:r>
              <a:rPr lang="en-US" sz="2600" dirty="0">
                <a:cs typeface="Arial"/>
              </a:rPr>
              <a:t>because new technology</a:t>
            </a:r>
          </a:p>
          <a:p>
            <a:pPr marL="0" indent="0">
              <a:lnSpc>
                <a:spcPct val="105000"/>
              </a:lnSpc>
              <a:spcBef>
                <a:spcPct val="15000"/>
              </a:spcBef>
              <a:buClr>
                <a:srgbClr val="C00000"/>
              </a:buClr>
              <a:buSzPct val="120000"/>
              <a:buNone/>
            </a:pPr>
            <a:r>
              <a:rPr lang="en-US" sz="2600" dirty="0">
                <a:cs typeface="Arial"/>
              </a:rPr>
              <a:t>reduces production costs</a:t>
            </a:r>
          </a:p>
          <a:p>
            <a:pPr>
              <a:lnSpc>
                <a:spcPct val="105000"/>
              </a:lnSpc>
              <a:spcBef>
                <a:spcPct val="15000"/>
              </a:spcBef>
              <a:buClr>
                <a:srgbClr val="00B85C"/>
              </a:buClr>
              <a:buSzPct val="120000"/>
              <a:buFont typeface="Wingdings" pitchFamily="2" charset="2"/>
              <a:buNone/>
            </a:pPr>
            <a:r>
              <a:rPr lang="en-US" sz="2800" b="1" dirty="0">
                <a:cs typeface="Arial"/>
              </a:rPr>
              <a:t>STEP 2: </a:t>
            </a:r>
            <a:r>
              <a:rPr lang="en-US" sz="2800" b="1" i="1" dirty="0">
                <a:cs typeface="Arial"/>
              </a:rPr>
              <a:t>S</a:t>
            </a:r>
            <a:r>
              <a:rPr lang="en-US" sz="2800" dirty="0">
                <a:cs typeface="Arial"/>
              </a:rPr>
              <a:t> shifts </a:t>
            </a:r>
            <a:r>
              <a:rPr lang="en-US" sz="2800" u="sng" dirty="0">
                <a:cs typeface="Arial"/>
              </a:rPr>
              <a:t>right</a:t>
            </a:r>
            <a:endParaRPr lang="en-US" sz="2800" dirty="0">
              <a:cs typeface="Arial"/>
            </a:endParaRPr>
          </a:p>
          <a:p>
            <a:pPr>
              <a:lnSpc>
                <a:spcPct val="105000"/>
              </a:lnSpc>
              <a:spcBef>
                <a:spcPct val="15000"/>
              </a:spcBef>
              <a:buClr>
                <a:srgbClr val="C00000"/>
              </a:buClr>
              <a:buSzPct val="120000"/>
            </a:pPr>
            <a:r>
              <a:rPr lang="en-US" sz="2600" dirty="0">
                <a:cs typeface="Arial"/>
              </a:rPr>
              <a:t>because lower </a:t>
            </a:r>
          </a:p>
          <a:p>
            <a:pPr marL="0" indent="0">
              <a:lnSpc>
                <a:spcPct val="105000"/>
              </a:lnSpc>
              <a:spcBef>
                <a:spcPct val="15000"/>
              </a:spcBef>
              <a:buClr>
                <a:srgbClr val="C00000"/>
              </a:buClr>
              <a:buSzPct val="120000"/>
              <a:buNone/>
            </a:pPr>
            <a:r>
              <a:rPr lang="en-US" sz="2600" dirty="0">
                <a:cs typeface="Arial"/>
              </a:rPr>
              <a:t>production cost makes </a:t>
            </a:r>
          </a:p>
          <a:p>
            <a:pPr marL="0" indent="0">
              <a:lnSpc>
                <a:spcPct val="105000"/>
              </a:lnSpc>
              <a:spcBef>
                <a:spcPct val="15000"/>
              </a:spcBef>
              <a:buClr>
                <a:srgbClr val="C00000"/>
              </a:buClr>
              <a:buSzPct val="120000"/>
              <a:buNone/>
            </a:pPr>
            <a:r>
              <a:rPr lang="en-US" sz="2600" dirty="0">
                <a:cs typeface="Arial"/>
              </a:rPr>
              <a:t>production more profitable</a:t>
            </a:r>
          </a:p>
          <a:p>
            <a:pPr marL="0" indent="0">
              <a:lnSpc>
                <a:spcPct val="105000"/>
              </a:lnSpc>
              <a:spcBef>
                <a:spcPct val="15000"/>
              </a:spcBef>
              <a:buClr>
                <a:srgbClr val="C00000"/>
              </a:buClr>
              <a:buSzPct val="120000"/>
              <a:buNone/>
            </a:pPr>
            <a:r>
              <a:rPr lang="en-US" sz="2600" dirty="0">
                <a:cs typeface="Arial"/>
              </a:rPr>
              <a:t> at any given price. </a:t>
            </a:r>
          </a:p>
          <a:p>
            <a:pPr>
              <a:lnSpc>
                <a:spcPct val="105000"/>
              </a:lnSpc>
              <a:spcBef>
                <a:spcPct val="20000"/>
              </a:spcBef>
              <a:buClr>
                <a:srgbClr val="00B85C"/>
              </a:buClr>
              <a:buSzPct val="120000"/>
              <a:buFont typeface="Wingdings" pitchFamily="2" charset="2"/>
              <a:buNone/>
            </a:pPr>
            <a:r>
              <a:rPr lang="en-US" sz="2800" b="1" dirty="0">
                <a:cs typeface="Arial"/>
              </a:rPr>
              <a:t>STEP 3:  </a:t>
            </a:r>
            <a:r>
              <a:rPr lang="en-US" sz="2800" dirty="0">
                <a:solidFill>
                  <a:srgbClr val="C00000"/>
                </a:solidFill>
                <a:cs typeface="Arial"/>
              </a:rPr>
              <a:t>Decrease in price </a:t>
            </a:r>
            <a:r>
              <a:rPr lang="en-US" sz="2800" dirty="0">
                <a:cs typeface="Arial"/>
              </a:rPr>
              <a:t>and </a:t>
            </a:r>
            <a:r>
              <a:rPr lang="en-US" sz="2800" dirty="0">
                <a:solidFill>
                  <a:srgbClr val="C00000"/>
                </a:solidFill>
                <a:cs typeface="Arial"/>
              </a:rPr>
              <a:t>increase in quantity</a:t>
            </a:r>
            <a:endParaRPr lang="en-US" sz="2800" dirty="0">
              <a:solidFill>
                <a:srgbClr val="C00000"/>
              </a:solidFill>
            </a:endParaRPr>
          </a:p>
        </p:txBody>
      </p:sp>
      <p:grpSp>
        <p:nvGrpSpPr>
          <p:cNvPr id="6" name="Group 4"/>
          <p:cNvGrpSpPr>
            <a:grpSpLocks/>
          </p:cNvGrpSpPr>
          <p:nvPr/>
        </p:nvGrpSpPr>
        <p:grpSpPr bwMode="auto">
          <a:xfrm>
            <a:off x="4645025" y="1417636"/>
            <a:ext cx="4422775" cy="4111953"/>
            <a:chOff x="2579" y="785"/>
            <a:chExt cx="2786" cy="2423"/>
          </a:xfrm>
        </p:grpSpPr>
        <p:grpSp>
          <p:nvGrpSpPr>
            <p:cNvPr id="7" name="Group 5"/>
            <p:cNvGrpSpPr>
              <a:grpSpLocks/>
            </p:cNvGrpSpPr>
            <p:nvPr/>
          </p:nvGrpSpPr>
          <p:grpSpPr bwMode="auto">
            <a:xfrm>
              <a:off x="2697" y="1037"/>
              <a:ext cx="2409" cy="2049"/>
              <a:chOff x="1098" y="1361"/>
              <a:chExt cx="2116" cy="2027"/>
            </a:xfrm>
          </p:grpSpPr>
          <p:sp>
            <p:nvSpPr>
              <p:cNvPr id="10"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latin typeface="Arial"/>
                  <a:cs typeface="Arial"/>
                </a:endParaRPr>
              </a:p>
            </p:txBody>
          </p:sp>
          <p:sp>
            <p:nvSpPr>
              <p:cNvPr id="11"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8" name="Text Box 8"/>
            <p:cNvSpPr txBox="1">
              <a:spLocks noChangeArrowheads="1"/>
            </p:cNvSpPr>
            <p:nvPr/>
          </p:nvSpPr>
          <p:spPr bwMode="auto">
            <a:xfrm>
              <a:off x="2579" y="785"/>
              <a:ext cx="267" cy="272"/>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P</a:t>
              </a:r>
            </a:p>
          </p:txBody>
        </p:sp>
        <p:sp>
          <p:nvSpPr>
            <p:cNvPr id="9" name="Text Box 9"/>
            <p:cNvSpPr txBox="1">
              <a:spLocks noChangeArrowheads="1"/>
            </p:cNvSpPr>
            <p:nvPr/>
          </p:nvSpPr>
          <p:spPr bwMode="auto">
            <a:xfrm>
              <a:off x="5075" y="2936"/>
              <a:ext cx="290" cy="272"/>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p>
          </p:txBody>
        </p:sp>
      </p:grpSp>
      <p:grpSp>
        <p:nvGrpSpPr>
          <p:cNvPr id="12" name="Group 10"/>
          <p:cNvGrpSpPr>
            <a:grpSpLocks/>
          </p:cNvGrpSpPr>
          <p:nvPr/>
        </p:nvGrpSpPr>
        <p:grpSpPr bwMode="auto">
          <a:xfrm>
            <a:off x="5075237" y="2195511"/>
            <a:ext cx="2486025" cy="2901950"/>
            <a:chOff x="2850" y="1233"/>
            <a:chExt cx="1566" cy="1828"/>
          </a:xfrm>
        </p:grpSpPr>
        <p:sp>
          <p:nvSpPr>
            <p:cNvPr id="13" name="Line 11"/>
            <p:cNvSpPr>
              <a:spLocks noChangeShapeType="1"/>
            </p:cNvSpPr>
            <p:nvPr/>
          </p:nvSpPr>
          <p:spPr bwMode="auto">
            <a:xfrm>
              <a:off x="2850" y="1233"/>
              <a:ext cx="1263" cy="1587"/>
            </a:xfrm>
            <a:prstGeom prst="line">
              <a:avLst/>
            </a:prstGeom>
            <a:noFill/>
            <a:ln w="38100">
              <a:solidFill>
                <a:srgbClr val="003399"/>
              </a:solidFill>
              <a:round/>
              <a:headEnd/>
              <a:tailEnd/>
            </a:ln>
          </p:spPr>
          <p:txBody>
            <a:bodyPr/>
            <a:lstStyle/>
            <a:p>
              <a:endParaRPr lang="en-US">
                <a:latin typeface="Arial"/>
                <a:cs typeface="Arial"/>
              </a:endParaRPr>
            </a:p>
          </p:txBody>
        </p:sp>
        <p:sp>
          <p:nvSpPr>
            <p:cNvPr id="14" name="Text Box 12"/>
            <p:cNvSpPr txBox="1">
              <a:spLocks noChangeArrowheads="1"/>
            </p:cNvSpPr>
            <p:nvPr/>
          </p:nvSpPr>
          <p:spPr bwMode="auto">
            <a:xfrm>
              <a:off x="4072" y="2773"/>
              <a:ext cx="344"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D</a:t>
              </a:r>
              <a:r>
                <a:rPr lang="en-US" sz="2400" baseline="-25000">
                  <a:latin typeface="Arial"/>
                  <a:cs typeface="Arial"/>
                </a:rPr>
                <a:t>1</a:t>
              </a:r>
            </a:p>
          </p:txBody>
        </p:sp>
      </p:grpSp>
      <p:grpSp>
        <p:nvGrpSpPr>
          <p:cNvPr id="15" name="Group 13"/>
          <p:cNvGrpSpPr>
            <a:grpSpLocks/>
          </p:cNvGrpSpPr>
          <p:nvPr/>
        </p:nvGrpSpPr>
        <p:grpSpPr bwMode="auto">
          <a:xfrm>
            <a:off x="5419725" y="1863723"/>
            <a:ext cx="1933575" cy="2901950"/>
            <a:chOff x="3067" y="1024"/>
            <a:chExt cx="1218" cy="1828"/>
          </a:xfrm>
        </p:grpSpPr>
        <p:sp>
          <p:nvSpPr>
            <p:cNvPr id="16" name="Line 14"/>
            <p:cNvSpPr>
              <a:spLocks noChangeShapeType="1"/>
            </p:cNvSpPr>
            <p:nvPr/>
          </p:nvSpPr>
          <p:spPr bwMode="auto">
            <a:xfrm flipV="1">
              <a:off x="3067" y="1278"/>
              <a:ext cx="949" cy="1574"/>
            </a:xfrm>
            <a:prstGeom prst="line">
              <a:avLst/>
            </a:prstGeom>
            <a:noFill/>
            <a:ln w="38100">
              <a:solidFill>
                <a:srgbClr val="003399"/>
              </a:solidFill>
              <a:round/>
              <a:headEnd/>
              <a:tailEnd/>
            </a:ln>
          </p:spPr>
          <p:txBody>
            <a:bodyPr/>
            <a:lstStyle/>
            <a:p>
              <a:endParaRPr lang="en-US">
                <a:latin typeface="Arial"/>
                <a:cs typeface="Arial"/>
              </a:endParaRPr>
            </a:p>
          </p:txBody>
        </p:sp>
        <p:sp>
          <p:nvSpPr>
            <p:cNvPr id="17" name="Text Box 15"/>
            <p:cNvSpPr txBox="1">
              <a:spLocks noChangeArrowheads="1"/>
            </p:cNvSpPr>
            <p:nvPr/>
          </p:nvSpPr>
          <p:spPr bwMode="auto">
            <a:xfrm>
              <a:off x="3920" y="1024"/>
              <a:ext cx="365"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S</a:t>
              </a:r>
              <a:r>
                <a:rPr lang="en-US" sz="2400" baseline="-25000">
                  <a:latin typeface="Arial"/>
                  <a:cs typeface="Arial"/>
                </a:rPr>
                <a:t>1</a:t>
              </a:r>
            </a:p>
          </p:txBody>
        </p:sp>
      </p:grpSp>
      <p:grpSp>
        <p:nvGrpSpPr>
          <p:cNvPr id="18" name="Group 16"/>
          <p:cNvGrpSpPr>
            <a:grpSpLocks/>
          </p:cNvGrpSpPr>
          <p:nvPr/>
        </p:nvGrpSpPr>
        <p:grpSpPr bwMode="auto">
          <a:xfrm>
            <a:off x="4333875" y="3375024"/>
            <a:ext cx="2060575" cy="2332038"/>
            <a:chOff x="2383" y="1976"/>
            <a:chExt cx="1298" cy="1469"/>
          </a:xfrm>
        </p:grpSpPr>
        <p:sp>
          <p:nvSpPr>
            <p:cNvPr id="19" name="Text Box 17"/>
            <p:cNvSpPr txBox="1">
              <a:spLocks noChangeArrowheads="1"/>
            </p:cNvSpPr>
            <p:nvPr/>
          </p:nvSpPr>
          <p:spPr bwMode="auto">
            <a:xfrm>
              <a:off x="2383" y="1976"/>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a:latin typeface="Arial"/>
                  <a:cs typeface="Arial"/>
                </a:rPr>
                <a:t>P</a:t>
              </a:r>
              <a:r>
                <a:rPr lang="en-US" sz="2400" b="1" baseline="-25000">
                  <a:latin typeface="Arial"/>
                  <a:cs typeface="Arial"/>
                </a:rPr>
                <a:t>1</a:t>
              </a:r>
            </a:p>
          </p:txBody>
        </p:sp>
        <p:sp>
          <p:nvSpPr>
            <p:cNvPr id="20" name="Oval 18"/>
            <p:cNvSpPr>
              <a:spLocks noChangeArrowheads="1"/>
            </p:cNvSpPr>
            <p:nvPr/>
          </p:nvSpPr>
          <p:spPr bwMode="auto">
            <a:xfrm>
              <a:off x="3481" y="2043"/>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21" name="Line 19"/>
            <p:cNvSpPr>
              <a:spLocks noChangeShapeType="1"/>
            </p:cNvSpPr>
            <p:nvPr/>
          </p:nvSpPr>
          <p:spPr bwMode="auto">
            <a:xfrm>
              <a:off x="2701" y="2090"/>
              <a:ext cx="823" cy="0"/>
            </a:xfrm>
            <a:prstGeom prst="line">
              <a:avLst/>
            </a:prstGeom>
            <a:noFill/>
            <a:ln w="9525">
              <a:solidFill>
                <a:schemeClr val="tx1"/>
              </a:solidFill>
              <a:prstDash val="lgDash"/>
              <a:round/>
              <a:headEnd/>
              <a:tailEnd/>
            </a:ln>
          </p:spPr>
          <p:txBody>
            <a:bodyPr/>
            <a:lstStyle/>
            <a:p>
              <a:endParaRPr lang="en-US">
                <a:latin typeface="Arial"/>
                <a:cs typeface="Arial"/>
              </a:endParaRPr>
            </a:p>
          </p:txBody>
        </p:sp>
        <p:sp>
          <p:nvSpPr>
            <p:cNvPr id="22" name="Line 20"/>
            <p:cNvSpPr>
              <a:spLocks noChangeShapeType="1"/>
            </p:cNvSpPr>
            <p:nvPr/>
          </p:nvSpPr>
          <p:spPr bwMode="auto">
            <a:xfrm>
              <a:off x="3527" y="2088"/>
              <a:ext cx="0" cy="1117"/>
            </a:xfrm>
            <a:prstGeom prst="line">
              <a:avLst/>
            </a:prstGeom>
            <a:noFill/>
            <a:ln w="9525">
              <a:solidFill>
                <a:schemeClr val="tx1"/>
              </a:solidFill>
              <a:prstDash val="lgDash"/>
              <a:round/>
              <a:headEnd/>
              <a:tailEnd/>
            </a:ln>
          </p:spPr>
          <p:txBody>
            <a:bodyPr/>
            <a:lstStyle/>
            <a:p>
              <a:endParaRPr lang="en-US">
                <a:latin typeface="Arial"/>
                <a:cs typeface="Arial"/>
              </a:endParaRPr>
            </a:p>
          </p:txBody>
        </p:sp>
        <p:sp>
          <p:nvSpPr>
            <p:cNvPr id="23" name="Text Box 21"/>
            <p:cNvSpPr txBox="1">
              <a:spLocks noChangeArrowheads="1"/>
            </p:cNvSpPr>
            <p:nvPr/>
          </p:nvSpPr>
          <p:spPr bwMode="auto">
            <a:xfrm>
              <a:off x="3373" y="3212"/>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a:latin typeface="Arial"/>
                  <a:cs typeface="Arial"/>
                </a:rPr>
                <a:t>Q</a:t>
              </a:r>
              <a:r>
                <a:rPr lang="en-US" sz="2400" b="1" baseline="-25000">
                  <a:latin typeface="Arial"/>
                  <a:cs typeface="Arial"/>
                </a:rPr>
                <a:t>1</a:t>
              </a:r>
            </a:p>
          </p:txBody>
        </p:sp>
      </p:grpSp>
      <p:grpSp>
        <p:nvGrpSpPr>
          <p:cNvPr id="24" name="Group 28"/>
          <p:cNvGrpSpPr>
            <a:grpSpLocks/>
          </p:cNvGrpSpPr>
          <p:nvPr/>
        </p:nvGrpSpPr>
        <p:grpSpPr bwMode="auto">
          <a:xfrm>
            <a:off x="6138862" y="1871661"/>
            <a:ext cx="1933575" cy="2901950"/>
            <a:chOff x="3520" y="1029"/>
            <a:chExt cx="1218" cy="1828"/>
          </a:xfrm>
        </p:grpSpPr>
        <p:sp>
          <p:nvSpPr>
            <p:cNvPr id="25" name="Line 29"/>
            <p:cNvSpPr>
              <a:spLocks noChangeShapeType="1"/>
            </p:cNvSpPr>
            <p:nvPr/>
          </p:nvSpPr>
          <p:spPr bwMode="auto">
            <a:xfrm flipV="1">
              <a:off x="3520" y="1283"/>
              <a:ext cx="949" cy="1574"/>
            </a:xfrm>
            <a:prstGeom prst="line">
              <a:avLst/>
            </a:prstGeom>
            <a:noFill/>
            <a:ln w="38100">
              <a:solidFill>
                <a:srgbClr val="FF0000"/>
              </a:solidFill>
              <a:round/>
              <a:headEnd/>
              <a:tailEnd/>
            </a:ln>
          </p:spPr>
          <p:txBody>
            <a:bodyPr/>
            <a:lstStyle/>
            <a:p>
              <a:endParaRPr lang="en-US">
                <a:latin typeface="Arial"/>
                <a:cs typeface="Arial"/>
              </a:endParaRPr>
            </a:p>
          </p:txBody>
        </p:sp>
        <p:sp>
          <p:nvSpPr>
            <p:cNvPr id="26" name="Text Box 30"/>
            <p:cNvSpPr txBox="1">
              <a:spLocks noChangeArrowheads="1"/>
            </p:cNvSpPr>
            <p:nvPr/>
          </p:nvSpPr>
          <p:spPr bwMode="auto">
            <a:xfrm>
              <a:off x="4373" y="1029"/>
              <a:ext cx="365"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S</a:t>
              </a:r>
              <a:r>
                <a:rPr lang="en-US" sz="2400" baseline="-25000">
                  <a:latin typeface="Arial"/>
                  <a:cs typeface="Arial"/>
                </a:rPr>
                <a:t>2</a:t>
              </a:r>
            </a:p>
          </p:txBody>
        </p:sp>
      </p:grpSp>
      <p:sp>
        <p:nvSpPr>
          <p:cNvPr id="27" name="Line 35"/>
          <p:cNvSpPr>
            <a:spLocks noChangeShapeType="1"/>
          </p:cNvSpPr>
          <p:nvPr/>
        </p:nvSpPr>
        <p:spPr bwMode="auto">
          <a:xfrm>
            <a:off x="6877050" y="2428873"/>
            <a:ext cx="646112" cy="0"/>
          </a:xfrm>
          <a:prstGeom prst="line">
            <a:avLst/>
          </a:prstGeom>
          <a:noFill/>
          <a:ln w="57150">
            <a:solidFill>
              <a:srgbClr val="A50021"/>
            </a:solidFill>
            <a:round/>
            <a:headEnd/>
            <a:tailEnd type="triangle" w="lg" len="med"/>
          </a:ln>
        </p:spPr>
        <p:txBody>
          <a:bodyPr/>
          <a:lstStyle/>
          <a:p>
            <a:endParaRPr lang="en-US">
              <a:latin typeface="Arial"/>
              <a:cs typeface="Arial"/>
            </a:endParaRPr>
          </a:p>
        </p:txBody>
      </p:sp>
      <p:grpSp>
        <p:nvGrpSpPr>
          <p:cNvPr id="28" name="Group 49"/>
          <p:cNvGrpSpPr>
            <a:grpSpLocks/>
          </p:cNvGrpSpPr>
          <p:nvPr/>
        </p:nvGrpSpPr>
        <p:grpSpPr bwMode="auto">
          <a:xfrm>
            <a:off x="4325937" y="3886199"/>
            <a:ext cx="2484438" cy="1828801"/>
            <a:chOff x="2378" y="2298"/>
            <a:chExt cx="1565" cy="1152"/>
          </a:xfrm>
        </p:grpSpPr>
        <p:sp>
          <p:nvSpPr>
            <p:cNvPr id="29" name="Line 36"/>
            <p:cNvSpPr>
              <a:spLocks noChangeShapeType="1"/>
            </p:cNvSpPr>
            <p:nvPr/>
          </p:nvSpPr>
          <p:spPr bwMode="auto">
            <a:xfrm flipH="1">
              <a:off x="2697" y="2417"/>
              <a:ext cx="1089" cy="0"/>
            </a:xfrm>
            <a:prstGeom prst="line">
              <a:avLst/>
            </a:prstGeom>
            <a:noFill/>
            <a:ln w="9525">
              <a:solidFill>
                <a:srgbClr val="C00000"/>
              </a:solidFill>
              <a:prstDash val="lgDash"/>
              <a:round/>
              <a:headEnd/>
              <a:tailEnd/>
            </a:ln>
          </p:spPr>
          <p:txBody>
            <a:bodyPr/>
            <a:lstStyle/>
            <a:p>
              <a:endParaRPr lang="en-US">
                <a:solidFill>
                  <a:srgbClr val="C00000"/>
                </a:solidFill>
                <a:latin typeface="Arial"/>
                <a:cs typeface="Arial"/>
              </a:endParaRPr>
            </a:p>
          </p:txBody>
        </p:sp>
        <p:sp>
          <p:nvSpPr>
            <p:cNvPr id="30" name="Line 37"/>
            <p:cNvSpPr>
              <a:spLocks noChangeShapeType="1"/>
            </p:cNvSpPr>
            <p:nvPr/>
          </p:nvSpPr>
          <p:spPr bwMode="auto">
            <a:xfrm>
              <a:off x="3789" y="2417"/>
              <a:ext cx="0" cy="786"/>
            </a:xfrm>
            <a:prstGeom prst="line">
              <a:avLst/>
            </a:prstGeom>
            <a:noFill/>
            <a:ln w="9525">
              <a:solidFill>
                <a:srgbClr val="C00000"/>
              </a:solidFill>
              <a:prstDash val="lgDash"/>
              <a:round/>
              <a:headEnd/>
              <a:tailEnd/>
            </a:ln>
          </p:spPr>
          <p:txBody>
            <a:bodyPr/>
            <a:lstStyle/>
            <a:p>
              <a:endParaRPr lang="en-US">
                <a:solidFill>
                  <a:srgbClr val="C00000"/>
                </a:solidFill>
                <a:latin typeface="Arial"/>
                <a:cs typeface="Arial"/>
              </a:endParaRPr>
            </a:p>
          </p:txBody>
        </p:sp>
        <p:sp>
          <p:nvSpPr>
            <p:cNvPr id="31" name="Text Box 38"/>
            <p:cNvSpPr txBox="1">
              <a:spLocks noChangeArrowheads="1"/>
            </p:cNvSpPr>
            <p:nvPr/>
          </p:nvSpPr>
          <p:spPr bwMode="auto">
            <a:xfrm>
              <a:off x="2378" y="2298"/>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a:solidFill>
                    <a:srgbClr val="C00000"/>
                  </a:solidFill>
                  <a:latin typeface="Arial"/>
                  <a:cs typeface="Arial"/>
                </a:rPr>
                <a:t>P</a:t>
              </a:r>
              <a:r>
                <a:rPr lang="en-US" sz="2400" b="1" baseline="-25000">
                  <a:solidFill>
                    <a:srgbClr val="C00000"/>
                  </a:solidFill>
                  <a:latin typeface="Arial"/>
                  <a:cs typeface="Arial"/>
                </a:rPr>
                <a:t>2</a:t>
              </a:r>
            </a:p>
          </p:txBody>
        </p:sp>
        <p:sp>
          <p:nvSpPr>
            <p:cNvPr id="32" name="Oval 39"/>
            <p:cNvSpPr>
              <a:spLocks noChangeArrowheads="1"/>
            </p:cNvSpPr>
            <p:nvPr/>
          </p:nvSpPr>
          <p:spPr bwMode="auto">
            <a:xfrm>
              <a:off x="3742" y="2372"/>
              <a:ext cx="88" cy="87"/>
            </a:xfrm>
            <a:prstGeom prst="ellipse">
              <a:avLst/>
            </a:prstGeom>
            <a:solidFill>
              <a:srgbClr val="C00000"/>
            </a:solidFill>
            <a:ln w="9525">
              <a:solidFill>
                <a:srgbClr val="C00000"/>
              </a:solidFill>
              <a:prstDash val="solid"/>
              <a:round/>
              <a:headEnd/>
              <a:tailEnd/>
            </a:ln>
          </p:spPr>
          <p:txBody>
            <a:bodyPr wrap="none" anchor="ctr"/>
            <a:lstStyle/>
            <a:p>
              <a:endParaRPr lang="en-US">
                <a:solidFill>
                  <a:srgbClr val="C00000"/>
                </a:solidFill>
                <a:latin typeface="Arial"/>
                <a:cs typeface="Arial"/>
              </a:endParaRPr>
            </a:p>
          </p:txBody>
        </p:sp>
        <p:sp>
          <p:nvSpPr>
            <p:cNvPr id="33" name="Text Box 40"/>
            <p:cNvSpPr txBox="1">
              <a:spLocks noChangeArrowheads="1"/>
            </p:cNvSpPr>
            <p:nvPr/>
          </p:nvSpPr>
          <p:spPr bwMode="auto">
            <a:xfrm>
              <a:off x="3635" y="3217"/>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a:solidFill>
                    <a:srgbClr val="C00000"/>
                  </a:solidFill>
                  <a:latin typeface="Arial"/>
                  <a:cs typeface="Arial"/>
                </a:rPr>
                <a:t>Q</a:t>
              </a:r>
              <a:r>
                <a:rPr lang="en-US" sz="2400" b="1" baseline="-25000">
                  <a:solidFill>
                    <a:srgbClr val="C00000"/>
                  </a:solidFill>
                  <a:latin typeface="Arial"/>
                  <a:cs typeface="Arial"/>
                </a:rPr>
                <a:t>2</a:t>
              </a:r>
            </a:p>
          </p:txBody>
        </p:sp>
      </p:grpSp>
      <p:sp>
        <p:nvSpPr>
          <p:cNvPr id="34"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9204269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left)">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left)">
                                      <p:cBhvr>
                                        <p:cTn id="25" dur="500"/>
                                        <p:tgtEl>
                                          <p:spTgt spid="3">
                                            <p:txEl>
                                              <p:pRg st="5" end="5"/>
                                            </p:txEl>
                                          </p:spTgt>
                                        </p:tgtEl>
                                      </p:cBhvr>
                                    </p:animEffect>
                                  </p:childTnLst>
                                </p:cTn>
                              </p:par>
                            </p:childTnLst>
                          </p:cTn>
                        </p:par>
                        <p:par>
                          <p:cTn id="26" fill="hold">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left)">
                                      <p:cBhvr>
                                        <p:cTn id="29" dur="500"/>
                                        <p:tgtEl>
                                          <p:spTgt spid="3">
                                            <p:txEl>
                                              <p:pRg st="6" end="6"/>
                                            </p:txEl>
                                          </p:spTgt>
                                        </p:tgtEl>
                                      </p:cBhvr>
                                    </p:animEffect>
                                  </p:childTnLst>
                                </p:cTn>
                              </p:par>
                            </p:childTnLst>
                          </p:cTn>
                        </p:par>
                        <p:par>
                          <p:cTn id="30" fill="hold">
                            <p:stCondLst>
                              <p:cond delay="1000"/>
                            </p:stCondLst>
                            <p:childTnLst>
                              <p:par>
                                <p:cTn id="31" presetID="22" presetClass="entr" presetSubtype="8" fill="hold" grpId="0" nodeType="after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wipe(left)">
                                      <p:cBhvr>
                                        <p:cTn id="33" dur="500"/>
                                        <p:tgtEl>
                                          <p:spTgt spid="3">
                                            <p:txEl>
                                              <p:pRg st="7" end="7"/>
                                            </p:txEl>
                                          </p:spTgt>
                                        </p:tgtEl>
                                      </p:cBhvr>
                                    </p:animEffect>
                                  </p:childTnLst>
                                </p:cTn>
                              </p:par>
                            </p:childTnLst>
                          </p:cTn>
                        </p:par>
                        <p:par>
                          <p:cTn id="34" fill="hold">
                            <p:stCondLst>
                              <p:cond delay="1500"/>
                            </p:stCondLst>
                            <p:childTnLst>
                              <p:par>
                                <p:cTn id="35" presetID="22" presetClass="entr" presetSubtype="8" fill="hold" grpId="0" nodeType="after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left)">
                                      <p:cBhvr>
                                        <p:cTn id="37" dur="500"/>
                                        <p:tgtEl>
                                          <p:spTgt spid="3">
                                            <p:txEl>
                                              <p:pRg st="8" end="8"/>
                                            </p:txEl>
                                          </p:spTgt>
                                        </p:tgtEl>
                                      </p:cBhvr>
                                    </p:animEffect>
                                  </p:childTnLst>
                                </p:cTn>
                              </p:par>
                            </p:childTnLst>
                          </p:cTn>
                        </p:par>
                        <p:par>
                          <p:cTn id="38" fill="hold">
                            <p:stCondLst>
                              <p:cond delay="2000"/>
                            </p:stCondLst>
                            <p:childTnLst>
                              <p:par>
                                <p:cTn id="39" presetID="22" presetClass="entr" presetSubtype="8" fill="hold" grpId="0" nodeType="after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wipe(left)">
                                      <p:cBhvr>
                                        <p:cTn id="41" dur="500"/>
                                        <p:tgtEl>
                                          <p:spTgt spid="3">
                                            <p:txEl>
                                              <p:pRg st="9" end="9"/>
                                            </p:txEl>
                                          </p:spTgt>
                                        </p:tgtEl>
                                      </p:cBhvr>
                                    </p:animEffect>
                                  </p:childTnLst>
                                </p:cTn>
                              </p:par>
                            </p:childTnLst>
                          </p:cTn>
                        </p:par>
                        <p:par>
                          <p:cTn id="42" fill="hold">
                            <p:stCondLst>
                              <p:cond delay="2500"/>
                            </p:stCondLst>
                            <p:childTnLst>
                              <p:par>
                                <p:cTn id="43" presetID="17" presetClass="entr" presetSubtype="8" fill="hold" grpId="0" nodeType="after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p:cTn id="45" dur="500" fill="hold"/>
                                        <p:tgtEl>
                                          <p:spTgt spid="27"/>
                                        </p:tgtEl>
                                        <p:attrNameLst>
                                          <p:attrName>ppt_x</p:attrName>
                                        </p:attrNameLst>
                                      </p:cBhvr>
                                      <p:tavLst>
                                        <p:tav tm="0">
                                          <p:val>
                                            <p:strVal val="#ppt_x-#ppt_w/2"/>
                                          </p:val>
                                        </p:tav>
                                        <p:tav tm="100000">
                                          <p:val>
                                            <p:strVal val="#ppt_x"/>
                                          </p:val>
                                        </p:tav>
                                      </p:tavLst>
                                    </p:anim>
                                    <p:anim calcmode="lin" valueType="num">
                                      <p:cBhvr>
                                        <p:cTn id="46" dur="500" fill="hold"/>
                                        <p:tgtEl>
                                          <p:spTgt spid="27"/>
                                        </p:tgtEl>
                                        <p:attrNameLst>
                                          <p:attrName>ppt_y</p:attrName>
                                        </p:attrNameLst>
                                      </p:cBhvr>
                                      <p:tavLst>
                                        <p:tav tm="0">
                                          <p:val>
                                            <p:strVal val="#ppt_y"/>
                                          </p:val>
                                        </p:tav>
                                        <p:tav tm="100000">
                                          <p:val>
                                            <p:strVal val="#ppt_y"/>
                                          </p:val>
                                        </p:tav>
                                      </p:tavLst>
                                    </p:anim>
                                    <p:anim calcmode="lin" valueType="num">
                                      <p:cBhvr>
                                        <p:cTn id="47" dur="500" fill="hold"/>
                                        <p:tgtEl>
                                          <p:spTgt spid="27"/>
                                        </p:tgtEl>
                                        <p:attrNameLst>
                                          <p:attrName>ppt_w</p:attrName>
                                        </p:attrNameLst>
                                      </p:cBhvr>
                                      <p:tavLst>
                                        <p:tav tm="0">
                                          <p:val>
                                            <p:fltVal val="0"/>
                                          </p:val>
                                        </p:tav>
                                        <p:tav tm="100000">
                                          <p:val>
                                            <p:strVal val="#ppt_w"/>
                                          </p:val>
                                        </p:tav>
                                      </p:tavLst>
                                    </p:anim>
                                    <p:anim calcmode="lin" valueType="num">
                                      <p:cBhvr>
                                        <p:cTn id="48" dur="500" fill="hold"/>
                                        <p:tgtEl>
                                          <p:spTgt spid="27"/>
                                        </p:tgtEl>
                                        <p:attrNameLst>
                                          <p:attrName>ppt_h</p:attrName>
                                        </p:attrNameLst>
                                      </p:cBhvr>
                                      <p:tavLst>
                                        <p:tav tm="0">
                                          <p:val>
                                            <p:strVal val="#ppt_h"/>
                                          </p:val>
                                        </p:tav>
                                        <p:tav tm="100000">
                                          <p:val>
                                            <p:strVal val="#ppt_h"/>
                                          </p:val>
                                        </p:tav>
                                      </p:tavLst>
                                    </p:anim>
                                  </p:childTnLst>
                                </p:cTn>
                              </p:par>
                            </p:childTnLst>
                          </p:cTn>
                        </p:par>
                        <p:par>
                          <p:cTn id="49" fill="hold">
                            <p:stCondLst>
                              <p:cond delay="3000"/>
                            </p:stCondLst>
                            <p:childTnLst>
                              <p:par>
                                <p:cTn id="50" presetID="18" presetClass="entr" presetSubtype="12" fill="hold" nodeType="after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strips(downLeft)">
                                      <p:cBhvr>
                                        <p:cTn id="52" dur="500"/>
                                        <p:tgtEl>
                                          <p:spTgt spid="24"/>
                                        </p:tgtEl>
                                      </p:cBhvr>
                                    </p:animEffect>
                                  </p:childTnLst>
                                </p:cTn>
                              </p:par>
                              <p:par>
                                <p:cTn id="53" presetID="10" presetClass="exit" presetSubtype="0" fill="hold" grpId="1" nodeType="withEffect">
                                  <p:stCondLst>
                                    <p:cond delay="0"/>
                                  </p:stCondLst>
                                  <p:childTnLst>
                                    <p:animEffect transition="out" filter="fade">
                                      <p:cBhvr>
                                        <p:cTn id="54" dur="500"/>
                                        <p:tgtEl>
                                          <p:spTgt spid="27"/>
                                        </p:tgtEl>
                                      </p:cBhvr>
                                    </p:animEffect>
                                    <p:set>
                                      <p:cBhvr>
                                        <p:cTn id="55" dur="1" fill="hold">
                                          <p:stCondLst>
                                            <p:cond delay="499"/>
                                          </p:stCondLst>
                                        </p:cTn>
                                        <p:tgtEl>
                                          <p:spTgt spid="27"/>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3">
                                            <p:txEl>
                                              <p:pRg st="10" end="10"/>
                                            </p:txEl>
                                          </p:spTgt>
                                        </p:tgtEl>
                                        <p:attrNameLst>
                                          <p:attrName>style.visibility</p:attrName>
                                        </p:attrNameLst>
                                      </p:cBhvr>
                                      <p:to>
                                        <p:strVal val="visible"/>
                                      </p:to>
                                    </p:set>
                                    <p:animEffect transition="in" filter="wipe(left)">
                                      <p:cBhvr>
                                        <p:cTn id="60" dur="500"/>
                                        <p:tgtEl>
                                          <p:spTgt spid="3">
                                            <p:txEl>
                                              <p:pRg st="10" end="10"/>
                                            </p:txEl>
                                          </p:spTgt>
                                        </p:tgtEl>
                                      </p:cBhvr>
                                    </p:animEffect>
                                  </p:childTnLst>
                                </p:cTn>
                              </p:par>
                            </p:childTnLst>
                          </p:cTn>
                        </p:par>
                        <p:par>
                          <p:cTn id="61" fill="hold">
                            <p:stCondLst>
                              <p:cond delay="500"/>
                            </p:stCondLst>
                            <p:childTnLst>
                              <p:par>
                                <p:cTn id="62" presetID="18" presetClass="entr" presetSubtype="12" fill="hold" nodeType="afterEffect">
                                  <p:stCondLst>
                                    <p:cond delay="0"/>
                                  </p:stCondLst>
                                  <p:childTnLst>
                                    <p:set>
                                      <p:cBhvr>
                                        <p:cTn id="63" dur="1" fill="hold">
                                          <p:stCondLst>
                                            <p:cond delay="0"/>
                                          </p:stCondLst>
                                        </p:cTn>
                                        <p:tgtEl>
                                          <p:spTgt spid="28"/>
                                        </p:tgtEl>
                                        <p:attrNameLst>
                                          <p:attrName>style.visibility</p:attrName>
                                        </p:attrNameLst>
                                      </p:cBhvr>
                                      <p:to>
                                        <p:strVal val="visible"/>
                                      </p:to>
                                    </p:set>
                                    <p:animEffect transition="in" filter="strips(downLeft)">
                                      <p:cBhvr>
                                        <p:cTn id="64"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7" grpId="0" uiExpand="1" animBg="1"/>
      <p:bldP spid="27" grpId="1" uiExpand="1"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00939"/>
            <a:ext cx="9067800" cy="661061"/>
          </a:xfrm>
        </p:spPr>
        <p:txBody>
          <a:bodyPr/>
          <a:lstStyle/>
          <a:p>
            <a:r>
              <a:rPr lang="en-US" dirty="0">
                <a:solidFill>
                  <a:schemeClr val="accent6">
                    <a:lumMod val="50000"/>
                  </a:schemeClr>
                </a:solidFill>
              </a:rPr>
              <a:t>EXAMPLE 3C: A shift in both </a:t>
            </a:r>
            <a:r>
              <a:rPr lang="en-US" b="1" i="1" dirty="0">
                <a:solidFill>
                  <a:schemeClr val="accent6">
                    <a:lumMod val="50000"/>
                  </a:schemeClr>
                </a:solidFill>
              </a:rPr>
              <a:t>S</a:t>
            </a:r>
            <a:r>
              <a:rPr lang="en-US" dirty="0">
                <a:solidFill>
                  <a:schemeClr val="accent6">
                    <a:lumMod val="50000"/>
                  </a:schemeClr>
                </a:solidFill>
              </a:rPr>
              <a:t> and </a:t>
            </a:r>
            <a:r>
              <a:rPr lang="en-US" b="1" i="1" dirty="0">
                <a:solidFill>
                  <a:schemeClr val="accent6">
                    <a:lumMod val="50000"/>
                  </a:schemeClr>
                </a:solidFill>
              </a:rPr>
              <a:t>D</a:t>
            </a:r>
            <a:r>
              <a:rPr lang="en-US" dirty="0">
                <a:solidFill>
                  <a:schemeClr val="accent6">
                    <a:lumMod val="50000"/>
                  </a:schemeClr>
                </a:solidFill>
              </a:rPr>
              <a:t> – 1 </a:t>
            </a:r>
            <a:endParaRPr lang="en-US" b="1" i="1" dirty="0">
              <a:solidFill>
                <a:schemeClr val="accent6">
                  <a:lumMod val="50000"/>
                </a:schemeClr>
              </a:solidFill>
            </a:endParaRP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58</a:t>
            </a:fld>
            <a:endParaRPr lang="en-US" dirty="0"/>
          </a:p>
        </p:txBody>
      </p:sp>
      <p:sp>
        <p:nvSpPr>
          <p:cNvPr id="3" name="Text Placeholder 2"/>
          <p:cNvSpPr>
            <a:spLocks noGrp="1"/>
          </p:cNvSpPr>
          <p:nvPr>
            <p:ph idx="12"/>
          </p:nvPr>
        </p:nvSpPr>
        <p:spPr>
          <a:xfrm>
            <a:off x="228600" y="838200"/>
            <a:ext cx="8671347" cy="5334000"/>
          </a:xfrm>
        </p:spPr>
        <p:txBody>
          <a:bodyPr>
            <a:normAutofit lnSpcReduction="10000"/>
          </a:bodyPr>
          <a:lstStyle/>
          <a:p>
            <a:pPr marL="0" indent="0">
              <a:buNone/>
            </a:pPr>
            <a:r>
              <a:rPr lang="en-US" sz="2800" b="1" dirty="0"/>
              <a:t>EVENTS:</a:t>
            </a:r>
            <a:r>
              <a:rPr lang="en-US" sz="2800" dirty="0"/>
              <a:t>  </a:t>
            </a:r>
            <a:r>
              <a:rPr lang="en-US" sz="2800" dirty="0">
                <a:solidFill>
                  <a:srgbClr val="C00000"/>
                </a:solidFill>
              </a:rPr>
              <a:t>Price of doughnuts rises </a:t>
            </a:r>
            <a:r>
              <a:rPr lang="en-US" sz="2800" dirty="0"/>
              <a:t>AND</a:t>
            </a:r>
            <a:r>
              <a:rPr lang="en-US" sz="2800" dirty="0">
                <a:solidFill>
                  <a:srgbClr val="C00000"/>
                </a:solidFill>
              </a:rPr>
              <a:t> new technology reduces production costs.</a:t>
            </a:r>
          </a:p>
          <a:p>
            <a:pPr>
              <a:spcBef>
                <a:spcPct val="5000"/>
              </a:spcBef>
              <a:buClr>
                <a:srgbClr val="00B85C"/>
              </a:buClr>
              <a:buSzPct val="120000"/>
              <a:buFont typeface="Wingdings" pitchFamily="2" charset="2"/>
              <a:buNone/>
            </a:pPr>
            <a:endParaRPr lang="en-US" sz="2800" b="1" dirty="0">
              <a:cs typeface="Arial"/>
            </a:endParaRPr>
          </a:p>
          <a:p>
            <a:pPr>
              <a:spcBef>
                <a:spcPct val="5000"/>
              </a:spcBef>
              <a:buClr>
                <a:srgbClr val="00B85C"/>
              </a:buClr>
              <a:buSzPct val="120000"/>
              <a:buFont typeface="Wingdings" pitchFamily="2" charset="2"/>
              <a:buNone/>
            </a:pPr>
            <a:r>
              <a:rPr lang="en-US" sz="2800" b="1" dirty="0">
                <a:cs typeface="Arial"/>
              </a:rPr>
              <a:t>STEP 1:  </a:t>
            </a:r>
            <a:r>
              <a:rPr lang="en-US" sz="2800" dirty="0">
                <a:cs typeface="Arial"/>
              </a:rPr>
              <a:t>Both curves shift.</a:t>
            </a:r>
          </a:p>
          <a:p>
            <a:pPr>
              <a:spcBef>
                <a:spcPct val="5000"/>
              </a:spcBef>
              <a:buClr>
                <a:srgbClr val="00B85C"/>
              </a:buClr>
              <a:buSzPct val="120000"/>
              <a:buFont typeface="Wingdings" pitchFamily="2" charset="2"/>
              <a:buNone/>
            </a:pPr>
            <a:r>
              <a:rPr lang="en-US" sz="2800" b="1" dirty="0">
                <a:cs typeface="Arial"/>
              </a:rPr>
              <a:t>STEP 2:  </a:t>
            </a:r>
            <a:r>
              <a:rPr lang="en-US" sz="2800" dirty="0">
                <a:cs typeface="Arial"/>
              </a:rPr>
              <a:t>Both shift</a:t>
            </a:r>
          </a:p>
          <a:p>
            <a:pPr>
              <a:spcBef>
                <a:spcPct val="5000"/>
              </a:spcBef>
              <a:buClr>
                <a:srgbClr val="00B85C"/>
              </a:buClr>
              <a:buSzPct val="120000"/>
              <a:buFont typeface="Wingdings" pitchFamily="2" charset="2"/>
              <a:buNone/>
            </a:pPr>
            <a:r>
              <a:rPr lang="en-US" sz="2800" dirty="0">
                <a:cs typeface="Arial"/>
              </a:rPr>
              <a:t> </a:t>
            </a:r>
            <a:r>
              <a:rPr lang="en-US" sz="2800" u="sng" dirty="0">
                <a:cs typeface="Arial"/>
              </a:rPr>
              <a:t>to the right</a:t>
            </a:r>
            <a:r>
              <a:rPr lang="en-US" sz="2800" dirty="0">
                <a:cs typeface="Arial"/>
              </a:rPr>
              <a:t>. </a:t>
            </a:r>
          </a:p>
          <a:p>
            <a:pPr>
              <a:spcBef>
                <a:spcPct val="5000"/>
              </a:spcBef>
              <a:buClr>
                <a:srgbClr val="00B85C"/>
              </a:buClr>
              <a:buSzPct val="120000"/>
              <a:buFont typeface="Wingdings" pitchFamily="2" charset="2"/>
              <a:buNone/>
            </a:pPr>
            <a:endParaRPr lang="en-US" sz="2800" b="1" dirty="0">
              <a:cs typeface="Arial"/>
            </a:endParaRPr>
          </a:p>
          <a:p>
            <a:pPr>
              <a:spcBef>
                <a:spcPct val="5000"/>
              </a:spcBef>
              <a:buClr>
                <a:srgbClr val="00B85C"/>
              </a:buClr>
              <a:buSzPct val="120000"/>
              <a:buFont typeface="Wingdings" pitchFamily="2" charset="2"/>
              <a:buNone/>
            </a:pPr>
            <a:r>
              <a:rPr lang="en-US" sz="2800" b="1" dirty="0">
                <a:cs typeface="Arial"/>
              </a:rPr>
              <a:t>STEP 3:</a:t>
            </a:r>
          </a:p>
          <a:p>
            <a:pPr>
              <a:spcBef>
                <a:spcPct val="5000"/>
              </a:spcBef>
              <a:buClr>
                <a:srgbClr val="00B85C"/>
              </a:buClr>
              <a:buSzPct val="120000"/>
              <a:buFont typeface="Wingdings" pitchFamily="2" charset="2"/>
              <a:buNone/>
            </a:pPr>
            <a:r>
              <a:rPr lang="en-US" sz="2800" b="1" i="1" dirty="0">
                <a:solidFill>
                  <a:srgbClr val="C00000"/>
                </a:solidFill>
                <a:cs typeface="Arial"/>
              </a:rPr>
              <a:t>Q</a:t>
            </a:r>
            <a:r>
              <a:rPr lang="en-US" sz="2800" dirty="0">
                <a:solidFill>
                  <a:srgbClr val="C00000"/>
                </a:solidFill>
                <a:cs typeface="Arial"/>
              </a:rPr>
              <a:t> rises </a:t>
            </a:r>
            <a:r>
              <a:rPr lang="en-US" sz="2800" dirty="0">
                <a:cs typeface="Arial"/>
              </a:rPr>
              <a:t>but the </a:t>
            </a:r>
            <a:r>
              <a:rPr lang="en-US" sz="2800" u="sng" dirty="0">
                <a:cs typeface="Arial"/>
              </a:rPr>
              <a:t>effect </a:t>
            </a:r>
          </a:p>
          <a:p>
            <a:pPr>
              <a:spcBef>
                <a:spcPct val="5000"/>
              </a:spcBef>
              <a:buClr>
                <a:srgbClr val="00B85C"/>
              </a:buClr>
              <a:buSzPct val="120000"/>
              <a:buFont typeface="Wingdings" pitchFamily="2" charset="2"/>
              <a:buNone/>
            </a:pPr>
            <a:r>
              <a:rPr lang="en-US" sz="2800" u="sng" dirty="0">
                <a:cs typeface="Arial"/>
              </a:rPr>
              <a:t>on </a:t>
            </a:r>
            <a:r>
              <a:rPr lang="en-US" sz="2800" b="1" i="1" u="sng" dirty="0">
                <a:solidFill>
                  <a:srgbClr val="C00000"/>
                </a:solidFill>
                <a:cs typeface="Arial"/>
              </a:rPr>
              <a:t>P</a:t>
            </a:r>
            <a:r>
              <a:rPr lang="en-US" sz="2800" u="sng" dirty="0">
                <a:solidFill>
                  <a:srgbClr val="C00000"/>
                </a:solidFill>
                <a:cs typeface="Arial"/>
              </a:rPr>
              <a:t> is ambiguous</a:t>
            </a:r>
            <a:r>
              <a:rPr lang="en-US" sz="2800" dirty="0">
                <a:cs typeface="Arial"/>
              </a:rPr>
              <a:t>:</a:t>
            </a:r>
          </a:p>
          <a:p>
            <a:pPr>
              <a:spcBef>
                <a:spcPct val="5000"/>
              </a:spcBef>
              <a:buClr>
                <a:srgbClr val="00B85C"/>
              </a:buClr>
              <a:buSzPct val="120000"/>
              <a:buFont typeface="Wingdings" pitchFamily="2" charset="2"/>
              <a:buNone/>
            </a:pPr>
            <a:r>
              <a:rPr lang="en-US" sz="2800" dirty="0">
                <a:cs typeface="Arial"/>
              </a:rPr>
              <a:t> </a:t>
            </a:r>
          </a:p>
          <a:p>
            <a:pPr>
              <a:spcBef>
                <a:spcPct val="5000"/>
              </a:spcBef>
              <a:buClr>
                <a:srgbClr val="00B85C"/>
              </a:buClr>
              <a:buSzPct val="120000"/>
              <a:buFont typeface="Wingdings" pitchFamily="2" charset="2"/>
              <a:buNone/>
            </a:pPr>
            <a:r>
              <a:rPr lang="en-US" sz="2800" dirty="0">
                <a:solidFill>
                  <a:srgbClr val="002060"/>
                </a:solidFill>
                <a:cs typeface="Arial"/>
              </a:rPr>
              <a:t>If demand increases more</a:t>
            </a:r>
          </a:p>
          <a:p>
            <a:pPr>
              <a:spcBef>
                <a:spcPct val="5000"/>
              </a:spcBef>
              <a:buClr>
                <a:srgbClr val="00B85C"/>
              </a:buClr>
              <a:buSzPct val="120000"/>
              <a:buFont typeface="Wingdings" pitchFamily="2" charset="2"/>
              <a:buNone/>
            </a:pPr>
            <a:r>
              <a:rPr lang="en-US" sz="2800" dirty="0">
                <a:solidFill>
                  <a:srgbClr val="002060"/>
                </a:solidFill>
                <a:cs typeface="Arial"/>
              </a:rPr>
              <a:t>than supply, </a:t>
            </a:r>
            <a:r>
              <a:rPr lang="en-US" sz="2800" b="1" i="1" dirty="0">
                <a:solidFill>
                  <a:srgbClr val="002060"/>
                </a:solidFill>
                <a:cs typeface="Arial"/>
              </a:rPr>
              <a:t>P</a:t>
            </a:r>
            <a:r>
              <a:rPr lang="en-US" sz="2800" dirty="0">
                <a:solidFill>
                  <a:srgbClr val="002060"/>
                </a:solidFill>
                <a:cs typeface="Arial"/>
              </a:rPr>
              <a:t> rises.</a:t>
            </a:r>
          </a:p>
          <a:p>
            <a:endParaRPr lang="en-US" sz="2800" dirty="0"/>
          </a:p>
        </p:txBody>
      </p:sp>
      <p:grpSp>
        <p:nvGrpSpPr>
          <p:cNvPr id="6" name="Group 4"/>
          <p:cNvGrpSpPr>
            <a:grpSpLocks/>
          </p:cNvGrpSpPr>
          <p:nvPr/>
        </p:nvGrpSpPr>
        <p:grpSpPr bwMode="auto">
          <a:xfrm>
            <a:off x="4687888" y="1874837"/>
            <a:ext cx="4422775" cy="4111953"/>
            <a:chOff x="2579" y="785"/>
            <a:chExt cx="2786" cy="2423"/>
          </a:xfrm>
        </p:grpSpPr>
        <p:grpSp>
          <p:nvGrpSpPr>
            <p:cNvPr id="7" name="Group 5"/>
            <p:cNvGrpSpPr>
              <a:grpSpLocks/>
            </p:cNvGrpSpPr>
            <p:nvPr/>
          </p:nvGrpSpPr>
          <p:grpSpPr bwMode="auto">
            <a:xfrm>
              <a:off x="2697" y="1037"/>
              <a:ext cx="2409" cy="2049"/>
              <a:chOff x="1098" y="1361"/>
              <a:chExt cx="2116" cy="2027"/>
            </a:xfrm>
          </p:grpSpPr>
          <p:sp>
            <p:nvSpPr>
              <p:cNvPr id="10"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latin typeface="Arial"/>
                  <a:cs typeface="Arial"/>
                </a:endParaRPr>
              </a:p>
            </p:txBody>
          </p:sp>
          <p:sp>
            <p:nvSpPr>
              <p:cNvPr id="11"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8" name="Text Box 8"/>
            <p:cNvSpPr txBox="1">
              <a:spLocks noChangeArrowheads="1"/>
            </p:cNvSpPr>
            <p:nvPr/>
          </p:nvSpPr>
          <p:spPr bwMode="auto">
            <a:xfrm>
              <a:off x="2579" y="785"/>
              <a:ext cx="267" cy="272"/>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P</a:t>
              </a:r>
            </a:p>
          </p:txBody>
        </p:sp>
        <p:sp>
          <p:nvSpPr>
            <p:cNvPr id="9" name="Text Box 9"/>
            <p:cNvSpPr txBox="1">
              <a:spLocks noChangeArrowheads="1"/>
            </p:cNvSpPr>
            <p:nvPr/>
          </p:nvSpPr>
          <p:spPr bwMode="auto">
            <a:xfrm>
              <a:off x="5075" y="2936"/>
              <a:ext cx="290" cy="272"/>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p>
          </p:txBody>
        </p:sp>
      </p:grpSp>
      <p:grpSp>
        <p:nvGrpSpPr>
          <p:cNvPr id="12" name="Group 10"/>
          <p:cNvGrpSpPr>
            <a:grpSpLocks/>
          </p:cNvGrpSpPr>
          <p:nvPr/>
        </p:nvGrpSpPr>
        <p:grpSpPr bwMode="auto">
          <a:xfrm>
            <a:off x="5118100" y="2652712"/>
            <a:ext cx="2486025" cy="2901950"/>
            <a:chOff x="2850" y="1233"/>
            <a:chExt cx="1566" cy="1828"/>
          </a:xfrm>
        </p:grpSpPr>
        <p:sp>
          <p:nvSpPr>
            <p:cNvPr id="13" name="Line 11"/>
            <p:cNvSpPr>
              <a:spLocks noChangeShapeType="1"/>
            </p:cNvSpPr>
            <p:nvPr/>
          </p:nvSpPr>
          <p:spPr bwMode="auto">
            <a:xfrm>
              <a:off x="2850" y="1233"/>
              <a:ext cx="1263" cy="1587"/>
            </a:xfrm>
            <a:prstGeom prst="line">
              <a:avLst/>
            </a:prstGeom>
            <a:noFill/>
            <a:ln w="38100">
              <a:solidFill>
                <a:srgbClr val="003399"/>
              </a:solidFill>
              <a:round/>
              <a:headEnd/>
              <a:tailEnd/>
            </a:ln>
          </p:spPr>
          <p:txBody>
            <a:bodyPr/>
            <a:lstStyle/>
            <a:p>
              <a:endParaRPr lang="en-US">
                <a:latin typeface="Arial"/>
                <a:cs typeface="Arial"/>
              </a:endParaRPr>
            </a:p>
          </p:txBody>
        </p:sp>
        <p:sp>
          <p:nvSpPr>
            <p:cNvPr id="14" name="Text Box 12"/>
            <p:cNvSpPr txBox="1">
              <a:spLocks noChangeArrowheads="1"/>
            </p:cNvSpPr>
            <p:nvPr/>
          </p:nvSpPr>
          <p:spPr bwMode="auto">
            <a:xfrm>
              <a:off x="4072" y="2773"/>
              <a:ext cx="344"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D</a:t>
              </a:r>
              <a:r>
                <a:rPr lang="en-US" sz="2400" baseline="-25000">
                  <a:latin typeface="Arial"/>
                  <a:cs typeface="Arial"/>
                </a:rPr>
                <a:t>1</a:t>
              </a:r>
            </a:p>
          </p:txBody>
        </p:sp>
      </p:grpSp>
      <p:grpSp>
        <p:nvGrpSpPr>
          <p:cNvPr id="15" name="Group 13"/>
          <p:cNvGrpSpPr>
            <a:grpSpLocks/>
          </p:cNvGrpSpPr>
          <p:nvPr/>
        </p:nvGrpSpPr>
        <p:grpSpPr bwMode="auto">
          <a:xfrm>
            <a:off x="5462588" y="2320924"/>
            <a:ext cx="1933575" cy="2901950"/>
            <a:chOff x="3067" y="1024"/>
            <a:chExt cx="1218" cy="1828"/>
          </a:xfrm>
        </p:grpSpPr>
        <p:sp>
          <p:nvSpPr>
            <p:cNvPr id="16" name="Line 14"/>
            <p:cNvSpPr>
              <a:spLocks noChangeShapeType="1"/>
            </p:cNvSpPr>
            <p:nvPr/>
          </p:nvSpPr>
          <p:spPr bwMode="auto">
            <a:xfrm flipV="1">
              <a:off x="3067" y="1278"/>
              <a:ext cx="949" cy="1574"/>
            </a:xfrm>
            <a:prstGeom prst="line">
              <a:avLst/>
            </a:prstGeom>
            <a:noFill/>
            <a:ln w="38100">
              <a:solidFill>
                <a:srgbClr val="003399"/>
              </a:solidFill>
              <a:round/>
              <a:headEnd/>
              <a:tailEnd/>
            </a:ln>
          </p:spPr>
          <p:txBody>
            <a:bodyPr/>
            <a:lstStyle/>
            <a:p>
              <a:endParaRPr lang="en-US">
                <a:latin typeface="Arial"/>
                <a:cs typeface="Arial"/>
              </a:endParaRPr>
            </a:p>
          </p:txBody>
        </p:sp>
        <p:sp>
          <p:nvSpPr>
            <p:cNvPr id="17" name="Text Box 15"/>
            <p:cNvSpPr txBox="1">
              <a:spLocks noChangeArrowheads="1"/>
            </p:cNvSpPr>
            <p:nvPr/>
          </p:nvSpPr>
          <p:spPr bwMode="auto">
            <a:xfrm>
              <a:off x="3920" y="1024"/>
              <a:ext cx="365"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S</a:t>
              </a:r>
              <a:r>
                <a:rPr lang="en-US" sz="2400" baseline="-25000">
                  <a:latin typeface="Arial"/>
                  <a:cs typeface="Arial"/>
                </a:rPr>
                <a:t>1</a:t>
              </a:r>
            </a:p>
          </p:txBody>
        </p:sp>
      </p:grpSp>
      <p:grpSp>
        <p:nvGrpSpPr>
          <p:cNvPr id="18" name="Group 16"/>
          <p:cNvGrpSpPr>
            <a:grpSpLocks/>
          </p:cNvGrpSpPr>
          <p:nvPr/>
        </p:nvGrpSpPr>
        <p:grpSpPr bwMode="auto">
          <a:xfrm>
            <a:off x="4376738" y="3832225"/>
            <a:ext cx="2060575" cy="2332038"/>
            <a:chOff x="2383" y="1976"/>
            <a:chExt cx="1298" cy="1469"/>
          </a:xfrm>
        </p:grpSpPr>
        <p:sp>
          <p:nvSpPr>
            <p:cNvPr id="19" name="Text Box 17"/>
            <p:cNvSpPr txBox="1">
              <a:spLocks noChangeArrowheads="1"/>
            </p:cNvSpPr>
            <p:nvPr/>
          </p:nvSpPr>
          <p:spPr bwMode="auto">
            <a:xfrm>
              <a:off x="2383" y="1976"/>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a:latin typeface="Arial"/>
                  <a:cs typeface="Arial"/>
                </a:rPr>
                <a:t>P</a:t>
              </a:r>
              <a:r>
                <a:rPr lang="en-US" sz="2400" b="1" baseline="-25000">
                  <a:latin typeface="Arial"/>
                  <a:cs typeface="Arial"/>
                </a:rPr>
                <a:t>1</a:t>
              </a:r>
            </a:p>
          </p:txBody>
        </p:sp>
        <p:sp>
          <p:nvSpPr>
            <p:cNvPr id="20" name="Oval 18"/>
            <p:cNvSpPr>
              <a:spLocks noChangeArrowheads="1"/>
            </p:cNvSpPr>
            <p:nvPr/>
          </p:nvSpPr>
          <p:spPr bwMode="auto">
            <a:xfrm>
              <a:off x="3481" y="2043"/>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21" name="Line 19"/>
            <p:cNvSpPr>
              <a:spLocks noChangeShapeType="1"/>
            </p:cNvSpPr>
            <p:nvPr/>
          </p:nvSpPr>
          <p:spPr bwMode="auto">
            <a:xfrm>
              <a:off x="2701" y="2090"/>
              <a:ext cx="823" cy="0"/>
            </a:xfrm>
            <a:prstGeom prst="line">
              <a:avLst/>
            </a:prstGeom>
            <a:noFill/>
            <a:ln w="9525">
              <a:solidFill>
                <a:schemeClr val="tx1"/>
              </a:solidFill>
              <a:prstDash val="lgDash"/>
              <a:round/>
              <a:headEnd/>
              <a:tailEnd/>
            </a:ln>
          </p:spPr>
          <p:txBody>
            <a:bodyPr/>
            <a:lstStyle/>
            <a:p>
              <a:endParaRPr lang="en-US">
                <a:latin typeface="Arial"/>
                <a:cs typeface="Arial"/>
              </a:endParaRPr>
            </a:p>
          </p:txBody>
        </p:sp>
        <p:sp>
          <p:nvSpPr>
            <p:cNvPr id="22" name="Line 20"/>
            <p:cNvSpPr>
              <a:spLocks noChangeShapeType="1"/>
            </p:cNvSpPr>
            <p:nvPr/>
          </p:nvSpPr>
          <p:spPr bwMode="auto">
            <a:xfrm>
              <a:off x="3527" y="2088"/>
              <a:ext cx="0" cy="1117"/>
            </a:xfrm>
            <a:prstGeom prst="line">
              <a:avLst/>
            </a:prstGeom>
            <a:noFill/>
            <a:ln w="9525">
              <a:solidFill>
                <a:schemeClr val="tx1"/>
              </a:solidFill>
              <a:prstDash val="lgDash"/>
              <a:round/>
              <a:headEnd/>
              <a:tailEnd/>
            </a:ln>
          </p:spPr>
          <p:txBody>
            <a:bodyPr/>
            <a:lstStyle/>
            <a:p>
              <a:endParaRPr lang="en-US">
                <a:latin typeface="Arial"/>
                <a:cs typeface="Arial"/>
              </a:endParaRPr>
            </a:p>
          </p:txBody>
        </p:sp>
        <p:sp>
          <p:nvSpPr>
            <p:cNvPr id="23" name="Text Box 21"/>
            <p:cNvSpPr txBox="1">
              <a:spLocks noChangeArrowheads="1"/>
            </p:cNvSpPr>
            <p:nvPr/>
          </p:nvSpPr>
          <p:spPr bwMode="auto">
            <a:xfrm>
              <a:off x="3373" y="3212"/>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a:latin typeface="Arial"/>
                  <a:cs typeface="Arial"/>
                </a:rPr>
                <a:t>Q</a:t>
              </a:r>
              <a:r>
                <a:rPr lang="en-US" sz="2400" b="1" baseline="-25000">
                  <a:latin typeface="Arial"/>
                  <a:cs typeface="Arial"/>
                </a:rPr>
                <a:t>1</a:t>
              </a:r>
            </a:p>
          </p:txBody>
        </p:sp>
      </p:grpSp>
      <p:grpSp>
        <p:nvGrpSpPr>
          <p:cNvPr id="24" name="Group 28"/>
          <p:cNvGrpSpPr>
            <a:grpSpLocks/>
          </p:cNvGrpSpPr>
          <p:nvPr/>
        </p:nvGrpSpPr>
        <p:grpSpPr bwMode="auto">
          <a:xfrm>
            <a:off x="6181725" y="2328862"/>
            <a:ext cx="1933575" cy="2901950"/>
            <a:chOff x="3520" y="1029"/>
            <a:chExt cx="1218" cy="1828"/>
          </a:xfrm>
        </p:grpSpPr>
        <p:sp>
          <p:nvSpPr>
            <p:cNvPr id="25" name="Line 29"/>
            <p:cNvSpPr>
              <a:spLocks noChangeShapeType="1"/>
            </p:cNvSpPr>
            <p:nvPr/>
          </p:nvSpPr>
          <p:spPr bwMode="auto">
            <a:xfrm flipV="1">
              <a:off x="3520" y="1283"/>
              <a:ext cx="949" cy="1574"/>
            </a:xfrm>
            <a:prstGeom prst="line">
              <a:avLst/>
            </a:prstGeom>
            <a:noFill/>
            <a:ln w="38100">
              <a:solidFill>
                <a:srgbClr val="FF0000"/>
              </a:solidFill>
              <a:round/>
              <a:headEnd/>
              <a:tailEnd/>
            </a:ln>
          </p:spPr>
          <p:txBody>
            <a:bodyPr/>
            <a:lstStyle/>
            <a:p>
              <a:endParaRPr lang="en-US">
                <a:latin typeface="Arial"/>
                <a:cs typeface="Arial"/>
              </a:endParaRPr>
            </a:p>
          </p:txBody>
        </p:sp>
        <p:sp>
          <p:nvSpPr>
            <p:cNvPr id="26" name="Text Box 30"/>
            <p:cNvSpPr txBox="1">
              <a:spLocks noChangeArrowheads="1"/>
            </p:cNvSpPr>
            <p:nvPr/>
          </p:nvSpPr>
          <p:spPr bwMode="auto">
            <a:xfrm>
              <a:off x="4373" y="1029"/>
              <a:ext cx="365"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S</a:t>
              </a:r>
              <a:r>
                <a:rPr lang="en-US" sz="2400" baseline="-25000">
                  <a:latin typeface="Arial"/>
                  <a:cs typeface="Arial"/>
                </a:rPr>
                <a:t>2</a:t>
              </a:r>
            </a:p>
          </p:txBody>
        </p:sp>
      </p:grpSp>
      <p:grpSp>
        <p:nvGrpSpPr>
          <p:cNvPr id="27" name="Group 31"/>
          <p:cNvGrpSpPr>
            <a:grpSpLocks/>
          </p:cNvGrpSpPr>
          <p:nvPr/>
        </p:nvGrpSpPr>
        <p:grpSpPr bwMode="auto">
          <a:xfrm>
            <a:off x="6259513" y="2549524"/>
            <a:ext cx="2486025" cy="2901950"/>
            <a:chOff x="3569" y="1168"/>
            <a:chExt cx="1566" cy="1828"/>
          </a:xfrm>
        </p:grpSpPr>
        <p:sp>
          <p:nvSpPr>
            <p:cNvPr id="28" name="Line 32"/>
            <p:cNvSpPr>
              <a:spLocks noChangeShapeType="1"/>
            </p:cNvSpPr>
            <p:nvPr/>
          </p:nvSpPr>
          <p:spPr bwMode="auto">
            <a:xfrm>
              <a:off x="3569" y="1168"/>
              <a:ext cx="1263" cy="1587"/>
            </a:xfrm>
            <a:prstGeom prst="line">
              <a:avLst/>
            </a:prstGeom>
            <a:noFill/>
            <a:ln w="38100">
              <a:solidFill>
                <a:srgbClr val="FF0000"/>
              </a:solidFill>
              <a:round/>
              <a:headEnd/>
              <a:tailEnd/>
            </a:ln>
          </p:spPr>
          <p:txBody>
            <a:bodyPr/>
            <a:lstStyle/>
            <a:p>
              <a:endParaRPr lang="en-US">
                <a:latin typeface="Arial"/>
                <a:cs typeface="Arial"/>
              </a:endParaRPr>
            </a:p>
          </p:txBody>
        </p:sp>
        <p:sp>
          <p:nvSpPr>
            <p:cNvPr id="29" name="Text Box 33"/>
            <p:cNvSpPr txBox="1">
              <a:spLocks noChangeArrowheads="1"/>
            </p:cNvSpPr>
            <p:nvPr/>
          </p:nvSpPr>
          <p:spPr bwMode="auto">
            <a:xfrm>
              <a:off x="4791" y="2708"/>
              <a:ext cx="344"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D</a:t>
              </a:r>
              <a:r>
                <a:rPr lang="en-US" sz="2400" baseline="-25000">
                  <a:latin typeface="Arial"/>
                  <a:cs typeface="Arial"/>
                </a:rPr>
                <a:t>2</a:t>
              </a:r>
            </a:p>
          </p:txBody>
        </p:sp>
      </p:grpSp>
      <p:sp>
        <p:nvSpPr>
          <p:cNvPr id="30" name="Line 34"/>
          <p:cNvSpPr>
            <a:spLocks noChangeShapeType="1"/>
          </p:cNvSpPr>
          <p:nvPr/>
        </p:nvSpPr>
        <p:spPr bwMode="auto">
          <a:xfrm>
            <a:off x="5381625" y="2887662"/>
            <a:ext cx="1068388" cy="0"/>
          </a:xfrm>
          <a:prstGeom prst="line">
            <a:avLst/>
          </a:prstGeom>
          <a:noFill/>
          <a:ln w="57150">
            <a:solidFill>
              <a:srgbClr val="A50021"/>
            </a:solidFill>
            <a:round/>
            <a:headEnd/>
            <a:tailEnd type="triangle" w="lg" len="med"/>
          </a:ln>
        </p:spPr>
        <p:txBody>
          <a:bodyPr/>
          <a:lstStyle/>
          <a:p>
            <a:endParaRPr lang="en-US">
              <a:latin typeface="Arial"/>
              <a:cs typeface="Arial"/>
            </a:endParaRPr>
          </a:p>
        </p:txBody>
      </p:sp>
      <p:sp>
        <p:nvSpPr>
          <p:cNvPr id="31" name="Line 35"/>
          <p:cNvSpPr>
            <a:spLocks noChangeShapeType="1"/>
          </p:cNvSpPr>
          <p:nvPr/>
        </p:nvSpPr>
        <p:spPr bwMode="auto">
          <a:xfrm>
            <a:off x="6919913" y="2886074"/>
            <a:ext cx="646112" cy="0"/>
          </a:xfrm>
          <a:prstGeom prst="line">
            <a:avLst/>
          </a:prstGeom>
          <a:noFill/>
          <a:ln w="57150">
            <a:solidFill>
              <a:srgbClr val="A50021"/>
            </a:solidFill>
            <a:round/>
            <a:headEnd/>
            <a:tailEnd type="triangle" w="lg" len="med"/>
          </a:ln>
        </p:spPr>
        <p:txBody>
          <a:bodyPr/>
          <a:lstStyle/>
          <a:p>
            <a:endParaRPr lang="en-US">
              <a:latin typeface="Arial"/>
              <a:cs typeface="Arial"/>
            </a:endParaRPr>
          </a:p>
        </p:txBody>
      </p:sp>
      <p:grpSp>
        <p:nvGrpSpPr>
          <p:cNvPr id="32" name="Group 48"/>
          <p:cNvGrpSpPr>
            <a:grpSpLocks/>
          </p:cNvGrpSpPr>
          <p:nvPr/>
        </p:nvGrpSpPr>
        <p:grpSpPr bwMode="auto">
          <a:xfrm>
            <a:off x="4191000" y="3349624"/>
            <a:ext cx="3190875" cy="2822576"/>
            <a:chOff x="2266" y="1672"/>
            <a:chExt cx="2010" cy="1778"/>
          </a:xfrm>
        </p:grpSpPr>
        <p:sp>
          <p:nvSpPr>
            <p:cNvPr id="33" name="Text Box 36"/>
            <p:cNvSpPr txBox="1">
              <a:spLocks noChangeArrowheads="1"/>
            </p:cNvSpPr>
            <p:nvPr/>
          </p:nvSpPr>
          <p:spPr bwMode="auto">
            <a:xfrm>
              <a:off x="2266" y="1672"/>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dirty="0">
                  <a:solidFill>
                    <a:srgbClr val="C00000"/>
                  </a:solidFill>
                  <a:latin typeface="Arial"/>
                  <a:cs typeface="Arial"/>
                </a:rPr>
                <a:t>P</a:t>
              </a:r>
              <a:r>
                <a:rPr lang="en-US" sz="2400" b="1" baseline="-25000" dirty="0">
                  <a:solidFill>
                    <a:srgbClr val="C00000"/>
                  </a:solidFill>
                  <a:latin typeface="Arial"/>
                  <a:cs typeface="Arial"/>
                </a:rPr>
                <a:t>2</a:t>
              </a:r>
            </a:p>
          </p:txBody>
        </p:sp>
        <p:sp>
          <p:nvSpPr>
            <p:cNvPr id="34" name="Oval 37"/>
            <p:cNvSpPr>
              <a:spLocks noChangeArrowheads="1"/>
            </p:cNvSpPr>
            <p:nvPr/>
          </p:nvSpPr>
          <p:spPr bwMode="auto">
            <a:xfrm>
              <a:off x="4075" y="1817"/>
              <a:ext cx="88" cy="87"/>
            </a:xfrm>
            <a:prstGeom prst="ellipse">
              <a:avLst/>
            </a:prstGeom>
            <a:solidFill>
              <a:srgbClr val="C00000"/>
            </a:solidFill>
            <a:ln w="9525">
              <a:solidFill>
                <a:srgbClr val="C00000"/>
              </a:solidFill>
              <a:prstDash val="solid"/>
              <a:round/>
              <a:headEnd/>
              <a:tailEnd/>
            </a:ln>
          </p:spPr>
          <p:txBody>
            <a:bodyPr wrap="none" anchor="ctr"/>
            <a:lstStyle/>
            <a:p>
              <a:endParaRPr lang="en-US">
                <a:solidFill>
                  <a:srgbClr val="C00000"/>
                </a:solidFill>
                <a:latin typeface="Arial"/>
                <a:cs typeface="Arial"/>
              </a:endParaRPr>
            </a:p>
          </p:txBody>
        </p:sp>
        <p:sp>
          <p:nvSpPr>
            <p:cNvPr id="35" name="Line 38"/>
            <p:cNvSpPr>
              <a:spLocks noChangeShapeType="1"/>
            </p:cNvSpPr>
            <p:nvPr/>
          </p:nvSpPr>
          <p:spPr bwMode="auto">
            <a:xfrm>
              <a:off x="2699" y="1864"/>
              <a:ext cx="1422" cy="0"/>
            </a:xfrm>
            <a:prstGeom prst="line">
              <a:avLst/>
            </a:prstGeom>
            <a:noFill/>
            <a:ln w="9525">
              <a:solidFill>
                <a:srgbClr val="C00000"/>
              </a:solidFill>
              <a:prstDash val="lgDash"/>
              <a:round/>
              <a:headEnd/>
              <a:tailEnd/>
            </a:ln>
          </p:spPr>
          <p:txBody>
            <a:bodyPr/>
            <a:lstStyle/>
            <a:p>
              <a:endParaRPr lang="en-US">
                <a:solidFill>
                  <a:srgbClr val="C00000"/>
                </a:solidFill>
                <a:latin typeface="Arial"/>
                <a:cs typeface="Arial"/>
              </a:endParaRPr>
            </a:p>
          </p:txBody>
        </p:sp>
        <p:sp>
          <p:nvSpPr>
            <p:cNvPr id="36" name="Text Box 40"/>
            <p:cNvSpPr txBox="1">
              <a:spLocks noChangeArrowheads="1"/>
            </p:cNvSpPr>
            <p:nvPr/>
          </p:nvSpPr>
          <p:spPr bwMode="auto">
            <a:xfrm>
              <a:off x="3968" y="3217"/>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a:solidFill>
                    <a:srgbClr val="C00000"/>
                  </a:solidFill>
                  <a:latin typeface="Arial"/>
                  <a:cs typeface="Arial"/>
                </a:rPr>
                <a:t>Q</a:t>
              </a:r>
              <a:r>
                <a:rPr lang="en-US" sz="2400" b="1" baseline="-25000">
                  <a:solidFill>
                    <a:srgbClr val="C00000"/>
                  </a:solidFill>
                  <a:latin typeface="Arial"/>
                  <a:cs typeface="Arial"/>
                </a:rPr>
                <a:t>2</a:t>
              </a:r>
            </a:p>
          </p:txBody>
        </p:sp>
        <p:sp>
          <p:nvSpPr>
            <p:cNvPr id="37" name="Line 41"/>
            <p:cNvSpPr>
              <a:spLocks noChangeShapeType="1"/>
            </p:cNvSpPr>
            <p:nvPr/>
          </p:nvSpPr>
          <p:spPr bwMode="auto">
            <a:xfrm flipH="1" flipV="1">
              <a:off x="2538" y="1818"/>
              <a:ext cx="132" cy="42"/>
            </a:xfrm>
            <a:prstGeom prst="line">
              <a:avLst/>
            </a:prstGeom>
            <a:noFill/>
            <a:ln w="9525">
              <a:solidFill>
                <a:srgbClr val="C00000"/>
              </a:solidFill>
              <a:round/>
              <a:headEnd/>
              <a:tailEnd/>
            </a:ln>
          </p:spPr>
          <p:txBody>
            <a:bodyPr/>
            <a:lstStyle/>
            <a:p>
              <a:endParaRPr lang="en-US">
                <a:solidFill>
                  <a:srgbClr val="C00000"/>
                </a:solidFill>
                <a:latin typeface="Arial"/>
                <a:cs typeface="Arial"/>
              </a:endParaRPr>
            </a:p>
          </p:txBody>
        </p:sp>
        <p:sp>
          <p:nvSpPr>
            <p:cNvPr id="38" name="Line 42"/>
            <p:cNvSpPr>
              <a:spLocks noChangeShapeType="1"/>
            </p:cNvSpPr>
            <p:nvPr/>
          </p:nvSpPr>
          <p:spPr bwMode="auto">
            <a:xfrm>
              <a:off x="4122" y="1867"/>
              <a:ext cx="0" cy="1335"/>
            </a:xfrm>
            <a:prstGeom prst="line">
              <a:avLst/>
            </a:prstGeom>
            <a:noFill/>
            <a:ln w="9525">
              <a:solidFill>
                <a:srgbClr val="C00000"/>
              </a:solidFill>
              <a:prstDash val="lgDash"/>
              <a:round/>
              <a:headEnd/>
              <a:tailEnd/>
            </a:ln>
          </p:spPr>
          <p:txBody>
            <a:bodyPr/>
            <a:lstStyle/>
            <a:p>
              <a:endParaRPr lang="en-US">
                <a:solidFill>
                  <a:srgbClr val="C00000"/>
                </a:solidFill>
                <a:latin typeface="Arial"/>
                <a:cs typeface="Arial"/>
              </a:endParaRPr>
            </a:p>
          </p:txBody>
        </p:sp>
      </p:grpSp>
      <p:sp>
        <p:nvSpPr>
          <p:cNvPr id="39"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9018473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par>
                          <p:cTn id="18" fill="hold">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par>
                          <p:cTn id="22" fill="hold">
                            <p:stCondLst>
                              <p:cond delay="1000"/>
                            </p:stCondLst>
                            <p:childTnLst>
                              <p:par>
                                <p:cTn id="23" presetID="17" presetClass="entr" presetSubtype="8" fill="hold" grpId="0" nodeType="after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p:cTn id="25" dur="500" fill="hold"/>
                                        <p:tgtEl>
                                          <p:spTgt spid="30"/>
                                        </p:tgtEl>
                                        <p:attrNameLst>
                                          <p:attrName>ppt_x</p:attrName>
                                        </p:attrNameLst>
                                      </p:cBhvr>
                                      <p:tavLst>
                                        <p:tav tm="0">
                                          <p:val>
                                            <p:strVal val="#ppt_x-#ppt_w/2"/>
                                          </p:val>
                                        </p:tav>
                                        <p:tav tm="100000">
                                          <p:val>
                                            <p:strVal val="#ppt_x"/>
                                          </p:val>
                                        </p:tav>
                                      </p:tavLst>
                                    </p:anim>
                                    <p:anim calcmode="lin" valueType="num">
                                      <p:cBhvr>
                                        <p:cTn id="26" dur="500" fill="hold"/>
                                        <p:tgtEl>
                                          <p:spTgt spid="30"/>
                                        </p:tgtEl>
                                        <p:attrNameLst>
                                          <p:attrName>ppt_y</p:attrName>
                                        </p:attrNameLst>
                                      </p:cBhvr>
                                      <p:tavLst>
                                        <p:tav tm="0">
                                          <p:val>
                                            <p:strVal val="#ppt_y"/>
                                          </p:val>
                                        </p:tav>
                                        <p:tav tm="100000">
                                          <p:val>
                                            <p:strVal val="#ppt_y"/>
                                          </p:val>
                                        </p:tav>
                                      </p:tavLst>
                                    </p:anim>
                                    <p:anim calcmode="lin" valueType="num">
                                      <p:cBhvr>
                                        <p:cTn id="27" dur="500" fill="hold"/>
                                        <p:tgtEl>
                                          <p:spTgt spid="30"/>
                                        </p:tgtEl>
                                        <p:attrNameLst>
                                          <p:attrName>ppt_w</p:attrName>
                                        </p:attrNameLst>
                                      </p:cBhvr>
                                      <p:tavLst>
                                        <p:tav tm="0">
                                          <p:val>
                                            <p:fltVal val="0"/>
                                          </p:val>
                                        </p:tav>
                                        <p:tav tm="100000">
                                          <p:val>
                                            <p:strVal val="#ppt_w"/>
                                          </p:val>
                                        </p:tav>
                                      </p:tavLst>
                                    </p:anim>
                                    <p:anim calcmode="lin" valueType="num">
                                      <p:cBhvr>
                                        <p:cTn id="28" dur="500" fill="hold"/>
                                        <p:tgtEl>
                                          <p:spTgt spid="30"/>
                                        </p:tgtEl>
                                        <p:attrNameLst>
                                          <p:attrName>ppt_h</p:attrName>
                                        </p:attrNameLst>
                                      </p:cBhvr>
                                      <p:tavLst>
                                        <p:tav tm="0">
                                          <p:val>
                                            <p:strVal val="#ppt_h"/>
                                          </p:val>
                                        </p:tav>
                                        <p:tav tm="100000">
                                          <p:val>
                                            <p:strVal val="#ppt_h"/>
                                          </p:val>
                                        </p:tav>
                                      </p:tavLst>
                                    </p:anim>
                                  </p:childTnLst>
                                </p:cTn>
                              </p:par>
                            </p:childTnLst>
                          </p:cTn>
                        </p:par>
                        <p:par>
                          <p:cTn id="29" fill="hold">
                            <p:stCondLst>
                              <p:cond delay="1500"/>
                            </p:stCondLst>
                            <p:childTnLst>
                              <p:par>
                                <p:cTn id="30" presetID="18" presetClass="entr" presetSubtype="6" fill="hold" nodeType="after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strips(downRight)">
                                      <p:cBhvr>
                                        <p:cTn id="32" dur="500"/>
                                        <p:tgtEl>
                                          <p:spTgt spid="27"/>
                                        </p:tgtEl>
                                      </p:cBhvr>
                                    </p:animEffect>
                                  </p:childTnLst>
                                </p:cTn>
                              </p:par>
                            </p:childTnLst>
                          </p:cTn>
                        </p:par>
                        <p:par>
                          <p:cTn id="33" fill="hold">
                            <p:stCondLst>
                              <p:cond delay="2000"/>
                            </p:stCondLst>
                            <p:childTnLst>
                              <p:par>
                                <p:cTn id="34" presetID="17" presetClass="entr" presetSubtype="8" fill="hold" grpId="0" nodeType="afterEffect">
                                  <p:stCondLst>
                                    <p:cond delay="0"/>
                                  </p:stCondLst>
                                  <p:childTnLst>
                                    <p:set>
                                      <p:cBhvr>
                                        <p:cTn id="35" dur="1" fill="hold">
                                          <p:stCondLst>
                                            <p:cond delay="0"/>
                                          </p:stCondLst>
                                        </p:cTn>
                                        <p:tgtEl>
                                          <p:spTgt spid="31"/>
                                        </p:tgtEl>
                                        <p:attrNameLst>
                                          <p:attrName>style.visibility</p:attrName>
                                        </p:attrNameLst>
                                      </p:cBhvr>
                                      <p:to>
                                        <p:strVal val="visible"/>
                                      </p:to>
                                    </p:set>
                                    <p:anim calcmode="lin" valueType="num">
                                      <p:cBhvr>
                                        <p:cTn id="36" dur="500" fill="hold"/>
                                        <p:tgtEl>
                                          <p:spTgt spid="31"/>
                                        </p:tgtEl>
                                        <p:attrNameLst>
                                          <p:attrName>ppt_x</p:attrName>
                                        </p:attrNameLst>
                                      </p:cBhvr>
                                      <p:tavLst>
                                        <p:tav tm="0">
                                          <p:val>
                                            <p:strVal val="#ppt_x-#ppt_w/2"/>
                                          </p:val>
                                        </p:tav>
                                        <p:tav tm="100000">
                                          <p:val>
                                            <p:strVal val="#ppt_x"/>
                                          </p:val>
                                        </p:tav>
                                      </p:tavLst>
                                    </p:anim>
                                    <p:anim calcmode="lin" valueType="num">
                                      <p:cBhvr>
                                        <p:cTn id="37" dur="500" fill="hold"/>
                                        <p:tgtEl>
                                          <p:spTgt spid="31"/>
                                        </p:tgtEl>
                                        <p:attrNameLst>
                                          <p:attrName>ppt_y</p:attrName>
                                        </p:attrNameLst>
                                      </p:cBhvr>
                                      <p:tavLst>
                                        <p:tav tm="0">
                                          <p:val>
                                            <p:strVal val="#ppt_y"/>
                                          </p:val>
                                        </p:tav>
                                        <p:tav tm="100000">
                                          <p:val>
                                            <p:strVal val="#ppt_y"/>
                                          </p:val>
                                        </p:tav>
                                      </p:tavLst>
                                    </p:anim>
                                    <p:anim calcmode="lin" valueType="num">
                                      <p:cBhvr>
                                        <p:cTn id="38" dur="500" fill="hold"/>
                                        <p:tgtEl>
                                          <p:spTgt spid="31"/>
                                        </p:tgtEl>
                                        <p:attrNameLst>
                                          <p:attrName>ppt_w</p:attrName>
                                        </p:attrNameLst>
                                      </p:cBhvr>
                                      <p:tavLst>
                                        <p:tav tm="0">
                                          <p:val>
                                            <p:fltVal val="0"/>
                                          </p:val>
                                        </p:tav>
                                        <p:tav tm="100000">
                                          <p:val>
                                            <p:strVal val="#ppt_w"/>
                                          </p:val>
                                        </p:tav>
                                      </p:tavLst>
                                    </p:anim>
                                    <p:anim calcmode="lin" valueType="num">
                                      <p:cBhvr>
                                        <p:cTn id="39" dur="500" fill="hold"/>
                                        <p:tgtEl>
                                          <p:spTgt spid="31"/>
                                        </p:tgtEl>
                                        <p:attrNameLst>
                                          <p:attrName>ppt_h</p:attrName>
                                        </p:attrNameLst>
                                      </p:cBhvr>
                                      <p:tavLst>
                                        <p:tav tm="0">
                                          <p:val>
                                            <p:strVal val="#ppt_h"/>
                                          </p:val>
                                        </p:tav>
                                        <p:tav tm="100000">
                                          <p:val>
                                            <p:strVal val="#ppt_h"/>
                                          </p:val>
                                        </p:tav>
                                      </p:tavLst>
                                    </p:anim>
                                  </p:childTnLst>
                                </p:cTn>
                              </p:par>
                            </p:childTnLst>
                          </p:cTn>
                        </p:par>
                        <p:par>
                          <p:cTn id="40" fill="hold">
                            <p:stCondLst>
                              <p:cond delay="2500"/>
                            </p:stCondLst>
                            <p:childTnLst>
                              <p:par>
                                <p:cTn id="41" presetID="18" presetClass="entr" presetSubtype="12" fill="hold" nodeType="after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strips(downLeft)">
                                      <p:cBhvr>
                                        <p:cTn id="43" dur="500"/>
                                        <p:tgtEl>
                                          <p:spTgt spid="24"/>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wipe(left)">
                                      <p:cBhvr>
                                        <p:cTn id="48" dur="500"/>
                                        <p:tgtEl>
                                          <p:spTgt spid="3">
                                            <p:txEl>
                                              <p:pRg st="6" end="6"/>
                                            </p:txEl>
                                          </p:spTgt>
                                        </p:tgtEl>
                                      </p:cBhvr>
                                    </p:animEffect>
                                  </p:childTnLst>
                                </p:cTn>
                              </p:par>
                            </p:childTnLst>
                          </p:cTn>
                        </p:par>
                        <p:par>
                          <p:cTn id="49" fill="hold">
                            <p:stCondLst>
                              <p:cond delay="500"/>
                            </p:stCondLst>
                            <p:childTnLst>
                              <p:par>
                                <p:cTn id="50" presetID="22" presetClass="entr" presetSubtype="8" fill="hold" grpId="0" nodeType="after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wipe(left)">
                                      <p:cBhvr>
                                        <p:cTn id="52" dur="500"/>
                                        <p:tgtEl>
                                          <p:spTgt spid="3">
                                            <p:txEl>
                                              <p:pRg st="7" end="7"/>
                                            </p:txEl>
                                          </p:spTgt>
                                        </p:tgtEl>
                                      </p:cBhvr>
                                    </p:animEffect>
                                  </p:childTnLst>
                                </p:cTn>
                              </p:par>
                            </p:childTnLst>
                          </p:cTn>
                        </p:par>
                        <p:par>
                          <p:cTn id="53" fill="hold">
                            <p:stCondLst>
                              <p:cond delay="1000"/>
                            </p:stCondLst>
                            <p:childTnLst>
                              <p:par>
                                <p:cTn id="54" presetID="22" presetClass="entr" presetSubtype="8" fill="hold" grpId="0" nodeType="after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wipe(left)">
                                      <p:cBhvr>
                                        <p:cTn id="56" dur="500"/>
                                        <p:tgtEl>
                                          <p:spTgt spid="3">
                                            <p:txEl>
                                              <p:pRg st="8" end="8"/>
                                            </p:txEl>
                                          </p:spTgt>
                                        </p:tgtEl>
                                      </p:cBhvr>
                                    </p:animEffect>
                                  </p:childTnLst>
                                </p:cTn>
                              </p:par>
                            </p:childTnLst>
                          </p:cTn>
                        </p:par>
                        <p:par>
                          <p:cTn id="57" fill="hold">
                            <p:stCondLst>
                              <p:cond delay="1500"/>
                            </p:stCondLst>
                            <p:childTnLst>
                              <p:par>
                                <p:cTn id="58" presetID="22" presetClass="entr" presetSubtype="8" fill="hold" grpId="0" nodeType="after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Effect transition="in" filter="wipe(left)">
                                      <p:cBhvr>
                                        <p:cTn id="60" dur="500"/>
                                        <p:tgtEl>
                                          <p:spTgt spid="3">
                                            <p:txEl>
                                              <p:pRg st="9" end="9"/>
                                            </p:txEl>
                                          </p:spTgt>
                                        </p:tgtEl>
                                      </p:cBhvr>
                                    </p:animEffect>
                                  </p:childTnLst>
                                </p:cTn>
                              </p:par>
                            </p:childTnLst>
                          </p:cTn>
                        </p:par>
                        <p:par>
                          <p:cTn id="61" fill="hold">
                            <p:stCondLst>
                              <p:cond delay="2000"/>
                            </p:stCondLst>
                            <p:childTnLst>
                              <p:par>
                                <p:cTn id="62" presetID="22" presetClass="entr" presetSubtype="8" fill="hold" grpId="0" nodeType="afterEffect">
                                  <p:stCondLst>
                                    <p:cond delay="0"/>
                                  </p:stCondLst>
                                  <p:childTnLst>
                                    <p:set>
                                      <p:cBhvr>
                                        <p:cTn id="63" dur="1" fill="hold">
                                          <p:stCondLst>
                                            <p:cond delay="0"/>
                                          </p:stCondLst>
                                        </p:cTn>
                                        <p:tgtEl>
                                          <p:spTgt spid="3">
                                            <p:txEl>
                                              <p:pRg st="10" end="10"/>
                                            </p:txEl>
                                          </p:spTgt>
                                        </p:tgtEl>
                                        <p:attrNameLst>
                                          <p:attrName>style.visibility</p:attrName>
                                        </p:attrNameLst>
                                      </p:cBhvr>
                                      <p:to>
                                        <p:strVal val="visible"/>
                                      </p:to>
                                    </p:set>
                                    <p:animEffect transition="in" filter="wipe(left)">
                                      <p:cBhvr>
                                        <p:cTn id="64" dur="500"/>
                                        <p:tgtEl>
                                          <p:spTgt spid="3">
                                            <p:txEl>
                                              <p:pRg st="10" end="10"/>
                                            </p:txEl>
                                          </p:spTgt>
                                        </p:tgtEl>
                                      </p:cBhvr>
                                    </p:animEffect>
                                  </p:childTnLst>
                                </p:cTn>
                              </p:par>
                            </p:childTnLst>
                          </p:cTn>
                        </p:par>
                        <p:par>
                          <p:cTn id="65" fill="hold">
                            <p:stCondLst>
                              <p:cond delay="2500"/>
                            </p:stCondLst>
                            <p:childTnLst>
                              <p:par>
                                <p:cTn id="66" presetID="22" presetClass="entr" presetSubtype="8" fill="hold" grpId="0" nodeType="after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wipe(left)">
                                      <p:cBhvr>
                                        <p:cTn id="68" dur="500"/>
                                        <p:tgtEl>
                                          <p:spTgt spid="3">
                                            <p:txEl>
                                              <p:pRg st="11" end="11"/>
                                            </p:txEl>
                                          </p:spTgt>
                                        </p:tgtEl>
                                      </p:cBhvr>
                                    </p:animEffect>
                                  </p:childTnLst>
                                </p:cTn>
                              </p:par>
                            </p:childTnLst>
                          </p:cTn>
                        </p:par>
                        <p:par>
                          <p:cTn id="69" fill="hold">
                            <p:stCondLst>
                              <p:cond delay="3000"/>
                            </p:stCondLst>
                            <p:childTnLst>
                              <p:par>
                                <p:cTn id="70" presetID="18" presetClass="entr" presetSubtype="12" fill="hold" nodeType="afterEffect">
                                  <p:stCondLst>
                                    <p:cond delay="0"/>
                                  </p:stCondLst>
                                  <p:childTnLst>
                                    <p:set>
                                      <p:cBhvr>
                                        <p:cTn id="71" dur="1" fill="hold">
                                          <p:stCondLst>
                                            <p:cond delay="0"/>
                                          </p:stCondLst>
                                        </p:cTn>
                                        <p:tgtEl>
                                          <p:spTgt spid="32"/>
                                        </p:tgtEl>
                                        <p:attrNameLst>
                                          <p:attrName>style.visibility</p:attrName>
                                        </p:attrNameLst>
                                      </p:cBhvr>
                                      <p:to>
                                        <p:strVal val="visible"/>
                                      </p:to>
                                    </p:set>
                                    <p:animEffect transition="in" filter="strips(downLeft)">
                                      <p:cBhvr>
                                        <p:cTn id="7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0" grpId="0" uiExpand="1" animBg="1"/>
      <p:bldP spid="31" grpId="0" uiExpand="1"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EXAMPLE 3C: A Shift in Both </a:t>
            </a:r>
            <a:r>
              <a:rPr lang="en-US" b="1" i="1" dirty="0">
                <a:solidFill>
                  <a:schemeClr val="accent6">
                    <a:lumMod val="50000"/>
                  </a:schemeClr>
                </a:solidFill>
              </a:rPr>
              <a:t>S</a:t>
            </a:r>
            <a:r>
              <a:rPr lang="en-US" dirty="0">
                <a:solidFill>
                  <a:schemeClr val="accent6">
                    <a:lumMod val="50000"/>
                  </a:schemeClr>
                </a:solidFill>
              </a:rPr>
              <a:t> and </a:t>
            </a:r>
            <a:r>
              <a:rPr lang="en-US" b="1" i="1" dirty="0">
                <a:solidFill>
                  <a:schemeClr val="accent6">
                    <a:lumMod val="50000"/>
                  </a:schemeClr>
                </a:solidFill>
              </a:rPr>
              <a:t>D</a:t>
            </a:r>
            <a:r>
              <a:rPr lang="en-US" dirty="0">
                <a:solidFill>
                  <a:schemeClr val="accent6">
                    <a:lumMod val="50000"/>
                  </a:schemeClr>
                </a:solidFill>
              </a:rPr>
              <a:t> – 2 </a:t>
            </a:r>
            <a:endParaRPr lang="en-US" b="1" i="1" dirty="0">
              <a:solidFill>
                <a:schemeClr val="accent6">
                  <a:lumMod val="50000"/>
                </a:schemeClr>
              </a:solidFill>
            </a:endParaRPr>
          </a:p>
        </p:txBody>
      </p:sp>
      <p:sp>
        <p:nvSpPr>
          <p:cNvPr id="4" name="Slide Number Placeholder 3"/>
          <p:cNvSpPr>
            <a:spLocks noGrp="1"/>
          </p:cNvSpPr>
          <p:nvPr>
            <p:ph type="sldNum" sz="quarter" idx="10"/>
          </p:nvPr>
        </p:nvSpPr>
        <p:spPr>
          <a:xfrm>
            <a:off x="8618538" y="6249987"/>
            <a:ext cx="520700" cy="379413"/>
          </a:xfrm>
        </p:spPr>
        <p:txBody>
          <a:bodyPr/>
          <a:lstStyle/>
          <a:p>
            <a:pPr>
              <a:defRPr/>
            </a:pPr>
            <a:fld id="{2F37425F-5E17-4209-B948-B5CE2119E408}" type="slidenum">
              <a:rPr lang="en-US" smtClean="0"/>
              <a:pPr>
                <a:defRPr/>
              </a:pPr>
              <a:t>59</a:t>
            </a:fld>
            <a:endParaRPr lang="en-US" dirty="0"/>
          </a:p>
        </p:txBody>
      </p:sp>
      <p:sp>
        <p:nvSpPr>
          <p:cNvPr id="3" name="Text Placeholder 2"/>
          <p:cNvSpPr>
            <a:spLocks noGrp="1"/>
          </p:cNvSpPr>
          <p:nvPr>
            <p:ph idx="12"/>
          </p:nvPr>
        </p:nvSpPr>
        <p:spPr>
          <a:xfrm>
            <a:off x="381000" y="838200"/>
            <a:ext cx="8518947" cy="5638800"/>
          </a:xfrm>
        </p:spPr>
        <p:txBody>
          <a:bodyPr>
            <a:noAutofit/>
          </a:bodyPr>
          <a:lstStyle/>
          <a:p>
            <a:pPr marL="0" indent="0">
              <a:buNone/>
            </a:pPr>
            <a:r>
              <a:rPr lang="en-US" sz="2800" b="1" dirty="0"/>
              <a:t>EVENTS:</a:t>
            </a:r>
            <a:r>
              <a:rPr lang="en-US" sz="2800" dirty="0"/>
              <a:t>  </a:t>
            </a:r>
            <a:r>
              <a:rPr lang="en-US" sz="2800" dirty="0">
                <a:solidFill>
                  <a:srgbClr val="C00000"/>
                </a:solidFill>
              </a:rPr>
              <a:t>Price of doughnuts rises </a:t>
            </a:r>
            <a:r>
              <a:rPr lang="en-US" sz="2800" dirty="0"/>
              <a:t>AND</a:t>
            </a:r>
            <a:r>
              <a:rPr lang="en-US" sz="2800" dirty="0">
                <a:solidFill>
                  <a:srgbClr val="C00000"/>
                </a:solidFill>
              </a:rPr>
              <a:t> new technology reduces production costs</a:t>
            </a:r>
          </a:p>
          <a:p>
            <a:pPr>
              <a:spcBef>
                <a:spcPct val="5000"/>
              </a:spcBef>
              <a:buClr>
                <a:srgbClr val="00B85C"/>
              </a:buClr>
              <a:buSzPct val="120000"/>
              <a:buFont typeface="Wingdings" pitchFamily="2" charset="2"/>
              <a:buNone/>
            </a:pPr>
            <a:r>
              <a:rPr lang="en-US" sz="2800" b="1" dirty="0">
                <a:cs typeface="Arial"/>
              </a:rPr>
              <a:t> </a:t>
            </a:r>
          </a:p>
          <a:p>
            <a:pPr>
              <a:spcBef>
                <a:spcPct val="5000"/>
              </a:spcBef>
              <a:buClr>
                <a:srgbClr val="00B85C"/>
              </a:buClr>
              <a:buSzPct val="120000"/>
              <a:buFont typeface="Wingdings" pitchFamily="2" charset="2"/>
              <a:buNone/>
            </a:pPr>
            <a:r>
              <a:rPr lang="en-US" sz="2800" b="1" dirty="0">
                <a:cs typeface="Arial"/>
              </a:rPr>
              <a:t> </a:t>
            </a:r>
          </a:p>
          <a:p>
            <a:pPr>
              <a:spcBef>
                <a:spcPct val="5000"/>
              </a:spcBef>
              <a:buClr>
                <a:srgbClr val="00B85C"/>
              </a:buClr>
              <a:buSzPct val="120000"/>
              <a:buFont typeface="Wingdings" pitchFamily="2" charset="2"/>
              <a:buNone/>
            </a:pPr>
            <a:r>
              <a:rPr lang="en-US" sz="2800" b="1" dirty="0">
                <a:cs typeface="Arial"/>
              </a:rPr>
              <a:t> </a:t>
            </a:r>
          </a:p>
          <a:p>
            <a:pPr>
              <a:spcBef>
                <a:spcPct val="5000"/>
              </a:spcBef>
              <a:buClr>
                <a:srgbClr val="00B85C"/>
              </a:buClr>
              <a:buSzPct val="120000"/>
              <a:buFont typeface="Wingdings" pitchFamily="2" charset="2"/>
              <a:buNone/>
            </a:pPr>
            <a:r>
              <a:rPr lang="en-US" sz="2800" b="1" dirty="0">
                <a:cs typeface="Arial"/>
              </a:rPr>
              <a:t> STEP 3:  </a:t>
            </a:r>
          </a:p>
          <a:p>
            <a:pPr>
              <a:spcBef>
                <a:spcPct val="5000"/>
              </a:spcBef>
              <a:buClr>
                <a:srgbClr val="00B85C"/>
              </a:buClr>
              <a:buSzPct val="120000"/>
              <a:buFont typeface="Wingdings" pitchFamily="2" charset="2"/>
              <a:buNone/>
            </a:pPr>
            <a:r>
              <a:rPr lang="en-US" sz="2800" b="1" i="1" dirty="0">
                <a:solidFill>
                  <a:srgbClr val="C00000"/>
                </a:solidFill>
                <a:cs typeface="Arial"/>
              </a:rPr>
              <a:t>Q</a:t>
            </a:r>
            <a:r>
              <a:rPr lang="en-US" sz="2800" dirty="0">
                <a:solidFill>
                  <a:srgbClr val="C00000"/>
                </a:solidFill>
                <a:cs typeface="Arial"/>
              </a:rPr>
              <a:t> rises</a:t>
            </a:r>
            <a:r>
              <a:rPr lang="en-US" sz="2800" dirty="0">
                <a:cs typeface="Arial"/>
              </a:rPr>
              <a:t>, but the </a:t>
            </a:r>
            <a:r>
              <a:rPr lang="en-US" sz="2800" u="sng" dirty="0">
                <a:cs typeface="Arial"/>
              </a:rPr>
              <a:t>effect </a:t>
            </a:r>
          </a:p>
          <a:p>
            <a:pPr>
              <a:spcBef>
                <a:spcPct val="5000"/>
              </a:spcBef>
              <a:buClr>
                <a:srgbClr val="00B85C"/>
              </a:buClr>
              <a:buSzPct val="120000"/>
              <a:buFont typeface="Wingdings" pitchFamily="2" charset="2"/>
              <a:buNone/>
            </a:pPr>
            <a:r>
              <a:rPr lang="en-US" sz="2800" u="sng" dirty="0">
                <a:cs typeface="Arial"/>
              </a:rPr>
              <a:t>on </a:t>
            </a:r>
            <a:r>
              <a:rPr lang="en-US" sz="2800" b="1" i="1" u="sng" dirty="0">
                <a:solidFill>
                  <a:srgbClr val="C00000"/>
                </a:solidFill>
                <a:cs typeface="Arial"/>
              </a:rPr>
              <a:t>P</a:t>
            </a:r>
            <a:r>
              <a:rPr lang="en-US" sz="2800" u="sng" dirty="0">
                <a:solidFill>
                  <a:srgbClr val="C00000"/>
                </a:solidFill>
                <a:cs typeface="Arial"/>
              </a:rPr>
              <a:t> is ambiguous</a:t>
            </a:r>
            <a:r>
              <a:rPr lang="en-US" sz="2800" dirty="0">
                <a:cs typeface="Arial"/>
              </a:rPr>
              <a:t>:</a:t>
            </a:r>
          </a:p>
          <a:p>
            <a:pPr>
              <a:spcBef>
                <a:spcPct val="5000"/>
              </a:spcBef>
              <a:buClr>
                <a:srgbClr val="00B85C"/>
              </a:buClr>
              <a:buSzPct val="120000"/>
              <a:buFont typeface="Wingdings" pitchFamily="2" charset="2"/>
              <a:buNone/>
            </a:pPr>
            <a:r>
              <a:rPr lang="en-US" sz="3600" dirty="0">
                <a:cs typeface="Arial"/>
              </a:rPr>
              <a:t>  </a:t>
            </a:r>
          </a:p>
          <a:p>
            <a:pPr>
              <a:spcBef>
                <a:spcPct val="5000"/>
              </a:spcBef>
              <a:buClr>
                <a:srgbClr val="00B85C"/>
              </a:buClr>
              <a:buSzPct val="120000"/>
              <a:buFont typeface="Wingdings" pitchFamily="2" charset="2"/>
              <a:buNone/>
            </a:pPr>
            <a:r>
              <a:rPr lang="en-US" sz="2800" dirty="0">
                <a:solidFill>
                  <a:srgbClr val="002060"/>
                </a:solidFill>
                <a:cs typeface="Arial"/>
              </a:rPr>
              <a:t>If supply increases more				    than demand, </a:t>
            </a:r>
            <a:r>
              <a:rPr lang="en-US" sz="2800" b="1" i="1" dirty="0">
                <a:solidFill>
                  <a:srgbClr val="002060"/>
                </a:solidFill>
                <a:cs typeface="Arial"/>
              </a:rPr>
              <a:t>P</a:t>
            </a:r>
            <a:r>
              <a:rPr lang="en-US" sz="2800" dirty="0">
                <a:solidFill>
                  <a:srgbClr val="002060"/>
                </a:solidFill>
                <a:cs typeface="Arial"/>
              </a:rPr>
              <a:t> falls.</a:t>
            </a:r>
          </a:p>
        </p:txBody>
      </p:sp>
      <p:grpSp>
        <p:nvGrpSpPr>
          <p:cNvPr id="6" name="Group 4"/>
          <p:cNvGrpSpPr>
            <a:grpSpLocks/>
          </p:cNvGrpSpPr>
          <p:nvPr/>
        </p:nvGrpSpPr>
        <p:grpSpPr bwMode="auto">
          <a:xfrm>
            <a:off x="4333875" y="1828800"/>
            <a:ext cx="4733925" cy="3725026"/>
            <a:chOff x="2383" y="1013"/>
            <a:chExt cx="2982" cy="2195"/>
          </a:xfrm>
        </p:grpSpPr>
        <p:grpSp>
          <p:nvGrpSpPr>
            <p:cNvPr id="7" name="Group 5"/>
            <p:cNvGrpSpPr>
              <a:grpSpLocks/>
            </p:cNvGrpSpPr>
            <p:nvPr/>
          </p:nvGrpSpPr>
          <p:grpSpPr bwMode="auto">
            <a:xfrm>
              <a:off x="2697" y="1037"/>
              <a:ext cx="2409" cy="2049"/>
              <a:chOff x="1098" y="1361"/>
              <a:chExt cx="2116" cy="2027"/>
            </a:xfrm>
          </p:grpSpPr>
          <p:sp>
            <p:nvSpPr>
              <p:cNvPr id="10" name="Line 6"/>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latin typeface="Arial"/>
                  <a:cs typeface="Arial"/>
                </a:endParaRPr>
              </a:p>
            </p:txBody>
          </p:sp>
          <p:sp>
            <p:nvSpPr>
              <p:cNvPr id="11" name="Line 7"/>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8" name="Text Box 8"/>
            <p:cNvSpPr txBox="1">
              <a:spLocks noChangeArrowheads="1"/>
            </p:cNvSpPr>
            <p:nvPr/>
          </p:nvSpPr>
          <p:spPr bwMode="auto">
            <a:xfrm>
              <a:off x="2383" y="1013"/>
              <a:ext cx="267" cy="272"/>
            </a:xfrm>
            <a:prstGeom prst="rect">
              <a:avLst/>
            </a:prstGeom>
            <a:noFill/>
            <a:ln w="9525">
              <a:noFill/>
              <a:miter lim="800000"/>
              <a:headEnd/>
              <a:tailEnd/>
            </a:ln>
          </p:spPr>
          <p:txBody>
            <a:bodyPr>
              <a:spAutoFit/>
            </a:bodyPr>
            <a:lstStyle/>
            <a:p>
              <a:pPr algn="ctr">
                <a:spcBef>
                  <a:spcPct val="50000"/>
                </a:spcBef>
              </a:pPr>
              <a:r>
                <a:rPr lang="en-US" sz="2400" b="1" i="1" dirty="0">
                  <a:latin typeface="Arial"/>
                  <a:cs typeface="Arial"/>
                </a:rPr>
                <a:t>P</a:t>
              </a:r>
            </a:p>
          </p:txBody>
        </p:sp>
        <p:sp>
          <p:nvSpPr>
            <p:cNvPr id="9" name="Text Box 9"/>
            <p:cNvSpPr txBox="1">
              <a:spLocks noChangeArrowheads="1"/>
            </p:cNvSpPr>
            <p:nvPr/>
          </p:nvSpPr>
          <p:spPr bwMode="auto">
            <a:xfrm>
              <a:off x="5075" y="2936"/>
              <a:ext cx="290" cy="272"/>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p>
          </p:txBody>
        </p:sp>
      </p:grpSp>
      <p:grpSp>
        <p:nvGrpSpPr>
          <p:cNvPr id="12" name="Group 10"/>
          <p:cNvGrpSpPr>
            <a:grpSpLocks/>
          </p:cNvGrpSpPr>
          <p:nvPr/>
        </p:nvGrpSpPr>
        <p:grpSpPr bwMode="auto">
          <a:xfrm>
            <a:off x="5075238" y="2219747"/>
            <a:ext cx="2544763" cy="2886075"/>
            <a:chOff x="2850" y="1233"/>
            <a:chExt cx="1603" cy="1818"/>
          </a:xfrm>
        </p:grpSpPr>
        <p:sp>
          <p:nvSpPr>
            <p:cNvPr id="13" name="Line 11"/>
            <p:cNvSpPr>
              <a:spLocks noChangeShapeType="1"/>
            </p:cNvSpPr>
            <p:nvPr/>
          </p:nvSpPr>
          <p:spPr bwMode="auto">
            <a:xfrm>
              <a:off x="2850" y="1233"/>
              <a:ext cx="1263" cy="1587"/>
            </a:xfrm>
            <a:prstGeom prst="line">
              <a:avLst/>
            </a:prstGeom>
            <a:noFill/>
            <a:ln w="38100">
              <a:solidFill>
                <a:srgbClr val="003399"/>
              </a:solidFill>
              <a:round/>
              <a:headEnd/>
              <a:tailEnd/>
            </a:ln>
          </p:spPr>
          <p:txBody>
            <a:bodyPr/>
            <a:lstStyle/>
            <a:p>
              <a:endParaRPr lang="en-US">
                <a:latin typeface="Arial"/>
                <a:cs typeface="Arial"/>
              </a:endParaRPr>
            </a:p>
          </p:txBody>
        </p:sp>
        <p:sp>
          <p:nvSpPr>
            <p:cNvPr id="14" name="Text Box 12"/>
            <p:cNvSpPr txBox="1">
              <a:spLocks noChangeArrowheads="1"/>
            </p:cNvSpPr>
            <p:nvPr/>
          </p:nvSpPr>
          <p:spPr bwMode="auto">
            <a:xfrm>
              <a:off x="4109" y="2763"/>
              <a:ext cx="344" cy="288"/>
            </a:xfrm>
            <a:prstGeom prst="rect">
              <a:avLst/>
            </a:prstGeom>
            <a:noFill/>
            <a:ln w="9525">
              <a:noFill/>
              <a:miter lim="800000"/>
              <a:headEnd/>
              <a:tailEnd/>
            </a:ln>
          </p:spPr>
          <p:txBody>
            <a:bodyPr>
              <a:spAutoFit/>
            </a:bodyPr>
            <a:lstStyle/>
            <a:p>
              <a:pPr algn="ctr">
                <a:spcBef>
                  <a:spcPct val="50000"/>
                </a:spcBef>
              </a:pPr>
              <a:r>
                <a:rPr lang="en-US" sz="2400" dirty="0">
                  <a:latin typeface="Arial"/>
                  <a:cs typeface="Arial"/>
                </a:rPr>
                <a:t>D</a:t>
              </a:r>
              <a:r>
                <a:rPr lang="en-US" sz="2400" baseline="-25000" dirty="0">
                  <a:latin typeface="Arial"/>
                  <a:cs typeface="Arial"/>
                </a:rPr>
                <a:t>1</a:t>
              </a:r>
            </a:p>
          </p:txBody>
        </p:sp>
      </p:grpSp>
      <p:grpSp>
        <p:nvGrpSpPr>
          <p:cNvPr id="15" name="Group 13"/>
          <p:cNvGrpSpPr>
            <a:grpSpLocks/>
          </p:cNvGrpSpPr>
          <p:nvPr/>
        </p:nvGrpSpPr>
        <p:grpSpPr bwMode="auto">
          <a:xfrm>
            <a:off x="5419725" y="1887959"/>
            <a:ext cx="1933575" cy="2901950"/>
            <a:chOff x="3067" y="1024"/>
            <a:chExt cx="1218" cy="1828"/>
          </a:xfrm>
        </p:grpSpPr>
        <p:sp>
          <p:nvSpPr>
            <p:cNvPr id="16" name="Line 14"/>
            <p:cNvSpPr>
              <a:spLocks noChangeShapeType="1"/>
            </p:cNvSpPr>
            <p:nvPr/>
          </p:nvSpPr>
          <p:spPr bwMode="auto">
            <a:xfrm flipV="1">
              <a:off x="3067" y="1278"/>
              <a:ext cx="949" cy="1574"/>
            </a:xfrm>
            <a:prstGeom prst="line">
              <a:avLst/>
            </a:prstGeom>
            <a:noFill/>
            <a:ln w="38100">
              <a:solidFill>
                <a:srgbClr val="003399"/>
              </a:solidFill>
              <a:round/>
              <a:headEnd/>
              <a:tailEnd/>
            </a:ln>
          </p:spPr>
          <p:txBody>
            <a:bodyPr/>
            <a:lstStyle/>
            <a:p>
              <a:endParaRPr lang="en-US">
                <a:latin typeface="Arial"/>
                <a:cs typeface="Arial"/>
              </a:endParaRPr>
            </a:p>
          </p:txBody>
        </p:sp>
        <p:sp>
          <p:nvSpPr>
            <p:cNvPr id="17" name="Text Box 15"/>
            <p:cNvSpPr txBox="1">
              <a:spLocks noChangeArrowheads="1"/>
            </p:cNvSpPr>
            <p:nvPr/>
          </p:nvSpPr>
          <p:spPr bwMode="auto">
            <a:xfrm>
              <a:off x="3920" y="1024"/>
              <a:ext cx="365"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S</a:t>
              </a:r>
              <a:r>
                <a:rPr lang="en-US" sz="2400" baseline="-25000">
                  <a:latin typeface="Arial"/>
                  <a:cs typeface="Arial"/>
                </a:rPr>
                <a:t>1</a:t>
              </a:r>
            </a:p>
          </p:txBody>
        </p:sp>
      </p:grpSp>
      <p:grpSp>
        <p:nvGrpSpPr>
          <p:cNvPr id="18" name="Group 16"/>
          <p:cNvGrpSpPr>
            <a:grpSpLocks/>
          </p:cNvGrpSpPr>
          <p:nvPr/>
        </p:nvGrpSpPr>
        <p:grpSpPr bwMode="auto">
          <a:xfrm>
            <a:off x="4333875" y="3399260"/>
            <a:ext cx="2060575" cy="2332038"/>
            <a:chOff x="2383" y="1976"/>
            <a:chExt cx="1298" cy="1469"/>
          </a:xfrm>
        </p:grpSpPr>
        <p:sp>
          <p:nvSpPr>
            <p:cNvPr id="19" name="Text Box 17"/>
            <p:cNvSpPr txBox="1">
              <a:spLocks noChangeArrowheads="1"/>
            </p:cNvSpPr>
            <p:nvPr/>
          </p:nvSpPr>
          <p:spPr bwMode="auto">
            <a:xfrm>
              <a:off x="2383" y="1976"/>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a:latin typeface="Arial"/>
                  <a:cs typeface="Arial"/>
                </a:rPr>
                <a:t>P</a:t>
              </a:r>
              <a:r>
                <a:rPr lang="en-US" sz="2400" b="1" baseline="-25000">
                  <a:latin typeface="Arial"/>
                  <a:cs typeface="Arial"/>
                </a:rPr>
                <a:t>1</a:t>
              </a:r>
            </a:p>
          </p:txBody>
        </p:sp>
        <p:sp>
          <p:nvSpPr>
            <p:cNvPr id="20" name="Oval 18"/>
            <p:cNvSpPr>
              <a:spLocks noChangeArrowheads="1"/>
            </p:cNvSpPr>
            <p:nvPr/>
          </p:nvSpPr>
          <p:spPr bwMode="auto">
            <a:xfrm>
              <a:off x="3481" y="2043"/>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21" name="Line 19"/>
            <p:cNvSpPr>
              <a:spLocks noChangeShapeType="1"/>
            </p:cNvSpPr>
            <p:nvPr/>
          </p:nvSpPr>
          <p:spPr bwMode="auto">
            <a:xfrm>
              <a:off x="2701" y="2090"/>
              <a:ext cx="823" cy="0"/>
            </a:xfrm>
            <a:prstGeom prst="line">
              <a:avLst/>
            </a:prstGeom>
            <a:noFill/>
            <a:ln w="9525">
              <a:solidFill>
                <a:schemeClr val="tx1"/>
              </a:solidFill>
              <a:prstDash val="lgDash"/>
              <a:round/>
              <a:headEnd/>
              <a:tailEnd/>
            </a:ln>
          </p:spPr>
          <p:txBody>
            <a:bodyPr/>
            <a:lstStyle/>
            <a:p>
              <a:endParaRPr lang="en-US">
                <a:latin typeface="Arial"/>
                <a:cs typeface="Arial"/>
              </a:endParaRPr>
            </a:p>
          </p:txBody>
        </p:sp>
        <p:sp>
          <p:nvSpPr>
            <p:cNvPr id="22" name="Line 20"/>
            <p:cNvSpPr>
              <a:spLocks noChangeShapeType="1"/>
            </p:cNvSpPr>
            <p:nvPr/>
          </p:nvSpPr>
          <p:spPr bwMode="auto">
            <a:xfrm>
              <a:off x="3527" y="2088"/>
              <a:ext cx="0" cy="1117"/>
            </a:xfrm>
            <a:prstGeom prst="line">
              <a:avLst/>
            </a:prstGeom>
            <a:noFill/>
            <a:ln w="9525">
              <a:solidFill>
                <a:schemeClr val="tx1"/>
              </a:solidFill>
              <a:prstDash val="lgDash"/>
              <a:round/>
              <a:headEnd/>
              <a:tailEnd/>
            </a:ln>
          </p:spPr>
          <p:txBody>
            <a:bodyPr/>
            <a:lstStyle/>
            <a:p>
              <a:endParaRPr lang="en-US">
                <a:latin typeface="Arial"/>
                <a:cs typeface="Arial"/>
              </a:endParaRPr>
            </a:p>
          </p:txBody>
        </p:sp>
        <p:sp>
          <p:nvSpPr>
            <p:cNvPr id="23" name="Text Box 21"/>
            <p:cNvSpPr txBox="1">
              <a:spLocks noChangeArrowheads="1"/>
            </p:cNvSpPr>
            <p:nvPr/>
          </p:nvSpPr>
          <p:spPr bwMode="auto">
            <a:xfrm>
              <a:off x="3373" y="3212"/>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a:latin typeface="Arial"/>
                  <a:cs typeface="Arial"/>
                </a:rPr>
                <a:t>Q</a:t>
              </a:r>
              <a:r>
                <a:rPr lang="en-US" sz="2400" b="1" baseline="-25000">
                  <a:latin typeface="Arial"/>
                  <a:cs typeface="Arial"/>
                </a:rPr>
                <a:t>1</a:t>
              </a:r>
            </a:p>
          </p:txBody>
        </p:sp>
      </p:grpSp>
      <p:grpSp>
        <p:nvGrpSpPr>
          <p:cNvPr id="24" name="Group 22"/>
          <p:cNvGrpSpPr>
            <a:grpSpLocks/>
          </p:cNvGrpSpPr>
          <p:nvPr/>
        </p:nvGrpSpPr>
        <p:grpSpPr bwMode="auto">
          <a:xfrm>
            <a:off x="6594475" y="1895897"/>
            <a:ext cx="1933575" cy="2901950"/>
            <a:chOff x="3520" y="1029"/>
            <a:chExt cx="1218" cy="1828"/>
          </a:xfrm>
        </p:grpSpPr>
        <p:sp>
          <p:nvSpPr>
            <p:cNvPr id="25" name="Line 23"/>
            <p:cNvSpPr>
              <a:spLocks noChangeShapeType="1"/>
            </p:cNvSpPr>
            <p:nvPr/>
          </p:nvSpPr>
          <p:spPr bwMode="auto">
            <a:xfrm flipV="1">
              <a:off x="3520" y="1283"/>
              <a:ext cx="949" cy="1574"/>
            </a:xfrm>
            <a:prstGeom prst="line">
              <a:avLst/>
            </a:prstGeom>
            <a:noFill/>
            <a:ln w="38100">
              <a:solidFill>
                <a:srgbClr val="FF0000"/>
              </a:solidFill>
              <a:round/>
              <a:headEnd/>
              <a:tailEnd/>
            </a:ln>
          </p:spPr>
          <p:txBody>
            <a:bodyPr/>
            <a:lstStyle/>
            <a:p>
              <a:endParaRPr lang="en-US">
                <a:latin typeface="Arial"/>
                <a:cs typeface="Arial"/>
              </a:endParaRPr>
            </a:p>
          </p:txBody>
        </p:sp>
        <p:sp>
          <p:nvSpPr>
            <p:cNvPr id="26" name="Text Box 24"/>
            <p:cNvSpPr txBox="1">
              <a:spLocks noChangeArrowheads="1"/>
            </p:cNvSpPr>
            <p:nvPr/>
          </p:nvSpPr>
          <p:spPr bwMode="auto">
            <a:xfrm>
              <a:off x="4373" y="1029"/>
              <a:ext cx="365"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S</a:t>
              </a:r>
              <a:r>
                <a:rPr lang="en-US" sz="2400" baseline="-25000">
                  <a:latin typeface="Arial"/>
                  <a:cs typeface="Arial"/>
                </a:rPr>
                <a:t>2</a:t>
              </a:r>
            </a:p>
          </p:txBody>
        </p:sp>
      </p:grpSp>
      <p:grpSp>
        <p:nvGrpSpPr>
          <p:cNvPr id="27" name="Group 25"/>
          <p:cNvGrpSpPr>
            <a:grpSpLocks/>
          </p:cNvGrpSpPr>
          <p:nvPr/>
        </p:nvGrpSpPr>
        <p:grpSpPr bwMode="auto">
          <a:xfrm>
            <a:off x="5761037" y="2116559"/>
            <a:ext cx="2486025" cy="2901950"/>
            <a:chOff x="3569" y="1168"/>
            <a:chExt cx="1566" cy="1828"/>
          </a:xfrm>
        </p:grpSpPr>
        <p:sp>
          <p:nvSpPr>
            <p:cNvPr id="28" name="Line 26"/>
            <p:cNvSpPr>
              <a:spLocks noChangeShapeType="1"/>
            </p:cNvSpPr>
            <p:nvPr/>
          </p:nvSpPr>
          <p:spPr bwMode="auto">
            <a:xfrm>
              <a:off x="3569" y="1168"/>
              <a:ext cx="1263" cy="1587"/>
            </a:xfrm>
            <a:prstGeom prst="line">
              <a:avLst/>
            </a:prstGeom>
            <a:noFill/>
            <a:ln w="38100">
              <a:solidFill>
                <a:srgbClr val="FF0000"/>
              </a:solidFill>
              <a:round/>
              <a:headEnd/>
              <a:tailEnd/>
            </a:ln>
          </p:spPr>
          <p:txBody>
            <a:bodyPr/>
            <a:lstStyle/>
            <a:p>
              <a:endParaRPr lang="en-US">
                <a:latin typeface="Arial"/>
                <a:cs typeface="Arial"/>
              </a:endParaRPr>
            </a:p>
          </p:txBody>
        </p:sp>
        <p:sp>
          <p:nvSpPr>
            <p:cNvPr id="29" name="Text Box 27"/>
            <p:cNvSpPr txBox="1">
              <a:spLocks noChangeArrowheads="1"/>
            </p:cNvSpPr>
            <p:nvPr/>
          </p:nvSpPr>
          <p:spPr bwMode="auto">
            <a:xfrm>
              <a:off x="4791" y="2708"/>
              <a:ext cx="344"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D</a:t>
              </a:r>
              <a:r>
                <a:rPr lang="en-US" sz="2400" baseline="-25000">
                  <a:latin typeface="Arial"/>
                  <a:cs typeface="Arial"/>
                </a:rPr>
                <a:t>2</a:t>
              </a:r>
            </a:p>
          </p:txBody>
        </p:sp>
      </p:grpSp>
      <p:sp>
        <p:nvSpPr>
          <p:cNvPr id="30" name="Line 28"/>
          <p:cNvSpPr>
            <a:spLocks noChangeShapeType="1"/>
          </p:cNvSpPr>
          <p:nvPr/>
        </p:nvSpPr>
        <p:spPr bwMode="auto">
          <a:xfrm>
            <a:off x="6883400" y="2454697"/>
            <a:ext cx="1068387" cy="0"/>
          </a:xfrm>
          <a:prstGeom prst="line">
            <a:avLst/>
          </a:prstGeom>
          <a:noFill/>
          <a:ln w="57150">
            <a:solidFill>
              <a:srgbClr val="A50021"/>
            </a:solidFill>
            <a:round/>
            <a:headEnd/>
            <a:tailEnd type="triangle" w="lg" len="med"/>
          </a:ln>
        </p:spPr>
        <p:txBody>
          <a:bodyPr/>
          <a:lstStyle/>
          <a:p>
            <a:endParaRPr lang="en-US">
              <a:latin typeface="Arial"/>
              <a:cs typeface="Arial"/>
            </a:endParaRPr>
          </a:p>
        </p:txBody>
      </p:sp>
      <p:sp>
        <p:nvSpPr>
          <p:cNvPr id="31" name="Line 29"/>
          <p:cNvSpPr>
            <a:spLocks noChangeShapeType="1"/>
          </p:cNvSpPr>
          <p:nvPr/>
        </p:nvSpPr>
        <p:spPr bwMode="auto">
          <a:xfrm>
            <a:off x="5332412" y="2453109"/>
            <a:ext cx="646113" cy="0"/>
          </a:xfrm>
          <a:prstGeom prst="line">
            <a:avLst/>
          </a:prstGeom>
          <a:noFill/>
          <a:ln w="57150">
            <a:solidFill>
              <a:srgbClr val="A50021"/>
            </a:solidFill>
            <a:round/>
            <a:headEnd/>
            <a:tailEnd type="triangle" w="lg" len="med"/>
          </a:ln>
        </p:spPr>
        <p:txBody>
          <a:bodyPr/>
          <a:lstStyle/>
          <a:p>
            <a:endParaRPr lang="en-US">
              <a:latin typeface="Arial"/>
              <a:cs typeface="Arial"/>
            </a:endParaRPr>
          </a:p>
        </p:txBody>
      </p:sp>
      <p:grpSp>
        <p:nvGrpSpPr>
          <p:cNvPr id="32" name="Group 38"/>
          <p:cNvGrpSpPr>
            <a:grpSpLocks/>
          </p:cNvGrpSpPr>
          <p:nvPr/>
        </p:nvGrpSpPr>
        <p:grpSpPr bwMode="auto">
          <a:xfrm>
            <a:off x="4205287" y="3794548"/>
            <a:ext cx="3197225" cy="1944688"/>
            <a:chOff x="2302" y="2225"/>
            <a:chExt cx="2014" cy="1225"/>
          </a:xfrm>
        </p:grpSpPr>
        <p:sp>
          <p:nvSpPr>
            <p:cNvPr id="33" name="Text Box 31"/>
            <p:cNvSpPr txBox="1">
              <a:spLocks noChangeArrowheads="1"/>
            </p:cNvSpPr>
            <p:nvPr/>
          </p:nvSpPr>
          <p:spPr bwMode="auto">
            <a:xfrm>
              <a:off x="2302" y="2280"/>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a:solidFill>
                    <a:srgbClr val="C00000"/>
                  </a:solidFill>
                  <a:latin typeface="Arial"/>
                  <a:cs typeface="Arial"/>
                </a:rPr>
                <a:t>P</a:t>
              </a:r>
              <a:r>
                <a:rPr lang="en-US" sz="2400" b="1" baseline="-25000">
                  <a:solidFill>
                    <a:srgbClr val="C00000"/>
                  </a:solidFill>
                  <a:latin typeface="Arial"/>
                  <a:cs typeface="Arial"/>
                </a:rPr>
                <a:t>2</a:t>
              </a:r>
            </a:p>
          </p:txBody>
        </p:sp>
        <p:sp>
          <p:nvSpPr>
            <p:cNvPr id="34" name="Oval 32"/>
            <p:cNvSpPr>
              <a:spLocks noChangeArrowheads="1"/>
            </p:cNvSpPr>
            <p:nvPr/>
          </p:nvSpPr>
          <p:spPr bwMode="auto">
            <a:xfrm>
              <a:off x="4116" y="2225"/>
              <a:ext cx="88" cy="87"/>
            </a:xfrm>
            <a:prstGeom prst="ellipse">
              <a:avLst/>
            </a:prstGeom>
            <a:solidFill>
              <a:srgbClr val="C00000"/>
            </a:solidFill>
            <a:ln w="9525">
              <a:solidFill>
                <a:srgbClr val="C00000"/>
              </a:solidFill>
              <a:prstDash val="solid"/>
              <a:round/>
              <a:headEnd/>
              <a:tailEnd/>
            </a:ln>
          </p:spPr>
          <p:txBody>
            <a:bodyPr wrap="none" anchor="ctr"/>
            <a:lstStyle/>
            <a:p>
              <a:endParaRPr lang="en-US">
                <a:solidFill>
                  <a:srgbClr val="C00000"/>
                </a:solidFill>
                <a:latin typeface="Arial"/>
                <a:cs typeface="Arial"/>
              </a:endParaRPr>
            </a:p>
          </p:txBody>
        </p:sp>
        <p:sp>
          <p:nvSpPr>
            <p:cNvPr id="35" name="Line 33"/>
            <p:cNvSpPr>
              <a:spLocks noChangeShapeType="1"/>
            </p:cNvSpPr>
            <p:nvPr/>
          </p:nvSpPr>
          <p:spPr bwMode="auto">
            <a:xfrm>
              <a:off x="2699" y="2274"/>
              <a:ext cx="1459" cy="0"/>
            </a:xfrm>
            <a:prstGeom prst="line">
              <a:avLst/>
            </a:prstGeom>
            <a:noFill/>
            <a:ln w="9525">
              <a:solidFill>
                <a:srgbClr val="C00000"/>
              </a:solidFill>
              <a:prstDash val="lgDash"/>
              <a:round/>
              <a:headEnd/>
              <a:tailEnd/>
            </a:ln>
          </p:spPr>
          <p:txBody>
            <a:bodyPr/>
            <a:lstStyle/>
            <a:p>
              <a:endParaRPr lang="en-US">
                <a:solidFill>
                  <a:srgbClr val="C00000"/>
                </a:solidFill>
                <a:latin typeface="Arial"/>
                <a:cs typeface="Arial"/>
              </a:endParaRPr>
            </a:p>
          </p:txBody>
        </p:sp>
        <p:sp>
          <p:nvSpPr>
            <p:cNvPr id="36" name="Line 34"/>
            <p:cNvSpPr>
              <a:spLocks noChangeShapeType="1"/>
            </p:cNvSpPr>
            <p:nvPr/>
          </p:nvSpPr>
          <p:spPr bwMode="auto">
            <a:xfrm flipH="1">
              <a:off x="4163" y="2274"/>
              <a:ext cx="0" cy="926"/>
            </a:xfrm>
            <a:prstGeom prst="line">
              <a:avLst/>
            </a:prstGeom>
            <a:noFill/>
            <a:ln w="9525">
              <a:solidFill>
                <a:srgbClr val="C00000"/>
              </a:solidFill>
              <a:prstDash val="lgDash"/>
              <a:round/>
              <a:headEnd/>
              <a:tailEnd/>
            </a:ln>
          </p:spPr>
          <p:txBody>
            <a:bodyPr/>
            <a:lstStyle/>
            <a:p>
              <a:endParaRPr lang="en-US">
                <a:solidFill>
                  <a:srgbClr val="C00000"/>
                </a:solidFill>
                <a:latin typeface="Arial"/>
                <a:cs typeface="Arial"/>
              </a:endParaRPr>
            </a:p>
          </p:txBody>
        </p:sp>
        <p:sp>
          <p:nvSpPr>
            <p:cNvPr id="37" name="Text Box 35"/>
            <p:cNvSpPr txBox="1">
              <a:spLocks noChangeArrowheads="1"/>
            </p:cNvSpPr>
            <p:nvPr/>
          </p:nvSpPr>
          <p:spPr bwMode="auto">
            <a:xfrm>
              <a:off x="4008" y="3217"/>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a:solidFill>
                    <a:srgbClr val="C00000"/>
                  </a:solidFill>
                  <a:latin typeface="Arial"/>
                  <a:cs typeface="Arial"/>
                </a:rPr>
                <a:t>Q</a:t>
              </a:r>
              <a:r>
                <a:rPr lang="en-US" sz="2400" b="1" baseline="-25000">
                  <a:solidFill>
                    <a:srgbClr val="C00000"/>
                  </a:solidFill>
                  <a:latin typeface="Arial"/>
                  <a:cs typeface="Arial"/>
                </a:rPr>
                <a:t>2</a:t>
              </a:r>
            </a:p>
          </p:txBody>
        </p:sp>
        <p:sp>
          <p:nvSpPr>
            <p:cNvPr id="38" name="Line 36"/>
            <p:cNvSpPr>
              <a:spLocks noChangeShapeType="1"/>
            </p:cNvSpPr>
            <p:nvPr/>
          </p:nvSpPr>
          <p:spPr bwMode="auto">
            <a:xfrm flipH="1">
              <a:off x="2519" y="2278"/>
              <a:ext cx="155" cy="78"/>
            </a:xfrm>
            <a:prstGeom prst="line">
              <a:avLst/>
            </a:prstGeom>
            <a:noFill/>
            <a:ln w="9525">
              <a:solidFill>
                <a:srgbClr val="C00000"/>
              </a:solidFill>
              <a:round/>
              <a:headEnd/>
              <a:tailEnd/>
            </a:ln>
          </p:spPr>
          <p:txBody>
            <a:bodyPr/>
            <a:lstStyle/>
            <a:p>
              <a:endParaRPr lang="en-US">
                <a:solidFill>
                  <a:srgbClr val="C00000"/>
                </a:solidFill>
                <a:latin typeface="Arial"/>
                <a:cs typeface="Arial"/>
              </a:endParaRPr>
            </a:p>
          </p:txBody>
        </p:sp>
      </p:grpSp>
      <p:sp>
        <p:nvSpPr>
          <p:cNvPr id="39"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4023987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8"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 calcmode="lin" valueType="num">
                                      <p:cBhvr>
                                        <p:cTn id="12" dur="500" fill="hold"/>
                                        <p:tgtEl>
                                          <p:spTgt spid="30"/>
                                        </p:tgtEl>
                                        <p:attrNameLst>
                                          <p:attrName>ppt_x</p:attrName>
                                        </p:attrNameLst>
                                      </p:cBhvr>
                                      <p:tavLst>
                                        <p:tav tm="0">
                                          <p:val>
                                            <p:strVal val="#ppt_x-#ppt_w/2"/>
                                          </p:val>
                                        </p:tav>
                                        <p:tav tm="100000">
                                          <p:val>
                                            <p:strVal val="#ppt_x"/>
                                          </p:val>
                                        </p:tav>
                                      </p:tavLst>
                                    </p:anim>
                                    <p:anim calcmode="lin" valueType="num">
                                      <p:cBhvr>
                                        <p:cTn id="13" dur="500" fill="hold"/>
                                        <p:tgtEl>
                                          <p:spTgt spid="30"/>
                                        </p:tgtEl>
                                        <p:attrNameLst>
                                          <p:attrName>ppt_y</p:attrName>
                                        </p:attrNameLst>
                                      </p:cBhvr>
                                      <p:tavLst>
                                        <p:tav tm="0">
                                          <p:val>
                                            <p:strVal val="#ppt_y"/>
                                          </p:val>
                                        </p:tav>
                                        <p:tav tm="100000">
                                          <p:val>
                                            <p:strVal val="#ppt_y"/>
                                          </p:val>
                                        </p:tav>
                                      </p:tavLst>
                                    </p:anim>
                                    <p:anim calcmode="lin" valueType="num">
                                      <p:cBhvr>
                                        <p:cTn id="14" dur="500" fill="hold"/>
                                        <p:tgtEl>
                                          <p:spTgt spid="30"/>
                                        </p:tgtEl>
                                        <p:attrNameLst>
                                          <p:attrName>ppt_w</p:attrName>
                                        </p:attrNameLst>
                                      </p:cBhvr>
                                      <p:tavLst>
                                        <p:tav tm="0">
                                          <p:val>
                                            <p:fltVal val="0"/>
                                          </p:val>
                                        </p:tav>
                                        <p:tav tm="100000">
                                          <p:val>
                                            <p:strVal val="#ppt_w"/>
                                          </p:val>
                                        </p:tav>
                                      </p:tavLst>
                                    </p:anim>
                                    <p:anim calcmode="lin" valueType="num">
                                      <p:cBhvr>
                                        <p:cTn id="15" dur="500" fill="hold"/>
                                        <p:tgtEl>
                                          <p:spTgt spid="30"/>
                                        </p:tgtEl>
                                        <p:attrNameLst>
                                          <p:attrName>ppt_h</p:attrName>
                                        </p:attrNameLst>
                                      </p:cBhvr>
                                      <p:tavLst>
                                        <p:tav tm="0">
                                          <p:val>
                                            <p:strVal val="#ppt_h"/>
                                          </p:val>
                                        </p:tav>
                                        <p:tav tm="100000">
                                          <p:val>
                                            <p:strVal val="#ppt_h"/>
                                          </p:val>
                                        </p:tav>
                                      </p:tavLst>
                                    </p:anim>
                                  </p:childTnLst>
                                </p:cTn>
                              </p:par>
                            </p:childTnLst>
                          </p:cTn>
                        </p:par>
                        <p:par>
                          <p:cTn id="16" fill="hold">
                            <p:stCondLst>
                              <p:cond delay="500"/>
                            </p:stCondLst>
                            <p:childTnLst>
                              <p:par>
                                <p:cTn id="17" presetID="18" presetClass="entr" presetSubtype="12" fill="hold"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strips(downLeft)">
                                      <p:cBhvr>
                                        <p:cTn id="19" dur="500"/>
                                        <p:tgtEl>
                                          <p:spTgt spid="24"/>
                                        </p:tgtEl>
                                      </p:cBhvr>
                                    </p:animEffect>
                                  </p:childTnLst>
                                </p:cTn>
                              </p:par>
                            </p:childTnLst>
                          </p:cTn>
                        </p:par>
                        <p:par>
                          <p:cTn id="20" fill="hold">
                            <p:stCondLst>
                              <p:cond delay="1000"/>
                            </p:stCondLst>
                            <p:childTnLst>
                              <p:par>
                                <p:cTn id="21" presetID="17" presetClass="entr" presetSubtype="8" fill="hold" grpId="0" nodeType="afterEffect">
                                  <p:stCondLst>
                                    <p:cond delay="0"/>
                                  </p:stCondLst>
                                  <p:childTnLst>
                                    <p:set>
                                      <p:cBhvr>
                                        <p:cTn id="22" dur="1" fill="hold">
                                          <p:stCondLst>
                                            <p:cond delay="0"/>
                                          </p:stCondLst>
                                        </p:cTn>
                                        <p:tgtEl>
                                          <p:spTgt spid="31"/>
                                        </p:tgtEl>
                                        <p:attrNameLst>
                                          <p:attrName>style.visibility</p:attrName>
                                        </p:attrNameLst>
                                      </p:cBhvr>
                                      <p:to>
                                        <p:strVal val="visible"/>
                                      </p:to>
                                    </p:set>
                                    <p:anim calcmode="lin" valueType="num">
                                      <p:cBhvr>
                                        <p:cTn id="23" dur="500" fill="hold"/>
                                        <p:tgtEl>
                                          <p:spTgt spid="31"/>
                                        </p:tgtEl>
                                        <p:attrNameLst>
                                          <p:attrName>ppt_x</p:attrName>
                                        </p:attrNameLst>
                                      </p:cBhvr>
                                      <p:tavLst>
                                        <p:tav tm="0">
                                          <p:val>
                                            <p:strVal val="#ppt_x-#ppt_w/2"/>
                                          </p:val>
                                        </p:tav>
                                        <p:tav tm="100000">
                                          <p:val>
                                            <p:strVal val="#ppt_x"/>
                                          </p:val>
                                        </p:tav>
                                      </p:tavLst>
                                    </p:anim>
                                    <p:anim calcmode="lin" valueType="num">
                                      <p:cBhvr>
                                        <p:cTn id="24" dur="500" fill="hold"/>
                                        <p:tgtEl>
                                          <p:spTgt spid="31"/>
                                        </p:tgtEl>
                                        <p:attrNameLst>
                                          <p:attrName>ppt_y</p:attrName>
                                        </p:attrNameLst>
                                      </p:cBhvr>
                                      <p:tavLst>
                                        <p:tav tm="0">
                                          <p:val>
                                            <p:strVal val="#ppt_y"/>
                                          </p:val>
                                        </p:tav>
                                        <p:tav tm="100000">
                                          <p:val>
                                            <p:strVal val="#ppt_y"/>
                                          </p:val>
                                        </p:tav>
                                      </p:tavLst>
                                    </p:anim>
                                    <p:anim calcmode="lin" valueType="num">
                                      <p:cBhvr>
                                        <p:cTn id="25" dur="500" fill="hold"/>
                                        <p:tgtEl>
                                          <p:spTgt spid="31"/>
                                        </p:tgtEl>
                                        <p:attrNameLst>
                                          <p:attrName>ppt_w</p:attrName>
                                        </p:attrNameLst>
                                      </p:cBhvr>
                                      <p:tavLst>
                                        <p:tav tm="0">
                                          <p:val>
                                            <p:fltVal val="0"/>
                                          </p:val>
                                        </p:tav>
                                        <p:tav tm="100000">
                                          <p:val>
                                            <p:strVal val="#ppt_w"/>
                                          </p:val>
                                        </p:tav>
                                      </p:tavLst>
                                    </p:anim>
                                    <p:anim calcmode="lin" valueType="num">
                                      <p:cBhvr>
                                        <p:cTn id="26" dur="500" fill="hold"/>
                                        <p:tgtEl>
                                          <p:spTgt spid="31"/>
                                        </p:tgtEl>
                                        <p:attrNameLst>
                                          <p:attrName>ppt_h</p:attrName>
                                        </p:attrNameLst>
                                      </p:cBhvr>
                                      <p:tavLst>
                                        <p:tav tm="0">
                                          <p:val>
                                            <p:strVal val="#ppt_h"/>
                                          </p:val>
                                        </p:tav>
                                        <p:tav tm="100000">
                                          <p:val>
                                            <p:strVal val="#ppt_h"/>
                                          </p:val>
                                        </p:tav>
                                      </p:tavLst>
                                    </p:anim>
                                  </p:childTnLst>
                                </p:cTn>
                              </p:par>
                            </p:childTnLst>
                          </p:cTn>
                        </p:par>
                        <p:par>
                          <p:cTn id="27" fill="hold">
                            <p:stCondLst>
                              <p:cond delay="1500"/>
                            </p:stCondLst>
                            <p:childTnLst>
                              <p:par>
                                <p:cTn id="28" presetID="18" presetClass="entr" presetSubtype="6" fill="hold" nodeType="afterEffect">
                                  <p:stCondLst>
                                    <p:cond delay="0"/>
                                  </p:stCondLst>
                                  <p:childTnLst>
                                    <p:set>
                                      <p:cBhvr>
                                        <p:cTn id="29" dur="1" fill="hold">
                                          <p:stCondLst>
                                            <p:cond delay="0"/>
                                          </p:stCondLst>
                                        </p:cTn>
                                        <p:tgtEl>
                                          <p:spTgt spid="27"/>
                                        </p:tgtEl>
                                        <p:attrNameLst>
                                          <p:attrName>style.visibility</p:attrName>
                                        </p:attrNameLst>
                                      </p:cBhvr>
                                      <p:to>
                                        <p:strVal val="visible"/>
                                      </p:to>
                                    </p:set>
                                    <p:animEffect transition="in" filter="strips(downRight)">
                                      <p:cBhvr>
                                        <p:cTn id="30" dur="500"/>
                                        <p:tgtEl>
                                          <p:spTgt spid="27"/>
                                        </p:tgtEl>
                                      </p:cBhvr>
                                    </p:animEffect>
                                  </p:childTnLst>
                                </p:cTn>
                              </p:par>
                            </p:childTnLst>
                          </p:cTn>
                        </p:par>
                        <p:par>
                          <p:cTn id="31" fill="hold">
                            <p:stCondLst>
                              <p:cond delay="2000"/>
                            </p:stCondLst>
                            <p:childTnLst>
                              <p:par>
                                <p:cTn id="32" presetID="22" presetClass="entr" presetSubtype="8" fill="hold" grpId="0" nodeType="after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wipe(left)">
                                      <p:cBhvr>
                                        <p:cTn id="34" dur="500"/>
                                        <p:tgtEl>
                                          <p:spTgt spid="3">
                                            <p:txEl>
                                              <p:pRg st="5" end="5"/>
                                            </p:txEl>
                                          </p:spTgt>
                                        </p:tgtEl>
                                      </p:cBhvr>
                                    </p:animEffect>
                                  </p:childTnLst>
                                </p:cTn>
                              </p:par>
                            </p:childTnLst>
                          </p:cTn>
                        </p:par>
                        <p:par>
                          <p:cTn id="35" fill="hold">
                            <p:stCondLst>
                              <p:cond delay="2500"/>
                            </p:stCondLst>
                            <p:childTnLst>
                              <p:par>
                                <p:cTn id="36" presetID="22" presetClass="entr" presetSubtype="8" fill="hold" grpId="0"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wipe(left)">
                                      <p:cBhvr>
                                        <p:cTn id="38" dur="500"/>
                                        <p:tgtEl>
                                          <p:spTgt spid="3">
                                            <p:txEl>
                                              <p:pRg st="6" end="6"/>
                                            </p:txEl>
                                          </p:spTgt>
                                        </p:tgtEl>
                                      </p:cBhvr>
                                    </p:animEffect>
                                  </p:childTnLst>
                                </p:cTn>
                              </p:par>
                            </p:childTnLst>
                          </p:cTn>
                        </p:par>
                        <p:par>
                          <p:cTn id="39" fill="hold">
                            <p:stCondLst>
                              <p:cond delay="3000"/>
                            </p:stCondLst>
                            <p:childTnLst>
                              <p:par>
                                <p:cTn id="40" presetID="22" presetClass="entr" presetSubtype="8" fill="hold" grpId="0"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par>
                          <p:cTn id="43" fill="hold">
                            <p:stCondLst>
                              <p:cond delay="3500"/>
                            </p:stCondLst>
                            <p:childTnLst>
                              <p:par>
                                <p:cTn id="44" presetID="22" presetClass="entr" presetSubtype="8" fill="hold" grpId="0" nodeType="after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wipe(left)">
                                      <p:cBhvr>
                                        <p:cTn id="46" dur="500"/>
                                        <p:tgtEl>
                                          <p:spTgt spid="3">
                                            <p:txEl>
                                              <p:pRg st="8" end="8"/>
                                            </p:txEl>
                                          </p:spTgt>
                                        </p:tgtEl>
                                      </p:cBhvr>
                                    </p:animEffect>
                                  </p:childTnLst>
                                </p:cTn>
                              </p:par>
                            </p:childTnLst>
                          </p:cTn>
                        </p:par>
                        <p:par>
                          <p:cTn id="47" fill="hold">
                            <p:stCondLst>
                              <p:cond delay="4000"/>
                            </p:stCondLst>
                            <p:childTnLst>
                              <p:par>
                                <p:cTn id="48" presetID="18" presetClass="entr" presetSubtype="12" fill="hold"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strips(downLeft)">
                                      <p:cBhvr>
                                        <p:cTn id="50"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0" grpId="0" uiExpand="1" animBg="1"/>
      <p:bldP spid="31" grpId="0" uiExpan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wrap="square" anchor="ctr"/>
          <a:lstStyle/>
          <a:p>
            <a:r>
              <a:rPr lang="en-US" altLang="en-US" dirty="0"/>
              <a:t>Demand Schedule and Demand Curve </a:t>
            </a:r>
          </a:p>
        </p:txBody>
      </p:sp>
      <p:sp>
        <p:nvSpPr>
          <p:cNvPr id="16387" name="Content Placeholder 2"/>
          <p:cNvSpPr>
            <a:spLocks noGrp="1"/>
          </p:cNvSpPr>
          <p:nvPr>
            <p:ph idx="1"/>
          </p:nvPr>
        </p:nvSpPr>
        <p:spPr/>
        <p:txBody>
          <a:bodyPr/>
          <a:lstStyle/>
          <a:p>
            <a:r>
              <a:rPr lang="en-US" sz="3600" dirty="0"/>
              <a:t>Demand schedule:</a:t>
            </a:r>
          </a:p>
          <a:p>
            <a:pPr marL="857250" lvl="1" indent="-457200">
              <a:buFont typeface="Arial" panose="020B0604020202020204" pitchFamily="34" charset="0"/>
              <a:buChar char="−"/>
            </a:pPr>
            <a:r>
              <a:rPr lang="en-US" dirty="0"/>
              <a:t>A table that shows the relationship between the price of a good and the quantity demanded </a:t>
            </a:r>
          </a:p>
          <a:p>
            <a:r>
              <a:rPr lang="en-US" dirty="0"/>
              <a:t>Demand curve</a:t>
            </a:r>
          </a:p>
          <a:p>
            <a:pPr marL="857250" lvl="1" indent="-457200">
              <a:buFont typeface="Arial" panose="020B0604020202020204" pitchFamily="34" charset="0"/>
              <a:buChar char="−"/>
            </a:pPr>
            <a:r>
              <a:rPr lang="en-US" dirty="0"/>
              <a:t>A graph of the relationship between the price of a good and the quantity demanded</a:t>
            </a:r>
          </a:p>
        </p:txBody>
      </p:sp>
      <p:sp>
        <p:nvSpPr>
          <p:cNvPr id="16389" name="Slide Number Placeholder 1"/>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AE68F01B-8433-4C79-8A2D-2184F1B17E29}" type="slidenum">
              <a:rPr lang="en-US" altLang="en-US" sz="1200" smtClean="0">
                <a:solidFill>
                  <a:srgbClr val="002060"/>
                </a:solidFill>
              </a:rPr>
              <a:pPr algn="ctr" eaLnBrk="1" hangingPunct="1"/>
              <a:t>6</a:t>
            </a:fld>
            <a:endParaRPr lang="en-US" altLang="en-US" sz="1200">
              <a:solidFill>
                <a:srgbClr val="002060"/>
              </a:solidFill>
            </a:endParaRPr>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5058589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Prices Allocate Resources</a:t>
            </a:r>
          </a:p>
        </p:txBody>
      </p:sp>
      <p:sp>
        <p:nvSpPr>
          <p:cNvPr id="3" name="Content Placeholder 2"/>
          <p:cNvSpPr>
            <a:spLocks noGrp="1"/>
          </p:cNvSpPr>
          <p:nvPr>
            <p:ph idx="1"/>
          </p:nvPr>
        </p:nvSpPr>
        <p:spPr>
          <a:prstGeom prst="rect">
            <a:avLst/>
          </a:prstGeom>
        </p:spPr>
        <p:txBody>
          <a:bodyPr/>
          <a:lstStyle/>
          <a:p>
            <a:r>
              <a:rPr lang="en-US" dirty="0"/>
              <a:t>“Markets are usually a good way to organize economic activity”</a:t>
            </a:r>
          </a:p>
          <a:p>
            <a:r>
              <a:rPr lang="en-US" dirty="0"/>
              <a:t>In market economies</a:t>
            </a:r>
          </a:p>
          <a:p>
            <a:pPr lvl="1"/>
            <a:r>
              <a:rPr lang="en-US" dirty="0"/>
              <a:t>Prices adjust to balance supply and demand</a:t>
            </a:r>
          </a:p>
          <a:p>
            <a:r>
              <a:rPr lang="en-US" dirty="0"/>
              <a:t>These equilibrium prices </a:t>
            </a:r>
          </a:p>
          <a:p>
            <a:pPr lvl="1"/>
            <a:r>
              <a:rPr lang="en-US" dirty="0"/>
              <a:t>Are the signals that guide economic decisions and thereby allocate scarce resources</a:t>
            </a:r>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60</a:t>
            </a:fld>
            <a:endParaRPr lang="en-US"/>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905771806"/>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Active Learning 3: </a:t>
            </a:r>
            <a:r>
              <a:rPr lang="en-US" dirty="0">
                <a:solidFill>
                  <a:srgbClr val="C00000"/>
                </a:solidFill>
              </a:rPr>
              <a:t>Shifts in supply and demand</a:t>
            </a:r>
          </a:p>
        </p:txBody>
      </p:sp>
      <p:sp>
        <p:nvSpPr>
          <p:cNvPr id="3" name="Content Placeholder 2"/>
          <p:cNvSpPr>
            <a:spLocks noGrp="1"/>
          </p:cNvSpPr>
          <p:nvPr>
            <p:ph idx="1"/>
          </p:nvPr>
        </p:nvSpPr>
        <p:spPr>
          <a:prstGeom prst="rect">
            <a:avLst/>
          </a:prstGeom>
        </p:spPr>
        <p:txBody>
          <a:bodyPr/>
          <a:lstStyle/>
          <a:p>
            <a:pPr marL="0" indent="0">
              <a:buNone/>
            </a:pPr>
            <a:r>
              <a:rPr lang="en-US" dirty="0">
                <a:solidFill>
                  <a:srgbClr val="002060"/>
                </a:solidFill>
              </a:rPr>
              <a:t>Use the three-step method to analyze the effects of each event on </a:t>
            </a:r>
            <a:r>
              <a:rPr lang="en-US" u="sng" dirty="0">
                <a:solidFill>
                  <a:srgbClr val="002060"/>
                </a:solidFill>
              </a:rPr>
              <a:t>the equilibrium price and quantity of orange juice</a:t>
            </a:r>
            <a:r>
              <a:rPr lang="en-US" dirty="0">
                <a:solidFill>
                  <a:srgbClr val="002060"/>
                </a:solidFill>
              </a:rPr>
              <a:t>.  </a:t>
            </a:r>
          </a:p>
          <a:p>
            <a:pPr marL="0" indent="0">
              <a:buNone/>
            </a:pPr>
            <a:r>
              <a:rPr lang="en-US" dirty="0">
                <a:solidFill>
                  <a:srgbClr val="CC0000"/>
                </a:solidFill>
              </a:rPr>
              <a:t>Event A:  </a:t>
            </a:r>
            <a:r>
              <a:rPr lang="en-US" dirty="0"/>
              <a:t>	A fall in the price of apple juice</a:t>
            </a:r>
          </a:p>
          <a:p>
            <a:pPr marL="0" indent="0">
              <a:buNone/>
            </a:pPr>
            <a:r>
              <a:rPr lang="en-US" dirty="0">
                <a:solidFill>
                  <a:srgbClr val="CC0000"/>
                </a:solidFill>
              </a:rPr>
              <a:t>Event B: </a:t>
            </a:r>
            <a:r>
              <a:rPr lang="en-US" dirty="0"/>
              <a:t> 	The price of oranges declines 				because of an abundant orange 			crop.  </a:t>
            </a:r>
          </a:p>
          <a:p>
            <a:pPr marL="0" indent="0">
              <a:buNone/>
            </a:pPr>
            <a:r>
              <a:rPr lang="en-US" dirty="0">
                <a:solidFill>
                  <a:srgbClr val="CC0000"/>
                </a:solidFill>
              </a:rPr>
              <a:t>Event C:</a:t>
            </a:r>
            <a:r>
              <a:rPr lang="en-US" dirty="0"/>
              <a:t>  	Events A and B both occur 				simultaneously. </a:t>
            </a:r>
          </a:p>
          <a:p>
            <a:pPr marL="0" indent="0">
              <a:buNone/>
            </a:pPr>
            <a:endParaRPr lang="en-US" dirty="0"/>
          </a:p>
        </p:txBody>
      </p:sp>
      <p:sp>
        <p:nvSpPr>
          <p:cNvPr id="4" name="Slide Number Placeholder 3"/>
          <p:cNvSpPr>
            <a:spLocks noGrp="1"/>
          </p:cNvSpPr>
          <p:nvPr>
            <p:ph type="sldNum" sz="quarter" idx="10"/>
          </p:nvPr>
        </p:nvSpPr>
        <p:spPr>
          <a:prstGeom prst="rect">
            <a:avLst/>
          </a:prstGeom>
        </p:spPr>
        <p:txBody>
          <a:bodyPr/>
          <a:lstStyle/>
          <a:p>
            <a:pPr>
              <a:defRPr/>
            </a:pPr>
            <a:fld id="{073C29DC-2178-4274-9150-45F8EBD31C2D}" type="slidenum">
              <a:rPr lang="en-US" smtClean="0"/>
              <a:pPr>
                <a:defRPr/>
              </a:pPr>
              <a:t>61</a:t>
            </a:fld>
            <a:endParaRPr lang="en-US"/>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265431970"/>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Active Learning 3</a:t>
            </a:r>
            <a:r>
              <a:rPr lang="en-US" b="1" dirty="0">
                <a:solidFill>
                  <a:srgbClr val="C00000"/>
                </a:solidFill>
              </a:rPr>
              <a:t>A. </a:t>
            </a:r>
            <a:r>
              <a:rPr lang="en-US" dirty="0">
                <a:solidFill>
                  <a:srgbClr val="C00000"/>
                </a:solidFill>
              </a:rPr>
              <a:t>A fall in price of apple juice</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62</a:t>
            </a:fld>
            <a:endParaRPr lang="en-US" dirty="0"/>
          </a:p>
        </p:txBody>
      </p:sp>
      <p:sp>
        <p:nvSpPr>
          <p:cNvPr id="3" name="Text Placeholder 2"/>
          <p:cNvSpPr>
            <a:spLocks noGrp="1"/>
          </p:cNvSpPr>
          <p:nvPr>
            <p:ph idx="12"/>
          </p:nvPr>
        </p:nvSpPr>
        <p:spPr>
          <a:xfrm>
            <a:off x="152400" y="982470"/>
            <a:ext cx="4264025" cy="5189730"/>
          </a:xfrm>
        </p:spPr>
        <p:txBody>
          <a:bodyPr>
            <a:normAutofit/>
          </a:bodyPr>
          <a:lstStyle/>
          <a:p>
            <a:pPr marL="0" indent="0">
              <a:buNone/>
            </a:pPr>
            <a:r>
              <a:rPr lang="en-US" sz="2800" b="1" u="sng" dirty="0"/>
              <a:t>STEPS:</a:t>
            </a:r>
          </a:p>
          <a:p>
            <a:endParaRPr lang="en-US" sz="2800" b="1" u="sng" dirty="0"/>
          </a:p>
          <a:p>
            <a:pPr marL="514350" indent="-514350">
              <a:buFont typeface="+mj-lt"/>
              <a:buAutoNum type="arabicPeriod"/>
            </a:pPr>
            <a:r>
              <a:rPr lang="en-US" sz="2800" b="1" i="1" dirty="0"/>
              <a:t>D</a:t>
            </a:r>
            <a:r>
              <a:rPr lang="en-US" sz="2800" dirty="0"/>
              <a:t> curve shifts</a:t>
            </a:r>
          </a:p>
          <a:p>
            <a:pPr marL="514350" indent="-514350">
              <a:buFont typeface="+mj-lt"/>
              <a:buAutoNum type="arabicPeriod"/>
            </a:pPr>
            <a:endParaRPr lang="en-US" sz="2800" dirty="0"/>
          </a:p>
          <a:p>
            <a:pPr marL="514350" indent="-514350">
              <a:buFont typeface="+mj-lt"/>
              <a:buAutoNum type="arabicPeriod"/>
            </a:pPr>
            <a:r>
              <a:rPr lang="en-US" sz="2800" b="1" i="1" dirty="0"/>
              <a:t>D</a:t>
            </a:r>
            <a:r>
              <a:rPr lang="en-US" sz="2800" dirty="0"/>
              <a:t> curve shifts left</a:t>
            </a:r>
          </a:p>
          <a:p>
            <a:pPr marL="514350" indent="-514350">
              <a:buFont typeface="+mj-lt"/>
              <a:buAutoNum type="arabicPeriod"/>
            </a:pPr>
            <a:endParaRPr lang="en-US" sz="2800" dirty="0"/>
          </a:p>
          <a:p>
            <a:pPr marL="514350" indent="-514350">
              <a:buFont typeface="+mj-lt"/>
              <a:buAutoNum type="arabicPeriod"/>
            </a:pPr>
            <a:r>
              <a:rPr lang="en-US" sz="2800" b="1" i="1" dirty="0"/>
              <a:t>P</a:t>
            </a:r>
            <a:r>
              <a:rPr lang="en-US" sz="2800" dirty="0"/>
              <a:t> and </a:t>
            </a:r>
            <a:r>
              <a:rPr lang="en-US" sz="2800" b="1" i="1" dirty="0"/>
              <a:t>Q</a:t>
            </a:r>
            <a:r>
              <a:rPr lang="en-US" sz="2800" dirty="0"/>
              <a:t> both fall</a:t>
            </a:r>
          </a:p>
        </p:txBody>
      </p:sp>
      <p:grpSp>
        <p:nvGrpSpPr>
          <p:cNvPr id="6" name="Group 9"/>
          <p:cNvGrpSpPr>
            <a:grpSpLocks/>
          </p:cNvGrpSpPr>
          <p:nvPr/>
        </p:nvGrpSpPr>
        <p:grpSpPr bwMode="auto">
          <a:xfrm>
            <a:off x="4492625" y="1724023"/>
            <a:ext cx="4422775" cy="4111954"/>
            <a:chOff x="2579" y="785"/>
            <a:chExt cx="2786" cy="2423"/>
          </a:xfrm>
        </p:grpSpPr>
        <p:grpSp>
          <p:nvGrpSpPr>
            <p:cNvPr id="7" name="Group 10"/>
            <p:cNvGrpSpPr>
              <a:grpSpLocks/>
            </p:cNvGrpSpPr>
            <p:nvPr/>
          </p:nvGrpSpPr>
          <p:grpSpPr bwMode="auto">
            <a:xfrm>
              <a:off x="2697" y="1037"/>
              <a:ext cx="2409" cy="2049"/>
              <a:chOff x="1098" y="1361"/>
              <a:chExt cx="2116" cy="2027"/>
            </a:xfrm>
          </p:grpSpPr>
          <p:sp>
            <p:nvSpPr>
              <p:cNvPr id="10" name="Line 11"/>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latin typeface="Arial"/>
                  <a:cs typeface="Arial"/>
                </a:endParaRPr>
              </a:p>
            </p:txBody>
          </p:sp>
          <p:sp>
            <p:nvSpPr>
              <p:cNvPr id="11" name="Line 12"/>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8" name="Text Box 13"/>
            <p:cNvSpPr txBox="1">
              <a:spLocks noChangeArrowheads="1"/>
            </p:cNvSpPr>
            <p:nvPr/>
          </p:nvSpPr>
          <p:spPr bwMode="auto">
            <a:xfrm>
              <a:off x="2579" y="785"/>
              <a:ext cx="267" cy="272"/>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P</a:t>
              </a:r>
            </a:p>
          </p:txBody>
        </p:sp>
        <p:sp>
          <p:nvSpPr>
            <p:cNvPr id="9" name="Text Box 14"/>
            <p:cNvSpPr txBox="1">
              <a:spLocks noChangeArrowheads="1"/>
            </p:cNvSpPr>
            <p:nvPr/>
          </p:nvSpPr>
          <p:spPr bwMode="auto">
            <a:xfrm>
              <a:off x="5075" y="2936"/>
              <a:ext cx="290" cy="272"/>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p>
          </p:txBody>
        </p:sp>
      </p:grpSp>
      <p:grpSp>
        <p:nvGrpSpPr>
          <p:cNvPr id="12" name="Group 15"/>
          <p:cNvGrpSpPr>
            <a:grpSpLocks/>
          </p:cNvGrpSpPr>
          <p:nvPr/>
        </p:nvGrpSpPr>
        <p:grpSpPr bwMode="auto">
          <a:xfrm>
            <a:off x="5948362" y="2557461"/>
            <a:ext cx="2486025" cy="2901950"/>
            <a:chOff x="2850" y="1233"/>
            <a:chExt cx="1566" cy="1828"/>
          </a:xfrm>
        </p:grpSpPr>
        <p:sp>
          <p:nvSpPr>
            <p:cNvPr id="13" name="Line 16"/>
            <p:cNvSpPr>
              <a:spLocks noChangeShapeType="1"/>
            </p:cNvSpPr>
            <p:nvPr/>
          </p:nvSpPr>
          <p:spPr bwMode="auto">
            <a:xfrm>
              <a:off x="2850" y="1233"/>
              <a:ext cx="1263" cy="1587"/>
            </a:xfrm>
            <a:prstGeom prst="line">
              <a:avLst/>
            </a:prstGeom>
            <a:noFill/>
            <a:ln w="38100">
              <a:solidFill>
                <a:srgbClr val="003399"/>
              </a:solidFill>
              <a:round/>
              <a:headEnd/>
              <a:tailEnd/>
            </a:ln>
          </p:spPr>
          <p:txBody>
            <a:bodyPr/>
            <a:lstStyle/>
            <a:p>
              <a:endParaRPr lang="en-US">
                <a:latin typeface="Arial"/>
                <a:cs typeface="Arial"/>
              </a:endParaRPr>
            </a:p>
          </p:txBody>
        </p:sp>
        <p:sp>
          <p:nvSpPr>
            <p:cNvPr id="14" name="Text Box 17"/>
            <p:cNvSpPr txBox="1">
              <a:spLocks noChangeArrowheads="1"/>
            </p:cNvSpPr>
            <p:nvPr/>
          </p:nvSpPr>
          <p:spPr bwMode="auto">
            <a:xfrm>
              <a:off x="4072" y="2773"/>
              <a:ext cx="344"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D</a:t>
              </a:r>
              <a:r>
                <a:rPr lang="en-US" sz="2400" baseline="-25000">
                  <a:latin typeface="Arial"/>
                  <a:cs typeface="Arial"/>
                </a:rPr>
                <a:t>1</a:t>
              </a:r>
            </a:p>
          </p:txBody>
        </p:sp>
      </p:grpSp>
      <p:grpSp>
        <p:nvGrpSpPr>
          <p:cNvPr id="15" name="Group 18"/>
          <p:cNvGrpSpPr>
            <a:grpSpLocks/>
          </p:cNvGrpSpPr>
          <p:nvPr/>
        </p:nvGrpSpPr>
        <p:grpSpPr bwMode="auto">
          <a:xfrm>
            <a:off x="5267325" y="2170111"/>
            <a:ext cx="1933575" cy="2901950"/>
            <a:chOff x="3067" y="1024"/>
            <a:chExt cx="1218" cy="1828"/>
          </a:xfrm>
        </p:grpSpPr>
        <p:sp>
          <p:nvSpPr>
            <p:cNvPr id="16" name="Line 19"/>
            <p:cNvSpPr>
              <a:spLocks noChangeShapeType="1"/>
            </p:cNvSpPr>
            <p:nvPr/>
          </p:nvSpPr>
          <p:spPr bwMode="auto">
            <a:xfrm flipV="1">
              <a:off x="3067" y="1278"/>
              <a:ext cx="949" cy="1574"/>
            </a:xfrm>
            <a:prstGeom prst="line">
              <a:avLst/>
            </a:prstGeom>
            <a:noFill/>
            <a:ln w="38100">
              <a:solidFill>
                <a:srgbClr val="003399"/>
              </a:solidFill>
              <a:round/>
              <a:headEnd/>
              <a:tailEnd/>
            </a:ln>
          </p:spPr>
          <p:txBody>
            <a:bodyPr/>
            <a:lstStyle/>
            <a:p>
              <a:endParaRPr lang="en-US">
                <a:latin typeface="Arial"/>
                <a:cs typeface="Arial"/>
              </a:endParaRPr>
            </a:p>
          </p:txBody>
        </p:sp>
        <p:sp>
          <p:nvSpPr>
            <p:cNvPr id="17" name="Text Box 20"/>
            <p:cNvSpPr txBox="1">
              <a:spLocks noChangeArrowheads="1"/>
            </p:cNvSpPr>
            <p:nvPr/>
          </p:nvSpPr>
          <p:spPr bwMode="auto">
            <a:xfrm>
              <a:off x="3920" y="1024"/>
              <a:ext cx="365"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S</a:t>
              </a:r>
              <a:r>
                <a:rPr lang="en-US" sz="2400" baseline="-25000">
                  <a:latin typeface="Arial"/>
                  <a:cs typeface="Arial"/>
                </a:rPr>
                <a:t>1</a:t>
              </a:r>
            </a:p>
          </p:txBody>
        </p:sp>
      </p:grpSp>
      <p:grpSp>
        <p:nvGrpSpPr>
          <p:cNvPr id="18" name="Group 21"/>
          <p:cNvGrpSpPr>
            <a:grpSpLocks/>
          </p:cNvGrpSpPr>
          <p:nvPr/>
        </p:nvGrpSpPr>
        <p:grpSpPr bwMode="auto">
          <a:xfrm>
            <a:off x="4183062" y="2971798"/>
            <a:ext cx="2489200" cy="3041651"/>
            <a:chOff x="2480" y="1625"/>
            <a:chExt cx="1568" cy="1916"/>
          </a:xfrm>
        </p:grpSpPr>
        <p:sp>
          <p:nvSpPr>
            <p:cNvPr id="19" name="Text Box 22"/>
            <p:cNvSpPr txBox="1">
              <a:spLocks noChangeArrowheads="1"/>
            </p:cNvSpPr>
            <p:nvPr/>
          </p:nvSpPr>
          <p:spPr bwMode="auto">
            <a:xfrm>
              <a:off x="2480" y="1625"/>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a:latin typeface="Arial"/>
                  <a:cs typeface="Arial"/>
                </a:rPr>
                <a:t>P</a:t>
              </a:r>
              <a:r>
                <a:rPr lang="en-US" sz="2400" b="1" baseline="-25000">
                  <a:latin typeface="Arial"/>
                  <a:cs typeface="Arial"/>
                </a:rPr>
                <a:t>1</a:t>
              </a:r>
            </a:p>
          </p:txBody>
        </p:sp>
        <p:sp>
          <p:nvSpPr>
            <p:cNvPr id="20" name="Oval 23"/>
            <p:cNvSpPr>
              <a:spLocks noChangeArrowheads="1"/>
            </p:cNvSpPr>
            <p:nvPr/>
          </p:nvSpPr>
          <p:spPr bwMode="auto">
            <a:xfrm>
              <a:off x="3848" y="1692"/>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nvGrpSpPr>
            <p:cNvPr id="21" name="Group 24"/>
            <p:cNvGrpSpPr>
              <a:grpSpLocks/>
            </p:cNvGrpSpPr>
            <p:nvPr/>
          </p:nvGrpSpPr>
          <p:grpSpPr bwMode="auto">
            <a:xfrm>
              <a:off x="2796" y="1737"/>
              <a:ext cx="1098" cy="1562"/>
              <a:chOff x="3068" y="1737"/>
              <a:chExt cx="826" cy="1117"/>
            </a:xfrm>
          </p:grpSpPr>
          <p:sp>
            <p:nvSpPr>
              <p:cNvPr id="23" name="Line 25"/>
              <p:cNvSpPr>
                <a:spLocks noChangeShapeType="1"/>
              </p:cNvSpPr>
              <p:nvPr/>
            </p:nvSpPr>
            <p:spPr bwMode="auto">
              <a:xfrm>
                <a:off x="3068" y="1739"/>
                <a:ext cx="823" cy="0"/>
              </a:xfrm>
              <a:prstGeom prst="line">
                <a:avLst/>
              </a:prstGeom>
              <a:noFill/>
              <a:ln w="9525">
                <a:solidFill>
                  <a:schemeClr val="tx1"/>
                </a:solidFill>
                <a:prstDash val="lgDash"/>
                <a:round/>
                <a:headEnd/>
                <a:tailEnd/>
              </a:ln>
            </p:spPr>
            <p:txBody>
              <a:bodyPr/>
              <a:lstStyle/>
              <a:p>
                <a:endParaRPr lang="en-US">
                  <a:latin typeface="Arial"/>
                  <a:cs typeface="Arial"/>
                </a:endParaRPr>
              </a:p>
            </p:txBody>
          </p:sp>
          <p:sp>
            <p:nvSpPr>
              <p:cNvPr id="24" name="Line 26"/>
              <p:cNvSpPr>
                <a:spLocks noChangeShapeType="1"/>
              </p:cNvSpPr>
              <p:nvPr/>
            </p:nvSpPr>
            <p:spPr bwMode="auto">
              <a:xfrm>
                <a:off x="3894" y="1737"/>
                <a:ext cx="0" cy="1117"/>
              </a:xfrm>
              <a:prstGeom prst="line">
                <a:avLst/>
              </a:prstGeom>
              <a:noFill/>
              <a:ln w="9525">
                <a:solidFill>
                  <a:schemeClr val="tx1"/>
                </a:solidFill>
                <a:prstDash val="lgDash"/>
                <a:round/>
                <a:headEnd/>
                <a:tailEnd/>
              </a:ln>
            </p:spPr>
            <p:txBody>
              <a:bodyPr/>
              <a:lstStyle/>
              <a:p>
                <a:endParaRPr lang="en-US">
                  <a:latin typeface="Arial"/>
                  <a:cs typeface="Arial"/>
                </a:endParaRPr>
              </a:p>
            </p:txBody>
          </p:sp>
        </p:grpSp>
        <p:sp>
          <p:nvSpPr>
            <p:cNvPr id="22" name="Text Box 27"/>
            <p:cNvSpPr txBox="1">
              <a:spLocks noChangeArrowheads="1"/>
            </p:cNvSpPr>
            <p:nvPr/>
          </p:nvSpPr>
          <p:spPr bwMode="auto">
            <a:xfrm>
              <a:off x="3740" y="3308"/>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a:latin typeface="Arial"/>
                  <a:cs typeface="Arial"/>
                </a:rPr>
                <a:t>Q</a:t>
              </a:r>
              <a:r>
                <a:rPr lang="en-US" sz="2400" b="1" baseline="-25000">
                  <a:latin typeface="Arial"/>
                  <a:cs typeface="Arial"/>
                </a:rPr>
                <a:t>1</a:t>
              </a:r>
            </a:p>
          </p:txBody>
        </p:sp>
      </p:grpSp>
      <p:grpSp>
        <p:nvGrpSpPr>
          <p:cNvPr id="25" name="Group 28"/>
          <p:cNvGrpSpPr>
            <a:grpSpLocks/>
          </p:cNvGrpSpPr>
          <p:nvPr/>
        </p:nvGrpSpPr>
        <p:grpSpPr bwMode="auto">
          <a:xfrm>
            <a:off x="5105400" y="2609848"/>
            <a:ext cx="2486025" cy="2901950"/>
            <a:chOff x="3569" y="1168"/>
            <a:chExt cx="1566" cy="1828"/>
          </a:xfrm>
        </p:grpSpPr>
        <p:sp>
          <p:nvSpPr>
            <p:cNvPr id="26" name="Line 29"/>
            <p:cNvSpPr>
              <a:spLocks noChangeShapeType="1"/>
            </p:cNvSpPr>
            <p:nvPr/>
          </p:nvSpPr>
          <p:spPr bwMode="auto">
            <a:xfrm>
              <a:off x="3569" y="1168"/>
              <a:ext cx="1263" cy="1587"/>
            </a:xfrm>
            <a:prstGeom prst="line">
              <a:avLst/>
            </a:prstGeom>
            <a:noFill/>
            <a:ln w="38100">
              <a:solidFill>
                <a:srgbClr val="FF0000"/>
              </a:solidFill>
              <a:round/>
              <a:headEnd/>
              <a:tailEnd/>
            </a:ln>
          </p:spPr>
          <p:txBody>
            <a:bodyPr/>
            <a:lstStyle/>
            <a:p>
              <a:endParaRPr lang="en-US">
                <a:latin typeface="Arial"/>
                <a:cs typeface="Arial"/>
              </a:endParaRPr>
            </a:p>
          </p:txBody>
        </p:sp>
        <p:sp>
          <p:nvSpPr>
            <p:cNvPr id="27" name="Text Box 30"/>
            <p:cNvSpPr txBox="1">
              <a:spLocks noChangeArrowheads="1"/>
            </p:cNvSpPr>
            <p:nvPr/>
          </p:nvSpPr>
          <p:spPr bwMode="auto">
            <a:xfrm>
              <a:off x="4791" y="2708"/>
              <a:ext cx="344"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D</a:t>
              </a:r>
              <a:r>
                <a:rPr lang="en-US" sz="2400" baseline="-25000">
                  <a:latin typeface="Arial"/>
                  <a:cs typeface="Arial"/>
                </a:rPr>
                <a:t>2</a:t>
              </a:r>
            </a:p>
          </p:txBody>
        </p:sp>
      </p:grpSp>
      <p:sp>
        <p:nvSpPr>
          <p:cNvPr id="28" name="Line 31"/>
          <p:cNvSpPr>
            <a:spLocks noChangeShapeType="1"/>
          </p:cNvSpPr>
          <p:nvPr/>
        </p:nvSpPr>
        <p:spPr bwMode="auto">
          <a:xfrm rot="10800000">
            <a:off x="5391150" y="2909886"/>
            <a:ext cx="782637" cy="0"/>
          </a:xfrm>
          <a:prstGeom prst="line">
            <a:avLst/>
          </a:prstGeom>
          <a:noFill/>
          <a:ln w="57150">
            <a:solidFill>
              <a:srgbClr val="A50021"/>
            </a:solidFill>
            <a:round/>
            <a:headEnd/>
            <a:tailEnd type="triangle" w="lg" len="med"/>
          </a:ln>
        </p:spPr>
        <p:txBody>
          <a:bodyPr/>
          <a:lstStyle/>
          <a:p>
            <a:endParaRPr lang="en-US">
              <a:latin typeface="Arial"/>
              <a:cs typeface="Arial"/>
            </a:endParaRPr>
          </a:p>
        </p:txBody>
      </p:sp>
      <p:sp>
        <p:nvSpPr>
          <p:cNvPr id="29" name="Text Box 32"/>
          <p:cNvSpPr txBox="1">
            <a:spLocks noChangeArrowheads="1"/>
          </p:cNvSpPr>
          <p:nvPr/>
        </p:nvSpPr>
        <p:spPr bwMode="auto">
          <a:xfrm>
            <a:off x="4502151" y="982470"/>
            <a:ext cx="4238624" cy="477054"/>
          </a:xfrm>
          <a:prstGeom prst="rect">
            <a:avLst/>
          </a:prstGeom>
          <a:solidFill>
            <a:schemeClr val="bg1"/>
          </a:solidFill>
          <a:ln w="9525">
            <a:solidFill>
              <a:srgbClr val="C00000"/>
            </a:solidFill>
            <a:miter lim="800000"/>
            <a:headEnd/>
            <a:tailEnd/>
          </a:ln>
        </p:spPr>
        <p:txBody>
          <a:bodyPr wrap="square">
            <a:spAutoFit/>
          </a:bodyPr>
          <a:lstStyle/>
          <a:p>
            <a:pPr algn="ctr">
              <a:spcBef>
                <a:spcPct val="50000"/>
              </a:spcBef>
            </a:pPr>
            <a:r>
              <a:rPr lang="en-US" sz="2500" dirty="0">
                <a:latin typeface="Arial"/>
                <a:cs typeface="Arial"/>
              </a:rPr>
              <a:t>The market for orange juice</a:t>
            </a:r>
          </a:p>
        </p:txBody>
      </p:sp>
      <p:grpSp>
        <p:nvGrpSpPr>
          <p:cNvPr id="30" name="Group 33"/>
          <p:cNvGrpSpPr>
            <a:grpSpLocks/>
          </p:cNvGrpSpPr>
          <p:nvPr/>
        </p:nvGrpSpPr>
        <p:grpSpPr bwMode="auto">
          <a:xfrm>
            <a:off x="4171950" y="3600449"/>
            <a:ext cx="2089150" cy="2419351"/>
            <a:chOff x="2473" y="2021"/>
            <a:chExt cx="1316" cy="1524"/>
          </a:xfrm>
        </p:grpSpPr>
        <p:grpSp>
          <p:nvGrpSpPr>
            <p:cNvPr id="31" name="Group 34"/>
            <p:cNvGrpSpPr>
              <a:grpSpLocks/>
            </p:cNvGrpSpPr>
            <p:nvPr/>
          </p:nvGrpSpPr>
          <p:grpSpPr bwMode="auto">
            <a:xfrm>
              <a:off x="2793" y="2135"/>
              <a:ext cx="862" cy="1166"/>
              <a:chOff x="3068" y="1737"/>
              <a:chExt cx="826" cy="1117"/>
            </a:xfrm>
          </p:grpSpPr>
          <p:sp>
            <p:nvSpPr>
              <p:cNvPr id="35" name="Line 35"/>
              <p:cNvSpPr>
                <a:spLocks noChangeShapeType="1"/>
              </p:cNvSpPr>
              <p:nvPr/>
            </p:nvSpPr>
            <p:spPr bwMode="auto">
              <a:xfrm>
                <a:off x="3068" y="1739"/>
                <a:ext cx="823" cy="0"/>
              </a:xfrm>
              <a:prstGeom prst="line">
                <a:avLst/>
              </a:prstGeom>
              <a:noFill/>
              <a:ln w="9525">
                <a:solidFill>
                  <a:srgbClr val="C00000"/>
                </a:solidFill>
                <a:prstDash val="lgDash"/>
                <a:round/>
                <a:headEnd/>
                <a:tailEnd/>
              </a:ln>
            </p:spPr>
            <p:txBody>
              <a:bodyPr/>
              <a:lstStyle/>
              <a:p>
                <a:endParaRPr lang="en-US">
                  <a:solidFill>
                    <a:srgbClr val="C00000"/>
                  </a:solidFill>
                  <a:latin typeface="Arial"/>
                  <a:cs typeface="Arial"/>
                </a:endParaRPr>
              </a:p>
            </p:txBody>
          </p:sp>
          <p:sp>
            <p:nvSpPr>
              <p:cNvPr id="36" name="Line 36"/>
              <p:cNvSpPr>
                <a:spLocks noChangeShapeType="1"/>
              </p:cNvSpPr>
              <p:nvPr/>
            </p:nvSpPr>
            <p:spPr bwMode="auto">
              <a:xfrm>
                <a:off x="3894" y="1737"/>
                <a:ext cx="0" cy="1117"/>
              </a:xfrm>
              <a:prstGeom prst="line">
                <a:avLst/>
              </a:prstGeom>
              <a:noFill/>
              <a:ln w="9525">
                <a:solidFill>
                  <a:srgbClr val="C00000"/>
                </a:solidFill>
                <a:prstDash val="lgDash"/>
                <a:round/>
                <a:headEnd/>
                <a:tailEnd/>
              </a:ln>
            </p:spPr>
            <p:txBody>
              <a:bodyPr/>
              <a:lstStyle/>
              <a:p>
                <a:endParaRPr lang="en-US">
                  <a:solidFill>
                    <a:srgbClr val="C00000"/>
                  </a:solidFill>
                  <a:latin typeface="Arial"/>
                  <a:cs typeface="Arial"/>
                </a:endParaRPr>
              </a:p>
            </p:txBody>
          </p:sp>
        </p:grpSp>
        <p:sp>
          <p:nvSpPr>
            <p:cNvPr id="32" name="Oval 37"/>
            <p:cNvSpPr>
              <a:spLocks noChangeArrowheads="1"/>
            </p:cNvSpPr>
            <p:nvPr/>
          </p:nvSpPr>
          <p:spPr bwMode="auto">
            <a:xfrm>
              <a:off x="3605" y="2097"/>
              <a:ext cx="88" cy="87"/>
            </a:xfrm>
            <a:prstGeom prst="ellipse">
              <a:avLst/>
            </a:prstGeom>
            <a:solidFill>
              <a:srgbClr val="C00000"/>
            </a:solidFill>
            <a:ln w="9525">
              <a:solidFill>
                <a:srgbClr val="C00000"/>
              </a:solidFill>
              <a:prstDash val="solid"/>
              <a:round/>
              <a:headEnd/>
              <a:tailEnd/>
            </a:ln>
          </p:spPr>
          <p:txBody>
            <a:bodyPr wrap="none" anchor="ctr"/>
            <a:lstStyle/>
            <a:p>
              <a:endParaRPr lang="en-US">
                <a:solidFill>
                  <a:srgbClr val="C00000"/>
                </a:solidFill>
                <a:latin typeface="Arial"/>
                <a:cs typeface="Arial"/>
              </a:endParaRPr>
            </a:p>
          </p:txBody>
        </p:sp>
        <p:sp>
          <p:nvSpPr>
            <p:cNvPr id="33" name="Text Box 38"/>
            <p:cNvSpPr txBox="1">
              <a:spLocks noChangeArrowheads="1"/>
            </p:cNvSpPr>
            <p:nvPr/>
          </p:nvSpPr>
          <p:spPr bwMode="auto">
            <a:xfrm>
              <a:off x="2473" y="2021"/>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dirty="0">
                  <a:solidFill>
                    <a:srgbClr val="C00000"/>
                  </a:solidFill>
                  <a:latin typeface="Arial"/>
                  <a:cs typeface="Arial"/>
                </a:rPr>
                <a:t>P</a:t>
              </a:r>
              <a:r>
                <a:rPr lang="en-US" sz="2400" b="1" baseline="-25000" dirty="0">
                  <a:solidFill>
                    <a:srgbClr val="C00000"/>
                  </a:solidFill>
                  <a:latin typeface="Arial"/>
                  <a:cs typeface="Arial"/>
                </a:rPr>
                <a:t>2</a:t>
              </a:r>
            </a:p>
          </p:txBody>
        </p:sp>
        <p:sp>
          <p:nvSpPr>
            <p:cNvPr id="34" name="Text Box 39"/>
            <p:cNvSpPr txBox="1">
              <a:spLocks noChangeArrowheads="1"/>
            </p:cNvSpPr>
            <p:nvPr/>
          </p:nvSpPr>
          <p:spPr bwMode="auto">
            <a:xfrm>
              <a:off x="3481" y="3312"/>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a:solidFill>
                    <a:srgbClr val="C00000"/>
                  </a:solidFill>
                  <a:latin typeface="Arial"/>
                  <a:cs typeface="Arial"/>
                </a:rPr>
                <a:t>Q</a:t>
              </a:r>
              <a:r>
                <a:rPr lang="en-US" sz="2400" b="1" baseline="-25000">
                  <a:solidFill>
                    <a:srgbClr val="C00000"/>
                  </a:solidFill>
                  <a:latin typeface="Arial"/>
                  <a:cs typeface="Arial"/>
                </a:rPr>
                <a:t>2</a:t>
              </a:r>
            </a:p>
          </p:txBody>
        </p:sp>
      </p:grpSp>
      <p:sp>
        <p:nvSpPr>
          <p:cNvPr id="37"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7045468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left)">
                                      <p:cBhvr>
                                        <p:cTn id="11" dur="500"/>
                                        <p:tgtEl>
                                          <p:spTgt spid="3">
                                            <p:txEl>
                                              <p:pRg st="2" end="2"/>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wipe(left)">
                                      <p:cBhvr>
                                        <p:cTn id="15" dur="500"/>
                                        <p:tgtEl>
                                          <p:spTgt spid="3">
                                            <p:txEl>
                                              <p:pRg st="4" end="4"/>
                                            </p:txEl>
                                          </p:spTgt>
                                        </p:tgtEl>
                                      </p:cBhvr>
                                    </p:animEffect>
                                  </p:childTnLst>
                                </p:cTn>
                              </p:par>
                            </p:childTnLst>
                          </p:cTn>
                        </p:par>
                        <p:par>
                          <p:cTn id="16" fill="hold">
                            <p:stCondLst>
                              <p:cond delay="1500"/>
                            </p:stCondLst>
                            <p:childTnLst>
                              <p:par>
                                <p:cTn id="17" presetID="17" presetClass="entr" presetSubtype="2" fill="hold" grpId="0" nodeType="after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p:cTn id="19" dur="500" fill="hold"/>
                                        <p:tgtEl>
                                          <p:spTgt spid="28"/>
                                        </p:tgtEl>
                                        <p:attrNameLst>
                                          <p:attrName>ppt_x</p:attrName>
                                        </p:attrNameLst>
                                      </p:cBhvr>
                                      <p:tavLst>
                                        <p:tav tm="0">
                                          <p:val>
                                            <p:strVal val="#ppt_x+#ppt_w/2"/>
                                          </p:val>
                                        </p:tav>
                                        <p:tav tm="100000">
                                          <p:val>
                                            <p:strVal val="#ppt_x"/>
                                          </p:val>
                                        </p:tav>
                                      </p:tavLst>
                                    </p:anim>
                                    <p:anim calcmode="lin" valueType="num">
                                      <p:cBhvr>
                                        <p:cTn id="20" dur="500" fill="hold"/>
                                        <p:tgtEl>
                                          <p:spTgt spid="28"/>
                                        </p:tgtEl>
                                        <p:attrNameLst>
                                          <p:attrName>ppt_y</p:attrName>
                                        </p:attrNameLst>
                                      </p:cBhvr>
                                      <p:tavLst>
                                        <p:tav tm="0">
                                          <p:val>
                                            <p:strVal val="#ppt_y"/>
                                          </p:val>
                                        </p:tav>
                                        <p:tav tm="100000">
                                          <p:val>
                                            <p:strVal val="#ppt_y"/>
                                          </p:val>
                                        </p:tav>
                                      </p:tavLst>
                                    </p:anim>
                                    <p:anim calcmode="lin" valueType="num">
                                      <p:cBhvr>
                                        <p:cTn id="21" dur="500" fill="hold"/>
                                        <p:tgtEl>
                                          <p:spTgt spid="28"/>
                                        </p:tgtEl>
                                        <p:attrNameLst>
                                          <p:attrName>ppt_w</p:attrName>
                                        </p:attrNameLst>
                                      </p:cBhvr>
                                      <p:tavLst>
                                        <p:tav tm="0">
                                          <p:val>
                                            <p:fltVal val="0"/>
                                          </p:val>
                                        </p:tav>
                                        <p:tav tm="100000">
                                          <p:val>
                                            <p:strVal val="#ppt_w"/>
                                          </p:val>
                                        </p:tav>
                                      </p:tavLst>
                                    </p:anim>
                                    <p:anim calcmode="lin" valueType="num">
                                      <p:cBhvr>
                                        <p:cTn id="22" dur="500" fill="hold"/>
                                        <p:tgtEl>
                                          <p:spTgt spid="28"/>
                                        </p:tgtEl>
                                        <p:attrNameLst>
                                          <p:attrName>ppt_h</p:attrName>
                                        </p:attrNameLst>
                                      </p:cBhvr>
                                      <p:tavLst>
                                        <p:tav tm="0">
                                          <p:val>
                                            <p:strVal val="#ppt_h"/>
                                          </p:val>
                                        </p:tav>
                                        <p:tav tm="100000">
                                          <p:val>
                                            <p:strVal val="#ppt_h"/>
                                          </p:val>
                                        </p:tav>
                                      </p:tavLst>
                                    </p:anim>
                                  </p:childTnLst>
                                </p:cTn>
                              </p:par>
                            </p:childTnLst>
                          </p:cTn>
                        </p:par>
                        <p:par>
                          <p:cTn id="23" fill="hold">
                            <p:stCondLst>
                              <p:cond delay="2000"/>
                            </p:stCondLst>
                            <p:childTnLst>
                              <p:par>
                                <p:cTn id="24" presetID="18" presetClass="entr" presetSubtype="6" fill="hold" nodeType="after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strips(downRight)">
                                      <p:cBhvr>
                                        <p:cTn id="26" dur="500"/>
                                        <p:tgtEl>
                                          <p:spTgt spid="25"/>
                                        </p:tgtEl>
                                      </p:cBhvr>
                                    </p:animEffect>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wipe(left)">
                                      <p:cBhvr>
                                        <p:cTn id="30" dur="500"/>
                                        <p:tgtEl>
                                          <p:spTgt spid="3">
                                            <p:txEl>
                                              <p:pRg st="6" end="6"/>
                                            </p:txEl>
                                          </p:spTgt>
                                        </p:tgtEl>
                                      </p:cBhvr>
                                    </p:animEffect>
                                  </p:childTnLst>
                                </p:cTn>
                              </p:par>
                            </p:childTnLst>
                          </p:cTn>
                        </p:par>
                        <p:par>
                          <p:cTn id="31" fill="hold">
                            <p:stCondLst>
                              <p:cond delay="3000"/>
                            </p:stCondLst>
                            <p:childTnLst>
                              <p:par>
                                <p:cTn id="32" presetID="18" presetClass="entr" presetSubtype="12" fill="hold" nodeType="after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strips(downLeft)">
                                      <p:cBhvr>
                                        <p:cTn id="3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8" grpId="0" uiExpand="1"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Active Learning 3</a:t>
            </a:r>
            <a:r>
              <a:rPr lang="en-US" b="1" dirty="0">
                <a:solidFill>
                  <a:srgbClr val="C00000"/>
                </a:solidFill>
              </a:rPr>
              <a:t>B. </a:t>
            </a:r>
            <a:r>
              <a:rPr lang="en-US" dirty="0">
                <a:solidFill>
                  <a:srgbClr val="C00000"/>
                </a:solidFill>
              </a:rPr>
              <a:t>Fall in the price of oranges</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63</a:t>
            </a:fld>
            <a:endParaRPr lang="en-US" dirty="0"/>
          </a:p>
        </p:txBody>
      </p:sp>
      <p:sp>
        <p:nvSpPr>
          <p:cNvPr id="3" name="Text Placeholder 2"/>
          <p:cNvSpPr>
            <a:spLocks noGrp="1"/>
          </p:cNvSpPr>
          <p:nvPr>
            <p:ph idx="12"/>
          </p:nvPr>
        </p:nvSpPr>
        <p:spPr>
          <a:xfrm>
            <a:off x="82340" y="864733"/>
            <a:ext cx="4334086" cy="5328562"/>
          </a:xfrm>
        </p:spPr>
        <p:txBody>
          <a:bodyPr>
            <a:normAutofit/>
          </a:bodyPr>
          <a:lstStyle/>
          <a:p>
            <a:pPr marL="0" indent="0">
              <a:buNone/>
            </a:pPr>
            <a:r>
              <a:rPr lang="en-US" sz="2800" b="1" u="sng" dirty="0"/>
              <a:t>STEPS:</a:t>
            </a:r>
          </a:p>
          <a:p>
            <a:endParaRPr lang="en-US" sz="2800" b="1" u="sng" dirty="0"/>
          </a:p>
          <a:p>
            <a:pPr marL="514350" indent="-514350">
              <a:buAutoNum type="arabicPeriod"/>
            </a:pPr>
            <a:r>
              <a:rPr lang="en-US" sz="2800" b="1" i="1" dirty="0"/>
              <a:t>S</a:t>
            </a:r>
            <a:r>
              <a:rPr lang="en-US" sz="2800" dirty="0"/>
              <a:t> curve shifts</a:t>
            </a:r>
          </a:p>
          <a:p>
            <a:pPr marL="0" indent="0">
              <a:buNone/>
            </a:pPr>
            <a:r>
              <a:rPr lang="en-US" sz="2800" dirty="0"/>
              <a:t>  </a:t>
            </a:r>
          </a:p>
          <a:p>
            <a:pPr marL="0" indent="0">
              <a:buNone/>
            </a:pPr>
            <a:r>
              <a:rPr lang="en-US" sz="2800" dirty="0"/>
              <a:t>2. </a:t>
            </a:r>
            <a:r>
              <a:rPr lang="en-US" sz="2800" b="1" i="1" dirty="0"/>
              <a:t>S</a:t>
            </a:r>
            <a:r>
              <a:rPr lang="en-US" sz="2800" dirty="0"/>
              <a:t> curve shifts right</a:t>
            </a:r>
          </a:p>
          <a:p>
            <a:endParaRPr lang="en-US" sz="2800" dirty="0"/>
          </a:p>
          <a:p>
            <a:pPr marL="0" indent="0">
              <a:buNone/>
            </a:pPr>
            <a:r>
              <a:rPr lang="en-US" sz="2800" dirty="0"/>
              <a:t>3. </a:t>
            </a:r>
            <a:r>
              <a:rPr lang="en-US" sz="2800" b="1" i="1" dirty="0"/>
              <a:t>P</a:t>
            </a:r>
            <a:r>
              <a:rPr lang="en-US" sz="2800" dirty="0"/>
              <a:t> falls, </a:t>
            </a:r>
            <a:r>
              <a:rPr lang="en-US" sz="2800" b="1" i="1" dirty="0"/>
              <a:t>Q</a:t>
            </a:r>
            <a:r>
              <a:rPr lang="en-US" sz="2800" dirty="0"/>
              <a:t> rises</a:t>
            </a:r>
          </a:p>
          <a:p>
            <a:endParaRPr lang="en-US" sz="2800" u="sng" dirty="0">
              <a:cs typeface="Arial"/>
            </a:endParaRPr>
          </a:p>
        </p:txBody>
      </p:sp>
      <p:grpSp>
        <p:nvGrpSpPr>
          <p:cNvPr id="37" name="Group 9"/>
          <p:cNvGrpSpPr>
            <a:grpSpLocks/>
          </p:cNvGrpSpPr>
          <p:nvPr/>
        </p:nvGrpSpPr>
        <p:grpSpPr bwMode="auto">
          <a:xfrm>
            <a:off x="4416425" y="1493836"/>
            <a:ext cx="4422775" cy="4111954"/>
            <a:chOff x="2579" y="785"/>
            <a:chExt cx="2786" cy="2423"/>
          </a:xfrm>
        </p:grpSpPr>
        <p:grpSp>
          <p:nvGrpSpPr>
            <p:cNvPr id="38" name="Group 10"/>
            <p:cNvGrpSpPr>
              <a:grpSpLocks/>
            </p:cNvGrpSpPr>
            <p:nvPr/>
          </p:nvGrpSpPr>
          <p:grpSpPr bwMode="auto">
            <a:xfrm>
              <a:off x="2697" y="1037"/>
              <a:ext cx="2409" cy="2049"/>
              <a:chOff x="1098" y="1361"/>
              <a:chExt cx="2116" cy="2027"/>
            </a:xfrm>
          </p:grpSpPr>
          <p:sp>
            <p:nvSpPr>
              <p:cNvPr id="41" name="Line 11"/>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latin typeface="Arial"/>
                  <a:cs typeface="Arial"/>
                </a:endParaRPr>
              </a:p>
            </p:txBody>
          </p:sp>
          <p:sp>
            <p:nvSpPr>
              <p:cNvPr id="42" name="Line 12"/>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39" name="Text Box 13"/>
            <p:cNvSpPr txBox="1">
              <a:spLocks noChangeArrowheads="1"/>
            </p:cNvSpPr>
            <p:nvPr/>
          </p:nvSpPr>
          <p:spPr bwMode="auto">
            <a:xfrm>
              <a:off x="2579" y="785"/>
              <a:ext cx="267" cy="272"/>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P</a:t>
              </a:r>
            </a:p>
          </p:txBody>
        </p:sp>
        <p:sp>
          <p:nvSpPr>
            <p:cNvPr id="40" name="Text Box 14"/>
            <p:cNvSpPr txBox="1">
              <a:spLocks noChangeArrowheads="1"/>
            </p:cNvSpPr>
            <p:nvPr/>
          </p:nvSpPr>
          <p:spPr bwMode="auto">
            <a:xfrm>
              <a:off x="5075" y="2936"/>
              <a:ext cx="290" cy="272"/>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Q</a:t>
              </a:r>
            </a:p>
          </p:txBody>
        </p:sp>
      </p:grpSp>
      <p:grpSp>
        <p:nvGrpSpPr>
          <p:cNvPr id="43" name="Group 15"/>
          <p:cNvGrpSpPr>
            <a:grpSpLocks/>
          </p:cNvGrpSpPr>
          <p:nvPr/>
        </p:nvGrpSpPr>
        <p:grpSpPr bwMode="auto">
          <a:xfrm>
            <a:off x="5872163" y="2327274"/>
            <a:ext cx="2486025" cy="2901950"/>
            <a:chOff x="2850" y="1233"/>
            <a:chExt cx="1566" cy="1828"/>
          </a:xfrm>
        </p:grpSpPr>
        <p:sp>
          <p:nvSpPr>
            <p:cNvPr id="44" name="Line 16"/>
            <p:cNvSpPr>
              <a:spLocks noChangeShapeType="1"/>
            </p:cNvSpPr>
            <p:nvPr/>
          </p:nvSpPr>
          <p:spPr bwMode="auto">
            <a:xfrm>
              <a:off x="2850" y="1233"/>
              <a:ext cx="1263" cy="1587"/>
            </a:xfrm>
            <a:prstGeom prst="line">
              <a:avLst/>
            </a:prstGeom>
            <a:noFill/>
            <a:ln w="38100">
              <a:solidFill>
                <a:srgbClr val="003399"/>
              </a:solidFill>
              <a:round/>
              <a:headEnd/>
              <a:tailEnd/>
            </a:ln>
          </p:spPr>
          <p:txBody>
            <a:bodyPr/>
            <a:lstStyle/>
            <a:p>
              <a:endParaRPr lang="en-US">
                <a:latin typeface="Arial"/>
                <a:cs typeface="Arial"/>
              </a:endParaRPr>
            </a:p>
          </p:txBody>
        </p:sp>
        <p:sp>
          <p:nvSpPr>
            <p:cNvPr id="45" name="Text Box 17"/>
            <p:cNvSpPr txBox="1">
              <a:spLocks noChangeArrowheads="1"/>
            </p:cNvSpPr>
            <p:nvPr/>
          </p:nvSpPr>
          <p:spPr bwMode="auto">
            <a:xfrm>
              <a:off x="4072" y="2773"/>
              <a:ext cx="344"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D</a:t>
              </a:r>
              <a:r>
                <a:rPr lang="en-US" sz="2400" baseline="-25000">
                  <a:latin typeface="Arial"/>
                  <a:cs typeface="Arial"/>
                </a:rPr>
                <a:t>1</a:t>
              </a:r>
            </a:p>
          </p:txBody>
        </p:sp>
      </p:grpSp>
      <p:grpSp>
        <p:nvGrpSpPr>
          <p:cNvPr id="46" name="Group 18"/>
          <p:cNvGrpSpPr>
            <a:grpSpLocks/>
          </p:cNvGrpSpPr>
          <p:nvPr/>
        </p:nvGrpSpPr>
        <p:grpSpPr bwMode="auto">
          <a:xfrm>
            <a:off x="5191125" y="1939924"/>
            <a:ext cx="1933575" cy="2901950"/>
            <a:chOff x="3067" y="1024"/>
            <a:chExt cx="1218" cy="1828"/>
          </a:xfrm>
        </p:grpSpPr>
        <p:sp>
          <p:nvSpPr>
            <p:cNvPr id="47" name="Line 19"/>
            <p:cNvSpPr>
              <a:spLocks noChangeShapeType="1"/>
            </p:cNvSpPr>
            <p:nvPr/>
          </p:nvSpPr>
          <p:spPr bwMode="auto">
            <a:xfrm flipV="1">
              <a:off x="3067" y="1278"/>
              <a:ext cx="949" cy="1574"/>
            </a:xfrm>
            <a:prstGeom prst="line">
              <a:avLst/>
            </a:prstGeom>
            <a:noFill/>
            <a:ln w="38100">
              <a:solidFill>
                <a:srgbClr val="003399"/>
              </a:solidFill>
              <a:round/>
              <a:headEnd/>
              <a:tailEnd/>
            </a:ln>
          </p:spPr>
          <p:txBody>
            <a:bodyPr/>
            <a:lstStyle/>
            <a:p>
              <a:endParaRPr lang="en-US">
                <a:latin typeface="Arial"/>
                <a:cs typeface="Arial"/>
              </a:endParaRPr>
            </a:p>
          </p:txBody>
        </p:sp>
        <p:sp>
          <p:nvSpPr>
            <p:cNvPr id="48" name="Text Box 20"/>
            <p:cNvSpPr txBox="1">
              <a:spLocks noChangeArrowheads="1"/>
            </p:cNvSpPr>
            <p:nvPr/>
          </p:nvSpPr>
          <p:spPr bwMode="auto">
            <a:xfrm>
              <a:off x="3920" y="1024"/>
              <a:ext cx="365"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S</a:t>
              </a:r>
              <a:r>
                <a:rPr lang="en-US" sz="2400" baseline="-25000">
                  <a:latin typeface="Arial"/>
                  <a:cs typeface="Arial"/>
                </a:rPr>
                <a:t>1</a:t>
              </a:r>
            </a:p>
          </p:txBody>
        </p:sp>
      </p:grpSp>
      <p:grpSp>
        <p:nvGrpSpPr>
          <p:cNvPr id="49" name="Group 21"/>
          <p:cNvGrpSpPr>
            <a:grpSpLocks/>
          </p:cNvGrpSpPr>
          <p:nvPr/>
        </p:nvGrpSpPr>
        <p:grpSpPr bwMode="auto">
          <a:xfrm>
            <a:off x="4106863" y="2741611"/>
            <a:ext cx="2489200" cy="3041651"/>
            <a:chOff x="2480" y="1625"/>
            <a:chExt cx="1568" cy="1916"/>
          </a:xfrm>
        </p:grpSpPr>
        <p:sp>
          <p:nvSpPr>
            <p:cNvPr id="50" name="Text Box 22"/>
            <p:cNvSpPr txBox="1">
              <a:spLocks noChangeArrowheads="1"/>
            </p:cNvSpPr>
            <p:nvPr/>
          </p:nvSpPr>
          <p:spPr bwMode="auto">
            <a:xfrm>
              <a:off x="2480" y="1625"/>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a:latin typeface="Arial"/>
                  <a:cs typeface="Arial"/>
                </a:rPr>
                <a:t>P</a:t>
              </a:r>
              <a:r>
                <a:rPr lang="en-US" sz="2400" b="1" baseline="-25000">
                  <a:latin typeface="Arial"/>
                  <a:cs typeface="Arial"/>
                </a:rPr>
                <a:t>1</a:t>
              </a:r>
            </a:p>
          </p:txBody>
        </p:sp>
        <p:sp>
          <p:nvSpPr>
            <p:cNvPr id="51" name="Oval 23"/>
            <p:cNvSpPr>
              <a:spLocks noChangeArrowheads="1"/>
            </p:cNvSpPr>
            <p:nvPr/>
          </p:nvSpPr>
          <p:spPr bwMode="auto">
            <a:xfrm>
              <a:off x="3848" y="1692"/>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nvGrpSpPr>
            <p:cNvPr id="52" name="Group 24"/>
            <p:cNvGrpSpPr>
              <a:grpSpLocks/>
            </p:cNvGrpSpPr>
            <p:nvPr/>
          </p:nvGrpSpPr>
          <p:grpSpPr bwMode="auto">
            <a:xfrm>
              <a:off x="2796" y="1737"/>
              <a:ext cx="1098" cy="1562"/>
              <a:chOff x="3068" y="1737"/>
              <a:chExt cx="826" cy="1117"/>
            </a:xfrm>
          </p:grpSpPr>
          <p:sp>
            <p:nvSpPr>
              <p:cNvPr id="54" name="Line 25"/>
              <p:cNvSpPr>
                <a:spLocks noChangeShapeType="1"/>
              </p:cNvSpPr>
              <p:nvPr/>
            </p:nvSpPr>
            <p:spPr bwMode="auto">
              <a:xfrm>
                <a:off x="3068" y="1739"/>
                <a:ext cx="823" cy="0"/>
              </a:xfrm>
              <a:prstGeom prst="line">
                <a:avLst/>
              </a:prstGeom>
              <a:noFill/>
              <a:ln w="9525">
                <a:solidFill>
                  <a:schemeClr val="tx1"/>
                </a:solidFill>
                <a:prstDash val="lgDash"/>
                <a:round/>
                <a:headEnd/>
                <a:tailEnd/>
              </a:ln>
            </p:spPr>
            <p:txBody>
              <a:bodyPr/>
              <a:lstStyle/>
              <a:p>
                <a:endParaRPr lang="en-US">
                  <a:latin typeface="Arial"/>
                  <a:cs typeface="Arial"/>
                </a:endParaRPr>
              </a:p>
            </p:txBody>
          </p:sp>
          <p:sp>
            <p:nvSpPr>
              <p:cNvPr id="55" name="Line 26"/>
              <p:cNvSpPr>
                <a:spLocks noChangeShapeType="1"/>
              </p:cNvSpPr>
              <p:nvPr/>
            </p:nvSpPr>
            <p:spPr bwMode="auto">
              <a:xfrm>
                <a:off x="3894" y="1737"/>
                <a:ext cx="0" cy="1117"/>
              </a:xfrm>
              <a:prstGeom prst="line">
                <a:avLst/>
              </a:prstGeom>
              <a:noFill/>
              <a:ln w="9525">
                <a:solidFill>
                  <a:schemeClr val="tx1"/>
                </a:solidFill>
                <a:prstDash val="lgDash"/>
                <a:round/>
                <a:headEnd/>
                <a:tailEnd/>
              </a:ln>
            </p:spPr>
            <p:txBody>
              <a:bodyPr/>
              <a:lstStyle/>
              <a:p>
                <a:endParaRPr lang="en-US">
                  <a:latin typeface="Arial"/>
                  <a:cs typeface="Arial"/>
                </a:endParaRPr>
              </a:p>
            </p:txBody>
          </p:sp>
        </p:grpSp>
        <p:sp>
          <p:nvSpPr>
            <p:cNvPr id="53" name="Text Box 27"/>
            <p:cNvSpPr txBox="1">
              <a:spLocks noChangeArrowheads="1"/>
            </p:cNvSpPr>
            <p:nvPr/>
          </p:nvSpPr>
          <p:spPr bwMode="auto">
            <a:xfrm>
              <a:off x="3740" y="3308"/>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a:latin typeface="Arial"/>
                  <a:cs typeface="Arial"/>
                </a:rPr>
                <a:t>Q</a:t>
              </a:r>
              <a:r>
                <a:rPr lang="en-US" sz="2400" b="1" baseline="-25000">
                  <a:latin typeface="Arial"/>
                  <a:cs typeface="Arial"/>
                </a:rPr>
                <a:t>1</a:t>
              </a:r>
            </a:p>
          </p:txBody>
        </p:sp>
      </p:grpSp>
      <p:grpSp>
        <p:nvGrpSpPr>
          <p:cNvPr id="56" name="Group 28"/>
          <p:cNvGrpSpPr>
            <a:grpSpLocks/>
          </p:cNvGrpSpPr>
          <p:nvPr/>
        </p:nvGrpSpPr>
        <p:grpSpPr bwMode="auto">
          <a:xfrm>
            <a:off x="6088063" y="1947861"/>
            <a:ext cx="1933575" cy="2901950"/>
            <a:chOff x="3520" y="1029"/>
            <a:chExt cx="1218" cy="1828"/>
          </a:xfrm>
        </p:grpSpPr>
        <p:sp>
          <p:nvSpPr>
            <p:cNvPr id="57" name="Line 29"/>
            <p:cNvSpPr>
              <a:spLocks noChangeShapeType="1"/>
            </p:cNvSpPr>
            <p:nvPr/>
          </p:nvSpPr>
          <p:spPr bwMode="auto">
            <a:xfrm flipV="1">
              <a:off x="3520" y="1283"/>
              <a:ext cx="949" cy="1574"/>
            </a:xfrm>
            <a:prstGeom prst="line">
              <a:avLst/>
            </a:prstGeom>
            <a:noFill/>
            <a:ln w="38100">
              <a:solidFill>
                <a:srgbClr val="FF0000"/>
              </a:solidFill>
              <a:round/>
              <a:headEnd/>
              <a:tailEnd/>
            </a:ln>
          </p:spPr>
          <p:txBody>
            <a:bodyPr/>
            <a:lstStyle/>
            <a:p>
              <a:endParaRPr lang="en-US">
                <a:latin typeface="Arial"/>
                <a:cs typeface="Arial"/>
              </a:endParaRPr>
            </a:p>
          </p:txBody>
        </p:sp>
        <p:sp>
          <p:nvSpPr>
            <p:cNvPr id="58" name="Text Box 30"/>
            <p:cNvSpPr txBox="1">
              <a:spLocks noChangeArrowheads="1"/>
            </p:cNvSpPr>
            <p:nvPr/>
          </p:nvSpPr>
          <p:spPr bwMode="auto">
            <a:xfrm>
              <a:off x="4373" y="1029"/>
              <a:ext cx="365"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S</a:t>
              </a:r>
              <a:r>
                <a:rPr lang="en-US" sz="2400" baseline="-25000">
                  <a:latin typeface="Arial"/>
                  <a:cs typeface="Arial"/>
                </a:rPr>
                <a:t>2</a:t>
              </a:r>
            </a:p>
          </p:txBody>
        </p:sp>
      </p:grpSp>
      <p:sp>
        <p:nvSpPr>
          <p:cNvPr id="59" name="Line 31"/>
          <p:cNvSpPr>
            <a:spLocks noChangeShapeType="1"/>
          </p:cNvSpPr>
          <p:nvPr/>
        </p:nvSpPr>
        <p:spPr bwMode="auto">
          <a:xfrm>
            <a:off x="6551613" y="2684461"/>
            <a:ext cx="790575" cy="0"/>
          </a:xfrm>
          <a:prstGeom prst="line">
            <a:avLst/>
          </a:prstGeom>
          <a:noFill/>
          <a:ln w="57150">
            <a:solidFill>
              <a:srgbClr val="A50021"/>
            </a:solidFill>
            <a:round/>
            <a:headEnd/>
            <a:tailEnd type="triangle" w="lg" len="med"/>
          </a:ln>
        </p:spPr>
        <p:txBody>
          <a:bodyPr/>
          <a:lstStyle/>
          <a:p>
            <a:endParaRPr lang="en-US">
              <a:latin typeface="Arial"/>
              <a:cs typeface="Arial"/>
            </a:endParaRPr>
          </a:p>
        </p:txBody>
      </p:sp>
      <p:sp>
        <p:nvSpPr>
          <p:cNvPr id="60" name="Text Box 32"/>
          <p:cNvSpPr txBox="1">
            <a:spLocks noChangeArrowheads="1"/>
          </p:cNvSpPr>
          <p:nvPr/>
        </p:nvSpPr>
        <p:spPr bwMode="auto">
          <a:xfrm>
            <a:off x="4516041" y="1007257"/>
            <a:ext cx="4363243" cy="477054"/>
          </a:xfrm>
          <a:prstGeom prst="rect">
            <a:avLst/>
          </a:prstGeom>
          <a:solidFill>
            <a:schemeClr val="bg1"/>
          </a:solidFill>
          <a:ln w="9525">
            <a:solidFill>
              <a:srgbClr val="C00000"/>
            </a:solidFill>
            <a:miter lim="800000"/>
            <a:headEnd/>
            <a:tailEnd/>
          </a:ln>
        </p:spPr>
        <p:txBody>
          <a:bodyPr wrap="square">
            <a:spAutoFit/>
          </a:bodyPr>
          <a:lstStyle/>
          <a:p>
            <a:pPr algn="ctr">
              <a:spcBef>
                <a:spcPct val="50000"/>
              </a:spcBef>
            </a:pPr>
            <a:r>
              <a:rPr lang="en-US" sz="2500" dirty="0">
                <a:latin typeface="Arial"/>
                <a:cs typeface="Arial"/>
              </a:rPr>
              <a:t>The market for orange juice</a:t>
            </a:r>
          </a:p>
        </p:txBody>
      </p:sp>
      <p:grpSp>
        <p:nvGrpSpPr>
          <p:cNvPr id="61" name="Group 33"/>
          <p:cNvGrpSpPr>
            <a:grpSpLocks/>
          </p:cNvGrpSpPr>
          <p:nvPr/>
        </p:nvGrpSpPr>
        <p:grpSpPr bwMode="auto">
          <a:xfrm>
            <a:off x="4097338" y="3382962"/>
            <a:ext cx="3022600" cy="2408238"/>
            <a:chOff x="2474" y="2029"/>
            <a:chExt cx="1904" cy="1517"/>
          </a:xfrm>
        </p:grpSpPr>
        <p:grpSp>
          <p:nvGrpSpPr>
            <p:cNvPr id="62" name="Group 34"/>
            <p:cNvGrpSpPr>
              <a:grpSpLocks/>
            </p:cNvGrpSpPr>
            <p:nvPr/>
          </p:nvGrpSpPr>
          <p:grpSpPr bwMode="auto">
            <a:xfrm>
              <a:off x="2796" y="2147"/>
              <a:ext cx="1417" cy="1150"/>
              <a:chOff x="3068" y="1737"/>
              <a:chExt cx="826" cy="1117"/>
            </a:xfrm>
          </p:grpSpPr>
          <p:sp>
            <p:nvSpPr>
              <p:cNvPr id="66" name="Line 35"/>
              <p:cNvSpPr>
                <a:spLocks noChangeShapeType="1"/>
              </p:cNvSpPr>
              <p:nvPr/>
            </p:nvSpPr>
            <p:spPr bwMode="auto">
              <a:xfrm>
                <a:off x="3068" y="1739"/>
                <a:ext cx="823" cy="0"/>
              </a:xfrm>
              <a:prstGeom prst="line">
                <a:avLst/>
              </a:prstGeom>
              <a:noFill/>
              <a:ln w="9525">
                <a:solidFill>
                  <a:srgbClr val="C00000"/>
                </a:solidFill>
                <a:prstDash val="lgDash"/>
                <a:round/>
                <a:headEnd/>
                <a:tailEnd/>
              </a:ln>
            </p:spPr>
            <p:txBody>
              <a:bodyPr/>
              <a:lstStyle/>
              <a:p>
                <a:endParaRPr lang="en-US">
                  <a:solidFill>
                    <a:srgbClr val="C00000"/>
                  </a:solidFill>
                  <a:latin typeface="Arial"/>
                  <a:cs typeface="Arial"/>
                </a:endParaRPr>
              </a:p>
            </p:txBody>
          </p:sp>
          <p:sp>
            <p:nvSpPr>
              <p:cNvPr id="67" name="Line 36"/>
              <p:cNvSpPr>
                <a:spLocks noChangeShapeType="1"/>
              </p:cNvSpPr>
              <p:nvPr/>
            </p:nvSpPr>
            <p:spPr bwMode="auto">
              <a:xfrm>
                <a:off x="3894" y="1737"/>
                <a:ext cx="0" cy="1117"/>
              </a:xfrm>
              <a:prstGeom prst="line">
                <a:avLst/>
              </a:prstGeom>
              <a:noFill/>
              <a:ln w="9525">
                <a:solidFill>
                  <a:srgbClr val="C00000"/>
                </a:solidFill>
                <a:prstDash val="lgDash"/>
                <a:round/>
                <a:headEnd/>
                <a:tailEnd/>
              </a:ln>
            </p:spPr>
            <p:txBody>
              <a:bodyPr/>
              <a:lstStyle/>
              <a:p>
                <a:endParaRPr lang="en-US">
                  <a:solidFill>
                    <a:srgbClr val="C00000"/>
                  </a:solidFill>
                  <a:latin typeface="Arial"/>
                  <a:cs typeface="Arial"/>
                </a:endParaRPr>
              </a:p>
            </p:txBody>
          </p:sp>
        </p:grpSp>
        <p:sp>
          <p:nvSpPr>
            <p:cNvPr id="63" name="Text Box 37"/>
            <p:cNvSpPr txBox="1">
              <a:spLocks noChangeArrowheads="1"/>
            </p:cNvSpPr>
            <p:nvPr/>
          </p:nvSpPr>
          <p:spPr bwMode="auto">
            <a:xfrm>
              <a:off x="4070" y="3313"/>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a:solidFill>
                    <a:srgbClr val="C00000"/>
                  </a:solidFill>
                  <a:latin typeface="Arial"/>
                  <a:cs typeface="Arial"/>
                </a:rPr>
                <a:t>Q</a:t>
              </a:r>
              <a:r>
                <a:rPr lang="en-US" sz="2400" b="1" baseline="-25000">
                  <a:solidFill>
                    <a:srgbClr val="C00000"/>
                  </a:solidFill>
                  <a:latin typeface="Arial"/>
                  <a:cs typeface="Arial"/>
                </a:rPr>
                <a:t>2</a:t>
              </a:r>
            </a:p>
          </p:txBody>
        </p:sp>
        <p:sp>
          <p:nvSpPr>
            <p:cNvPr id="64" name="Text Box 38"/>
            <p:cNvSpPr txBox="1">
              <a:spLocks noChangeArrowheads="1"/>
            </p:cNvSpPr>
            <p:nvPr/>
          </p:nvSpPr>
          <p:spPr bwMode="auto">
            <a:xfrm>
              <a:off x="2474" y="2029"/>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a:solidFill>
                    <a:srgbClr val="C00000"/>
                  </a:solidFill>
                  <a:latin typeface="Arial"/>
                  <a:cs typeface="Arial"/>
                </a:rPr>
                <a:t>P</a:t>
              </a:r>
              <a:r>
                <a:rPr lang="en-US" sz="2400" b="1" baseline="-25000">
                  <a:solidFill>
                    <a:srgbClr val="C00000"/>
                  </a:solidFill>
                  <a:latin typeface="Arial"/>
                  <a:cs typeface="Arial"/>
                </a:rPr>
                <a:t>2</a:t>
              </a:r>
            </a:p>
          </p:txBody>
        </p:sp>
        <p:sp>
          <p:nvSpPr>
            <p:cNvPr id="65" name="Oval 39"/>
            <p:cNvSpPr>
              <a:spLocks noChangeArrowheads="1"/>
            </p:cNvSpPr>
            <p:nvPr/>
          </p:nvSpPr>
          <p:spPr bwMode="auto">
            <a:xfrm>
              <a:off x="4168" y="2105"/>
              <a:ext cx="88" cy="87"/>
            </a:xfrm>
            <a:prstGeom prst="ellipse">
              <a:avLst/>
            </a:prstGeom>
            <a:solidFill>
              <a:srgbClr val="C00000"/>
            </a:solidFill>
            <a:ln w="9525">
              <a:solidFill>
                <a:srgbClr val="C00000"/>
              </a:solidFill>
              <a:prstDash val="solid"/>
              <a:round/>
              <a:headEnd/>
              <a:tailEnd/>
            </a:ln>
          </p:spPr>
          <p:txBody>
            <a:bodyPr wrap="none" anchor="ctr"/>
            <a:lstStyle/>
            <a:p>
              <a:endParaRPr lang="en-US">
                <a:solidFill>
                  <a:srgbClr val="C00000"/>
                </a:solidFill>
                <a:latin typeface="Arial"/>
                <a:cs typeface="Arial"/>
              </a:endParaRPr>
            </a:p>
          </p:txBody>
        </p:sp>
      </p:grpSp>
      <p:sp>
        <p:nvSpPr>
          <p:cNvPr id="68"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763908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left)">
                                      <p:cBhvr>
                                        <p:cTn id="20" dur="500"/>
                                        <p:tgtEl>
                                          <p:spTgt spid="3">
                                            <p:txEl>
                                              <p:pRg st="4" end="4"/>
                                            </p:txEl>
                                          </p:spTgt>
                                        </p:tgtEl>
                                      </p:cBhvr>
                                    </p:animEffect>
                                  </p:childTnLst>
                                </p:cTn>
                              </p:par>
                            </p:childTnLst>
                          </p:cTn>
                        </p:par>
                        <p:par>
                          <p:cTn id="21" fill="hold">
                            <p:stCondLst>
                              <p:cond delay="1500"/>
                            </p:stCondLst>
                            <p:childTnLst>
                              <p:par>
                                <p:cTn id="22" presetID="17" presetClass="entr" presetSubtype="8" fill="hold" grpId="0" nodeType="afterEffect">
                                  <p:stCondLst>
                                    <p:cond delay="0"/>
                                  </p:stCondLst>
                                  <p:childTnLst>
                                    <p:set>
                                      <p:cBhvr>
                                        <p:cTn id="23" dur="1" fill="hold">
                                          <p:stCondLst>
                                            <p:cond delay="0"/>
                                          </p:stCondLst>
                                        </p:cTn>
                                        <p:tgtEl>
                                          <p:spTgt spid="59"/>
                                        </p:tgtEl>
                                        <p:attrNameLst>
                                          <p:attrName>style.visibility</p:attrName>
                                        </p:attrNameLst>
                                      </p:cBhvr>
                                      <p:to>
                                        <p:strVal val="visible"/>
                                      </p:to>
                                    </p:set>
                                    <p:anim calcmode="lin" valueType="num">
                                      <p:cBhvr>
                                        <p:cTn id="24" dur="500" fill="hold"/>
                                        <p:tgtEl>
                                          <p:spTgt spid="59"/>
                                        </p:tgtEl>
                                        <p:attrNameLst>
                                          <p:attrName>ppt_x</p:attrName>
                                        </p:attrNameLst>
                                      </p:cBhvr>
                                      <p:tavLst>
                                        <p:tav tm="0">
                                          <p:val>
                                            <p:strVal val="#ppt_x-#ppt_w/2"/>
                                          </p:val>
                                        </p:tav>
                                        <p:tav tm="100000">
                                          <p:val>
                                            <p:strVal val="#ppt_x"/>
                                          </p:val>
                                        </p:tav>
                                      </p:tavLst>
                                    </p:anim>
                                    <p:anim calcmode="lin" valueType="num">
                                      <p:cBhvr>
                                        <p:cTn id="25" dur="500" fill="hold"/>
                                        <p:tgtEl>
                                          <p:spTgt spid="59"/>
                                        </p:tgtEl>
                                        <p:attrNameLst>
                                          <p:attrName>ppt_y</p:attrName>
                                        </p:attrNameLst>
                                      </p:cBhvr>
                                      <p:tavLst>
                                        <p:tav tm="0">
                                          <p:val>
                                            <p:strVal val="#ppt_y"/>
                                          </p:val>
                                        </p:tav>
                                        <p:tav tm="100000">
                                          <p:val>
                                            <p:strVal val="#ppt_y"/>
                                          </p:val>
                                        </p:tav>
                                      </p:tavLst>
                                    </p:anim>
                                    <p:anim calcmode="lin" valueType="num">
                                      <p:cBhvr>
                                        <p:cTn id="26" dur="500" fill="hold"/>
                                        <p:tgtEl>
                                          <p:spTgt spid="59"/>
                                        </p:tgtEl>
                                        <p:attrNameLst>
                                          <p:attrName>ppt_w</p:attrName>
                                        </p:attrNameLst>
                                      </p:cBhvr>
                                      <p:tavLst>
                                        <p:tav tm="0">
                                          <p:val>
                                            <p:fltVal val="0"/>
                                          </p:val>
                                        </p:tav>
                                        <p:tav tm="100000">
                                          <p:val>
                                            <p:strVal val="#ppt_w"/>
                                          </p:val>
                                        </p:tav>
                                      </p:tavLst>
                                    </p:anim>
                                    <p:anim calcmode="lin" valueType="num">
                                      <p:cBhvr>
                                        <p:cTn id="27" dur="500" fill="hold"/>
                                        <p:tgtEl>
                                          <p:spTgt spid="59"/>
                                        </p:tgtEl>
                                        <p:attrNameLst>
                                          <p:attrName>ppt_h</p:attrName>
                                        </p:attrNameLst>
                                      </p:cBhvr>
                                      <p:tavLst>
                                        <p:tav tm="0">
                                          <p:val>
                                            <p:strVal val="#ppt_h"/>
                                          </p:val>
                                        </p:tav>
                                        <p:tav tm="100000">
                                          <p:val>
                                            <p:strVal val="#ppt_h"/>
                                          </p:val>
                                        </p:tav>
                                      </p:tavLst>
                                    </p:anim>
                                  </p:childTnLst>
                                </p:cTn>
                              </p:par>
                            </p:childTnLst>
                          </p:cTn>
                        </p:par>
                        <p:par>
                          <p:cTn id="28" fill="hold">
                            <p:stCondLst>
                              <p:cond delay="2000"/>
                            </p:stCondLst>
                            <p:childTnLst>
                              <p:par>
                                <p:cTn id="29" presetID="18" presetClass="entr" presetSubtype="12" fill="hold" nodeType="afterEffect">
                                  <p:stCondLst>
                                    <p:cond delay="0"/>
                                  </p:stCondLst>
                                  <p:childTnLst>
                                    <p:set>
                                      <p:cBhvr>
                                        <p:cTn id="30" dur="1" fill="hold">
                                          <p:stCondLst>
                                            <p:cond delay="0"/>
                                          </p:stCondLst>
                                        </p:cTn>
                                        <p:tgtEl>
                                          <p:spTgt spid="56"/>
                                        </p:tgtEl>
                                        <p:attrNameLst>
                                          <p:attrName>style.visibility</p:attrName>
                                        </p:attrNameLst>
                                      </p:cBhvr>
                                      <p:to>
                                        <p:strVal val="visible"/>
                                      </p:to>
                                    </p:set>
                                    <p:animEffect transition="in" filter="strips(downLeft)">
                                      <p:cBhvr>
                                        <p:cTn id="31" dur="500"/>
                                        <p:tgtEl>
                                          <p:spTgt spid="56"/>
                                        </p:tgtEl>
                                      </p:cBhvr>
                                    </p:animEffect>
                                  </p:childTnLst>
                                </p:cTn>
                              </p:par>
                            </p:childTnLst>
                          </p:cTn>
                        </p:par>
                        <p:par>
                          <p:cTn id="32" fill="hold">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left)">
                                      <p:cBhvr>
                                        <p:cTn id="35" dur="500"/>
                                        <p:tgtEl>
                                          <p:spTgt spid="3">
                                            <p:txEl>
                                              <p:pRg st="6" end="6"/>
                                            </p:txEl>
                                          </p:spTgt>
                                        </p:tgtEl>
                                      </p:cBhvr>
                                    </p:animEffect>
                                  </p:childTnLst>
                                </p:cTn>
                              </p:par>
                            </p:childTnLst>
                          </p:cTn>
                        </p:par>
                        <p:par>
                          <p:cTn id="36" fill="hold">
                            <p:stCondLst>
                              <p:cond delay="3000"/>
                            </p:stCondLst>
                            <p:childTnLst>
                              <p:par>
                                <p:cTn id="37" presetID="18" presetClass="entr" presetSubtype="12" fill="hold" nodeType="afterEffect">
                                  <p:stCondLst>
                                    <p:cond delay="0"/>
                                  </p:stCondLst>
                                  <p:childTnLst>
                                    <p:set>
                                      <p:cBhvr>
                                        <p:cTn id="38" dur="1" fill="hold">
                                          <p:stCondLst>
                                            <p:cond delay="0"/>
                                          </p:stCondLst>
                                        </p:cTn>
                                        <p:tgtEl>
                                          <p:spTgt spid="61"/>
                                        </p:tgtEl>
                                        <p:attrNameLst>
                                          <p:attrName>style.visibility</p:attrName>
                                        </p:attrNameLst>
                                      </p:cBhvr>
                                      <p:to>
                                        <p:strVal val="visible"/>
                                      </p:to>
                                    </p:set>
                                    <p:animEffect transition="in" filter="strips(downLeft)">
                                      <p:cBhvr>
                                        <p:cTn id="39"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9" grpId="0" uiExpand="1"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50000"/>
                  </a:schemeClr>
                </a:solidFill>
              </a:rPr>
              <a:t>Active Learning 3</a:t>
            </a:r>
            <a:r>
              <a:rPr lang="en-US" b="1" dirty="0">
                <a:solidFill>
                  <a:srgbClr val="C00000"/>
                </a:solidFill>
              </a:rPr>
              <a:t>C. </a:t>
            </a:r>
            <a:r>
              <a:rPr lang="en-US" dirty="0">
                <a:solidFill>
                  <a:srgbClr val="C00000"/>
                </a:solidFill>
              </a:rPr>
              <a:t>Events A and B together</a:t>
            </a: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64</a:t>
            </a:fld>
            <a:endParaRPr lang="en-US" dirty="0"/>
          </a:p>
        </p:txBody>
      </p:sp>
      <p:sp>
        <p:nvSpPr>
          <p:cNvPr id="3" name="Text Placeholder 2"/>
          <p:cNvSpPr>
            <a:spLocks noGrp="1"/>
          </p:cNvSpPr>
          <p:nvPr>
            <p:ph idx="12"/>
          </p:nvPr>
        </p:nvSpPr>
        <p:spPr>
          <a:xfrm>
            <a:off x="228601" y="838200"/>
            <a:ext cx="3962400" cy="5867400"/>
          </a:xfrm>
          <a:noFill/>
        </p:spPr>
        <p:txBody>
          <a:bodyPr>
            <a:noAutofit/>
          </a:bodyPr>
          <a:lstStyle/>
          <a:p>
            <a:pPr marL="0" indent="0">
              <a:buNone/>
            </a:pPr>
            <a:r>
              <a:rPr lang="en-US" sz="2800" u="sng" dirty="0"/>
              <a:t>STEPS:</a:t>
            </a:r>
          </a:p>
          <a:p>
            <a:pPr marL="514350" indent="-514350">
              <a:buAutoNum type="arabicPeriod"/>
            </a:pPr>
            <a:r>
              <a:rPr lang="en-US" sz="2800" dirty="0"/>
              <a:t>Both curves shift </a:t>
            </a:r>
          </a:p>
          <a:p>
            <a:pPr marL="0" indent="0">
              <a:buNone/>
            </a:pPr>
            <a:r>
              <a:rPr lang="en-US" sz="2800" dirty="0"/>
              <a:t>(see parts A &amp; B)</a:t>
            </a:r>
          </a:p>
          <a:p>
            <a:pPr marL="514350" indent="-514350">
              <a:buAutoNum type="arabicPeriod" startAt="2"/>
            </a:pPr>
            <a:r>
              <a:rPr lang="en-US" sz="2800" b="1" i="1" dirty="0"/>
              <a:t>D</a:t>
            </a:r>
            <a:r>
              <a:rPr lang="en-US" sz="2800" dirty="0"/>
              <a:t> shifts left, </a:t>
            </a:r>
            <a:r>
              <a:rPr lang="en-US" sz="2800" b="1" i="1" dirty="0"/>
              <a:t>S</a:t>
            </a:r>
            <a:r>
              <a:rPr lang="en-US" sz="2800" dirty="0"/>
              <a:t> shifts right</a:t>
            </a:r>
          </a:p>
          <a:p>
            <a:pPr marL="514350" indent="-514350">
              <a:buAutoNum type="arabicPeriod" startAt="3"/>
            </a:pPr>
            <a:r>
              <a:rPr lang="en-US" sz="2800" b="1" i="1" dirty="0">
                <a:solidFill>
                  <a:srgbClr val="C00000"/>
                </a:solidFill>
              </a:rPr>
              <a:t>P</a:t>
            </a:r>
            <a:r>
              <a:rPr lang="en-US" sz="2800" dirty="0">
                <a:solidFill>
                  <a:srgbClr val="C00000"/>
                </a:solidFill>
              </a:rPr>
              <a:t>  falls. </a:t>
            </a:r>
          </a:p>
          <a:p>
            <a:pPr marL="0" indent="0">
              <a:buNone/>
            </a:pPr>
            <a:r>
              <a:rPr lang="en-US" sz="2800" dirty="0"/>
              <a:t>Effect on </a:t>
            </a:r>
            <a:r>
              <a:rPr lang="en-US" sz="2800" b="1" i="1" dirty="0">
                <a:solidFill>
                  <a:srgbClr val="C00000"/>
                </a:solidFill>
              </a:rPr>
              <a:t>Q</a:t>
            </a:r>
            <a:r>
              <a:rPr lang="en-US" sz="2800" dirty="0">
                <a:solidFill>
                  <a:srgbClr val="C00000"/>
                </a:solidFill>
              </a:rPr>
              <a:t> is ambiguous:  </a:t>
            </a:r>
            <a:br>
              <a:rPr lang="en-US" sz="2800" dirty="0"/>
            </a:br>
            <a:r>
              <a:rPr lang="en-US" sz="2800" dirty="0"/>
              <a:t>- the fall in demand reduces </a:t>
            </a:r>
            <a:r>
              <a:rPr lang="en-US" sz="2800" b="1" i="1" dirty="0"/>
              <a:t>Q</a:t>
            </a:r>
            <a:r>
              <a:rPr lang="en-US" sz="2800" dirty="0"/>
              <a:t>, </a:t>
            </a:r>
            <a:br>
              <a:rPr lang="en-US" sz="2800" dirty="0"/>
            </a:br>
            <a:r>
              <a:rPr lang="en-US" sz="2800" dirty="0"/>
              <a:t>- the increase in supply increases </a:t>
            </a:r>
            <a:r>
              <a:rPr lang="en-US" sz="2800" b="1" i="1" dirty="0"/>
              <a:t>Q</a:t>
            </a:r>
            <a:r>
              <a:rPr lang="en-US" sz="2800" dirty="0"/>
              <a:t>. </a:t>
            </a:r>
          </a:p>
        </p:txBody>
      </p:sp>
      <p:grpSp>
        <p:nvGrpSpPr>
          <p:cNvPr id="6" name="Group 9"/>
          <p:cNvGrpSpPr>
            <a:grpSpLocks/>
          </p:cNvGrpSpPr>
          <p:nvPr/>
        </p:nvGrpSpPr>
        <p:grpSpPr bwMode="auto">
          <a:xfrm>
            <a:off x="4492625" y="1724023"/>
            <a:ext cx="4422775" cy="4111954"/>
            <a:chOff x="2579" y="785"/>
            <a:chExt cx="2786" cy="2423"/>
          </a:xfrm>
        </p:grpSpPr>
        <p:grpSp>
          <p:nvGrpSpPr>
            <p:cNvPr id="7" name="Group 10"/>
            <p:cNvGrpSpPr>
              <a:grpSpLocks/>
            </p:cNvGrpSpPr>
            <p:nvPr/>
          </p:nvGrpSpPr>
          <p:grpSpPr bwMode="auto">
            <a:xfrm>
              <a:off x="2697" y="1037"/>
              <a:ext cx="2409" cy="2049"/>
              <a:chOff x="1098" y="1361"/>
              <a:chExt cx="2116" cy="2027"/>
            </a:xfrm>
          </p:grpSpPr>
          <p:sp>
            <p:nvSpPr>
              <p:cNvPr id="10" name="Line 11"/>
              <p:cNvSpPr>
                <a:spLocks noChangeShapeType="1"/>
              </p:cNvSpPr>
              <p:nvPr/>
            </p:nvSpPr>
            <p:spPr bwMode="auto">
              <a:xfrm>
                <a:off x="1102" y="1361"/>
                <a:ext cx="0" cy="2025"/>
              </a:xfrm>
              <a:prstGeom prst="line">
                <a:avLst/>
              </a:prstGeom>
              <a:noFill/>
              <a:ln w="12700">
                <a:solidFill>
                  <a:schemeClr val="tx1"/>
                </a:solidFill>
                <a:round/>
                <a:headEnd/>
                <a:tailEnd/>
              </a:ln>
            </p:spPr>
            <p:txBody>
              <a:bodyPr/>
              <a:lstStyle/>
              <a:p>
                <a:endParaRPr lang="en-US">
                  <a:latin typeface="Arial"/>
                  <a:cs typeface="Arial"/>
                </a:endParaRPr>
              </a:p>
            </p:txBody>
          </p:sp>
          <p:sp>
            <p:nvSpPr>
              <p:cNvPr id="11" name="Line 12"/>
              <p:cNvSpPr>
                <a:spLocks noChangeShapeType="1"/>
              </p:cNvSpPr>
              <p:nvPr/>
            </p:nvSpPr>
            <p:spPr bwMode="auto">
              <a:xfrm>
                <a:off x="1098" y="3388"/>
                <a:ext cx="2116" cy="0"/>
              </a:xfrm>
              <a:prstGeom prst="line">
                <a:avLst/>
              </a:prstGeom>
              <a:noFill/>
              <a:ln w="12700">
                <a:solidFill>
                  <a:schemeClr val="tx1"/>
                </a:solidFill>
                <a:round/>
                <a:headEnd/>
                <a:tailEnd/>
              </a:ln>
            </p:spPr>
            <p:txBody>
              <a:bodyPr/>
              <a:lstStyle/>
              <a:p>
                <a:endParaRPr lang="en-US">
                  <a:latin typeface="Arial"/>
                  <a:cs typeface="Arial"/>
                </a:endParaRPr>
              </a:p>
            </p:txBody>
          </p:sp>
        </p:grpSp>
        <p:sp>
          <p:nvSpPr>
            <p:cNvPr id="8" name="Text Box 13"/>
            <p:cNvSpPr txBox="1">
              <a:spLocks noChangeArrowheads="1"/>
            </p:cNvSpPr>
            <p:nvPr/>
          </p:nvSpPr>
          <p:spPr bwMode="auto">
            <a:xfrm>
              <a:off x="2579" y="785"/>
              <a:ext cx="267" cy="272"/>
            </a:xfrm>
            <a:prstGeom prst="rect">
              <a:avLst/>
            </a:prstGeom>
            <a:noFill/>
            <a:ln w="9525">
              <a:noFill/>
              <a:miter lim="800000"/>
              <a:headEnd/>
              <a:tailEnd/>
            </a:ln>
          </p:spPr>
          <p:txBody>
            <a:bodyPr>
              <a:spAutoFit/>
            </a:bodyPr>
            <a:lstStyle/>
            <a:p>
              <a:pPr algn="ctr">
                <a:spcBef>
                  <a:spcPct val="50000"/>
                </a:spcBef>
              </a:pPr>
              <a:r>
                <a:rPr lang="en-US" sz="2400" b="1" i="1">
                  <a:latin typeface="Arial"/>
                  <a:cs typeface="Arial"/>
                </a:rPr>
                <a:t>P</a:t>
              </a:r>
            </a:p>
          </p:txBody>
        </p:sp>
        <p:sp>
          <p:nvSpPr>
            <p:cNvPr id="9" name="Text Box 14"/>
            <p:cNvSpPr txBox="1">
              <a:spLocks noChangeArrowheads="1"/>
            </p:cNvSpPr>
            <p:nvPr/>
          </p:nvSpPr>
          <p:spPr bwMode="auto">
            <a:xfrm>
              <a:off x="5075" y="2936"/>
              <a:ext cx="290" cy="272"/>
            </a:xfrm>
            <a:prstGeom prst="rect">
              <a:avLst/>
            </a:prstGeom>
            <a:noFill/>
            <a:ln w="9525">
              <a:noFill/>
              <a:miter lim="800000"/>
              <a:headEnd/>
              <a:tailEnd/>
            </a:ln>
          </p:spPr>
          <p:txBody>
            <a:bodyPr>
              <a:spAutoFit/>
            </a:bodyPr>
            <a:lstStyle/>
            <a:p>
              <a:pPr algn="ctr">
                <a:spcBef>
                  <a:spcPct val="50000"/>
                </a:spcBef>
              </a:pPr>
              <a:r>
                <a:rPr lang="en-US" sz="2400" b="1" i="1" dirty="0">
                  <a:latin typeface="Arial"/>
                  <a:cs typeface="Arial"/>
                </a:rPr>
                <a:t>Q</a:t>
              </a:r>
            </a:p>
          </p:txBody>
        </p:sp>
      </p:grpSp>
      <p:grpSp>
        <p:nvGrpSpPr>
          <p:cNvPr id="12" name="Group 15"/>
          <p:cNvGrpSpPr>
            <a:grpSpLocks/>
          </p:cNvGrpSpPr>
          <p:nvPr/>
        </p:nvGrpSpPr>
        <p:grpSpPr bwMode="auto">
          <a:xfrm>
            <a:off x="5948362" y="2557461"/>
            <a:ext cx="2486025" cy="2901950"/>
            <a:chOff x="2850" y="1233"/>
            <a:chExt cx="1566" cy="1828"/>
          </a:xfrm>
        </p:grpSpPr>
        <p:sp>
          <p:nvSpPr>
            <p:cNvPr id="13" name="Line 16"/>
            <p:cNvSpPr>
              <a:spLocks noChangeShapeType="1"/>
            </p:cNvSpPr>
            <p:nvPr/>
          </p:nvSpPr>
          <p:spPr bwMode="auto">
            <a:xfrm>
              <a:off x="2850" y="1233"/>
              <a:ext cx="1263" cy="1587"/>
            </a:xfrm>
            <a:prstGeom prst="line">
              <a:avLst/>
            </a:prstGeom>
            <a:noFill/>
            <a:ln w="38100">
              <a:solidFill>
                <a:srgbClr val="003399"/>
              </a:solidFill>
              <a:round/>
              <a:headEnd/>
              <a:tailEnd/>
            </a:ln>
          </p:spPr>
          <p:txBody>
            <a:bodyPr/>
            <a:lstStyle/>
            <a:p>
              <a:endParaRPr lang="en-US">
                <a:latin typeface="Arial"/>
                <a:cs typeface="Arial"/>
              </a:endParaRPr>
            </a:p>
          </p:txBody>
        </p:sp>
        <p:sp>
          <p:nvSpPr>
            <p:cNvPr id="14" name="Text Box 17"/>
            <p:cNvSpPr txBox="1">
              <a:spLocks noChangeArrowheads="1"/>
            </p:cNvSpPr>
            <p:nvPr/>
          </p:nvSpPr>
          <p:spPr bwMode="auto">
            <a:xfrm>
              <a:off x="4072" y="2773"/>
              <a:ext cx="344" cy="288"/>
            </a:xfrm>
            <a:prstGeom prst="rect">
              <a:avLst/>
            </a:prstGeom>
            <a:noFill/>
            <a:ln w="9525">
              <a:noFill/>
              <a:miter lim="800000"/>
              <a:headEnd/>
              <a:tailEnd/>
            </a:ln>
          </p:spPr>
          <p:txBody>
            <a:bodyPr>
              <a:spAutoFit/>
            </a:bodyPr>
            <a:lstStyle/>
            <a:p>
              <a:pPr algn="ctr">
                <a:spcBef>
                  <a:spcPct val="50000"/>
                </a:spcBef>
              </a:pPr>
              <a:r>
                <a:rPr lang="en-US" sz="2400" dirty="0">
                  <a:latin typeface="Arial"/>
                  <a:cs typeface="Arial"/>
                </a:rPr>
                <a:t>D</a:t>
              </a:r>
              <a:r>
                <a:rPr lang="en-US" sz="2400" baseline="-25000" dirty="0">
                  <a:latin typeface="Arial"/>
                  <a:cs typeface="Arial"/>
                </a:rPr>
                <a:t>1</a:t>
              </a:r>
            </a:p>
          </p:txBody>
        </p:sp>
      </p:grpSp>
      <p:grpSp>
        <p:nvGrpSpPr>
          <p:cNvPr id="15" name="Group 18"/>
          <p:cNvGrpSpPr>
            <a:grpSpLocks/>
          </p:cNvGrpSpPr>
          <p:nvPr/>
        </p:nvGrpSpPr>
        <p:grpSpPr bwMode="auto">
          <a:xfrm>
            <a:off x="5267325" y="2170111"/>
            <a:ext cx="1933575" cy="2901950"/>
            <a:chOff x="3067" y="1024"/>
            <a:chExt cx="1218" cy="1828"/>
          </a:xfrm>
        </p:grpSpPr>
        <p:sp>
          <p:nvSpPr>
            <p:cNvPr id="16" name="Line 19"/>
            <p:cNvSpPr>
              <a:spLocks noChangeShapeType="1"/>
            </p:cNvSpPr>
            <p:nvPr/>
          </p:nvSpPr>
          <p:spPr bwMode="auto">
            <a:xfrm flipV="1">
              <a:off x="3067" y="1278"/>
              <a:ext cx="949" cy="1574"/>
            </a:xfrm>
            <a:prstGeom prst="line">
              <a:avLst/>
            </a:prstGeom>
            <a:noFill/>
            <a:ln w="38100">
              <a:solidFill>
                <a:srgbClr val="003399"/>
              </a:solidFill>
              <a:round/>
              <a:headEnd/>
              <a:tailEnd/>
            </a:ln>
          </p:spPr>
          <p:txBody>
            <a:bodyPr/>
            <a:lstStyle/>
            <a:p>
              <a:endParaRPr lang="en-US">
                <a:latin typeface="Arial"/>
                <a:cs typeface="Arial"/>
              </a:endParaRPr>
            </a:p>
          </p:txBody>
        </p:sp>
        <p:sp>
          <p:nvSpPr>
            <p:cNvPr id="17" name="Text Box 20"/>
            <p:cNvSpPr txBox="1">
              <a:spLocks noChangeArrowheads="1"/>
            </p:cNvSpPr>
            <p:nvPr/>
          </p:nvSpPr>
          <p:spPr bwMode="auto">
            <a:xfrm>
              <a:off x="3920" y="1024"/>
              <a:ext cx="365" cy="288"/>
            </a:xfrm>
            <a:prstGeom prst="rect">
              <a:avLst/>
            </a:prstGeom>
            <a:noFill/>
            <a:ln w="9525">
              <a:noFill/>
              <a:miter lim="800000"/>
              <a:headEnd/>
              <a:tailEnd/>
            </a:ln>
          </p:spPr>
          <p:txBody>
            <a:bodyPr>
              <a:spAutoFit/>
            </a:bodyPr>
            <a:lstStyle/>
            <a:p>
              <a:pPr algn="ctr">
                <a:spcBef>
                  <a:spcPct val="50000"/>
                </a:spcBef>
              </a:pPr>
              <a:r>
                <a:rPr lang="en-US" sz="2400" dirty="0">
                  <a:latin typeface="Arial"/>
                  <a:cs typeface="Arial"/>
                </a:rPr>
                <a:t>S</a:t>
              </a:r>
              <a:r>
                <a:rPr lang="en-US" sz="2400" baseline="-25000" dirty="0">
                  <a:latin typeface="Arial"/>
                  <a:cs typeface="Arial"/>
                </a:rPr>
                <a:t>1</a:t>
              </a:r>
            </a:p>
          </p:txBody>
        </p:sp>
      </p:grpSp>
      <p:grpSp>
        <p:nvGrpSpPr>
          <p:cNvPr id="18" name="Group 21"/>
          <p:cNvGrpSpPr>
            <a:grpSpLocks/>
          </p:cNvGrpSpPr>
          <p:nvPr/>
        </p:nvGrpSpPr>
        <p:grpSpPr bwMode="auto">
          <a:xfrm>
            <a:off x="4183062" y="2971798"/>
            <a:ext cx="2489200" cy="3041651"/>
            <a:chOff x="2480" y="1625"/>
            <a:chExt cx="1568" cy="1916"/>
          </a:xfrm>
        </p:grpSpPr>
        <p:sp>
          <p:nvSpPr>
            <p:cNvPr id="19" name="Text Box 22"/>
            <p:cNvSpPr txBox="1">
              <a:spLocks noChangeArrowheads="1"/>
            </p:cNvSpPr>
            <p:nvPr/>
          </p:nvSpPr>
          <p:spPr bwMode="auto">
            <a:xfrm>
              <a:off x="2480" y="1625"/>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a:latin typeface="Arial"/>
                  <a:cs typeface="Arial"/>
                </a:rPr>
                <a:t>P</a:t>
              </a:r>
              <a:r>
                <a:rPr lang="en-US" sz="2400" b="1" baseline="-25000">
                  <a:latin typeface="Arial"/>
                  <a:cs typeface="Arial"/>
                </a:rPr>
                <a:t>1</a:t>
              </a:r>
            </a:p>
          </p:txBody>
        </p:sp>
        <p:sp>
          <p:nvSpPr>
            <p:cNvPr id="20" name="Oval 23"/>
            <p:cNvSpPr>
              <a:spLocks noChangeArrowheads="1"/>
            </p:cNvSpPr>
            <p:nvPr/>
          </p:nvSpPr>
          <p:spPr bwMode="auto">
            <a:xfrm>
              <a:off x="3848" y="1692"/>
              <a:ext cx="88" cy="8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nvGrpSpPr>
            <p:cNvPr id="21" name="Group 24"/>
            <p:cNvGrpSpPr>
              <a:grpSpLocks/>
            </p:cNvGrpSpPr>
            <p:nvPr/>
          </p:nvGrpSpPr>
          <p:grpSpPr bwMode="auto">
            <a:xfrm>
              <a:off x="2796" y="1737"/>
              <a:ext cx="1098" cy="1562"/>
              <a:chOff x="3068" y="1737"/>
              <a:chExt cx="826" cy="1117"/>
            </a:xfrm>
          </p:grpSpPr>
          <p:sp>
            <p:nvSpPr>
              <p:cNvPr id="23" name="Line 25"/>
              <p:cNvSpPr>
                <a:spLocks noChangeShapeType="1"/>
              </p:cNvSpPr>
              <p:nvPr/>
            </p:nvSpPr>
            <p:spPr bwMode="auto">
              <a:xfrm>
                <a:off x="3068" y="1739"/>
                <a:ext cx="823" cy="0"/>
              </a:xfrm>
              <a:prstGeom prst="line">
                <a:avLst/>
              </a:prstGeom>
              <a:noFill/>
              <a:ln w="9525">
                <a:solidFill>
                  <a:schemeClr val="tx1"/>
                </a:solidFill>
                <a:prstDash val="lgDash"/>
                <a:round/>
                <a:headEnd/>
                <a:tailEnd/>
              </a:ln>
            </p:spPr>
            <p:txBody>
              <a:bodyPr/>
              <a:lstStyle/>
              <a:p>
                <a:endParaRPr lang="en-US">
                  <a:latin typeface="Arial"/>
                  <a:cs typeface="Arial"/>
                </a:endParaRPr>
              </a:p>
            </p:txBody>
          </p:sp>
          <p:sp>
            <p:nvSpPr>
              <p:cNvPr id="24" name="Line 26"/>
              <p:cNvSpPr>
                <a:spLocks noChangeShapeType="1"/>
              </p:cNvSpPr>
              <p:nvPr/>
            </p:nvSpPr>
            <p:spPr bwMode="auto">
              <a:xfrm>
                <a:off x="3894" y="1737"/>
                <a:ext cx="0" cy="1117"/>
              </a:xfrm>
              <a:prstGeom prst="line">
                <a:avLst/>
              </a:prstGeom>
              <a:noFill/>
              <a:ln w="9525">
                <a:solidFill>
                  <a:schemeClr val="tx1"/>
                </a:solidFill>
                <a:prstDash val="lgDash"/>
                <a:round/>
                <a:headEnd/>
                <a:tailEnd/>
              </a:ln>
            </p:spPr>
            <p:txBody>
              <a:bodyPr/>
              <a:lstStyle/>
              <a:p>
                <a:endParaRPr lang="en-US">
                  <a:latin typeface="Arial"/>
                  <a:cs typeface="Arial"/>
                </a:endParaRPr>
              </a:p>
            </p:txBody>
          </p:sp>
        </p:grpSp>
        <p:sp>
          <p:nvSpPr>
            <p:cNvPr id="22" name="Text Box 27"/>
            <p:cNvSpPr txBox="1">
              <a:spLocks noChangeArrowheads="1"/>
            </p:cNvSpPr>
            <p:nvPr/>
          </p:nvSpPr>
          <p:spPr bwMode="auto">
            <a:xfrm>
              <a:off x="3740" y="3308"/>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a:latin typeface="Arial"/>
                  <a:cs typeface="Arial"/>
                </a:rPr>
                <a:t>Q</a:t>
              </a:r>
              <a:r>
                <a:rPr lang="en-US" sz="2400" b="1" baseline="-25000">
                  <a:latin typeface="Arial"/>
                  <a:cs typeface="Arial"/>
                </a:rPr>
                <a:t>1</a:t>
              </a:r>
            </a:p>
          </p:txBody>
        </p:sp>
      </p:grpSp>
      <p:grpSp>
        <p:nvGrpSpPr>
          <p:cNvPr id="54" name="Group 53"/>
          <p:cNvGrpSpPr/>
          <p:nvPr/>
        </p:nvGrpSpPr>
        <p:grpSpPr>
          <a:xfrm>
            <a:off x="5105400" y="2609848"/>
            <a:ext cx="2486025" cy="2901950"/>
            <a:chOff x="5105400" y="2609848"/>
            <a:chExt cx="2486025" cy="2901950"/>
          </a:xfrm>
        </p:grpSpPr>
        <p:grpSp>
          <p:nvGrpSpPr>
            <p:cNvPr id="25" name="Group 28"/>
            <p:cNvGrpSpPr>
              <a:grpSpLocks/>
            </p:cNvGrpSpPr>
            <p:nvPr/>
          </p:nvGrpSpPr>
          <p:grpSpPr bwMode="auto">
            <a:xfrm>
              <a:off x="5105400" y="2609848"/>
              <a:ext cx="2486025" cy="2901950"/>
              <a:chOff x="3569" y="1168"/>
              <a:chExt cx="1566" cy="1828"/>
            </a:xfrm>
          </p:grpSpPr>
          <p:sp>
            <p:nvSpPr>
              <p:cNvPr id="26" name="Line 29"/>
              <p:cNvSpPr>
                <a:spLocks noChangeShapeType="1"/>
              </p:cNvSpPr>
              <p:nvPr/>
            </p:nvSpPr>
            <p:spPr bwMode="auto">
              <a:xfrm>
                <a:off x="3569" y="1168"/>
                <a:ext cx="1263" cy="1587"/>
              </a:xfrm>
              <a:prstGeom prst="line">
                <a:avLst/>
              </a:prstGeom>
              <a:noFill/>
              <a:ln w="38100">
                <a:solidFill>
                  <a:srgbClr val="FF0000"/>
                </a:solidFill>
                <a:round/>
                <a:headEnd/>
                <a:tailEnd/>
              </a:ln>
            </p:spPr>
            <p:txBody>
              <a:bodyPr/>
              <a:lstStyle/>
              <a:p>
                <a:endParaRPr lang="en-US">
                  <a:latin typeface="Arial"/>
                  <a:cs typeface="Arial"/>
                </a:endParaRPr>
              </a:p>
            </p:txBody>
          </p:sp>
          <p:sp>
            <p:nvSpPr>
              <p:cNvPr id="27" name="Text Box 30"/>
              <p:cNvSpPr txBox="1">
                <a:spLocks noChangeArrowheads="1"/>
              </p:cNvSpPr>
              <p:nvPr/>
            </p:nvSpPr>
            <p:spPr bwMode="auto">
              <a:xfrm>
                <a:off x="4791" y="2708"/>
                <a:ext cx="344"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D</a:t>
                </a:r>
                <a:r>
                  <a:rPr lang="en-US" sz="2400" baseline="-25000">
                    <a:latin typeface="Arial"/>
                    <a:cs typeface="Arial"/>
                  </a:rPr>
                  <a:t>2</a:t>
                </a:r>
              </a:p>
            </p:txBody>
          </p:sp>
        </p:grpSp>
        <p:sp>
          <p:nvSpPr>
            <p:cNvPr id="28" name="Line 31"/>
            <p:cNvSpPr>
              <a:spLocks noChangeShapeType="1"/>
            </p:cNvSpPr>
            <p:nvPr/>
          </p:nvSpPr>
          <p:spPr bwMode="auto">
            <a:xfrm rot="10800000">
              <a:off x="5391150" y="2909886"/>
              <a:ext cx="782637" cy="0"/>
            </a:xfrm>
            <a:prstGeom prst="line">
              <a:avLst/>
            </a:prstGeom>
            <a:noFill/>
            <a:ln w="57150">
              <a:solidFill>
                <a:srgbClr val="A50021"/>
              </a:solidFill>
              <a:round/>
              <a:headEnd/>
              <a:tailEnd type="triangle" w="lg" len="med"/>
            </a:ln>
          </p:spPr>
          <p:txBody>
            <a:bodyPr/>
            <a:lstStyle/>
            <a:p>
              <a:endParaRPr lang="en-US">
                <a:latin typeface="Arial"/>
                <a:cs typeface="Arial"/>
              </a:endParaRPr>
            </a:p>
          </p:txBody>
        </p:sp>
      </p:grpSp>
      <p:sp>
        <p:nvSpPr>
          <p:cNvPr id="29" name="Text Box 32"/>
          <p:cNvSpPr txBox="1">
            <a:spLocks noChangeArrowheads="1"/>
          </p:cNvSpPr>
          <p:nvPr/>
        </p:nvSpPr>
        <p:spPr bwMode="auto">
          <a:xfrm>
            <a:off x="4502151" y="982470"/>
            <a:ext cx="4238624" cy="477054"/>
          </a:xfrm>
          <a:prstGeom prst="rect">
            <a:avLst/>
          </a:prstGeom>
          <a:solidFill>
            <a:schemeClr val="bg1"/>
          </a:solidFill>
          <a:ln w="9525">
            <a:solidFill>
              <a:srgbClr val="C00000"/>
            </a:solidFill>
            <a:miter lim="800000"/>
            <a:headEnd/>
            <a:tailEnd/>
          </a:ln>
        </p:spPr>
        <p:txBody>
          <a:bodyPr wrap="square">
            <a:spAutoFit/>
          </a:bodyPr>
          <a:lstStyle/>
          <a:p>
            <a:pPr algn="ctr">
              <a:spcBef>
                <a:spcPct val="50000"/>
              </a:spcBef>
            </a:pPr>
            <a:r>
              <a:rPr lang="en-US" sz="2500" dirty="0">
                <a:latin typeface="Arial"/>
                <a:cs typeface="Arial"/>
              </a:rPr>
              <a:t>The market for orange juice</a:t>
            </a:r>
          </a:p>
        </p:txBody>
      </p:sp>
      <p:grpSp>
        <p:nvGrpSpPr>
          <p:cNvPr id="30" name="Group 33"/>
          <p:cNvGrpSpPr>
            <a:grpSpLocks/>
          </p:cNvGrpSpPr>
          <p:nvPr/>
        </p:nvGrpSpPr>
        <p:grpSpPr bwMode="auto">
          <a:xfrm>
            <a:off x="4171950" y="3886199"/>
            <a:ext cx="2152650" cy="2133601"/>
            <a:chOff x="2473" y="2201"/>
            <a:chExt cx="1356" cy="1344"/>
          </a:xfrm>
        </p:grpSpPr>
        <p:grpSp>
          <p:nvGrpSpPr>
            <p:cNvPr id="31" name="Group 34"/>
            <p:cNvGrpSpPr>
              <a:grpSpLocks/>
            </p:cNvGrpSpPr>
            <p:nvPr/>
          </p:nvGrpSpPr>
          <p:grpSpPr bwMode="auto">
            <a:xfrm>
              <a:off x="2792" y="2301"/>
              <a:ext cx="989" cy="999"/>
              <a:chOff x="3068" y="1897"/>
              <a:chExt cx="948" cy="957"/>
            </a:xfrm>
          </p:grpSpPr>
          <p:sp>
            <p:nvSpPr>
              <p:cNvPr id="35" name="Line 35"/>
              <p:cNvSpPr>
                <a:spLocks noChangeShapeType="1"/>
              </p:cNvSpPr>
              <p:nvPr/>
            </p:nvSpPr>
            <p:spPr bwMode="auto">
              <a:xfrm>
                <a:off x="3068" y="1911"/>
                <a:ext cx="948" cy="0"/>
              </a:xfrm>
              <a:prstGeom prst="line">
                <a:avLst/>
              </a:prstGeom>
              <a:noFill/>
              <a:ln w="9525">
                <a:solidFill>
                  <a:srgbClr val="702224"/>
                </a:solidFill>
                <a:prstDash val="lgDash"/>
                <a:round/>
                <a:headEnd/>
                <a:tailEnd/>
              </a:ln>
            </p:spPr>
            <p:txBody>
              <a:bodyPr/>
              <a:lstStyle/>
              <a:p>
                <a:endParaRPr lang="en-US">
                  <a:solidFill>
                    <a:srgbClr val="702224"/>
                  </a:solidFill>
                  <a:latin typeface="Arial"/>
                  <a:cs typeface="Arial"/>
                </a:endParaRPr>
              </a:p>
            </p:txBody>
          </p:sp>
          <p:sp>
            <p:nvSpPr>
              <p:cNvPr id="36" name="Line 36"/>
              <p:cNvSpPr>
                <a:spLocks noChangeShapeType="1"/>
              </p:cNvSpPr>
              <p:nvPr/>
            </p:nvSpPr>
            <p:spPr bwMode="auto">
              <a:xfrm>
                <a:off x="4016" y="1897"/>
                <a:ext cx="0" cy="957"/>
              </a:xfrm>
              <a:prstGeom prst="line">
                <a:avLst/>
              </a:prstGeom>
              <a:noFill/>
              <a:ln w="9525">
                <a:solidFill>
                  <a:srgbClr val="702224"/>
                </a:solidFill>
                <a:prstDash val="lgDash"/>
                <a:round/>
                <a:headEnd/>
                <a:tailEnd/>
              </a:ln>
            </p:spPr>
            <p:txBody>
              <a:bodyPr/>
              <a:lstStyle/>
              <a:p>
                <a:endParaRPr lang="en-US">
                  <a:solidFill>
                    <a:srgbClr val="702224"/>
                  </a:solidFill>
                  <a:latin typeface="Arial"/>
                  <a:cs typeface="Arial"/>
                </a:endParaRPr>
              </a:p>
            </p:txBody>
          </p:sp>
        </p:grpSp>
        <p:sp>
          <p:nvSpPr>
            <p:cNvPr id="32" name="Oval 37"/>
            <p:cNvSpPr>
              <a:spLocks noChangeArrowheads="1"/>
            </p:cNvSpPr>
            <p:nvPr/>
          </p:nvSpPr>
          <p:spPr bwMode="auto">
            <a:xfrm>
              <a:off x="3741" y="2258"/>
              <a:ext cx="88" cy="87"/>
            </a:xfrm>
            <a:prstGeom prst="ellipse">
              <a:avLst/>
            </a:prstGeom>
            <a:solidFill>
              <a:srgbClr val="702224"/>
            </a:solidFill>
            <a:ln w="9525">
              <a:solidFill>
                <a:srgbClr val="702224"/>
              </a:solidFill>
              <a:prstDash val="solid"/>
              <a:round/>
              <a:headEnd/>
              <a:tailEnd/>
            </a:ln>
          </p:spPr>
          <p:txBody>
            <a:bodyPr wrap="none" anchor="ctr"/>
            <a:lstStyle/>
            <a:p>
              <a:endParaRPr lang="en-US">
                <a:solidFill>
                  <a:srgbClr val="702224"/>
                </a:solidFill>
                <a:latin typeface="Arial"/>
                <a:cs typeface="Arial"/>
              </a:endParaRPr>
            </a:p>
          </p:txBody>
        </p:sp>
        <p:sp>
          <p:nvSpPr>
            <p:cNvPr id="33" name="Text Box 38"/>
            <p:cNvSpPr txBox="1">
              <a:spLocks noChangeArrowheads="1"/>
            </p:cNvSpPr>
            <p:nvPr/>
          </p:nvSpPr>
          <p:spPr bwMode="auto">
            <a:xfrm>
              <a:off x="2473" y="2201"/>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dirty="0">
                  <a:solidFill>
                    <a:srgbClr val="702224"/>
                  </a:solidFill>
                  <a:latin typeface="Arial"/>
                  <a:cs typeface="Arial"/>
                </a:rPr>
                <a:t>P</a:t>
              </a:r>
              <a:r>
                <a:rPr lang="en-US" sz="2400" b="1" baseline="-25000" dirty="0">
                  <a:solidFill>
                    <a:srgbClr val="702224"/>
                  </a:solidFill>
                  <a:latin typeface="Arial"/>
                  <a:cs typeface="Arial"/>
                </a:rPr>
                <a:t>3</a:t>
              </a:r>
            </a:p>
          </p:txBody>
        </p:sp>
        <p:sp>
          <p:nvSpPr>
            <p:cNvPr id="34" name="Text Box 39"/>
            <p:cNvSpPr txBox="1">
              <a:spLocks noChangeArrowheads="1"/>
            </p:cNvSpPr>
            <p:nvPr/>
          </p:nvSpPr>
          <p:spPr bwMode="auto">
            <a:xfrm>
              <a:off x="3481" y="3312"/>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dirty="0">
                  <a:solidFill>
                    <a:srgbClr val="702224"/>
                  </a:solidFill>
                  <a:latin typeface="Arial"/>
                  <a:cs typeface="Arial"/>
                </a:rPr>
                <a:t>Q</a:t>
              </a:r>
              <a:r>
                <a:rPr lang="en-US" sz="2400" b="1" baseline="-25000" dirty="0">
                  <a:solidFill>
                    <a:srgbClr val="702224"/>
                  </a:solidFill>
                  <a:latin typeface="Arial"/>
                  <a:cs typeface="Arial"/>
                </a:rPr>
                <a:t>3</a:t>
              </a:r>
            </a:p>
          </p:txBody>
        </p:sp>
      </p:grpSp>
      <p:grpSp>
        <p:nvGrpSpPr>
          <p:cNvPr id="58" name="Group 57"/>
          <p:cNvGrpSpPr/>
          <p:nvPr/>
        </p:nvGrpSpPr>
        <p:grpSpPr>
          <a:xfrm>
            <a:off x="5334000" y="2508250"/>
            <a:ext cx="2895600" cy="2901950"/>
            <a:chOff x="5334000" y="2508250"/>
            <a:chExt cx="2895600" cy="2901950"/>
          </a:xfrm>
        </p:grpSpPr>
        <p:sp>
          <p:nvSpPr>
            <p:cNvPr id="41" name="Line 31"/>
            <p:cNvSpPr>
              <a:spLocks noChangeShapeType="1"/>
            </p:cNvSpPr>
            <p:nvPr/>
          </p:nvSpPr>
          <p:spPr bwMode="auto">
            <a:xfrm flipV="1">
              <a:off x="5334000" y="4961373"/>
              <a:ext cx="1215222" cy="40838"/>
            </a:xfrm>
            <a:prstGeom prst="line">
              <a:avLst/>
            </a:prstGeom>
            <a:noFill/>
            <a:ln w="57150">
              <a:solidFill>
                <a:srgbClr val="A50021"/>
              </a:solidFill>
              <a:round/>
              <a:headEnd/>
              <a:tailEnd type="triangle" w="lg" len="med"/>
            </a:ln>
          </p:spPr>
          <p:txBody>
            <a:bodyPr/>
            <a:lstStyle/>
            <a:p>
              <a:endParaRPr lang="en-US">
                <a:latin typeface="Arial"/>
                <a:cs typeface="Arial"/>
              </a:endParaRPr>
            </a:p>
          </p:txBody>
        </p:sp>
        <p:grpSp>
          <p:nvGrpSpPr>
            <p:cNvPr id="37" name="Group 28"/>
            <p:cNvGrpSpPr>
              <a:grpSpLocks/>
            </p:cNvGrpSpPr>
            <p:nvPr/>
          </p:nvGrpSpPr>
          <p:grpSpPr bwMode="auto">
            <a:xfrm>
              <a:off x="6296025" y="2508250"/>
              <a:ext cx="1933575" cy="2901950"/>
              <a:chOff x="3520" y="1029"/>
              <a:chExt cx="1218" cy="1828"/>
            </a:xfrm>
          </p:grpSpPr>
          <p:sp>
            <p:nvSpPr>
              <p:cNvPr id="38" name="Line 29"/>
              <p:cNvSpPr>
                <a:spLocks noChangeShapeType="1"/>
              </p:cNvSpPr>
              <p:nvPr/>
            </p:nvSpPr>
            <p:spPr bwMode="auto">
              <a:xfrm flipV="1">
                <a:off x="3520" y="1283"/>
                <a:ext cx="949" cy="1574"/>
              </a:xfrm>
              <a:prstGeom prst="line">
                <a:avLst/>
              </a:prstGeom>
              <a:noFill/>
              <a:ln w="38100">
                <a:solidFill>
                  <a:srgbClr val="FF0000"/>
                </a:solidFill>
                <a:round/>
                <a:headEnd/>
                <a:tailEnd/>
              </a:ln>
            </p:spPr>
            <p:txBody>
              <a:bodyPr/>
              <a:lstStyle/>
              <a:p>
                <a:endParaRPr lang="en-US">
                  <a:latin typeface="Arial"/>
                  <a:cs typeface="Arial"/>
                </a:endParaRPr>
              </a:p>
            </p:txBody>
          </p:sp>
          <p:sp>
            <p:nvSpPr>
              <p:cNvPr id="39" name="Text Box 30"/>
              <p:cNvSpPr txBox="1">
                <a:spLocks noChangeArrowheads="1"/>
              </p:cNvSpPr>
              <p:nvPr/>
            </p:nvSpPr>
            <p:spPr bwMode="auto">
              <a:xfrm>
                <a:off x="4373" y="1029"/>
                <a:ext cx="365" cy="288"/>
              </a:xfrm>
              <a:prstGeom prst="rect">
                <a:avLst/>
              </a:prstGeom>
              <a:noFill/>
              <a:ln w="9525">
                <a:noFill/>
                <a:miter lim="800000"/>
                <a:headEnd/>
                <a:tailEnd/>
              </a:ln>
            </p:spPr>
            <p:txBody>
              <a:bodyPr>
                <a:spAutoFit/>
              </a:bodyPr>
              <a:lstStyle/>
              <a:p>
                <a:pPr algn="ctr">
                  <a:spcBef>
                    <a:spcPct val="50000"/>
                  </a:spcBef>
                </a:pPr>
                <a:r>
                  <a:rPr lang="en-US" sz="2400" dirty="0">
                    <a:latin typeface="Arial"/>
                    <a:cs typeface="Arial"/>
                  </a:rPr>
                  <a:t>S</a:t>
                </a:r>
                <a:r>
                  <a:rPr lang="en-US" sz="2400" baseline="-25000" dirty="0">
                    <a:latin typeface="Arial"/>
                    <a:cs typeface="Arial"/>
                  </a:rPr>
                  <a:t>2</a:t>
                </a:r>
              </a:p>
            </p:txBody>
          </p:sp>
        </p:grpSp>
      </p:grpSp>
      <p:grpSp>
        <p:nvGrpSpPr>
          <p:cNvPr id="57" name="Group 56"/>
          <p:cNvGrpSpPr/>
          <p:nvPr/>
        </p:nvGrpSpPr>
        <p:grpSpPr>
          <a:xfrm>
            <a:off x="5656265" y="2046288"/>
            <a:ext cx="2085976" cy="2967038"/>
            <a:chOff x="5656265" y="2046288"/>
            <a:chExt cx="2085976" cy="2967038"/>
          </a:xfrm>
        </p:grpSpPr>
        <p:sp>
          <p:nvSpPr>
            <p:cNvPr id="40" name="Line 31"/>
            <p:cNvSpPr>
              <a:spLocks noChangeShapeType="1"/>
            </p:cNvSpPr>
            <p:nvPr/>
          </p:nvSpPr>
          <p:spPr bwMode="auto">
            <a:xfrm flipV="1">
              <a:off x="6592095" y="2909885"/>
              <a:ext cx="265906" cy="1590"/>
            </a:xfrm>
            <a:prstGeom prst="line">
              <a:avLst/>
            </a:prstGeom>
            <a:noFill/>
            <a:ln w="57150">
              <a:solidFill>
                <a:srgbClr val="A50021"/>
              </a:solidFill>
              <a:round/>
              <a:headEnd/>
              <a:tailEnd type="triangle" w="lg" len="med"/>
            </a:ln>
          </p:spPr>
          <p:txBody>
            <a:bodyPr/>
            <a:lstStyle/>
            <a:p>
              <a:endParaRPr lang="en-US">
                <a:latin typeface="Arial"/>
                <a:cs typeface="Arial"/>
              </a:endParaRPr>
            </a:p>
          </p:txBody>
        </p:sp>
        <p:grpSp>
          <p:nvGrpSpPr>
            <p:cNvPr id="42" name="Group 28"/>
            <p:cNvGrpSpPr>
              <a:grpSpLocks/>
            </p:cNvGrpSpPr>
            <p:nvPr/>
          </p:nvGrpSpPr>
          <p:grpSpPr bwMode="auto">
            <a:xfrm>
              <a:off x="5656265" y="2046288"/>
              <a:ext cx="2085976" cy="2967038"/>
              <a:chOff x="3579" y="878"/>
              <a:chExt cx="1314" cy="1869"/>
            </a:xfrm>
          </p:grpSpPr>
          <p:sp>
            <p:nvSpPr>
              <p:cNvPr id="43" name="Line 29"/>
              <p:cNvSpPr>
                <a:spLocks noChangeShapeType="1"/>
              </p:cNvSpPr>
              <p:nvPr/>
            </p:nvSpPr>
            <p:spPr bwMode="auto">
              <a:xfrm flipV="1">
                <a:off x="3579" y="1173"/>
                <a:ext cx="949" cy="1574"/>
              </a:xfrm>
              <a:prstGeom prst="line">
                <a:avLst/>
              </a:prstGeom>
              <a:noFill/>
              <a:ln w="38100">
                <a:solidFill>
                  <a:srgbClr val="702224"/>
                </a:solidFill>
                <a:round/>
                <a:headEnd/>
                <a:tailEnd/>
              </a:ln>
            </p:spPr>
            <p:txBody>
              <a:bodyPr/>
              <a:lstStyle/>
              <a:p>
                <a:endParaRPr lang="en-US">
                  <a:latin typeface="Arial"/>
                  <a:cs typeface="Arial"/>
                </a:endParaRPr>
              </a:p>
            </p:txBody>
          </p:sp>
          <p:sp>
            <p:nvSpPr>
              <p:cNvPr id="44" name="Text Box 30"/>
              <p:cNvSpPr txBox="1">
                <a:spLocks noChangeArrowheads="1"/>
              </p:cNvSpPr>
              <p:nvPr/>
            </p:nvSpPr>
            <p:spPr bwMode="auto">
              <a:xfrm>
                <a:off x="4528" y="878"/>
                <a:ext cx="365" cy="291"/>
              </a:xfrm>
              <a:prstGeom prst="rect">
                <a:avLst/>
              </a:prstGeom>
              <a:noFill/>
              <a:ln w="9525">
                <a:noFill/>
                <a:miter lim="800000"/>
                <a:headEnd/>
                <a:tailEnd/>
              </a:ln>
            </p:spPr>
            <p:txBody>
              <a:bodyPr>
                <a:spAutoFit/>
              </a:bodyPr>
              <a:lstStyle/>
              <a:p>
                <a:pPr algn="ctr">
                  <a:spcBef>
                    <a:spcPct val="50000"/>
                  </a:spcBef>
                </a:pPr>
                <a:r>
                  <a:rPr lang="en-US" sz="2400" dirty="0">
                    <a:latin typeface="Arial"/>
                    <a:cs typeface="Arial"/>
                  </a:rPr>
                  <a:t>S</a:t>
                </a:r>
                <a:r>
                  <a:rPr lang="en-US" sz="2400" baseline="-25000" dirty="0">
                    <a:latin typeface="Arial"/>
                    <a:cs typeface="Arial"/>
                  </a:rPr>
                  <a:t>3</a:t>
                </a:r>
              </a:p>
            </p:txBody>
          </p:sp>
        </p:grpSp>
      </p:grpSp>
      <p:grpSp>
        <p:nvGrpSpPr>
          <p:cNvPr id="53" name="Group 52"/>
          <p:cNvGrpSpPr/>
          <p:nvPr/>
        </p:nvGrpSpPr>
        <p:grpSpPr>
          <a:xfrm>
            <a:off x="4191000" y="4587797"/>
            <a:ext cx="2895600" cy="1432003"/>
            <a:chOff x="4191000" y="4587797"/>
            <a:chExt cx="2895600" cy="1432003"/>
          </a:xfrm>
        </p:grpSpPr>
        <p:sp>
          <p:nvSpPr>
            <p:cNvPr id="45" name="Oval 37"/>
            <p:cNvSpPr>
              <a:spLocks noChangeArrowheads="1"/>
            </p:cNvSpPr>
            <p:nvPr/>
          </p:nvSpPr>
          <p:spPr bwMode="auto">
            <a:xfrm>
              <a:off x="6672262" y="4587797"/>
              <a:ext cx="139700" cy="138113"/>
            </a:xfrm>
            <a:prstGeom prst="ellipse">
              <a:avLst/>
            </a:prstGeom>
            <a:solidFill>
              <a:srgbClr val="C00000"/>
            </a:solidFill>
            <a:ln w="9525">
              <a:solidFill>
                <a:srgbClr val="C00000"/>
              </a:solidFill>
              <a:prstDash val="solid"/>
              <a:round/>
              <a:headEnd/>
              <a:tailEnd/>
            </a:ln>
          </p:spPr>
          <p:txBody>
            <a:bodyPr wrap="none" anchor="ctr"/>
            <a:lstStyle/>
            <a:p>
              <a:endParaRPr lang="en-US">
                <a:solidFill>
                  <a:srgbClr val="C00000"/>
                </a:solidFill>
                <a:latin typeface="Arial"/>
                <a:cs typeface="Arial"/>
              </a:endParaRPr>
            </a:p>
          </p:txBody>
        </p:sp>
        <p:grpSp>
          <p:nvGrpSpPr>
            <p:cNvPr id="46" name="Group 33"/>
            <p:cNvGrpSpPr>
              <a:grpSpLocks/>
            </p:cNvGrpSpPr>
            <p:nvPr/>
          </p:nvGrpSpPr>
          <p:grpSpPr bwMode="auto">
            <a:xfrm>
              <a:off x="4191000" y="4649787"/>
              <a:ext cx="2895600" cy="1370013"/>
              <a:chOff x="2053" y="2538"/>
              <a:chExt cx="1824" cy="863"/>
            </a:xfrm>
          </p:grpSpPr>
          <p:grpSp>
            <p:nvGrpSpPr>
              <p:cNvPr id="47" name="Group 34"/>
              <p:cNvGrpSpPr>
                <a:grpSpLocks/>
              </p:cNvGrpSpPr>
              <p:nvPr/>
            </p:nvGrpSpPr>
            <p:grpSpPr bwMode="auto">
              <a:xfrm>
                <a:off x="2361" y="2538"/>
                <a:ext cx="1294" cy="589"/>
                <a:chOff x="2654" y="2122"/>
                <a:chExt cx="1240" cy="564"/>
              </a:xfrm>
            </p:grpSpPr>
            <p:sp>
              <p:nvSpPr>
                <p:cNvPr id="51" name="Line 35"/>
                <p:cNvSpPr>
                  <a:spLocks noChangeShapeType="1"/>
                </p:cNvSpPr>
                <p:nvPr/>
              </p:nvSpPr>
              <p:spPr bwMode="auto">
                <a:xfrm>
                  <a:off x="2654" y="2122"/>
                  <a:ext cx="1237" cy="0"/>
                </a:xfrm>
                <a:prstGeom prst="line">
                  <a:avLst/>
                </a:prstGeom>
                <a:noFill/>
                <a:ln w="9525">
                  <a:solidFill>
                    <a:srgbClr val="C00000"/>
                  </a:solidFill>
                  <a:prstDash val="lgDash"/>
                  <a:round/>
                  <a:headEnd/>
                  <a:tailEnd/>
                </a:ln>
              </p:spPr>
              <p:txBody>
                <a:bodyPr/>
                <a:lstStyle/>
                <a:p>
                  <a:endParaRPr lang="en-US">
                    <a:solidFill>
                      <a:srgbClr val="C00000"/>
                    </a:solidFill>
                    <a:latin typeface="Arial"/>
                    <a:cs typeface="Arial"/>
                  </a:endParaRPr>
                </a:p>
              </p:txBody>
            </p:sp>
            <p:sp>
              <p:nvSpPr>
                <p:cNvPr id="52" name="Line 36"/>
                <p:cNvSpPr>
                  <a:spLocks noChangeShapeType="1"/>
                </p:cNvSpPr>
                <p:nvPr/>
              </p:nvSpPr>
              <p:spPr bwMode="auto">
                <a:xfrm>
                  <a:off x="3894" y="2128"/>
                  <a:ext cx="0" cy="558"/>
                </a:xfrm>
                <a:prstGeom prst="line">
                  <a:avLst/>
                </a:prstGeom>
                <a:noFill/>
                <a:ln w="9525">
                  <a:solidFill>
                    <a:srgbClr val="C00000"/>
                  </a:solidFill>
                  <a:prstDash val="lgDash"/>
                  <a:round/>
                  <a:headEnd/>
                  <a:tailEnd/>
                </a:ln>
              </p:spPr>
              <p:txBody>
                <a:bodyPr/>
                <a:lstStyle/>
                <a:p>
                  <a:endParaRPr lang="en-US">
                    <a:solidFill>
                      <a:srgbClr val="C00000"/>
                    </a:solidFill>
                    <a:latin typeface="Arial"/>
                    <a:cs typeface="Arial"/>
                  </a:endParaRPr>
                </a:p>
              </p:txBody>
            </p:sp>
          </p:grpSp>
          <p:sp>
            <p:nvSpPr>
              <p:cNvPr id="49" name="Text Box 38"/>
              <p:cNvSpPr txBox="1">
                <a:spLocks noChangeArrowheads="1"/>
              </p:cNvSpPr>
              <p:nvPr/>
            </p:nvSpPr>
            <p:spPr bwMode="auto">
              <a:xfrm>
                <a:off x="2053" y="2544"/>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dirty="0">
                    <a:solidFill>
                      <a:srgbClr val="C00000"/>
                    </a:solidFill>
                    <a:latin typeface="Arial"/>
                    <a:cs typeface="Arial"/>
                  </a:rPr>
                  <a:t>P</a:t>
                </a:r>
                <a:r>
                  <a:rPr lang="en-US" sz="2400" b="1" baseline="-25000" dirty="0">
                    <a:solidFill>
                      <a:srgbClr val="C00000"/>
                    </a:solidFill>
                    <a:latin typeface="Arial"/>
                    <a:cs typeface="Arial"/>
                  </a:rPr>
                  <a:t>2</a:t>
                </a:r>
              </a:p>
            </p:txBody>
          </p:sp>
          <p:sp>
            <p:nvSpPr>
              <p:cNvPr id="50" name="Text Box 39"/>
              <p:cNvSpPr txBox="1">
                <a:spLocks noChangeArrowheads="1"/>
              </p:cNvSpPr>
              <p:nvPr/>
            </p:nvSpPr>
            <p:spPr bwMode="auto">
              <a:xfrm>
                <a:off x="3569" y="3168"/>
                <a:ext cx="308" cy="233"/>
              </a:xfrm>
              <a:prstGeom prst="rect">
                <a:avLst/>
              </a:prstGeom>
              <a:noFill/>
              <a:ln w="9525">
                <a:noFill/>
                <a:miter lim="800000"/>
                <a:headEnd/>
                <a:tailEnd/>
              </a:ln>
            </p:spPr>
            <p:txBody>
              <a:bodyPr lIns="0" tIns="0" rIns="0" bIns="0">
                <a:spAutoFit/>
              </a:bodyPr>
              <a:lstStyle/>
              <a:p>
                <a:pPr algn="ctr">
                  <a:spcBef>
                    <a:spcPct val="50000"/>
                  </a:spcBef>
                </a:pPr>
                <a:r>
                  <a:rPr lang="en-US" sz="2400" b="1" i="1" dirty="0">
                    <a:solidFill>
                      <a:srgbClr val="C00000"/>
                    </a:solidFill>
                    <a:latin typeface="Arial"/>
                    <a:cs typeface="Arial"/>
                  </a:rPr>
                  <a:t>Q</a:t>
                </a:r>
                <a:r>
                  <a:rPr lang="en-US" sz="2400" b="1" baseline="-25000" dirty="0">
                    <a:solidFill>
                      <a:srgbClr val="C00000"/>
                    </a:solidFill>
                    <a:latin typeface="Arial"/>
                    <a:cs typeface="Arial"/>
                  </a:rPr>
                  <a:t>2</a:t>
                </a:r>
              </a:p>
            </p:txBody>
          </p:sp>
        </p:grpSp>
      </p:grpSp>
      <p:sp>
        <p:nvSpPr>
          <p:cNvPr id="5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13145171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left)">
                                      <p:cBhvr>
                                        <p:cTn id="21" dur="500"/>
                                        <p:tgtEl>
                                          <p:spTgt spid="3">
                                            <p:txEl>
                                              <p:pRg st="3" end="3"/>
                                            </p:txEl>
                                          </p:spTgt>
                                        </p:tgtEl>
                                      </p:cBhvr>
                                    </p:animEffect>
                                  </p:childTnLst>
                                </p:cTn>
                              </p:par>
                            </p:childTnLst>
                          </p:cTn>
                        </p:par>
                        <p:par>
                          <p:cTn id="22" fill="hold">
                            <p:stCondLst>
                              <p:cond delay="500"/>
                            </p:stCondLst>
                            <p:childTnLst>
                              <p:par>
                                <p:cTn id="23" presetID="22" presetClass="entr" presetSubtype="4" fill="hold" nodeType="afterEffect">
                                  <p:stCondLst>
                                    <p:cond delay="0"/>
                                  </p:stCondLst>
                                  <p:childTnLst>
                                    <p:set>
                                      <p:cBhvr>
                                        <p:cTn id="24" dur="1" fill="hold">
                                          <p:stCondLst>
                                            <p:cond delay="0"/>
                                          </p:stCondLst>
                                        </p:cTn>
                                        <p:tgtEl>
                                          <p:spTgt spid="54"/>
                                        </p:tgtEl>
                                        <p:attrNameLst>
                                          <p:attrName>style.visibility</p:attrName>
                                        </p:attrNameLst>
                                      </p:cBhvr>
                                      <p:to>
                                        <p:strVal val="visible"/>
                                      </p:to>
                                    </p:set>
                                    <p:animEffect transition="in" filter="wipe(down)">
                                      <p:cBhvr>
                                        <p:cTn id="25" dur="500"/>
                                        <p:tgtEl>
                                          <p:spTgt spid="54"/>
                                        </p:tgtEl>
                                      </p:cBhvr>
                                    </p:animEffect>
                                  </p:childTnLst>
                                </p:cTn>
                              </p:par>
                            </p:childTnLst>
                          </p:cTn>
                        </p:par>
                        <p:par>
                          <p:cTn id="26" fill="hold">
                            <p:stCondLst>
                              <p:cond delay="1000"/>
                            </p:stCondLst>
                            <p:childTnLst>
                              <p:par>
                                <p:cTn id="27" presetID="22" presetClass="entr" presetSubtype="8" fill="hold" nodeType="afterEffect">
                                  <p:stCondLst>
                                    <p:cond delay="0"/>
                                  </p:stCondLst>
                                  <p:childTnLst>
                                    <p:set>
                                      <p:cBhvr>
                                        <p:cTn id="28" dur="1" fill="hold">
                                          <p:stCondLst>
                                            <p:cond delay="0"/>
                                          </p:stCondLst>
                                        </p:cTn>
                                        <p:tgtEl>
                                          <p:spTgt spid="58"/>
                                        </p:tgtEl>
                                        <p:attrNameLst>
                                          <p:attrName>style.visibility</p:attrName>
                                        </p:attrNameLst>
                                      </p:cBhvr>
                                      <p:to>
                                        <p:strVal val="visible"/>
                                      </p:to>
                                    </p:set>
                                    <p:animEffect transition="in" filter="wipe(left)">
                                      <p:cBhvr>
                                        <p:cTn id="29" dur="500"/>
                                        <p:tgtEl>
                                          <p:spTgt spid="58"/>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left)">
                                      <p:cBhvr>
                                        <p:cTn id="34" dur="500"/>
                                        <p:tgtEl>
                                          <p:spTgt spid="3">
                                            <p:txEl>
                                              <p:pRg st="4" end="4"/>
                                            </p:txEl>
                                          </p:spTgt>
                                        </p:tgtEl>
                                      </p:cBhvr>
                                    </p:animEffect>
                                  </p:childTnLst>
                                </p:cTn>
                              </p:par>
                            </p:childTnLst>
                          </p:cTn>
                        </p:par>
                        <p:par>
                          <p:cTn id="35" fill="hold">
                            <p:stCondLst>
                              <p:cond delay="500"/>
                            </p:stCondLst>
                            <p:childTnLst>
                              <p:par>
                                <p:cTn id="36" presetID="22" presetClass="entr" presetSubtype="8" fill="hold" nodeType="afterEffect">
                                  <p:stCondLst>
                                    <p:cond delay="0"/>
                                  </p:stCondLst>
                                  <p:childTnLst>
                                    <p:set>
                                      <p:cBhvr>
                                        <p:cTn id="37" dur="1" fill="hold">
                                          <p:stCondLst>
                                            <p:cond delay="0"/>
                                          </p:stCondLst>
                                        </p:cTn>
                                        <p:tgtEl>
                                          <p:spTgt spid="53"/>
                                        </p:tgtEl>
                                        <p:attrNameLst>
                                          <p:attrName>style.visibility</p:attrName>
                                        </p:attrNameLst>
                                      </p:cBhvr>
                                      <p:to>
                                        <p:strVal val="visible"/>
                                      </p:to>
                                    </p:set>
                                    <p:animEffect transition="in" filter="wipe(left)">
                                      <p:cBhvr>
                                        <p:cTn id="38" dur="500"/>
                                        <p:tgtEl>
                                          <p:spTgt spid="53"/>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57"/>
                                        </p:tgtEl>
                                        <p:attrNameLst>
                                          <p:attrName>style.visibility</p:attrName>
                                        </p:attrNameLst>
                                      </p:cBhvr>
                                      <p:to>
                                        <p:strVal val="visible"/>
                                      </p:to>
                                    </p:set>
                                    <p:animEffect transition="in" filter="wipe(left)">
                                      <p:cBhvr>
                                        <p:cTn id="43" dur="500"/>
                                        <p:tgtEl>
                                          <p:spTgt spid="57"/>
                                        </p:tgtEl>
                                      </p:cBhvr>
                                    </p:animEffect>
                                  </p:childTnLst>
                                </p:cTn>
                              </p:par>
                            </p:childTnLst>
                          </p:cTn>
                        </p:par>
                        <p:par>
                          <p:cTn id="44" fill="hold">
                            <p:stCondLst>
                              <p:cond delay="500"/>
                            </p:stCondLst>
                            <p:childTnLst>
                              <p:par>
                                <p:cTn id="45" presetID="22" presetClass="entr" presetSubtype="8" fill="hold" nodeType="after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wipe(left)">
                                      <p:cBhvr>
                                        <p:cTn id="47" dur="500"/>
                                        <p:tgtEl>
                                          <p:spTgt spid="3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wipe(left)">
                                      <p:cBhvr>
                                        <p:cTn id="5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THINK-PAIR-SHARE</a:t>
            </a:r>
            <a:endParaRPr lang="en-US" dirty="0"/>
          </a:p>
        </p:txBody>
      </p:sp>
      <p:sp>
        <p:nvSpPr>
          <p:cNvPr id="6" name="Content Placeholder 5"/>
          <p:cNvSpPr>
            <a:spLocks noGrp="1"/>
          </p:cNvSpPr>
          <p:nvPr>
            <p:ph idx="1"/>
          </p:nvPr>
        </p:nvSpPr>
        <p:spPr>
          <a:xfrm>
            <a:off x="228600" y="688622"/>
            <a:ext cx="8763000" cy="5788378"/>
          </a:xfrm>
        </p:spPr>
        <p:txBody>
          <a:bodyPr/>
          <a:lstStyle/>
          <a:p>
            <a:pPr marL="0" indent="0">
              <a:buNone/>
            </a:pPr>
            <a:r>
              <a:rPr lang="en-US" sz="3200" dirty="0"/>
              <a:t>	You are watching a national news broadcast. It is reported that a typhoon is heading for the Washing­ton coast and that it will likely destroy much of this year’s apple crop. Your roommate says, “This is not going to affect me, I don’t eat apples, I only drink pineapple smoothies.”</a:t>
            </a:r>
          </a:p>
          <a:p>
            <a:pPr marL="514350" indent="-514350">
              <a:buFont typeface="+mj-lt"/>
              <a:buAutoNum type="alphaUcPeriod"/>
            </a:pPr>
            <a:r>
              <a:rPr lang="en-US" sz="3200" dirty="0">
                <a:solidFill>
                  <a:srgbClr val="002060"/>
                </a:solidFill>
              </a:rPr>
              <a:t>As an eager economics student, what’s your response going to be? Explain.</a:t>
            </a:r>
          </a:p>
          <a:p>
            <a:pPr marL="514350" indent="-514350">
              <a:buFont typeface="+mj-lt"/>
              <a:buAutoNum type="alphaUcPeriod"/>
            </a:pPr>
            <a:r>
              <a:rPr lang="en-US" sz="3200" dirty="0">
                <a:solidFill>
                  <a:srgbClr val="002060"/>
                </a:solidFill>
              </a:rPr>
              <a:t>What other markets will be impacted by the destroyed apple crop? How?</a:t>
            </a:r>
            <a:endParaRPr lang="en-US" sz="3100" dirty="0"/>
          </a:p>
          <a:p>
            <a:pPr marL="0" indent="0">
              <a:buNone/>
            </a:pPr>
            <a:endParaRPr lang="en-US" sz="3100" dirty="0"/>
          </a:p>
        </p:txBody>
      </p:sp>
      <p:sp>
        <p:nvSpPr>
          <p:cNvPr id="4" name="Slide Number Placeholder 3"/>
          <p:cNvSpPr>
            <a:spLocks noGrp="1"/>
          </p:cNvSpPr>
          <p:nvPr>
            <p:ph type="sldNum" sz="quarter" idx="10"/>
          </p:nvPr>
        </p:nvSpPr>
        <p:spPr/>
        <p:txBody>
          <a:bodyPr/>
          <a:lstStyle/>
          <a:p>
            <a:pPr>
              <a:defRPr/>
            </a:pPr>
            <a:fld id="{F9168CB8-64E8-4A17-9AA1-DC0C06686103}" type="slidenum">
              <a:rPr lang="en-US" smtClean="0"/>
              <a:pPr>
                <a:defRPr/>
              </a:pPr>
              <a:t>65</a:t>
            </a:fld>
            <a:endParaRPr lang="en-US" dirty="0"/>
          </a:p>
        </p:txBody>
      </p:sp>
      <p:sp>
        <p:nvSpPr>
          <p:cNvPr id="7"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60922194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a:t>Economists use the model of supply and demand to analyze competitive markets. </a:t>
            </a:r>
          </a:p>
          <a:p>
            <a:pPr lvl="1"/>
            <a:r>
              <a:rPr lang="en-US" sz="2600" dirty="0"/>
              <a:t>Many buyers and sellers, all are price takers</a:t>
            </a:r>
          </a:p>
          <a:p>
            <a:r>
              <a:rPr lang="en-US" sz="2800" dirty="0"/>
              <a:t>The demand curve shows how the quantity of a good demanded depends on the price. </a:t>
            </a:r>
          </a:p>
          <a:p>
            <a:pPr lvl="1"/>
            <a:r>
              <a:rPr lang="en-US" sz="2600" dirty="0"/>
              <a:t>Law of demand: as the price of a good falls, the quantity demanded rises; the </a:t>
            </a:r>
            <a:r>
              <a:rPr lang="en-US" sz="2600" b="1" i="1" dirty="0"/>
              <a:t>D</a:t>
            </a:r>
            <a:r>
              <a:rPr lang="en-US" sz="2600" dirty="0"/>
              <a:t> curve slopes downward</a:t>
            </a:r>
          </a:p>
          <a:p>
            <a:r>
              <a:rPr lang="en-US" sz="2800" dirty="0"/>
              <a:t>Other determinants of demand: income, prices of substitutes and complements, tastes, expectations, and number of buyers. </a:t>
            </a:r>
          </a:p>
          <a:p>
            <a:pPr lvl="1"/>
            <a:r>
              <a:rPr lang="en-US" sz="2600" dirty="0"/>
              <a:t>If one of these factors changes, the </a:t>
            </a:r>
            <a:r>
              <a:rPr lang="en-US" sz="2600" b="1" i="1" dirty="0"/>
              <a:t>D</a:t>
            </a:r>
            <a:r>
              <a:rPr lang="en-US" sz="2600" dirty="0"/>
              <a:t> curve shifts</a:t>
            </a:r>
          </a:p>
        </p:txBody>
      </p:sp>
      <p:sp>
        <p:nvSpPr>
          <p:cNvPr id="4" name="Slide Number Placeholder 3"/>
          <p:cNvSpPr>
            <a:spLocks noGrp="1"/>
          </p:cNvSpPr>
          <p:nvPr>
            <p:ph type="sldNum" sz="quarter" idx="10"/>
          </p:nvPr>
        </p:nvSpPr>
        <p:spPr/>
        <p:txBody>
          <a:bodyPr/>
          <a:lstStyle/>
          <a:p>
            <a:pPr>
              <a:defRPr/>
            </a:pPr>
            <a:fld id="{073C29DC-2178-4274-9150-45F8EBD31C2D}" type="slidenum">
              <a:rPr lang="en-US" smtClean="0"/>
              <a:pPr>
                <a:defRPr/>
              </a:pPr>
              <a:t>66</a:t>
            </a:fld>
            <a:endParaRPr lang="en-US"/>
          </a:p>
        </p:txBody>
      </p:sp>
      <p:sp>
        <p:nvSpPr>
          <p:cNvPr id="2" name="Title 1"/>
          <p:cNvSpPr>
            <a:spLocks noGrp="1"/>
          </p:cNvSpPr>
          <p:nvPr>
            <p:ph type="title"/>
          </p:nvPr>
        </p:nvSpPr>
        <p:spPr/>
        <p:txBody>
          <a:bodyPr/>
          <a:lstStyle/>
          <a:p>
            <a:r>
              <a:rPr lang="en-US" dirty="0"/>
              <a:t>CHAPTER IN A NUTSHELL</a:t>
            </a:r>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703265945"/>
      </p:ext>
    </p:extLst>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a:t>The supply curve shows how the quantity of a good supplied depends on the price. </a:t>
            </a:r>
          </a:p>
          <a:p>
            <a:pPr lvl="1"/>
            <a:r>
              <a:rPr lang="en-US" sz="2600" dirty="0"/>
              <a:t>Law of supply: as the price of a good rises, the quantity supplied rises; the </a:t>
            </a:r>
            <a:r>
              <a:rPr lang="en-US" sz="2600" b="1" i="1" dirty="0"/>
              <a:t>S</a:t>
            </a:r>
            <a:r>
              <a:rPr lang="en-US" sz="2600" dirty="0"/>
              <a:t> curve slopes upward.</a:t>
            </a:r>
          </a:p>
          <a:p>
            <a:r>
              <a:rPr lang="en-US" sz="2800" dirty="0"/>
              <a:t>Other determinants of supply: input prices, technology, expectations, and number of sellers. </a:t>
            </a:r>
          </a:p>
          <a:p>
            <a:pPr lvl="1"/>
            <a:r>
              <a:rPr lang="en-US" sz="2600" dirty="0"/>
              <a:t>If one of these factors changes, supply curve shifts.</a:t>
            </a:r>
          </a:p>
          <a:p>
            <a:r>
              <a:rPr lang="en-US" sz="2800" dirty="0"/>
              <a:t>The intersection of the supply and demand curves determines the market equilibrium.</a:t>
            </a:r>
          </a:p>
          <a:p>
            <a:pPr lvl="1"/>
            <a:r>
              <a:rPr lang="en-US" sz="2600" dirty="0"/>
              <a:t>At the equilibrium price, quantity demanded = quantity supplied</a:t>
            </a:r>
          </a:p>
        </p:txBody>
      </p:sp>
      <p:sp>
        <p:nvSpPr>
          <p:cNvPr id="4" name="Slide Number Placeholder 3"/>
          <p:cNvSpPr>
            <a:spLocks noGrp="1"/>
          </p:cNvSpPr>
          <p:nvPr>
            <p:ph type="sldNum" sz="quarter" idx="10"/>
          </p:nvPr>
        </p:nvSpPr>
        <p:spPr/>
        <p:txBody>
          <a:bodyPr/>
          <a:lstStyle/>
          <a:p>
            <a:pPr>
              <a:defRPr/>
            </a:pPr>
            <a:fld id="{073C29DC-2178-4274-9150-45F8EBD31C2D}" type="slidenum">
              <a:rPr lang="en-US" smtClean="0"/>
              <a:pPr>
                <a:defRPr/>
              </a:pPr>
              <a:t>67</a:t>
            </a:fld>
            <a:endParaRPr lang="en-US"/>
          </a:p>
        </p:txBody>
      </p:sp>
      <p:sp>
        <p:nvSpPr>
          <p:cNvPr id="2" name="Title 1"/>
          <p:cNvSpPr>
            <a:spLocks noGrp="1"/>
          </p:cNvSpPr>
          <p:nvPr>
            <p:ph type="title"/>
          </p:nvPr>
        </p:nvSpPr>
        <p:spPr/>
        <p:txBody>
          <a:bodyPr/>
          <a:lstStyle/>
          <a:p>
            <a:r>
              <a:rPr lang="en-US" dirty="0"/>
              <a:t>CHAPTER IN A NUTSHELL</a:t>
            </a:r>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977916052"/>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a:t>The behavior of buyers and sellers naturally drives markets toward their equilibrium. </a:t>
            </a:r>
          </a:p>
          <a:p>
            <a:pPr lvl="1"/>
            <a:r>
              <a:rPr lang="en-US" sz="2800" dirty="0"/>
              <a:t>When the market price is above the equilibrium price, there is a surplus of the good, which causes the market price to fall. </a:t>
            </a:r>
          </a:p>
          <a:p>
            <a:pPr lvl="1"/>
            <a:r>
              <a:rPr lang="en-US" sz="2800" dirty="0"/>
              <a:t>When the market price is below the equilibrium price, there is a shortage, which causes the market price to rise.</a:t>
            </a:r>
          </a:p>
        </p:txBody>
      </p:sp>
      <p:sp>
        <p:nvSpPr>
          <p:cNvPr id="4" name="Slide Number Placeholder 3"/>
          <p:cNvSpPr>
            <a:spLocks noGrp="1"/>
          </p:cNvSpPr>
          <p:nvPr>
            <p:ph type="sldNum" sz="quarter" idx="10"/>
          </p:nvPr>
        </p:nvSpPr>
        <p:spPr/>
        <p:txBody>
          <a:bodyPr/>
          <a:lstStyle/>
          <a:p>
            <a:pPr>
              <a:defRPr/>
            </a:pPr>
            <a:fld id="{073C29DC-2178-4274-9150-45F8EBD31C2D}" type="slidenum">
              <a:rPr lang="en-US" smtClean="0"/>
              <a:pPr>
                <a:defRPr/>
              </a:pPr>
              <a:t>68</a:t>
            </a:fld>
            <a:endParaRPr lang="en-US"/>
          </a:p>
        </p:txBody>
      </p:sp>
      <p:sp>
        <p:nvSpPr>
          <p:cNvPr id="2" name="Title 1"/>
          <p:cNvSpPr>
            <a:spLocks noGrp="1"/>
          </p:cNvSpPr>
          <p:nvPr>
            <p:ph type="title"/>
          </p:nvPr>
        </p:nvSpPr>
        <p:spPr/>
        <p:txBody>
          <a:bodyPr/>
          <a:lstStyle/>
          <a:p>
            <a:r>
              <a:rPr lang="en-US" dirty="0"/>
              <a:t>CHAPTER IN A NUTSHELL</a:t>
            </a:r>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253535155"/>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a:t>To analyze how any event influences a market, we use the supply-and-demand diagram to examine how the event affects the equilibrium price and quantity. </a:t>
            </a:r>
          </a:p>
          <a:p>
            <a:pPr marL="971550" lvl="1" indent="-514350">
              <a:buFont typeface="+mj-lt"/>
              <a:buAutoNum type="arabicPeriod"/>
            </a:pPr>
            <a:r>
              <a:rPr lang="en-US" sz="2600" dirty="0"/>
              <a:t>Decide whether the event shifts the supply curve or the demand curve (or both). </a:t>
            </a:r>
          </a:p>
          <a:p>
            <a:pPr marL="971550" lvl="1" indent="-514350">
              <a:buFont typeface="+mj-lt"/>
              <a:buAutoNum type="arabicPeriod"/>
            </a:pPr>
            <a:r>
              <a:rPr lang="en-US" sz="2600" dirty="0"/>
              <a:t>Decide in which direction the curve shifts.</a:t>
            </a:r>
          </a:p>
          <a:p>
            <a:pPr marL="971550" lvl="1" indent="-514350">
              <a:buFont typeface="+mj-lt"/>
              <a:buAutoNum type="arabicPeriod"/>
            </a:pPr>
            <a:r>
              <a:rPr lang="en-US" sz="2600" dirty="0"/>
              <a:t>Compare the new equilibrium with the initial one.</a:t>
            </a:r>
          </a:p>
          <a:p>
            <a:r>
              <a:rPr lang="en-US" sz="2800" dirty="0"/>
              <a:t>In market economies, prices are the signals that guide economic decisions and thereby allocate scarce resources. </a:t>
            </a:r>
          </a:p>
        </p:txBody>
      </p:sp>
      <p:sp>
        <p:nvSpPr>
          <p:cNvPr id="4" name="Slide Number Placeholder 3"/>
          <p:cNvSpPr>
            <a:spLocks noGrp="1"/>
          </p:cNvSpPr>
          <p:nvPr>
            <p:ph type="sldNum" sz="quarter" idx="10"/>
          </p:nvPr>
        </p:nvSpPr>
        <p:spPr/>
        <p:txBody>
          <a:bodyPr/>
          <a:lstStyle/>
          <a:p>
            <a:pPr>
              <a:defRPr/>
            </a:pPr>
            <a:fld id="{073C29DC-2178-4274-9150-45F8EBD31C2D}" type="slidenum">
              <a:rPr lang="en-US" smtClean="0"/>
              <a:pPr>
                <a:defRPr/>
              </a:pPr>
              <a:t>69</a:t>
            </a:fld>
            <a:endParaRPr lang="en-US"/>
          </a:p>
        </p:txBody>
      </p:sp>
      <p:sp>
        <p:nvSpPr>
          <p:cNvPr id="2" name="Title 1"/>
          <p:cNvSpPr>
            <a:spLocks noGrp="1"/>
          </p:cNvSpPr>
          <p:nvPr>
            <p:ph type="title"/>
          </p:nvPr>
        </p:nvSpPr>
        <p:spPr/>
        <p:txBody>
          <a:bodyPr/>
          <a:lstStyle/>
          <a:p>
            <a:r>
              <a:rPr lang="en-US" dirty="0"/>
              <a:t>CHAPTER IN A NUTSHELL</a:t>
            </a:r>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25353515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accent6">
                    <a:lumMod val="50000"/>
                  </a:schemeClr>
                </a:solidFill>
              </a:rPr>
              <a:t>EXAMPLE 1A: Sofia’s demand for muffins </a:t>
            </a:r>
            <a:endParaRPr lang="en-US" dirty="0">
              <a:solidFill>
                <a:schemeClr val="accent6">
                  <a:lumMod val="50000"/>
                </a:schemeClr>
              </a:solidFill>
            </a:endParaRPr>
          </a:p>
        </p:txBody>
      </p:sp>
      <p:sp>
        <p:nvSpPr>
          <p:cNvPr id="4" name="Slide Number Placeholder 3"/>
          <p:cNvSpPr>
            <a:spLocks noGrp="1"/>
          </p:cNvSpPr>
          <p:nvPr>
            <p:ph type="sldNum" sz="quarter" idx="10"/>
          </p:nvPr>
        </p:nvSpPr>
        <p:spPr/>
        <p:txBody>
          <a:bodyPr/>
          <a:lstStyle/>
          <a:p>
            <a:pPr>
              <a:defRPr/>
            </a:pPr>
            <a:fld id="{073C29DC-2178-4274-9150-45F8EBD31C2D}" type="slidenum">
              <a:rPr lang="en-US" smtClean="0"/>
              <a:pPr>
                <a:defRPr/>
              </a:pPr>
              <a:t>7</a:t>
            </a:fld>
            <a:endParaRPr lang="en-US"/>
          </a:p>
        </p:txBody>
      </p:sp>
      <p:sp>
        <p:nvSpPr>
          <p:cNvPr id="6" name="Content Placeholder 5"/>
          <p:cNvSpPr>
            <a:spLocks noGrp="1"/>
          </p:cNvSpPr>
          <p:nvPr>
            <p:ph idx="12"/>
          </p:nvPr>
        </p:nvSpPr>
        <p:spPr>
          <a:xfrm>
            <a:off x="381001" y="1219200"/>
            <a:ext cx="4648200" cy="4953000"/>
          </a:xfrm>
        </p:spPr>
        <p:txBody>
          <a:bodyPr>
            <a:normAutofit/>
          </a:bodyPr>
          <a:lstStyle/>
          <a:p>
            <a:pPr marL="0" indent="0">
              <a:buNone/>
            </a:pPr>
            <a:r>
              <a:rPr lang="en-US" sz="3200" dirty="0">
                <a:solidFill>
                  <a:srgbClr val="C00000"/>
                </a:solidFill>
              </a:rPr>
              <a:t>Sofia’s demand schedule for muffins</a:t>
            </a:r>
          </a:p>
          <a:p>
            <a:pPr marL="457200" indent="-457200">
              <a:buFont typeface="Arial" panose="020B0604020202020204" pitchFamily="34" charset="0"/>
              <a:buChar char="−"/>
            </a:pPr>
            <a:endParaRPr lang="en-US" sz="3200" dirty="0">
              <a:solidFill>
                <a:srgbClr val="005EA4"/>
              </a:solidFill>
            </a:endParaRPr>
          </a:p>
          <a:p>
            <a:pPr marL="457200" indent="-457200">
              <a:buFont typeface="Arial" panose="020B0604020202020204" pitchFamily="34" charset="0"/>
              <a:buChar char="−"/>
            </a:pPr>
            <a:r>
              <a:rPr lang="en-US" sz="3200" dirty="0"/>
              <a:t>Notice that Sofia’s preferences obey the law of demand. </a:t>
            </a:r>
          </a:p>
        </p:txBody>
      </p:sp>
      <p:graphicFrame>
        <p:nvGraphicFramePr>
          <p:cNvPr id="8" name="Group 4"/>
          <p:cNvGraphicFramePr>
            <a:graphicFrameLocks noGrp="1"/>
          </p:cNvGraphicFramePr>
          <p:nvPr>
            <p:extLst>
              <p:ext uri="{D42A27DB-BD31-4B8C-83A1-F6EECF244321}">
                <p14:modId xmlns:p14="http://schemas.microsoft.com/office/powerpoint/2010/main" val="2023595000"/>
              </p:ext>
            </p:extLst>
          </p:nvPr>
        </p:nvGraphicFramePr>
        <p:xfrm>
          <a:off x="5181600" y="1219200"/>
          <a:ext cx="3525838" cy="4368103"/>
        </p:xfrm>
        <a:graphic>
          <a:graphicData uri="http://schemas.openxmlformats.org/drawingml/2006/table">
            <a:tbl>
              <a:tblPr/>
              <a:tblGrid>
                <a:gridCol w="1319306">
                  <a:extLst>
                    <a:ext uri="{9D8B030D-6E8A-4147-A177-3AD203B41FA5}">
                      <a16:colId xmlns:a16="http://schemas.microsoft.com/office/drawing/2014/main" val="20000"/>
                    </a:ext>
                  </a:extLst>
                </a:gridCol>
                <a:gridCol w="2206532">
                  <a:extLst>
                    <a:ext uri="{9D8B030D-6E8A-4147-A177-3AD203B41FA5}">
                      <a16:colId xmlns:a16="http://schemas.microsoft.com/office/drawing/2014/main" val="20001"/>
                    </a:ext>
                  </a:extLst>
                </a:gridCol>
              </a:tblGrid>
              <a:tr h="50800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a:ln>
                            <a:noFill/>
                          </a:ln>
                          <a:solidFill>
                            <a:schemeClr val="tx1"/>
                          </a:solidFill>
                          <a:effectLst/>
                          <a:latin typeface="Arial" charset="0"/>
                        </a:rPr>
                        <a:t>Price </a:t>
                      </a:r>
                      <a:br>
                        <a:rPr kumimoji="0" lang="en-US" sz="2400" b="0" i="0" u="none" strike="noStrike" cap="none" normalizeH="0" baseline="0" dirty="0">
                          <a:ln>
                            <a:noFill/>
                          </a:ln>
                          <a:solidFill>
                            <a:schemeClr val="tx1"/>
                          </a:solidFill>
                          <a:effectLst/>
                          <a:latin typeface="Arial" charset="0"/>
                        </a:rPr>
                      </a:br>
                      <a:r>
                        <a:rPr kumimoji="0" lang="en-US" sz="2400" b="0" i="0" u="none" strike="noStrike" cap="none" normalizeH="0" baseline="0" dirty="0">
                          <a:ln>
                            <a:noFill/>
                          </a:ln>
                          <a:solidFill>
                            <a:schemeClr val="tx1"/>
                          </a:solidFill>
                          <a:effectLst/>
                          <a:latin typeface="Arial" charset="0"/>
                        </a:rPr>
                        <a:t>of muffins</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a:ln>
                            <a:noFill/>
                          </a:ln>
                          <a:solidFill>
                            <a:schemeClr val="tx1"/>
                          </a:solidFill>
                          <a:effectLst/>
                          <a:latin typeface="Arial" charset="0"/>
                        </a:rPr>
                        <a:t>Quantity </a:t>
                      </a:r>
                      <a:br>
                        <a:rPr kumimoji="0" lang="en-US" sz="2400" b="0" i="0" u="none" strike="noStrike" cap="none" normalizeH="0" baseline="0" dirty="0">
                          <a:ln>
                            <a:noFill/>
                          </a:ln>
                          <a:solidFill>
                            <a:schemeClr val="tx1"/>
                          </a:solidFill>
                          <a:effectLst/>
                          <a:latin typeface="Arial" charset="0"/>
                        </a:rPr>
                      </a:br>
                      <a:r>
                        <a:rPr kumimoji="0" lang="en-US" sz="2400" b="0" i="0" u="none" strike="noStrike" cap="none" normalizeH="0" baseline="0" dirty="0">
                          <a:ln>
                            <a:noFill/>
                          </a:ln>
                          <a:solidFill>
                            <a:schemeClr val="tx1"/>
                          </a:solidFill>
                          <a:effectLst/>
                          <a:latin typeface="Arial" charset="0"/>
                        </a:rPr>
                        <a:t>of muffins demanded</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a:ln>
                            <a:noFill/>
                          </a:ln>
                          <a:solidFill>
                            <a:schemeClr val="tx1"/>
                          </a:solidFill>
                          <a:effectLst/>
                          <a:latin typeface="Arial" charset="0"/>
                        </a:rPr>
                        <a:t>$0.00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16</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a:ln>
                            <a:noFill/>
                          </a:ln>
                          <a:solidFill>
                            <a:schemeClr val="tx1"/>
                          </a:solidFill>
                          <a:effectLst/>
                          <a:latin typeface="Arial" charset="0"/>
                        </a:rPr>
                        <a:t>1.00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a:ln>
                            <a:noFill/>
                          </a:ln>
                          <a:solidFill>
                            <a:schemeClr val="tx1"/>
                          </a:solidFill>
                          <a:effectLst/>
                          <a:latin typeface="Arial" charset="0"/>
                        </a:rPr>
                        <a:t>14</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2.00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a:ln>
                            <a:noFill/>
                          </a:ln>
                          <a:solidFill>
                            <a:schemeClr val="tx1"/>
                          </a:solidFill>
                          <a:effectLst/>
                          <a:latin typeface="Arial" charset="0"/>
                        </a:rPr>
                        <a:t>12</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3.00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10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4.00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8</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a:ln>
                            <a:noFill/>
                          </a:ln>
                          <a:solidFill>
                            <a:schemeClr val="tx1"/>
                          </a:solidFill>
                          <a:effectLst/>
                          <a:latin typeface="Arial" charset="0"/>
                        </a:rPr>
                        <a:t>5.00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6</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6.00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dirty="0">
                          <a:ln>
                            <a:noFill/>
                          </a:ln>
                          <a:solidFill>
                            <a:schemeClr val="tx1"/>
                          </a:solidFill>
                          <a:effectLst/>
                          <a:latin typeface="Arial" charset="0"/>
                        </a:rPr>
                        <a:t>4</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7"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6379087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wipe(left)">
                                      <p:cBhvr>
                                        <p:cTn id="15"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15400" cy="1346861"/>
          </a:xfrm>
        </p:spPr>
        <p:txBody>
          <a:bodyPr/>
          <a:lstStyle/>
          <a:p>
            <a:r>
              <a:rPr lang="en-US" altLang="en-US" dirty="0">
                <a:solidFill>
                  <a:schemeClr val="accent6">
                    <a:lumMod val="50000"/>
                  </a:schemeClr>
                </a:solidFill>
              </a:rPr>
              <a:t>EXAMPLE 1B: Sofia’s demand schedule and </a:t>
            </a:r>
            <a:br>
              <a:rPr lang="en-US" altLang="en-US" dirty="0">
                <a:solidFill>
                  <a:schemeClr val="accent6">
                    <a:lumMod val="50000"/>
                  </a:schemeClr>
                </a:solidFill>
              </a:rPr>
            </a:br>
            <a:r>
              <a:rPr lang="en-US" altLang="en-US" dirty="0">
                <a:solidFill>
                  <a:schemeClr val="accent6">
                    <a:lumMod val="50000"/>
                  </a:schemeClr>
                </a:solidFill>
              </a:rPr>
              <a:t>		  demand curve</a:t>
            </a:r>
            <a:endParaRPr lang="en-US" dirty="0">
              <a:solidFill>
                <a:schemeClr val="accent6">
                  <a:lumMod val="50000"/>
                </a:schemeClr>
              </a:solidFill>
            </a:endParaRPr>
          </a:p>
        </p:txBody>
      </p:sp>
      <p:sp>
        <p:nvSpPr>
          <p:cNvPr id="4" name="Slide Number Placeholder 3"/>
          <p:cNvSpPr>
            <a:spLocks noGrp="1"/>
          </p:cNvSpPr>
          <p:nvPr>
            <p:ph type="sldNum" sz="quarter" idx="10"/>
          </p:nvPr>
        </p:nvSpPr>
        <p:spPr/>
        <p:txBody>
          <a:bodyPr/>
          <a:lstStyle/>
          <a:p>
            <a:pPr>
              <a:defRPr/>
            </a:pPr>
            <a:fld id="{2F37425F-5E17-4209-B948-B5CE2119E408}" type="slidenum">
              <a:rPr lang="en-US" smtClean="0"/>
              <a:pPr>
                <a:defRPr/>
              </a:pPr>
              <a:t>8</a:t>
            </a:fld>
            <a:endParaRPr lang="en-US" dirty="0"/>
          </a:p>
        </p:txBody>
      </p:sp>
      <p:graphicFrame>
        <p:nvGraphicFramePr>
          <p:cNvPr id="6" name="Group 4"/>
          <p:cNvGraphicFramePr>
            <a:graphicFrameLocks noGrp="1"/>
          </p:cNvGraphicFramePr>
          <p:nvPr>
            <p:extLst>
              <p:ext uri="{D42A27DB-BD31-4B8C-83A1-F6EECF244321}">
                <p14:modId xmlns:p14="http://schemas.microsoft.com/office/powerpoint/2010/main" val="2824262197"/>
              </p:ext>
            </p:extLst>
          </p:nvPr>
        </p:nvGraphicFramePr>
        <p:xfrm>
          <a:off x="6246812" y="914400"/>
          <a:ext cx="2744788" cy="4274314"/>
        </p:xfrm>
        <a:graphic>
          <a:graphicData uri="http://schemas.openxmlformats.org/drawingml/2006/table">
            <a:tbl>
              <a:tblPr/>
              <a:tblGrid>
                <a:gridCol w="1220788">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tblGrid>
              <a:tr h="508000">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200" b="0" i="0" u="none" strike="noStrike" cap="none" normalizeH="0" baseline="0" dirty="0">
                          <a:ln>
                            <a:noFill/>
                          </a:ln>
                          <a:solidFill>
                            <a:schemeClr val="tx1"/>
                          </a:solidFill>
                          <a:effectLst/>
                          <a:latin typeface="Arial" charset="0"/>
                        </a:rPr>
                        <a:t>Price </a:t>
                      </a:r>
                      <a:br>
                        <a:rPr kumimoji="0" lang="en-US" sz="2200" b="0" i="0" u="none" strike="noStrike" cap="none" normalizeH="0" baseline="0" dirty="0">
                          <a:ln>
                            <a:noFill/>
                          </a:ln>
                          <a:solidFill>
                            <a:schemeClr val="tx1"/>
                          </a:solidFill>
                          <a:effectLst/>
                          <a:latin typeface="Arial" charset="0"/>
                        </a:rPr>
                      </a:br>
                      <a:r>
                        <a:rPr kumimoji="0" lang="en-US" sz="2200" b="0" i="0" u="none" strike="noStrike" cap="none" normalizeH="0" baseline="0" dirty="0">
                          <a:ln>
                            <a:noFill/>
                          </a:ln>
                          <a:solidFill>
                            <a:schemeClr val="tx1"/>
                          </a:solidFill>
                          <a:effectLst/>
                          <a:latin typeface="Arial" charset="0"/>
                        </a:rPr>
                        <a:t>of muffins</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200" b="0" i="0" u="none" strike="noStrike" cap="none" normalizeH="0" baseline="0" dirty="0">
                          <a:ln>
                            <a:noFill/>
                          </a:ln>
                          <a:solidFill>
                            <a:schemeClr val="tx1"/>
                          </a:solidFill>
                          <a:effectLst/>
                          <a:latin typeface="Arial" charset="0"/>
                        </a:rPr>
                        <a:t>Quantity </a:t>
                      </a:r>
                      <a:br>
                        <a:rPr kumimoji="0" lang="en-US" sz="2200" b="0" i="0" u="none" strike="noStrike" cap="none" normalizeH="0" baseline="0" dirty="0">
                          <a:ln>
                            <a:noFill/>
                          </a:ln>
                          <a:solidFill>
                            <a:schemeClr val="tx1"/>
                          </a:solidFill>
                          <a:effectLst/>
                          <a:latin typeface="Arial" charset="0"/>
                        </a:rPr>
                      </a:br>
                      <a:r>
                        <a:rPr kumimoji="0" lang="en-US" sz="2200" b="0" i="0" u="none" strike="noStrike" cap="none" normalizeH="0" baseline="0" dirty="0">
                          <a:ln>
                            <a:noFill/>
                          </a:ln>
                          <a:solidFill>
                            <a:schemeClr val="tx1"/>
                          </a:solidFill>
                          <a:effectLst/>
                          <a:latin typeface="Arial" charset="0"/>
                        </a:rPr>
                        <a:t>of muffins demanded</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200" b="0" i="0" u="none" strike="noStrike" cap="none" normalizeH="0" baseline="0" dirty="0">
                          <a:ln>
                            <a:noFill/>
                          </a:ln>
                          <a:solidFill>
                            <a:schemeClr val="tx1"/>
                          </a:solidFill>
                          <a:effectLst/>
                          <a:latin typeface="Arial" charset="0"/>
                        </a:rPr>
                        <a:t>$0.00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200" b="0" i="0" u="none" strike="noStrike" cap="none" normalizeH="0" baseline="0">
                          <a:ln>
                            <a:noFill/>
                          </a:ln>
                          <a:solidFill>
                            <a:schemeClr val="tx1"/>
                          </a:solidFill>
                          <a:effectLst/>
                          <a:latin typeface="Arial" charset="0"/>
                        </a:rPr>
                        <a:t>16</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200" b="0" i="0" u="none" strike="noStrike" cap="none" normalizeH="0" baseline="0" dirty="0">
                          <a:ln>
                            <a:noFill/>
                          </a:ln>
                          <a:solidFill>
                            <a:schemeClr val="tx1"/>
                          </a:solidFill>
                          <a:effectLst/>
                          <a:latin typeface="Arial" charset="0"/>
                        </a:rPr>
                        <a:t>1.00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200" b="0" i="0" u="none" strike="noStrike" cap="none" normalizeH="0" baseline="0" dirty="0">
                          <a:ln>
                            <a:noFill/>
                          </a:ln>
                          <a:solidFill>
                            <a:schemeClr val="tx1"/>
                          </a:solidFill>
                          <a:effectLst/>
                          <a:latin typeface="Arial" charset="0"/>
                        </a:rPr>
                        <a:t>14</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200" b="0" i="0" u="none" strike="noStrike" cap="none" normalizeH="0" baseline="0">
                          <a:ln>
                            <a:noFill/>
                          </a:ln>
                          <a:solidFill>
                            <a:schemeClr val="tx1"/>
                          </a:solidFill>
                          <a:effectLst/>
                          <a:latin typeface="Arial" charset="0"/>
                        </a:rPr>
                        <a:t>2.00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200" b="0" i="0" u="none" strike="noStrike" cap="none" normalizeH="0" baseline="0" dirty="0">
                          <a:ln>
                            <a:noFill/>
                          </a:ln>
                          <a:solidFill>
                            <a:schemeClr val="tx1"/>
                          </a:solidFill>
                          <a:effectLst/>
                          <a:latin typeface="Arial" charset="0"/>
                        </a:rPr>
                        <a:t>12</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200" b="0" i="0" u="none" strike="noStrike" cap="none" normalizeH="0" baseline="0">
                          <a:ln>
                            <a:noFill/>
                          </a:ln>
                          <a:solidFill>
                            <a:schemeClr val="tx1"/>
                          </a:solidFill>
                          <a:effectLst/>
                          <a:latin typeface="Arial" charset="0"/>
                        </a:rPr>
                        <a:t>3.00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200" b="0" i="0" u="none" strike="noStrike" cap="none" normalizeH="0" baseline="0">
                          <a:ln>
                            <a:noFill/>
                          </a:ln>
                          <a:solidFill>
                            <a:schemeClr val="tx1"/>
                          </a:solidFill>
                          <a:effectLst/>
                          <a:latin typeface="Arial" charset="0"/>
                        </a:rPr>
                        <a:t>10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200" b="0" i="0" u="none" strike="noStrike" cap="none" normalizeH="0" baseline="0">
                          <a:ln>
                            <a:noFill/>
                          </a:ln>
                          <a:solidFill>
                            <a:schemeClr val="tx1"/>
                          </a:solidFill>
                          <a:effectLst/>
                          <a:latin typeface="Arial" charset="0"/>
                        </a:rPr>
                        <a:t>4.00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200" b="0" i="0" u="none" strike="noStrike" cap="none" normalizeH="0" baseline="0">
                          <a:ln>
                            <a:noFill/>
                          </a:ln>
                          <a:solidFill>
                            <a:schemeClr val="tx1"/>
                          </a:solidFill>
                          <a:effectLst/>
                          <a:latin typeface="Arial" charset="0"/>
                        </a:rPr>
                        <a:t>8</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49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200" b="0" i="0" u="none" strike="noStrike" cap="none" normalizeH="0" baseline="0" dirty="0">
                          <a:ln>
                            <a:noFill/>
                          </a:ln>
                          <a:solidFill>
                            <a:schemeClr val="tx1"/>
                          </a:solidFill>
                          <a:effectLst/>
                          <a:latin typeface="Arial" charset="0"/>
                        </a:rPr>
                        <a:t>5.00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200" b="0" i="0" u="none" strike="noStrike" cap="none" normalizeH="0" baseline="0">
                          <a:ln>
                            <a:noFill/>
                          </a:ln>
                          <a:solidFill>
                            <a:schemeClr val="tx1"/>
                          </a:solidFill>
                          <a:effectLst/>
                          <a:latin typeface="Arial" charset="0"/>
                        </a:rPr>
                        <a:t>6</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085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200" b="0" i="0" u="none" strike="noStrike" cap="none" normalizeH="0" baseline="0">
                          <a:ln>
                            <a:noFill/>
                          </a:ln>
                          <a:solidFill>
                            <a:schemeClr val="tx1"/>
                          </a:solidFill>
                          <a:effectLst/>
                          <a:latin typeface="Arial" charset="0"/>
                        </a:rPr>
                        <a:t>6.00</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200" b="0" i="0" u="none" strike="noStrike" cap="none" normalizeH="0" baseline="0" dirty="0">
                          <a:ln>
                            <a:noFill/>
                          </a:ln>
                          <a:solidFill>
                            <a:schemeClr val="tx1"/>
                          </a:solidFill>
                          <a:effectLst/>
                          <a:latin typeface="Arial" charset="0"/>
                        </a:rPr>
                        <a:t>4</a:t>
                      </a:r>
                    </a:p>
                  </a:txBody>
                  <a:tcPr anchor="ctr" anchorCtr="1" horzOverflow="overflow">
                    <a:lnL w="19050" cap="flat" cmpd="sng" algn="ctr">
                      <a:solidFill>
                        <a:srgbClr val="005EA4"/>
                      </a:solidFill>
                      <a:prstDash val="solid"/>
                      <a:round/>
                      <a:headEnd type="none" w="med" len="med"/>
                      <a:tailEnd type="none" w="med" len="med"/>
                    </a:lnL>
                    <a:lnR w="19050" cap="flat" cmpd="sng" algn="ctr">
                      <a:solidFill>
                        <a:srgbClr val="005EA4"/>
                      </a:solidFill>
                      <a:prstDash val="solid"/>
                      <a:round/>
                      <a:headEnd type="none" w="med" len="med"/>
                      <a:tailEnd type="none" w="med" len="med"/>
                    </a:lnR>
                    <a:lnT w="19050" cap="flat" cmpd="sng" algn="ctr">
                      <a:solidFill>
                        <a:srgbClr val="005EA4"/>
                      </a:solidFill>
                      <a:prstDash val="solid"/>
                      <a:round/>
                      <a:headEnd type="none" w="med" len="med"/>
                      <a:tailEnd type="none" w="med" len="med"/>
                    </a:lnT>
                    <a:lnB w="19050" cap="flat" cmpd="sng" algn="ctr">
                      <a:solidFill>
                        <a:srgbClr val="005EA4"/>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grpSp>
        <p:nvGrpSpPr>
          <p:cNvPr id="7" name="Group 2"/>
          <p:cNvGrpSpPr>
            <a:grpSpLocks/>
          </p:cNvGrpSpPr>
          <p:nvPr/>
        </p:nvGrpSpPr>
        <p:grpSpPr bwMode="auto">
          <a:xfrm>
            <a:off x="-228600" y="685800"/>
            <a:ext cx="6218238" cy="5330825"/>
            <a:chOff x="-96" y="631"/>
            <a:chExt cx="3917" cy="3358"/>
          </a:xfrm>
        </p:grpSpPr>
        <p:pic>
          <p:nvPicPr>
            <p:cNvPr id="8" name="Picture 3" descr="chap4 graph1"/>
            <p:cNvPicPr>
              <a:picLocks noChangeAspect="1" noChangeArrowheads="1"/>
            </p:cNvPicPr>
            <p:nvPr/>
          </p:nvPicPr>
          <p:blipFill>
            <a:blip r:embed="rId3" cstate="print"/>
            <a:srcRect/>
            <a:stretch>
              <a:fillRect/>
            </a:stretch>
          </p:blipFill>
          <p:spPr bwMode="auto">
            <a:xfrm>
              <a:off x="137" y="631"/>
              <a:ext cx="3646" cy="3358"/>
            </a:xfrm>
            <a:prstGeom prst="rect">
              <a:avLst/>
            </a:prstGeom>
            <a:noFill/>
            <a:ln w="9525">
              <a:noFill/>
              <a:miter lim="800000"/>
              <a:headEnd/>
              <a:tailEnd/>
            </a:ln>
          </p:spPr>
        </p:pic>
        <p:sp>
          <p:nvSpPr>
            <p:cNvPr id="9" name="Text Box 4"/>
            <p:cNvSpPr txBox="1">
              <a:spLocks noChangeArrowheads="1"/>
            </p:cNvSpPr>
            <p:nvPr/>
          </p:nvSpPr>
          <p:spPr bwMode="auto">
            <a:xfrm>
              <a:off x="-96" y="706"/>
              <a:ext cx="857" cy="446"/>
            </a:xfrm>
            <a:prstGeom prst="rect">
              <a:avLst/>
            </a:prstGeom>
            <a:noFill/>
            <a:ln w="9525">
              <a:noFill/>
              <a:miter lim="800000"/>
              <a:headEnd/>
              <a:tailEnd/>
            </a:ln>
          </p:spPr>
          <p:txBody>
            <a:bodyPr>
              <a:spAutoFit/>
            </a:bodyPr>
            <a:lstStyle/>
            <a:p>
              <a:pPr algn="r">
                <a:spcBef>
                  <a:spcPct val="50000"/>
                </a:spcBef>
              </a:pPr>
              <a:r>
                <a:rPr lang="en-US" sz="2000" dirty="0">
                  <a:cs typeface="Arial" charset="0"/>
                </a:rPr>
                <a:t>Price of Muffins</a:t>
              </a:r>
            </a:p>
          </p:txBody>
        </p:sp>
        <p:sp>
          <p:nvSpPr>
            <p:cNvPr id="10" name="Text Box 5"/>
            <p:cNvSpPr txBox="1">
              <a:spLocks noChangeArrowheads="1"/>
            </p:cNvSpPr>
            <p:nvPr/>
          </p:nvSpPr>
          <p:spPr bwMode="auto">
            <a:xfrm>
              <a:off x="3024" y="3507"/>
              <a:ext cx="797" cy="388"/>
            </a:xfrm>
            <a:prstGeom prst="rect">
              <a:avLst/>
            </a:prstGeom>
            <a:noFill/>
            <a:ln w="9525">
              <a:noFill/>
              <a:miter lim="800000"/>
              <a:headEnd/>
              <a:tailEnd/>
            </a:ln>
          </p:spPr>
          <p:txBody>
            <a:bodyPr wrap="square" lIns="0" tIns="0" rIns="0" bIns="0">
              <a:spAutoFit/>
            </a:bodyPr>
            <a:lstStyle/>
            <a:p>
              <a:pPr algn="ctr">
                <a:spcBef>
                  <a:spcPct val="50000"/>
                </a:spcBef>
              </a:pPr>
              <a:r>
                <a:rPr lang="en-US" sz="2000" dirty="0">
                  <a:cs typeface="Arial" charset="0"/>
                </a:rPr>
                <a:t>Quantity of Muffins</a:t>
              </a:r>
            </a:p>
          </p:txBody>
        </p:sp>
      </p:grpSp>
      <p:sp>
        <p:nvSpPr>
          <p:cNvPr id="11" name="Line 6"/>
          <p:cNvSpPr>
            <a:spLocks noChangeShapeType="1"/>
          </p:cNvSpPr>
          <p:nvPr/>
        </p:nvSpPr>
        <p:spPr bwMode="auto">
          <a:xfrm>
            <a:off x="1884363" y="1270001"/>
            <a:ext cx="3052762" cy="3889375"/>
          </a:xfrm>
          <a:prstGeom prst="line">
            <a:avLst/>
          </a:prstGeom>
          <a:noFill/>
          <a:ln w="50800">
            <a:solidFill>
              <a:srgbClr val="005EA4"/>
            </a:solidFill>
            <a:round/>
            <a:headEnd/>
            <a:tailEnd/>
          </a:ln>
        </p:spPr>
        <p:txBody>
          <a:bodyPr/>
          <a:lstStyle/>
          <a:p>
            <a:endParaRPr lang="en-US"/>
          </a:p>
        </p:txBody>
      </p:sp>
      <p:sp>
        <p:nvSpPr>
          <p:cNvPr id="12" name="Oval 7"/>
          <p:cNvSpPr>
            <a:spLocks noChangeArrowheads="1"/>
          </p:cNvSpPr>
          <p:nvPr/>
        </p:nvSpPr>
        <p:spPr bwMode="auto">
          <a:xfrm>
            <a:off x="4867275" y="5090320"/>
            <a:ext cx="139700" cy="138112"/>
          </a:xfrm>
          <a:prstGeom prst="ellipse">
            <a:avLst/>
          </a:prstGeom>
          <a:solidFill>
            <a:srgbClr val="005EA4"/>
          </a:solidFill>
          <a:ln w="9525">
            <a:solidFill>
              <a:srgbClr val="005EA4"/>
            </a:solidFill>
            <a:round/>
            <a:headEnd/>
            <a:tailEnd/>
          </a:ln>
        </p:spPr>
        <p:txBody>
          <a:bodyPr wrap="none" anchor="ctr"/>
          <a:lstStyle/>
          <a:p>
            <a:endParaRPr lang="en-US">
              <a:cs typeface="Arial" charset="0"/>
            </a:endParaRPr>
          </a:p>
        </p:txBody>
      </p:sp>
      <p:grpSp>
        <p:nvGrpSpPr>
          <p:cNvPr id="13" name="Group 54"/>
          <p:cNvGrpSpPr>
            <a:grpSpLocks/>
          </p:cNvGrpSpPr>
          <p:nvPr/>
        </p:nvGrpSpPr>
        <p:grpSpPr bwMode="auto">
          <a:xfrm>
            <a:off x="1258888" y="3919538"/>
            <a:ext cx="2832100" cy="1250950"/>
            <a:chOff x="841" y="2668"/>
            <a:chExt cx="1784" cy="788"/>
          </a:xfrm>
        </p:grpSpPr>
        <p:grpSp>
          <p:nvGrpSpPr>
            <p:cNvPr id="14" name="Group 55"/>
            <p:cNvGrpSpPr>
              <a:grpSpLocks/>
            </p:cNvGrpSpPr>
            <p:nvPr/>
          </p:nvGrpSpPr>
          <p:grpSpPr bwMode="auto">
            <a:xfrm>
              <a:off x="841" y="2712"/>
              <a:ext cx="1747" cy="744"/>
              <a:chOff x="357" y="2450"/>
              <a:chExt cx="795" cy="646"/>
            </a:xfrm>
          </p:grpSpPr>
          <p:sp>
            <p:nvSpPr>
              <p:cNvPr id="16" name="Line 56"/>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17" name="Line 57"/>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sp>
          <p:nvSpPr>
            <p:cNvPr id="15" name="Oval 58"/>
            <p:cNvSpPr>
              <a:spLocks noChangeArrowheads="1"/>
            </p:cNvSpPr>
            <p:nvPr/>
          </p:nvSpPr>
          <p:spPr bwMode="auto">
            <a:xfrm>
              <a:off x="2537" y="2668"/>
              <a:ext cx="88" cy="87"/>
            </a:xfrm>
            <a:prstGeom prst="ellipse">
              <a:avLst/>
            </a:prstGeom>
            <a:solidFill>
              <a:srgbClr val="005EA4"/>
            </a:solidFill>
            <a:ln w="9525">
              <a:solidFill>
                <a:srgbClr val="005EA4"/>
              </a:solidFill>
              <a:round/>
              <a:headEnd/>
              <a:tailEnd/>
            </a:ln>
          </p:spPr>
          <p:txBody>
            <a:bodyPr wrap="none" anchor="ctr"/>
            <a:lstStyle/>
            <a:p>
              <a:endParaRPr lang="en-US">
                <a:cs typeface="Arial" charset="0"/>
              </a:endParaRPr>
            </a:p>
          </p:txBody>
        </p:sp>
      </p:grpSp>
      <p:grpSp>
        <p:nvGrpSpPr>
          <p:cNvPr id="18" name="Group 59"/>
          <p:cNvGrpSpPr>
            <a:grpSpLocks/>
          </p:cNvGrpSpPr>
          <p:nvPr/>
        </p:nvGrpSpPr>
        <p:grpSpPr bwMode="auto">
          <a:xfrm>
            <a:off x="1258888" y="4521201"/>
            <a:ext cx="3300412" cy="655637"/>
            <a:chOff x="841" y="3047"/>
            <a:chExt cx="2079" cy="413"/>
          </a:xfrm>
        </p:grpSpPr>
        <p:grpSp>
          <p:nvGrpSpPr>
            <p:cNvPr id="19" name="Group 60"/>
            <p:cNvGrpSpPr>
              <a:grpSpLocks/>
            </p:cNvGrpSpPr>
            <p:nvPr/>
          </p:nvGrpSpPr>
          <p:grpSpPr bwMode="auto">
            <a:xfrm>
              <a:off x="841" y="3092"/>
              <a:ext cx="2032" cy="368"/>
              <a:chOff x="357" y="2450"/>
              <a:chExt cx="795" cy="646"/>
            </a:xfrm>
          </p:grpSpPr>
          <p:sp>
            <p:nvSpPr>
              <p:cNvPr id="21" name="Line 61"/>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22" name="Line 62"/>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sp>
          <p:nvSpPr>
            <p:cNvPr id="20" name="Oval 63"/>
            <p:cNvSpPr>
              <a:spLocks noChangeArrowheads="1"/>
            </p:cNvSpPr>
            <p:nvPr/>
          </p:nvSpPr>
          <p:spPr bwMode="auto">
            <a:xfrm>
              <a:off x="2832" y="3047"/>
              <a:ext cx="88" cy="87"/>
            </a:xfrm>
            <a:prstGeom prst="ellipse">
              <a:avLst/>
            </a:prstGeom>
            <a:solidFill>
              <a:srgbClr val="005EA4"/>
            </a:solidFill>
            <a:ln w="9525">
              <a:solidFill>
                <a:srgbClr val="005EA4"/>
              </a:solidFill>
              <a:round/>
              <a:headEnd/>
              <a:tailEnd/>
            </a:ln>
          </p:spPr>
          <p:txBody>
            <a:bodyPr wrap="none" anchor="ctr"/>
            <a:lstStyle/>
            <a:p>
              <a:endParaRPr lang="en-US">
                <a:cs typeface="Arial" charset="0"/>
              </a:endParaRPr>
            </a:p>
          </p:txBody>
        </p:sp>
      </p:grpSp>
      <p:grpSp>
        <p:nvGrpSpPr>
          <p:cNvPr id="23" name="Group 64"/>
          <p:cNvGrpSpPr>
            <a:grpSpLocks/>
          </p:cNvGrpSpPr>
          <p:nvPr/>
        </p:nvGrpSpPr>
        <p:grpSpPr bwMode="auto">
          <a:xfrm>
            <a:off x="1262063" y="3336926"/>
            <a:ext cx="2374900" cy="1835150"/>
            <a:chOff x="843" y="2301"/>
            <a:chExt cx="1496" cy="1156"/>
          </a:xfrm>
        </p:grpSpPr>
        <p:grpSp>
          <p:nvGrpSpPr>
            <p:cNvPr id="24" name="Group 66"/>
            <p:cNvGrpSpPr>
              <a:grpSpLocks/>
            </p:cNvGrpSpPr>
            <p:nvPr/>
          </p:nvGrpSpPr>
          <p:grpSpPr bwMode="auto">
            <a:xfrm>
              <a:off x="843" y="2343"/>
              <a:ext cx="1452" cy="1114"/>
              <a:chOff x="357" y="2450"/>
              <a:chExt cx="795" cy="646"/>
            </a:xfrm>
          </p:grpSpPr>
          <p:sp>
            <p:nvSpPr>
              <p:cNvPr id="26" name="Line 67"/>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27" name="Line 68"/>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sp>
          <p:nvSpPr>
            <p:cNvPr id="25" name="Oval 65"/>
            <p:cNvSpPr>
              <a:spLocks noChangeArrowheads="1"/>
            </p:cNvSpPr>
            <p:nvPr/>
          </p:nvSpPr>
          <p:spPr bwMode="auto">
            <a:xfrm>
              <a:off x="2251" y="2301"/>
              <a:ext cx="88" cy="87"/>
            </a:xfrm>
            <a:prstGeom prst="ellipse">
              <a:avLst/>
            </a:prstGeom>
            <a:solidFill>
              <a:srgbClr val="005EA4"/>
            </a:solidFill>
            <a:ln w="9525">
              <a:solidFill>
                <a:srgbClr val="005EA4"/>
              </a:solidFill>
              <a:round/>
              <a:headEnd/>
              <a:tailEnd/>
            </a:ln>
          </p:spPr>
          <p:txBody>
            <a:bodyPr wrap="none" anchor="ctr"/>
            <a:lstStyle/>
            <a:p>
              <a:endParaRPr lang="en-US">
                <a:cs typeface="Arial" charset="0"/>
              </a:endParaRPr>
            </a:p>
          </p:txBody>
        </p:sp>
      </p:grpSp>
      <p:grpSp>
        <p:nvGrpSpPr>
          <p:cNvPr id="28" name="Group 69"/>
          <p:cNvGrpSpPr>
            <a:grpSpLocks/>
          </p:cNvGrpSpPr>
          <p:nvPr/>
        </p:nvGrpSpPr>
        <p:grpSpPr bwMode="auto">
          <a:xfrm>
            <a:off x="1257300" y="2747963"/>
            <a:ext cx="1917700" cy="2420938"/>
            <a:chOff x="840" y="1930"/>
            <a:chExt cx="1208" cy="1525"/>
          </a:xfrm>
        </p:grpSpPr>
        <p:grpSp>
          <p:nvGrpSpPr>
            <p:cNvPr id="29" name="Group 71"/>
            <p:cNvGrpSpPr>
              <a:grpSpLocks/>
            </p:cNvGrpSpPr>
            <p:nvPr/>
          </p:nvGrpSpPr>
          <p:grpSpPr bwMode="auto">
            <a:xfrm>
              <a:off x="840" y="1971"/>
              <a:ext cx="1172" cy="1484"/>
              <a:chOff x="357" y="2450"/>
              <a:chExt cx="795" cy="646"/>
            </a:xfrm>
          </p:grpSpPr>
          <p:sp>
            <p:nvSpPr>
              <p:cNvPr id="31" name="Line 72"/>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32" name="Line 73"/>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sp>
          <p:nvSpPr>
            <p:cNvPr id="30" name="Oval 70"/>
            <p:cNvSpPr>
              <a:spLocks noChangeArrowheads="1"/>
            </p:cNvSpPr>
            <p:nvPr/>
          </p:nvSpPr>
          <p:spPr bwMode="auto">
            <a:xfrm>
              <a:off x="1960" y="1930"/>
              <a:ext cx="88" cy="87"/>
            </a:xfrm>
            <a:prstGeom prst="ellipse">
              <a:avLst/>
            </a:prstGeom>
            <a:solidFill>
              <a:srgbClr val="005EA4"/>
            </a:solidFill>
            <a:ln w="9525">
              <a:solidFill>
                <a:srgbClr val="005EA4"/>
              </a:solidFill>
              <a:round/>
              <a:headEnd/>
              <a:tailEnd/>
            </a:ln>
          </p:spPr>
          <p:txBody>
            <a:bodyPr wrap="none" anchor="ctr"/>
            <a:lstStyle/>
            <a:p>
              <a:endParaRPr lang="en-US">
                <a:cs typeface="Arial" charset="0"/>
              </a:endParaRPr>
            </a:p>
          </p:txBody>
        </p:sp>
      </p:grpSp>
      <p:grpSp>
        <p:nvGrpSpPr>
          <p:cNvPr id="33" name="Group 74"/>
          <p:cNvGrpSpPr>
            <a:grpSpLocks/>
          </p:cNvGrpSpPr>
          <p:nvPr/>
        </p:nvGrpSpPr>
        <p:grpSpPr bwMode="auto">
          <a:xfrm>
            <a:off x="1260475" y="2151063"/>
            <a:ext cx="1452563" cy="3027363"/>
            <a:chOff x="842" y="1554"/>
            <a:chExt cx="915" cy="1907"/>
          </a:xfrm>
        </p:grpSpPr>
        <p:grpSp>
          <p:nvGrpSpPr>
            <p:cNvPr id="34" name="Group 76"/>
            <p:cNvGrpSpPr>
              <a:grpSpLocks/>
            </p:cNvGrpSpPr>
            <p:nvPr/>
          </p:nvGrpSpPr>
          <p:grpSpPr bwMode="auto">
            <a:xfrm>
              <a:off x="842" y="1590"/>
              <a:ext cx="873" cy="1871"/>
              <a:chOff x="357" y="2450"/>
              <a:chExt cx="795" cy="646"/>
            </a:xfrm>
          </p:grpSpPr>
          <p:sp>
            <p:nvSpPr>
              <p:cNvPr id="36" name="Line 77"/>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37" name="Line 78"/>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sp>
          <p:nvSpPr>
            <p:cNvPr id="35" name="Oval 75"/>
            <p:cNvSpPr>
              <a:spLocks noChangeArrowheads="1"/>
            </p:cNvSpPr>
            <p:nvPr/>
          </p:nvSpPr>
          <p:spPr bwMode="auto">
            <a:xfrm>
              <a:off x="1669" y="1554"/>
              <a:ext cx="88" cy="87"/>
            </a:xfrm>
            <a:prstGeom prst="ellipse">
              <a:avLst/>
            </a:prstGeom>
            <a:solidFill>
              <a:srgbClr val="005EA4"/>
            </a:solidFill>
            <a:ln w="9525">
              <a:solidFill>
                <a:srgbClr val="005EA4"/>
              </a:solidFill>
              <a:round/>
              <a:headEnd/>
              <a:tailEnd/>
            </a:ln>
          </p:spPr>
          <p:txBody>
            <a:bodyPr wrap="none" anchor="ctr"/>
            <a:lstStyle/>
            <a:p>
              <a:endParaRPr lang="en-US">
                <a:cs typeface="Arial" charset="0"/>
              </a:endParaRPr>
            </a:p>
          </p:txBody>
        </p:sp>
      </p:grpSp>
      <p:grpSp>
        <p:nvGrpSpPr>
          <p:cNvPr id="38" name="Group 79"/>
          <p:cNvGrpSpPr>
            <a:grpSpLocks/>
          </p:cNvGrpSpPr>
          <p:nvPr/>
        </p:nvGrpSpPr>
        <p:grpSpPr bwMode="auto">
          <a:xfrm>
            <a:off x="1257300" y="1560513"/>
            <a:ext cx="984250" cy="3619500"/>
            <a:chOff x="840" y="1182"/>
            <a:chExt cx="620" cy="2280"/>
          </a:xfrm>
        </p:grpSpPr>
        <p:grpSp>
          <p:nvGrpSpPr>
            <p:cNvPr id="39" name="Group 81"/>
            <p:cNvGrpSpPr>
              <a:grpSpLocks/>
            </p:cNvGrpSpPr>
            <p:nvPr/>
          </p:nvGrpSpPr>
          <p:grpSpPr bwMode="auto">
            <a:xfrm>
              <a:off x="840" y="1221"/>
              <a:ext cx="579" cy="2241"/>
              <a:chOff x="357" y="2450"/>
              <a:chExt cx="795" cy="646"/>
            </a:xfrm>
          </p:grpSpPr>
          <p:sp>
            <p:nvSpPr>
              <p:cNvPr id="41" name="Line 82"/>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lstStyle/>
              <a:p>
                <a:endParaRPr lang="en-US"/>
              </a:p>
            </p:txBody>
          </p:sp>
          <p:sp>
            <p:nvSpPr>
              <p:cNvPr id="42" name="Line 83"/>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lstStyle/>
              <a:p>
                <a:endParaRPr lang="en-US"/>
              </a:p>
            </p:txBody>
          </p:sp>
        </p:grpSp>
        <p:sp>
          <p:nvSpPr>
            <p:cNvPr id="40" name="Oval 80"/>
            <p:cNvSpPr>
              <a:spLocks noChangeArrowheads="1"/>
            </p:cNvSpPr>
            <p:nvPr/>
          </p:nvSpPr>
          <p:spPr bwMode="auto">
            <a:xfrm>
              <a:off x="1372" y="1182"/>
              <a:ext cx="88" cy="87"/>
            </a:xfrm>
            <a:prstGeom prst="ellipse">
              <a:avLst/>
            </a:prstGeom>
            <a:solidFill>
              <a:srgbClr val="005EA4"/>
            </a:solidFill>
            <a:ln w="9525">
              <a:solidFill>
                <a:srgbClr val="005EA4"/>
              </a:solidFill>
              <a:round/>
              <a:headEnd/>
              <a:tailEnd/>
            </a:ln>
          </p:spPr>
          <p:txBody>
            <a:bodyPr wrap="none" anchor="ctr"/>
            <a:lstStyle/>
            <a:p>
              <a:endParaRPr lang="en-US">
                <a:cs typeface="Arial" charset="0"/>
              </a:endParaRPr>
            </a:p>
          </p:txBody>
        </p:sp>
      </p:grpSp>
      <p:sp>
        <p:nvSpPr>
          <p:cNvPr id="43" name="Line 84"/>
          <p:cNvSpPr>
            <a:spLocks noChangeShapeType="1"/>
          </p:cNvSpPr>
          <p:nvPr/>
        </p:nvSpPr>
        <p:spPr bwMode="auto">
          <a:xfrm>
            <a:off x="5694362" y="2286000"/>
            <a:ext cx="552450" cy="0"/>
          </a:xfrm>
          <a:prstGeom prst="line">
            <a:avLst/>
          </a:prstGeom>
          <a:noFill/>
          <a:ln w="76200">
            <a:solidFill>
              <a:srgbClr val="005EA4"/>
            </a:solidFill>
            <a:round/>
            <a:headEnd/>
            <a:tailEnd type="triangle" w="lg" len="med"/>
          </a:ln>
        </p:spPr>
        <p:txBody>
          <a:bodyPr/>
          <a:lstStyle/>
          <a:p>
            <a:endParaRPr lang="en-US"/>
          </a:p>
        </p:txBody>
      </p:sp>
      <p:sp>
        <p:nvSpPr>
          <p:cNvPr id="44" name="Line 85"/>
          <p:cNvSpPr>
            <a:spLocks noChangeShapeType="1"/>
          </p:cNvSpPr>
          <p:nvPr/>
        </p:nvSpPr>
        <p:spPr bwMode="auto">
          <a:xfrm>
            <a:off x="5686425" y="2743200"/>
            <a:ext cx="552450" cy="0"/>
          </a:xfrm>
          <a:prstGeom prst="line">
            <a:avLst/>
          </a:prstGeom>
          <a:noFill/>
          <a:ln w="76200">
            <a:solidFill>
              <a:srgbClr val="005EA4"/>
            </a:solidFill>
            <a:round/>
            <a:headEnd/>
            <a:tailEnd type="triangle" w="lg" len="med"/>
          </a:ln>
        </p:spPr>
        <p:txBody>
          <a:bodyPr/>
          <a:lstStyle/>
          <a:p>
            <a:endParaRPr lang="en-US"/>
          </a:p>
        </p:txBody>
      </p:sp>
      <p:sp>
        <p:nvSpPr>
          <p:cNvPr id="45" name="Line 86"/>
          <p:cNvSpPr>
            <a:spLocks noChangeShapeType="1"/>
          </p:cNvSpPr>
          <p:nvPr/>
        </p:nvSpPr>
        <p:spPr bwMode="auto">
          <a:xfrm>
            <a:off x="5695950" y="3200400"/>
            <a:ext cx="552450" cy="0"/>
          </a:xfrm>
          <a:prstGeom prst="line">
            <a:avLst/>
          </a:prstGeom>
          <a:noFill/>
          <a:ln w="76200">
            <a:solidFill>
              <a:srgbClr val="005EA4"/>
            </a:solidFill>
            <a:round/>
            <a:headEnd/>
            <a:tailEnd type="triangle" w="lg" len="med"/>
          </a:ln>
        </p:spPr>
        <p:txBody>
          <a:bodyPr/>
          <a:lstStyle/>
          <a:p>
            <a:endParaRPr lang="en-US"/>
          </a:p>
        </p:txBody>
      </p:sp>
      <p:sp>
        <p:nvSpPr>
          <p:cNvPr id="46" name="Line 87"/>
          <p:cNvSpPr>
            <a:spLocks noChangeShapeType="1"/>
          </p:cNvSpPr>
          <p:nvPr/>
        </p:nvSpPr>
        <p:spPr bwMode="auto">
          <a:xfrm>
            <a:off x="5686425" y="3657600"/>
            <a:ext cx="552450" cy="0"/>
          </a:xfrm>
          <a:prstGeom prst="line">
            <a:avLst/>
          </a:prstGeom>
          <a:noFill/>
          <a:ln w="76200">
            <a:solidFill>
              <a:srgbClr val="005EA4"/>
            </a:solidFill>
            <a:round/>
            <a:headEnd/>
            <a:tailEnd type="triangle" w="lg" len="med"/>
          </a:ln>
        </p:spPr>
        <p:txBody>
          <a:bodyPr/>
          <a:lstStyle/>
          <a:p>
            <a:endParaRPr lang="en-US"/>
          </a:p>
        </p:txBody>
      </p:sp>
      <p:sp>
        <p:nvSpPr>
          <p:cNvPr id="47" name="Line 88"/>
          <p:cNvSpPr>
            <a:spLocks noChangeShapeType="1"/>
          </p:cNvSpPr>
          <p:nvPr/>
        </p:nvSpPr>
        <p:spPr bwMode="auto">
          <a:xfrm>
            <a:off x="5694362" y="4114800"/>
            <a:ext cx="552450" cy="0"/>
          </a:xfrm>
          <a:prstGeom prst="line">
            <a:avLst/>
          </a:prstGeom>
          <a:noFill/>
          <a:ln w="76200">
            <a:solidFill>
              <a:srgbClr val="005EA4"/>
            </a:solidFill>
            <a:round/>
            <a:headEnd/>
            <a:tailEnd type="triangle" w="lg" len="med"/>
          </a:ln>
        </p:spPr>
        <p:txBody>
          <a:bodyPr/>
          <a:lstStyle/>
          <a:p>
            <a:endParaRPr lang="en-US"/>
          </a:p>
        </p:txBody>
      </p:sp>
      <p:sp>
        <p:nvSpPr>
          <p:cNvPr id="48" name="Line 89"/>
          <p:cNvSpPr>
            <a:spLocks noChangeShapeType="1"/>
          </p:cNvSpPr>
          <p:nvPr/>
        </p:nvSpPr>
        <p:spPr bwMode="auto">
          <a:xfrm>
            <a:off x="5688012" y="4572000"/>
            <a:ext cx="552450" cy="0"/>
          </a:xfrm>
          <a:prstGeom prst="line">
            <a:avLst/>
          </a:prstGeom>
          <a:noFill/>
          <a:ln w="76200">
            <a:solidFill>
              <a:srgbClr val="005EA4"/>
            </a:solidFill>
            <a:round/>
            <a:headEnd/>
            <a:tailEnd type="triangle" w="lg" len="med"/>
          </a:ln>
        </p:spPr>
        <p:txBody>
          <a:bodyPr/>
          <a:lstStyle/>
          <a:p>
            <a:endParaRPr lang="en-US"/>
          </a:p>
        </p:txBody>
      </p:sp>
      <p:sp>
        <p:nvSpPr>
          <p:cNvPr id="49" name="Line 90"/>
          <p:cNvSpPr>
            <a:spLocks noChangeShapeType="1"/>
          </p:cNvSpPr>
          <p:nvPr/>
        </p:nvSpPr>
        <p:spPr bwMode="auto">
          <a:xfrm>
            <a:off x="5678487" y="5029200"/>
            <a:ext cx="552450" cy="0"/>
          </a:xfrm>
          <a:prstGeom prst="line">
            <a:avLst/>
          </a:prstGeom>
          <a:noFill/>
          <a:ln w="76200">
            <a:solidFill>
              <a:srgbClr val="005EA4"/>
            </a:solidFill>
            <a:round/>
            <a:headEnd/>
            <a:tailEnd type="triangle" w="lg" len="med"/>
          </a:ln>
        </p:spPr>
        <p:txBody>
          <a:bodyPr/>
          <a:lstStyle/>
          <a:p>
            <a:endParaRPr lang="en-US"/>
          </a:p>
        </p:txBody>
      </p:sp>
      <p:grpSp>
        <p:nvGrpSpPr>
          <p:cNvPr id="60" name="Group 59"/>
          <p:cNvGrpSpPr/>
          <p:nvPr/>
        </p:nvGrpSpPr>
        <p:grpSpPr>
          <a:xfrm>
            <a:off x="1447800" y="2886076"/>
            <a:ext cx="1458215" cy="1102518"/>
            <a:chOff x="1447800" y="3038476"/>
            <a:chExt cx="1458215" cy="1102518"/>
          </a:xfrm>
        </p:grpSpPr>
        <p:cxnSp>
          <p:nvCxnSpPr>
            <p:cNvPr id="55" name="Straight Arrow Connector 54"/>
            <p:cNvCxnSpPr/>
            <p:nvPr/>
          </p:nvCxnSpPr>
          <p:spPr bwMode="auto">
            <a:xfrm>
              <a:off x="1447800" y="3038476"/>
              <a:ext cx="0" cy="1102518"/>
            </a:xfrm>
            <a:prstGeom prst="straightConnector1">
              <a:avLst/>
            </a:prstGeom>
            <a:noFill/>
            <a:ln w="38100" cap="flat" cmpd="sng" algn="ctr">
              <a:solidFill>
                <a:srgbClr val="C00000"/>
              </a:solidFill>
              <a:prstDash val="solid"/>
              <a:round/>
              <a:headEnd type="none" w="med" len="med"/>
              <a:tailEnd type="triangle" w="med" len="med"/>
            </a:ln>
            <a:effectLst/>
          </p:spPr>
        </p:cxnSp>
        <p:sp>
          <p:nvSpPr>
            <p:cNvPr id="58" name="TextBox 57"/>
            <p:cNvSpPr txBox="1"/>
            <p:nvPr/>
          </p:nvSpPr>
          <p:spPr>
            <a:xfrm>
              <a:off x="1577084" y="3301162"/>
              <a:ext cx="1328931" cy="652553"/>
            </a:xfrm>
            <a:prstGeom prst="rect">
              <a:avLst/>
            </a:prstGeom>
            <a:solidFill>
              <a:schemeClr val="bg1"/>
            </a:solidFill>
            <a:ln>
              <a:solidFill>
                <a:srgbClr val="C00000"/>
              </a:solidFill>
            </a:ln>
          </p:spPr>
          <p:txBody>
            <a:bodyPr wrap="square" rtlCol="0">
              <a:spAutoFit/>
            </a:bodyPr>
            <a:lstStyle/>
            <a:p>
              <a:r>
                <a:rPr lang="en-US" dirty="0"/>
                <a:t>A decrease in price…</a:t>
              </a:r>
            </a:p>
          </p:txBody>
        </p:sp>
      </p:grpSp>
      <p:grpSp>
        <p:nvGrpSpPr>
          <p:cNvPr id="61" name="Group 60"/>
          <p:cNvGrpSpPr/>
          <p:nvPr/>
        </p:nvGrpSpPr>
        <p:grpSpPr>
          <a:xfrm>
            <a:off x="685800" y="5018088"/>
            <a:ext cx="5002331" cy="1218644"/>
            <a:chOff x="685800" y="5170488"/>
            <a:chExt cx="5002331" cy="1218644"/>
          </a:xfrm>
        </p:grpSpPr>
        <p:cxnSp>
          <p:nvCxnSpPr>
            <p:cNvPr id="56" name="Straight Arrow Connector 55"/>
            <p:cNvCxnSpPr/>
            <p:nvPr/>
          </p:nvCxnSpPr>
          <p:spPr bwMode="auto">
            <a:xfrm>
              <a:off x="3164490" y="5170488"/>
              <a:ext cx="856648" cy="0"/>
            </a:xfrm>
            <a:prstGeom prst="straightConnector1">
              <a:avLst/>
            </a:prstGeom>
            <a:noFill/>
            <a:ln w="38100" cap="flat" cmpd="sng" algn="ctr">
              <a:solidFill>
                <a:srgbClr val="C00000"/>
              </a:solidFill>
              <a:prstDash val="solid"/>
              <a:round/>
              <a:headEnd type="none" w="med" len="med"/>
              <a:tailEnd type="triangle" w="med" len="med"/>
            </a:ln>
            <a:effectLst/>
          </p:spPr>
        </p:cxnSp>
        <p:sp>
          <p:nvSpPr>
            <p:cNvPr id="59" name="TextBox 58"/>
            <p:cNvSpPr txBox="1"/>
            <p:nvPr/>
          </p:nvSpPr>
          <p:spPr>
            <a:xfrm>
              <a:off x="685800" y="6019800"/>
              <a:ext cx="5002331" cy="369332"/>
            </a:xfrm>
            <a:prstGeom prst="rect">
              <a:avLst/>
            </a:prstGeom>
            <a:solidFill>
              <a:schemeClr val="bg1"/>
            </a:solidFill>
            <a:ln>
              <a:solidFill>
                <a:srgbClr val="C00000"/>
              </a:solidFill>
            </a:ln>
          </p:spPr>
          <p:txBody>
            <a:bodyPr wrap="none" rtlCol="0">
              <a:spAutoFit/>
            </a:bodyPr>
            <a:lstStyle/>
            <a:p>
              <a:r>
                <a:rPr lang="en-US" dirty="0"/>
                <a:t>… increases the quantity of muffins demanded.</a:t>
              </a:r>
            </a:p>
          </p:txBody>
        </p:sp>
      </p:grpSp>
      <p:sp>
        <p:nvSpPr>
          <p:cNvPr id="57"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32631491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8" presetClass="entr" presetSubtype="6"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strips(downRight)">
                                      <p:cBhvr>
                                        <p:cTn id="11" dur="10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fade">
                                      <p:cBhvr>
                                        <p:cTn id="19" dur="500"/>
                                        <p:tgtEl>
                                          <p:spTgt spid="43"/>
                                        </p:tgtEl>
                                      </p:cBhvr>
                                    </p:animEffect>
                                  </p:childTnLst>
                                  <p:subTnLst>
                                    <p:animClr clrSpc="rgb" dir="cw">
                                      <p:cBhvr override="childStyle">
                                        <p:cTn dur="1" fill="hold" display="0" masterRel="nextClick" afterEffect="1"/>
                                        <p:tgtEl>
                                          <p:spTgt spid="43"/>
                                        </p:tgtEl>
                                        <p:attrNameLst>
                                          <p:attrName>ppt_c</p:attrName>
                                        </p:attrNameLst>
                                      </p:cBhvr>
                                      <p:to>
                                        <a:schemeClr val="bg1"/>
                                      </p:to>
                                    </p:animClr>
                                  </p:subTnLst>
                                </p:cTn>
                              </p:par>
                            </p:childTnLst>
                          </p:cTn>
                        </p:par>
                      </p:childTnLst>
                    </p:cTn>
                  </p:par>
                  <p:par>
                    <p:cTn id="20" fill="hold">
                      <p:stCondLst>
                        <p:cond delay="indefinite"/>
                      </p:stCondLst>
                      <p:childTnLst>
                        <p:par>
                          <p:cTn id="21" fill="hold">
                            <p:stCondLst>
                              <p:cond delay="0"/>
                            </p:stCondLst>
                            <p:childTnLst>
                              <p:par>
                                <p:cTn id="22" presetID="18" presetClass="entr" presetSubtype="3"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strips(upRight)">
                                      <p:cBhvr>
                                        <p:cTn id="24" dur="1000"/>
                                        <p:tgtEl>
                                          <p:spTgt spid="1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fade">
                                      <p:cBhvr>
                                        <p:cTn id="27" dur="500"/>
                                        <p:tgtEl>
                                          <p:spTgt spid="44"/>
                                        </p:tgtEl>
                                      </p:cBhvr>
                                    </p:animEffect>
                                  </p:childTnLst>
                                  <p:subTnLst>
                                    <p:animClr clrSpc="rgb" dir="cw">
                                      <p:cBhvr override="childStyle">
                                        <p:cTn dur="1" fill="hold" display="0" masterRel="nextClick" afterEffect="1"/>
                                        <p:tgtEl>
                                          <p:spTgt spid="44"/>
                                        </p:tgtEl>
                                        <p:attrNameLst>
                                          <p:attrName>ppt_c</p:attrName>
                                        </p:attrNameLst>
                                      </p:cBhvr>
                                      <p:to>
                                        <a:schemeClr val="bg1"/>
                                      </p:to>
                                    </p:animClr>
                                  </p:subTnLst>
                                </p:cTn>
                              </p:par>
                            </p:childTnLst>
                          </p:cTn>
                        </p:par>
                      </p:childTnLst>
                    </p:cTn>
                  </p:par>
                  <p:par>
                    <p:cTn id="28" fill="hold">
                      <p:stCondLst>
                        <p:cond delay="indefinite"/>
                      </p:stCondLst>
                      <p:childTnLst>
                        <p:par>
                          <p:cTn id="29" fill="hold">
                            <p:stCondLst>
                              <p:cond delay="0"/>
                            </p:stCondLst>
                            <p:childTnLst>
                              <p:par>
                                <p:cTn id="30" presetID="18" presetClass="entr" presetSubtype="3"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strips(upRight)">
                                      <p:cBhvr>
                                        <p:cTn id="32" dur="1000"/>
                                        <p:tgtEl>
                                          <p:spTgt spid="13"/>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45"/>
                                        </p:tgtEl>
                                        <p:attrNameLst>
                                          <p:attrName>style.visibility</p:attrName>
                                        </p:attrNameLst>
                                      </p:cBhvr>
                                      <p:to>
                                        <p:strVal val="visible"/>
                                      </p:to>
                                    </p:set>
                                    <p:animEffect transition="in" filter="fade">
                                      <p:cBhvr>
                                        <p:cTn id="35" dur="500"/>
                                        <p:tgtEl>
                                          <p:spTgt spid="45"/>
                                        </p:tgtEl>
                                      </p:cBhvr>
                                    </p:animEffect>
                                  </p:childTnLst>
                                  <p:subTnLst>
                                    <p:animClr clrSpc="rgb" dir="cw">
                                      <p:cBhvr override="childStyle">
                                        <p:cTn dur="1" fill="hold" display="0" masterRel="nextClick" afterEffect="1"/>
                                        <p:tgtEl>
                                          <p:spTgt spid="45"/>
                                        </p:tgtEl>
                                        <p:attrNameLst>
                                          <p:attrName>ppt_c</p:attrName>
                                        </p:attrNameLst>
                                      </p:cBhvr>
                                      <p:to>
                                        <a:schemeClr val="bg1"/>
                                      </p:to>
                                    </p:animClr>
                                  </p:subTnLst>
                                </p:cTn>
                              </p:par>
                            </p:childTnLst>
                          </p:cTn>
                        </p:par>
                      </p:childTnLst>
                    </p:cTn>
                  </p:par>
                  <p:par>
                    <p:cTn id="36" fill="hold">
                      <p:stCondLst>
                        <p:cond delay="indefinite"/>
                      </p:stCondLst>
                      <p:childTnLst>
                        <p:par>
                          <p:cTn id="37" fill="hold">
                            <p:stCondLst>
                              <p:cond delay="0"/>
                            </p:stCondLst>
                            <p:childTnLst>
                              <p:par>
                                <p:cTn id="38" presetID="18" presetClass="entr" presetSubtype="3" fill="hold" nodeType="click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strips(upRight)">
                                      <p:cBhvr>
                                        <p:cTn id="40" dur="1000"/>
                                        <p:tgtEl>
                                          <p:spTgt spid="23"/>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fade">
                                      <p:cBhvr>
                                        <p:cTn id="43" dur="500"/>
                                        <p:tgtEl>
                                          <p:spTgt spid="46"/>
                                        </p:tgtEl>
                                      </p:cBhvr>
                                    </p:animEffect>
                                  </p:childTnLst>
                                  <p:subTnLst>
                                    <p:animClr clrSpc="rgb" dir="cw">
                                      <p:cBhvr override="childStyle">
                                        <p:cTn dur="1" fill="hold" display="0" masterRel="nextClick" afterEffect="1"/>
                                        <p:tgtEl>
                                          <p:spTgt spid="46"/>
                                        </p:tgtEl>
                                        <p:attrNameLst>
                                          <p:attrName>ppt_c</p:attrName>
                                        </p:attrNameLst>
                                      </p:cBhvr>
                                      <p:to>
                                        <a:schemeClr val="bg1"/>
                                      </p:to>
                                    </p:animClr>
                                  </p:subTnLst>
                                </p:cTn>
                              </p:par>
                            </p:childTnLst>
                          </p:cTn>
                        </p:par>
                      </p:childTnLst>
                    </p:cTn>
                  </p:par>
                  <p:par>
                    <p:cTn id="44" fill="hold">
                      <p:stCondLst>
                        <p:cond delay="indefinite"/>
                      </p:stCondLst>
                      <p:childTnLst>
                        <p:par>
                          <p:cTn id="45" fill="hold">
                            <p:stCondLst>
                              <p:cond delay="0"/>
                            </p:stCondLst>
                            <p:childTnLst>
                              <p:par>
                                <p:cTn id="46" presetID="18" presetClass="entr" presetSubtype="3" fill="hold" nodeType="clickEffect">
                                  <p:stCondLst>
                                    <p:cond delay="0"/>
                                  </p:stCondLst>
                                  <p:childTnLst>
                                    <p:set>
                                      <p:cBhvr>
                                        <p:cTn id="47" dur="1" fill="hold">
                                          <p:stCondLst>
                                            <p:cond delay="0"/>
                                          </p:stCondLst>
                                        </p:cTn>
                                        <p:tgtEl>
                                          <p:spTgt spid="28"/>
                                        </p:tgtEl>
                                        <p:attrNameLst>
                                          <p:attrName>style.visibility</p:attrName>
                                        </p:attrNameLst>
                                      </p:cBhvr>
                                      <p:to>
                                        <p:strVal val="visible"/>
                                      </p:to>
                                    </p:set>
                                    <p:animEffect transition="in" filter="strips(upRight)">
                                      <p:cBhvr>
                                        <p:cTn id="48" dur="1000"/>
                                        <p:tgtEl>
                                          <p:spTgt spid="28"/>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47"/>
                                        </p:tgtEl>
                                        <p:attrNameLst>
                                          <p:attrName>style.visibility</p:attrName>
                                        </p:attrNameLst>
                                      </p:cBhvr>
                                      <p:to>
                                        <p:strVal val="visible"/>
                                      </p:to>
                                    </p:set>
                                    <p:animEffect transition="in" filter="fade">
                                      <p:cBhvr>
                                        <p:cTn id="51" dur="500"/>
                                        <p:tgtEl>
                                          <p:spTgt spid="47"/>
                                        </p:tgtEl>
                                      </p:cBhvr>
                                    </p:animEffect>
                                  </p:childTnLst>
                                  <p:subTnLst>
                                    <p:animClr clrSpc="rgb" dir="cw">
                                      <p:cBhvr override="childStyle">
                                        <p:cTn dur="1" fill="hold" display="0" masterRel="nextClick" afterEffect="1"/>
                                        <p:tgtEl>
                                          <p:spTgt spid="47"/>
                                        </p:tgtEl>
                                        <p:attrNameLst>
                                          <p:attrName>ppt_c</p:attrName>
                                        </p:attrNameLst>
                                      </p:cBhvr>
                                      <p:to>
                                        <a:schemeClr val="bg1"/>
                                      </p:to>
                                    </p:animClr>
                                  </p:subTnLst>
                                </p:cTn>
                              </p:par>
                            </p:childTnLst>
                          </p:cTn>
                        </p:par>
                      </p:childTnLst>
                    </p:cTn>
                  </p:par>
                  <p:par>
                    <p:cTn id="52" fill="hold">
                      <p:stCondLst>
                        <p:cond delay="indefinite"/>
                      </p:stCondLst>
                      <p:childTnLst>
                        <p:par>
                          <p:cTn id="53" fill="hold">
                            <p:stCondLst>
                              <p:cond delay="0"/>
                            </p:stCondLst>
                            <p:childTnLst>
                              <p:par>
                                <p:cTn id="54" presetID="18" presetClass="entr" presetSubtype="3" fill="hold" nodeType="clickEffect">
                                  <p:stCondLst>
                                    <p:cond delay="0"/>
                                  </p:stCondLst>
                                  <p:childTnLst>
                                    <p:set>
                                      <p:cBhvr>
                                        <p:cTn id="55" dur="1" fill="hold">
                                          <p:stCondLst>
                                            <p:cond delay="0"/>
                                          </p:stCondLst>
                                        </p:cTn>
                                        <p:tgtEl>
                                          <p:spTgt spid="33"/>
                                        </p:tgtEl>
                                        <p:attrNameLst>
                                          <p:attrName>style.visibility</p:attrName>
                                        </p:attrNameLst>
                                      </p:cBhvr>
                                      <p:to>
                                        <p:strVal val="visible"/>
                                      </p:to>
                                    </p:set>
                                    <p:animEffect transition="in" filter="strips(upRight)">
                                      <p:cBhvr>
                                        <p:cTn id="56" dur="1000"/>
                                        <p:tgtEl>
                                          <p:spTgt spid="33"/>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500"/>
                                        <p:tgtEl>
                                          <p:spTgt spid="48"/>
                                        </p:tgtEl>
                                      </p:cBhvr>
                                    </p:animEffect>
                                  </p:childTnLst>
                                  <p:subTnLst>
                                    <p:animClr clrSpc="rgb" dir="cw">
                                      <p:cBhvr override="childStyle">
                                        <p:cTn dur="1" fill="hold" display="0" masterRel="nextClick" afterEffect="1"/>
                                        <p:tgtEl>
                                          <p:spTgt spid="48"/>
                                        </p:tgtEl>
                                        <p:attrNameLst>
                                          <p:attrName>ppt_c</p:attrName>
                                        </p:attrNameLst>
                                      </p:cBhvr>
                                      <p:to>
                                        <a:schemeClr val="bg1"/>
                                      </p:to>
                                    </p:animClr>
                                  </p:subTnLst>
                                </p:cTn>
                              </p:par>
                            </p:childTnLst>
                          </p:cTn>
                        </p:par>
                      </p:childTnLst>
                    </p:cTn>
                  </p:par>
                  <p:par>
                    <p:cTn id="60" fill="hold">
                      <p:stCondLst>
                        <p:cond delay="indefinite"/>
                      </p:stCondLst>
                      <p:childTnLst>
                        <p:par>
                          <p:cTn id="61" fill="hold">
                            <p:stCondLst>
                              <p:cond delay="0"/>
                            </p:stCondLst>
                            <p:childTnLst>
                              <p:par>
                                <p:cTn id="62" presetID="18" presetClass="entr" presetSubtype="3" fill="hold" nodeType="clickEffect">
                                  <p:stCondLst>
                                    <p:cond delay="0"/>
                                  </p:stCondLst>
                                  <p:childTnLst>
                                    <p:set>
                                      <p:cBhvr>
                                        <p:cTn id="63" dur="1" fill="hold">
                                          <p:stCondLst>
                                            <p:cond delay="0"/>
                                          </p:stCondLst>
                                        </p:cTn>
                                        <p:tgtEl>
                                          <p:spTgt spid="38"/>
                                        </p:tgtEl>
                                        <p:attrNameLst>
                                          <p:attrName>style.visibility</p:attrName>
                                        </p:attrNameLst>
                                      </p:cBhvr>
                                      <p:to>
                                        <p:strVal val="visible"/>
                                      </p:to>
                                    </p:set>
                                    <p:animEffect transition="in" filter="strips(upRight)">
                                      <p:cBhvr>
                                        <p:cTn id="64" dur="1000"/>
                                        <p:tgtEl>
                                          <p:spTgt spid="38"/>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fade">
                                      <p:cBhvr>
                                        <p:cTn id="67" dur="500"/>
                                        <p:tgtEl>
                                          <p:spTgt spid="49"/>
                                        </p:tgtEl>
                                      </p:cBhvr>
                                    </p:animEffect>
                                  </p:childTnLst>
                                  <p:subTnLst>
                                    <p:animClr clrSpc="rgb" dir="cw">
                                      <p:cBhvr override="childStyle">
                                        <p:cTn dur="1" fill="hold" display="0" masterRel="nextClick" afterEffect="1"/>
                                        <p:tgtEl>
                                          <p:spTgt spid="49"/>
                                        </p:tgtEl>
                                        <p:attrNameLst>
                                          <p:attrName>ppt_c</p:attrName>
                                        </p:attrNameLst>
                                      </p:cBhvr>
                                      <p:to>
                                        <a:schemeClr val="bg1"/>
                                      </p:to>
                                    </p:animClr>
                                  </p:subTnLst>
                                </p:cTn>
                              </p:par>
                            </p:childTnLst>
                          </p:cTn>
                        </p:par>
                      </p:childTnLst>
                    </p:cTn>
                  </p:par>
                  <p:par>
                    <p:cTn id="68" fill="hold">
                      <p:stCondLst>
                        <p:cond delay="indefinite"/>
                      </p:stCondLst>
                      <p:childTnLst>
                        <p:par>
                          <p:cTn id="69" fill="hold">
                            <p:stCondLst>
                              <p:cond delay="0"/>
                            </p:stCondLst>
                            <p:childTnLst>
                              <p:par>
                                <p:cTn id="70" presetID="18" presetClass="entr" presetSubtype="6" fill="hold" grpId="0" nodeType="clickEffect">
                                  <p:stCondLst>
                                    <p:cond delay="0"/>
                                  </p:stCondLst>
                                  <p:childTnLst>
                                    <p:set>
                                      <p:cBhvr>
                                        <p:cTn id="71" dur="1" fill="hold">
                                          <p:stCondLst>
                                            <p:cond delay="0"/>
                                          </p:stCondLst>
                                        </p:cTn>
                                        <p:tgtEl>
                                          <p:spTgt spid="11"/>
                                        </p:tgtEl>
                                        <p:attrNameLst>
                                          <p:attrName>style.visibility</p:attrName>
                                        </p:attrNameLst>
                                      </p:cBhvr>
                                      <p:to>
                                        <p:strVal val="visible"/>
                                      </p:to>
                                    </p:set>
                                    <p:animEffect transition="in" filter="strips(downRight)">
                                      <p:cBhvr>
                                        <p:cTn id="72" dur="1000"/>
                                        <p:tgtEl>
                                          <p:spTgt spid="11"/>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nodeType="clickEffect">
                                  <p:stCondLst>
                                    <p:cond delay="0"/>
                                  </p:stCondLst>
                                  <p:childTnLst>
                                    <p:set>
                                      <p:cBhvr>
                                        <p:cTn id="76" dur="1" fill="hold">
                                          <p:stCondLst>
                                            <p:cond delay="0"/>
                                          </p:stCondLst>
                                        </p:cTn>
                                        <p:tgtEl>
                                          <p:spTgt spid="60"/>
                                        </p:tgtEl>
                                        <p:attrNameLst>
                                          <p:attrName>style.visibility</p:attrName>
                                        </p:attrNameLst>
                                      </p:cBhvr>
                                      <p:to>
                                        <p:strVal val="visible"/>
                                      </p:to>
                                    </p:set>
                                    <p:animEffect transition="in" filter="wipe(left)">
                                      <p:cBhvr>
                                        <p:cTn id="77" dur="500"/>
                                        <p:tgtEl>
                                          <p:spTgt spid="60"/>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61"/>
                                        </p:tgtEl>
                                        <p:attrNameLst>
                                          <p:attrName>style.visibility</p:attrName>
                                        </p:attrNameLst>
                                      </p:cBhvr>
                                      <p:to>
                                        <p:strVal val="visible"/>
                                      </p:to>
                                    </p:set>
                                    <p:animEffect transition="in" filter="wipe(left)">
                                      <p:cBhvr>
                                        <p:cTn id="82"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43" grpId="0" animBg="1"/>
      <p:bldP spid="44" grpId="0" animBg="1"/>
      <p:bldP spid="45" grpId="0" animBg="1"/>
      <p:bldP spid="46" grpId="0" animBg="1"/>
      <p:bldP spid="47" grpId="0" animBg="1"/>
      <p:bldP spid="48" grpId="0" animBg="1"/>
      <p:bldP spid="4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wrap="square" anchor="ctr"/>
          <a:lstStyle/>
          <a:p>
            <a:r>
              <a:rPr lang="en-US" altLang="en-US" dirty="0"/>
              <a:t>Market Demand </a:t>
            </a:r>
          </a:p>
        </p:txBody>
      </p:sp>
      <p:sp>
        <p:nvSpPr>
          <p:cNvPr id="19459" name="Content Placeholder 2"/>
          <p:cNvSpPr>
            <a:spLocks noGrp="1"/>
          </p:cNvSpPr>
          <p:nvPr>
            <p:ph idx="1"/>
          </p:nvPr>
        </p:nvSpPr>
        <p:spPr>
          <a:prstGeom prst="rect">
            <a:avLst/>
          </a:prstGeom>
        </p:spPr>
        <p:txBody>
          <a:bodyPr/>
          <a:lstStyle/>
          <a:p>
            <a:r>
              <a:rPr lang="en-US" altLang="en-US" dirty="0"/>
              <a:t>Market demand</a:t>
            </a:r>
          </a:p>
          <a:p>
            <a:pPr lvl="1"/>
            <a:r>
              <a:rPr lang="en-US" altLang="en-US" dirty="0"/>
              <a:t>Sum of all individual demands for a good or service</a:t>
            </a:r>
          </a:p>
          <a:p>
            <a:pPr lvl="1"/>
            <a:r>
              <a:rPr lang="en-US" altLang="en-US" dirty="0"/>
              <a:t>Market demand curve: sum the individual demand curves horizontally</a:t>
            </a:r>
          </a:p>
          <a:p>
            <a:pPr lvl="2"/>
            <a:r>
              <a:rPr lang="en-US" altLang="en-US" dirty="0"/>
              <a:t>To find the total quantity demanded at any price, we add the individual quantities</a:t>
            </a:r>
          </a:p>
        </p:txBody>
      </p:sp>
      <p:sp>
        <p:nvSpPr>
          <p:cNvPr id="19461" name="Slide Number Placeholder 1"/>
          <p:cNvSpPr>
            <a:spLocks noGrp="1"/>
          </p:cNvSpPr>
          <p:nvPr>
            <p:ph type="sldNum" sz="quarter" idx="10"/>
          </p:nvPr>
        </p:nvSpPr>
        <p:spPr>
          <a:prstGeom prst="rect">
            <a:avLst/>
          </a:prstGeom>
          <a:noFill/>
          <a:extLst>
            <a:ext uri="{909E8E84-426E-40DD-AFC4-6F175D3DCCD1}">
              <a14:hiddenFill xmlns:a14="http://schemas.microsoft.com/office/drawing/2010/main">
                <a:solidFill>
                  <a:srgbClr val="FFFFFF"/>
                </a:solidFill>
              </a14:hiddenFill>
            </a:ext>
          </a:extLst>
        </p:spPr>
        <p:txBody>
          <a:bodyPr/>
          <a:lstStyle>
            <a:lvl1pPr algn="l" eaLnBrk="0" hangingPunct="0">
              <a:defRPr sz="3400">
                <a:solidFill>
                  <a:srgbClr val="005EA4"/>
                </a:solidFill>
                <a:latin typeface="Arial" charset="0"/>
              </a:defRPr>
            </a:lvl1pPr>
            <a:lvl2pPr marL="742950" indent="-285750" algn="l" eaLnBrk="0" hangingPunct="0">
              <a:buFont typeface="Arial" charset="0"/>
              <a:buChar char="–"/>
              <a:defRPr sz="3200">
                <a:solidFill>
                  <a:schemeClr val="tx1"/>
                </a:solidFill>
                <a:latin typeface="Arial" charset="0"/>
              </a:defRPr>
            </a:lvl2pPr>
            <a:lvl3pPr marL="1143000" indent="-228600" algn="l" eaLnBrk="0" hangingPunct="0">
              <a:buSzPct val="90000"/>
              <a:defRPr sz="2800">
                <a:solidFill>
                  <a:schemeClr val="tx1"/>
                </a:solidFill>
                <a:latin typeface="Arial" charset="0"/>
              </a:defRPr>
            </a:lvl3pPr>
            <a:lvl4pPr marL="1600200" indent="-228600" algn="l" eaLnBrk="0" hangingPunct="0">
              <a:buChar char="–"/>
              <a:defRPr sz="2400">
                <a:solidFill>
                  <a:schemeClr val="tx1"/>
                </a:solidFill>
                <a:latin typeface="Arial" charset="0"/>
              </a:defRPr>
            </a:lvl4pPr>
            <a:lvl5pPr marL="2057400" indent="-228600" algn="l" eaLnBrk="0" hangingPunct="0">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fld id="{E1E5C7AB-2E50-4D96-BDA5-BBDDB6A1C3A0}" type="slidenum">
              <a:rPr lang="en-US" altLang="en-US" sz="1200" smtClean="0">
                <a:solidFill>
                  <a:srgbClr val="002060"/>
                </a:solidFill>
              </a:rPr>
              <a:pPr algn="ctr" eaLnBrk="1" hangingPunct="1"/>
              <a:t>9</a:t>
            </a:fld>
            <a:endParaRPr lang="en-US" altLang="en-US" sz="1200">
              <a:solidFill>
                <a:srgbClr val="002060"/>
              </a:solidFill>
            </a:endParaRPr>
          </a:p>
        </p:txBody>
      </p:sp>
      <p:sp>
        <p:nvSpPr>
          <p:cNvPr id="6" name="Footer Placeholder 3"/>
          <p:cNvSpPr txBox="1">
            <a:spLocks/>
          </p:cNvSpPr>
          <p:nvPr/>
        </p:nvSpPr>
        <p:spPr>
          <a:xfrm>
            <a:off x="0" y="6400800"/>
            <a:ext cx="8686800" cy="457200"/>
          </a:xfrm>
          <a:prstGeom prst="rect">
            <a:avLst/>
          </a:prstGeom>
          <a:noFill/>
        </p:spPr>
        <p:txBody>
          <a:bodyPr vert="horz" lIns="91440" tIns="45720" rIns="91440" bIns="45720" rtlCol="0" anchor="ctr"/>
          <a:lstStyle>
            <a:defPPr>
              <a:defRPr lang="en-US"/>
            </a:defPPr>
            <a:lvl1pPr marL="0" algn="l" defTabSz="914400" rtl="0" eaLnBrk="1" latinLnBrk="0" hangingPunct="1">
              <a:buNone/>
              <a:defRPr sz="900" kern="1200">
                <a:solidFill>
                  <a:schemeClr val="tx1"/>
                </a:solidFill>
                <a:latin typeface="+mn-lt"/>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2021 Cengage Learning</a:t>
            </a:r>
            <a:r>
              <a:rPr kumimoji="0" lang="en-US" sz="800" b="0" i="0" u="none" strike="noStrike" kern="1200" cap="none" spc="0" normalizeH="0" baseline="30000" noProof="0" dirty="0">
                <a:ln>
                  <a:noFill/>
                </a:ln>
                <a:solidFill>
                  <a:srgbClr val="000000"/>
                </a:solidFill>
                <a:effectLst/>
                <a:uLnTx/>
                <a:uFillTx/>
                <a:latin typeface="Arial"/>
                <a:ea typeface="+mn-ea"/>
                <a:cs typeface="Arial" pitchFamily="34" charset="0"/>
              </a:rPr>
              <a:t>®</a:t>
            </a:r>
            <a:r>
              <a:rPr kumimoji="0" lang="en-US" sz="900" b="0" i="0" u="none" strike="noStrike" kern="1200" cap="none" spc="0" normalizeH="0" baseline="0" noProof="0" dirty="0">
                <a:ln>
                  <a:noFill/>
                </a:ln>
                <a:solidFill>
                  <a:srgbClr val="000000"/>
                </a:solidFill>
                <a:effectLst/>
                <a:uLnTx/>
                <a:uFillTx/>
                <a:latin typeface="Arial"/>
                <a:ea typeface="+mn-ea"/>
                <a:cs typeface="Arial" pitchFamily="34" charset="0"/>
              </a:rPr>
              <a:t>. May not be scanned, copied or duplicated, or posted to a publicly accessible website, in whole or in part, except for use as permitted in a license distributed with a certain product or service or otherwise on a password-protected website or school-approved learning management system for classroom use.</a:t>
            </a:r>
          </a:p>
        </p:txBody>
      </p:sp>
    </p:spTree>
    <p:extLst>
      <p:ext uri="{BB962C8B-B14F-4D97-AF65-F5344CB8AC3E}">
        <p14:creationId xmlns:p14="http://schemas.microsoft.com/office/powerpoint/2010/main" val="2611354335"/>
      </p:ext>
    </p:extLst>
  </p:cSld>
  <p:clrMapOvr>
    <a:masterClrMapping/>
  </p:clrMapOvr>
  <p:transition/>
</p:sld>
</file>

<file path=ppt/theme/theme1.xml><?xml version="1.0" encoding="utf-8"?>
<a:theme xmlns:a="http://schemas.openxmlformats.org/drawingml/2006/main" name="Chapter title">
  <a:themeElements>
    <a:clrScheme name="Open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penSlide">
      <a:majorFont>
        <a:latin typeface="Sabon-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Open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pen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pen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pen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pen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pen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pen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pen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pen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pen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pen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pen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Appendix">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tro / Summary">
  <a:themeElements>
    <a:clrScheme name="Chapter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hapter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hapter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apter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apter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apter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apter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apter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apter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apter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apter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apter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apter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apter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ain content">
  <a:themeElements>
    <a:clrScheme name="Chapter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hapter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hapter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apter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apter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apter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apter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apter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apter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apter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apter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apter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apter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apter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Figur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Tabl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AL or Ex">
  <a:themeElements>
    <a:clrScheme name="Chapter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hapter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Chapter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apter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apter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apter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apter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apter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apter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apter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apter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apter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apter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apter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Case study">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hink-Pair-Share">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Ask Experts">
  <a:themeElements>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342900" marR="0" indent="-342900" algn="ctr" defTabSz="914400" rtl="0" eaLnBrk="1" fontAlgn="base" latinLnBrk="0" hangingPunct="1">
          <a:lnSpc>
            <a:spcPct val="100000"/>
          </a:lnSpc>
          <a:spcBef>
            <a:spcPct val="20000"/>
          </a:spcBef>
          <a:spcAft>
            <a:spcPct val="0"/>
          </a:spcAft>
          <a:buClrTx/>
          <a:buSzTx/>
          <a:buFontTx/>
          <a:buChar char="•"/>
          <a:tabLst/>
          <a:defRPr kumimoji="0" lang="en-US" sz="3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3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39293</TotalTime>
  <Words>9897</Words>
  <Application>Microsoft Office PowerPoint</Application>
  <PresentationFormat>On-screen Show (4:3)</PresentationFormat>
  <Paragraphs>1077</Paragraphs>
  <Slides>69</Slides>
  <Notes>69</Notes>
  <HiddenSlides>0</HiddenSlides>
  <MMClips>0</MMClips>
  <ScaleCrop>false</ScaleCrop>
  <HeadingPairs>
    <vt:vector size="8" baseType="variant">
      <vt:variant>
        <vt:lpstr>Fonts Used</vt:lpstr>
      </vt:variant>
      <vt:variant>
        <vt:i4>6</vt:i4>
      </vt:variant>
      <vt:variant>
        <vt:lpstr>Theme</vt:lpstr>
      </vt:variant>
      <vt:variant>
        <vt:i4>10</vt:i4>
      </vt:variant>
      <vt:variant>
        <vt:lpstr>Embedded OLE Servers</vt:lpstr>
      </vt:variant>
      <vt:variant>
        <vt:i4>1</vt:i4>
      </vt:variant>
      <vt:variant>
        <vt:lpstr>Slide Titles</vt:lpstr>
      </vt:variant>
      <vt:variant>
        <vt:i4>69</vt:i4>
      </vt:variant>
    </vt:vector>
  </HeadingPairs>
  <TitlesOfParts>
    <vt:vector size="86" baseType="lpstr">
      <vt:lpstr>Arial</vt:lpstr>
      <vt:lpstr>Calibri</vt:lpstr>
      <vt:lpstr>Cambria</vt:lpstr>
      <vt:lpstr>Sabon-Bold</vt:lpstr>
      <vt:lpstr>Tahoma</vt:lpstr>
      <vt:lpstr>Wingdings</vt:lpstr>
      <vt:lpstr>Chapter title</vt:lpstr>
      <vt:lpstr>Intro / Summary</vt:lpstr>
      <vt:lpstr>Main content</vt:lpstr>
      <vt:lpstr>Figure</vt:lpstr>
      <vt:lpstr>Table</vt:lpstr>
      <vt:lpstr>AL or Ex</vt:lpstr>
      <vt:lpstr>Case study</vt:lpstr>
      <vt:lpstr>Think-Pair-Share</vt:lpstr>
      <vt:lpstr>Ask Experts</vt:lpstr>
      <vt:lpstr>Appendix</vt:lpstr>
      <vt:lpstr>Worksheet</vt:lpstr>
      <vt:lpstr>PowerPoint Presentation</vt:lpstr>
      <vt:lpstr>IN THIS CHAPTER</vt:lpstr>
      <vt:lpstr>Markets and Competition</vt:lpstr>
      <vt:lpstr>Markets and Competition</vt:lpstr>
      <vt:lpstr>Demand </vt:lpstr>
      <vt:lpstr>Demand Schedule and Demand Curve </vt:lpstr>
      <vt:lpstr>EXAMPLE 1A: Sofia’s demand for muffins </vt:lpstr>
      <vt:lpstr>EXAMPLE 1B: Sofia’s demand schedule and      demand curve</vt:lpstr>
      <vt:lpstr>Market Demand </vt:lpstr>
      <vt:lpstr>EXAMPLE 1C: Market vs. individual demand</vt:lpstr>
      <vt:lpstr>EXAMPLE 1D: Market demand curve for muffins</vt:lpstr>
      <vt:lpstr>Demand Curve Shifters – 1 </vt:lpstr>
      <vt:lpstr>Demand Curve Shifters – 2 </vt:lpstr>
      <vt:lpstr>Changes in Number of Buyers</vt:lpstr>
      <vt:lpstr>EXAMPLE 1E: Demand curve shifts</vt:lpstr>
      <vt:lpstr>Changes in Income </vt:lpstr>
      <vt:lpstr>Changes in Prices of Related Goods – 1 </vt:lpstr>
      <vt:lpstr>Changes in Prices of Related Goods – 2 </vt:lpstr>
      <vt:lpstr>Changes in Tastes</vt:lpstr>
      <vt:lpstr>Expectations about the Future</vt:lpstr>
      <vt:lpstr>Shift vs. Movement Along Curve</vt:lpstr>
      <vt:lpstr>Summary: variables that influence buyers</vt:lpstr>
      <vt:lpstr>Active Learning 1: The demand curve</vt:lpstr>
      <vt:lpstr>Active Learning 1A. Price of apple juice increases</vt:lpstr>
      <vt:lpstr>Active Learning 1B. The price of orange juice falls</vt:lpstr>
      <vt:lpstr>Active Learning 1C. Consumers’ income falls</vt:lpstr>
      <vt:lpstr>Supply </vt:lpstr>
      <vt:lpstr>Supply Schedule and Supply Curve </vt:lpstr>
      <vt:lpstr>EXAMPLE 2A: Starbucks’ supply of muffins</vt:lpstr>
      <vt:lpstr>EXAMPLE 2B: Starbucks’ supply schedule and        supply curve</vt:lpstr>
      <vt:lpstr>Market Supply vs. Individual Supply</vt:lpstr>
      <vt:lpstr>EXAMPLE 2C: Market vs. individual supply</vt:lpstr>
      <vt:lpstr>EXAMPLE 2D: Market supply curve of muffins</vt:lpstr>
      <vt:lpstr>Supply Curve Shifters – 1 </vt:lpstr>
      <vt:lpstr>Supply Curve Shifters – 2 </vt:lpstr>
      <vt:lpstr>Changes in Input Prices</vt:lpstr>
      <vt:lpstr>EXAMPLE 2E: Changes in input prices</vt:lpstr>
      <vt:lpstr>Changes in Technology</vt:lpstr>
      <vt:lpstr>Changes in Number of Sellers</vt:lpstr>
      <vt:lpstr>Expectations about Future</vt:lpstr>
      <vt:lpstr>Shift vs. Movement Along the Supply</vt:lpstr>
      <vt:lpstr>Summary: variables that influence sellers</vt:lpstr>
      <vt:lpstr>Active Learning 2: The supply curve</vt:lpstr>
      <vt:lpstr>Active Learning 2A. Decrease in price of apple juice</vt:lpstr>
      <vt:lpstr>Active Learning 2B. Technological advance</vt:lpstr>
      <vt:lpstr>Active Learning 2C. Decrease in price of orange juice</vt:lpstr>
      <vt:lpstr>Supply and demand together – 1 </vt:lpstr>
      <vt:lpstr>Supply and demand together – 2 </vt:lpstr>
      <vt:lpstr>ASK THE EXPERTS</vt:lpstr>
      <vt:lpstr>Markets not in equilibrium: surplus – 1 </vt:lpstr>
      <vt:lpstr>Markets not in equilibrium: surplus – 2 </vt:lpstr>
      <vt:lpstr>Markets not in equilibrium: shortage – 1 </vt:lpstr>
      <vt:lpstr>Markets not in equilibrium: shortage – 2 </vt:lpstr>
      <vt:lpstr>Supply and Demand Together</vt:lpstr>
      <vt:lpstr>EXAMPLE 3: The market for muffins</vt:lpstr>
      <vt:lpstr>EXAMPLE 3A:  A shift in demand</vt:lpstr>
      <vt:lpstr>EXAMPLE 3B:  A shift in supply</vt:lpstr>
      <vt:lpstr>EXAMPLE 3C: A shift in both S and D – 1 </vt:lpstr>
      <vt:lpstr>EXAMPLE 3C: A Shift in Both S and D – 2 </vt:lpstr>
      <vt:lpstr>How Prices Allocate Resources</vt:lpstr>
      <vt:lpstr>Active Learning 3: Shifts in supply and demand</vt:lpstr>
      <vt:lpstr>Active Learning 3A. A fall in price of apple juice</vt:lpstr>
      <vt:lpstr>Active Learning 3B. Fall in the price of oranges</vt:lpstr>
      <vt:lpstr>Active Learning 3C. Events A and B together</vt:lpstr>
      <vt:lpstr>THINK-PAIR-SHARE</vt:lpstr>
      <vt:lpstr>CHAPTER IN A NUTSHELL</vt:lpstr>
      <vt:lpstr>CHAPTER IN A NUTSHELL</vt:lpstr>
      <vt:lpstr>CHAPTER IN A NUTSHELL</vt:lpstr>
      <vt:lpstr>CHAPTER IN A NUTSHELL</vt:lpstr>
    </vt:vector>
  </TitlesOfParts>
  <Company>Eastern Illinois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Andreea Chiritescu</dc:creator>
  <cp:lastModifiedBy>Elham Saeidinezhad</cp:lastModifiedBy>
  <cp:revision>1398</cp:revision>
  <cp:lastPrinted>2019-05-14T19:06:14Z</cp:lastPrinted>
  <dcterms:created xsi:type="dcterms:W3CDTF">2016-03-16T19:41:09Z</dcterms:created>
  <dcterms:modified xsi:type="dcterms:W3CDTF">2020-01-14T03:54:52Z</dcterms:modified>
</cp:coreProperties>
</file>