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1"/>
  </p:notesMasterIdLst>
  <p:handoutMasterIdLst>
    <p:handoutMasterId r:id="rId92"/>
  </p:handoutMasterIdLst>
  <p:sldIdLst>
    <p:sldId id="259" r:id="rId2"/>
    <p:sldId id="260" r:id="rId3"/>
    <p:sldId id="261" r:id="rId4"/>
    <p:sldId id="297" r:id="rId5"/>
    <p:sldId id="298" r:id="rId6"/>
    <p:sldId id="299" r:id="rId7"/>
    <p:sldId id="300" r:id="rId8"/>
    <p:sldId id="262" r:id="rId9"/>
    <p:sldId id="339" r:id="rId10"/>
    <p:sldId id="263" r:id="rId11"/>
    <p:sldId id="340" r:id="rId12"/>
    <p:sldId id="341" r:id="rId13"/>
    <p:sldId id="264" r:id="rId14"/>
    <p:sldId id="272" r:id="rId15"/>
    <p:sldId id="342" r:id="rId16"/>
    <p:sldId id="343" r:id="rId17"/>
    <p:sldId id="344" r:id="rId18"/>
    <p:sldId id="266" r:id="rId19"/>
    <p:sldId id="267" r:id="rId20"/>
    <p:sldId id="275" r:id="rId21"/>
    <p:sldId id="276" r:id="rId22"/>
    <p:sldId id="277" r:id="rId23"/>
    <p:sldId id="278" r:id="rId24"/>
    <p:sldId id="280" r:id="rId25"/>
    <p:sldId id="282" r:id="rId26"/>
    <p:sldId id="345" r:id="rId27"/>
    <p:sldId id="346" r:id="rId28"/>
    <p:sldId id="350" r:id="rId29"/>
    <p:sldId id="351" r:id="rId30"/>
    <p:sldId id="352" r:id="rId31"/>
    <p:sldId id="353" r:id="rId32"/>
    <p:sldId id="354" r:id="rId33"/>
    <p:sldId id="281" r:id="rId34"/>
    <p:sldId id="283" r:id="rId35"/>
    <p:sldId id="301" r:id="rId36"/>
    <p:sldId id="302" r:id="rId37"/>
    <p:sldId id="303" r:id="rId38"/>
    <p:sldId id="304" r:id="rId39"/>
    <p:sldId id="305" r:id="rId40"/>
    <p:sldId id="306" r:id="rId41"/>
    <p:sldId id="307" r:id="rId42"/>
    <p:sldId id="308" r:id="rId43"/>
    <p:sldId id="284" r:id="rId44"/>
    <p:sldId id="285" r:id="rId45"/>
    <p:sldId id="347" r:id="rId46"/>
    <p:sldId id="313" r:id="rId47"/>
    <p:sldId id="348" r:id="rId48"/>
    <p:sldId id="349" r:id="rId49"/>
    <p:sldId id="309" r:id="rId50"/>
    <p:sldId id="310" r:id="rId51"/>
    <p:sldId id="311" r:id="rId52"/>
    <p:sldId id="312" r:id="rId53"/>
    <p:sldId id="314" r:id="rId54"/>
    <p:sldId id="315" r:id="rId55"/>
    <p:sldId id="316" r:id="rId56"/>
    <p:sldId id="317" r:id="rId57"/>
    <p:sldId id="318" r:id="rId58"/>
    <p:sldId id="319" r:id="rId59"/>
    <p:sldId id="286" r:id="rId60"/>
    <p:sldId id="320" r:id="rId61"/>
    <p:sldId id="287" r:id="rId62"/>
    <p:sldId id="321" r:id="rId63"/>
    <p:sldId id="322" r:id="rId64"/>
    <p:sldId id="288" r:id="rId65"/>
    <p:sldId id="289" r:id="rId66"/>
    <p:sldId id="323" r:id="rId67"/>
    <p:sldId id="324" r:id="rId68"/>
    <p:sldId id="325" r:id="rId69"/>
    <p:sldId id="290" r:id="rId70"/>
    <p:sldId id="326" r:id="rId71"/>
    <p:sldId id="327" r:id="rId72"/>
    <p:sldId id="291" r:id="rId73"/>
    <p:sldId id="329" r:id="rId74"/>
    <p:sldId id="330" r:id="rId75"/>
    <p:sldId id="328" r:id="rId76"/>
    <p:sldId id="331" r:id="rId77"/>
    <p:sldId id="332" r:id="rId78"/>
    <p:sldId id="333" r:id="rId79"/>
    <p:sldId id="292" r:id="rId80"/>
    <p:sldId id="293" r:id="rId81"/>
    <p:sldId id="335" r:id="rId82"/>
    <p:sldId id="355" r:id="rId83"/>
    <p:sldId id="336" r:id="rId84"/>
    <p:sldId id="337" r:id="rId85"/>
    <p:sldId id="334" r:id="rId86"/>
    <p:sldId id="338" r:id="rId87"/>
    <p:sldId id="295" r:id="rId88"/>
    <p:sldId id="296" r:id="rId89"/>
    <p:sldId id="257"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82789E6-BD40-40CB-9159-20550E2038E5}">
          <p14:sldIdLst>
            <p14:sldId id="259"/>
            <p14:sldId id="260"/>
            <p14:sldId id="261"/>
            <p14:sldId id="297"/>
            <p14:sldId id="298"/>
            <p14:sldId id="299"/>
            <p14:sldId id="300"/>
            <p14:sldId id="262"/>
            <p14:sldId id="339"/>
            <p14:sldId id="263"/>
            <p14:sldId id="340"/>
            <p14:sldId id="341"/>
            <p14:sldId id="264"/>
            <p14:sldId id="272"/>
            <p14:sldId id="342"/>
            <p14:sldId id="343"/>
            <p14:sldId id="344"/>
            <p14:sldId id="266"/>
            <p14:sldId id="267"/>
            <p14:sldId id="275"/>
            <p14:sldId id="276"/>
            <p14:sldId id="277"/>
            <p14:sldId id="278"/>
            <p14:sldId id="280"/>
            <p14:sldId id="282"/>
            <p14:sldId id="345"/>
            <p14:sldId id="346"/>
            <p14:sldId id="350"/>
            <p14:sldId id="351"/>
            <p14:sldId id="352"/>
            <p14:sldId id="353"/>
            <p14:sldId id="354"/>
            <p14:sldId id="281"/>
            <p14:sldId id="283"/>
            <p14:sldId id="301"/>
            <p14:sldId id="302"/>
            <p14:sldId id="303"/>
            <p14:sldId id="304"/>
            <p14:sldId id="305"/>
            <p14:sldId id="306"/>
            <p14:sldId id="307"/>
            <p14:sldId id="308"/>
            <p14:sldId id="284"/>
            <p14:sldId id="285"/>
            <p14:sldId id="347"/>
            <p14:sldId id="313"/>
            <p14:sldId id="348"/>
            <p14:sldId id="349"/>
            <p14:sldId id="309"/>
            <p14:sldId id="310"/>
            <p14:sldId id="311"/>
            <p14:sldId id="312"/>
            <p14:sldId id="314"/>
            <p14:sldId id="315"/>
            <p14:sldId id="316"/>
            <p14:sldId id="317"/>
            <p14:sldId id="318"/>
            <p14:sldId id="319"/>
            <p14:sldId id="286"/>
            <p14:sldId id="320"/>
            <p14:sldId id="287"/>
            <p14:sldId id="321"/>
            <p14:sldId id="322"/>
            <p14:sldId id="288"/>
            <p14:sldId id="289"/>
            <p14:sldId id="323"/>
            <p14:sldId id="324"/>
            <p14:sldId id="325"/>
            <p14:sldId id="290"/>
            <p14:sldId id="326"/>
            <p14:sldId id="327"/>
            <p14:sldId id="291"/>
            <p14:sldId id="329"/>
            <p14:sldId id="330"/>
            <p14:sldId id="328"/>
            <p14:sldId id="331"/>
            <p14:sldId id="332"/>
            <p14:sldId id="333"/>
            <p14:sldId id="292"/>
            <p14:sldId id="293"/>
            <p14:sldId id="335"/>
            <p14:sldId id="355"/>
          </p14:sldIdLst>
        </p14:section>
        <p14:section name="Untitled Section" id="{B2776E49-A45B-4C37-9643-396FEC2FDD02}">
          <p14:sldIdLst>
            <p14:sldId id="336"/>
            <p14:sldId id="337"/>
            <p14:sldId id="334"/>
            <p14:sldId id="338"/>
            <p14:sldId id="295"/>
            <p14:sldId id="296"/>
            <p14:sldId id="2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578" autoAdjust="0"/>
    <p:restoredTop sz="89600" autoAdjust="0"/>
  </p:normalViewPr>
  <p:slideViewPr>
    <p:cSldViewPr>
      <p:cViewPr varScale="1">
        <p:scale>
          <a:sx n="83" d="100"/>
          <a:sy n="83" d="100"/>
        </p:scale>
        <p:origin x="797"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3" d="100"/>
          <a:sy n="53" d="100"/>
        </p:scale>
        <p:origin x="-22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24A3DF-8788-42E0-A278-AF1417F687C0}" type="doc">
      <dgm:prSet loTypeId="urn:microsoft.com/office/officeart/2005/8/layout/process1" loCatId="process" qsTypeId="urn:microsoft.com/office/officeart/2005/8/quickstyle/simple3" qsCatId="simple" csTypeId="urn:microsoft.com/office/officeart/2005/8/colors/accent1_2" csCatId="accent1" phldr="1"/>
      <dgm:spPr/>
    </dgm:pt>
    <dgm:pt modelId="{32F464A1-0AFB-4EEA-9D6E-1C380E9DA0E8}">
      <dgm:prSet phldrT="[Text]"/>
      <dgm:spPr/>
      <dgm:t>
        <a:bodyPr/>
        <a:lstStyle/>
        <a:p>
          <a:r>
            <a:rPr lang="en-US" dirty="0"/>
            <a:t>Open Market Purchase</a:t>
          </a:r>
        </a:p>
      </dgm:t>
    </dgm:pt>
    <dgm:pt modelId="{B66A666B-8EB9-4511-B621-CAF714DFD820}" type="parTrans" cxnId="{0246B1F6-AC16-46E4-B856-1DAE96EF8469}">
      <dgm:prSet/>
      <dgm:spPr/>
      <dgm:t>
        <a:bodyPr/>
        <a:lstStyle/>
        <a:p>
          <a:endParaRPr lang="en-US"/>
        </a:p>
      </dgm:t>
    </dgm:pt>
    <dgm:pt modelId="{6F48FEBE-438D-497F-833B-C08980594D64}" type="sibTrans" cxnId="{0246B1F6-AC16-46E4-B856-1DAE96EF8469}">
      <dgm:prSet/>
      <dgm:spPr/>
      <dgm:t>
        <a:bodyPr/>
        <a:lstStyle/>
        <a:p>
          <a:endParaRPr lang="en-US"/>
        </a:p>
      </dgm:t>
    </dgm:pt>
    <dgm:pt modelId="{5DFC664F-4D8E-4E9E-95A8-CAD0A0972F62}">
      <dgm:prSet phldrT="[Text]"/>
      <dgm:spPr/>
      <dgm:t>
        <a:bodyPr/>
        <a:lstStyle/>
        <a:p>
          <a:r>
            <a:rPr lang="en-US" dirty="0"/>
            <a:t>Increase in Reserve and Monetary Base</a:t>
          </a:r>
        </a:p>
      </dgm:t>
    </dgm:pt>
    <dgm:pt modelId="{5CAE8D94-CBFD-4926-A45B-6F34C5F68416}" type="parTrans" cxnId="{9E4DED8C-246E-43A1-B095-5EE6FF385D11}">
      <dgm:prSet/>
      <dgm:spPr/>
      <dgm:t>
        <a:bodyPr/>
        <a:lstStyle/>
        <a:p>
          <a:endParaRPr lang="en-US"/>
        </a:p>
      </dgm:t>
    </dgm:pt>
    <dgm:pt modelId="{F8A6F50B-E219-4EAF-AB3E-5A83C55A68D5}" type="sibTrans" cxnId="{9E4DED8C-246E-43A1-B095-5EE6FF385D11}">
      <dgm:prSet/>
      <dgm:spPr/>
      <dgm:t>
        <a:bodyPr/>
        <a:lstStyle/>
        <a:p>
          <a:endParaRPr lang="en-US"/>
        </a:p>
      </dgm:t>
    </dgm:pt>
    <dgm:pt modelId="{AA17E587-DB01-4660-9F21-D1BC688FA745}">
      <dgm:prSet phldrT="[Text]"/>
      <dgm:spPr/>
      <dgm:t>
        <a:bodyPr/>
        <a:lstStyle/>
        <a:p>
          <a:r>
            <a:rPr lang="en-US" dirty="0"/>
            <a:t>Increase in Money Supply</a:t>
          </a:r>
        </a:p>
      </dgm:t>
    </dgm:pt>
    <dgm:pt modelId="{57F3320A-F9B1-45A8-8F50-61583781999C}" type="parTrans" cxnId="{FE0E6E91-1FFF-4B8B-8790-AC1CB3B8F06F}">
      <dgm:prSet/>
      <dgm:spPr/>
      <dgm:t>
        <a:bodyPr/>
        <a:lstStyle/>
        <a:p>
          <a:endParaRPr lang="en-US"/>
        </a:p>
      </dgm:t>
    </dgm:pt>
    <dgm:pt modelId="{6D3C0636-A350-44BF-8C82-B5E869CC6FC7}" type="sibTrans" cxnId="{FE0E6E91-1FFF-4B8B-8790-AC1CB3B8F06F}">
      <dgm:prSet/>
      <dgm:spPr/>
      <dgm:t>
        <a:bodyPr/>
        <a:lstStyle/>
        <a:p>
          <a:endParaRPr lang="en-US"/>
        </a:p>
      </dgm:t>
    </dgm:pt>
    <dgm:pt modelId="{5B1125BD-CF45-4FF5-A601-1FACA372B4C6}">
      <dgm:prSet phldrT="[Text]"/>
      <dgm:spPr/>
      <dgm:t>
        <a:bodyPr/>
        <a:lstStyle/>
        <a:p>
          <a:r>
            <a:rPr lang="en-US" dirty="0"/>
            <a:t>Decrease in Interest Rate (most likely outcome)</a:t>
          </a:r>
        </a:p>
      </dgm:t>
    </dgm:pt>
    <dgm:pt modelId="{16B3F365-DD40-4239-BFF0-5F8E96C8F2AA}" type="parTrans" cxnId="{7B8BF030-5EA6-4141-A5F5-1CC910F8B8F8}">
      <dgm:prSet/>
      <dgm:spPr/>
      <dgm:t>
        <a:bodyPr/>
        <a:lstStyle/>
        <a:p>
          <a:endParaRPr lang="en-US"/>
        </a:p>
      </dgm:t>
    </dgm:pt>
    <dgm:pt modelId="{BA922C88-F30D-4342-804D-A0AAFBEB9CA8}" type="sibTrans" cxnId="{7B8BF030-5EA6-4141-A5F5-1CC910F8B8F8}">
      <dgm:prSet/>
      <dgm:spPr/>
      <dgm:t>
        <a:bodyPr/>
        <a:lstStyle/>
        <a:p>
          <a:endParaRPr lang="en-US"/>
        </a:p>
      </dgm:t>
    </dgm:pt>
    <dgm:pt modelId="{81B99858-9A5F-49B1-877E-0B60A400036D}" type="pres">
      <dgm:prSet presAssocID="{4C24A3DF-8788-42E0-A278-AF1417F687C0}" presName="Name0" presStyleCnt="0">
        <dgm:presLayoutVars>
          <dgm:dir/>
          <dgm:resizeHandles val="exact"/>
        </dgm:presLayoutVars>
      </dgm:prSet>
      <dgm:spPr/>
    </dgm:pt>
    <dgm:pt modelId="{A1233376-C537-47A4-A73E-C8A452714050}" type="pres">
      <dgm:prSet presAssocID="{32F464A1-0AFB-4EEA-9D6E-1C380E9DA0E8}" presName="node" presStyleLbl="node1" presStyleIdx="0" presStyleCnt="4">
        <dgm:presLayoutVars>
          <dgm:bulletEnabled val="1"/>
        </dgm:presLayoutVars>
      </dgm:prSet>
      <dgm:spPr/>
    </dgm:pt>
    <dgm:pt modelId="{6D7BE5B4-D491-4661-9539-4BEC2100CECF}" type="pres">
      <dgm:prSet presAssocID="{6F48FEBE-438D-497F-833B-C08980594D64}" presName="sibTrans" presStyleLbl="sibTrans2D1" presStyleIdx="0" presStyleCnt="3"/>
      <dgm:spPr/>
    </dgm:pt>
    <dgm:pt modelId="{0BFBA6AA-D1CE-4703-B249-2D979F83E843}" type="pres">
      <dgm:prSet presAssocID="{6F48FEBE-438D-497F-833B-C08980594D64}" presName="connectorText" presStyleLbl="sibTrans2D1" presStyleIdx="0" presStyleCnt="3"/>
      <dgm:spPr/>
    </dgm:pt>
    <dgm:pt modelId="{22485A52-F393-498A-8374-57730716E0C2}" type="pres">
      <dgm:prSet presAssocID="{5DFC664F-4D8E-4E9E-95A8-CAD0A0972F62}" presName="node" presStyleLbl="node1" presStyleIdx="1" presStyleCnt="4">
        <dgm:presLayoutVars>
          <dgm:bulletEnabled val="1"/>
        </dgm:presLayoutVars>
      </dgm:prSet>
      <dgm:spPr/>
    </dgm:pt>
    <dgm:pt modelId="{9A1301CB-EAB1-4740-A900-D74CD6732A8A}" type="pres">
      <dgm:prSet presAssocID="{F8A6F50B-E219-4EAF-AB3E-5A83C55A68D5}" presName="sibTrans" presStyleLbl="sibTrans2D1" presStyleIdx="1" presStyleCnt="3"/>
      <dgm:spPr/>
    </dgm:pt>
    <dgm:pt modelId="{251A0516-967F-4819-BD6B-2C73F944D986}" type="pres">
      <dgm:prSet presAssocID="{F8A6F50B-E219-4EAF-AB3E-5A83C55A68D5}" presName="connectorText" presStyleLbl="sibTrans2D1" presStyleIdx="1" presStyleCnt="3"/>
      <dgm:spPr/>
    </dgm:pt>
    <dgm:pt modelId="{FB425029-6009-43B0-A220-8B4B775426AD}" type="pres">
      <dgm:prSet presAssocID="{AA17E587-DB01-4660-9F21-D1BC688FA745}" presName="node" presStyleLbl="node1" presStyleIdx="2" presStyleCnt="4">
        <dgm:presLayoutVars>
          <dgm:bulletEnabled val="1"/>
        </dgm:presLayoutVars>
      </dgm:prSet>
      <dgm:spPr/>
    </dgm:pt>
    <dgm:pt modelId="{635535BD-D6C6-4859-B94E-AA25D5B93001}" type="pres">
      <dgm:prSet presAssocID="{6D3C0636-A350-44BF-8C82-B5E869CC6FC7}" presName="sibTrans" presStyleLbl="sibTrans2D1" presStyleIdx="2" presStyleCnt="3"/>
      <dgm:spPr/>
    </dgm:pt>
    <dgm:pt modelId="{29DE9CB5-D459-4A7D-8222-2AFDF6532BDC}" type="pres">
      <dgm:prSet presAssocID="{6D3C0636-A350-44BF-8C82-B5E869CC6FC7}" presName="connectorText" presStyleLbl="sibTrans2D1" presStyleIdx="2" presStyleCnt="3"/>
      <dgm:spPr/>
    </dgm:pt>
    <dgm:pt modelId="{EFBE4A1A-BAB1-4420-921B-0CA5704085C8}" type="pres">
      <dgm:prSet presAssocID="{5B1125BD-CF45-4FF5-A601-1FACA372B4C6}" presName="node" presStyleLbl="node1" presStyleIdx="3" presStyleCnt="4">
        <dgm:presLayoutVars>
          <dgm:bulletEnabled val="1"/>
        </dgm:presLayoutVars>
      </dgm:prSet>
      <dgm:spPr/>
    </dgm:pt>
  </dgm:ptLst>
  <dgm:cxnLst>
    <dgm:cxn modelId="{E524480C-4F8E-4B30-AEBA-8C1A39E2CD09}" type="presOf" srcId="{4C24A3DF-8788-42E0-A278-AF1417F687C0}" destId="{81B99858-9A5F-49B1-877E-0B60A400036D}" srcOrd="0" destOrd="0" presId="urn:microsoft.com/office/officeart/2005/8/layout/process1"/>
    <dgm:cxn modelId="{7B8BF030-5EA6-4141-A5F5-1CC910F8B8F8}" srcId="{4C24A3DF-8788-42E0-A278-AF1417F687C0}" destId="{5B1125BD-CF45-4FF5-A601-1FACA372B4C6}" srcOrd="3" destOrd="0" parTransId="{16B3F365-DD40-4239-BFF0-5F8E96C8F2AA}" sibTransId="{BA922C88-F30D-4342-804D-A0AAFBEB9CA8}"/>
    <dgm:cxn modelId="{46D80F3E-7F2D-48A5-9741-B35E41076CAE}" type="presOf" srcId="{6F48FEBE-438D-497F-833B-C08980594D64}" destId="{6D7BE5B4-D491-4661-9539-4BEC2100CECF}" srcOrd="0" destOrd="0" presId="urn:microsoft.com/office/officeart/2005/8/layout/process1"/>
    <dgm:cxn modelId="{886EC05D-3AE8-4ED7-B468-F7231FDD2D70}" type="presOf" srcId="{5DFC664F-4D8E-4E9E-95A8-CAD0A0972F62}" destId="{22485A52-F393-498A-8374-57730716E0C2}" srcOrd="0" destOrd="0" presId="urn:microsoft.com/office/officeart/2005/8/layout/process1"/>
    <dgm:cxn modelId="{82A06868-D79F-4892-9514-E07272EA3E30}" type="presOf" srcId="{6F48FEBE-438D-497F-833B-C08980594D64}" destId="{0BFBA6AA-D1CE-4703-B249-2D979F83E843}" srcOrd="1" destOrd="0" presId="urn:microsoft.com/office/officeart/2005/8/layout/process1"/>
    <dgm:cxn modelId="{1B890972-7604-48E3-89BE-10919095EF8B}" type="presOf" srcId="{32F464A1-0AFB-4EEA-9D6E-1C380E9DA0E8}" destId="{A1233376-C537-47A4-A73E-C8A452714050}" srcOrd="0" destOrd="0" presId="urn:microsoft.com/office/officeart/2005/8/layout/process1"/>
    <dgm:cxn modelId="{9E4DED8C-246E-43A1-B095-5EE6FF385D11}" srcId="{4C24A3DF-8788-42E0-A278-AF1417F687C0}" destId="{5DFC664F-4D8E-4E9E-95A8-CAD0A0972F62}" srcOrd="1" destOrd="0" parTransId="{5CAE8D94-CBFD-4926-A45B-6F34C5F68416}" sibTransId="{F8A6F50B-E219-4EAF-AB3E-5A83C55A68D5}"/>
    <dgm:cxn modelId="{64EE658F-17DE-479B-BF35-49B505140CFA}" type="presOf" srcId="{6D3C0636-A350-44BF-8C82-B5E869CC6FC7}" destId="{29DE9CB5-D459-4A7D-8222-2AFDF6532BDC}" srcOrd="1" destOrd="0" presId="urn:microsoft.com/office/officeart/2005/8/layout/process1"/>
    <dgm:cxn modelId="{FE0E6E91-1FFF-4B8B-8790-AC1CB3B8F06F}" srcId="{4C24A3DF-8788-42E0-A278-AF1417F687C0}" destId="{AA17E587-DB01-4660-9F21-D1BC688FA745}" srcOrd="2" destOrd="0" parTransId="{57F3320A-F9B1-45A8-8F50-61583781999C}" sibTransId="{6D3C0636-A350-44BF-8C82-B5E869CC6FC7}"/>
    <dgm:cxn modelId="{2B5B8D92-D53D-4388-9B91-2B30E410C8CE}" type="presOf" srcId="{5B1125BD-CF45-4FF5-A601-1FACA372B4C6}" destId="{EFBE4A1A-BAB1-4420-921B-0CA5704085C8}" srcOrd="0" destOrd="0" presId="urn:microsoft.com/office/officeart/2005/8/layout/process1"/>
    <dgm:cxn modelId="{5FB5E198-19E7-490A-8802-6E802525F804}" type="presOf" srcId="{AA17E587-DB01-4660-9F21-D1BC688FA745}" destId="{FB425029-6009-43B0-A220-8B4B775426AD}" srcOrd="0" destOrd="0" presId="urn:microsoft.com/office/officeart/2005/8/layout/process1"/>
    <dgm:cxn modelId="{DA93519A-1A9A-4360-A773-A9487DB497FC}" type="presOf" srcId="{F8A6F50B-E219-4EAF-AB3E-5A83C55A68D5}" destId="{9A1301CB-EAB1-4740-A900-D74CD6732A8A}" srcOrd="0" destOrd="0" presId="urn:microsoft.com/office/officeart/2005/8/layout/process1"/>
    <dgm:cxn modelId="{DC80FDA7-163E-4B25-AF21-3FCD8DD312B9}" type="presOf" srcId="{F8A6F50B-E219-4EAF-AB3E-5A83C55A68D5}" destId="{251A0516-967F-4819-BD6B-2C73F944D986}" srcOrd="1" destOrd="0" presId="urn:microsoft.com/office/officeart/2005/8/layout/process1"/>
    <dgm:cxn modelId="{1B0DD8B0-1AF2-4468-A12D-813A660E086F}" type="presOf" srcId="{6D3C0636-A350-44BF-8C82-B5E869CC6FC7}" destId="{635535BD-D6C6-4859-B94E-AA25D5B93001}" srcOrd="0" destOrd="0" presId="urn:microsoft.com/office/officeart/2005/8/layout/process1"/>
    <dgm:cxn modelId="{0246B1F6-AC16-46E4-B856-1DAE96EF8469}" srcId="{4C24A3DF-8788-42E0-A278-AF1417F687C0}" destId="{32F464A1-0AFB-4EEA-9D6E-1C380E9DA0E8}" srcOrd="0" destOrd="0" parTransId="{B66A666B-8EB9-4511-B621-CAF714DFD820}" sibTransId="{6F48FEBE-438D-497F-833B-C08980594D64}"/>
    <dgm:cxn modelId="{66E7D486-1B59-4CFE-9CFC-6D7B4A3C03B6}" type="presParOf" srcId="{81B99858-9A5F-49B1-877E-0B60A400036D}" destId="{A1233376-C537-47A4-A73E-C8A452714050}" srcOrd="0" destOrd="0" presId="urn:microsoft.com/office/officeart/2005/8/layout/process1"/>
    <dgm:cxn modelId="{73816863-F8A3-4025-87EB-834BC35F2FB9}" type="presParOf" srcId="{81B99858-9A5F-49B1-877E-0B60A400036D}" destId="{6D7BE5B4-D491-4661-9539-4BEC2100CECF}" srcOrd="1" destOrd="0" presId="urn:microsoft.com/office/officeart/2005/8/layout/process1"/>
    <dgm:cxn modelId="{762A63E8-2A07-4C78-96B4-232E713F4002}" type="presParOf" srcId="{6D7BE5B4-D491-4661-9539-4BEC2100CECF}" destId="{0BFBA6AA-D1CE-4703-B249-2D979F83E843}" srcOrd="0" destOrd="0" presId="urn:microsoft.com/office/officeart/2005/8/layout/process1"/>
    <dgm:cxn modelId="{BF3E2A20-18C5-4EFE-973F-5F6602693D63}" type="presParOf" srcId="{81B99858-9A5F-49B1-877E-0B60A400036D}" destId="{22485A52-F393-498A-8374-57730716E0C2}" srcOrd="2" destOrd="0" presId="urn:microsoft.com/office/officeart/2005/8/layout/process1"/>
    <dgm:cxn modelId="{9230ED65-7C56-445B-978D-C584AF5E7810}" type="presParOf" srcId="{81B99858-9A5F-49B1-877E-0B60A400036D}" destId="{9A1301CB-EAB1-4740-A900-D74CD6732A8A}" srcOrd="3" destOrd="0" presId="urn:microsoft.com/office/officeart/2005/8/layout/process1"/>
    <dgm:cxn modelId="{1EABBACD-6E14-4DF3-A5FE-0757B9491A00}" type="presParOf" srcId="{9A1301CB-EAB1-4740-A900-D74CD6732A8A}" destId="{251A0516-967F-4819-BD6B-2C73F944D986}" srcOrd="0" destOrd="0" presId="urn:microsoft.com/office/officeart/2005/8/layout/process1"/>
    <dgm:cxn modelId="{267CDCB7-78D1-4B85-99D1-0BBF97BF5194}" type="presParOf" srcId="{81B99858-9A5F-49B1-877E-0B60A400036D}" destId="{FB425029-6009-43B0-A220-8B4B775426AD}" srcOrd="4" destOrd="0" presId="urn:microsoft.com/office/officeart/2005/8/layout/process1"/>
    <dgm:cxn modelId="{427C0A2B-1F16-4403-8FB8-6DFD25935598}" type="presParOf" srcId="{81B99858-9A5F-49B1-877E-0B60A400036D}" destId="{635535BD-D6C6-4859-B94E-AA25D5B93001}" srcOrd="5" destOrd="0" presId="urn:microsoft.com/office/officeart/2005/8/layout/process1"/>
    <dgm:cxn modelId="{7B0BC58D-33C3-46DF-BB9A-460F62125702}" type="presParOf" srcId="{635535BD-D6C6-4859-B94E-AA25D5B93001}" destId="{29DE9CB5-D459-4A7D-8222-2AFDF6532BDC}" srcOrd="0" destOrd="0" presId="urn:microsoft.com/office/officeart/2005/8/layout/process1"/>
    <dgm:cxn modelId="{EB8D0904-E1D5-4BD3-921D-5373049FDC33}" type="presParOf" srcId="{81B99858-9A5F-49B1-877E-0B60A400036D}" destId="{EFBE4A1A-BAB1-4420-921B-0CA5704085C8}"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8779FB-CB5A-4B38-8E53-4BC5C5545D1A}" type="doc">
      <dgm:prSet loTypeId="urn:microsoft.com/office/officeart/2005/8/layout/process2" loCatId="process" qsTypeId="urn:microsoft.com/office/officeart/2005/8/quickstyle/simple3" qsCatId="simple" csTypeId="urn:microsoft.com/office/officeart/2005/8/colors/accent1_2" csCatId="accent1" phldr="1"/>
      <dgm:spPr/>
    </dgm:pt>
    <dgm:pt modelId="{99A52E1D-7E13-4FDB-A4CB-81CAD1B6FBF4}">
      <dgm:prSet custT="1"/>
      <dgm:spPr/>
      <dgm:t>
        <a:bodyPr/>
        <a:lstStyle/>
        <a:p>
          <a:r>
            <a:rPr lang="en-US" sz="1800" dirty="0"/>
            <a:t>When the demand for reserves experiences a large unexpected increase, </a:t>
          </a:r>
        </a:p>
      </dgm:t>
    </dgm:pt>
    <dgm:pt modelId="{40D6B9DC-1946-4180-9C70-965B5C86F8E1}" type="parTrans" cxnId="{14746C5F-F004-452D-BCD2-DEB4F2D26F6A}">
      <dgm:prSet/>
      <dgm:spPr/>
      <dgm:t>
        <a:bodyPr/>
        <a:lstStyle/>
        <a:p>
          <a:endParaRPr lang="en-US"/>
        </a:p>
      </dgm:t>
    </dgm:pt>
    <dgm:pt modelId="{4288F33C-897C-4FDA-A075-5CB628F9BE74}" type="sibTrans" cxnId="{14746C5F-F004-452D-BCD2-DEB4F2D26F6A}">
      <dgm:prSet/>
      <dgm:spPr/>
      <dgm:t>
        <a:bodyPr/>
        <a:lstStyle/>
        <a:p>
          <a:endParaRPr lang="en-US"/>
        </a:p>
      </dgm:t>
    </dgm:pt>
    <dgm:pt modelId="{231EFC99-BC6B-4709-81FF-62F74EB40831}">
      <dgm:prSet custT="1"/>
      <dgm:spPr/>
      <dgm:t>
        <a:bodyPr/>
        <a:lstStyle/>
        <a:p>
          <a:r>
            <a:rPr lang="en-US" sz="1800" dirty="0"/>
            <a:t>no matter how far right the demand curve shifts, </a:t>
          </a:r>
        </a:p>
      </dgm:t>
    </dgm:pt>
    <dgm:pt modelId="{686CD95D-FE00-4B66-BF17-2728D82FEB7E}" type="parTrans" cxnId="{8C446116-B4F2-40B0-9C7B-2927870A3804}">
      <dgm:prSet/>
      <dgm:spPr/>
      <dgm:t>
        <a:bodyPr/>
        <a:lstStyle/>
        <a:p>
          <a:endParaRPr lang="en-US"/>
        </a:p>
      </dgm:t>
    </dgm:pt>
    <dgm:pt modelId="{46FA837E-95FC-4590-AEDC-38023B7D92A7}" type="sibTrans" cxnId="{8C446116-B4F2-40B0-9C7B-2927870A3804}">
      <dgm:prSet/>
      <dgm:spPr/>
      <dgm:t>
        <a:bodyPr/>
        <a:lstStyle/>
        <a:p>
          <a:endParaRPr lang="en-US"/>
        </a:p>
      </dgm:t>
    </dgm:pt>
    <dgm:pt modelId="{C7D93E38-AD51-4B7F-8DA0-66B91283FE77}">
      <dgm:prSet custT="1"/>
      <dgm:spPr/>
      <dgm:t>
        <a:bodyPr/>
        <a:lstStyle/>
        <a:p>
          <a:r>
            <a:rPr lang="en-US" sz="1800" dirty="0"/>
            <a:t>the equilibrium federal funds rate </a:t>
          </a:r>
          <a:r>
            <a:rPr lang="en-US" sz="1800" dirty="0" err="1"/>
            <a:t>i</a:t>
          </a:r>
          <a:r>
            <a:rPr lang="en-US" sz="1800" dirty="0"/>
            <a:t>* ff will stay at id</a:t>
          </a:r>
        </a:p>
      </dgm:t>
    </dgm:pt>
    <dgm:pt modelId="{E2795AD4-09FC-46F0-9B05-E6C721A0DF4F}" type="parTrans" cxnId="{481F27EE-B828-422E-BBB1-9C467BF1FF89}">
      <dgm:prSet/>
      <dgm:spPr/>
      <dgm:t>
        <a:bodyPr/>
        <a:lstStyle/>
        <a:p>
          <a:endParaRPr lang="en-US"/>
        </a:p>
      </dgm:t>
    </dgm:pt>
    <dgm:pt modelId="{79760E19-AAA4-4483-B017-61E3D79FC7F0}" type="sibTrans" cxnId="{481F27EE-B828-422E-BBB1-9C467BF1FF89}">
      <dgm:prSet/>
      <dgm:spPr/>
      <dgm:t>
        <a:bodyPr/>
        <a:lstStyle/>
        <a:p>
          <a:endParaRPr lang="en-US"/>
        </a:p>
      </dgm:t>
    </dgm:pt>
    <dgm:pt modelId="{F8B63A3F-3558-48C8-A2EF-6BC67BB08A2F}">
      <dgm:prSet custT="1"/>
      <dgm:spPr/>
      <dgm:t>
        <a:bodyPr/>
        <a:lstStyle/>
        <a:p>
          <a:r>
            <a:rPr lang="en-US" sz="1800" dirty="0"/>
            <a:t>because borrowed reserves will just continue to increase, </a:t>
          </a:r>
        </a:p>
      </dgm:t>
    </dgm:pt>
    <dgm:pt modelId="{A8ACFFEF-60D6-4D0A-A63F-D01AC594F193}" type="parTrans" cxnId="{2FCBF2BB-2F99-430C-B83A-93037457CAF3}">
      <dgm:prSet/>
      <dgm:spPr/>
      <dgm:t>
        <a:bodyPr/>
        <a:lstStyle/>
        <a:p>
          <a:endParaRPr lang="en-US"/>
        </a:p>
      </dgm:t>
    </dgm:pt>
    <dgm:pt modelId="{DB7259DC-843C-41CA-B6C0-DB2F6C45075F}" type="sibTrans" cxnId="{2FCBF2BB-2F99-430C-B83A-93037457CAF3}">
      <dgm:prSet/>
      <dgm:spPr/>
      <dgm:t>
        <a:bodyPr/>
        <a:lstStyle/>
        <a:p>
          <a:endParaRPr lang="en-US"/>
        </a:p>
      </dgm:t>
    </dgm:pt>
    <dgm:pt modelId="{51B35B44-CD87-4B21-A112-43697B9153D3}">
      <dgm:prSet custT="1"/>
      <dgm:spPr/>
      <dgm:t>
        <a:bodyPr/>
        <a:lstStyle/>
        <a:p>
          <a:r>
            <a:rPr lang="en-US" sz="1800" dirty="0"/>
            <a:t>and the federal funds rate can rise no further. </a:t>
          </a:r>
        </a:p>
      </dgm:t>
    </dgm:pt>
    <dgm:pt modelId="{B39D6539-2122-4DF2-847E-01C7F4839608}" type="parTrans" cxnId="{71CE5B82-7F86-4064-8D05-06C24A708B3F}">
      <dgm:prSet/>
      <dgm:spPr/>
      <dgm:t>
        <a:bodyPr/>
        <a:lstStyle/>
        <a:p>
          <a:endParaRPr lang="en-US"/>
        </a:p>
      </dgm:t>
    </dgm:pt>
    <dgm:pt modelId="{63213252-F616-4630-918A-5CE1A1BCF844}" type="sibTrans" cxnId="{71CE5B82-7F86-4064-8D05-06C24A708B3F}">
      <dgm:prSet/>
      <dgm:spPr/>
      <dgm:t>
        <a:bodyPr/>
        <a:lstStyle/>
        <a:p>
          <a:endParaRPr lang="en-US"/>
        </a:p>
      </dgm:t>
    </dgm:pt>
    <dgm:pt modelId="{D43B4361-3F5B-4121-AC2D-0F517A200251}">
      <dgm:prSet/>
      <dgm:spPr/>
      <dgm:t>
        <a:bodyPr/>
        <a:lstStyle/>
        <a:p>
          <a:r>
            <a:rPr lang="en-US" dirty="0"/>
            <a:t>The primary credit facility has thus </a:t>
          </a:r>
          <a:r>
            <a:rPr lang="en-US" b="1" i="1" u="sng" dirty="0"/>
            <a:t>put a ceiling </a:t>
          </a:r>
          <a:r>
            <a:rPr lang="en-US" dirty="0"/>
            <a:t>on the federal funds rate at id. </a:t>
          </a:r>
        </a:p>
      </dgm:t>
    </dgm:pt>
    <dgm:pt modelId="{0B85D32C-19BC-4D33-B3A0-F6A12A80ACEB}" type="parTrans" cxnId="{2ADCC084-222E-4DBC-A924-087C454C495E}">
      <dgm:prSet/>
      <dgm:spPr/>
      <dgm:t>
        <a:bodyPr/>
        <a:lstStyle/>
        <a:p>
          <a:endParaRPr lang="en-US"/>
        </a:p>
      </dgm:t>
    </dgm:pt>
    <dgm:pt modelId="{685DF440-F61F-4CF4-B23E-BE82E5FEA14E}" type="sibTrans" cxnId="{2ADCC084-222E-4DBC-A924-087C454C495E}">
      <dgm:prSet/>
      <dgm:spPr/>
      <dgm:t>
        <a:bodyPr/>
        <a:lstStyle/>
        <a:p>
          <a:endParaRPr lang="en-US"/>
        </a:p>
      </dgm:t>
    </dgm:pt>
    <dgm:pt modelId="{C7B87888-964A-4D17-A7F2-2E6C6AA0106C}" type="pres">
      <dgm:prSet presAssocID="{C98779FB-CB5A-4B38-8E53-4BC5C5545D1A}" presName="linearFlow" presStyleCnt="0">
        <dgm:presLayoutVars>
          <dgm:resizeHandles val="exact"/>
        </dgm:presLayoutVars>
      </dgm:prSet>
      <dgm:spPr/>
    </dgm:pt>
    <dgm:pt modelId="{16CBBDA0-8EDB-4F84-AF00-820E714EBAE8}" type="pres">
      <dgm:prSet presAssocID="{99A52E1D-7E13-4FDB-A4CB-81CAD1B6FBF4}" presName="node" presStyleLbl="node1" presStyleIdx="0" presStyleCnt="6" custScaleX="408261" custScaleY="68557">
        <dgm:presLayoutVars>
          <dgm:bulletEnabled val="1"/>
        </dgm:presLayoutVars>
      </dgm:prSet>
      <dgm:spPr/>
    </dgm:pt>
    <dgm:pt modelId="{8C1E9B70-4E7E-49D9-997E-4F91B1FC694F}" type="pres">
      <dgm:prSet presAssocID="{4288F33C-897C-4FDA-A075-5CB628F9BE74}" presName="sibTrans" presStyleLbl="sibTrans2D1" presStyleIdx="0" presStyleCnt="5"/>
      <dgm:spPr/>
    </dgm:pt>
    <dgm:pt modelId="{A34D7069-3C2E-4B96-83AF-39E37125B8C1}" type="pres">
      <dgm:prSet presAssocID="{4288F33C-897C-4FDA-A075-5CB628F9BE74}" presName="connectorText" presStyleLbl="sibTrans2D1" presStyleIdx="0" presStyleCnt="5"/>
      <dgm:spPr/>
    </dgm:pt>
    <dgm:pt modelId="{0C2D90A8-8C6D-4B3A-8192-2CD0D8A2299A}" type="pres">
      <dgm:prSet presAssocID="{231EFC99-BC6B-4709-81FF-62F74EB40831}" presName="node" presStyleLbl="node1" presStyleIdx="1" presStyleCnt="6" custScaleX="410313" custScaleY="73511">
        <dgm:presLayoutVars>
          <dgm:bulletEnabled val="1"/>
        </dgm:presLayoutVars>
      </dgm:prSet>
      <dgm:spPr/>
    </dgm:pt>
    <dgm:pt modelId="{AF6A2606-358C-4B65-9C21-5F686C45F508}" type="pres">
      <dgm:prSet presAssocID="{46FA837E-95FC-4590-AEDC-38023B7D92A7}" presName="sibTrans" presStyleLbl="sibTrans2D1" presStyleIdx="1" presStyleCnt="5"/>
      <dgm:spPr/>
    </dgm:pt>
    <dgm:pt modelId="{7754C9C7-6B4F-4CE9-AB70-30D4EB599AED}" type="pres">
      <dgm:prSet presAssocID="{46FA837E-95FC-4590-AEDC-38023B7D92A7}" presName="connectorText" presStyleLbl="sibTrans2D1" presStyleIdx="1" presStyleCnt="5"/>
      <dgm:spPr/>
    </dgm:pt>
    <dgm:pt modelId="{615FBA76-C15B-4221-AFB2-50DDE11D27DF}" type="pres">
      <dgm:prSet presAssocID="{C7D93E38-AD51-4B7F-8DA0-66B91283FE77}" presName="node" presStyleLbl="node1" presStyleIdx="2" presStyleCnt="6" custScaleX="408059" custScaleY="80186">
        <dgm:presLayoutVars>
          <dgm:bulletEnabled val="1"/>
        </dgm:presLayoutVars>
      </dgm:prSet>
      <dgm:spPr/>
    </dgm:pt>
    <dgm:pt modelId="{B8079104-6EAB-41BF-A1DC-78374273D777}" type="pres">
      <dgm:prSet presAssocID="{79760E19-AAA4-4483-B017-61E3D79FC7F0}" presName="sibTrans" presStyleLbl="sibTrans2D1" presStyleIdx="2" presStyleCnt="5"/>
      <dgm:spPr/>
    </dgm:pt>
    <dgm:pt modelId="{B2FE1DCB-C01C-464E-B0DF-41D792B79FD8}" type="pres">
      <dgm:prSet presAssocID="{79760E19-AAA4-4483-B017-61E3D79FC7F0}" presName="connectorText" presStyleLbl="sibTrans2D1" presStyleIdx="2" presStyleCnt="5"/>
      <dgm:spPr/>
    </dgm:pt>
    <dgm:pt modelId="{0D0129E0-4E57-4F83-B729-4191187DFEBA}" type="pres">
      <dgm:prSet presAssocID="{F8B63A3F-3558-48C8-A2EF-6BC67BB08A2F}" presName="node" presStyleLbl="node1" presStyleIdx="3" presStyleCnt="6" custScaleX="416118" custScaleY="90719">
        <dgm:presLayoutVars>
          <dgm:bulletEnabled val="1"/>
        </dgm:presLayoutVars>
      </dgm:prSet>
      <dgm:spPr/>
    </dgm:pt>
    <dgm:pt modelId="{81DD3E03-092E-414A-B50A-040A5628468E}" type="pres">
      <dgm:prSet presAssocID="{DB7259DC-843C-41CA-B6C0-DB2F6C45075F}" presName="sibTrans" presStyleLbl="sibTrans2D1" presStyleIdx="3" presStyleCnt="5"/>
      <dgm:spPr/>
    </dgm:pt>
    <dgm:pt modelId="{3C2D04EA-456D-4DF5-ADD3-5792ACEAE480}" type="pres">
      <dgm:prSet presAssocID="{DB7259DC-843C-41CA-B6C0-DB2F6C45075F}" presName="connectorText" presStyleLbl="sibTrans2D1" presStyleIdx="3" presStyleCnt="5"/>
      <dgm:spPr/>
    </dgm:pt>
    <dgm:pt modelId="{3429562B-0026-4E93-AB60-D714675882A1}" type="pres">
      <dgm:prSet presAssocID="{51B35B44-CD87-4B21-A112-43697B9153D3}" presName="node" presStyleLbl="node1" presStyleIdx="4" presStyleCnt="6" custScaleX="417407" custScaleY="80001">
        <dgm:presLayoutVars>
          <dgm:bulletEnabled val="1"/>
        </dgm:presLayoutVars>
      </dgm:prSet>
      <dgm:spPr/>
    </dgm:pt>
    <dgm:pt modelId="{9CB3DB7E-DBE2-4937-98CC-55014CC32826}" type="pres">
      <dgm:prSet presAssocID="{63213252-F616-4630-918A-5CE1A1BCF844}" presName="sibTrans" presStyleLbl="sibTrans2D1" presStyleIdx="4" presStyleCnt="5"/>
      <dgm:spPr/>
    </dgm:pt>
    <dgm:pt modelId="{2F71580A-2BFB-4163-BFC3-6A04CFCE0DE2}" type="pres">
      <dgm:prSet presAssocID="{63213252-F616-4630-918A-5CE1A1BCF844}" presName="connectorText" presStyleLbl="sibTrans2D1" presStyleIdx="4" presStyleCnt="5"/>
      <dgm:spPr/>
    </dgm:pt>
    <dgm:pt modelId="{6126BA94-C04E-425D-ACB8-728224373AD3}" type="pres">
      <dgm:prSet presAssocID="{D43B4361-3F5B-4121-AC2D-0F517A200251}" presName="node" presStyleLbl="node1" presStyleIdx="5" presStyleCnt="6" custScaleX="423878" custScaleY="62250">
        <dgm:presLayoutVars>
          <dgm:bulletEnabled val="1"/>
        </dgm:presLayoutVars>
      </dgm:prSet>
      <dgm:spPr/>
    </dgm:pt>
  </dgm:ptLst>
  <dgm:cxnLst>
    <dgm:cxn modelId="{8C446116-B4F2-40B0-9C7B-2927870A3804}" srcId="{C98779FB-CB5A-4B38-8E53-4BC5C5545D1A}" destId="{231EFC99-BC6B-4709-81FF-62F74EB40831}" srcOrd="1" destOrd="0" parTransId="{686CD95D-FE00-4B66-BF17-2728D82FEB7E}" sibTransId="{46FA837E-95FC-4590-AEDC-38023B7D92A7}"/>
    <dgm:cxn modelId="{DA27121A-E3CB-4E8B-BB66-FBDD2B75921A}" type="presOf" srcId="{63213252-F616-4630-918A-5CE1A1BCF844}" destId="{2F71580A-2BFB-4163-BFC3-6A04CFCE0DE2}" srcOrd="1" destOrd="0" presId="urn:microsoft.com/office/officeart/2005/8/layout/process2"/>
    <dgm:cxn modelId="{C89E1724-AB20-4900-A7F1-928DD50276FF}" type="presOf" srcId="{231EFC99-BC6B-4709-81FF-62F74EB40831}" destId="{0C2D90A8-8C6D-4B3A-8192-2CD0D8A2299A}" srcOrd="0" destOrd="0" presId="urn:microsoft.com/office/officeart/2005/8/layout/process2"/>
    <dgm:cxn modelId="{AE2A1F2E-6412-4789-AFAB-A5E8B854CC90}" type="presOf" srcId="{51B35B44-CD87-4B21-A112-43697B9153D3}" destId="{3429562B-0026-4E93-AB60-D714675882A1}" srcOrd="0" destOrd="0" presId="urn:microsoft.com/office/officeart/2005/8/layout/process2"/>
    <dgm:cxn modelId="{353DE83C-26E3-433C-B695-B17A62A04467}" type="presOf" srcId="{63213252-F616-4630-918A-5CE1A1BCF844}" destId="{9CB3DB7E-DBE2-4937-98CC-55014CC32826}" srcOrd="0" destOrd="0" presId="urn:microsoft.com/office/officeart/2005/8/layout/process2"/>
    <dgm:cxn modelId="{8FDB6140-ED99-466A-97D8-EA75019D239A}" type="presOf" srcId="{46FA837E-95FC-4590-AEDC-38023B7D92A7}" destId="{AF6A2606-358C-4B65-9C21-5F686C45F508}" srcOrd="0" destOrd="0" presId="urn:microsoft.com/office/officeart/2005/8/layout/process2"/>
    <dgm:cxn modelId="{14746C5F-F004-452D-BCD2-DEB4F2D26F6A}" srcId="{C98779FB-CB5A-4B38-8E53-4BC5C5545D1A}" destId="{99A52E1D-7E13-4FDB-A4CB-81CAD1B6FBF4}" srcOrd="0" destOrd="0" parTransId="{40D6B9DC-1946-4180-9C70-965B5C86F8E1}" sibTransId="{4288F33C-897C-4FDA-A075-5CB628F9BE74}"/>
    <dgm:cxn modelId="{1650D242-2BAD-4011-BB41-5BFDA78A9C63}" type="presOf" srcId="{79760E19-AAA4-4483-B017-61E3D79FC7F0}" destId="{B8079104-6EAB-41BF-A1DC-78374273D777}" srcOrd="0" destOrd="0" presId="urn:microsoft.com/office/officeart/2005/8/layout/process2"/>
    <dgm:cxn modelId="{F648FB6F-CEEF-4386-9763-69C9DE2F74EE}" type="presOf" srcId="{C7D93E38-AD51-4B7F-8DA0-66B91283FE77}" destId="{615FBA76-C15B-4221-AFB2-50DDE11D27DF}" srcOrd="0" destOrd="0" presId="urn:microsoft.com/office/officeart/2005/8/layout/process2"/>
    <dgm:cxn modelId="{EA27AD76-D9BC-4BA4-A1D5-2ADD5AFE8C41}" type="presOf" srcId="{46FA837E-95FC-4590-AEDC-38023B7D92A7}" destId="{7754C9C7-6B4F-4CE9-AB70-30D4EB599AED}" srcOrd="1" destOrd="0" presId="urn:microsoft.com/office/officeart/2005/8/layout/process2"/>
    <dgm:cxn modelId="{CAD60C57-5DAA-4F4B-A0CD-01327D65054A}" type="presOf" srcId="{4288F33C-897C-4FDA-A075-5CB628F9BE74}" destId="{8C1E9B70-4E7E-49D9-997E-4F91B1FC694F}" srcOrd="0" destOrd="0" presId="urn:microsoft.com/office/officeart/2005/8/layout/process2"/>
    <dgm:cxn modelId="{71CE5B82-7F86-4064-8D05-06C24A708B3F}" srcId="{C98779FB-CB5A-4B38-8E53-4BC5C5545D1A}" destId="{51B35B44-CD87-4B21-A112-43697B9153D3}" srcOrd="4" destOrd="0" parTransId="{B39D6539-2122-4DF2-847E-01C7F4839608}" sibTransId="{63213252-F616-4630-918A-5CE1A1BCF844}"/>
    <dgm:cxn modelId="{2ADCC084-222E-4DBC-A924-087C454C495E}" srcId="{C98779FB-CB5A-4B38-8E53-4BC5C5545D1A}" destId="{D43B4361-3F5B-4121-AC2D-0F517A200251}" srcOrd="5" destOrd="0" parTransId="{0B85D32C-19BC-4D33-B3A0-F6A12A80ACEB}" sibTransId="{685DF440-F61F-4CF4-B23E-BE82E5FEA14E}"/>
    <dgm:cxn modelId="{25F2CC87-FA80-433E-A48A-8B221B2E71B4}" type="presOf" srcId="{DB7259DC-843C-41CA-B6C0-DB2F6C45075F}" destId="{81DD3E03-092E-414A-B50A-040A5628468E}" srcOrd="0" destOrd="0" presId="urn:microsoft.com/office/officeart/2005/8/layout/process2"/>
    <dgm:cxn modelId="{0EE51AA6-1EE5-4199-B5A2-DE14692F3D9D}" type="presOf" srcId="{79760E19-AAA4-4483-B017-61E3D79FC7F0}" destId="{B2FE1DCB-C01C-464E-B0DF-41D792B79FD8}" srcOrd="1" destOrd="0" presId="urn:microsoft.com/office/officeart/2005/8/layout/process2"/>
    <dgm:cxn modelId="{540267AF-CB92-47BD-8ED2-2E844841D482}" type="presOf" srcId="{F8B63A3F-3558-48C8-A2EF-6BC67BB08A2F}" destId="{0D0129E0-4E57-4F83-B729-4191187DFEBA}" srcOrd="0" destOrd="0" presId="urn:microsoft.com/office/officeart/2005/8/layout/process2"/>
    <dgm:cxn modelId="{2FCBF2BB-2F99-430C-B83A-93037457CAF3}" srcId="{C98779FB-CB5A-4B38-8E53-4BC5C5545D1A}" destId="{F8B63A3F-3558-48C8-A2EF-6BC67BB08A2F}" srcOrd="3" destOrd="0" parTransId="{A8ACFFEF-60D6-4D0A-A63F-D01AC594F193}" sibTransId="{DB7259DC-843C-41CA-B6C0-DB2F6C45075F}"/>
    <dgm:cxn modelId="{FFA2DCC1-2DE9-4002-A9CB-046B0DD18B7D}" type="presOf" srcId="{4288F33C-897C-4FDA-A075-5CB628F9BE74}" destId="{A34D7069-3C2E-4B96-83AF-39E37125B8C1}" srcOrd="1" destOrd="0" presId="urn:microsoft.com/office/officeart/2005/8/layout/process2"/>
    <dgm:cxn modelId="{947DC3C6-CED2-4718-87DD-52E242B97610}" type="presOf" srcId="{DB7259DC-843C-41CA-B6C0-DB2F6C45075F}" destId="{3C2D04EA-456D-4DF5-ADD3-5792ACEAE480}" srcOrd="1" destOrd="0" presId="urn:microsoft.com/office/officeart/2005/8/layout/process2"/>
    <dgm:cxn modelId="{0B30E8C7-6F26-4F86-8839-7D3B3F2EA8E4}" type="presOf" srcId="{C98779FB-CB5A-4B38-8E53-4BC5C5545D1A}" destId="{C7B87888-964A-4D17-A7F2-2E6C6AA0106C}" srcOrd="0" destOrd="0" presId="urn:microsoft.com/office/officeart/2005/8/layout/process2"/>
    <dgm:cxn modelId="{37227AC9-DF2A-4B99-B794-3FC8DE79DFAC}" type="presOf" srcId="{D43B4361-3F5B-4121-AC2D-0F517A200251}" destId="{6126BA94-C04E-425D-ACB8-728224373AD3}" srcOrd="0" destOrd="0" presId="urn:microsoft.com/office/officeart/2005/8/layout/process2"/>
    <dgm:cxn modelId="{481F27EE-B828-422E-BBB1-9C467BF1FF89}" srcId="{C98779FB-CB5A-4B38-8E53-4BC5C5545D1A}" destId="{C7D93E38-AD51-4B7F-8DA0-66B91283FE77}" srcOrd="2" destOrd="0" parTransId="{E2795AD4-09FC-46F0-9B05-E6C721A0DF4F}" sibTransId="{79760E19-AAA4-4483-B017-61E3D79FC7F0}"/>
    <dgm:cxn modelId="{ECDD26F5-B635-4D24-84A9-125E7F509D51}" type="presOf" srcId="{99A52E1D-7E13-4FDB-A4CB-81CAD1B6FBF4}" destId="{16CBBDA0-8EDB-4F84-AF00-820E714EBAE8}" srcOrd="0" destOrd="0" presId="urn:microsoft.com/office/officeart/2005/8/layout/process2"/>
    <dgm:cxn modelId="{E3E35C59-B931-40C0-BBFB-BD3145774278}" type="presParOf" srcId="{C7B87888-964A-4D17-A7F2-2E6C6AA0106C}" destId="{16CBBDA0-8EDB-4F84-AF00-820E714EBAE8}" srcOrd="0" destOrd="0" presId="urn:microsoft.com/office/officeart/2005/8/layout/process2"/>
    <dgm:cxn modelId="{3CD74C5A-9D24-43C5-A652-607C6B65FC8A}" type="presParOf" srcId="{C7B87888-964A-4D17-A7F2-2E6C6AA0106C}" destId="{8C1E9B70-4E7E-49D9-997E-4F91B1FC694F}" srcOrd="1" destOrd="0" presId="urn:microsoft.com/office/officeart/2005/8/layout/process2"/>
    <dgm:cxn modelId="{95FBC2DE-4CFB-4C06-B35A-5F19ED81479C}" type="presParOf" srcId="{8C1E9B70-4E7E-49D9-997E-4F91B1FC694F}" destId="{A34D7069-3C2E-4B96-83AF-39E37125B8C1}" srcOrd="0" destOrd="0" presId="urn:microsoft.com/office/officeart/2005/8/layout/process2"/>
    <dgm:cxn modelId="{D5964467-93F4-4560-83CA-44765F41F606}" type="presParOf" srcId="{C7B87888-964A-4D17-A7F2-2E6C6AA0106C}" destId="{0C2D90A8-8C6D-4B3A-8192-2CD0D8A2299A}" srcOrd="2" destOrd="0" presId="urn:microsoft.com/office/officeart/2005/8/layout/process2"/>
    <dgm:cxn modelId="{335AFE31-FBED-457F-A50F-6B7C3BAF75DD}" type="presParOf" srcId="{C7B87888-964A-4D17-A7F2-2E6C6AA0106C}" destId="{AF6A2606-358C-4B65-9C21-5F686C45F508}" srcOrd="3" destOrd="0" presId="urn:microsoft.com/office/officeart/2005/8/layout/process2"/>
    <dgm:cxn modelId="{07F1A2D9-7E43-45D7-9EE9-2B1D4D373BAC}" type="presParOf" srcId="{AF6A2606-358C-4B65-9C21-5F686C45F508}" destId="{7754C9C7-6B4F-4CE9-AB70-30D4EB599AED}" srcOrd="0" destOrd="0" presId="urn:microsoft.com/office/officeart/2005/8/layout/process2"/>
    <dgm:cxn modelId="{971D01E7-9350-4CA7-977E-FA12DE4C1827}" type="presParOf" srcId="{C7B87888-964A-4D17-A7F2-2E6C6AA0106C}" destId="{615FBA76-C15B-4221-AFB2-50DDE11D27DF}" srcOrd="4" destOrd="0" presId="urn:microsoft.com/office/officeart/2005/8/layout/process2"/>
    <dgm:cxn modelId="{7D657363-0408-4C28-91F2-D66335F4A593}" type="presParOf" srcId="{C7B87888-964A-4D17-A7F2-2E6C6AA0106C}" destId="{B8079104-6EAB-41BF-A1DC-78374273D777}" srcOrd="5" destOrd="0" presId="urn:microsoft.com/office/officeart/2005/8/layout/process2"/>
    <dgm:cxn modelId="{C73EC232-5190-4482-B77B-BF660027171D}" type="presParOf" srcId="{B8079104-6EAB-41BF-A1DC-78374273D777}" destId="{B2FE1DCB-C01C-464E-B0DF-41D792B79FD8}" srcOrd="0" destOrd="0" presId="urn:microsoft.com/office/officeart/2005/8/layout/process2"/>
    <dgm:cxn modelId="{73283B33-94BB-48A7-9815-8CC1EF66A9E8}" type="presParOf" srcId="{C7B87888-964A-4D17-A7F2-2E6C6AA0106C}" destId="{0D0129E0-4E57-4F83-B729-4191187DFEBA}" srcOrd="6" destOrd="0" presId="urn:microsoft.com/office/officeart/2005/8/layout/process2"/>
    <dgm:cxn modelId="{75DD9B4B-748B-4889-B14B-8523E60B2655}" type="presParOf" srcId="{C7B87888-964A-4D17-A7F2-2E6C6AA0106C}" destId="{81DD3E03-092E-414A-B50A-040A5628468E}" srcOrd="7" destOrd="0" presId="urn:microsoft.com/office/officeart/2005/8/layout/process2"/>
    <dgm:cxn modelId="{7CB6E41A-2D0F-42CB-BE3B-7DC37A7F0FE6}" type="presParOf" srcId="{81DD3E03-092E-414A-B50A-040A5628468E}" destId="{3C2D04EA-456D-4DF5-ADD3-5792ACEAE480}" srcOrd="0" destOrd="0" presId="urn:microsoft.com/office/officeart/2005/8/layout/process2"/>
    <dgm:cxn modelId="{9D390D1D-B296-43F0-9847-E122FE28D888}" type="presParOf" srcId="{C7B87888-964A-4D17-A7F2-2E6C6AA0106C}" destId="{3429562B-0026-4E93-AB60-D714675882A1}" srcOrd="8" destOrd="0" presId="urn:microsoft.com/office/officeart/2005/8/layout/process2"/>
    <dgm:cxn modelId="{C28DC7B9-82F8-49DA-A649-30DD9DCA8896}" type="presParOf" srcId="{C7B87888-964A-4D17-A7F2-2E6C6AA0106C}" destId="{9CB3DB7E-DBE2-4937-98CC-55014CC32826}" srcOrd="9" destOrd="0" presId="urn:microsoft.com/office/officeart/2005/8/layout/process2"/>
    <dgm:cxn modelId="{02123C87-C056-4850-B986-E836AEB7E407}" type="presParOf" srcId="{9CB3DB7E-DBE2-4937-98CC-55014CC32826}" destId="{2F71580A-2BFB-4163-BFC3-6A04CFCE0DE2}" srcOrd="0" destOrd="0" presId="urn:microsoft.com/office/officeart/2005/8/layout/process2"/>
    <dgm:cxn modelId="{A263971E-2E74-439D-8BCC-63E0A2E147EA}" type="presParOf" srcId="{C7B87888-964A-4D17-A7F2-2E6C6AA0106C}" destId="{6126BA94-C04E-425D-ACB8-728224373AD3}" srcOrd="1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33376-C537-47A4-A73E-C8A452714050}">
      <dsp:nvSpPr>
        <dsp:cNvPr id="0" name=""/>
        <dsp:cNvSpPr/>
      </dsp:nvSpPr>
      <dsp:spPr>
        <a:xfrm>
          <a:off x="3616" y="747952"/>
          <a:ext cx="1581224" cy="1171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Open Market Purchase</a:t>
          </a:r>
        </a:p>
      </dsp:txBody>
      <dsp:txXfrm>
        <a:off x="37916" y="782252"/>
        <a:ext cx="1512624" cy="1102494"/>
      </dsp:txXfrm>
    </dsp:sp>
    <dsp:sp modelId="{6D7BE5B4-D491-4661-9539-4BEC2100CECF}">
      <dsp:nvSpPr>
        <dsp:cNvPr id="0" name=""/>
        <dsp:cNvSpPr/>
      </dsp:nvSpPr>
      <dsp:spPr>
        <a:xfrm>
          <a:off x="1742963" y="1137428"/>
          <a:ext cx="335219" cy="39214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42963" y="1215857"/>
        <a:ext cx="234653" cy="235285"/>
      </dsp:txXfrm>
    </dsp:sp>
    <dsp:sp modelId="{22485A52-F393-498A-8374-57730716E0C2}">
      <dsp:nvSpPr>
        <dsp:cNvPr id="0" name=""/>
        <dsp:cNvSpPr/>
      </dsp:nvSpPr>
      <dsp:spPr>
        <a:xfrm>
          <a:off x="2217330" y="747952"/>
          <a:ext cx="1581224" cy="1171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 in Reserve and Monetary Base</a:t>
          </a:r>
        </a:p>
      </dsp:txBody>
      <dsp:txXfrm>
        <a:off x="2251630" y="782252"/>
        <a:ext cx="1512624" cy="1102494"/>
      </dsp:txXfrm>
    </dsp:sp>
    <dsp:sp modelId="{9A1301CB-EAB1-4740-A900-D74CD6732A8A}">
      <dsp:nvSpPr>
        <dsp:cNvPr id="0" name=""/>
        <dsp:cNvSpPr/>
      </dsp:nvSpPr>
      <dsp:spPr>
        <a:xfrm>
          <a:off x="3956677" y="1137428"/>
          <a:ext cx="335219" cy="39214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56677" y="1215857"/>
        <a:ext cx="234653" cy="235285"/>
      </dsp:txXfrm>
    </dsp:sp>
    <dsp:sp modelId="{FB425029-6009-43B0-A220-8B4B775426AD}">
      <dsp:nvSpPr>
        <dsp:cNvPr id="0" name=""/>
        <dsp:cNvSpPr/>
      </dsp:nvSpPr>
      <dsp:spPr>
        <a:xfrm>
          <a:off x="4431044" y="747952"/>
          <a:ext cx="1581224" cy="1171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Increase in Money Supply</a:t>
          </a:r>
        </a:p>
      </dsp:txBody>
      <dsp:txXfrm>
        <a:off x="4465344" y="782252"/>
        <a:ext cx="1512624" cy="1102494"/>
      </dsp:txXfrm>
    </dsp:sp>
    <dsp:sp modelId="{635535BD-D6C6-4859-B94E-AA25D5B93001}">
      <dsp:nvSpPr>
        <dsp:cNvPr id="0" name=""/>
        <dsp:cNvSpPr/>
      </dsp:nvSpPr>
      <dsp:spPr>
        <a:xfrm>
          <a:off x="6170391" y="1137428"/>
          <a:ext cx="335219" cy="392143"/>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170391" y="1215857"/>
        <a:ext cx="234653" cy="235285"/>
      </dsp:txXfrm>
    </dsp:sp>
    <dsp:sp modelId="{EFBE4A1A-BAB1-4420-921B-0CA5704085C8}">
      <dsp:nvSpPr>
        <dsp:cNvPr id="0" name=""/>
        <dsp:cNvSpPr/>
      </dsp:nvSpPr>
      <dsp:spPr>
        <a:xfrm>
          <a:off x="6644759" y="747952"/>
          <a:ext cx="1581224" cy="1171094"/>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Decrease in Interest Rate (most likely outcome)</a:t>
          </a:r>
        </a:p>
      </dsp:txBody>
      <dsp:txXfrm>
        <a:off x="6679059" y="782252"/>
        <a:ext cx="1512624" cy="11024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BBDA0-8EDB-4F84-AF00-820E714EBAE8}">
      <dsp:nvSpPr>
        <dsp:cNvPr id="0" name=""/>
        <dsp:cNvSpPr/>
      </dsp:nvSpPr>
      <dsp:spPr>
        <a:xfrm>
          <a:off x="20578" y="5356"/>
          <a:ext cx="8188443" cy="43894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When the demand for reserves experiences a large unexpected increase, </a:t>
          </a:r>
        </a:p>
      </dsp:txBody>
      <dsp:txXfrm>
        <a:off x="33434" y="18212"/>
        <a:ext cx="8162731" cy="413229"/>
      </dsp:txXfrm>
    </dsp:sp>
    <dsp:sp modelId="{8C1E9B70-4E7E-49D9-997E-4F91B1FC694F}">
      <dsp:nvSpPr>
        <dsp:cNvPr id="0" name=""/>
        <dsp:cNvSpPr/>
      </dsp:nvSpPr>
      <dsp:spPr>
        <a:xfrm rot="5400000">
          <a:off x="3994751" y="460304"/>
          <a:ext cx="240096" cy="2881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8365" y="484314"/>
        <a:ext cx="172869" cy="168067"/>
      </dsp:txXfrm>
    </dsp:sp>
    <dsp:sp modelId="{0C2D90A8-8C6D-4B3A-8192-2CD0D8A2299A}">
      <dsp:nvSpPr>
        <dsp:cNvPr id="0" name=""/>
        <dsp:cNvSpPr/>
      </dsp:nvSpPr>
      <dsp:spPr>
        <a:xfrm>
          <a:off x="0" y="764426"/>
          <a:ext cx="8229600" cy="4706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no matter how far right the demand curve shifts, </a:t>
          </a:r>
        </a:p>
      </dsp:txBody>
      <dsp:txXfrm>
        <a:off x="13785" y="778211"/>
        <a:ext cx="8202030" cy="443089"/>
      </dsp:txXfrm>
    </dsp:sp>
    <dsp:sp modelId="{AF6A2606-358C-4B65-9C21-5F686C45F508}">
      <dsp:nvSpPr>
        <dsp:cNvPr id="0" name=""/>
        <dsp:cNvSpPr/>
      </dsp:nvSpPr>
      <dsp:spPr>
        <a:xfrm rot="5400000">
          <a:off x="3994751" y="1251092"/>
          <a:ext cx="240096" cy="2881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8365" y="1275102"/>
        <a:ext cx="172869" cy="168067"/>
      </dsp:txXfrm>
    </dsp:sp>
    <dsp:sp modelId="{615FBA76-C15B-4221-AFB2-50DDE11D27DF}">
      <dsp:nvSpPr>
        <dsp:cNvPr id="0" name=""/>
        <dsp:cNvSpPr/>
      </dsp:nvSpPr>
      <dsp:spPr>
        <a:xfrm>
          <a:off x="22604" y="1555215"/>
          <a:ext cx="8184391" cy="51339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equilibrium federal funds rate </a:t>
          </a:r>
          <a:r>
            <a:rPr lang="en-US" sz="1800" kern="1200" dirty="0" err="1"/>
            <a:t>i</a:t>
          </a:r>
          <a:r>
            <a:rPr lang="en-US" sz="1800" kern="1200" dirty="0"/>
            <a:t>* ff will stay at id</a:t>
          </a:r>
        </a:p>
      </dsp:txBody>
      <dsp:txXfrm>
        <a:off x="37641" y="1570252"/>
        <a:ext cx="8154317" cy="483322"/>
      </dsp:txXfrm>
    </dsp:sp>
    <dsp:sp modelId="{B8079104-6EAB-41BF-A1DC-78374273D777}">
      <dsp:nvSpPr>
        <dsp:cNvPr id="0" name=""/>
        <dsp:cNvSpPr/>
      </dsp:nvSpPr>
      <dsp:spPr>
        <a:xfrm rot="5400000">
          <a:off x="3994751" y="2084618"/>
          <a:ext cx="240096" cy="2881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8365" y="2108628"/>
        <a:ext cx="172869" cy="168067"/>
      </dsp:txXfrm>
    </dsp:sp>
    <dsp:sp modelId="{0D0129E0-4E57-4F83-B729-4191187DFEBA}">
      <dsp:nvSpPr>
        <dsp:cNvPr id="0" name=""/>
        <dsp:cNvSpPr/>
      </dsp:nvSpPr>
      <dsp:spPr>
        <a:xfrm>
          <a:off x="-58215" y="2388740"/>
          <a:ext cx="8346030" cy="58083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because borrowed reserves will just continue to increase, </a:t>
          </a:r>
        </a:p>
      </dsp:txBody>
      <dsp:txXfrm>
        <a:off x="-41203" y="2405752"/>
        <a:ext cx="8312006" cy="546811"/>
      </dsp:txXfrm>
    </dsp:sp>
    <dsp:sp modelId="{81DD3E03-092E-414A-B50A-040A5628468E}">
      <dsp:nvSpPr>
        <dsp:cNvPr id="0" name=""/>
        <dsp:cNvSpPr/>
      </dsp:nvSpPr>
      <dsp:spPr>
        <a:xfrm rot="5400000">
          <a:off x="3994751" y="2985582"/>
          <a:ext cx="240096" cy="2881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8365" y="3009592"/>
        <a:ext cx="172869" cy="168067"/>
      </dsp:txXfrm>
    </dsp:sp>
    <dsp:sp modelId="{3429562B-0026-4E93-AB60-D714675882A1}">
      <dsp:nvSpPr>
        <dsp:cNvPr id="0" name=""/>
        <dsp:cNvSpPr/>
      </dsp:nvSpPr>
      <dsp:spPr>
        <a:xfrm>
          <a:off x="-71141" y="3289704"/>
          <a:ext cx="8371883" cy="51221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and the federal funds rate can rise no further. </a:t>
          </a:r>
        </a:p>
      </dsp:txBody>
      <dsp:txXfrm>
        <a:off x="-56139" y="3304706"/>
        <a:ext cx="8341879" cy="482208"/>
      </dsp:txXfrm>
    </dsp:sp>
    <dsp:sp modelId="{9CB3DB7E-DBE2-4937-98CC-55014CC32826}">
      <dsp:nvSpPr>
        <dsp:cNvPr id="0" name=""/>
        <dsp:cNvSpPr/>
      </dsp:nvSpPr>
      <dsp:spPr>
        <a:xfrm rot="5400000">
          <a:off x="3994751" y="3817923"/>
          <a:ext cx="240096" cy="288115"/>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4028365" y="3841933"/>
        <a:ext cx="172869" cy="168067"/>
      </dsp:txXfrm>
    </dsp:sp>
    <dsp:sp modelId="{6126BA94-C04E-425D-ACB8-728224373AD3}">
      <dsp:nvSpPr>
        <dsp:cNvPr id="0" name=""/>
        <dsp:cNvSpPr/>
      </dsp:nvSpPr>
      <dsp:spPr>
        <a:xfrm>
          <a:off x="-136035" y="4122046"/>
          <a:ext cx="8501671" cy="39856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The primary credit facility has thus </a:t>
          </a:r>
          <a:r>
            <a:rPr lang="en-US" sz="1700" b="1" i="1" u="sng" kern="1200" dirty="0"/>
            <a:t>put a ceiling </a:t>
          </a:r>
          <a:r>
            <a:rPr lang="en-US" sz="1700" kern="1200" dirty="0"/>
            <a:t>on the federal funds rate at id. </a:t>
          </a:r>
        </a:p>
      </dsp:txBody>
      <dsp:txXfrm>
        <a:off x="-124362" y="4133719"/>
        <a:ext cx="8478325" cy="37521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6/5/2019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6/5/2019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a:t>
            </a:r>
            <a:r>
              <a:rPr lang="en-IN" dirty="0" err="1"/>
              <a:t>MathType</a:t>
            </a:r>
            <a:r>
              <a:rPr lang="en-IN" dirty="0"/>
              <a:t>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t>
            </a:r>
            <a:r>
              <a:rPr lang="en-IN"/>
              <a:t>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442406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89</a:t>
            </a:fld>
            <a:endParaRPr lang="en-US" dirty="0"/>
          </a:p>
        </p:txBody>
      </p:sp>
    </p:spTree>
    <p:extLst>
      <p:ext uri="{BB962C8B-B14F-4D97-AF65-F5344CB8AC3E}">
        <p14:creationId xmlns:p14="http://schemas.microsoft.com/office/powerpoint/2010/main" val="17538905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TextBox 14"/>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9" name="TextBox 8"/>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a:p>
        </p:txBody>
      </p:sp>
      <p:sp>
        <p:nvSpPr>
          <p:cNvPr id="7" name="Date Placeholder 6"/>
          <p:cNvSpPr>
            <a:spLocks noGrp="1"/>
          </p:cNvSpPr>
          <p:nvPr>
            <p:ph type="dt" sz="half" idx="10"/>
          </p:nvPr>
        </p:nvSpPr>
        <p:spPr/>
        <p:txBody>
          <a:bodyPr/>
          <a:lstStyle/>
          <a:p>
            <a:fld id="{E0DBC1D4-5704-45BB-BA8B-9B7E98161C8B}" type="datetimeFigureOut">
              <a:rPr lang="en-US" smtClean="0"/>
              <a:pPr/>
              <a:t>6/5/2019</a:t>
            </a:fld>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6"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8" name="TextBox 1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Tree>
    <p:extLst>
      <p:ext uri="{BB962C8B-B14F-4D97-AF65-F5344CB8AC3E}">
        <p14:creationId xmlns:p14="http://schemas.microsoft.com/office/powerpoint/2010/main" val="2127716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6/5/2019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771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err="1"/>
          </a:p>
        </p:txBody>
      </p:sp>
    </p:spTree>
    <p:extLst>
      <p:ext uri="{BB962C8B-B14F-4D97-AF65-F5344CB8AC3E}">
        <p14:creationId xmlns:p14="http://schemas.microsoft.com/office/powerpoint/2010/main" val="121090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4" name="Text Placeholder 2"/>
          <p:cNvSpPr>
            <a:spLocks noGrp="1"/>
          </p:cNvSpPr>
          <p:nvPr>
            <p:ph type="body" sz="quarter" idx="16" hasCustomPrompt="1"/>
          </p:nvPr>
        </p:nvSpPr>
        <p:spPr>
          <a:xfrm>
            <a:off x="1847850" y="6429375"/>
            <a:ext cx="6858000" cy="274320"/>
          </a:xfrm>
        </p:spPr>
        <p:txBody>
          <a:bodyPr lIns="0" tIns="45720" rIns="0" bIns="45720" anchor="ctr" anchorCtr="0"/>
          <a:lstStyle>
            <a:lvl1pPr marL="0" algn="r" defTabSz="914400" rtl="0" eaLnBrk="1" latinLnBrk="0" hangingPunct="1">
              <a:buNone/>
              <a:defRPr lang="en-US" altLang="en-US" sz="1200" b="0" kern="1200" dirty="0">
                <a:solidFill>
                  <a:schemeClr val="tx1"/>
                </a:solidFill>
                <a:latin typeface="Verdana"/>
                <a:ea typeface="Verdana" panose="020B0604030504040204" pitchFamily="34" charset="0"/>
                <a:cs typeface="Verdana" panose="020B0604030504040204" pitchFamily="34" charset="0"/>
              </a:defRPr>
            </a:lvl1pPr>
          </a:lstStyle>
          <a:p>
            <a:pPr algn="r">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400"/>
            </a:lvl1pPr>
            <a:lvl2pPr>
              <a:buClr>
                <a:srgbClr val="007FA3"/>
              </a:buClr>
              <a:defRPr sz="2400"/>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4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400"/>
            </a:lvl3pPr>
            <a:lvl4pPr>
              <a:buClr>
                <a:srgbClr val="007FA3"/>
              </a:buClr>
              <a:defRPr sz="2400"/>
            </a:lvl4pPr>
            <a:lvl5pPr>
              <a:buClr>
                <a:srgbClr val="007FA3"/>
              </a:buClr>
              <a:defRPr sz="2400"/>
            </a:lvl5pPr>
            <a:lvl6pPr>
              <a:buClr>
                <a:srgbClr val="007FA3"/>
              </a:buClr>
              <a:defRPr sz="2400"/>
            </a:lvl6pPr>
            <a:lvl7pPr>
              <a:buClr>
                <a:srgbClr val="007FA3"/>
              </a:buClr>
              <a:defRPr sz="2400"/>
            </a:lvl7pPr>
            <a:lvl8pPr>
              <a:buClr>
                <a:srgbClr val="007FA3"/>
              </a:buClr>
              <a:defRPr sz="2400"/>
            </a:lvl8pPr>
            <a:lvl9pPr>
              <a:buClr>
                <a:srgbClr val="007FA3"/>
              </a:buClr>
              <a:defRPr sz="24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2" name="TextBox 11"/>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400"/>
            </a:lvl1pPr>
            <a:lvl2pPr>
              <a:defRPr sz="2400"/>
            </a:lvl2pPr>
            <a:lvl3pPr>
              <a:defRPr sz="2400"/>
            </a:lvl3pPr>
            <a:lvl4pPr>
              <a:defRPr sz="2400"/>
            </a:lvl4pPr>
            <a:lvl5pPr>
              <a:defRPr sz="2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6/5/2019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8" name="TextBox 7"/>
          <p:cNvSpPr txBox="1"/>
          <p:nvPr userDrawn="1"/>
        </p:nvSpPr>
        <p:spPr>
          <a:xfrm>
            <a:off x="2699222" y="6429974"/>
            <a:ext cx="6172200"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2019, 2016, 2013 Pearson Education, Inc. All Rights Reserved.</a:t>
            </a:r>
          </a:p>
        </p:txBody>
      </p:sp>
      <p:pic>
        <p:nvPicPr>
          <p:cNvPr id="9" name="Shape 15" descr="Pearson Logo"/>
          <p:cNvPicPr preferRelativeResize="0"/>
          <p:nvPr userDrawn="1"/>
        </p:nvPicPr>
        <p:blipFill rotWithShape="1">
          <a:blip r:embed="rId19" cstate="print">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2" r:id="rId11"/>
    <p:sldLayoutId id="2147483663"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4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google.com/url?sa=t&amp;rct=j&amp;q=&amp;esrc=s&amp;source=web&amp;cd=2&amp;cad=rja&amp;uact=8&amp;ved=2ahUKEwjIkdHvlcbiAhUEWa0KHbPrBWgQFjABegQIAhAC&amp;url=https://fraser.stlouisfed.org/files/docs/meltzer/baglom62.pdf&amp;usg=AOvVaw14fAlTtTsU0PUDuWip41QX" TargetMode="External"/><Relationship Id="rId2" Type="http://schemas.openxmlformats.org/officeDocument/2006/relationships/image" Target="../media/image11.jpg"/><Relationship Id="rId1" Type="http://schemas.openxmlformats.org/officeDocument/2006/relationships/slideLayout" Target="../slideLayouts/slideLayout15.xml"/><Relationship Id="rId4" Type="http://schemas.openxmlformats.org/officeDocument/2006/relationships/image" Target="../media/image12.g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003828"/>
          </a:xfrm>
        </p:spPr>
        <p:txBody>
          <a:bodyPr/>
          <a:lstStyle/>
          <a:p>
            <a:r>
              <a:rPr lang="en-US" dirty="0"/>
              <a:t>The Economics of Money, Banking, and Financial Markets</a:t>
            </a:r>
          </a:p>
        </p:txBody>
      </p:sp>
      <p:sp>
        <p:nvSpPr>
          <p:cNvPr id="3" name="Text Placeholder 2"/>
          <p:cNvSpPr>
            <a:spLocks noGrp="1"/>
          </p:cNvSpPr>
          <p:nvPr>
            <p:ph type="body" sz="quarter" idx="13"/>
          </p:nvPr>
        </p:nvSpPr>
        <p:spPr>
          <a:xfrm>
            <a:off x="457200" y="1307592"/>
            <a:ext cx="8229600" cy="292608"/>
          </a:xfrm>
        </p:spPr>
        <p:txBody>
          <a:bodyPr/>
          <a:lstStyle/>
          <a:p>
            <a:r>
              <a:rPr lang="en-US" dirty="0"/>
              <a:t>Twelfth Edition</a:t>
            </a:r>
          </a:p>
        </p:txBody>
      </p:sp>
      <p:sp>
        <p:nvSpPr>
          <p:cNvPr id="4" name="Text Placeholder 3"/>
          <p:cNvSpPr>
            <a:spLocks noGrp="1"/>
          </p:cNvSpPr>
          <p:nvPr>
            <p:ph type="body" sz="quarter" idx="14"/>
          </p:nvPr>
        </p:nvSpPr>
        <p:spPr>
          <a:xfrm>
            <a:off x="5029200" y="1905000"/>
            <a:ext cx="3657600" cy="1142999"/>
          </a:xfrm>
        </p:spPr>
        <p:txBody>
          <a:bodyPr/>
          <a:lstStyle/>
          <a:p>
            <a:r>
              <a:rPr lang="en-US" altLang="en-US" dirty="0"/>
              <a:t>Chapter 15</a:t>
            </a:r>
            <a:endParaRPr lang="en-US" dirty="0"/>
          </a:p>
        </p:txBody>
      </p:sp>
      <p:sp>
        <p:nvSpPr>
          <p:cNvPr id="5" name="Text Placeholder 4"/>
          <p:cNvSpPr>
            <a:spLocks noGrp="1"/>
          </p:cNvSpPr>
          <p:nvPr>
            <p:ph type="body" sz="quarter" idx="15"/>
          </p:nvPr>
        </p:nvSpPr>
        <p:spPr/>
        <p:txBody>
          <a:bodyPr/>
          <a:lstStyle/>
          <a:p>
            <a:r>
              <a:rPr lang="en-US" altLang="en-US" dirty="0"/>
              <a:t>Tools of Monetary Policy</a:t>
            </a:r>
            <a:endParaRPr lang="en-US" dirty="0"/>
          </a:p>
        </p:txBody>
      </p:sp>
      <p:pic>
        <p:nvPicPr>
          <p:cNvPr id="8" name="Picture 2" descr="Front Cover: The Economics of Money, Banking, and Financial Markets Twelfth Edition by Mishk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714670"/>
            <a:ext cx="3700744" cy="462404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p:txBody>
          <a:bodyPr/>
          <a:lstStyle/>
          <a:p>
            <a:r>
              <a:rPr lang="en-US" altLang="en-US" dirty="0"/>
              <a:t>Copyright © 2019, 2016, 2013 Pearson Education, Inc. All Rights Reserved.</a:t>
            </a:r>
          </a:p>
        </p:txBody>
      </p:sp>
    </p:spTree>
    <p:extLst>
      <p:ext uri="{BB962C8B-B14F-4D97-AF65-F5344CB8AC3E}">
        <p14:creationId xmlns:p14="http://schemas.microsoft.com/office/powerpoint/2010/main" val="266962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Demand in the Market for Reserves </a:t>
            </a:r>
            <a:r>
              <a:rPr lang="en-US" altLang="en-US" sz="2000" b="0" dirty="0"/>
              <a:t>(1 of 3)</a:t>
            </a:r>
            <a:endParaRPr lang="en-US" sz="20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marL="0" indent="0">
                  <a:buNone/>
                </a:pPr>
                <a:r>
                  <a:rPr lang="en-US" altLang="en-US" sz="2000" b="1" dirty="0">
                    <a:solidFill>
                      <a:schemeClr val="bg2"/>
                    </a:solidFill>
                    <a:ea typeface="ヒラギノ角ゴ Pro W3" charset="-128"/>
                  </a:rPr>
                  <a:t>What happens to the quantity of reserves demanded by banks, holding everything else constant, as the federal funds rate changes?</a:t>
                </a:r>
              </a:p>
              <a:p>
                <a:r>
                  <a:rPr lang="en-US" altLang="en-US" sz="2000" dirty="0">
                    <a:ea typeface="ヒラギノ角ゴ Pro W3" charset="-128"/>
                  </a:rPr>
                  <a:t>Since the fall of 2008, the Fed has paid interest on reserves at a level that is set at a </a:t>
                </a:r>
                <a:r>
                  <a:rPr lang="en-US" altLang="en-US" sz="2000" b="1" dirty="0">
                    <a:solidFill>
                      <a:srgbClr val="C00000"/>
                    </a:solidFill>
                    <a:ea typeface="ヒラギノ角ゴ Pro W3" charset="-128"/>
                  </a:rPr>
                  <a:t>fixed amount below the federal funds rate target. </a:t>
                </a:r>
              </a:p>
              <a:p>
                <a:pPr marL="0" indent="0">
                  <a:buNone/>
                </a:pPr>
                <a:endParaRPr lang="en-US" altLang="en-US" sz="2000" dirty="0">
                  <a:ea typeface="ヒラギノ角ゴ Pro W3" charset="-128"/>
                </a:endParaRPr>
              </a:p>
              <a:p>
                <a:pPr marL="486918" lvl="1" indent="0">
                  <a:buNone/>
                </a:pPr>
                <a:r>
                  <a:rPr lang="en-US" altLang="en-US" sz="2000" dirty="0">
                    <a:ea typeface="ヒラギノ角ゴ Pro W3" charset="-128"/>
                  </a:rPr>
                  <a:t>This means that the opportunity cost of holding excess reserve for the banks rather than lending those reserves out is </a:t>
                </a:r>
                <a14:m>
                  <m:oMath xmlns:m="http://schemas.openxmlformats.org/officeDocument/2006/math">
                    <m:r>
                      <a:rPr lang="en-US" altLang="en-US" sz="2000" i="1" smtClean="0">
                        <a:solidFill>
                          <a:srgbClr val="C00000"/>
                        </a:solidFill>
                        <a:latin typeface="Cambria Math" panose="02040503050406030204" pitchFamily="18" charset="0"/>
                        <a:ea typeface="Cambria Math" panose="02040503050406030204" pitchFamily="18" charset="0"/>
                      </a:rPr>
                      <m:t>&gt;</m:t>
                    </m:r>
                    <m:r>
                      <a:rPr lang="en-US" altLang="en-US" sz="2000" b="0" i="1" smtClean="0">
                        <a:solidFill>
                          <a:srgbClr val="C00000"/>
                        </a:solidFill>
                        <a:latin typeface="Cambria Math" panose="02040503050406030204" pitchFamily="18" charset="0"/>
                        <a:ea typeface="Cambria Math" panose="02040503050406030204" pitchFamily="18" charset="0"/>
                      </a:rPr>
                      <m:t>𝑧𝑒𝑟𝑜</m:t>
                    </m:r>
                    <m:r>
                      <a:rPr lang="en-US" altLang="en-US" sz="2000" b="0" i="1" smtClean="0">
                        <a:latin typeface="Cambria Math" panose="02040503050406030204" pitchFamily="18" charset="0"/>
                        <a:ea typeface="Cambria Math" panose="02040503050406030204" pitchFamily="18" charset="0"/>
                      </a:rPr>
                      <m:t>.</m:t>
                    </m:r>
                  </m:oMath>
                </a14:m>
                <a:endParaRPr lang="en-US" altLang="en-US" sz="2000" dirty="0">
                  <a:ea typeface="ヒラギノ角ゴ Pro W3"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852" t="-1617" r="-370"/>
                </a:stretch>
              </a:blipFill>
            </p:spPr>
            <p:txBody>
              <a:bodyPr/>
              <a:lstStyle/>
              <a:p>
                <a:r>
                  <a:rPr lang="en-US">
                    <a:noFill/>
                  </a:rPr>
                  <a:t> </a:t>
                </a:r>
              </a:p>
            </p:txBody>
          </p:sp>
        </mc:Fallback>
      </mc:AlternateContent>
    </p:spTree>
    <p:extLst>
      <p:ext uri="{BB962C8B-B14F-4D97-AF65-F5344CB8AC3E}">
        <p14:creationId xmlns:p14="http://schemas.microsoft.com/office/powerpoint/2010/main" val="65837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E37D-B7FB-459B-8284-DE201E0F904B}"/>
              </a:ext>
            </a:extLst>
          </p:cNvPr>
          <p:cNvSpPr>
            <a:spLocks noGrp="1"/>
          </p:cNvSpPr>
          <p:nvPr>
            <p:ph type="title"/>
          </p:nvPr>
        </p:nvSpPr>
        <p:spPr/>
        <p:txBody>
          <a:bodyPr/>
          <a:lstStyle/>
          <a:p>
            <a:r>
              <a:rPr lang="en-US" altLang="en-US" dirty="0"/>
              <a:t>Demand in the Market for Reserves </a:t>
            </a:r>
            <a:r>
              <a:rPr lang="en-US" altLang="en-US" sz="2000" b="0" dirty="0"/>
              <a:t>(2 of 3)</a:t>
            </a:r>
            <a:endParaRPr lang="en-US" dirty="0"/>
          </a:p>
        </p:txBody>
      </p:sp>
      <p:sp>
        <p:nvSpPr>
          <p:cNvPr id="3" name="Content Placeholder 2">
            <a:extLst>
              <a:ext uri="{FF2B5EF4-FFF2-40B4-BE49-F238E27FC236}">
                <a16:creationId xmlns:a16="http://schemas.microsoft.com/office/drawing/2014/main" id="{E86CC59E-28FB-43FB-AF0E-9CDCEC744D94}"/>
              </a:ext>
            </a:extLst>
          </p:cNvPr>
          <p:cNvSpPr>
            <a:spLocks noGrp="1"/>
          </p:cNvSpPr>
          <p:nvPr>
            <p:ph idx="1"/>
          </p:nvPr>
        </p:nvSpPr>
        <p:spPr/>
        <p:txBody>
          <a:bodyPr/>
          <a:lstStyle/>
          <a:p>
            <a:r>
              <a:rPr lang="en-US" altLang="en-US" sz="2000" dirty="0">
                <a:ea typeface="ヒラギノ角ゴ Pro W3" charset="-128"/>
              </a:rPr>
              <a:t>When the federal funds rate is above the rate paid on </a:t>
            </a:r>
            <a:r>
              <a:rPr lang="en-US" altLang="en-US" sz="2000" b="1" dirty="0">
                <a:ea typeface="ヒラギノ角ゴ Pro W3" charset="-128"/>
              </a:rPr>
              <a:t>excess reserves</a:t>
            </a:r>
            <a:r>
              <a:rPr lang="en-US" altLang="en-US" sz="2000" dirty="0">
                <a:ea typeface="ヒラギノ角ゴ Pro W3" charset="-128"/>
              </a:rPr>
              <a:t>, </a:t>
            </a:r>
            <a:r>
              <a:rPr lang="en-US" altLang="en-US" sz="2000" i="1" dirty="0" err="1">
                <a:ea typeface="ヒラギノ角ゴ Pro W3" charset="-128"/>
              </a:rPr>
              <a:t>i</a:t>
            </a:r>
            <a:r>
              <a:rPr lang="en-US" altLang="en-US" sz="2000" i="1" baseline="-25000" dirty="0" err="1">
                <a:ea typeface="ヒラギノ角ゴ Pro W3" charset="-128"/>
              </a:rPr>
              <a:t>or</a:t>
            </a:r>
            <a:r>
              <a:rPr lang="en-US" altLang="en-US" sz="2000" dirty="0">
                <a:ea typeface="ヒラギノ角ゴ Pro W3" charset="-128"/>
              </a:rPr>
              <a:t>,</a:t>
            </a:r>
            <a:r>
              <a:rPr lang="en-US" altLang="en-US" sz="2000" i="1" baseline="-25000" dirty="0">
                <a:ea typeface="ヒラギノ角ゴ Pro W3" charset="-128"/>
              </a:rPr>
              <a:t> </a:t>
            </a:r>
            <a:r>
              <a:rPr lang="en-US" altLang="en-US" sz="2000" dirty="0">
                <a:ea typeface="ヒラギノ角ゴ Pro W3" charset="-128"/>
              </a:rPr>
              <a:t>as the federal funds rate decreases, the opportunity cost of holding excess reserves falls, and the quantity of reserves demanded rises.</a:t>
            </a:r>
          </a:p>
          <a:p>
            <a:r>
              <a:rPr lang="en-US" altLang="en-US" sz="2000" dirty="0">
                <a:ea typeface="ヒラギノ角ゴ Pro W3" charset="-128"/>
              </a:rPr>
              <a:t>Downward sloping demand curve that becomes flat (infinitely elastic) at </a:t>
            </a:r>
            <a:r>
              <a:rPr lang="en-US" altLang="en-US" sz="2000" i="1" dirty="0" err="1">
                <a:ea typeface="ヒラギノ角ゴ Pro W3" charset="-128"/>
              </a:rPr>
              <a:t>i</a:t>
            </a:r>
            <a:r>
              <a:rPr lang="en-US" altLang="en-US" sz="2000" i="1" baseline="-25000" dirty="0" err="1">
                <a:ea typeface="ヒラギノ角ゴ Pro W3" charset="-128"/>
              </a:rPr>
              <a:t>or</a:t>
            </a:r>
            <a:endParaRPr lang="en-US" dirty="0"/>
          </a:p>
          <a:p>
            <a:endParaRPr lang="en-US" dirty="0"/>
          </a:p>
        </p:txBody>
      </p:sp>
    </p:spTree>
    <p:extLst>
      <p:ext uri="{BB962C8B-B14F-4D97-AF65-F5344CB8AC3E}">
        <p14:creationId xmlns:p14="http://schemas.microsoft.com/office/powerpoint/2010/main" val="366788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5786-8D2A-48D5-A6DB-8AD04F242DD9}"/>
              </a:ext>
            </a:extLst>
          </p:cNvPr>
          <p:cNvSpPr>
            <a:spLocks noGrp="1"/>
          </p:cNvSpPr>
          <p:nvPr>
            <p:ph type="title"/>
          </p:nvPr>
        </p:nvSpPr>
        <p:spPr/>
        <p:txBody>
          <a:bodyPr/>
          <a:lstStyle/>
          <a:p>
            <a:r>
              <a:rPr lang="en-US" altLang="en-US" dirty="0"/>
              <a:t>Demand in the Market for Reserves </a:t>
            </a:r>
            <a:r>
              <a:rPr lang="en-US" altLang="en-US" sz="2000" b="0" dirty="0"/>
              <a:t>(3 of 3)</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FC707E9-5E26-4B2C-B8D0-63AC94A8ADD8}"/>
                  </a:ext>
                </a:extLst>
              </p:cNvPr>
              <p:cNvSpPr>
                <a:spLocks noGrp="1"/>
              </p:cNvSpPr>
              <p:nvPr>
                <p:ph idx="1"/>
              </p:nvPr>
            </p:nvSpPr>
            <p:spPr/>
            <p:txBody>
              <a:bodyPr/>
              <a:lstStyle/>
              <a:p>
                <a:r>
                  <a:rPr lang="en-US" sz="2000" dirty="0"/>
                  <a:t>Think of banks as having </a:t>
                </a:r>
                <a:r>
                  <a:rPr lang="en-US" sz="2000" u="sng" dirty="0"/>
                  <a:t>two</a:t>
                </a:r>
                <a:r>
                  <a:rPr lang="en-US" sz="2000" dirty="0"/>
                  <a:t> </a:t>
                </a:r>
                <a:r>
                  <a:rPr lang="en-US" sz="2000" b="1" dirty="0"/>
                  <a:t>investment options</a:t>
                </a:r>
                <a:r>
                  <a:rPr lang="en-US" sz="2000" dirty="0"/>
                  <a:t>:</a:t>
                </a:r>
              </a:p>
              <a:p>
                <a:pPr marL="914400" lvl="1" indent="-457200">
                  <a:buFont typeface="+mj-lt"/>
                  <a:buAutoNum type="arabicPeriod"/>
                </a:pPr>
                <a:r>
                  <a:rPr lang="en-US" sz="2000" dirty="0"/>
                  <a:t>Hold excess reserve (and earn </a:t>
                </a:r>
                <a14:m>
                  <m:oMath xmlns:m="http://schemas.openxmlformats.org/officeDocument/2006/math">
                    <m:r>
                      <a:rPr lang="en-US" sz="2000" b="0" i="1" smtClean="0">
                        <a:latin typeface="Cambria Math" panose="02040503050406030204" pitchFamily="18" charset="0"/>
                      </a:rPr>
                      <m:t>𝐼𝑂𝐸𝑅</m:t>
                    </m:r>
                    <m:r>
                      <a:rPr lang="en-US" sz="2000" b="0" i="1" smtClean="0">
                        <a:latin typeface="Cambria Math" panose="02040503050406030204" pitchFamily="18" charset="0"/>
                      </a:rPr>
                      <m:t>)</m:t>
                    </m:r>
                  </m:oMath>
                </a14:m>
                <a:r>
                  <a:rPr lang="en-US" sz="2000" dirty="0"/>
                  <a:t> – </a:t>
                </a:r>
                <a:r>
                  <a:rPr lang="en-US" sz="2000" i="1" dirty="0">
                    <a:solidFill>
                      <a:srgbClr val="C00000"/>
                    </a:solidFill>
                  </a:rPr>
                  <a:t>this decision increase the demand for reserves </a:t>
                </a:r>
                <a:r>
                  <a:rPr lang="en-US" sz="2000" dirty="0"/>
                  <a:t>or</a:t>
                </a:r>
              </a:p>
              <a:p>
                <a:pPr marL="914400" lvl="1" indent="-457200">
                  <a:buFont typeface="+mj-lt"/>
                  <a:buAutoNum type="arabicPeriod"/>
                </a:pPr>
                <a:r>
                  <a:rPr lang="en-US" sz="2000" dirty="0"/>
                  <a:t>Lend those reserves in the fed funds market (and earn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𝑖</m:t>
                        </m:r>
                      </m:e>
                      <m:sub>
                        <m:r>
                          <a:rPr lang="en-US" sz="2000" b="0" i="1" smtClean="0">
                            <a:latin typeface="Cambria Math" panose="02040503050406030204" pitchFamily="18" charset="0"/>
                          </a:rPr>
                          <m:t>𝑓𝑓</m:t>
                        </m:r>
                      </m:sub>
                    </m:sSub>
                    <m:r>
                      <a:rPr lang="en-US" sz="2000" b="0" i="0" smtClean="0">
                        <a:latin typeface="Cambria Math" panose="02040503050406030204" pitchFamily="18" charset="0"/>
                      </a:rPr>
                      <m:t>)</m:t>
                    </m:r>
                  </m:oMath>
                </a14:m>
                <a:r>
                  <a:rPr lang="en-US" sz="2000" dirty="0"/>
                  <a:t>- </a:t>
                </a:r>
                <a:r>
                  <a:rPr lang="en-US" sz="2000" dirty="0">
                    <a:solidFill>
                      <a:srgbClr val="C00000"/>
                    </a:solidFill>
                  </a:rPr>
                  <a:t>this decision decreases the demand for reserves.</a:t>
                </a:r>
                <a:endParaRPr lang="en-US" sz="2000" dirty="0"/>
              </a:p>
              <a:p>
                <a:r>
                  <a:rPr lang="en-US" sz="2000" dirty="0"/>
                  <a:t>When the </a:t>
                </a:r>
                <a:r>
                  <a:rPr lang="en-US" sz="2000" b="1" dirty="0"/>
                  <a:t>federal funds rate falls</a:t>
                </a:r>
                <a:r>
                  <a:rPr lang="en-US" sz="2000" dirty="0"/>
                  <a:t>, the </a:t>
                </a:r>
                <a:r>
                  <a:rPr lang="en-US" sz="2000" b="1" dirty="0">
                    <a:solidFill>
                      <a:srgbClr val="C00000"/>
                    </a:solidFill>
                  </a:rPr>
                  <a:t>demand</a:t>
                </a:r>
                <a:r>
                  <a:rPr lang="en-US" sz="2000" dirty="0"/>
                  <a:t> for holding the reserve </a:t>
                </a:r>
                <a:r>
                  <a:rPr lang="en-US" sz="2000" b="1" dirty="0"/>
                  <a:t>increases</a:t>
                </a:r>
                <a:r>
                  <a:rPr lang="en-US" sz="2000" dirty="0"/>
                  <a:t>, and therefore the </a:t>
                </a:r>
                <a:r>
                  <a:rPr lang="en-US" sz="2000" b="1" dirty="0">
                    <a:solidFill>
                      <a:srgbClr val="C00000"/>
                    </a:solidFill>
                  </a:rPr>
                  <a:t>willingness to lend </a:t>
                </a:r>
                <a:r>
                  <a:rPr lang="en-US" sz="2000" dirty="0"/>
                  <a:t>in the overnight interbank lending market (fed funds market) </a:t>
                </a:r>
                <a:r>
                  <a:rPr lang="en-US" sz="2000" b="1" dirty="0"/>
                  <a:t>falls</a:t>
                </a:r>
                <a:r>
                  <a:rPr lang="en-US" sz="2000" dirty="0"/>
                  <a:t> and vice versa.</a:t>
                </a:r>
              </a:p>
              <a:p>
                <a:r>
                  <a:rPr lang="en-US" sz="2000" dirty="0"/>
                  <a:t>When the </a:t>
                </a:r>
                <a:r>
                  <a:rPr lang="en-US" sz="2000" b="1" dirty="0"/>
                  <a:t>fed funds rate </a:t>
                </a:r>
                <a:r>
                  <a:rPr lang="en-US" sz="2000" dirty="0"/>
                  <a:t>is very low and </a:t>
                </a:r>
                <a:r>
                  <a:rPr lang="en-US" sz="2000" b="1" dirty="0"/>
                  <a:t>falls below the interest on reserve</a:t>
                </a:r>
                <a:r>
                  <a:rPr lang="en-US" sz="2000" dirty="0"/>
                  <a:t>, banks </a:t>
                </a:r>
                <a:r>
                  <a:rPr lang="en-US" sz="2000" b="1" dirty="0">
                    <a:solidFill>
                      <a:srgbClr val="C00000"/>
                    </a:solidFill>
                  </a:rPr>
                  <a:t>stop lending </a:t>
                </a:r>
                <a:r>
                  <a:rPr lang="en-US" sz="2000" dirty="0"/>
                  <a:t>to each other in the fed funds market altogether and keep </a:t>
                </a:r>
                <a:r>
                  <a:rPr lang="en-US" sz="2000" b="1" dirty="0">
                    <a:solidFill>
                      <a:srgbClr val="C00000"/>
                    </a:solidFill>
                  </a:rPr>
                  <a:t>accumulating excess reserve </a:t>
                </a:r>
                <a:r>
                  <a:rPr lang="en-US" sz="2000" dirty="0"/>
                  <a:t>instead.</a:t>
                </a:r>
              </a:p>
              <a:p>
                <a:endParaRPr lang="en-US" dirty="0"/>
              </a:p>
            </p:txBody>
          </p:sp>
        </mc:Choice>
        <mc:Fallback xmlns="">
          <p:sp>
            <p:nvSpPr>
              <p:cNvPr id="3" name="Content Placeholder 2">
                <a:extLst>
                  <a:ext uri="{FF2B5EF4-FFF2-40B4-BE49-F238E27FC236}">
                    <a16:creationId xmlns:a16="http://schemas.microsoft.com/office/drawing/2014/main" id="{FFC707E9-5E26-4B2C-B8D0-63AC94A8ADD8}"/>
                  </a:ext>
                </a:extLst>
              </p:cNvPr>
              <p:cNvSpPr>
                <a:spLocks noGrp="1" noRot="1" noChangeAspect="1" noMove="1" noResize="1" noEditPoints="1" noAdjustHandles="1" noChangeArrowheads="1" noChangeShapeType="1" noTextEdit="1"/>
              </p:cNvSpPr>
              <p:nvPr>
                <p:ph idx="1"/>
              </p:nvPr>
            </p:nvSpPr>
            <p:spPr>
              <a:blipFill>
                <a:blip r:embed="rId2"/>
                <a:stretch>
                  <a:fillRect l="-1778" t="-1617" r="-444"/>
                </a:stretch>
              </a:blipFill>
            </p:spPr>
            <p:txBody>
              <a:bodyPr/>
              <a:lstStyle/>
              <a:p>
                <a:r>
                  <a:rPr lang="en-US">
                    <a:noFill/>
                  </a:rPr>
                  <a:t> </a:t>
                </a:r>
              </a:p>
            </p:txBody>
          </p:sp>
        </mc:Fallback>
      </mc:AlternateContent>
    </p:spTree>
    <p:extLst>
      <p:ext uri="{BB962C8B-B14F-4D97-AF65-F5344CB8AC3E}">
        <p14:creationId xmlns:p14="http://schemas.microsoft.com/office/powerpoint/2010/main" val="110764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Supply in the Market for Reserves</a:t>
            </a:r>
            <a:endParaRPr lang="en-US" dirty="0"/>
          </a:p>
        </p:txBody>
      </p:sp>
      <p:sp>
        <p:nvSpPr>
          <p:cNvPr id="3" name="Content Placeholder 2"/>
          <p:cNvSpPr>
            <a:spLocks noGrp="1"/>
          </p:cNvSpPr>
          <p:nvPr>
            <p:ph idx="1"/>
          </p:nvPr>
        </p:nvSpPr>
        <p:spPr>
          <a:xfrm>
            <a:off x="457200" y="1600200"/>
            <a:ext cx="8229600" cy="4648200"/>
          </a:xfrm>
        </p:spPr>
        <p:txBody>
          <a:bodyPr/>
          <a:lstStyle/>
          <a:p>
            <a:pPr>
              <a:spcBef>
                <a:spcPts val="1200"/>
              </a:spcBef>
            </a:pPr>
            <a:r>
              <a:rPr lang="en-US" altLang="en-US" sz="2000" dirty="0">
                <a:ea typeface="ヒラギノ角ゴ Pro W3" charset="-128"/>
              </a:rPr>
              <a:t>Two components: </a:t>
            </a:r>
            <a:r>
              <a:rPr lang="en-US" altLang="en-US" sz="2000" b="1" dirty="0" err="1">
                <a:solidFill>
                  <a:srgbClr val="FF0000"/>
                </a:solidFill>
                <a:ea typeface="ヒラギノ角ゴ Pro W3" charset="-128"/>
              </a:rPr>
              <a:t>nonborrowed</a:t>
            </a:r>
            <a:r>
              <a:rPr lang="en-US" altLang="en-US" sz="2000" dirty="0">
                <a:ea typeface="ヒラギノ角ゴ Pro W3" charset="-128"/>
              </a:rPr>
              <a:t> and </a:t>
            </a:r>
            <a:r>
              <a:rPr lang="en-US" altLang="en-US" sz="2000" b="1" dirty="0">
                <a:solidFill>
                  <a:srgbClr val="FF0000"/>
                </a:solidFill>
                <a:ea typeface="ヒラギノ角ゴ Pro W3" charset="-128"/>
              </a:rPr>
              <a:t>borrowed reserves</a:t>
            </a:r>
          </a:p>
          <a:p>
            <a:pPr>
              <a:spcBef>
                <a:spcPts val="1200"/>
              </a:spcBef>
            </a:pPr>
            <a:r>
              <a:rPr lang="en-US" altLang="en-US" sz="2000" dirty="0">
                <a:ea typeface="ヒラギノ角ゴ Pro W3" charset="-128"/>
              </a:rPr>
              <a:t>Cost of borrowing from the Fed is the </a:t>
            </a:r>
            <a:r>
              <a:rPr lang="en-US" altLang="en-US" sz="2000" b="1" dirty="0">
                <a:ea typeface="ヒラギノ角ゴ Pro W3" charset="-128"/>
              </a:rPr>
              <a:t>discount rate</a:t>
            </a:r>
          </a:p>
          <a:p>
            <a:pPr>
              <a:spcBef>
                <a:spcPts val="1200"/>
              </a:spcBef>
            </a:pPr>
            <a:r>
              <a:rPr lang="en-US" altLang="en-US" sz="2000" dirty="0">
                <a:ea typeface="ヒラギノ角ゴ Pro W3" charset="-128"/>
              </a:rPr>
              <a:t>Borrowing from the Fed is a substitute for borrowing from other banks</a:t>
            </a:r>
          </a:p>
          <a:p>
            <a:pPr>
              <a:spcBef>
                <a:spcPts val="1200"/>
              </a:spcBef>
            </a:pPr>
            <a:r>
              <a:rPr lang="en-US" altLang="en-US" sz="2000" dirty="0">
                <a:ea typeface="ヒラギノ角ゴ Pro W3" charset="-128"/>
              </a:rPr>
              <a:t>If </a:t>
            </a:r>
            <a:r>
              <a:rPr lang="en-US" altLang="en-US" sz="2000" i="1" dirty="0" err="1">
                <a:ea typeface="ヒラギノ角ゴ Pro W3" charset="-128"/>
              </a:rPr>
              <a:t>i</a:t>
            </a:r>
            <a:r>
              <a:rPr lang="en-US" altLang="en-US" sz="2000" i="1" baseline="-25000" dirty="0" err="1">
                <a:ea typeface="ヒラギノ角ゴ Pro W3" charset="-128"/>
              </a:rPr>
              <a:t>ff</a:t>
            </a:r>
            <a:r>
              <a:rPr lang="en-US" altLang="en-US" sz="2000" i="1" dirty="0">
                <a:ea typeface="ヒラギノ角ゴ Pro W3" charset="-128"/>
              </a:rPr>
              <a:t> &lt; i</a:t>
            </a:r>
            <a:r>
              <a:rPr lang="en-US" altLang="en-US" sz="2000" i="1" baseline="-25000" dirty="0">
                <a:ea typeface="ヒラギノ角ゴ Pro W3" charset="-128"/>
              </a:rPr>
              <a:t>d</a:t>
            </a:r>
            <a:r>
              <a:rPr lang="en-US" altLang="en-US" sz="2000" i="1" dirty="0">
                <a:ea typeface="ヒラギノ角ゴ Pro W3" charset="-128"/>
              </a:rPr>
              <a:t>,</a:t>
            </a:r>
            <a:r>
              <a:rPr lang="en-US" altLang="en-US" sz="2000" dirty="0">
                <a:ea typeface="ヒラギノ角ゴ Pro W3" charset="-128"/>
              </a:rPr>
              <a:t> then banks will not borrow from the Fed and borrowed reserves are zero</a:t>
            </a:r>
          </a:p>
          <a:p>
            <a:pPr>
              <a:spcBef>
                <a:spcPts val="1200"/>
              </a:spcBef>
            </a:pPr>
            <a:r>
              <a:rPr lang="en-US" altLang="en-US" sz="2000" dirty="0">
                <a:ea typeface="ヒラギノ角ゴ Pro W3" charset="-128"/>
              </a:rPr>
              <a:t>The supply curve will be vertical</a:t>
            </a:r>
          </a:p>
          <a:p>
            <a:pPr>
              <a:spcBef>
                <a:spcPts val="1200"/>
              </a:spcBef>
            </a:pPr>
            <a:r>
              <a:rPr lang="en-US" altLang="en-US" sz="2000" dirty="0">
                <a:ea typeface="ヒラギノ角ゴ Pro W3" charset="-128"/>
              </a:rPr>
              <a:t>As </a:t>
            </a:r>
            <a:r>
              <a:rPr lang="en-US" altLang="en-US" sz="2000" i="1" dirty="0" err="1">
                <a:ea typeface="ヒラギノ角ゴ Pro W3" charset="-128"/>
              </a:rPr>
              <a:t>i</a:t>
            </a:r>
            <a:r>
              <a:rPr lang="en-US" altLang="en-US" sz="2000" i="1" baseline="-25000" dirty="0" err="1">
                <a:ea typeface="ヒラギノ角ゴ Pro W3" charset="-128"/>
              </a:rPr>
              <a:t>ff</a:t>
            </a:r>
            <a:r>
              <a:rPr lang="en-US" altLang="en-US" sz="2000" i="1" dirty="0">
                <a:ea typeface="ヒラギノ角ゴ Pro W3" charset="-128"/>
              </a:rPr>
              <a:t> </a:t>
            </a:r>
            <a:r>
              <a:rPr lang="en-US" altLang="en-US" sz="2000" dirty="0">
                <a:ea typeface="ヒラギノ角ゴ Pro W3" charset="-128"/>
              </a:rPr>
              <a:t>rises above</a:t>
            </a:r>
            <a:r>
              <a:rPr lang="en-US" altLang="en-US" sz="2000" i="1" dirty="0">
                <a:ea typeface="ヒラギノ角ゴ Pro W3" charset="-128"/>
              </a:rPr>
              <a:t> i</a:t>
            </a:r>
            <a:r>
              <a:rPr lang="en-US" altLang="en-US" sz="2000" i="1" baseline="-25000" dirty="0">
                <a:ea typeface="ヒラギノ角ゴ Pro W3" charset="-128"/>
              </a:rPr>
              <a:t>d</a:t>
            </a:r>
            <a:r>
              <a:rPr lang="en-US" altLang="en-US" sz="2000" i="1" dirty="0">
                <a:ea typeface="ヒラギノ角ゴ Pro W3" charset="-128"/>
              </a:rPr>
              <a:t>,</a:t>
            </a:r>
            <a:r>
              <a:rPr lang="en-US" altLang="en-US" sz="2000" dirty="0">
                <a:ea typeface="ヒラギノ角ゴ Pro W3" charset="-128"/>
              </a:rPr>
              <a:t> banks will borrow more and more at </a:t>
            </a:r>
            <a:r>
              <a:rPr lang="en-US" altLang="en-US" sz="2000" i="1" dirty="0">
                <a:ea typeface="ヒラギノ角ゴ Pro W3" charset="-128"/>
              </a:rPr>
              <a:t>i</a:t>
            </a:r>
            <a:r>
              <a:rPr lang="en-US" altLang="en-US" sz="2000" i="1" baseline="-25000" dirty="0">
                <a:ea typeface="ヒラギノ角ゴ Pro W3" charset="-128"/>
              </a:rPr>
              <a:t>d</a:t>
            </a:r>
            <a:r>
              <a:rPr lang="en-US" altLang="en-US" sz="2000" i="1" dirty="0">
                <a:ea typeface="ヒラギノ角ゴ Pro W3" charset="-128"/>
              </a:rPr>
              <a:t>, </a:t>
            </a:r>
            <a:r>
              <a:rPr lang="en-US" altLang="en-US" sz="2000" dirty="0">
                <a:ea typeface="ヒラギノ角ゴ Pro W3" charset="-128"/>
              </a:rPr>
              <a:t>and relend at </a:t>
            </a:r>
            <a:r>
              <a:rPr lang="en-US" altLang="en-US" sz="2000" i="1" dirty="0" err="1">
                <a:ea typeface="ヒラギノ角ゴ Pro W3" charset="-128"/>
              </a:rPr>
              <a:t>i</a:t>
            </a:r>
            <a:r>
              <a:rPr lang="en-US" altLang="en-US" sz="2000" i="1" baseline="-25000" dirty="0" err="1">
                <a:ea typeface="ヒラギノ角ゴ Pro W3" charset="-128"/>
              </a:rPr>
              <a:t>ff</a:t>
            </a:r>
            <a:endParaRPr lang="en-US" altLang="en-US" sz="2000" i="1" baseline="-25000" dirty="0">
              <a:ea typeface="ヒラギノ角ゴ Pro W3" charset="-128"/>
            </a:endParaRPr>
          </a:p>
          <a:p>
            <a:pPr>
              <a:spcBef>
                <a:spcPts val="1200"/>
              </a:spcBef>
            </a:pPr>
            <a:r>
              <a:rPr lang="en-US" altLang="en-US" sz="2000" dirty="0">
                <a:ea typeface="ヒラギノ角ゴ Pro W3" charset="-128"/>
              </a:rPr>
              <a:t>The supply curve is horizontal (perfectly elastic) at </a:t>
            </a:r>
            <a:r>
              <a:rPr lang="en-US" altLang="en-US" sz="2000" i="1" dirty="0">
                <a:ea typeface="ヒラギノ角ゴ Pro W3" charset="-128"/>
              </a:rPr>
              <a:t>i</a:t>
            </a:r>
            <a:r>
              <a:rPr lang="en-US" altLang="en-US" sz="2000" i="1" baseline="-25000" dirty="0">
                <a:ea typeface="ヒラギノ角ゴ Pro W3" charset="-128"/>
              </a:rPr>
              <a:t>d</a:t>
            </a:r>
          </a:p>
        </p:txBody>
      </p:sp>
    </p:spTree>
    <p:extLst>
      <p:ext uri="{BB962C8B-B14F-4D97-AF65-F5344CB8AC3E}">
        <p14:creationId xmlns:p14="http://schemas.microsoft.com/office/powerpoint/2010/main" val="75007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Figure 1 Equilibrium in the Market for Reserves (Corridor System)</a:t>
            </a:r>
            <a:endParaRPr lang="en-US" dirty="0"/>
          </a:p>
        </p:txBody>
      </p:sp>
      <p:pic>
        <p:nvPicPr>
          <p:cNvPr id="3" name="Picture 2" descr="The vertical axis is labeled &quot;Federal Funds Rate&quot; and the horizontal axis is labeled &quot;Quantity of Reserves, R.&quot; The line for supply R s is a vertical line from a point labeled N B R on the horizontal axis. The line turns to the right, and becomes parallel to the horizontal axis at, federal fund rate equals i d. The line for demand R d slopes downward from the upper left corner, and intersects the vertical part of the supply line at point 1 (federal funds rate equals i asterisk f f). The line becomes parallel to the horizontal axis at federal funds rate equals i o r. A dotted line joins the point i asterisk f , and the point 1. A dotted line from, federal funds rate equals i 2 f f, above the i asterisk f f, joins the line for R d and a dotted line from, i 1 f f below the i asterisk f f, joins the line for R s. An up arrow points from line at i 1 f f to the line at i asterisk f f, and a down arrow points from line at i 2 f f to i asterisk f f. The horizontal gap between the line for R d and R s above the point of intersection is labeled &quot;With excess supply of reserves at i 2 f f, the federal funds rate falls to i asterisk f f.&quot; The vertical gap between the line for R d and R s below the point of intersection is labeled &quot;With excess demand for reserves at i 1 f f, the federal funds rate rises to i asterisk ff.&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344" y="1460009"/>
            <a:ext cx="5934456" cy="489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66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84374-B330-40FC-A990-C80C1D2436CD}"/>
              </a:ext>
            </a:extLst>
          </p:cNvPr>
          <p:cNvSpPr>
            <a:spLocks noGrp="1"/>
          </p:cNvSpPr>
          <p:nvPr>
            <p:ph type="title"/>
          </p:nvPr>
        </p:nvSpPr>
        <p:spPr/>
        <p:txBody>
          <a:bodyPr/>
          <a:lstStyle/>
          <a:p>
            <a:r>
              <a:rPr lang="en-US" dirty="0"/>
              <a:t>Reverse Repo Facility </a:t>
            </a:r>
            <a:r>
              <a:rPr lang="en-US" sz="2000" b="0" dirty="0"/>
              <a:t>(1 of 3)</a:t>
            </a:r>
          </a:p>
        </p:txBody>
      </p:sp>
      <p:sp>
        <p:nvSpPr>
          <p:cNvPr id="3" name="Content Placeholder 2">
            <a:extLst>
              <a:ext uri="{FF2B5EF4-FFF2-40B4-BE49-F238E27FC236}">
                <a16:creationId xmlns:a16="http://schemas.microsoft.com/office/drawing/2014/main" id="{3F40C000-BFD5-48F2-A07D-2D11FA4685D3}"/>
              </a:ext>
            </a:extLst>
          </p:cNvPr>
          <p:cNvSpPr>
            <a:spLocks noGrp="1"/>
          </p:cNvSpPr>
          <p:nvPr>
            <p:ph idx="1"/>
          </p:nvPr>
        </p:nvSpPr>
        <p:spPr/>
        <p:txBody>
          <a:bodyPr/>
          <a:lstStyle/>
          <a:p>
            <a:r>
              <a:rPr lang="en-US" sz="2000" dirty="0"/>
              <a:t>As we see after the GFC, the federal funds rate can be slightly below the floor set by the interest rate paid on reserves because:</a:t>
            </a:r>
          </a:p>
          <a:p>
            <a:pPr lvl="1"/>
            <a:r>
              <a:rPr lang="en-US" sz="2000" b="1" dirty="0"/>
              <a:t>some big lenders </a:t>
            </a:r>
            <a:r>
              <a:rPr lang="en-US" sz="2000" dirty="0"/>
              <a:t>in the </a:t>
            </a:r>
            <a:r>
              <a:rPr lang="en-US" sz="2000" u="sng" dirty="0"/>
              <a:t>federal funds market</a:t>
            </a:r>
            <a:r>
              <a:rPr lang="en-US" sz="2000" dirty="0"/>
              <a:t>, particularly </a:t>
            </a:r>
            <a:r>
              <a:rPr lang="en-US" sz="2000" b="1" dirty="0">
                <a:solidFill>
                  <a:srgbClr val="FF0000"/>
                </a:solidFill>
              </a:rPr>
              <a:t>Fannie Mae and Freddie Mac</a:t>
            </a:r>
            <a:r>
              <a:rPr lang="en-US" sz="2000" dirty="0">
                <a:solidFill>
                  <a:srgbClr val="FF0000"/>
                </a:solidFill>
              </a:rPr>
              <a:t>: </a:t>
            </a:r>
          </a:p>
          <a:p>
            <a:pPr lvl="2">
              <a:buFont typeface="Wingdings" panose="05000000000000000000" pitchFamily="2" charset="2"/>
              <a:buChar char="Ø"/>
            </a:pPr>
            <a:r>
              <a:rPr lang="en-US" sz="2000" dirty="0"/>
              <a:t>are not banking institutions </a:t>
            </a:r>
          </a:p>
          <a:p>
            <a:pPr lvl="2">
              <a:buFont typeface="Wingdings" panose="05000000000000000000" pitchFamily="2" charset="2"/>
              <a:buChar char="Ø"/>
            </a:pPr>
            <a:r>
              <a:rPr lang="en-US" sz="2000" dirty="0"/>
              <a:t>and so cannot keep deposits in the Federal Reserve and get paid the Fed’s interest rate on reserves. </a:t>
            </a:r>
          </a:p>
          <a:p>
            <a:pPr marL="914400" lvl="2" indent="0">
              <a:buNone/>
            </a:pPr>
            <a:endParaRPr lang="en-US" sz="2000" dirty="0"/>
          </a:p>
          <a:p>
            <a:r>
              <a:rPr lang="en-US" sz="2000" dirty="0"/>
              <a:t>Thus if they have excess funds to lend in the federal funds market, they </a:t>
            </a:r>
            <a:r>
              <a:rPr lang="en-US" sz="2000" b="1" u="sng" dirty="0"/>
              <a:t>may have to accept a federal funds rate lower than the interest rate the Fed pays on reserves</a:t>
            </a:r>
            <a:r>
              <a:rPr lang="en-US" sz="2000" dirty="0"/>
              <a:t>. </a:t>
            </a:r>
          </a:p>
        </p:txBody>
      </p:sp>
    </p:spTree>
    <p:extLst>
      <p:ext uri="{BB962C8B-B14F-4D97-AF65-F5344CB8AC3E}">
        <p14:creationId xmlns:p14="http://schemas.microsoft.com/office/powerpoint/2010/main" val="2187282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AAB5-1516-43C0-8CA1-1749213152EA}"/>
              </a:ext>
            </a:extLst>
          </p:cNvPr>
          <p:cNvSpPr>
            <a:spLocks noGrp="1"/>
          </p:cNvSpPr>
          <p:nvPr>
            <p:ph type="title"/>
          </p:nvPr>
        </p:nvSpPr>
        <p:spPr/>
        <p:txBody>
          <a:bodyPr/>
          <a:lstStyle/>
          <a:p>
            <a:r>
              <a:rPr lang="en-US" dirty="0"/>
              <a:t>Reverse Repo Facility </a:t>
            </a:r>
            <a:r>
              <a:rPr lang="en-US" sz="2000" b="0" dirty="0"/>
              <a:t>(2 of 3)</a:t>
            </a:r>
            <a:endParaRPr lang="en-US" b="0" dirty="0"/>
          </a:p>
        </p:txBody>
      </p:sp>
      <p:sp>
        <p:nvSpPr>
          <p:cNvPr id="3" name="Content Placeholder 2">
            <a:extLst>
              <a:ext uri="{FF2B5EF4-FFF2-40B4-BE49-F238E27FC236}">
                <a16:creationId xmlns:a16="http://schemas.microsoft.com/office/drawing/2014/main" id="{74291746-9808-41C7-B058-BAE62E2C512F}"/>
              </a:ext>
            </a:extLst>
          </p:cNvPr>
          <p:cNvSpPr>
            <a:spLocks noGrp="1"/>
          </p:cNvSpPr>
          <p:nvPr>
            <p:ph idx="1"/>
          </p:nvPr>
        </p:nvSpPr>
        <p:spPr/>
        <p:txBody>
          <a:bodyPr/>
          <a:lstStyle/>
          <a:p>
            <a:r>
              <a:rPr lang="en-US" sz="1800" dirty="0"/>
              <a:t>To make sure that the federal funds rate does not fall much below the floor set by the interest rate on reserves, the Federal Reserve uses an </a:t>
            </a:r>
            <a:r>
              <a:rPr lang="en-US" sz="1800" b="1" dirty="0">
                <a:solidFill>
                  <a:srgbClr val="FF0000"/>
                </a:solidFill>
              </a:rPr>
              <a:t>overnight reverse repurchase agreement (ON RRP) facility </a:t>
            </a:r>
            <a:r>
              <a:rPr lang="en-US" sz="1800" dirty="0"/>
              <a:t>as a </a:t>
            </a:r>
            <a:r>
              <a:rPr lang="en-US" sz="1800" b="1" dirty="0">
                <a:solidFill>
                  <a:schemeClr val="accent5"/>
                </a:solidFill>
              </a:rPr>
              <a:t>supplementary policy tool </a:t>
            </a:r>
            <a:r>
              <a:rPr lang="en-US" sz="1800" dirty="0"/>
              <a:t>to help control the federal funds rate and keep it in the target range set by the FOMC.</a:t>
            </a:r>
          </a:p>
          <a:p>
            <a:pPr marL="0" indent="0">
              <a:buNone/>
            </a:pPr>
            <a:endParaRPr lang="en-US" sz="1800" dirty="0"/>
          </a:p>
          <a:p>
            <a:pPr lvl="1"/>
            <a:r>
              <a:rPr lang="en-US" sz="1800" dirty="0"/>
              <a:t>When the Federal Reserve conducts an overnight RRP, it </a:t>
            </a:r>
            <a:r>
              <a:rPr lang="en-US" sz="1800" b="1" dirty="0">
                <a:solidFill>
                  <a:schemeClr val="accent5"/>
                </a:solidFill>
              </a:rPr>
              <a:t>sells a security </a:t>
            </a:r>
            <a:r>
              <a:rPr lang="en-US" sz="1800" dirty="0"/>
              <a:t>to an eligible counterparty and simultaneously agrees to buy the security back the next day. </a:t>
            </a:r>
          </a:p>
          <a:p>
            <a:pPr lvl="1"/>
            <a:r>
              <a:rPr lang="en-US" sz="1800" dirty="0"/>
              <a:t>In other words, nonbank lenders can </a:t>
            </a:r>
            <a:r>
              <a:rPr lang="en-US" sz="1800" b="1" dirty="0">
                <a:solidFill>
                  <a:schemeClr val="accent5"/>
                </a:solidFill>
              </a:rPr>
              <a:t>lend to the Fed </a:t>
            </a:r>
            <a:r>
              <a:rPr lang="en-US" sz="1800" dirty="0"/>
              <a:t>and earn an interest rate that is close to the interest rate the Fed pays on reserves.</a:t>
            </a:r>
          </a:p>
          <a:p>
            <a:pPr lvl="1"/>
            <a:r>
              <a:rPr lang="en-US" sz="1800" dirty="0"/>
              <a:t>This interest rate is called </a:t>
            </a:r>
            <a:r>
              <a:rPr lang="en-US" sz="1800" b="1" dirty="0">
                <a:solidFill>
                  <a:schemeClr val="accent5"/>
                </a:solidFill>
              </a:rPr>
              <a:t>ON RRP offering rate.</a:t>
            </a:r>
          </a:p>
          <a:p>
            <a:endParaRPr lang="en-US" sz="2000" dirty="0"/>
          </a:p>
        </p:txBody>
      </p:sp>
    </p:spTree>
    <p:extLst>
      <p:ext uri="{BB962C8B-B14F-4D97-AF65-F5344CB8AC3E}">
        <p14:creationId xmlns:p14="http://schemas.microsoft.com/office/powerpoint/2010/main" val="4043025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9C86-BEAF-4002-9093-74CA95CFEB4B}"/>
              </a:ext>
            </a:extLst>
          </p:cNvPr>
          <p:cNvSpPr>
            <a:spLocks noGrp="1"/>
          </p:cNvSpPr>
          <p:nvPr>
            <p:ph type="title"/>
          </p:nvPr>
        </p:nvSpPr>
        <p:spPr/>
        <p:txBody>
          <a:bodyPr/>
          <a:lstStyle/>
          <a:p>
            <a:r>
              <a:rPr lang="en-US" dirty="0"/>
              <a:t>Reverse Repo Facility </a:t>
            </a:r>
            <a:r>
              <a:rPr lang="en-US" sz="2000" b="0" dirty="0"/>
              <a:t>(3 of 3)</a:t>
            </a:r>
            <a:endParaRPr lang="en-US" dirty="0"/>
          </a:p>
        </p:txBody>
      </p:sp>
      <p:sp>
        <p:nvSpPr>
          <p:cNvPr id="3" name="Content Placeholder 2">
            <a:extLst>
              <a:ext uri="{FF2B5EF4-FFF2-40B4-BE49-F238E27FC236}">
                <a16:creationId xmlns:a16="http://schemas.microsoft.com/office/drawing/2014/main" id="{731A022C-324A-46AC-A789-966F3956CF75}"/>
              </a:ext>
            </a:extLst>
          </p:cNvPr>
          <p:cNvSpPr>
            <a:spLocks noGrp="1"/>
          </p:cNvSpPr>
          <p:nvPr>
            <p:ph idx="1"/>
          </p:nvPr>
        </p:nvSpPr>
        <p:spPr>
          <a:xfrm>
            <a:off x="381000" y="1014166"/>
            <a:ext cx="8229600" cy="4525963"/>
          </a:xfrm>
        </p:spPr>
        <p:txBody>
          <a:bodyPr/>
          <a:lstStyle/>
          <a:p>
            <a:pPr marL="0" indent="0">
              <a:buNone/>
            </a:pPr>
            <a:endParaRPr lang="en-US" dirty="0"/>
          </a:p>
          <a:p>
            <a:pPr marL="0" indent="0">
              <a:buNone/>
            </a:pPr>
            <a:r>
              <a:rPr lang="en-US" dirty="0"/>
              <a:t> </a:t>
            </a:r>
          </a:p>
          <a:p>
            <a:pPr marL="0" indent="0">
              <a:buNone/>
            </a:pPr>
            <a:r>
              <a:rPr lang="en-US" dirty="0"/>
              <a:t>                   </a:t>
            </a:r>
          </a:p>
          <a:p>
            <a:pPr marL="0" indent="0">
              <a:buNone/>
            </a:pPr>
            <a:r>
              <a:rPr lang="en-US" dirty="0"/>
              <a:t>         </a:t>
            </a:r>
          </a:p>
        </p:txBody>
      </p:sp>
      <p:cxnSp>
        <p:nvCxnSpPr>
          <p:cNvPr id="5" name="Straight Arrow Connector 4">
            <a:extLst>
              <a:ext uri="{FF2B5EF4-FFF2-40B4-BE49-F238E27FC236}">
                <a16:creationId xmlns:a16="http://schemas.microsoft.com/office/drawing/2014/main" id="{4B477349-DEE1-4175-89A4-1142F0D45B15}"/>
              </a:ext>
            </a:extLst>
          </p:cNvPr>
          <p:cNvCxnSpPr>
            <a:cxnSpLocks/>
          </p:cNvCxnSpPr>
          <p:nvPr/>
        </p:nvCxnSpPr>
        <p:spPr>
          <a:xfrm flipV="1">
            <a:off x="2209800" y="1905000"/>
            <a:ext cx="0" cy="3276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011BF1E-C6CE-48E1-9944-D84EE803C774}"/>
              </a:ext>
            </a:extLst>
          </p:cNvPr>
          <p:cNvCxnSpPr/>
          <p:nvPr/>
        </p:nvCxnSpPr>
        <p:spPr>
          <a:xfrm>
            <a:off x="2209800" y="5181600"/>
            <a:ext cx="4267200" cy="0"/>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23CB2B1E-6365-4AD4-9006-87FB6566F8D9}"/>
              </a:ext>
            </a:extLst>
          </p:cNvPr>
          <p:cNvCxnSpPr>
            <a:cxnSpLocks/>
          </p:cNvCxnSpPr>
          <p:nvPr/>
        </p:nvCxnSpPr>
        <p:spPr>
          <a:xfrm>
            <a:off x="2438400" y="2133600"/>
            <a:ext cx="1752600" cy="27432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3" name="Straight Connector 12">
            <a:extLst>
              <a:ext uri="{FF2B5EF4-FFF2-40B4-BE49-F238E27FC236}">
                <a16:creationId xmlns:a16="http://schemas.microsoft.com/office/drawing/2014/main" id="{4BD37D15-10B9-4AAC-898D-6270776AE28C}"/>
              </a:ext>
            </a:extLst>
          </p:cNvPr>
          <p:cNvCxnSpPr/>
          <p:nvPr/>
        </p:nvCxnSpPr>
        <p:spPr>
          <a:xfrm>
            <a:off x="3924300" y="4419600"/>
            <a:ext cx="12954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B3942FF9-A4C1-4F25-BA28-E196B88812AE}"/>
              </a:ext>
            </a:extLst>
          </p:cNvPr>
          <p:cNvCxnSpPr/>
          <p:nvPr/>
        </p:nvCxnSpPr>
        <p:spPr>
          <a:xfrm>
            <a:off x="4191000" y="4876800"/>
            <a:ext cx="1371600"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B5ABCA6C-D3D7-4F16-A5BE-5ADAE0754FF9}"/>
              </a:ext>
            </a:extLst>
          </p:cNvPr>
          <p:cNvCxnSpPr>
            <a:cxnSpLocks/>
          </p:cNvCxnSpPr>
          <p:nvPr/>
        </p:nvCxnSpPr>
        <p:spPr>
          <a:xfrm flipV="1">
            <a:off x="3429000" y="2362200"/>
            <a:ext cx="0" cy="281940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FDD59786-C0F8-4685-8B46-2E57F3CE47E0}"/>
              </a:ext>
            </a:extLst>
          </p:cNvPr>
          <p:cNvCxnSpPr>
            <a:cxnSpLocks/>
          </p:cNvCxnSpPr>
          <p:nvPr/>
        </p:nvCxnSpPr>
        <p:spPr>
          <a:xfrm>
            <a:off x="3418609" y="2362200"/>
            <a:ext cx="1524002"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3D13EE44-AD97-462E-B063-82D7E487BF77}"/>
              </a:ext>
            </a:extLst>
          </p:cNvPr>
          <p:cNvCxnSpPr/>
          <p:nvPr/>
        </p:nvCxnSpPr>
        <p:spPr>
          <a:xfrm flipH="1">
            <a:off x="2209800" y="2362200"/>
            <a:ext cx="1219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Straight Connector 26">
            <a:extLst>
              <a:ext uri="{FF2B5EF4-FFF2-40B4-BE49-F238E27FC236}">
                <a16:creationId xmlns:a16="http://schemas.microsoft.com/office/drawing/2014/main" id="{F9601925-EA8B-4381-9563-E967A78D9F7C}"/>
              </a:ext>
            </a:extLst>
          </p:cNvPr>
          <p:cNvCxnSpPr/>
          <p:nvPr/>
        </p:nvCxnSpPr>
        <p:spPr>
          <a:xfrm flipH="1">
            <a:off x="2209800" y="4419600"/>
            <a:ext cx="16764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9" name="Straight Connector 28">
            <a:extLst>
              <a:ext uri="{FF2B5EF4-FFF2-40B4-BE49-F238E27FC236}">
                <a16:creationId xmlns:a16="http://schemas.microsoft.com/office/drawing/2014/main" id="{84D4B244-6958-41B9-8EE6-BD4E39B7E3B4}"/>
              </a:ext>
            </a:extLst>
          </p:cNvPr>
          <p:cNvCxnSpPr/>
          <p:nvPr/>
        </p:nvCxnSpPr>
        <p:spPr>
          <a:xfrm flipH="1">
            <a:off x="2209800" y="4876800"/>
            <a:ext cx="1981200"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D8CC3D2-E793-4054-B399-168C7151B67F}"/>
                  </a:ext>
                </a:extLst>
              </p:cNvPr>
              <p:cNvSpPr txBox="1"/>
              <p:nvPr/>
            </p:nvSpPr>
            <p:spPr>
              <a:xfrm>
                <a:off x="1371600" y="4219032"/>
                <a:ext cx="577268" cy="4011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𝑂𝐸𝑅</m:t>
                          </m:r>
                        </m:sup>
                      </m:sSup>
                    </m:oMath>
                  </m:oMathPara>
                </a14:m>
                <a:endParaRPr lang="en-US" sz="2000" dirty="0" err="1"/>
              </a:p>
            </p:txBody>
          </p:sp>
        </mc:Choice>
        <mc:Fallback xmlns="">
          <p:sp>
            <p:nvSpPr>
              <p:cNvPr id="31" name="TextBox 30">
                <a:extLst>
                  <a:ext uri="{FF2B5EF4-FFF2-40B4-BE49-F238E27FC236}">
                    <a16:creationId xmlns:a16="http://schemas.microsoft.com/office/drawing/2014/main" id="{1D8CC3D2-E793-4054-B399-168C7151B67F}"/>
                  </a:ext>
                </a:extLst>
              </p:cNvPr>
              <p:cNvSpPr txBox="1">
                <a:spLocks noRot="1" noChangeAspect="1" noMove="1" noResize="1" noEditPoints="1" noAdjustHandles="1" noChangeArrowheads="1" noChangeShapeType="1" noTextEdit="1"/>
              </p:cNvSpPr>
              <p:nvPr/>
            </p:nvSpPr>
            <p:spPr>
              <a:xfrm>
                <a:off x="1371600" y="4219032"/>
                <a:ext cx="577268" cy="401135"/>
              </a:xfrm>
              <a:prstGeom prst="rect">
                <a:avLst/>
              </a:prstGeom>
              <a:blipFill>
                <a:blip r:embed="rId2"/>
                <a:stretch>
                  <a:fillRect r="-73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C655A91F-BA1F-485B-BEEA-F22BAB07241C}"/>
                  </a:ext>
                </a:extLst>
              </p:cNvPr>
              <p:cNvSpPr txBox="1"/>
              <p:nvPr/>
            </p:nvSpPr>
            <p:spPr>
              <a:xfrm>
                <a:off x="1365833" y="4707147"/>
                <a:ext cx="577268" cy="4011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𝑂𝑁</m:t>
                          </m:r>
                          <m:r>
                            <a:rPr lang="en-US" sz="2000" b="0" i="1" smtClean="0">
                              <a:latin typeface="Cambria Math" panose="02040503050406030204" pitchFamily="18" charset="0"/>
                            </a:rPr>
                            <m:t> </m:t>
                          </m:r>
                          <m:r>
                            <a:rPr lang="en-US" sz="2000" b="0" i="1" smtClean="0">
                              <a:latin typeface="Cambria Math" panose="02040503050406030204" pitchFamily="18" charset="0"/>
                            </a:rPr>
                            <m:t>𝑅𝑅𝑃</m:t>
                          </m:r>
                        </m:sup>
                      </m:sSup>
                    </m:oMath>
                  </m:oMathPara>
                </a14:m>
                <a:endParaRPr lang="en-US" sz="2000" dirty="0" err="1"/>
              </a:p>
            </p:txBody>
          </p:sp>
        </mc:Choice>
        <mc:Fallback xmlns="">
          <p:sp>
            <p:nvSpPr>
              <p:cNvPr id="35" name="TextBox 34">
                <a:extLst>
                  <a:ext uri="{FF2B5EF4-FFF2-40B4-BE49-F238E27FC236}">
                    <a16:creationId xmlns:a16="http://schemas.microsoft.com/office/drawing/2014/main" id="{C655A91F-BA1F-485B-BEEA-F22BAB07241C}"/>
                  </a:ext>
                </a:extLst>
              </p:cNvPr>
              <p:cNvSpPr txBox="1">
                <a:spLocks noRot="1" noChangeAspect="1" noMove="1" noResize="1" noEditPoints="1" noAdjustHandles="1" noChangeArrowheads="1" noChangeShapeType="1" noTextEdit="1"/>
              </p:cNvSpPr>
              <p:nvPr/>
            </p:nvSpPr>
            <p:spPr>
              <a:xfrm>
                <a:off x="1365833" y="4707147"/>
                <a:ext cx="577268" cy="401135"/>
              </a:xfrm>
              <a:prstGeom prst="rect">
                <a:avLst/>
              </a:prstGeom>
              <a:blipFill>
                <a:blip r:embed="rId3"/>
                <a:stretch>
                  <a:fillRect r="-61053"/>
                </a:stretch>
              </a:blipFill>
            </p:spPr>
            <p:txBody>
              <a:bodyPr/>
              <a:lstStyle/>
              <a:p>
                <a:r>
                  <a:rPr lang="en-US">
                    <a:noFill/>
                  </a:rPr>
                  <a:t> </a:t>
                </a:r>
              </a:p>
            </p:txBody>
          </p:sp>
        </mc:Fallback>
      </mc:AlternateContent>
      <p:cxnSp>
        <p:nvCxnSpPr>
          <p:cNvPr id="37" name="Straight Connector 36">
            <a:extLst>
              <a:ext uri="{FF2B5EF4-FFF2-40B4-BE49-F238E27FC236}">
                <a16:creationId xmlns:a16="http://schemas.microsoft.com/office/drawing/2014/main" id="{824C3E6C-6FA7-45A3-8C88-87743D7B98A3}"/>
              </a:ext>
            </a:extLst>
          </p:cNvPr>
          <p:cNvCxnSpPr/>
          <p:nvPr/>
        </p:nvCxnSpPr>
        <p:spPr>
          <a:xfrm flipH="1">
            <a:off x="2209800" y="3657600"/>
            <a:ext cx="1208809"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AB2929E-4D33-40F0-B8F6-6050587820B9}"/>
                  </a:ext>
                </a:extLst>
              </p:cNvPr>
              <p:cNvSpPr txBox="1"/>
              <p:nvPr/>
            </p:nvSpPr>
            <p:spPr>
              <a:xfrm>
                <a:off x="1409700" y="3457032"/>
                <a:ext cx="5772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𝐹𝐹</m:t>
                          </m:r>
                          <m:r>
                            <a:rPr lang="en-US" sz="2000" b="0" i="1" smtClean="0">
                              <a:latin typeface="Cambria Math" panose="02040503050406030204" pitchFamily="18" charset="0"/>
                            </a:rPr>
                            <m:t>∗</m:t>
                          </m:r>
                        </m:sup>
                      </m:sSup>
                    </m:oMath>
                  </m:oMathPara>
                </a14:m>
                <a:endParaRPr lang="en-US" sz="2000" dirty="0" err="1"/>
              </a:p>
            </p:txBody>
          </p:sp>
        </mc:Choice>
        <mc:Fallback xmlns="">
          <p:sp>
            <p:nvSpPr>
              <p:cNvPr id="38" name="TextBox 37">
                <a:extLst>
                  <a:ext uri="{FF2B5EF4-FFF2-40B4-BE49-F238E27FC236}">
                    <a16:creationId xmlns:a16="http://schemas.microsoft.com/office/drawing/2014/main" id="{9AB2929E-4D33-40F0-B8F6-6050587820B9}"/>
                  </a:ext>
                </a:extLst>
              </p:cNvPr>
              <p:cNvSpPr txBox="1">
                <a:spLocks noRot="1" noChangeAspect="1" noMove="1" noResize="1" noEditPoints="1" noAdjustHandles="1" noChangeArrowheads="1" noChangeShapeType="1" noTextEdit="1"/>
              </p:cNvSpPr>
              <p:nvPr/>
            </p:nvSpPr>
            <p:spPr>
              <a:xfrm>
                <a:off x="1409700" y="3457032"/>
                <a:ext cx="577268" cy="40011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FDD5F872-BF5C-4F9C-878C-739109AC1F5E}"/>
                  </a:ext>
                </a:extLst>
              </p:cNvPr>
              <p:cNvSpPr txBox="1"/>
              <p:nvPr/>
            </p:nvSpPr>
            <p:spPr>
              <a:xfrm>
                <a:off x="1409700" y="2205892"/>
                <a:ext cx="577268" cy="4056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𝑑</m:t>
                          </m:r>
                        </m:sup>
                      </m:sSup>
                    </m:oMath>
                  </m:oMathPara>
                </a14:m>
                <a:endParaRPr lang="en-US" sz="2000" dirty="0" err="1"/>
              </a:p>
            </p:txBody>
          </p:sp>
        </mc:Choice>
        <mc:Fallback xmlns="">
          <p:sp>
            <p:nvSpPr>
              <p:cNvPr id="39" name="TextBox 38">
                <a:extLst>
                  <a:ext uri="{FF2B5EF4-FFF2-40B4-BE49-F238E27FC236}">
                    <a16:creationId xmlns:a16="http://schemas.microsoft.com/office/drawing/2014/main" id="{FDD5F872-BF5C-4F9C-878C-739109AC1F5E}"/>
                  </a:ext>
                </a:extLst>
              </p:cNvPr>
              <p:cNvSpPr txBox="1">
                <a:spLocks noRot="1" noChangeAspect="1" noMove="1" noResize="1" noEditPoints="1" noAdjustHandles="1" noChangeArrowheads="1" noChangeShapeType="1" noTextEdit="1"/>
              </p:cNvSpPr>
              <p:nvPr/>
            </p:nvSpPr>
            <p:spPr>
              <a:xfrm>
                <a:off x="1409700" y="2205892"/>
                <a:ext cx="577268" cy="40562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EDB629F4-20AD-4844-8552-C0F9454C708A}"/>
                  </a:ext>
                </a:extLst>
              </p:cNvPr>
              <p:cNvSpPr txBox="1"/>
              <p:nvPr/>
            </p:nvSpPr>
            <p:spPr>
              <a:xfrm>
                <a:off x="1499183" y="1612679"/>
                <a:ext cx="577268" cy="40863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𝑖</m:t>
                          </m:r>
                        </m:e>
                        <m:sup>
                          <m:r>
                            <a:rPr lang="en-US" sz="2000" b="0" i="1" smtClean="0">
                              <a:latin typeface="Cambria Math" panose="02040503050406030204" pitchFamily="18" charset="0"/>
                            </a:rPr>
                            <m:t>𝑓𝑓</m:t>
                          </m:r>
                        </m:sup>
                      </m:sSup>
                    </m:oMath>
                  </m:oMathPara>
                </a14:m>
                <a:endParaRPr lang="en-US" sz="2000" dirty="0" err="1"/>
              </a:p>
            </p:txBody>
          </p:sp>
        </mc:Choice>
        <mc:Fallback xmlns="">
          <p:sp>
            <p:nvSpPr>
              <p:cNvPr id="40" name="TextBox 39">
                <a:extLst>
                  <a:ext uri="{FF2B5EF4-FFF2-40B4-BE49-F238E27FC236}">
                    <a16:creationId xmlns:a16="http://schemas.microsoft.com/office/drawing/2014/main" id="{EDB629F4-20AD-4844-8552-C0F9454C708A}"/>
                  </a:ext>
                </a:extLst>
              </p:cNvPr>
              <p:cNvSpPr txBox="1">
                <a:spLocks noRot="1" noChangeAspect="1" noMove="1" noResize="1" noEditPoints="1" noAdjustHandles="1" noChangeArrowheads="1" noChangeShapeType="1" noTextEdit="1"/>
              </p:cNvSpPr>
              <p:nvPr/>
            </p:nvSpPr>
            <p:spPr>
              <a:xfrm>
                <a:off x="1499183" y="1612679"/>
                <a:ext cx="577268" cy="40863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FD3C64D1-591D-4832-A5FA-1029D5A9020B}"/>
                  </a:ext>
                </a:extLst>
              </p:cNvPr>
              <p:cNvSpPr txBox="1"/>
              <p:nvPr/>
            </p:nvSpPr>
            <p:spPr>
              <a:xfrm>
                <a:off x="6715998" y="4981032"/>
                <a:ext cx="577268"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i="1" smtClean="0">
                          <a:latin typeface="Cambria Math" panose="02040503050406030204" pitchFamily="18" charset="0"/>
                        </a:rPr>
                        <m:t>𝑄</m:t>
                      </m:r>
                      <m:r>
                        <a:rPr lang="en-US" sz="1400" b="0" i="1" smtClean="0">
                          <a:latin typeface="Cambria Math" panose="02040503050406030204" pitchFamily="18" charset="0"/>
                        </a:rPr>
                        <m:t>𝑢𝑎𝑛𝑡𝑖𝑡𝑦</m:t>
                      </m:r>
                      <m:r>
                        <a:rPr lang="en-US" sz="1400" b="0" i="1" smtClean="0">
                          <a:latin typeface="Cambria Math" panose="02040503050406030204" pitchFamily="18" charset="0"/>
                        </a:rPr>
                        <m:t> </m:t>
                      </m:r>
                      <m:r>
                        <a:rPr lang="en-US" sz="1400" b="0" i="1" smtClean="0">
                          <a:latin typeface="Cambria Math" panose="02040503050406030204" pitchFamily="18" charset="0"/>
                        </a:rPr>
                        <m:t>𝑜𝑓</m:t>
                      </m:r>
                      <m:r>
                        <a:rPr lang="en-US" sz="1400" b="0" i="1" smtClean="0">
                          <a:latin typeface="Cambria Math" panose="02040503050406030204" pitchFamily="18" charset="0"/>
                        </a:rPr>
                        <m:t> </m:t>
                      </m:r>
                      <m:r>
                        <a:rPr lang="en-US" sz="1400" b="0" i="1" smtClean="0">
                          <a:latin typeface="Cambria Math" panose="02040503050406030204" pitchFamily="18" charset="0"/>
                        </a:rPr>
                        <m:t>𝑅𝑒𝑠𝑒𝑟𝑣𝑒𝑠</m:t>
                      </m:r>
                    </m:oMath>
                  </m:oMathPara>
                </a14:m>
                <a:endParaRPr lang="en-US" sz="1400" dirty="0" err="1"/>
              </a:p>
            </p:txBody>
          </p:sp>
        </mc:Choice>
        <mc:Fallback xmlns="">
          <p:sp>
            <p:nvSpPr>
              <p:cNvPr id="41" name="TextBox 40">
                <a:extLst>
                  <a:ext uri="{FF2B5EF4-FFF2-40B4-BE49-F238E27FC236}">
                    <a16:creationId xmlns:a16="http://schemas.microsoft.com/office/drawing/2014/main" id="{FD3C64D1-591D-4832-A5FA-1029D5A9020B}"/>
                  </a:ext>
                </a:extLst>
              </p:cNvPr>
              <p:cNvSpPr txBox="1">
                <a:spLocks noRot="1" noChangeAspect="1" noMove="1" noResize="1" noEditPoints="1" noAdjustHandles="1" noChangeArrowheads="1" noChangeShapeType="1" noTextEdit="1"/>
              </p:cNvSpPr>
              <p:nvPr/>
            </p:nvSpPr>
            <p:spPr>
              <a:xfrm>
                <a:off x="6715998" y="4981032"/>
                <a:ext cx="577268" cy="307777"/>
              </a:xfrm>
              <a:prstGeom prst="rect">
                <a:avLst/>
              </a:prstGeom>
              <a:blipFill>
                <a:blip r:embed="rId7"/>
                <a:stretch>
                  <a:fillRect r="-226596"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320A4F2B-CD6B-4986-B4B7-EF9086171EE3}"/>
                  </a:ext>
                </a:extLst>
              </p:cNvPr>
              <p:cNvSpPr txBox="1"/>
              <p:nvPr/>
            </p:nvSpPr>
            <p:spPr>
              <a:xfrm>
                <a:off x="5446571" y="4819027"/>
                <a:ext cx="5772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𝐷</m:t>
                          </m:r>
                        </m:sup>
                      </m:sSup>
                    </m:oMath>
                  </m:oMathPara>
                </a14:m>
                <a:endParaRPr lang="en-US" sz="2000" dirty="0" err="1"/>
              </a:p>
            </p:txBody>
          </p:sp>
        </mc:Choice>
        <mc:Fallback xmlns="">
          <p:sp>
            <p:nvSpPr>
              <p:cNvPr id="42" name="TextBox 41">
                <a:extLst>
                  <a:ext uri="{FF2B5EF4-FFF2-40B4-BE49-F238E27FC236}">
                    <a16:creationId xmlns:a16="http://schemas.microsoft.com/office/drawing/2014/main" id="{320A4F2B-CD6B-4986-B4B7-EF9086171EE3}"/>
                  </a:ext>
                </a:extLst>
              </p:cNvPr>
              <p:cNvSpPr txBox="1">
                <a:spLocks noRot="1" noChangeAspect="1" noMove="1" noResize="1" noEditPoints="1" noAdjustHandles="1" noChangeArrowheads="1" noChangeShapeType="1" noTextEdit="1"/>
              </p:cNvSpPr>
              <p:nvPr/>
            </p:nvSpPr>
            <p:spPr>
              <a:xfrm>
                <a:off x="5446571" y="4819027"/>
                <a:ext cx="577268" cy="400110"/>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D36DD0F-55F4-473A-A38C-98E5A9062838}"/>
                  </a:ext>
                </a:extLst>
              </p:cNvPr>
              <p:cNvSpPr txBox="1"/>
              <p:nvPr/>
            </p:nvSpPr>
            <p:spPr>
              <a:xfrm>
                <a:off x="5365753" y="4206397"/>
                <a:ext cx="5772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𝐷</m:t>
                          </m:r>
                        </m:sup>
                      </m:sSup>
                    </m:oMath>
                  </m:oMathPara>
                </a14:m>
                <a:endParaRPr lang="en-US" sz="2000" dirty="0" err="1"/>
              </a:p>
            </p:txBody>
          </p:sp>
        </mc:Choice>
        <mc:Fallback xmlns="">
          <p:sp>
            <p:nvSpPr>
              <p:cNvPr id="43" name="TextBox 42">
                <a:extLst>
                  <a:ext uri="{FF2B5EF4-FFF2-40B4-BE49-F238E27FC236}">
                    <a16:creationId xmlns:a16="http://schemas.microsoft.com/office/drawing/2014/main" id="{6D36DD0F-55F4-473A-A38C-98E5A9062838}"/>
                  </a:ext>
                </a:extLst>
              </p:cNvPr>
              <p:cNvSpPr txBox="1">
                <a:spLocks noRot="1" noChangeAspect="1" noMove="1" noResize="1" noEditPoints="1" noAdjustHandles="1" noChangeArrowheads="1" noChangeShapeType="1" noTextEdit="1"/>
              </p:cNvSpPr>
              <p:nvPr/>
            </p:nvSpPr>
            <p:spPr>
              <a:xfrm>
                <a:off x="5365753" y="4206397"/>
                <a:ext cx="577268" cy="400110"/>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E3B9039D-114B-4DFA-AD64-96307D8A13ED}"/>
                  </a:ext>
                </a:extLst>
              </p:cNvPr>
              <p:cNvSpPr txBox="1"/>
              <p:nvPr/>
            </p:nvSpPr>
            <p:spPr>
              <a:xfrm>
                <a:off x="5131951" y="2133600"/>
                <a:ext cx="57726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𝑅</m:t>
                          </m:r>
                        </m:e>
                        <m:sup>
                          <m:r>
                            <a:rPr lang="en-US" sz="2000" b="0" i="1" smtClean="0">
                              <a:latin typeface="Cambria Math" panose="02040503050406030204" pitchFamily="18" charset="0"/>
                            </a:rPr>
                            <m:t>𝑠</m:t>
                          </m:r>
                        </m:sup>
                      </m:sSup>
                    </m:oMath>
                  </m:oMathPara>
                </a14:m>
                <a:endParaRPr lang="en-US" sz="2000" dirty="0" err="1"/>
              </a:p>
            </p:txBody>
          </p:sp>
        </mc:Choice>
        <mc:Fallback xmlns="">
          <p:sp>
            <p:nvSpPr>
              <p:cNvPr id="44" name="TextBox 43">
                <a:extLst>
                  <a:ext uri="{FF2B5EF4-FFF2-40B4-BE49-F238E27FC236}">
                    <a16:creationId xmlns:a16="http://schemas.microsoft.com/office/drawing/2014/main" id="{E3B9039D-114B-4DFA-AD64-96307D8A13ED}"/>
                  </a:ext>
                </a:extLst>
              </p:cNvPr>
              <p:cNvSpPr txBox="1">
                <a:spLocks noRot="1" noChangeAspect="1" noMove="1" noResize="1" noEditPoints="1" noAdjustHandles="1" noChangeArrowheads="1" noChangeShapeType="1" noTextEdit="1"/>
              </p:cNvSpPr>
              <p:nvPr/>
            </p:nvSpPr>
            <p:spPr>
              <a:xfrm>
                <a:off x="5131951" y="2133600"/>
                <a:ext cx="577268" cy="400110"/>
              </a:xfrm>
              <a:prstGeom prst="rect">
                <a:avLst/>
              </a:prstGeom>
              <a:blipFill>
                <a:blip r:embed="rId10"/>
                <a:stretch>
                  <a:fillRect/>
                </a:stretch>
              </a:blipFill>
            </p:spPr>
            <p:txBody>
              <a:bodyPr/>
              <a:lstStyle/>
              <a:p>
                <a:r>
                  <a:rPr lang="en-US">
                    <a:noFill/>
                  </a:rPr>
                  <a:t> </a:t>
                </a:r>
              </a:p>
            </p:txBody>
          </p:sp>
        </mc:Fallback>
      </mc:AlternateContent>
      <p:sp>
        <p:nvSpPr>
          <p:cNvPr id="45" name="Right Brace 44">
            <a:extLst>
              <a:ext uri="{FF2B5EF4-FFF2-40B4-BE49-F238E27FC236}">
                <a16:creationId xmlns:a16="http://schemas.microsoft.com/office/drawing/2014/main" id="{28BF48DA-CA19-4BEB-B76A-4E372EAFA129}"/>
              </a:ext>
            </a:extLst>
          </p:cNvPr>
          <p:cNvSpPr/>
          <p:nvPr/>
        </p:nvSpPr>
        <p:spPr>
          <a:xfrm>
            <a:off x="4495800" y="4495800"/>
            <a:ext cx="304800" cy="304799"/>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Right Brace 50">
            <a:extLst>
              <a:ext uri="{FF2B5EF4-FFF2-40B4-BE49-F238E27FC236}">
                <a16:creationId xmlns:a16="http://schemas.microsoft.com/office/drawing/2014/main" id="{90378462-709B-493E-9FEC-FBD630E23707}"/>
              </a:ext>
            </a:extLst>
          </p:cNvPr>
          <p:cNvSpPr/>
          <p:nvPr/>
        </p:nvSpPr>
        <p:spPr>
          <a:xfrm>
            <a:off x="4230421" y="2485306"/>
            <a:ext cx="316619" cy="1882169"/>
          </a:xfrm>
          <a:prstGeom prst="rightBrace">
            <a:avLst>
              <a:gd name="adj1" fmla="val 0"/>
              <a:gd name="adj2" fmla="val 50000"/>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609C7931-F9F0-43ED-804F-534E932509AB}"/>
                  </a:ext>
                </a:extLst>
              </p:cNvPr>
              <p:cNvSpPr txBox="1"/>
              <p:nvPr/>
            </p:nvSpPr>
            <p:spPr>
              <a:xfrm>
                <a:off x="4663786" y="3090799"/>
                <a:ext cx="42671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𝐹𝑒</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𝑠</m:t>
                      </m:r>
                      <m:r>
                        <a:rPr lang="en-US" sz="1400" b="0" i="1" smtClean="0">
                          <a:latin typeface="Cambria Math" panose="02040503050406030204" pitchFamily="18" charset="0"/>
                        </a:rPr>
                        <m:t> </m:t>
                      </m:r>
                      <m:r>
                        <a:rPr lang="en-US" sz="1400" b="0" i="1" smtClean="0">
                          <a:latin typeface="Cambria Math" panose="02040503050406030204" pitchFamily="18" charset="0"/>
                        </a:rPr>
                        <m:t>𝐹𝑢𝑛𝑑𝑠</m:t>
                      </m:r>
                      <m:r>
                        <a:rPr lang="en-US" sz="1400" b="0" i="1" smtClean="0">
                          <a:latin typeface="Cambria Math" panose="02040503050406030204" pitchFamily="18" charset="0"/>
                        </a:rPr>
                        <m:t> </m:t>
                      </m:r>
                      <m:r>
                        <a:rPr lang="en-US" sz="1400" b="0" i="1" smtClean="0">
                          <a:latin typeface="Cambria Math" panose="02040503050406030204" pitchFamily="18" charset="0"/>
                        </a:rPr>
                        <m:t>𝑟𝑎𝑡𝑒</m:t>
                      </m:r>
                      <m:r>
                        <a:rPr lang="en-US" sz="1400" b="0" i="1" smtClean="0">
                          <a:latin typeface="Cambria Math" panose="02040503050406030204" pitchFamily="18" charset="0"/>
                        </a:rPr>
                        <m:t> </m:t>
                      </m:r>
                      <m:r>
                        <a:rPr lang="en-US" sz="1400" b="0" i="1" smtClean="0">
                          <a:latin typeface="Cambria Math" panose="02040503050406030204" pitchFamily="18" charset="0"/>
                        </a:rPr>
                        <m:t>𝑖𝑛𝑡𝑒𝑛𝑑𝑒𝑑</m:t>
                      </m:r>
                      <m:r>
                        <a:rPr lang="en-US" sz="1400" b="0" i="1" smtClean="0">
                          <a:latin typeface="Cambria Math" panose="02040503050406030204" pitchFamily="18" charset="0"/>
                        </a:rPr>
                        <m:t> </m:t>
                      </m:r>
                      <m:r>
                        <a:rPr lang="en-US" sz="1400" b="0" i="1" smtClean="0">
                          <a:latin typeface="Cambria Math" panose="02040503050406030204" pitchFamily="18" charset="0"/>
                        </a:rPr>
                        <m:t>𝑐𝑜𝑟𝑟𝑖𝑑𝑜𝑟</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 </m:t>
                      </m:r>
                      <m:r>
                        <a:rPr lang="en-US" sz="1400" b="0" i="1" smtClean="0">
                          <a:latin typeface="Cambria Math" panose="02040503050406030204" pitchFamily="18" charset="0"/>
                        </a:rPr>
                        <m:t>𝑡h𝑒</m:t>
                      </m:r>
                      <m:r>
                        <a:rPr lang="en-US" sz="1400" b="0" i="1" smtClean="0">
                          <a:latin typeface="Cambria Math" panose="02040503050406030204" pitchFamily="18" charset="0"/>
                        </a:rPr>
                        <m:t> </m:t>
                      </m:r>
                      <m:r>
                        <a:rPr lang="en-US" sz="1400" b="0" i="1" smtClean="0">
                          <a:latin typeface="Cambria Math" panose="02040503050406030204" pitchFamily="18" charset="0"/>
                        </a:rPr>
                        <m:t>𝐺𝐹𝐶</m:t>
                      </m:r>
                    </m:oMath>
                  </m:oMathPara>
                </a14:m>
                <a:endParaRPr lang="en-US" sz="1400" dirty="0" err="1"/>
              </a:p>
            </p:txBody>
          </p:sp>
        </mc:Choice>
        <mc:Fallback xmlns="">
          <p:sp>
            <p:nvSpPr>
              <p:cNvPr id="52" name="TextBox 51">
                <a:extLst>
                  <a:ext uri="{FF2B5EF4-FFF2-40B4-BE49-F238E27FC236}">
                    <a16:creationId xmlns:a16="http://schemas.microsoft.com/office/drawing/2014/main" id="{609C7931-F9F0-43ED-804F-534E932509AB}"/>
                  </a:ext>
                </a:extLst>
              </p:cNvPr>
              <p:cNvSpPr txBox="1">
                <a:spLocks noRot="1" noChangeAspect="1" noMove="1" noResize="1" noEditPoints="1" noAdjustHandles="1" noChangeArrowheads="1" noChangeShapeType="1" noTextEdit="1"/>
              </p:cNvSpPr>
              <p:nvPr/>
            </p:nvSpPr>
            <p:spPr>
              <a:xfrm>
                <a:off x="4663786" y="3090799"/>
                <a:ext cx="4267199" cy="307777"/>
              </a:xfrm>
              <a:prstGeom prst="rect">
                <a:avLst/>
              </a:prstGeom>
              <a:blipFill>
                <a:blip r:embed="rId11"/>
                <a:stretch>
                  <a:fillRect b="-78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a:extLst>
                  <a:ext uri="{FF2B5EF4-FFF2-40B4-BE49-F238E27FC236}">
                    <a16:creationId xmlns:a16="http://schemas.microsoft.com/office/drawing/2014/main" id="{EC60BFCB-03C6-4858-89ED-2DC224BF7B44}"/>
                  </a:ext>
                </a:extLst>
              </p:cNvPr>
              <p:cNvSpPr txBox="1"/>
              <p:nvPr/>
            </p:nvSpPr>
            <p:spPr>
              <a:xfrm>
                <a:off x="4857751" y="4511250"/>
                <a:ext cx="4267199"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𝐹𝑒</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𝑑</m:t>
                          </m:r>
                        </m:e>
                        <m:sup>
                          <m:r>
                            <a:rPr lang="en-US" sz="1400" b="0" i="1" smtClean="0">
                              <a:latin typeface="Cambria Math" panose="02040503050406030204" pitchFamily="18" charset="0"/>
                            </a:rPr>
                            <m:t>′</m:t>
                          </m:r>
                        </m:sup>
                      </m:sSup>
                      <m:r>
                        <a:rPr lang="en-US" sz="1400" b="0" i="1" smtClean="0">
                          <a:latin typeface="Cambria Math" panose="02040503050406030204" pitchFamily="18" charset="0"/>
                        </a:rPr>
                        <m:t>𝑠</m:t>
                      </m:r>
                      <m:r>
                        <a:rPr lang="en-US" sz="1400" b="0" i="1" smtClean="0">
                          <a:latin typeface="Cambria Math" panose="02040503050406030204" pitchFamily="18" charset="0"/>
                        </a:rPr>
                        <m:t> </m:t>
                      </m:r>
                      <m:r>
                        <a:rPr lang="en-US" sz="1400" b="0" i="1" smtClean="0">
                          <a:latin typeface="Cambria Math" panose="02040503050406030204" pitchFamily="18" charset="0"/>
                        </a:rPr>
                        <m:t>𝐹𝑢𝑛𝑑𝑠</m:t>
                      </m:r>
                      <m:r>
                        <a:rPr lang="en-US" sz="1400" b="0" i="1" smtClean="0">
                          <a:latin typeface="Cambria Math" panose="02040503050406030204" pitchFamily="18" charset="0"/>
                        </a:rPr>
                        <m:t> </m:t>
                      </m:r>
                      <m:r>
                        <a:rPr lang="en-US" sz="1400" b="0" i="1" smtClean="0">
                          <a:latin typeface="Cambria Math" panose="02040503050406030204" pitchFamily="18" charset="0"/>
                        </a:rPr>
                        <m:t>𝑟𝑎𝑡𝑒</m:t>
                      </m:r>
                      <m:r>
                        <a:rPr lang="en-US" sz="1400" b="0" i="1" smtClean="0">
                          <a:latin typeface="Cambria Math" panose="02040503050406030204" pitchFamily="18" charset="0"/>
                        </a:rPr>
                        <m:t> </m:t>
                      </m:r>
                      <m:r>
                        <a:rPr lang="en-US" sz="1400" b="0" i="1" smtClean="0">
                          <a:latin typeface="Cambria Math" panose="02040503050406030204" pitchFamily="18" charset="0"/>
                        </a:rPr>
                        <m:t>𝑎𝑐𝑡𝑢𝑎𝑙</m:t>
                      </m:r>
                      <m:r>
                        <a:rPr lang="en-US" sz="1400" b="0" i="1" smtClean="0">
                          <a:latin typeface="Cambria Math" panose="02040503050406030204" pitchFamily="18" charset="0"/>
                        </a:rPr>
                        <m:t> </m:t>
                      </m:r>
                      <m:r>
                        <a:rPr lang="en-US" sz="1400" b="0" i="1" smtClean="0">
                          <a:latin typeface="Cambria Math" panose="02040503050406030204" pitchFamily="18" charset="0"/>
                        </a:rPr>
                        <m:t>𝑐𝑜𝑟𝑟𝑖𝑑𝑜𝑟</m:t>
                      </m:r>
                      <m:r>
                        <a:rPr lang="en-US" sz="1400" b="0" i="1" smtClean="0">
                          <a:latin typeface="Cambria Math" panose="02040503050406030204" pitchFamily="18" charset="0"/>
                        </a:rPr>
                        <m:t> </m:t>
                      </m:r>
                      <m:r>
                        <a:rPr lang="en-US" sz="1400" b="0" i="1" smtClean="0">
                          <a:latin typeface="Cambria Math" panose="02040503050406030204" pitchFamily="18" charset="0"/>
                        </a:rPr>
                        <m:t>𝑎𝑓𝑡𝑒𝑟</m:t>
                      </m:r>
                      <m:r>
                        <a:rPr lang="en-US" sz="1400" b="0" i="1" smtClean="0">
                          <a:latin typeface="Cambria Math" panose="02040503050406030204" pitchFamily="18" charset="0"/>
                        </a:rPr>
                        <m:t> </m:t>
                      </m:r>
                      <m:r>
                        <a:rPr lang="en-US" sz="1400" b="0" i="1" smtClean="0">
                          <a:latin typeface="Cambria Math" panose="02040503050406030204" pitchFamily="18" charset="0"/>
                        </a:rPr>
                        <m:t>𝑡h𝑒</m:t>
                      </m:r>
                      <m:r>
                        <a:rPr lang="en-US" sz="1400" b="0" i="1" smtClean="0">
                          <a:latin typeface="Cambria Math" panose="02040503050406030204" pitchFamily="18" charset="0"/>
                        </a:rPr>
                        <m:t> </m:t>
                      </m:r>
                      <m:r>
                        <a:rPr lang="en-US" sz="1400" b="0" i="1" smtClean="0">
                          <a:latin typeface="Cambria Math" panose="02040503050406030204" pitchFamily="18" charset="0"/>
                        </a:rPr>
                        <m:t>𝐺𝐹𝐶</m:t>
                      </m:r>
                    </m:oMath>
                  </m:oMathPara>
                </a14:m>
                <a:endParaRPr lang="en-US" sz="1400" dirty="0" err="1"/>
              </a:p>
            </p:txBody>
          </p:sp>
        </mc:Choice>
        <mc:Fallback xmlns="">
          <p:sp>
            <p:nvSpPr>
              <p:cNvPr id="53" name="TextBox 52">
                <a:extLst>
                  <a:ext uri="{FF2B5EF4-FFF2-40B4-BE49-F238E27FC236}">
                    <a16:creationId xmlns:a16="http://schemas.microsoft.com/office/drawing/2014/main" id="{EC60BFCB-03C6-4858-89ED-2DC224BF7B44}"/>
                  </a:ext>
                </a:extLst>
              </p:cNvPr>
              <p:cNvSpPr txBox="1">
                <a:spLocks noRot="1" noChangeAspect="1" noMove="1" noResize="1" noEditPoints="1" noAdjustHandles="1" noChangeArrowheads="1" noChangeShapeType="1" noTextEdit="1"/>
              </p:cNvSpPr>
              <p:nvPr/>
            </p:nvSpPr>
            <p:spPr>
              <a:xfrm>
                <a:off x="4857751" y="4511250"/>
                <a:ext cx="4267199" cy="307777"/>
              </a:xfrm>
              <a:prstGeom prst="rect">
                <a:avLst/>
              </a:prstGeom>
              <a:blipFill>
                <a:blip r:embed="rId12"/>
                <a:stretch>
                  <a:fillRect b="-7843"/>
                </a:stretch>
              </a:blipFill>
            </p:spPr>
            <p:txBody>
              <a:bodyPr/>
              <a:lstStyle/>
              <a:p>
                <a:r>
                  <a:rPr lang="en-US">
                    <a:noFill/>
                  </a:rPr>
                  <a:t> </a:t>
                </a:r>
              </a:p>
            </p:txBody>
          </p:sp>
        </mc:Fallback>
      </mc:AlternateContent>
    </p:spTree>
    <p:extLst>
      <p:ext uri="{BB962C8B-B14F-4D97-AF65-F5344CB8AC3E}">
        <p14:creationId xmlns:p14="http://schemas.microsoft.com/office/powerpoint/2010/main" val="2621530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Changes in the Tools of Monetary Policy Affect the Federal Funds Rate</a:t>
            </a:r>
            <a:r>
              <a:rPr lang="en-US" sz="2000" b="0" dirty="0"/>
              <a:t> (1 of 2)</a:t>
            </a:r>
          </a:p>
        </p:txBody>
      </p:sp>
      <p:sp>
        <p:nvSpPr>
          <p:cNvPr id="3" name="Content Placeholder 2"/>
          <p:cNvSpPr>
            <a:spLocks noGrp="1"/>
          </p:cNvSpPr>
          <p:nvPr>
            <p:ph idx="1"/>
          </p:nvPr>
        </p:nvSpPr>
        <p:spPr/>
        <p:txBody>
          <a:bodyPr/>
          <a:lstStyle/>
          <a:p>
            <a:r>
              <a:rPr lang="en-US" sz="2000" dirty="0">
                <a:ea typeface="ヒラギノ角ゴ Pro W3" charset="-128"/>
              </a:rPr>
              <a:t>Effects of</a:t>
            </a:r>
            <a:r>
              <a:rPr lang="en-US" sz="2000" b="1" dirty="0">
                <a:ea typeface="ヒラギノ角ゴ Pro W3" charset="-128"/>
              </a:rPr>
              <a:t> open market operation </a:t>
            </a:r>
            <a:r>
              <a:rPr lang="en-US" sz="2000" dirty="0">
                <a:ea typeface="ヒラギノ角ゴ Pro W3" charset="-128"/>
              </a:rPr>
              <a:t>depends on whether the supply curve initially intersects the demand curve in its downward sloped section versus its flat section. </a:t>
            </a:r>
          </a:p>
          <a:p>
            <a:r>
              <a:rPr lang="en-US" sz="2000" dirty="0">
                <a:ea typeface="ヒラギノ角ゴ Pro W3" charset="-128"/>
              </a:rPr>
              <a:t>An open market </a:t>
            </a:r>
            <a:r>
              <a:rPr lang="en-US" sz="2000" i="1" u="sng" dirty="0">
                <a:ea typeface="ヒラギノ角ゴ Pro W3" charset="-128"/>
              </a:rPr>
              <a:t>purchase</a:t>
            </a:r>
            <a:r>
              <a:rPr lang="en-US" sz="2000" dirty="0">
                <a:ea typeface="ヒラギノ角ゴ Pro W3" charset="-128"/>
              </a:rPr>
              <a:t> causes the </a:t>
            </a:r>
            <a:r>
              <a:rPr lang="en-US" sz="2000" b="1" dirty="0">
                <a:ea typeface="ヒラギノ角ゴ Pro W3" charset="-128"/>
              </a:rPr>
              <a:t>federal funds rate to fall </a:t>
            </a:r>
            <a:r>
              <a:rPr lang="en-US" sz="2000" dirty="0">
                <a:ea typeface="ヒラギノ角ゴ Pro W3" charset="-128"/>
              </a:rPr>
              <a:t>whereas an open market </a:t>
            </a:r>
            <a:r>
              <a:rPr lang="en-US" sz="2000" i="1" u="sng" dirty="0">
                <a:ea typeface="ヒラギノ角ゴ Pro W3" charset="-128"/>
              </a:rPr>
              <a:t>sale</a:t>
            </a:r>
            <a:r>
              <a:rPr lang="en-US" sz="2000" dirty="0">
                <a:ea typeface="ヒラギノ角ゴ Pro W3" charset="-128"/>
              </a:rPr>
              <a:t> causes the </a:t>
            </a:r>
            <a:r>
              <a:rPr lang="en-US" sz="2000" b="1" dirty="0">
                <a:ea typeface="ヒラギノ角ゴ Pro W3" charset="-128"/>
              </a:rPr>
              <a:t>federal funds rate to rise </a:t>
            </a:r>
            <a:r>
              <a:rPr lang="en-US" sz="2000" dirty="0">
                <a:ea typeface="ヒラギノ角ゴ Pro W3" charset="-128"/>
              </a:rPr>
              <a:t>(when intersection occurs at the downward sloped section).</a:t>
            </a:r>
          </a:p>
          <a:p>
            <a:r>
              <a:rPr lang="en-US" sz="2000" dirty="0">
                <a:ea typeface="ヒラギノ角ゴ Pro W3" charset="-128"/>
              </a:rPr>
              <a:t>Open market operations have </a:t>
            </a:r>
            <a:r>
              <a:rPr lang="en-US" sz="2000" b="1" dirty="0">
                <a:ea typeface="ヒラギノ角ゴ Pro W3" charset="-128"/>
              </a:rPr>
              <a:t>no effect </a:t>
            </a:r>
            <a:r>
              <a:rPr lang="en-US" sz="2000" dirty="0">
                <a:ea typeface="ヒラギノ角ゴ Pro W3" charset="-128"/>
              </a:rPr>
              <a:t>on the federal funds rate when intersection occurs at the </a:t>
            </a:r>
            <a:r>
              <a:rPr lang="en-US" sz="2000" b="1" dirty="0">
                <a:ea typeface="ヒラギノ角ゴ Pro W3" charset="-128"/>
              </a:rPr>
              <a:t>flat section of the demand curve</a:t>
            </a:r>
            <a:r>
              <a:rPr lang="en-US" sz="2000" dirty="0">
                <a:ea typeface="ヒラギノ角ゴ Pro W3" charset="-128"/>
              </a:rPr>
              <a:t>.</a:t>
            </a:r>
            <a:endParaRPr lang="en-US" sz="2000" dirty="0"/>
          </a:p>
        </p:txBody>
      </p:sp>
    </p:spTree>
    <p:extLst>
      <p:ext uri="{BB962C8B-B14F-4D97-AF65-F5344CB8AC3E}">
        <p14:creationId xmlns:p14="http://schemas.microsoft.com/office/powerpoint/2010/main" val="1790058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Changes in the Tools of Monetary Policy Affect the Federal Funds Rate</a:t>
            </a:r>
            <a:r>
              <a:rPr lang="en-US" sz="2000" b="0" dirty="0"/>
              <a:t> (2 of 2)</a:t>
            </a:r>
          </a:p>
        </p:txBody>
      </p:sp>
      <p:sp>
        <p:nvSpPr>
          <p:cNvPr id="3" name="Content Placeholder 2"/>
          <p:cNvSpPr>
            <a:spLocks noGrp="1"/>
          </p:cNvSpPr>
          <p:nvPr>
            <p:ph idx="1"/>
          </p:nvPr>
        </p:nvSpPr>
        <p:spPr/>
        <p:txBody>
          <a:bodyPr/>
          <a:lstStyle/>
          <a:p>
            <a:r>
              <a:rPr lang="en-US" sz="2000" dirty="0">
                <a:ea typeface="ヒラギノ角ゴ Pro W3" charset="-128"/>
              </a:rPr>
              <a:t>If the intersection of supply and demand occurs on the vertical section of the supply curve, a change in the </a:t>
            </a:r>
            <a:r>
              <a:rPr lang="en-US" sz="2000" b="1" dirty="0">
                <a:ea typeface="ヒラギノ角ゴ Pro W3" charset="-128"/>
              </a:rPr>
              <a:t>discount rate will </a:t>
            </a:r>
            <a:r>
              <a:rPr lang="en-US" sz="2000" dirty="0">
                <a:ea typeface="ヒラギノ角ゴ Pro W3" charset="-128"/>
              </a:rPr>
              <a:t>have no effect on the federal funds rate.</a:t>
            </a:r>
          </a:p>
          <a:p>
            <a:r>
              <a:rPr lang="en-US" sz="2000" dirty="0">
                <a:ea typeface="ヒラギノ角ゴ Pro W3" charset="-128"/>
              </a:rPr>
              <a:t>If the intersection of supply and demand occurs on the horizontal section of the supply curve, a change in the discount rate shifts that portion of the supply curve and the federal funds rate may either rise or fall depending on the change in the discount rate.</a:t>
            </a:r>
          </a:p>
          <a:p>
            <a:r>
              <a:rPr lang="en-US" sz="2000" dirty="0">
                <a:ea typeface="ヒラギノ角ゴ Pro W3" charset="-128"/>
              </a:rPr>
              <a:t>When the Fed raises reserve requirement, the federal funds rate rises and when the Fed decreases reserve requirement, the federal funds rate falls</a:t>
            </a:r>
            <a:r>
              <a:rPr lang="en-US" sz="2000" dirty="0">
                <a:ea typeface="ヒラギノ角ゴ Pro W3" charset="-128"/>
                <a:sym typeface="MT Symbol" pitchFamily="82" charset="2"/>
              </a:rPr>
              <a:t>.</a:t>
            </a:r>
            <a:endParaRPr lang="en-US" sz="2000" dirty="0">
              <a:ea typeface="ヒラギノ角ゴ Pro W3" charset="-128"/>
            </a:endParaRPr>
          </a:p>
        </p:txBody>
      </p:sp>
    </p:spTree>
    <p:extLst>
      <p:ext uri="{BB962C8B-B14F-4D97-AF65-F5344CB8AC3E}">
        <p14:creationId xmlns:p14="http://schemas.microsoft.com/office/powerpoint/2010/main" val="1225268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Preview</a:t>
            </a:r>
            <a:endParaRPr lang="en-US" dirty="0"/>
          </a:p>
        </p:txBody>
      </p:sp>
      <p:sp>
        <p:nvSpPr>
          <p:cNvPr id="3" name="Content Placeholder 2"/>
          <p:cNvSpPr>
            <a:spLocks noGrp="1"/>
          </p:cNvSpPr>
          <p:nvPr>
            <p:ph idx="1"/>
          </p:nvPr>
        </p:nvSpPr>
        <p:spPr/>
        <p:txBody>
          <a:bodyPr/>
          <a:lstStyle/>
          <a:p>
            <a:r>
              <a:rPr lang="en-US" altLang="en-US" dirty="0">
                <a:ea typeface="ヒラギノ角ゴ Pro W3" charset="-128"/>
              </a:rPr>
              <a:t>This chapter examines the tools used by the Federal Reserve System to control the money supply and interest rates</a:t>
            </a:r>
          </a:p>
        </p:txBody>
      </p:sp>
    </p:spTree>
    <p:extLst>
      <p:ext uri="{BB962C8B-B14F-4D97-AF65-F5344CB8AC3E}">
        <p14:creationId xmlns:p14="http://schemas.microsoft.com/office/powerpoint/2010/main" val="1783588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 Response to an Open Market Operation </a:t>
            </a:r>
          </a:p>
        </p:txBody>
      </p:sp>
      <p:pic>
        <p:nvPicPr>
          <p:cNvPr id="2050" name="Picture 2" descr="&quot;The vertical axis of each graph is labeled &quot;&quot;Federal Funds Rate&quot;&quot; and the horizontal axis is labeled &quot;&quot;Quantity of Reserves, R.&quot;&quot; The first graph shows that supply curve initially intersects demand curve in its downward-sloping section. The line for supply R s1 is a vertical line from a point labeled as N B R1 on the horizontal axis. The line turns to right and becomes parallel to the horizontal axis at federal fund rate equals i d. A vertical line from N B R2 on the horizontal axis right to the line for R s1 shows the new supply line R s2. The line joins the horizontal part of the line for R s1. The line for demand R D sub 1 slopes downward from the upper left corner and intersects the vertical part of the supply line R s1 at point 1 (federal funds rate equals i 1 f f) and R s2 at point 2 (federal funds rate equals i 1 f f). The line becomes parallel to the horizontal axis at federal funds rate equals i o r. A dotted line is drawn from federal funds rate equals i 1 f f to point 1 and a dotted line is drawn from federal funds rate equals i 2 f f to point 2. A down arrow points from line at i 1 f f to the line at i 2 ff. A right arrow points from the line for R s1 to R s2. The two steps shown in the graph are:&#10;Step 1. An open market purchase shifts the supply curve to the right . . .&#10;Step 2. causing the federal funds rate to fall.&#10;The second graph shows that supply curve initially intersects demand curve in its flat section. The line for supply R s1 is a vertical line from a point labeled as N B R1 on the horizontal axis. The line turns to right and becomes parallel to the horizontal axis at federal fund rate equals i d. A vertical line from N B R2 on the horizontal axis right to the line for R s1 shows the new supply line R s2. The line joins the horizontal part of the line for R s1. The line for demand R D sub 1 slopes downward from the upper left corner and becomes parallel to the horizontal axis at federal funds rate equals i 1 f f equals i 2  equals i o r. The line then intersects the vertical part of the supply line R s1 at point 1 and that of R s2 at point 2. A right arrow points from the line for R s1 to R s2. The two steps shown in the graph are:&#10;Step 1. An open market purchase shifts the supply curve to the right . . .&#10;Step 2. but the federal funds rate cannot fall below the interest rate paid on reser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208" y="1524000"/>
            <a:ext cx="8101584" cy="4501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412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3 Response to a Change in the Discount Rate</a:t>
            </a:r>
          </a:p>
        </p:txBody>
      </p:sp>
      <p:pic>
        <p:nvPicPr>
          <p:cNvPr id="4" name="Picture 2" descr="A set of graphs depict the responses to a change in the discount rate.&#10;The vertical axis of each graph is labeled &quot;Federal Funds Rate&quot; and the horizontal axis is labeled &quot;Quantity of Reserves, R.&quot; The first graph is for no discount lending (BR equals 0). The line for supply R s sub 1 is a vertical line from a point labeled as N B R on the horizontal axis. The line turns to right and becomes parallel to the horizontal axis at federal fund rate equals i d. A horizontal line below the line for R s sub 1 at federal funds rate equals i 2 sub d shows the new supply line R s sub 2. The line for demand R D sub 1 slopes downward from the upper left corner and intersects the vertical part of the supply line R s sub 1 at point 1 (federal funds rate equals i 1). The line becomes parallel to the horizontal axis at federal funds rate equals i o r. A dotted line is drawn from federal funds rate equals i 1 to point 1. A down arrow points from the horizontal part of R s sub 1 to line for R s sub 2. The two steps shown in the graph are:&#10;Step 1. Lowering the discount rate shifts the supply curve down . . .&#10;Step 2. but does not lower the federal funds rate.&#10;The second graph is for some discount lending (BR is greater than 0). The line for supply R s sub 1 is a vertical line from a point labeled as N B R on the horizontal axis. The line turns to right and becomes parallel to the horizontal axis at federal fund rate equals i d. A horizontal line below the line for R s sub 1 at federal funds rate equals i 2 sub d shows the new supply line R s sub 2. The line for demand R D sub 1 slopes downward from the upper left corner and intersects the horizontal part of the supply line R s sub 1 at point 1 (federal funds rate equals i 1 equals i 1 sub d) and the line for R s sub 2 at point 2 (federal funds rate equals i 2 equals i 2 sub d). The line becomes parallel to the horizontal axis at federal funds rate equals i o r. A dotted line is drawn from federal funds rate equals i 1 to point 1 and a dotted line is drawn from i 2 to point 2. A down arrow points from the horizontal part of R s sub 1 to line for R s sub 2. The two steps shown in the graph are:&#10;Step 1. Lowering the discount rate shifts the supply curve down . . .&#10;Step 2. and lowers the federal funds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24" y="1696890"/>
            <a:ext cx="8266176" cy="396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50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4 Response to a Change in Required Reserves</a:t>
            </a:r>
          </a:p>
        </p:txBody>
      </p:sp>
      <p:pic>
        <p:nvPicPr>
          <p:cNvPr id="4098" name="Picture 2" descr="&quot;The vertical axis is labeled &quot;&quot;Federal Funds Rate&quot;&quot; and the horizontal axis is labeled &quot;&quot;Quantity of Reserves, R.&quot;&quot; The line for supply R s 1 is a vertical line from a point labeled N B R on the horizontal axis. The line turns to the right and becomes parallel to the horizontal axis, at federal fund rate equals i d. The line for demand R d 1 slopes downward from the upper left corner and intersects the vertical part of the supply line R s1 at point 1 (federal funds rate equals i 1 ). The line becomes parallel to the horizontal axis at, federal funds rate equals i o r. A line sub parallel to the down-sloping part of the line for R d 1 on the right shows the new demand line R d 2. The line intersects the vertical part of the line for R s 1 at point 2 (federal funds rate equals i 2 f f) and joins the horizontal part of the line for R d 1. A dotted line is drawn from, federal funds rate equals i 1 f f, to point 1. A dotted line is drawn from federal funds rate equals i 2 f f, to point 2. An up arrow points from the line at i 1 f f to the line at i 2 f f. A right arrow points from line for R d 1 to R d 2. The two steps shown in the graph are: Step 1. Increasing the reserve requirement causes the demand curve to shift to the right . . .&#10;Step 2. and the federal funds rate ris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35" y="1524000"/>
            <a:ext cx="6885432" cy="4757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61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5 Response to a Change in the Interest Rate on Reserves</a:t>
            </a:r>
          </a:p>
        </p:txBody>
      </p:sp>
      <p:pic>
        <p:nvPicPr>
          <p:cNvPr id="5122" name="Picture 2" descr="&quot;The vertical axis of each graph is labeled &quot;&quot;Federal Funds Rate&quot;&quot; and the horizontal axis is labeled &quot;&quot;Quantity of Reserves, R.&quot;&quot; The first graph is for initial i 1  greater than i 1 o r. The line for supply R s is a vertical line from a point labeled as N B R on the horizontal axis. The line turns to right and becomes parallel to the horizontal axis at federal fund rate equals i d. The line for demand R D sub 1 slopes downward from the upper left corner and intersects the vertical part of the supply line R s at point 1 (federal funds rate equals i 1 ). The line becomes parallel to the horizontal axis at federal funds rate equals i o r. A line sub parallel to the horizontal part of the line for R D sub 1 above it at federal funds rate equals i 2 or shows the new demand line R D sub 2. The two steps shown in the graph are:&#10;Step 1. A rise in the interest rate on reserves from i 1 or to i 2 or . . .&#10;Step 2. leaves the federal funds rate unchanged.&#10;The second graph is for initial i 1  equals i 1 o r. The line for supply R s is a vertical line from a point labeled as N B R on the horizontal axis. The line turns to right and becomes parallel to the horizontal axis at federal fund rate equals i d. The line for demand R D sub 1 slopes downward from the upper left corner and intersects the vertical part of the supply line R s at point 1 (federal funds rate equals i 1 ). The line becomes parallel to the horizontal axis at federal funds rate equals i o r. A line sub parallel to the horizontal part of the line for R D sub 1 above it at federal funds rate equals i 2  equals i 2 or shows the new demand line R D sub 2. The line intersects the vertical part of the line for R s at point 2. The two steps shown in the graph are:&#10;Step 1. A rise in the interest rate on reserves from i 1 or to i 2 or . . .&#10;Step 2. raises the federal funds rate to i 2  equals i 2 o r.&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764" y="1676400"/>
            <a:ext cx="8348472" cy="403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508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Application: How the Federal Reserve’</a:t>
            </a:r>
            <a:r>
              <a:rPr lang="en-US" altLang="ja-JP" sz="2600" dirty="0"/>
              <a:t>s Operating Procedures Limit Fluctuations in the Federal Funds Rate</a:t>
            </a:r>
            <a:endParaRPr lang="en-US" sz="2600" dirty="0"/>
          </a:p>
        </p:txBody>
      </p:sp>
      <p:sp>
        <p:nvSpPr>
          <p:cNvPr id="3" name="Content Placeholder 2"/>
          <p:cNvSpPr>
            <a:spLocks noGrp="1"/>
          </p:cNvSpPr>
          <p:nvPr>
            <p:ph idx="1"/>
          </p:nvPr>
        </p:nvSpPr>
        <p:spPr/>
        <p:txBody>
          <a:bodyPr/>
          <a:lstStyle/>
          <a:p>
            <a:r>
              <a:rPr lang="en-US" sz="2000" dirty="0"/>
              <a:t>Supply and demand analysis of the market for reserves illustrates how an important advantage of the Fed</a:t>
            </a:r>
            <a:r>
              <a:rPr lang="ja-JP" altLang="en-US" sz="2000" dirty="0"/>
              <a:t>’</a:t>
            </a:r>
            <a:r>
              <a:rPr lang="en-US" altLang="ja-JP" sz="2000" dirty="0"/>
              <a:t>s current procedures for operating the discount window and paying interest on reserves is that they limit fluctuations in the federal funds rate.</a:t>
            </a:r>
            <a:endParaRPr lang="en-US" sz="2000" dirty="0"/>
          </a:p>
        </p:txBody>
      </p:sp>
    </p:spTree>
    <p:extLst>
      <p:ext uri="{BB962C8B-B14F-4D97-AF65-F5344CB8AC3E}">
        <p14:creationId xmlns:p14="http://schemas.microsoft.com/office/powerpoint/2010/main" val="3142916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Figure 6 How the Federal Reserve’</a:t>
            </a:r>
            <a:r>
              <a:rPr lang="en-US" altLang="ja-JP" sz="2600" dirty="0"/>
              <a:t>s Operating Procedures Limit Fluctuations in the Federal Funds Rate</a:t>
            </a:r>
            <a:endParaRPr lang="en-US" sz="2600" dirty="0"/>
          </a:p>
        </p:txBody>
      </p:sp>
      <p:pic>
        <p:nvPicPr>
          <p:cNvPr id="6146" name="Picture 2" descr="&quot;The vertical axis is labeled &quot;&quot;Federal Funds Rate&quot;&quot; and the horizontal axis is labeled &quot;&quot;Quantity of Reserves, R.&quot;&quot; The line for supply R s is a vertical line from a point labeled as N B R on the horizontal axis. The line turns to right and becomes parallel to the horizontal axis at federal fund rate equals i d. The line for demand R d asterisk slopes downward from the upper left corner and intersects the vertical part of the supply line R s at federal funds rate equals i T f f. The line becomes parallel to the horizontal axis at federal funds rate equals i dash f f equals i o r. A line sub parallel to the down-sloping part of the line for R d 1 on the left shows the leftward shift in demand line R d dash. This line also becomes parallel to the horizontal axis at the same point, and joins the horizontal part of the line for R d asterisk. A line sub parallel to the down-sloping part of the line for R d 1 on the right, shows the rightward shift in demand line R d double dash. This line joins the horizontal part of the line for R d asterisk. The dotted horizontal lines are drawn from points i double dash f f equals i d, i T f f, and i dash  equals i o r. An up arrow points from the line at i T f f to the line at i d and a down arrow points from the line at i T f f to the line at i o r. A right arrow points from line for R d dash to R d asterisk. Another right arrow points from the line for R d asterisk to R d double dash. The two steps shown in the graph are:&#10;Step 1. A rightward shift of the demand curve raises the federal funds rate to a maximum of the discount rate.&#10;Step 1. A leftward shift of the demand curve lowers the federal funds rate to a minimum of  the interest rate on reserves.&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676400"/>
            <a:ext cx="6172200" cy="451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39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C975-8FE6-42E3-9E2B-A161BA0C6C52}"/>
              </a:ext>
            </a:extLst>
          </p:cNvPr>
          <p:cNvSpPr>
            <a:spLocks noGrp="1"/>
          </p:cNvSpPr>
          <p:nvPr>
            <p:ph type="title"/>
          </p:nvPr>
        </p:nvSpPr>
        <p:spPr/>
        <p:txBody>
          <a:bodyPr/>
          <a:lstStyle/>
          <a:p>
            <a:r>
              <a:rPr lang="en-US" dirty="0"/>
              <a:t>How Fed Views Floor versus Corridor System: Fed versus Textbook </a:t>
            </a:r>
            <a:r>
              <a:rPr lang="en-US" sz="2000" b="0" dirty="0"/>
              <a:t>(1 of 7)</a:t>
            </a:r>
          </a:p>
        </p:txBody>
      </p:sp>
      <p:pic>
        <p:nvPicPr>
          <p:cNvPr id="9" name="Content Placeholder 4">
            <a:extLst>
              <a:ext uri="{FF2B5EF4-FFF2-40B4-BE49-F238E27FC236}">
                <a16:creationId xmlns:a16="http://schemas.microsoft.com/office/drawing/2014/main" id="{571FF1A3-3343-4CF0-9CF1-2D4171F81A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1765" y="2057400"/>
            <a:ext cx="7074569" cy="3200400"/>
          </a:xfrm>
        </p:spPr>
      </p:pic>
    </p:spTree>
    <p:extLst>
      <p:ext uri="{BB962C8B-B14F-4D97-AF65-F5344CB8AC3E}">
        <p14:creationId xmlns:p14="http://schemas.microsoft.com/office/powerpoint/2010/main" val="1537066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0E599B0-4E00-4B7D-B07E-5207AA03598F}"/>
              </a:ext>
            </a:extLst>
          </p:cNvPr>
          <p:cNvSpPr>
            <a:spLocks noGrp="1"/>
          </p:cNvSpPr>
          <p:nvPr>
            <p:ph type="title"/>
          </p:nvPr>
        </p:nvSpPr>
        <p:spPr/>
        <p:txBody>
          <a:bodyPr/>
          <a:lstStyle/>
          <a:p>
            <a:r>
              <a:rPr lang="en-US" dirty="0"/>
              <a:t>How Fed Views Floor versus Corridor System: Fed versus Textbook </a:t>
            </a:r>
            <a:r>
              <a:rPr lang="en-US" sz="2000" b="0" dirty="0"/>
              <a:t>(2 of 7)</a:t>
            </a:r>
            <a:endParaRPr lang="en-US" dirty="0"/>
          </a:p>
        </p:txBody>
      </p:sp>
      <p:sp>
        <p:nvSpPr>
          <p:cNvPr id="9" name="Content Placeholder 8">
            <a:extLst>
              <a:ext uri="{FF2B5EF4-FFF2-40B4-BE49-F238E27FC236}">
                <a16:creationId xmlns:a16="http://schemas.microsoft.com/office/drawing/2014/main" id="{F06805B2-A7F8-48C0-9A3E-72821F6DA210}"/>
              </a:ext>
            </a:extLst>
          </p:cNvPr>
          <p:cNvSpPr>
            <a:spLocks noGrp="1"/>
          </p:cNvSpPr>
          <p:nvPr>
            <p:ph idx="1"/>
          </p:nvPr>
        </p:nvSpPr>
        <p:spPr/>
        <p:txBody>
          <a:bodyPr/>
          <a:lstStyle/>
          <a:p>
            <a:r>
              <a:rPr lang="en-US" sz="1800" dirty="0"/>
              <a:t>In Fed’s view, the advantage of floor system is that Fed can </a:t>
            </a:r>
            <a:r>
              <a:rPr lang="en-US" sz="1800" b="1" dirty="0"/>
              <a:t>add more reserves in the system</a:t>
            </a:r>
            <a:r>
              <a:rPr lang="en-US" sz="1800" dirty="0"/>
              <a:t> to maintain the same Fed Funds target.</a:t>
            </a:r>
          </a:p>
          <a:p>
            <a:r>
              <a:rPr lang="en-US" sz="1800" dirty="0"/>
              <a:t>For a floor system to work, Fed should set the target for fed funds rate very close to IOER.</a:t>
            </a:r>
          </a:p>
          <a:p>
            <a:r>
              <a:rPr lang="en-US" sz="1800" dirty="0"/>
              <a:t>In textbook, this is shown as a case in which conventional MP is </a:t>
            </a:r>
            <a:r>
              <a:rPr lang="en-US" sz="1800" u="sng" dirty="0"/>
              <a:t>ineffective</a:t>
            </a:r>
            <a:r>
              <a:rPr lang="en-US" sz="1800" dirty="0"/>
              <a:t>.</a:t>
            </a:r>
          </a:p>
          <a:p>
            <a:r>
              <a:rPr lang="en-US" sz="1800" dirty="0"/>
              <a:t>From Fed’s point of view, however, even though conventional MP is not enough during crisis, it is </a:t>
            </a:r>
            <a:r>
              <a:rPr lang="en-US" sz="1800" b="1" dirty="0">
                <a:solidFill>
                  <a:srgbClr val="FF0000"/>
                </a:solidFill>
              </a:rPr>
              <a:t>not ineffective </a:t>
            </a:r>
            <a:r>
              <a:rPr lang="en-US" sz="1800" dirty="0"/>
              <a:t>since </a:t>
            </a:r>
          </a:p>
          <a:p>
            <a:pPr lvl="1"/>
            <a:r>
              <a:rPr lang="en-US" sz="1800" dirty="0"/>
              <a:t>during the crisis when there is a </a:t>
            </a:r>
            <a:r>
              <a:rPr lang="en-US" sz="1800" b="1" dirty="0">
                <a:solidFill>
                  <a:srgbClr val="FF0000"/>
                </a:solidFill>
              </a:rPr>
              <a:t>liquidity shortage</a:t>
            </a:r>
            <a:r>
              <a:rPr lang="en-US" sz="1800" dirty="0"/>
              <a:t>, Fed can inject the extra  liquidity to the system in name of “conventional monetary policy”.</a:t>
            </a:r>
          </a:p>
          <a:p>
            <a:pPr lvl="1"/>
            <a:r>
              <a:rPr lang="en-US" sz="1800" dirty="0"/>
              <a:t>In other words, the objective of Fed’s conventional tools of MP changes from </a:t>
            </a:r>
            <a:r>
              <a:rPr lang="en-US" sz="1800" b="1" dirty="0"/>
              <a:t>affecting interest rate </a:t>
            </a:r>
            <a:r>
              <a:rPr lang="en-US" sz="1800" dirty="0"/>
              <a:t>to </a:t>
            </a:r>
            <a:r>
              <a:rPr lang="en-US" sz="1800" b="1" dirty="0"/>
              <a:t>injecting liquidity </a:t>
            </a:r>
            <a:r>
              <a:rPr lang="en-US" sz="1800" dirty="0"/>
              <a:t>during crisis.</a:t>
            </a:r>
          </a:p>
          <a:p>
            <a:endParaRPr lang="en-US" sz="2000" dirty="0"/>
          </a:p>
        </p:txBody>
      </p:sp>
    </p:spTree>
    <p:extLst>
      <p:ext uri="{BB962C8B-B14F-4D97-AF65-F5344CB8AC3E}">
        <p14:creationId xmlns:p14="http://schemas.microsoft.com/office/powerpoint/2010/main" val="303028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5C54A-64E0-4132-97D8-E193A2C1E110}"/>
              </a:ext>
            </a:extLst>
          </p:cNvPr>
          <p:cNvSpPr>
            <a:spLocks noGrp="1"/>
          </p:cNvSpPr>
          <p:nvPr>
            <p:ph type="title"/>
          </p:nvPr>
        </p:nvSpPr>
        <p:spPr/>
        <p:txBody>
          <a:bodyPr/>
          <a:lstStyle/>
          <a:p>
            <a:r>
              <a:rPr lang="en-US" dirty="0"/>
              <a:t>How Fed Views Floor versus Corridor System: Fed versus Textbook </a:t>
            </a:r>
            <a:r>
              <a:rPr lang="en-US" sz="2000" b="0" dirty="0"/>
              <a:t>(3 of 7)</a:t>
            </a:r>
            <a:endParaRPr lang="en-US" dirty="0"/>
          </a:p>
        </p:txBody>
      </p:sp>
      <p:sp>
        <p:nvSpPr>
          <p:cNvPr id="6" name="Content Placeholder 5">
            <a:extLst>
              <a:ext uri="{FF2B5EF4-FFF2-40B4-BE49-F238E27FC236}">
                <a16:creationId xmlns:a16="http://schemas.microsoft.com/office/drawing/2014/main" id="{A4F3C79E-E37B-48E0-A6AB-CFFE24FD2665}"/>
              </a:ext>
            </a:extLst>
          </p:cNvPr>
          <p:cNvSpPr>
            <a:spLocks noGrp="1"/>
          </p:cNvSpPr>
          <p:nvPr>
            <p:ph sz="half" idx="2"/>
          </p:nvPr>
        </p:nvSpPr>
        <p:spPr>
          <a:xfrm>
            <a:off x="453288" y="1447800"/>
            <a:ext cx="3966312" cy="4508500"/>
          </a:xfrm>
        </p:spPr>
        <p:txBody>
          <a:bodyPr/>
          <a:lstStyle/>
          <a:p>
            <a:r>
              <a:rPr lang="en-US" sz="1800" dirty="0"/>
              <a:t>To understand the shape of the </a:t>
            </a:r>
            <a:r>
              <a:rPr lang="en-US" sz="1800" b="1" dirty="0">
                <a:solidFill>
                  <a:srgbClr val="FF0000"/>
                </a:solidFill>
              </a:rPr>
              <a:t>demand curve </a:t>
            </a:r>
            <a:r>
              <a:rPr lang="en-US" sz="1800" dirty="0"/>
              <a:t>in this figure, suppose first that the supply of reserve balances is very small.</a:t>
            </a:r>
          </a:p>
          <a:p>
            <a:r>
              <a:rPr lang="en-US" sz="1800" dirty="0"/>
              <a:t>In this case, some banks will have difficulty meeting their reserve requirement. As these banks try to borrow funds, the market interest rate will be pushed up toward the ceiling created by the discount rate.</a:t>
            </a:r>
          </a:p>
          <a:p>
            <a:r>
              <a:rPr lang="en-US" sz="1800" dirty="0"/>
              <a:t>The market rate may actually rise above the discount rate because of “stigma” effect.</a:t>
            </a:r>
          </a:p>
        </p:txBody>
      </p:sp>
      <p:pic>
        <p:nvPicPr>
          <p:cNvPr id="10" name="Content Placeholder 9">
            <a:extLst>
              <a:ext uri="{FF2B5EF4-FFF2-40B4-BE49-F238E27FC236}">
                <a16:creationId xmlns:a16="http://schemas.microsoft.com/office/drawing/2014/main" id="{CEB187D2-32DD-4AD2-AE59-CA174F8AD93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953000" y="1905000"/>
            <a:ext cx="4059679" cy="3581400"/>
          </a:xfrm>
        </p:spPr>
      </p:pic>
    </p:spTree>
    <p:extLst>
      <p:ext uri="{BB962C8B-B14F-4D97-AF65-F5344CB8AC3E}">
        <p14:creationId xmlns:p14="http://schemas.microsoft.com/office/powerpoint/2010/main" val="4133631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3EFF21E-A98B-4F1A-B5EE-606090022EC0}"/>
              </a:ext>
            </a:extLst>
          </p:cNvPr>
          <p:cNvSpPr>
            <a:spLocks noGrp="1"/>
          </p:cNvSpPr>
          <p:nvPr>
            <p:ph type="title"/>
          </p:nvPr>
        </p:nvSpPr>
        <p:spPr/>
        <p:txBody>
          <a:bodyPr/>
          <a:lstStyle/>
          <a:p>
            <a:r>
              <a:rPr lang="en-US" dirty="0"/>
              <a:t>How Fed Views Floor versus Corridor System: Fed versus Textbook </a:t>
            </a:r>
            <a:r>
              <a:rPr lang="en-US" sz="2000" b="0" dirty="0"/>
              <a:t>(4 of 7)</a:t>
            </a:r>
            <a:endParaRPr lang="en-US" dirty="0"/>
          </a:p>
        </p:txBody>
      </p:sp>
      <p:sp>
        <p:nvSpPr>
          <p:cNvPr id="8" name="Content Placeholder 7">
            <a:extLst>
              <a:ext uri="{FF2B5EF4-FFF2-40B4-BE49-F238E27FC236}">
                <a16:creationId xmlns:a16="http://schemas.microsoft.com/office/drawing/2014/main" id="{5EC2E81E-BCA9-4F19-9E9F-9DA342C7CCCC}"/>
              </a:ext>
            </a:extLst>
          </p:cNvPr>
          <p:cNvSpPr>
            <a:spLocks noGrp="1"/>
          </p:cNvSpPr>
          <p:nvPr>
            <p:ph idx="1"/>
          </p:nvPr>
        </p:nvSpPr>
        <p:spPr/>
        <p:txBody>
          <a:bodyPr/>
          <a:lstStyle/>
          <a:p>
            <a:r>
              <a:rPr lang="en-US" sz="2000" dirty="0"/>
              <a:t>Once the supply of balances becomes large enough that all banks expect to meet their requirements, the demand curve falls off sharply. </a:t>
            </a:r>
          </a:p>
          <a:p>
            <a:pPr lvl="1"/>
            <a:r>
              <a:rPr lang="en-US" sz="2000" dirty="0"/>
              <a:t>At this point, the value of reserve balances is determined largely by </a:t>
            </a:r>
            <a:r>
              <a:rPr lang="en-US" sz="2000" i="1" dirty="0"/>
              <a:t>banks’ desire to be able to make payments out of their account </a:t>
            </a:r>
            <a:r>
              <a:rPr lang="en-US" sz="2000" dirty="0"/>
              <a:t>as needed without the risk of falling below their requirement. </a:t>
            </a:r>
          </a:p>
          <a:p>
            <a:r>
              <a:rPr lang="en-US" sz="2000" dirty="0"/>
              <a:t>This part of the curve is labeled the </a:t>
            </a:r>
            <a:r>
              <a:rPr lang="en-US" sz="2000" i="1" dirty="0"/>
              <a:t>inelastic region</a:t>
            </a:r>
            <a:r>
              <a:rPr lang="en-US" sz="2000" dirty="0"/>
              <a:t> in the figure; the term “</a:t>
            </a:r>
            <a:r>
              <a:rPr lang="en-US" sz="2000" b="1" dirty="0">
                <a:solidFill>
                  <a:srgbClr val="FF0000"/>
                </a:solidFill>
              </a:rPr>
              <a:t>inelastic</a:t>
            </a:r>
            <a:r>
              <a:rPr lang="en-US" sz="2000" dirty="0"/>
              <a:t>” here means that the quantity of balances banks demand is relatively insensitive to changes in the interest rate.</a:t>
            </a:r>
            <a:br>
              <a:rPr lang="en-US" sz="2000" dirty="0"/>
            </a:br>
            <a:endParaRPr lang="en-US" sz="2000" dirty="0"/>
          </a:p>
        </p:txBody>
      </p:sp>
    </p:spTree>
    <p:extLst>
      <p:ext uri="{BB962C8B-B14F-4D97-AF65-F5344CB8AC3E}">
        <p14:creationId xmlns:p14="http://schemas.microsoft.com/office/powerpoint/2010/main" val="2400999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Learning Objectives</a:t>
            </a:r>
            <a:endParaRPr lang="en-US" dirty="0"/>
          </a:p>
        </p:txBody>
      </p:sp>
      <p:sp>
        <p:nvSpPr>
          <p:cNvPr id="3" name="Content Placeholder 2"/>
          <p:cNvSpPr>
            <a:spLocks noGrp="1"/>
          </p:cNvSpPr>
          <p:nvPr>
            <p:ph idx="1"/>
          </p:nvPr>
        </p:nvSpPr>
        <p:spPr>
          <a:xfrm>
            <a:off x="457200" y="1600200"/>
            <a:ext cx="8229600" cy="4648200"/>
          </a:xfrm>
        </p:spPr>
        <p:txBody>
          <a:bodyPr/>
          <a:lstStyle/>
          <a:p>
            <a:pPr marL="256032" indent="-256032">
              <a:buSzPct val="100000"/>
            </a:pPr>
            <a:r>
              <a:rPr lang="en-US" altLang="en-US" sz="2000" dirty="0">
                <a:ea typeface="ヒラギノ角ゴ Pro W3" charset="-128"/>
              </a:rPr>
              <a:t>Illustrate the market for reserves and demonstrate how changes in monetary policy can affect the federal funds rate.</a:t>
            </a:r>
          </a:p>
          <a:p>
            <a:pPr marL="256032" indent="-256032">
              <a:buSzPct val="100000"/>
            </a:pPr>
            <a:r>
              <a:rPr lang="en-US" altLang="en-US" sz="2000" dirty="0">
                <a:ea typeface="ヒラギノ角ゴ Pro W3" charset="-128"/>
              </a:rPr>
              <a:t>Summarize how conventional monetary policy tools are implemented and the advantages and limitations of each tool.</a:t>
            </a:r>
          </a:p>
          <a:p>
            <a:pPr marL="256032" indent="-256032">
              <a:buSzPct val="100000"/>
            </a:pPr>
            <a:r>
              <a:rPr lang="en-US" altLang="en-US" sz="2000" dirty="0">
                <a:ea typeface="ヒラギノ角ゴ Pro W3" charset="-128"/>
              </a:rPr>
              <a:t>Explain the key monetary policy tools that are used when conventional policy is no longer effective.</a:t>
            </a:r>
          </a:p>
          <a:p>
            <a:pPr marL="256032" indent="-256032">
              <a:buSzPct val="100000"/>
            </a:pPr>
            <a:r>
              <a:rPr lang="en-US" altLang="en-US" sz="2000" dirty="0">
                <a:ea typeface="ヒラギノ角ゴ Pro W3" charset="-128"/>
              </a:rPr>
              <a:t>Identify the distinctions and similarities between the monetary policy tools of the Federal Reserve and those of the European Central Bank.</a:t>
            </a:r>
          </a:p>
        </p:txBody>
      </p:sp>
    </p:spTree>
    <p:extLst>
      <p:ext uri="{BB962C8B-B14F-4D97-AF65-F5344CB8AC3E}">
        <p14:creationId xmlns:p14="http://schemas.microsoft.com/office/powerpoint/2010/main" val="28051857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A2ECB-5DCF-4439-91AC-9D7AC3C7DEDA}"/>
              </a:ext>
            </a:extLst>
          </p:cNvPr>
          <p:cNvSpPr>
            <a:spLocks noGrp="1"/>
          </p:cNvSpPr>
          <p:nvPr>
            <p:ph type="title"/>
          </p:nvPr>
        </p:nvSpPr>
        <p:spPr/>
        <p:txBody>
          <a:bodyPr/>
          <a:lstStyle/>
          <a:p>
            <a:r>
              <a:rPr lang="en-US" dirty="0"/>
              <a:t>How Fed Views Floor versus Corridor System: Fed versus Textbook </a:t>
            </a:r>
            <a:r>
              <a:rPr lang="en-US" sz="2000" b="0" dirty="0"/>
              <a:t>(5 of 7)</a:t>
            </a:r>
            <a:endParaRPr lang="en-US" dirty="0"/>
          </a:p>
        </p:txBody>
      </p:sp>
      <p:sp>
        <p:nvSpPr>
          <p:cNvPr id="3" name="Content Placeholder 2">
            <a:extLst>
              <a:ext uri="{FF2B5EF4-FFF2-40B4-BE49-F238E27FC236}">
                <a16:creationId xmlns:a16="http://schemas.microsoft.com/office/drawing/2014/main" id="{5C67836E-9ED5-4CB4-93E2-9ED97880835D}"/>
              </a:ext>
            </a:extLst>
          </p:cNvPr>
          <p:cNvSpPr>
            <a:spLocks noGrp="1"/>
          </p:cNvSpPr>
          <p:nvPr>
            <p:ph idx="1"/>
          </p:nvPr>
        </p:nvSpPr>
        <p:spPr/>
        <p:txBody>
          <a:bodyPr/>
          <a:lstStyle/>
          <a:p>
            <a:r>
              <a:rPr lang="en-US" sz="2000" dirty="0"/>
              <a:t>As the </a:t>
            </a:r>
            <a:r>
              <a:rPr lang="en-US" sz="2000" b="1" dirty="0"/>
              <a:t>supply of balances increases </a:t>
            </a:r>
            <a:r>
              <a:rPr lang="en-US" sz="2000" dirty="0"/>
              <a:t>further, the demand curve flattens out into an </a:t>
            </a:r>
            <a:r>
              <a:rPr lang="en-US" sz="2000" b="1" i="1" dirty="0">
                <a:solidFill>
                  <a:srgbClr val="FF0000"/>
                </a:solidFill>
              </a:rPr>
              <a:t>elastic region</a:t>
            </a:r>
            <a:r>
              <a:rPr lang="en-US" sz="2000" b="1" dirty="0">
                <a:solidFill>
                  <a:srgbClr val="FF0000"/>
                </a:solidFill>
              </a:rPr>
              <a:t> </a:t>
            </a:r>
            <a:r>
              <a:rPr lang="en-US" sz="2000" dirty="0"/>
              <a:t>where</a:t>
            </a:r>
          </a:p>
          <a:p>
            <a:pPr lvl="1"/>
            <a:r>
              <a:rPr lang="en-US" sz="2000" dirty="0"/>
              <a:t>the demand for balances is much more sensitive to changes in the interest rate. </a:t>
            </a:r>
          </a:p>
          <a:p>
            <a:pPr lvl="1"/>
            <a:r>
              <a:rPr lang="en-US" sz="2000" dirty="0"/>
              <a:t>In this region, banks have </a:t>
            </a:r>
            <a:r>
              <a:rPr lang="en-US" sz="2000" u="sng" dirty="0"/>
              <a:t>sufficient balances </a:t>
            </a:r>
            <a:r>
              <a:rPr lang="en-US" sz="2000" dirty="0"/>
              <a:t>to meet their reserve requirements comfortably while satisfying all payments needs. </a:t>
            </a:r>
          </a:p>
          <a:p>
            <a:r>
              <a:rPr lang="en-US" sz="2000" dirty="0"/>
              <a:t>The value of reserve balances in this region comes largely from the fact that these balances are a </a:t>
            </a:r>
            <a:r>
              <a:rPr lang="en-US" sz="2000" b="1" dirty="0"/>
              <a:t>perfectly liquid</a:t>
            </a:r>
            <a:r>
              <a:rPr lang="en-US" sz="2000" dirty="0"/>
              <a:t>, </a:t>
            </a:r>
            <a:r>
              <a:rPr lang="en-US" sz="2000" b="1" dirty="0"/>
              <a:t>interest-bearing asset </a:t>
            </a:r>
            <a:r>
              <a:rPr lang="en-US" sz="2000" dirty="0"/>
              <a:t>that banks can hold as part of their general liquidity pools. </a:t>
            </a:r>
          </a:p>
          <a:p>
            <a:r>
              <a:rPr lang="en-US" sz="2000" dirty="0"/>
              <a:t>The </a:t>
            </a:r>
            <a:r>
              <a:rPr lang="en-US" sz="2000" b="1" dirty="0"/>
              <a:t>interest-on-reserves rate </a:t>
            </a:r>
            <a:r>
              <a:rPr lang="en-US" sz="2000" dirty="0"/>
              <a:t>that banks earn by holding these balances is, therefore, the relevant reference point for the market interest rate.</a:t>
            </a:r>
          </a:p>
        </p:txBody>
      </p:sp>
    </p:spTree>
    <p:extLst>
      <p:ext uri="{BB962C8B-B14F-4D97-AF65-F5344CB8AC3E}">
        <p14:creationId xmlns:p14="http://schemas.microsoft.com/office/powerpoint/2010/main" val="3902194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5246-9249-4FDA-8DF5-47844102351C}"/>
              </a:ext>
            </a:extLst>
          </p:cNvPr>
          <p:cNvSpPr>
            <a:spLocks noGrp="1"/>
          </p:cNvSpPr>
          <p:nvPr>
            <p:ph type="title"/>
          </p:nvPr>
        </p:nvSpPr>
        <p:spPr/>
        <p:txBody>
          <a:bodyPr/>
          <a:lstStyle/>
          <a:p>
            <a:r>
              <a:rPr lang="en-US" dirty="0"/>
              <a:t>How Fed Views Floor versus Corridor System: Fed versus Textbook </a:t>
            </a:r>
            <a:r>
              <a:rPr lang="en-US" sz="2000" b="0" dirty="0"/>
              <a:t>(6 of 7)</a:t>
            </a:r>
            <a:endParaRPr lang="en-US" dirty="0"/>
          </a:p>
        </p:txBody>
      </p:sp>
      <p:sp>
        <p:nvSpPr>
          <p:cNvPr id="3" name="Content Placeholder 2">
            <a:extLst>
              <a:ext uri="{FF2B5EF4-FFF2-40B4-BE49-F238E27FC236}">
                <a16:creationId xmlns:a16="http://schemas.microsoft.com/office/drawing/2014/main" id="{24C4E340-A561-4460-8CA0-ABA4348AD74A}"/>
              </a:ext>
            </a:extLst>
          </p:cNvPr>
          <p:cNvSpPr>
            <a:spLocks noGrp="1"/>
          </p:cNvSpPr>
          <p:nvPr>
            <p:ph idx="1"/>
          </p:nvPr>
        </p:nvSpPr>
        <p:spPr/>
        <p:txBody>
          <a:bodyPr/>
          <a:lstStyle/>
          <a:p>
            <a:r>
              <a:rPr lang="en-US" sz="2000" dirty="0"/>
              <a:t>The major difference between the Fed’s view and Textbook view of corridor and floor system:</a:t>
            </a:r>
          </a:p>
          <a:p>
            <a:pPr marL="457200" indent="-457200">
              <a:buFont typeface="+mj-lt"/>
              <a:buAutoNum type="arabicPeriod"/>
            </a:pPr>
            <a:r>
              <a:rPr lang="en-US" sz="2000" b="1" dirty="0">
                <a:solidFill>
                  <a:srgbClr val="FF0000"/>
                </a:solidFill>
              </a:rPr>
              <a:t>1. The Measure of Effectiveness: </a:t>
            </a:r>
            <a:r>
              <a:rPr lang="en-US" sz="2000" dirty="0"/>
              <a:t>Textbook suggests that conventional monetary policy is </a:t>
            </a:r>
            <a:r>
              <a:rPr lang="en-US" sz="2000" b="1" dirty="0"/>
              <a:t>not effective </a:t>
            </a:r>
            <a:r>
              <a:rPr lang="en-US" sz="2000" dirty="0"/>
              <a:t>when the supply for reserve curve intersects with the flat section of demand curve. </a:t>
            </a:r>
          </a:p>
          <a:p>
            <a:pPr marL="457200" indent="-457200">
              <a:buFont typeface="+mj-lt"/>
              <a:buAutoNum type="arabicPeriod"/>
            </a:pPr>
            <a:r>
              <a:rPr lang="en-US" sz="2000" dirty="0"/>
              <a:t>According to Fed, however, at this point, even though Federal Funds rate cannot be effected through Fed’s conventional operations, Federal Reserve is still able to inject reserve into the system without creating fluctuations in fed funds rate by lowering it and addressing liquidity problem. </a:t>
            </a:r>
          </a:p>
          <a:p>
            <a:pPr marL="457200" indent="-457200">
              <a:buFont typeface="+mj-lt"/>
              <a:buAutoNum type="arabicPeriod"/>
            </a:pPr>
            <a:r>
              <a:rPr lang="en-US" sz="2000" dirty="0"/>
              <a:t>Remember that when the economy hit this point, it is usually as a result of a crisis. Thus, it is important for the Fed to inject liquidity into the system and fight liquidity shortage.</a:t>
            </a:r>
          </a:p>
        </p:txBody>
      </p:sp>
    </p:spTree>
    <p:extLst>
      <p:ext uri="{BB962C8B-B14F-4D97-AF65-F5344CB8AC3E}">
        <p14:creationId xmlns:p14="http://schemas.microsoft.com/office/powerpoint/2010/main" val="2893071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01A6A-2CDD-43C6-92B0-B13D2C988AC2}"/>
              </a:ext>
            </a:extLst>
          </p:cNvPr>
          <p:cNvSpPr>
            <a:spLocks noGrp="1"/>
          </p:cNvSpPr>
          <p:nvPr>
            <p:ph type="title"/>
          </p:nvPr>
        </p:nvSpPr>
        <p:spPr/>
        <p:txBody>
          <a:bodyPr/>
          <a:lstStyle/>
          <a:p>
            <a:r>
              <a:rPr lang="en-US" dirty="0"/>
              <a:t>How Fed Views Floor versus Corridor System: Fed versus Textbook </a:t>
            </a:r>
            <a:r>
              <a:rPr lang="en-US" sz="2000" b="0" dirty="0"/>
              <a:t>(7 of 7)</a:t>
            </a:r>
            <a:endParaRPr lang="en-US" dirty="0"/>
          </a:p>
        </p:txBody>
      </p:sp>
      <p:sp>
        <p:nvSpPr>
          <p:cNvPr id="3" name="Content Placeholder 2">
            <a:extLst>
              <a:ext uri="{FF2B5EF4-FFF2-40B4-BE49-F238E27FC236}">
                <a16:creationId xmlns:a16="http://schemas.microsoft.com/office/drawing/2014/main" id="{EA1DF513-9B24-490B-87AD-6D275F1AF1CB}"/>
              </a:ext>
            </a:extLst>
          </p:cNvPr>
          <p:cNvSpPr>
            <a:spLocks noGrp="1"/>
          </p:cNvSpPr>
          <p:nvPr>
            <p:ph idx="1"/>
          </p:nvPr>
        </p:nvSpPr>
        <p:spPr/>
        <p:txBody>
          <a:bodyPr/>
          <a:lstStyle/>
          <a:p>
            <a:r>
              <a:rPr lang="en-US" sz="2000" dirty="0"/>
              <a:t> </a:t>
            </a:r>
          </a:p>
          <a:p>
            <a:r>
              <a:rPr lang="en-US" sz="2000" b="1" dirty="0">
                <a:solidFill>
                  <a:srgbClr val="FF0000"/>
                </a:solidFill>
              </a:rPr>
              <a:t>  2. The Instrument of Conventional Monetary Policy: </a:t>
            </a:r>
            <a:r>
              <a:rPr lang="en-US" sz="2000" dirty="0"/>
              <a:t>According to the textbook, the main instrument of </a:t>
            </a:r>
            <a:r>
              <a:rPr lang="en-US" sz="2000" i="1" dirty="0"/>
              <a:t>conventional monetary policy </a:t>
            </a:r>
            <a:r>
              <a:rPr lang="en-US" sz="2000" dirty="0"/>
              <a:t>is to </a:t>
            </a:r>
            <a:r>
              <a:rPr lang="en-US" sz="2000" b="1" dirty="0"/>
              <a:t>affect aggregate demand </a:t>
            </a:r>
            <a:r>
              <a:rPr lang="en-US" sz="2000" dirty="0"/>
              <a:t>remains to be </a:t>
            </a:r>
            <a:r>
              <a:rPr lang="en-US" sz="2000" b="1" dirty="0"/>
              <a:t>interest rate. </a:t>
            </a:r>
          </a:p>
          <a:p>
            <a:r>
              <a:rPr lang="en-US" sz="2000" dirty="0"/>
              <a:t>From Fed’s point of view, however, during the crisis, the main instrument in conducting conventional monetary policy is </a:t>
            </a:r>
            <a:r>
              <a:rPr lang="en-US" sz="2000" b="1" dirty="0"/>
              <a:t>providing liquidity </a:t>
            </a:r>
            <a:r>
              <a:rPr lang="en-US" sz="2000" dirty="0"/>
              <a:t>to the banking system </a:t>
            </a:r>
            <a:r>
              <a:rPr lang="en-US" sz="2000" b="1" dirty="0"/>
              <a:t>instead </a:t>
            </a:r>
            <a:r>
              <a:rPr lang="en-US" sz="2000" dirty="0"/>
              <a:t>by providing additional reserve without changing interest rate.</a:t>
            </a:r>
          </a:p>
        </p:txBody>
      </p:sp>
    </p:spTree>
    <p:extLst>
      <p:ext uri="{BB962C8B-B14F-4D97-AF65-F5344CB8AC3E}">
        <p14:creationId xmlns:p14="http://schemas.microsoft.com/office/powerpoint/2010/main" val="627986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Conventional Monetary Policy Tools</a:t>
            </a:r>
          </a:p>
        </p:txBody>
      </p:sp>
      <p:sp>
        <p:nvSpPr>
          <p:cNvPr id="3" name="Content Placeholder 2"/>
          <p:cNvSpPr>
            <a:spLocks noGrp="1"/>
          </p:cNvSpPr>
          <p:nvPr>
            <p:ph idx="1"/>
          </p:nvPr>
        </p:nvSpPr>
        <p:spPr/>
        <p:txBody>
          <a:bodyPr/>
          <a:lstStyle/>
          <a:p>
            <a:r>
              <a:rPr lang="en-US" sz="2000" dirty="0"/>
              <a:t>During normal times, the Federal Reserve uses three tools of monetary policy—open market operations, discount lending, and reserve requirements—to control the money supply and interest rates, and these are referred to as conventional monetary policy tools.</a:t>
            </a:r>
          </a:p>
        </p:txBody>
      </p:sp>
    </p:spTree>
    <p:extLst>
      <p:ext uri="{BB962C8B-B14F-4D97-AF65-F5344CB8AC3E}">
        <p14:creationId xmlns:p14="http://schemas.microsoft.com/office/powerpoint/2010/main" val="130799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Market Operations </a:t>
            </a:r>
            <a:r>
              <a:rPr lang="en-US" sz="2000" b="0" dirty="0"/>
              <a:t>(1 of 3)</a:t>
            </a:r>
          </a:p>
        </p:txBody>
      </p:sp>
      <p:sp>
        <p:nvSpPr>
          <p:cNvPr id="3" name="Content Placeholder 2"/>
          <p:cNvSpPr>
            <a:spLocks noGrp="1"/>
          </p:cNvSpPr>
          <p:nvPr>
            <p:ph idx="1"/>
          </p:nvPr>
        </p:nvSpPr>
        <p:spPr/>
        <p:txBody>
          <a:bodyPr/>
          <a:lstStyle/>
          <a:p>
            <a:r>
              <a:rPr lang="en-US" sz="2000" b="1" dirty="0"/>
              <a:t>Dynamic open market operations</a:t>
            </a:r>
          </a:p>
          <a:p>
            <a:r>
              <a:rPr lang="en-US" sz="2000" b="1" dirty="0"/>
              <a:t>Defensive open market operations</a:t>
            </a:r>
          </a:p>
          <a:p>
            <a:r>
              <a:rPr lang="en-US" sz="2000" b="1" dirty="0"/>
              <a:t>Primary dealers</a:t>
            </a:r>
          </a:p>
          <a:p>
            <a:r>
              <a:rPr lang="en-US" sz="2000" b="1" dirty="0"/>
              <a:t>TRAPS (Trading Room Automated Processing System)</a:t>
            </a:r>
          </a:p>
          <a:p>
            <a:r>
              <a:rPr lang="en-US" sz="2000" b="1" dirty="0"/>
              <a:t>Repurchase agreements</a:t>
            </a:r>
          </a:p>
          <a:p>
            <a:r>
              <a:rPr lang="en-US" sz="2000" b="1" dirty="0"/>
              <a:t>Matched sale–purchase agreements</a:t>
            </a:r>
          </a:p>
        </p:txBody>
      </p:sp>
    </p:spTree>
    <p:extLst>
      <p:ext uri="{BB962C8B-B14F-4D97-AF65-F5344CB8AC3E}">
        <p14:creationId xmlns:p14="http://schemas.microsoft.com/office/powerpoint/2010/main" val="2830224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Market Operations </a:t>
            </a:r>
            <a:r>
              <a:rPr lang="en-US" sz="2000" b="0" dirty="0"/>
              <a:t>(2 of 3)</a:t>
            </a:r>
          </a:p>
        </p:txBody>
      </p:sp>
      <p:sp>
        <p:nvSpPr>
          <p:cNvPr id="3" name="Content Placeholder 2"/>
          <p:cNvSpPr>
            <a:spLocks noGrp="1"/>
          </p:cNvSpPr>
          <p:nvPr>
            <p:ph idx="1"/>
          </p:nvPr>
        </p:nvSpPr>
        <p:spPr/>
        <p:txBody>
          <a:bodyPr/>
          <a:lstStyle/>
          <a:p>
            <a:r>
              <a:rPr lang="en-US" sz="2000" dirty="0"/>
              <a:t>Open market operations are the </a:t>
            </a:r>
            <a:r>
              <a:rPr lang="en-US" sz="2000" b="1" dirty="0"/>
              <a:t>most important </a:t>
            </a:r>
            <a:r>
              <a:rPr lang="en-US" sz="2000" u="sng" dirty="0"/>
              <a:t>conventional monetary policy tool </a:t>
            </a:r>
            <a:r>
              <a:rPr lang="en-US" sz="2000" dirty="0"/>
              <a:t>because </a:t>
            </a:r>
          </a:p>
          <a:p>
            <a:pPr marL="971550" lvl="1" indent="-514350">
              <a:buFont typeface="+mj-lt"/>
              <a:buAutoNum type="romanLcPeriod"/>
            </a:pPr>
            <a:r>
              <a:rPr lang="en-US" sz="2000" dirty="0"/>
              <a:t>they are the </a:t>
            </a:r>
            <a:r>
              <a:rPr lang="en-US" sz="2000" b="1" dirty="0"/>
              <a:t>primary determinants of changes in interest rates and the monetary base</a:t>
            </a:r>
            <a:r>
              <a:rPr lang="en-US" sz="2000" dirty="0"/>
              <a:t>, </a:t>
            </a:r>
          </a:p>
          <a:p>
            <a:pPr marL="971550" lvl="1" indent="-514350">
              <a:buFont typeface="+mj-lt"/>
              <a:buAutoNum type="romanLcPeriod"/>
            </a:pPr>
            <a:r>
              <a:rPr lang="en-US" sz="2000" i="1" u="sng" dirty="0"/>
              <a:t>the main source of fluctuations in the money supply. </a:t>
            </a:r>
          </a:p>
          <a:p>
            <a:endParaRPr lang="en-US" sz="2000" dirty="0"/>
          </a:p>
        </p:txBody>
      </p:sp>
      <p:graphicFrame>
        <p:nvGraphicFramePr>
          <p:cNvPr id="4" name="Diagram 3"/>
          <p:cNvGraphicFramePr/>
          <p:nvPr>
            <p:extLst>
              <p:ext uri="{D42A27DB-BD31-4B8C-83A1-F6EECF244321}">
                <p14:modId xmlns:p14="http://schemas.microsoft.com/office/powerpoint/2010/main" val="3392129636"/>
              </p:ext>
            </p:extLst>
          </p:nvPr>
        </p:nvGraphicFramePr>
        <p:xfrm>
          <a:off x="457200" y="3352800"/>
          <a:ext cx="82296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5190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05E5E-209B-4E69-BB7A-636AD3CDF374}"/>
              </a:ext>
            </a:extLst>
          </p:cNvPr>
          <p:cNvSpPr>
            <a:spLocks noGrp="1"/>
          </p:cNvSpPr>
          <p:nvPr>
            <p:ph type="title"/>
          </p:nvPr>
        </p:nvSpPr>
        <p:spPr/>
        <p:txBody>
          <a:bodyPr/>
          <a:lstStyle/>
          <a:p>
            <a:r>
              <a:rPr lang="en-US" dirty="0"/>
              <a:t>Open Market Operations </a:t>
            </a:r>
            <a:r>
              <a:rPr lang="en-US" sz="2000" b="0" dirty="0"/>
              <a:t>(3 of 3)</a:t>
            </a:r>
            <a:endParaRPr lang="en-US" dirty="0"/>
          </a:p>
        </p:txBody>
      </p:sp>
      <p:sp>
        <p:nvSpPr>
          <p:cNvPr id="3" name="Content Placeholder 2">
            <a:extLst>
              <a:ext uri="{FF2B5EF4-FFF2-40B4-BE49-F238E27FC236}">
                <a16:creationId xmlns:a16="http://schemas.microsoft.com/office/drawing/2014/main" id="{C010B901-9A9B-433E-A05D-3AF830DF1BF0}"/>
              </a:ext>
            </a:extLst>
          </p:cNvPr>
          <p:cNvSpPr>
            <a:spLocks noGrp="1"/>
          </p:cNvSpPr>
          <p:nvPr>
            <p:ph idx="1"/>
          </p:nvPr>
        </p:nvSpPr>
        <p:spPr/>
        <p:txBody>
          <a:bodyPr/>
          <a:lstStyle/>
          <a:p>
            <a:r>
              <a:rPr lang="en-US" sz="2000" dirty="0"/>
              <a:t>Understanding the elements of the </a:t>
            </a:r>
            <a:r>
              <a:rPr lang="en-US" sz="2000" u="sng" dirty="0"/>
              <a:t>Fed’s balance sheet </a:t>
            </a:r>
            <a:r>
              <a:rPr lang="en-US" sz="2000" dirty="0"/>
              <a:t>that </a:t>
            </a:r>
            <a:r>
              <a:rPr lang="en-US" sz="2000" b="1" dirty="0"/>
              <a:t>influence reserves </a:t>
            </a:r>
            <a:r>
              <a:rPr lang="en-US" sz="2000" dirty="0"/>
              <a:t>and the </a:t>
            </a:r>
            <a:r>
              <a:rPr lang="en-US" sz="2000" b="1" dirty="0"/>
              <a:t>monetary base </a:t>
            </a:r>
            <a:r>
              <a:rPr lang="en-US" sz="2000" dirty="0"/>
              <a:t>help us examine how the Federal Reserve conducts open market operations </a:t>
            </a:r>
            <a:r>
              <a:rPr lang="en-US" sz="2000" b="1" dirty="0"/>
              <a:t>with the objective of controlling </a:t>
            </a:r>
            <a:r>
              <a:rPr lang="en-US" sz="2000" b="1" u="sng" dirty="0"/>
              <a:t>short-term interest rates </a:t>
            </a:r>
            <a:r>
              <a:rPr lang="en-US" sz="2000" b="1" dirty="0"/>
              <a:t>and the </a:t>
            </a:r>
            <a:r>
              <a:rPr lang="en-US" sz="2000" b="1" u="sng" dirty="0"/>
              <a:t>money supply</a:t>
            </a:r>
            <a:r>
              <a:rPr lang="en-US" sz="2000" dirty="0"/>
              <a:t>. </a:t>
            </a:r>
          </a:p>
          <a:p>
            <a:r>
              <a:rPr lang="en-US" sz="2000" dirty="0"/>
              <a:t>Open market operations fall </a:t>
            </a:r>
            <a:r>
              <a:rPr lang="en-US" sz="2000" b="1" dirty="0"/>
              <a:t>into two categories</a:t>
            </a:r>
            <a:r>
              <a:rPr lang="en-US" sz="2000" dirty="0"/>
              <a:t>: </a:t>
            </a:r>
          </a:p>
          <a:p>
            <a:pPr marL="914400" lvl="1" indent="-457200">
              <a:buFont typeface="+mj-lt"/>
              <a:buAutoNum type="arabicPeriod"/>
            </a:pPr>
            <a:r>
              <a:rPr lang="en-US" sz="2000" b="1" dirty="0"/>
              <a:t>Dynamic open market operations </a:t>
            </a:r>
            <a:r>
              <a:rPr lang="en-US" sz="2000" dirty="0"/>
              <a:t>are intended to </a:t>
            </a:r>
            <a:r>
              <a:rPr lang="en-US" sz="2000" i="1" dirty="0"/>
              <a:t>change the level of reserves and the monetary base</a:t>
            </a:r>
            <a:r>
              <a:rPr lang="en-US" sz="2000" dirty="0"/>
              <a:t>, and </a:t>
            </a:r>
          </a:p>
          <a:p>
            <a:pPr marL="914400" lvl="1" indent="-457200">
              <a:buFont typeface="+mj-lt"/>
              <a:buAutoNum type="arabicPeriod"/>
            </a:pPr>
            <a:r>
              <a:rPr lang="en-US" sz="2000" b="1" dirty="0"/>
              <a:t>Defensive open market operations </a:t>
            </a:r>
            <a:r>
              <a:rPr lang="en-US" sz="2000" dirty="0"/>
              <a:t>are intended </a:t>
            </a:r>
            <a:r>
              <a:rPr lang="en-US" sz="2000" i="1" dirty="0"/>
              <a:t>to offset movements </a:t>
            </a:r>
            <a:r>
              <a:rPr lang="en-US" sz="2000" u="sng" dirty="0"/>
              <a:t>in other factors that affect reserves and the monetary base</a:t>
            </a:r>
            <a:r>
              <a:rPr lang="en-US" sz="2000" dirty="0"/>
              <a:t>, such as changes in Treasury deposits with the Fed or changes in float</a:t>
            </a:r>
            <a:r>
              <a:rPr lang="en-US" dirty="0"/>
              <a:t>. </a:t>
            </a:r>
          </a:p>
          <a:p>
            <a:endParaRPr lang="en-US" dirty="0"/>
          </a:p>
        </p:txBody>
      </p:sp>
    </p:spTree>
    <p:extLst>
      <p:ext uri="{BB962C8B-B14F-4D97-AF65-F5344CB8AC3E}">
        <p14:creationId xmlns:p14="http://schemas.microsoft.com/office/powerpoint/2010/main" val="396021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D3FDC-9330-469D-8650-E2752020967B}"/>
              </a:ext>
            </a:extLst>
          </p:cNvPr>
          <p:cNvSpPr>
            <a:spLocks noGrp="1"/>
          </p:cNvSpPr>
          <p:nvPr>
            <p:ph type="title"/>
          </p:nvPr>
        </p:nvSpPr>
        <p:spPr/>
        <p:txBody>
          <a:bodyPr/>
          <a:lstStyle/>
          <a:p>
            <a:r>
              <a:rPr lang="en-US" dirty="0"/>
              <a:t>Dynamic Open Market Operation </a:t>
            </a:r>
            <a:r>
              <a:rPr lang="en-US" sz="2000" b="0" dirty="0"/>
              <a:t>(1 of 4) </a:t>
            </a:r>
          </a:p>
        </p:txBody>
      </p:sp>
      <p:sp>
        <p:nvSpPr>
          <p:cNvPr id="3" name="Content Placeholder 2">
            <a:extLst>
              <a:ext uri="{FF2B5EF4-FFF2-40B4-BE49-F238E27FC236}">
                <a16:creationId xmlns:a16="http://schemas.microsoft.com/office/drawing/2014/main" id="{238ACA0D-10C6-4CFB-97E7-E9FB42262D23}"/>
              </a:ext>
            </a:extLst>
          </p:cNvPr>
          <p:cNvSpPr>
            <a:spLocks noGrp="1"/>
          </p:cNvSpPr>
          <p:nvPr>
            <p:ph idx="1"/>
          </p:nvPr>
        </p:nvSpPr>
        <p:spPr/>
        <p:txBody>
          <a:bodyPr/>
          <a:lstStyle/>
          <a:p>
            <a:r>
              <a:rPr lang="en-US" sz="2000" dirty="0"/>
              <a:t>The Fed conducts conventional open market operations in </a:t>
            </a:r>
            <a:r>
              <a:rPr lang="en-US" sz="2000" b="1" dirty="0"/>
              <a:t>U.S. Treasury </a:t>
            </a:r>
            <a:r>
              <a:rPr lang="en-US" sz="2000" dirty="0"/>
              <a:t>and </a:t>
            </a:r>
            <a:r>
              <a:rPr lang="en-US" sz="2000" b="1" dirty="0"/>
              <a:t>government agency securities</a:t>
            </a:r>
            <a:r>
              <a:rPr lang="en-US" sz="2000" dirty="0"/>
              <a:t>, especially U.S. </a:t>
            </a:r>
            <a:r>
              <a:rPr lang="en-US" sz="2000" b="1" dirty="0"/>
              <a:t>Treasury bills</a:t>
            </a:r>
            <a:r>
              <a:rPr lang="en-US" sz="2000" dirty="0"/>
              <a:t>. </a:t>
            </a:r>
          </a:p>
          <a:p>
            <a:r>
              <a:rPr lang="en-US" sz="2000" dirty="0"/>
              <a:t>The Fed conducts most of its open market operations in Treasury securities because:</a:t>
            </a:r>
          </a:p>
          <a:p>
            <a:pPr marL="914400" lvl="1" indent="-457200">
              <a:buFont typeface="+mj-lt"/>
              <a:buAutoNum type="arabicPeriod"/>
            </a:pPr>
            <a:r>
              <a:rPr lang="en-US" sz="2000" dirty="0"/>
              <a:t> the market for these securities is the most </a:t>
            </a:r>
            <a:r>
              <a:rPr lang="en-US" sz="2000" b="1" dirty="0"/>
              <a:t>liquid</a:t>
            </a:r>
            <a:r>
              <a:rPr lang="en-US" sz="2000" dirty="0"/>
              <a:t> and has the </a:t>
            </a:r>
            <a:r>
              <a:rPr lang="en-US" sz="2000" b="1" dirty="0"/>
              <a:t>largest trading volume</a:t>
            </a:r>
            <a:r>
              <a:rPr lang="en-US" sz="2000" dirty="0"/>
              <a:t>. </a:t>
            </a:r>
          </a:p>
          <a:p>
            <a:pPr marL="914400" lvl="1" indent="-457200">
              <a:buFont typeface="+mj-lt"/>
              <a:buAutoNum type="arabicPeriod"/>
            </a:pPr>
            <a:r>
              <a:rPr lang="en-US" sz="2000" dirty="0"/>
              <a:t>It has the </a:t>
            </a:r>
            <a:r>
              <a:rPr lang="en-US" sz="2000" u="sng" dirty="0"/>
              <a:t>capacity to absorb the Fed’s substantial</a:t>
            </a:r>
            <a:r>
              <a:rPr lang="en-US" sz="2000" dirty="0"/>
              <a:t> volume of transactions </a:t>
            </a:r>
            <a:r>
              <a:rPr lang="en-US" sz="2000" b="1" dirty="0"/>
              <a:t>without experiencing excessive price fluctuations </a:t>
            </a:r>
            <a:r>
              <a:rPr lang="en-US" sz="2000" dirty="0"/>
              <a:t>that would disrupt the market. </a:t>
            </a:r>
          </a:p>
          <a:p>
            <a:endParaRPr lang="en-US" dirty="0"/>
          </a:p>
        </p:txBody>
      </p:sp>
    </p:spTree>
    <p:extLst>
      <p:ext uri="{BB962C8B-B14F-4D97-AF65-F5344CB8AC3E}">
        <p14:creationId xmlns:p14="http://schemas.microsoft.com/office/powerpoint/2010/main" val="4157086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BE6E-A699-4EA0-AD84-8C20B5539676}"/>
              </a:ext>
            </a:extLst>
          </p:cNvPr>
          <p:cNvSpPr>
            <a:spLocks noGrp="1"/>
          </p:cNvSpPr>
          <p:nvPr>
            <p:ph type="title"/>
          </p:nvPr>
        </p:nvSpPr>
        <p:spPr/>
        <p:txBody>
          <a:bodyPr/>
          <a:lstStyle/>
          <a:p>
            <a:r>
              <a:rPr lang="en-US" dirty="0"/>
              <a:t>Dynamic Open Market Operation </a:t>
            </a:r>
            <a:r>
              <a:rPr lang="en-US" sz="2000" b="0" dirty="0"/>
              <a:t>(2 of 4) </a:t>
            </a:r>
            <a:endParaRPr lang="en-US" dirty="0"/>
          </a:p>
        </p:txBody>
      </p:sp>
      <p:sp>
        <p:nvSpPr>
          <p:cNvPr id="3" name="Content Placeholder 2">
            <a:extLst>
              <a:ext uri="{FF2B5EF4-FFF2-40B4-BE49-F238E27FC236}">
                <a16:creationId xmlns:a16="http://schemas.microsoft.com/office/drawing/2014/main" id="{CCC8AB36-1ABA-46B0-83C6-0760E6497A27}"/>
              </a:ext>
            </a:extLst>
          </p:cNvPr>
          <p:cNvSpPr>
            <a:spLocks noGrp="1"/>
          </p:cNvSpPr>
          <p:nvPr>
            <p:ph idx="1"/>
          </p:nvPr>
        </p:nvSpPr>
        <p:spPr/>
        <p:txBody>
          <a:bodyPr/>
          <a:lstStyle/>
          <a:p>
            <a:pPr marL="0" indent="0">
              <a:buNone/>
            </a:pPr>
            <a:r>
              <a:rPr lang="en-US" sz="2000" b="1" dirty="0">
                <a:solidFill>
                  <a:schemeClr val="bg2"/>
                </a:solidFill>
              </a:rPr>
              <a:t>Federal Open Market Committee (FOMC)</a:t>
            </a:r>
          </a:p>
          <a:p>
            <a:r>
              <a:rPr lang="en-US" sz="2000" b="1" dirty="0"/>
              <a:t>Decision Making Authority: </a:t>
            </a:r>
            <a:r>
              <a:rPr lang="en-US" sz="2000" dirty="0"/>
              <a:t>for open market operations is the Federal Open Market Committee (FOMC), </a:t>
            </a:r>
          </a:p>
          <a:p>
            <a:r>
              <a:rPr lang="en-US" sz="2000" u="sng" dirty="0"/>
              <a:t>FOMC </a:t>
            </a:r>
            <a:r>
              <a:rPr lang="en-US" sz="2000" dirty="0"/>
              <a:t>sets a </a:t>
            </a:r>
            <a:r>
              <a:rPr lang="en-US" sz="2000" b="1" dirty="0"/>
              <a:t>target</a:t>
            </a:r>
            <a:r>
              <a:rPr lang="en-US" sz="2000" dirty="0"/>
              <a:t> for </a:t>
            </a:r>
            <a:r>
              <a:rPr lang="en-US" sz="2000" u="sng" dirty="0"/>
              <a:t>the federal funds rate</a:t>
            </a:r>
            <a:r>
              <a:rPr lang="en-US" sz="2000" dirty="0"/>
              <a:t>.</a:t>
            </a:r>
          </a:p>
          <a:p>
            <a:pPr marL="0" indent="0">
              <a:buNone/>
            </a:pPr>
            <a:endParaRPr lang="en-US" sz="2000" dirty="0"/>
          </a:p>
          <a:p>
            <a:pPr marL="0" indent="0">
              <a:buNone/>
            </a:pPr>
            <a:r>
              <a:rPr lang="en-US" sz="2000" b="1" dirty="0">
                <a:solidFill>
                  <a:schemeClr val="bg2"/>
                </a:solidFill>
              </a:rPr>
              <a:t>Federal Reserve Bank of New York</a:t>
            </a:r>
          </a:p>
          <a:p>
            <a:r>
              <a:rPr lang="en-US" sz="2000" b="1" dirty="0"/>
              <a:t>The actual execution: </a:t>
            </a:r>
            <a:r>
              <a:rPr lang="en-US" sz="2000" dirty="0"/>
              <a:t>of these operations, however, is conducted by </a:t>
            </a:r>
            <a:r>
              <a:rPr lang="en-US" sz="2000" u="sng" dirty="0"/>
              <a:t>the trading desk</a:t>
            </a:r>
            <a:r>
              <a:rPr lang="en-US" sz="2000" dirty="0"/>
              <a:t> at the Federal Reserve Bank of New York, whose operations are described by the Inside the Fed box, “A Day at the Trading Desk.”</a:t>
            </a:r>
            <a:endParaRPr lang="en-US" dirty="0"/>
          </a:p>
        </p:txBody>
      </p:sp>
    </p:spTree>
    <p:extLst>
      <p:ext uri="{BB962C8B-B14F-4D97-AF65-F5344CB8AC3E}">
        <p14:creationId xmlns:p14="http://schemas.microsoft.com/office/powerpoint/2010/main" val="569811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35AE0-581E-486F-A914-84B031B7D3C8}"/>
              </a:ext>
            </a:extLst>
          </p:cNvPr>
          <p:cNvSpPr>
            <a:spLocks noGrp="1"/>
          </p:cNvSpPr>
          <p:nvPr>
            <p:ph type="title"/>
          </p:nvPr>
        </p:nvSpPr>
        <p:spPr/>
        <p:txBody>
          <a:bodyPr/>
          <a:lstStyle/>
          <a:p>
            <a:r>
              <a:rPr lang="en-US" dirty="0"/>
              <a:t>Dynamic Open Market Operation </a:t>
            </a:r>
            <a:r>
              <a:rPr lang="en-US" sz="2000" b="0" dirty="0"/>
              <a:t>(3 of 4) </a:t>
            </a:r>
            <a:endParaRPr lang="en-US" dirty="0"/>
          </a:p>
        </p:txBody>
      </p:sp>
      <p:sp>
        <p:nvSpPr>
          <p:cNvPr id="3" name="Content Placeholder 2">
            <a:extLst>
              <a:ext uri="{FF2B5EF4-FFF2-40B4-BE49-F238E27FC236}">
                <a16:creationId xmlns:a16="http://schemas.microsoft.com/office/drawing/2014/main" id="{1C92B7EB-A91A-40E0-B9DC-13D8AD4CC588}"/>
              </a:ext>
            </a:extLst>
          </p:cNvPr>
          <p:cNvSpPr>
            <a:spLocks noGrp="1"/>
          </p:cNvSpPr>
          <p:nvPr>
            <p:ph idx="1"/>
          </p:nvPr>
        </p:nvSpPr>
        <p:spPr/>
        <p:txBody>
          <a:bodyPr/>
          <a:lstStyle/>
          <a:p>
            <a:pPr marL="0" indent="0">
              <a:buNone/>
            </a:pPr>
            <a:r>
              <a:rPr lang="en-US" sz="2000" b="1" dirty="0">
                <a:solidFill>
                  <a:schemeClr val="bg2"/>
                </a:solidFill>
              </a:rPr>
              <a:t>Primary Dealers</a:t>
            </a:r>
          </a:p>
          <a:p>
            <a:r>
              <a:rPr lang="en-US" sz="2000" dirty="0"/>
              <a:t>Open market operations are </a:t>
            </a:r>
            <a:r>
              <a:rPr lang="en-US" sz="2000" b="1" dirty="0"/>
              <a:t>conducted</a:t>
            </a:r>
            <a:r>
              <a:rPr lang="en-US" sz="2000" dirty="0"/>
              <a:t> </a:t>
            </a:r>
            <a:r>
              <a:rPr lang="en-US" sz="2000" b="1" dirty="0"/>
              <a:t>electronically</a:t>
            </a:r>
            <a:r>
              <a:rPr lang="en-US" sz="2000" dirty="0"/>
              <a:t> through a specific set of dealers in government securities, known as </a:t>
            </a:r>
            <a:r>
              <a:rPr lang="en-US" sz="2000" b="1" dirty="0"/>
              <a:t>primary dealers</a:t>
            </a:r>
            <a:r>
              <a:rPr lang="en-US" sz="2000" dirty="0"/>
              <a:t>,</a:t>
            </a:r>
          </a:p>
          <a:p>
            <a:pPr lvl="1"/>
            <a:r>
              <a:rPr lang="en-US" sz="2000" dirty="0"/>
              <a:t> by a computer system called TRAPS (Trading Room Automated Processing System). </a:t>
            </a:r>
          </a:p>
          <a:p>
            <a:endParaRPr lang="en-US" dirty="0"/>
          </a:p>
        </p:txBody>
      </p:sp>
    </p:spTree>
    <p:extLst>
      <p:ext uri="{BB962C8B-B14F-4D97-AF65-F5344CB8AC3E}">
        <p14:creationId xmlns:p14="http://schemas.microsoft.com/office/powerpoint/2010/main" val="2349666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9F88F-6D25-4FE8-8CAB-E73FCBC5916F}"/>
              </a:ext>
            </a:extLst>
          </p:cNvPr>
          <p:cNvSpPr>
            <a:spLocks noGrp="1"/>
          </p:cNvSpPr>
          <p:nvPr>
            <p:ph type="title"/>
          </p:nvPr>
        </p:nvSpPr>
        <p:spPr/>
        <p:txBody>
          <a:bodyPr/>
          <a:lstStyle/>
          <a:p>
            <a:r>
              <a:rPr lang="en-US" altLang="en-US" dirty="0"/>
              <a:t>The Market for Reserves and the Federal Funds Rate </a:t>
            </a:r>
            <a:r>
              <a:rPr lang="en-US" altLang="en-US" sz="2000" b="0" dirty="0"/>
              <a:t>(1 of 6)</a:t>
            </a:r>
            <a:endParaRPr lang="en-US" dirty="0"/>
          </a:p>
        </p:txBody>
      </p:sp>
      <p:sp>
        <p:nvSpPr>
          <p:cNvPr id="3" name="Content Placeholder 2">
            <a:extLst>
              <a:ext uri="{FF2B5EF4-FFF2-40B4-BE49-F238E27FC236}">
                <a16:creationId xmlns:a16="http://schemas.microsoft.com/office/drawing/2014/main" id="{60375294-805E-4192-9FFC-2B626A8BAEA0}"/>
              </a:ext>
            </a:extLst>
          </p:cNvPr>
          <p:cNvSpPr>
            <a:spLocks noGrp="1"/>
          </p:cNvSpPr>
          <p:nvPr>
            <p:ph idx="1"/>
          </p:nvPr>
        </p:nvSpPr>
        <p:spPr/>
        <p:txBody>
          <a:bodyPr/>
          <a:lstStyle/>
          <a:p>
            <a:r>
              <a:rPr lang="en-US" altLang="en-US" sz="2000" dirty="0">
                <a:ea typeface="ヒラギノ角ゴ Pro W3" charset="-128"/>
              </a:rPr>
              <a:t>Demand and Supply in the Market for Reserves is used to </a:t>
            </a:r>
            <a:r>
              <a:rPr lang="en-US" sz="2000" dirty="0"/>
              <a:t>examine the </a:t>
            </a:r>
            <a:r>
              <a:rPr lang="en-US" sz="2000" b="1" dirty="0"/>
              <a:t>tools of monetary policy </a:t>
            </a:r>
            <a:r>
              <a:rPr lang="en-US" sz="2000" dirty="0"/>
              <a:t>used by the Fed to </a:t>
            </a:r>
            <a:r>
              <a:rPr lang="en-US" sz="2000" u="sng" dirty="0"/>
              <a:t>control</a:t>
            </a:r>
            <a:r>
              <a:rPr lang="en-US" sz="2000" dirty="0"/>
              <a:t> the </a:t>
            </a:r>
            <a:r>
              <a:rPr lang="en-US" sz="2000" b="1" dirty="0"/>
              <a:t>money supply</a:t>
            </a:r>
            <a:r>
              <a:rPr lang="en-US" sz="2000" dirty="0"/>
              <a:t> and </a:t>
            </a:r>
            <a:r>
              <a:rPr lang="en-US" sz="2000" b="1" dirty="0"/>
              <a:t>interest rates.</a:t>
            </a:r>
          </a:p>
          <a:p>
            <a:endParaRPr lang="en-US" sz="2000" b="1" dirty="0"/>
          </a:p>
          <a:p>
            <a:r>
              <a:rPr lang="en-US" sz="2000" dirty="0"/>
              <a:t>In recent years, the Federal Reserve has increasingly focused on the </a:t>
            </a:r>
            <a:r>
              <a:rPr lang="en-US" sz="2000" b="1" dirty="0"/>
              <a:t>federal funds</a:t>
            </a:r>
            <a:r>
              <a:rPr lang="en-US" sz="2000" dirty="0"/>
              <a:t> rate (the interest rate on overnight loans of reserves from </a:t>
            </a:r>
            <a:r>
              <a:rPr lang="en-US" sz="2000" b="1" dirty="0"/>
              <a:t>one bank to another</a:t>
            </a:r>
            <a:r>
              <a:rPr lang="en-US" sz="2000" dirty="0"/>
              <a:t>) as the primary instrument of monetary policy.</a:t>
            </a:r>
          </a:p>
          <a:p>
            <a:endParaRPr lang="en-US" dirty="0"/>
          </a:p>
        </p:txBody>
      </p:sp>
    </p:spTree>
    <p:extLst>
      <p:ext uri="{BB962C8B-B14F-4D97-AF65-F5344CB8AC3E}">
        <p14:creationId xmlns:p14="http://schemas.microsoft.com/office/powerpoint/2010/main" val="377005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8B230-A14B-4543-BD32-EF51DF24775C}"/>
              </a:ext>
            </a:extLst>
          </p:cNvPr>
          <p:cNvSpPr>
            <a:spLocks noGrp="1"/>
          </p:cNvSpPr>
          <p:nvPr>
            <p:ph type="title"/>
          </p:nvPr>
        </p:nvSpPr>
        <p:spPr/>
        <p:txBody>
          <a:bodyPr/>
          <a:lstStyle/>
          <a:p>
            <a:r>
              <a:rPr lang="en-US" dirty="0"/>
              <a:t>Dynamic Open Market Operation </a:t>
            </a:r>
            <a:r>
              <a:rPr lang="en-US" sz="2000" b="0" dirty="0"/>
              <a:t>(4 of 4) </a:t>
            </a:r>
            <a:endParaRPr lang="en-US" dirty="0"/>
          </a:p>
        </p:txBody>
      </p:sp>
      <p:sp>
        <p:nvSpPr>
          <p:cNvPr id="3" name="Content Placeholder 2">
            <a:extLst>
              <a:ext uri="{FF2B5EF4-FFF2-40B4-BE49-F238E27FC236}">
                <a16:creationId xmlns:a16="http://schemas.microsoft.com/office/drawing/2014/main" id="{8A066B5B-3553-4107-94C6-FB5CCC5D463B}"/>
              </a:ext>
            </a:extLst>
          </p:cNvPr>
          <p:cNvSpPr>
            <a:spLocks noGrp="1"/>
          </p:cNvSpPr>
          <p:nvPr>
            <p:ph idx="1"/>
          </p:nvPr>
        </p:nvSpPr>
        <p:spPr/>
        <p:txBody>
          <a:bodyPr/>
          <a:lstStyle/>
          <a:p>
            <a:pPr lvl="1"/>
            <a:r>
              <a:rPr lang="en-US" sz="1800" b="1" dirty="0"/>
              <a:t>1</a:t>
            </a:r>
            <a:r>
              <a:rPr lang="en-US" sz="1800" b="1" baseline="30000" dirty="0"/>
              <a:t>st</a:t>
            </a:r>
            <a:r>
              <a:rPr lang="en-US" sz="1800" b="1" dirty="0"/>
              <a:t> step</a:t>
            </a:r>
            <a:r>
              <a:rPr lang="en-US" sz="1800" dirty="0"/>
              <a:t>: A message is </a:t>
            </a:r>
            <a:r>
              <a:rPr lang="en-US" sz="1800" u="sng" dirty="0"/>
              <a:t>electronically transmitted </a:t>
            </a:r>
            <a:r>
              <a:rPr lang="en-US" sz="1800" dirty="0"/>
              <a:t>to all the primary dealers simultaneously over TRAPS, indicating the </a:t>
            </a:r>
            <a:r>
              <a:rPr lang="en-US" sz="1800" b="1" i="1" dirty="0"/>
              <a:t>type</a:t>
            </a:r>
            <a:r>
              <a:rPr lang="en-US" sz="1800" dirty="0"/>
              <a:t> and </a:t>
            </a:r>
            <a:r>
              <a:rPr lang="en-US" sz="1800" b="1" i="1" dirty="0"/>
              <a:t>maturity</a:t>
            </a:r>
            <a:r>
              <a:rPr lang="en-US" sz="1800" dirty="0"/>
              <a:t> of the operation being arranged. </a:t>
            </a:r>
          </a:p>
          <a:p>
            <a:pPr lvl="1"/>
            <a:r>
              <a:rPr lang="en-US" sz="1800" b="1" dirty="0"/>
              <a:t>2</a:t>
            </a:r>
            <a:r>
              <a:rPr lang="en-US" sz="1800" b="1" baseline="30000" dirty="0"/>
              <a:t>nd</a:t>
            </a:r>
            <a:r>
              <a:rPr lang="en-US" sz="1800" b="1" dirty="0"/>
              <a:t> Step</a:t>
            </a:r>
            <a:r>
              <a:rPr lang="en-US" sz="1800" dirty="0"/>
              <a:t>: The dealers are given </a:t>
            </a:r>
            <a:r>
              <a:rPr lang="en-US" sz="1800" b="1" dirty="0"/>
              <a:t>several minutes </a:t>
            </a:r>
            <a:r>
              <a:rPr lang="en-US" sz="1800" dirty="0"/>
              <a:t>to respond via TRAPS with their propositions to buy or sell government securities at various prices. </a:t>
            </a:r>
          </a:p>
          <a:p>
            <a:pPr lvl="1"/>
            <a:r>
              <a:rPr lang="en-US" sz="1800" b="1" dirty="0"/>
              <a:t>3</a:t>
            </a:r>
            <a:r>
              <a:rPr lang="en-US" sz="1800" b="1" baseline="30000" dirty="0"/>
              <a:t>rd</a:t>
            </a:r>
            <a:r>
              <a:rPr lang="en-US" sz="1800" b="1" dirty="0"/>
              <a:t> Step: </a:t>
            </a:r>
            <a:r>
              <a:rPr lang="en-US" sz="1800" dirty="0"/>
              <a:t>The propositions are then assembled and displayed on a computer screen for </a:t>
            </a:r>
            <a:r>
              <a:rPr lang="en-US" sz="1800" b="1" dirty="0"/>
              <a:t>evaluation</a:t>
            </a:r>
            <a:r>
              <a:rPr lang="en-US" sz="1800" dirty="0"/>
              <a:t>. </a:t>
            </a:r>
          </a:p>
          <a:p>
            <a:pPr lvl="1"/>
            <a:r>
              <a:rPr lang="en-US" sz="1800" b="1" dirty="0"/>
              <a:t>4</a:t>
            </a:r>
            <a:r>
              <a:rPr lang="en-US" sz="1800" b="1" baseline="30000" dirty="0"/>
              <a:t>th</a:t>
            </a:r>
            <a:r>
              <a:rPr lang="en-US" sz="1800" b="1" dirty="0"/>
              <a:t> Step</a:t>
            </a:r>
            <a:r>
              <a:rPr lang="en-US" sz="1800" dirty="0"/>
              <a:t>: The desk will select all propositions, beginning with the </a:t>
            </a:r>
            <a:r>
              <a:rPr lang="en-US" sz="1800" b="1" dirty="0"/>
              <a:t>most attractively priced, </a:t>
            </a:r>
            <a:r>
              <a:rPr lang="en-US" sz="1800" dirty="0"/>
              <a:t>up to the point at which the </a:t>
            </a:r>
            <a:r>
              <a:rPr lang="en-US" sz="1800" u="sng" dirty="0"/>
              <a:t>desired amount of securities </a:t>
            </a:r>
            <a:r>
              <a:rPr lang="en-US" sz="1800" dirty="0"/>
              <a:t>is purchased or sold, and it will then notify each dealer via TRAPS on which of its propositions have been chosen. </a:t>
            </a:r>
          </a:p>
          <a:p>
            <a:pPr lvl="1"/>
            <a:r>
              <a:rPr lang="en-US" sz="1800" b="1" dirty="0"/>
              <a:t>5</a:t>
            </a:r>
            <a:r>
              <a:rPr lang="en-US" sz="1800" b="1" baseline="30000" dirty="0"/>
              <a:t>th</a:t>
            </a:r>
            <a:r>
              <a:rPr lang="en-US" sz="1800" b="1" dirty="0"/>
              <a:t> Step: </a:t>
            </a:r>
            <a:r>
              <a:rPr lang="en-US" sz="1800" dirty="0"/>
              <a:t>The entire selection process is typically completed in a matter of </a:t>
            </a:r>
            <a:r>
              <a:rPr lang="en-US" sz="1800" b="1" dirty="0"/>
              <a:t>minutes</a:t>
            </a:r>
          </a:p>
          <a:p>
            <a:pPr lvl="1"/>
            <a:endParaRPr lang="en-US" sz="1800" dirty="0"/>
          </a:p>
          <a:p>
            <a:endParaRPr lang="en-US" dirty="0"/>
          </a:p>
        </p:txBody>
      </p:sp>
    </p:spTree>
    <p:extLst>
      <p:ext uri="{BB962C8B-B14F-4D97-AF65-F5344CB8AC3E}">
        <p14:creationId xmlns:p14="http://schemas.microsoft.com/office/powerpoint/2010/main" val="524822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B395C-754A-4926-B410-FD0D317B93A5}"/>
              </a:ext>
            </a:extLst>
          </p:cNvPr>
          <p:cNvSpPr>
            <a:spLocks noGrp="1"/>
          </p:cNvSpPr>
          <p:nvPr>
            <p:ph type="title"/>
          </p:nvPr>
        </p:nvSpPr>
        <p:spPr/>
        <p:txBody>
          <a:bodyPr/>
          <a:lstStyle/>
          <a:p>
            <a:r>
              <a:rPr lang="en-US" u="sng" dirty="0"/>
              <a:t>Defensive</a:t>
            </a:r>
            <a:r>
              <a:rPr lang="en-US" dirty="0"/>
              <a:t> Open Market Operations </a:t>
            </a:r>
            <a:r>
              <a:rPr lang="en-US" sz="2000" b="0" dirty="0"/>
              <a:t>(1 of 2) </a:t>
            </a:r>
          </a:p>
        </p:txBody>
      </p:sp>
      <p:sp>
        <p:nvSpPr>
          <p:cNvPr id="3" name="Content Placeholder 2">
            <a:extLst>
              <a:ext uri="{FF2B5EF4-FFF2-40B4-BE49-F238E27FC236}">
                <a16:creationId xmlns:a16="http://schemas.microsoft.com/office/drawing/2014/main" id="{BB142679-0689-46BD-9143-7292C5DC0847}"/>
              </a:ext>
            </a:extLst>
          </p:cNvPr>
          <p:cNvSpPr>
            <a:spLocks noGrp="1"/>
          </p:cNvSpPr>
          <p:nvPr>
            <p:ph idx="1"/>
          </p:nvPr>
        </p:nvSpPr>
        <p:spPr/>
        <p:txBody>
          <a:bodyPr/>
          <a:lstStyle/>
          <a:p>
            <a:r>
              <a:rPr lang="en-US" sz="2000" dirty="0"/>
              <a:t>Defensive open market operations are of </a:t>
            </a:r>
            <a:r>
              <a:rPr lang="en-US" sz="2000" b="1" dirty="0"/>
              <a:t>two basic types: Repo and Reverse Repo</a:t>
            </a:r>
            <a:r>
              <a:rPr lang="en-US" sz="2000" dirty="0"/>
              <a:t>. </a:t>
            </a:r>
          </a:p>
          <a:p>
            <a:pPr marL="0" indent="0">
              <a:buNone/>
            </a:pPr>
            <a:r>
              <a:rPr lang="en-US" sz="2000" b="1" dirty="0">
                <a:solidFill>
                  <a:schemeClr val="bg2"/>
                </a:solidFill>
              </a:rPr>
              <a:t>Repurchase Agreement (Repo)</a:t>
            </a:r>
            <a:endParaRPr lang="en-US" sz="2000" dirty="0"/>
          </a:p>
          <a:p>
            <a:r>
              <a:rPr lang="en-US" sz="2000" dirty="0"/>
              <a:t>In a repurchase agreement (often called a </a:t>
            </a:r>
            <a:r>
              <a:rPr lang="en-US" sz="2000" b="1" dirty="0"/>
              <a:t>repo</a:t>
            </a:r>
            <a:r>
              <a:rPr lang="en-US" sz="2000" dirty="0"/>
              <a:t>) </a:t>
            </a:r>
          </a:p>
          <a:p>
            <a:pPr lvl="1"/>
            <a:r>
              <a:rPr lang="en-US" sz="2000" dirty="0"/>
              <a:t>the Fed </a:t>
            </a:r>
            <a:r>
              <a:rPr lang="en-US" sz="2000" b="1" dirty="0"/>
              <a:t>purchases securities </a:t>
            </a:r>
            <a:r>
              <a:rPr lang="en-US" sz="2000" dirty="0"/>
              <a:t>with an agreement that the seller will </a:t>
            </a:r>
            <a:r>
              <a:rPr lang="en-US" sz="2000" b="1" dirty="0"/>
              <a:t>repurchase</a:t>
            </a:r>
            <a:r>
              <a:rPr lang="en-US" sz="2000" dirty="0"/>
              <a:t> them in a </a:t>
            </a:r>
            <a:r>
              <a:rPr lang="en-US" sz="2000" b="1" dirty="0"/>
              <a:t>short period of time</a:t>
            </a:r>
            <a:r>
              <a:rPr lang="en-US" sz="2000" dirty="0"/>
              <a:t>, anywhere from one to fifteen days from the original date of purchase. </a:t>
            </a:r>
          </a:p>
          <a:p>
            <a:r>
              <a:rPr lang="en-US" sz="2000" dirty="0"/>
              <a:t>Because the effects on reserves of a repo are </a:t>
            </a:r>
            <a:r>
              <a:rPr lang="en-US" sz="2000" b="1" dirty="0"/>
              <a:t>reversed</a:t>
            </a:r>
            <a:r>
              <a:rPr lang="en-US" sz="2000" dirty="0"/>
              <a:t> on the day the </a:t>
            </a:r>
            <a:r>
              <a:rPr lang="en-US" sz="2000" b="1" dirty="0"/>
              <a:t>agreement matures</a:t>
            </a:r>
            <a:r>
              <a:rPr lang="en-US" sz="2000" dirty="0"/>
              <a:t>, a repo is actually a </a:t>
            </a:r>
            <a:r>
              <a:rPr lang="en-US" sz="2000" b="1" dirty="0"/>
              <a:t>temporary open market </a:t>
            </a:r>
            <a:r>
              <a:rPr lang="en-US" sz="2000" b="1" u="sng" dirty="0"/>
              <a:t>purchase.</a:t>
            </a:r>
          </a:p>
          <a:p>
            <a:pPr marL="0" indent="0">
              <a:buNone/>
            </a:pPr>
            <a:endParaRPr lang="en-US" dirty="0"/>
          </a:p>
        </p:txBody>
      </p:sp>
    </p:spTree>
    <p:extLst>
      <p:ext uri="{BB962C8B-B14F-4D97-AF65-F5344CB8AC3E}">
        <p14:creationId xmlns:p14="http://schemas.microsoft.com/office/powerpoint/2010/main" val="14785187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8983-2E71-4818-8FAB-9E89C7A813D9}"/>
              </a:ext>
            </a:extLst>
          </p:cNvPr>
          <p:cNvSpPr>
            <a:spLocks noGrp="1"/>
          </p:cNvSpPr>
          <p:nvPr>
            <p:ph type="title"/>
          </p:nvPr>
        </p:nvSpPr>
        <p:spPr/>
        <p:txBody>
          <a:bodyPr/>
          <a:lstStyle/>
          <a:p>
            <a:r>
              <a:rPr lang="en-US" u="sng" dirty="0"/>
              <a:t>Defensive</a:t>
            </a:r>
            <a:r>
              <a:rPr lang="en-US" dirty="0"/>
              <a:t> Open Market Operations </a:t>
            </a:r>
            <a:r>
              <a:rPr lang="en-US" sz="2000" b="0" dirty="0"/>
              <a:t>(2 of 2) </a:t>
            </a:r>
            <a:endParaRPr lang="en-US" dirty="0"/>
          </a:p>
        </p:txBody>
      </p:sp>
      <p:sp>
        <p:nvSpPr>
          <p:cNvPr id="3" name="Content Placeholder 2">
            <a:extLst>
              <a:ext uri="{FF2B5EF4-FFF2-40B4-BE49-F238E27FC236}">
                <a16:creationId xmlns:a16="http://schemas.microsoft.com/office/drawing/2014/main" id="{836265A8-11C7-4E86-8675-01BCEF6ED51C}"/>
              </a:ext>
            </a:extLst>
          </p:cNvPr>
          <p:cNvSpPr>
            <a:spLocks noGrp="1"/>
          </p:cNvSpPr>
          <p:nvPr>
            <p:ph idx="1"/>
          </p:nvPr>
        </p:nvSpPr>
        <p:spPr/>
        <p:txBody>
          <a:bodyPr/>
          <a:lstStyle/>
          <a:p>
            <a:r>
              <a:rPr lang="en-US" sz="2000" dirty="0"/>
              <a:t>Repo </a:t>
            </a:r>
            <a:r>
              <a:rPr lang="en-US" sz="2000" i="1" dirty="0"/>
              <a:t>is an especially </a:t>
            </a:r>
            <a:r>
              <a:rPr lang="en-US" sz="2000" b="1" i="1" dirty="0"/>
              <a:t>desirable</a:t>
            </a:r>
            <a:r>
              <a:rPr lang="en-US" sz="2000" i="1" dirty="0"/>
              <a:t> way of conducting a defensive open market purchase that will be</a:t>
            </a:r>
            <a:r>
              <a:rPr lang="en-US" sz="2000" b="1" i="1" dirty="0"/>
              <a:t> reversed shortly</a:t>
            </a:r>
            <a:r>
              <a:rPr lang="en-US" sz="2000" i="1" dirty="0"/>
              <a:t>. </a:t>
            </a:r>
          </a:p>
          <a:p>
            <a:pPr marL="0" indent="0">
              <a:buNone/>
            </a:pPr>
            <a:endParaRPr lang="en-US" sz="2000" i="1" dirty="0"/>
          </a:p>
          <a:p>
            <a:pPr marL="0" indent="0">
              <a:buNone/>
            </a:pPr>
            <a:r>
              <a:rPr lang="en-US" sz="2000" b="1" dirty="0">
                <a:solidFill>
                  <a:schemeClr val="bg2"/>
                </a:solidFill>
              </a:rPr>
              <a:t>matched sale–purchase transaction (or Reverse Repo)</a:t>
            </a:r>
          </a:p>
          <a:p>
            <a:r>
              <a:rPr lang="en-US" sz="2000" dirty="0"/>
              <a:t>When the Fed wants to conduct a </a:t>
            </a:r>
            <a:r>
              <a:rPr lang="en-US" sz="2000" b="1" dirty="0"/>
              <a:t>temporary open market </a:t>
            </a:r>
            <a:r>
              <a:rPr lang="en-US" sz="2000" b="1" u="sng" dirty="0"/>
              <a:t>sale</a:t>
            </a:r>
            <a:r>
              <a:rPr lang="en-US" sz="2000" dirty="0"/>
              <a:t>, it engages in a </a:t>
            </a:r>
            <a:r>
              <a:rPr lang="en-US" sz="2000" b="1" dirty="0"/>
              <a:t>matched sale–purchase transaction </a:t>
            </a:r>
            <a:r>
              <a:rPr lang="en-US" sz="2000" dirty="0"/>
              <a:t>(sometimes called a reverse repo) in which </a:t>
            </a:r>
          </a:p>
          <a:p>
            <a:pPr lvl="1"/>
            <a:r>
              <a:rPr lang="en-US" sz="2000" dirty="0"/>
              <a:t>the Fed </a:t>
            </a:r>
            <a:r>
              <a:rPr lang="en-US" sz="2000" b="1" i="1" dirty="0"/>
              <a:t>sells</a:t>
            </a:r>
            <a:r>
              <a:rPr lang="en-US" sz="2000" dirty="0"/>
              <a:t> securities and </a:t>
            </a:r>
          </a:p>
          <a:p>
            <a:pPr lvl="1"/>
            <a:r>
              <a:rPr lang="en-US" sz="2000" dirty="0"/>
              <a:t>the buyer agrees </a:t>
            </a:r>
            <a:r>
              <a:rPr lang="en-US" sz="2000" b="1" dirty="0"/>
              <a:t>to sell them back </a:t>
            </a:r>
            <a:r>
              <a:rPr lang="en-US" sz="2000" dirty="0"/>
              <a:t>to the Fed in the near future.</a:t>
            </a:r>
          </a:p>
          <a:p>
            <a:endParaRPr lang="en-US" dirty="0"/>
          </a:p>
        </p:txBody>
      </p:sp>
    </p:spTree>
    <p:extLst>
      <p:ext uri="{BB962C8B-B14F-4D97-AF65-F5344CB8AC3E}">
        <p14:creationId xmlns:p14="http://schemas.microsoft.com/office/powerpoint/2010/main" val="3128093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A Day at the Trading Desk</a:t>
            </a:r>
          </a:p>
        </p:txBody>
      </p:sp>
      <p:sp>
        <p:nvSpPr>
          <p:cNvPr id="3" name="Content Placeholder 2"/>
          <p:cNvSpPr>
            <a:spLocks noGrp="1"/>
          </p:cNvSpPr>
          <p:nvPr>
            <p:ph idx="1"/>
          </p:nvPr>
        </p:nvSpPr>
        <p:spPr/>
        <p:txBody>
          <a:bodyPr/>
          <a:lstStyle/>
          <a:p>
            <a:r>
              <a:rPr lang="en-US" sz="2000" dirty="0"/>
              <a:t>The manager of domestic open market operations supervises the analysts and traders who execute the purchases and sales of securities in the drive to hit the federal funds rate target.</a:t>
            </a:r>
          </a:p>
        </p:txBody>
      </p:sp>
    </p:spTree>
    <p:extLst>
      <p:ext uri="{BB962C8B-B14F-4D97-AF65-F5344CB8AC3E}">
        <p14:creationId xmlns:p14="http://schemas.microsoft.com/office/powerpoint/2010/main" val="34465022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Discount Policy and the Lender of Last Resort </a:t>
            </a:r>
            <a:r>
              <a:rPr lang="en-US" sz="2000" b="0" dirty="0"/>
              <a:t>(1 of 10)</a:t>
            </a:r>
            <a:endParaRPr lang="en-US" dirty="0"/>
          </a:p>
        </p:txBody>
      </p:sp>
      <p:sp>
        <p:nvSpPr>
          <p:cNvPr id="3" name="Content Placeholder 2"/>
          <p:cNvSpPr>
            <a:spLocks noGrp="1"/>
          </p:cNvSpPr>
          <p:nvPr>
            <p:ph idx="1"/>
          </p:nvPr>
        </p:nvSpPr>
        <p:spPr/>
        <p:txBody>
          <a:bodyPr/>
          <a:lstStyle/>
          <a:p>
            <a:r>
              <a:rPr lang="en-US" sz="2000" b="1" dirty="0">
                <a:ea typeface="ヒラギノ角ゴ Pro W3" charset="-128"/>
              </a:rPr>
              <a:t>Discount window</a:t>
            </a:r>
          </a:p>
          <a:p>
            <a:r>
              <a:rPr lang="en-US" sz="2000" b="1" dirty="0">
                <a:ea typeface="ヒラギノ角ゴ Pro W3" charset="-128"/>
              </a:rPr>
              <a:t>Primary credit: standing lending facility</a:t>
            </a:r>
          </a:p>
          <a:p>
            <a:pPr lvl="1"/>
            <a:r>
              <a:rPr lang="en-US" sz="2000" b="1" dirty="0">
                <a:ea typeface="ヒラギノ角ゴ Pro W3" charset="-128"/>
              </a:rPr>
              <a:t>Lombard facility</a:t>
            </a:r>
          </a:p>
          <a:p>
            <a:r>
              <a:rPr lang="en-US" sz="2000" b="1" dirty="0">
                <a:ea typeface="ヒラギノ角ゴ Pro W3" charset="-128"/>
              </a:rPr>
              <a:t>Secondary credit</a:t>
            </a:r>
          </a:p>
          <a:p>
            <a:r>
              <a:rPr lang="en-US" sz="2000" b="1" dirty="0">
                <a:ea typeface="ヒラギノ角ゴ Pro W3" charset="-128"/>
              </a:rPr>
              <a:t>Seasonal credit</a:t>
            </a:r>
          </a:p>
          <a:p>
            <a:r>
              <a:rPr lang="en-US" sz="2000" b="1" dirty="0">
                <a:ea typeface="ヒラギノ角ゴ Pro W3" charset="-128"/>
              </a:rPr>
              <a:t>Lender of last resort to prevent financial panics</a:t>
            </a:r>
          </a:p>
          <a:p>
            <a:pPr lvl="1"/>
            <a:r>
              <a:rPr lang="en-US" sz="2000" b="1" dirty="0">
                <a:ea typeface="ヒラギノ角ゴ Pro W3" charset="-128"/>
              </a:rPr>
              <a:t>Creates moral hazard problem</a:t>
            </a:r>
          </a:p>
        </p:txBody>
      </p:sp>
    </p:spTree>
    <p:extLst>
      <p:ext uri="{BB962C8B-B14F-4D97-AF65-F5344CB8AC3E}">
        <p14:creationId xmlns:p14="http://schemas.microsoft.com/office/powerpoint/2010/main" val="19852560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8A3B6-E78D-49FE-8FB3-FCBD8E5DDD89}"/>
              </a:ext>
            </a:extLst>
          </p:cNvPr>
          <p:cNvSpPr>
            <a:spLocks noGrp="1"/>
          </p:cNvSpPr>
          <p:nvPr>
            <p:ph type="title"/>
          </p:nvPr>
        </p:nvSpPr>
        <p:spPr/>
        <p:txBody>
          <a:bodyPr/>
          <a:lstStyle/>
          <a:p>
            <a:r>
              <a:rPr lang="en-US" dirty="0"/>
              <a:t>Discount Policy and the Lender of Last Resort </a:t>
            </a:r>
            <a:r>
              <a:rPr lang="en-US" sz="2000" b="0" dirty="0"/>
              <a:t>(2 of 10)</a:t>
            </a:r>
            <a:endParaRPr lang="en-US" dirty="0"/>
          </a:p>
        </p:txBody>
      </p:sp>
      <p:sp>
        <p:nvSpPr>
          <p:cNvPr id="3" name="Content Placeholder 2">
            <a:extLst>
              <a:ext uri="{FF2B5EF4-FFF2-40B4-BE49-F238E27FC236}">
                <a16:creationId xmlns:a16="http://schemas.microsoft.com/office/drawing/2014/main" id="{410B491D-2D57-487F-B60E-08BBA863F6D3}"/>
              </a:ext>
            </a:extLst>
          </p:cNvPr>
          <p:cNvSpPr>
            <a:spLocks noGrp="1"/>
          </p:cNvSpPr>
          <p:nvPr>
            <p:ph idx="1"/>
          </p:nvPr>
        </p:nvSpPr>
        <p:spPr/>
        <p:txBody>
          <a:bodyPr/>
          <a:lstStyle/>
          <a:p>
            <a:r>
              <a:rPr lang="en-US" sz="2000" dirty="0"/>
              <a:t>The discount rate is the interest rate at which the Federal Reserve is willing to lend funds, </a:t>
            </a:r>
            <a:r>
              <a:rPr lang="en-US" sz="2000" b="1" dirty="0">
                <a:solidFill>
                  <a:srgbClr val="FF0000"/>
                </a:solidFill>
              </a:rPr>
              <a:t>against collateral (or margin)</a:t>
            </a:r>
            <a:r>
              <a:rPr lang="en-US" sz="2000" dirty="0"/>
              <a:t>, to banks in good standing. </a:t>
            </a:r>
          </a:p>
          <a:p>
            <a:pPr lvl="1"/>
            <a:r>
              <a:rPr lang="en-US" sz="2000" dirty="0"/>
              <a:t>Bagehot’s rule “</a:t>
            </a:r>
            <a:r>
              <a:rPr lang="en-US" sz="2000" i="1" dirty="0"/>
              <a:t>Lend freely, to solvent firms, against good collateral, at 'high rates’’</a:t>
            </a:r>
          </a:p>
          <a:p>
            <a:r>
              <a:rPr lang="en-US" sz="2000" dirty="0"/>
              <a:t>This rate tends to create an </a:t>
            </a:r>
            <a:r>
              <a:rPr lang="en-US" sz="2000" b="1" dirty="0">
                <a:solidFill>
                  <a:srgbClr val="FF0000"/>
                </a:solidFill>
              </a:rPr>
              <a:t>upper bound, or </a:t>
            </a:r>
            <a:r>
              <a:rPr lang="en-US" sz="2000" b="1" i="1" dirty="0">
                <a:solidFill>
                  <a:srgbClr val="FF0000"/>
                </a:solidFill>
              </a:rPr>
              <a:t>ceiling</a:t>
            </a:r>
            <a:r>
              <a:rPr lang="en-US" sz="2000" dirty="0"/>
              <a:t>, for the market interest rate by giving banks an option to borrow funds outside of the market. </a:t>
            </a:r>
          </a:p>
        </p:txBody>
      </p:sp>
    </p:spTree>
    <p:extLst>
      <p:ext uri="{BB962C8B-B14F-4D97-AF65-F5344CB8AC3E}">
        <p14:creationId xmlns:p14="http://schemas.microsoft.com/office/powerpoint/2010/main" val="4248114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59CF-510C-494A-A3DA-87E748DB046F}"/>
              </a:ext>
            </a:extLst>
          </p:cNvPr>
          <p:cNvSpPr>
            <a:spLocks noGrp="1"/>
          </p:cNvSpPr>
          <p:nvPr>
            <p:ph type="title"/>
          </p:nvPr>
        </p:nvSpPr>
        <p:spPr/>
        <p:txBody>
          <a:bodyPr/>
          <a:lstStyle/>
          <a:p>
            <a:r>
              <a:rPr lang="en-US" dirty="0"/>
              <a:t>Discount Policy and the Lender of Last Resort </a:t>
            </a:r>
            <a:r>
              <a:rPr lang="en-US" sz="2000" b="0" dirty="0"/>
              <a:t>(3 of 10)</a:t>
            </a:r>
            <a:endParaRPr lang="en-US" dirty="0"/>
          </a:p>
        </p:txBody>
      </p:sp>
      <p:sp>
        <p:nvSpPr>
          <p:cNvPr id="3" name="Content Placeholder 2">
            <a:extLst>
              <a:ext uri="{FF2B5EF4-FFF2-40B4-BE49-F238E27FC236}">
                <a16:creationId xmlns:a16="http://schemas.microsoft.com/office/drawing/2014/main" id="{BCB08C3F-61F4-486A-BA6C-AC7F1EF47657}"/>
              </a:ext>
            </a:extLst>
          </p:cNvPr>
          <p:cNvSpPr>
            <a:spLocks noGrp="1"/>
          </p:cNvSpPr>
          <p:nvPr>
            <p:ph idx="1"/>
          </p:nvPr>
        </p:nvSpPr>
        <p:spPr/>
        <p:txBody>
          <a:bodyPr/>
          <a:lstStyle/>
          <a:p>
            <a:r>
              <a:rPr lang="en-US" sz="2000" dirty="0"/>
              <a:t>There are three kinds of discount loan: </a:t>
            </a:r>
            <a:r>
              <a:rPr lang="en-US" sz="2000" i="1" dirty="0"/>
              <a:t>primary credit</a:t>
            </a:r>
            <a:r>
              <a:rPr lang="en-US" sz="2000" dirty="0"/>
              <a:t>, </a:t>
            </a:r>
            <a:r>
              <a:rPr lang="en-US" sz="2000" i="1" dirty="0"/>
              <a:t>secondary credit </a:t>
            </a:r>
            <a:r>
              <a:rPr lang="en-US" sz="2000" dirty="0"/>
              <a:t>and </a:t>
            </a:r>
            <a:r>
              <a:rPr lang="en-US" sz="2000" i="1" dirty="0"/>
              <a:t>seasonal credit</a:t>
            </a:r>
            <a:r>
              <a:rPr lang="en-US" sz="2000" dirty="0"/>
              <a:t>.</a:t>
            </a:r>
          </a:p>
          <a:p>
            <a:r>
              <a:rPr lang="en-US" sz="2000" dirty="0"/>
              <a:t>The </a:t>
            </a:r>
            <a:r>
              <a:rPr lang="en-US" sz="2000" u="sng" dirty="0"/>
              <a:t>discount rate </a:t>
            </a:r>
            <a:r>
              <a:rPr lang="en-US" sz="2000" dirty="0"/>
              <a:t>is the rate of </a:t>
            </a:r>
            <a:r>
              <a:rPr lang="en-US" sz="2000" b="1" dirty="0"/>
              <a:t>primary credit</a:t>
            </a:r>
            <a:r>
              <a:rPr lang="en-US" sz="2000" dirty="0"/>
              <a:t>.</a:t>
            </a:r>
          </a:p>
          <a:p>
            <a:r>
              <a:rPr lang="en-US" sz="2000" b="1" dirty="0">
                <a:solidFill>
                  <a:schemeClr val="bg2"/>
                </a:solidFill>
              </a:rPr>
              <a:t>Primary credit </a:t>
            </a:r>
            <a:r>
              <a:rPr lang="en-US" sz="2000" dirty="0"/>
              <a:t>is the discount lending that plays </a:t>
            </a:r>
            <a:r>
              <a:rPr lang="en-US" sz="2000" i="1" dirty="0"/>
              <a:t>the most important </a:t>
            </a:r>
            <a:r>
              <a:rPr lang="en-US" sz="2000" dirty="0"/>
              <a:t>role in monetary policy. </a:t>
            </a:r>
          </a:p>
          <a:p>
            <a:pPr lvl="1"/>
            <a:r>
              <a:rPr lang="en-US" sz="2000" b="1" dirty="0"/>
              <a:t>Healthy banks </a:t>
            </a:r>
            <a:r>
              <a:rPr lang="en-US" sz="2000" dirty="0"/>
              <a:t>are allowed to borrow all they want at very short maturities (usually </a:t>
            </a:r>
            <a:r>
              <a:rPr lang="en-US" sz="2000" b="1" dirty="0"/>
              <a:t>overnight</a:t>
            </a:r>
            <a:r>
              <a:rPr lang="en-US" sz="2000" dirty="0"/>
              <a:t>) from the </a:t>
            </a:r>
            <a:r>
              <a:rPr lang="en-US" sz="2000" u="sng" dirty="0"/>
              <a:t>primary credit facility</a:t>
            </a:r>
            <a:r>
              <a:rPr lang="en-US" sz="2000" dirty="0"/>
              <a:t>, </a:t>
            </a:r>
          </a:p>
          <a:p>
            <a:pPr lvl="1"/>
            <a:r>
              <a:rPr lang="en-US" sz="2000" dirty="0"/>
              <a:t>and it is therefore referred to as a </a:t>
            </a:r>
            <a:r>
              <a:rPr lang="en-US" sz="2000" b="1" dirty="0"/>
              <a:t>standing lending facility</a:t>
            </a:r>
            <a:r>
              <a:rPr lang="en-US" sz="2000" dirty="0"/>
              <a:t>.</a:t>
            </a:r>
          </a:p>
          <a:p>
            <a:endParaRPr lang="en-US" dirty="0"/>
          </a:p>
        </p:txBody>
      </p:sp>
    </p:spTree>
    <p:extLst>
      <p:ext uri="{BB962C8B-B14F-4D97-AF65-F5344CB8AC3E}">
        <p14:creationId xmlns:p14="http://schemas.microsoft.com/office/powerpoint/2010/main" val="2926620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9C419-26A9-4A8B-AEEA-43660AEDF0CA}"/>
              </a:ext>
            </a:extLst>
          </p:cNvPr>
          <p:cNvSpPr>
            <a:spLocks noGrp="1"/>
          </p:cNvSpPr>
          <p:nvPr>
            <p:ph type="title"/>
          </p:nvPr>
        </p:nvSpPr>
        <p:spPr/>
        <p:txBody>
          <a:bodyPr/>
          <a:lstStyle/>
          <a:p>
            <a:r>
              <a:rPr lang="en-US" dirty="0"/>
              <a:t>Fed Follows Bagehot’s Rule from 2003</a:t>
            </a:r>
          </a:p>
        </p:txBody>
      </p:sp>
      <p:sp>
        <p:nvSpPr>
          <p:cNvPr id="3" name="Content Placeholder 2">
            <a:extLst>
              <a:ext uri="{FF2B5EF4-FFF2-40B4-BE49-F238E27FC236}">
                <a16:creationId xmlns:a16="http://schemas.microsoft.com/office/drawing/2014/main" id="{A2E68E98-92DE-4576-8BD6-3B58CC58C7F8}"/>
              </a:ext>
            </a:extLst>
          </p:cNvPr>
          <p:cNvSpPr>
            <a:spLocks noGrp="1"/>
          </p:cNvSpPr>
          <p:nvPr>
            <p:ph idx="1"/>
          </p:nvPr>
        </p:nvSpPr>
        <p:spPr/>
        <p:txBody>
          <a:bodyPr/>
          <a:lstStyle/>
          <a:p>
            <a:r>
              <a:rPr lang="en-US" sz="2000" dirty="0"/>
              <a:t>The procedures for administering the </a:t>
            </a:r>
            <a:r>
              <a:rPr lang="en-US" sz="2000" b="1" dirty="0"/>
              <a:t>discount window </a:t>
            </a:r>
            <a:r>
              <a:rPr lang="en-US" sz="2000" dirty="0"/>
              <a:t>were changed in </a:t>
            </a:r>
            <a:r>
              <a:rPr lang="en-US" sz="2000" u="sng" dirty="0"/>
              <a:t>January 2003</a:t>
            </a:r>
            <a:r>
              <a:rPr lang="en-US" sz="2000" dirty="0"/>
              <a:t>. </a:t>
            </a:r>
          </a:p>
          <a:p>
            <a:r>
              <a:rPr lang="en-US" sz="2000" dirty="0"/>
              <a:t>The </a:t>
            </a:r>
            <a:r>
              <a:rPr lang="en-US" sz="2000" b="1" dirty="0">
                <a:solidFill>
                  <a:schemeClr val="accent5"/>
                </a:solidFill>
              </a:rPr>
              <a:t>primary credit facility </a:t>
            </a:r>
            <a:r>
              <a:rPr lang="en-US" sz="2000" dirty="0"/>
              <a:t>(also called standard lending facility) replaced an </a:t>
            </a:r>
            <a:r>
              <a:rPr lang="en-US" sz="2000" i="1" dirty="0"/>
              <a:t>adjustment credit facility </a:t>
            </a:r>
            <a:r>
              <a:rPr lang="en-US" sz="2000" dirty="0"/>
              <a:t>whose discount rate was typically set </a:t>
            </a:r>
            <a:r>
              <a:rPr lang="en-US" sz="2000" b="1" dirty="0">
                <a:solidFill>
                  <a:srgbClr val="FF0000"/>
                </a:solidFill>
              </a:rPr>
              <a:t>below market interest rates</a:t>
            </a:r>
            <a:r>
              <a:rPr lang="en-US" sz="2000" dirty="0"/>
              <a:t>, so </a:t>
            </a:r>
            <a:r>
              <a:rPr lang="en-US" sz="2000" b="1" dirty="0"/>
              <a:t>banks were restricted </a:t>
            </a:r>
            <a:r>
              <a:rPr lang="en-US" sz="2000" dirty="0"/>
              <a:t>in their access to this credit. </a:t>
            </a:r>
          </a:p>
          <a:p>
            <a:pPr lvl="1"/>
            <a:r>
              <a:rPr lang="en-US" sz="2000" dirty="0"/>
              <a:t>In contrast, healthy banks now can borrow </a:t>
            </a:r>
            <a:r>
              <a:rPr lang="en-US" sz="2000" b="1" dirty="0">
                <a:solidFill>
                  <a:srgbClr val="FF0000"/>
                </a:solidFill>
              </a:rPr>
              <a:t>all they want </a:t>
            </a:r>
            <a:r>
              <a:rPr lang="en-US" sz="2000" dirty="0"/>
              <a:t>from the primary credit facility. </a:t>
            </a:r>
          </a:p>
          <a:p>
            <a:pPr marL="457200" lvl="1" indent="0">
              <a:buNone/>
            </a:pPr>
            <a:endParaRPr lang="en-US" sz="2000" dirty="0"/>
          </a:p>
          <a:p>
            <a:r>
              <a:rPr lang="en-US" sz="2000" dirty="0"/>
              <a:t>This type of standard lending facility is commonly called a </a:t>
            </a:r>
            <a:r>
              <a:rPr lang="en-US" sz="2000" b="1" dirty="0">
                <a:solidFill>
                  <a:schemeClr val="accent1"/>
                </a:solidFill>
              </a:rPr>
              <a:t>Lombard facility</a:t>
            </a:r>
            <a:r>
              <a:rPr lang="en-US" sz="2000" dirty="0">
                <a:solidFill>
                  <a:schemeClr val="accent1"/>
                </a:solidFill>
              </a:rPr>
              <a:t> </a:t>
            </a:r>
            <a:r>
              <a:rPr lang="en-US" sz="2000" dirty="0"/>
              <a:t>in other countries, and the interest rate charged on these loans is often called a </a:t>
            </a:r>
            <a:r>
              <a:rPr lang="en-US" sz="2000" b="1" dirty="0"/>
              <a:t>Lombard rate</a:t>
            </a:r>
            <a:r>
              <a:rPr lang="en-US" sz="2000" dirty="0"/>
              <a:t>. </a:t>
            </a:r>
            <a:endParaRPr lang="en-US" dirty="0"/>
          </a:p>
        </p:txBody>
      </p:sp>
    </p:spTree>
    <p:extLst>
      <p:ext uri="{BB962C8B-B14F-4D97-AF65-F5344CB8AC3E}">
        <p14:creationId xmlns:p14="http://schemas.microsoft.com/office/powerpoint/2010/main" val="23582923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9589-8FF2-4B57-808A-5E134CB67E99}"/>
              </a:ext>
            </a:extLst>
          </p:cNvPr>
          <p:cNvSpPr>
            <a:spLocks noGrp="1"/>
          </p:cNvSpPr>
          <p:nvPr>
            <p:ph type="title"/>
          </p:nvPr>
        </p:nvSpPr>
        <p:spPr/>
        <p:txBody>
          <a:bodyPr/>
          <a:lstStyle/>
          <a:p>
            <a:r>
              <a:rPr lang="en-US" dirty="0"/>
              <a:t>Lombard Street: A Description of the Money Market</a:t>
            </a:r>
          </a:p>
        </p:txBody>
      </p:sp>
      <p:pic>
        <p:nvPicPr>
          <p:cNvPr id="5" name="Content Placeholder 4">
            <a:extLst>
              <a:ext uri="{FF2B5EF4-FFF2-40B4-BE49-F238E27FC236}">
                <a16:creationId xmlns:a16="http://schemas.microsoft.com/office/drawing/2014/main" id="{E0788916-D328-4821-AB62-773294BCED7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9601" y="1367405"/>
            <a:ext cx="3052822" cy="4588896"/>
          </a:xfrm>
        </p:spPr>
      </p:pic>
      <p:sp>
        <p:nvSpPr>
          <p:cNvPr id="8" name="Content Placeholder 7">
            <a:extLst>
              <a:ext uri="{FF2B5EF4-FFF2-40B4-BE49-F238E27FC236}">
                <a16:creationId xmlns:a16="http://schemas.microsoft.com/office/drawing/2014/main" id="{BE726CCE-A2BD-453B-ACE1-E10D722F9F26}"/>
              </a:ext>
            </a:extLst>
          </p:cNvPr>
          <p:cNvSpPr>
            <a:spLocks noGrp="1"/>
          </p:cNvSpPr>
          <p:nvPr>
            <p:ph sz="quarter" idx="4"/>
          </p:nvPr>
        </p:nvSpPr>
        <p:spPr>
          <a:xfrm>
            <a:off x="4038600" y="1367404"/>
            <a:ext cx="4648201" cy="4588896"/>
          </a:xfrm>
        </p:spPr>
        <p:txBody>
          <a:bodyPr/>
          <a:lstStyle/>
          <a:p>
            <a:r>
              <a:rPr lang="en-US" sz="2000" dirty="0"/>
              <a:t>Walter Bagehot, a 19</a:t>
            </a:r>
            <a:r>
              <a:rPr lang="en-US" sz="2000" baseline="30000" dirty="0"/>
              <a:t>th</a:t>
            </a:r>
            <a:r>
              <a:rPr lang="en-US" sz="2000" dirty="0"/>
              <a:t> Century British Businessman and journalist, revolutionized central banking through his seminal </a:t>
            </a:r>
            <a:r>
              <a:rPr lang="en-US" sz="2000" dirty="0">
                <a:hlinkClick r:id="rId3"/>
              </a:rPr>
              <a:t>book</a:t>
            </a:r>
            <a:r>
              <a:rPr lang="en-US" sz="2000" dirty="0"/>
              <a:t>.</a:t>
            </a:r>
          </a:p>
          <a:p>
            <a:endParaRPr lang="en-US" sz="2000" dirty="0"/>
          </a:p>
          <a:p>
            <a:endParaRPr lang="en-US" sz="2000" dirty="0"/>
          </a:p>
        </p:txBody>
      </p:sp>
      <p:pic>
        <p:nvPicPr>
          <p:cNvPr id="12" name="Picture 11">
            <a:extLst>
              <a:ext uri="{FF2B5EF4-FFF2-40B4-BE49-F238E27FC236}">
                <a16:creationId xmlns:a16="http://schemas.microsoft.com/office/drawing/2014/main" id="{964244B0-6A08-46D8-A5BB-D0954AF6D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8725" y="2851150"/>
            <a:ext cx="2647950" cy="3105150"/>
          </a:xfrm>
          <a:prstGeom prst="rect">
            <a:avLst/>
          </a:prstGeom>
        </p:spPr>
      </p:pic>
    </p:spTree>
    <p:extLst>
      <p:ext uri="{BB962C8B-B14F-4D97-AF65-F5344CB8AC3E}">
        <p14:creationId xmlns:p14="http://schemas.microsoft.com/office/powerpoint/2010/main" val="23931109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7AFCA-0062-4F2D-8CA7-79A7BD042F4F}"/>
              </a:ext>
            </a:extLst>
          </p:cNvPr>
          <p:cNvSpPr>
            <a:spLocks noGrp="1"/>
          </p:cNvSpPr>
          <p:nvPr>
            <p:ph type="title"/>
          </p:nvPr>
        </p:nvSpPr>
        <p:spPr/>
        <p:txBody>
          <a:bodyPr/>
          <a:lstStyle/>
          <a:p>
            <a:r>
              <a:rPr lang="en-US" dirty="0"/>
              <a:t>Discount Policy and the Lender of Last Resort </a:t>
            </a:r>
            <a:r>
              <a:rPr lang="en-US" sz="2000" b="0" dirty="0"/>
              <a:t>(4 of 10)</a:t>
            </a:r>
          </a:p>
        </p:txBody>
      </p:sp>
      <p:sp>
        <p:nvSpPr>
          <p:cNvPr id="3" name="Content Placeholder 2">
            <a:extLst>
              <a:ext uri="{FF2B5EF4-FFF2-40B4-BE49-F238E27FC236}">
                <a16:creationId xmlns:a16="http://schemas.microsoft.com/office/drawing/2014/main" id="{6B5120BD-FF2A-41B2-9FE8-CF3C67D1EB9F}"/>
              </a:ext>
            </a:extLst>
          </p:cNvPr>
          <p:cNvSpPr>
            <a:spLocks noGrp="1"/>
          </p:cNvSpPr>
          <p:nvPr>
            <p:ph idx="1"/>
          </p:nvPr>
        </p:nvSpPr>
        <p:spPr/>
        <p:txBody>
          <a:bodyPr/>
          <a:lstStyle/>
          <a:p>
            <a:r>
              <a:rPr lang="en-US" sz="2000" dirty="0"/>
              <a:t>The interest rate on these loans is the </a:t>
            </a:r>
            <a:r>
              <a:rPr lang="en-US" sz="2000" b="1" dirty="0"/>
              <a:t>discount rate:</a:t>
            </a:r>
          </a:p>
          <a:p>
            <a:pPr lvl="1"/>
            <a:r>
              <a:rPr lang="en-US" sz="2000" dirty="0"/>
              <a:t>it is set higher than the federal funds rate target, usually by </a:t>
            </a:r>
            <a:r>
              <a:rPr lang="en-US" sz="2000" b="1" dirty="0"/>
              <a:t>100 basis points </a:t>
            </a:r>
            <a:r>
              <a:rPr lang="en-US" sz="2000" dirty="0"/>
              <a:t>(one percent-age point) </a:t>
            </a:r>
          </a:p>
          <a:p>
            <a:pPr lvl="1"/>
            <a:r>
              <a:rPr lang="en-US" sz="2000" dirty="0"/>
              <a:t>because the Fed </a:t>
            </a:r>
            <a:r>
              <a:rPr lang="en-US" sz="2000" i="1" dirty="0"/>
              <a:t>prefers</a:t>
            </a:r>
            <a:r>
              <a:rPr lang="en-US" sz="2000" dirty="0"/>
              <a:t> that </a:t>
            </a:r>
            <a:r>
              <a:rPr lang="en-US" sz="2000" u="sng" dirty="0"/>
              <a:t>banks borrow from each other in the federal funds market </a:t>
            </a:r>
            <a:r>
              <a:rPr lang="en-US" sz="2000" dirty="0"/>
              <a:t>so that they continually </a:t>
            </a:r>
            <a:r>
              <a:rPr lang="en-US" sz="2000" b="1" dirty="0"/>
              <a:t>monitor</a:t>
            </a:r>
            <a:r>
              <a:rPr lang="en-US" sz="2000" dirty="0"/>
              <a:t> each other for </a:t>
            </a:r>
            <a:r>
              <a:rPr lang="en-US" sz="2000" b="1" dirty="0"/>
              <a:t>credit risk</a:t>
            </a:r>
            <a:r>
              <a:rPr lang="en-US" sz="2000" dirty="0"/>
              <a:t>. </a:t>
            </a:r>
          </a:p>
          <a:p>
            <a:pPr lvl="1"/>
            <a:r>
              <a:rPr lang="en-US" sz="2000" dirty="0"/>
              <a:t>As a result, in most circumstances the amount of discount lending under the primary credit facility </a:t>
            </a:r>
            <a:r>
              <a:rPr lang="en-US" sz="2000" b="1" dirty="0"/>
              <a:t>is very small</a:t>
            </a:r>
            <a:r>
              <a:rPr lang="en-US" sz="2000" dirty="0"/>
              <a:t>.</a:t>
            </a:r>
          </a:p>
          <a:p>
            <a:endParaRPr lang="en-US" dirty="0"/>
          </a:p>
        </p:txBody>
      </p:sp>
    </p:spTree>
    <p:extLst>
      <p:ext uri="{BB962C8B-B14F-4D97-AF65-F5344CB8AC3E}">
        <p14:creationId xmlns:p14="http://schemas.microsoft.com/office/powerpoint/2010/main" val="108245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AECF8-5597-4E35-9BF1-908C7ECEC473}"/>
              </a:ext>
            </a:extLst>
          </p:cNvPr>
          <p:cNvSpPr>
            <a:spLocks noGrp="1"/>
          </p:cNvSpPr>
          <p:nvPr>
            <p:ph type="title"/>
          </p:nvPr>
        </p:nvSpPr>
        <p:spPr/>
        <p:txBody>
          <a:bodyPr/>
          <a:lstStyle/>
          <a:p>
            <a:r>
              <a:rPr lang="en-US" altLang="en-US" dirty="0"/>
              <a:t>The Market for Reserves and the Federal Funds Rate </a:t>
            </a:r>
            <a:r>
              <a:rPr lang="en-US" altLang="en-US" sz="2000" b="0" dirty="0"/>
              <a:t>(2 of 6)</a:t>
            </a:r>
            <a:endParaRPr lang="en-US" dirty="0"/>
          </a:p>
        </p:txBody>
      </p:sp>
      <p:sp>
        <p:nvSpPr>
          <p:cNvPr id="3" name="Content Placeholder 2">
            <a:extLst>
              <a:ext uri="{FF2B5EF4-FFF2-40B4-BE49-F238E27FC236}">
                <a16:creationId xmlns:a16="http://schemas.microsoft.com/office/drawing/2014/main" id="{D223E7C4-DD18-4002-9CC1-B1243287BCC3}"/>
              </a:ext>
            </a:extLst>
          </p:cNvPr>
          <p:cNvSpPr>
            <a:spLocks noGrp="1"/>
          </p:cNvSpPr>
          <p:nvPr>
            <p:ph idx="1"/>
          </p:nvPr>
        </p:nvSpPr>
        <p:spPr/>
        <p:txBody>
          <a:bodyPr/>
          <a:lstStyle/>
          <a:p>
            <a:r>
              <a:rPr lang="en-US" sz="2000" dirty="0"/>
              <a:t>Changes in Federal Funds rate affects interest rate throughout the economy.</a:t>
            </a:r>
          </a:p>
          <a:p>
            <a:pPr marL="0" indent="0">
              <a:buNone/>
            </a:pPr>
            <a:endParaRPr lang="en-US" sz="2000" dirty="0"/>
          </a:p>
          <a:p>
            <a:r>
              <a:rPr lang="en-US" sz="2000" dirty="0"/>
              <a:t>To fully comprehend how the Fed uses its tools in the conduct of </a:t>
            </a:r>
            <a:r>
              <a:rPr lang="en-US" sz="2000" b="1" dirty="0"/>
              <a:t>monetary policy</a:t>
            </a:r>
            <a:r>
              <a:rPr lang="en-US" sz="2000" dirty="0"/>
              <a:t>, we must understand:</a:t>
            </a:r>
          </a:p>
          <a:p>
            <a:pPr marL="741363" lvl="1" indent="-457200">
              <a:buFont typeface="+mj-lt"/>
              <a:buAutoNum type="arabicPeriod"/>
            </a:pPr>
            <a:r>
              <a:rPr lang="en-US" sz="2000" dirty="0"/>
              <a:t>not only their effect on the </a:t>
            </a:r>
            <a:r>
              <a:rPr lang="en-US" sz="2000" b="1" dirty="0"/>
              <a:t>money supply </a:t>
            </a:r>
            <a:r>
              <a:rPr lang="en-US" sz="2000" dirty="0"/>
              <a:t>but also </a:t>
            </a:r>
          </a:p>
          <a:p>
            <a:pPr marL="741363" lvl="1" indent="-457200">
              <a:buFont typeface="+mj-lt"/>
              <a:buAutoNum type="arabicPeriod"/>
            </a:pPr>
            <a:r>
              <a:rPr lang="en-US" sz="2000" dirty="0"/>
              <a:t>their direct effect on the </a:t>
            </a:r>
            <a:r>
              <a:rPr lang="en-US" sz="2000" b="1" dirty="0"/>
              <a:t>federal funds rate </a:t>
            </a:r>
            <a:r>
              <a:rPr lang="en-US" sz="2000" dirty="0"/>
              <a:t>and </a:t>
            </a:r>
          </a:p>
          <a:p>
            <a:pPr marL="741363" lvl="1" indent="-457200">
              <a:buFont typeface="+mj-lt"/>
              <a:buAutoNum type="arabicPeriod"/>
            </a:pPr>
            <a:r>
              <a:rPr lang="en-US" sz="2000" dirty="0"/>
              <a:t>how they can be used to help achieve a federal funds rate that is close to the </a:t>
            </a:r>
            <a:r>
              <a:rPr lang="en-US" sz="2000" b="1" dirty="0"/>
              <a:t>target</a:t>
            </a:r>
            <a:r>
              <a:rPr lang="en-US" sz="2000" dirty="0"/>
              <a:t>. </a:t>
            </a:r>
          </a:p>
          <a:p>
            <a:endParaRPr lang="en-US" dirty="0"/>
          </a:p>
        </p:txBody>
      </p:sp>
    </p:spTree>
    <p:extLst>
      <p:ext uri="{BB962C8B-B14F-4D97-AF65-F5344CB8AC3E}">
        <p14:creationId xmlns:p14="http://schemas.microsoft.com/office/powerpoint/2010/main" val="3925171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3CCCD-9F28-4DB8-988A-A6035C3CFEAA}"/>
              </a:ext>
            </a:extLst>
          </p:cNvPr>
          <p:cNvSpPr>
            <a:spLocks noGrp="1"/>
          </p:cNvSpPr>
          <p:nvPr>
            <p:ph type="title"/>
          </p:nvPr>
        </p:nvSpPr>
        <p:spPr/>
        <p:txBody>
          <a:bodyPr/>
          <a:lstStyle/>
          <a:p>
            <a:r>
              <a:rPr lang="en-US" dirty="0"/>
              <a:t>Discount Policy and the Lender of Last Resort </a:t>
            </a:r>
            <a:r>
              <a:rPr lang="en-US" sz="2000" b="0" dirty="0"/>
              <a:t>(5 of 10)</a:t>
            </a:r>
            <a:endParaRPr lang="en-US" dirty="0"/>
          </a:p>
        </p:txBody>
      </p:sp>
      <p:sp>
        <p:nvSpPr>
          <p:cNvPr id="3" name="Content Placeholder 2">
            <a:extLst>
              <a:ext uri="{FF2B5EF4-FFF2-40B4-BE49-F238E27FC236}">
                <a16:creationId xmlns:a16="http://schemas.microsoft.com/office/drawing/2014/main" id="{F476C62B-2592-42DA-8A4F-7C0E3EF5B296}"/>
              </a:ext>
            </a:extLst>
          </p:cNvPr>
          <p:cNvSpPr>
            <a:spLocks noGrp="1"/>
          </p:cNvSpPr>
          <p:nvPr>
            <p:ph idx="1"/>
          </p:nvPr>
        </p:nvSpPr>
        <p:spPr/>
        <p:txBody>
          <a:bodyPr/>
          <a:lstStyle/>
          <a:p>
            <a:r>
              <a:rPr lang="en-US" sz="2000" dirty="0"/>
              <a:t>Discount Loans have two importance:</a:t>
            </a:r>
          </a:p>
          <a:p>
            <a:pPr marL="944118" lvl="1" indent="-457200">
              <a:buFont typeface="+mj-lt"/>
              <a:buAutoNum type="arabicPeriod"/>
            </a:pPr>
            <a:r>
              <a:rPr lang="en-US" sz="2000" dirty="0"/>
              <a:t>They </a:t>
            </a:r>
            <a:r>
              <a:rPr lang="en-US" sz="2000" b="1" dirty="0">
                <a:solidFill>
                  <a:srgbClr val="FF0000"/>
                </a:solidFill>
              </a:rPr>
              <a:t>put ceiling (or upper-bound) </a:t>
            </a:r>
            <a:r>
              <a:rPr lang="en-US" sz="2000" dirty="0"/>
              <a:t>on the fed fund rate.</a:t>
            </a:r>
          </a:p>
          <a:p>
            <a:pPr marL="944118" lvl="1" indent="-457200">
              <a:buFont typeface="+mj-lt"/>
              <a:buAutoNum type="arabicPeriod"/>
            </a:pPr>
            <a:r>
              <a:rPr lang="en-US" sz="2000" dirty="0"/>
              <a:t>The act as </a:t>
            </a:r>
            <a:r>
              <a:rPr lang="en-US" sz="2000" b="1" dirty="0"/>
              <a:t>lender of last resort </a:t>
            </a:r>
            <a:r>
              <a:rPr lang="en-US" sz="2000" dirty="0"/>
              <a:t>during financial crisis.</a:t>
            </a:r>
          </a:p>
          <a:p>
            <a:pPr marL="944118" lvl="1" indent="-457200">
              <a:buFont typeface="+mj-lt"/>
              <a:buAutoNum type="arabicPeriod"/>
            </a:pPr>
            <a:r>
              <a:rPr lang="en-US" sz="2000" dirty="0"/>
              <a:t>They </a:t>
            </a:r>
            <a:r>
              <a:rPr lang="en-US" sz="2000" b="1" dirty="0"/>
              <a:t>do NOT serve as a tool to control reserve </a:t>
            </a:r>
            <a:r>
              <a:rPr lang="en-US" sz="2000" dirty="0"/>
              <a:t>in modern central banking though.</a:t>
            </a:r>
          </a:p>
          <a:p>
            <a:pPr marL="0" indent="0">
              <a:buNone/>
            </a:pPr>
            <a:r>
              <a:rPr lang="en-US" sz="2000" b="1" dirty="0">
                <a:solidFill>
                  <a:schemeClr val="bg2"/>
                </a:solidFill>
              </a:rPr>
              <a:t>Provision of Ceiling</a:t>
            </a:r>
          </a:p>
          <a:p>
            <a:r>
              <a:rPr lang="en-US" sz="2000" dirty="0"/>
              <a:t>The discount facility is intended to be </a:t>
            </a:r>
            <a:r>
              <a:rPr lang="en-US" sz="2000" b="1" dirty="0">
                <a:solidFill>
                  <a:schemeClr val="accent5"/>
                </a:solidFill>
              </a:rPr>
              <a:t>a backup source of liquidity </a:t>
            </a:r>
            <a:r>
              <a:rPr lang="en-US" sz="2000" dirty="0"/>
              <a:t>for </a:t>
            </a:r>
            <a:r>
              <a:rPr lang="en-US" sz="2000" u="sng" dirty="0"/>
              <a:t>solvent</a:t>
            </a:r>
            <a:r>
              <a:rPr lang="en-US" sz="2000" dirty="0"/>
              <a:t> banks so that the </a:t>
            </a:r>
            <a:r>
              <a:rPr lang="en-US" sz="2000" i="1" dirty="0"/>
              <a:t>federal funds rate never rises too far above the federal funds target </a:t>
            </a:r>
            <a:r>
              <a:rPr lang="en-US" sz="2000" dirty="0"/>
              <a:t>set by the FOMC</a:t>
            </a:r>
          </a:p>
          <a:p>
            <a:pPr lvl="1"/>
            <a:r>
              <a:rPr lang="en-US" sz="2000" dirty="0"/>
              <a:t>Thus, the primary credit facility has put a ceiling on the federal funds rate at id. </a:t>
            </a:r>
          </a:p>
          <a:p>
            <a:pPr lvl="1"/>
            <a:endParaRPr lang="en-US" dirty="0"/>
          </a:p>
          <a:p>
            <a:pPr marL="0" indent="0">
              <a:buNone/>
            </a:pPr>
            <a:endParaRPr lang="en-US" dirty="0"/>
          </a:p>
        </p:txBody>
      </p:sp>
    </p:spTree>
    <p:extLst>
      <p:ext uri="{BB962C8B-B14F-4D97-AF65-F5344CB8AC3E}">
        <p14:creationId xmlns:p14="http://schemas.microsoft.com/office/powerpoint/2010/main" val="33173506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693E4-9AF7-4D7C-BE88-8EF4067137CA}"/>
              </a:ext>
            </a:extLst>
          </p:cNvPr>
          <p:cNvSpPr>
            <a:spLocks noGrp="1"/>
          </p:cNvSpPr>
          <p:nvPr>
            <p:ph type="title"/>
          </p:nvPr>
        </p:nvSpPr>
        <p:spPr/>
        <p:txBody>
          <a:bodyPr/>
          <a:lstStyle/>
          <a:p>
            <a:r>
              <a:rPr lang="en-US" dirty="0"/>
              <a:t>Discount Policy and the Lender of Last Resort </a:t>
            </a:r>
            <a:r>
              <a:rPr lang="en-US" sz="2000" b="0" dirty="0"/>
              <a:t>(6 of 10)</a:t>
            </a:r>
            <a:endParaRPr lang="en-US" dirty="0"/>
          </a:p>
        </p:txBody>
      </p:sp>
      <p:graphicFrame>
        <p:nvGraphicFramePr>
          <p:cNvPr id="4" name="Content Placeholder 3">
            <a:extLst>
              <a:ext uri="{FF2B5EF4-FFF2-40B4-BE49-F238E27FC236}">
                <a16:creationId xmlns:a16="http://schemas.microsoft.com/office/drawing/2014/main" id="{8531D98A-6193-42F8-B37C-2083F17D32CA}"/>
              </a:ext>
            </a:extLst>
          </p:cNvPr>
          <p:cNvGraphicFramePr>
            <a:graphicFrameLocks noGrp="1"/>
          </p:cNvGraphicFramePr>
          <p:nvPr>
            <p:ph idx="1"/>
            <p:extLst>
              <p:ext uri="{D42A27DB-BD31-4B8C-83A1-F6EECF244321}">
                <p14:modId xmlns:p14="http://schemas.microsoft.com/office/powerpoint/2010/main" val="826108910"/>
              </p:ext>
            </p:extLst>
          </p:nvPr>
        </p:nvGraphicFramePr>
        <p:xfrm>
          <a:off x="436418"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5392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E743-CDBF-4A2E-9E03-8C06183D7A18}"/>
              </a:ext>
            </a:extLst>
          </p:cNvPr>
          <p:cNvSpPr>
            <a:spLocks noGrp="1"/>
          </p:cNvSpPr>
          <p:nvPr>
            <p:ph type="title"/>
          </p:nvPr>
        </p:nvSpPr>
        <p:spPr/>
        <p:txBody>
          <a:bodyPr/>
          <a:lstStyle/>
          <a:p>
            <a:r>
              <a:rPr lang="en-US" dirty="0"/>
              <a:t>Discount Policy and the Lender of Last Resort </a:t>
            </a:r>
            <a:r>
              <a:rPr lang="en-US" sz="2000" b="0" dirty="0"/>
              <a:t>(7 of 10)</a:t>
            </a:r>
            <a:endParaRPr lang="en-US" dirty="0"/>
          </a:p>
        </p:txBody>
      </p:sp>
      <p:sp>
        <p:nvSpPr>
          <p:cNvPr id="3" name="Content Placeholder 2">
            <a:extLst>
              <a:ext uri="{FF2B5EF4-FFF2-40B4-BE49-F238E27FC236}">
                <a16:creationId xmlns:a16="http://schemas.microsoft.com/office/drawing/2014/main" id="{15D8A475-5DE5-418D-9BFD-95CEB6213114}"/>
              </a:ext>
            </a:extLst>
          </p:cNvPr>
          <p:cNvSpPr>
            <a:spLocks noGrp="1"/>
          </p:cNvSpPr>
          <p:nvPr>
            <p:ph idx="1"/>
          </p:nvPr>
        </p:nvSpPr>
        <p:spPr/>
        <p:txBody>
          <a:bodyPr/>
          <a:lstStyle/>
          <a:p>
            <a:r>
              <a:rPr lang="en-US" sz="2000" b="1" dirty="0">
                <a:solidFill>
                  <a:schemeClr val="bg2"/>
                </a:solidFill>
              </a:rPr>
              <a:t>Secondary credit </a:t>
            </a:r>
            <a:r>
              <a:rPr lang="en-US" sz="2000" dirty="0"/>
              <a:t>is given to banks that are in </a:t>
            </a:r>
            <a:r>
              <a:rPr lang="en-US" sz="2000" b="1" dirty="0"/>
              <a:t>financial trouble </a:t>
            </a:r>
            <a:r>
              <a:rPr lang="en-US" sz="2000" dirty="0"/>
              <a:t>and are experiencing </a:t>
            </a:r>
            <a:r>
              <a:rPr lang="en-US" sz="2000" u="sng" dirty="0"/>
              <a:t>severe</a:t>
            </a:r>
            <a:r>
              <a:rPr lang="en-US" sz="2000" dirty="0"/>
              <a:t> </a:t>
            </a:r>
            <a:r>
              <a:rPr lang="en-US" sz="2000" b="1" dirty="0"/>
              <a:t>liquidity problems</a:t>
            </a:r>
            <a:r>
              <a:rPr lang="en-US" sz="2000" dirty="0"/>
              <a:t>. </a:t>
            </a:r>
          </a:p>
          <a:p>
            <a:pPr lvl="1"/>
            <a:r>
              <a:rPr lang="en-US" sz="2000" dirty="0"/>
              <a:t>The interest rate on secondary credit is set at </a:t>
            </a:r>
            <a:r>
              <a:rPr lang="en-US" sz="2000" u="sng" dirty="0"/>
              <a:t>50 basis points </a:t>
            </a:r>
            <a:r>
              <a:rPr lang="en-US" sz="2000" dirty="0"/>
              <a:t>(0.5 percentage point) </a:t>
            </a:r>
            <a:r>
              <a:rPr lang="en-US" sz="2000" b="1" dirty="0"/>
              <a:t>above</a:t>
            </a:r>
            <a:r>
              <a:rPr lang="en-US" sz="2000" dirty="0"/>
              <a:t> the discount rate (penalty rate). </a:t>
            </a:r>
          </a:p>
          <a:p>
            <a:pPr marL="457200" lvl="1" indent="0">
              <a:buNone/>
            </a:pPr>
            <a:endParaRPr lang="en-US" sz="2000" dirty="0"/>
          </a:p>
          <a:p>
            <a:r>
              <a:rPr lang="en-US" sz="2000" b="1" dirty="0">
                <a:solidFill>
                  <a:schemeClr val="bg2"/>
                </a:solidFill>
              </a:rPr>
              <a:t>Seasonal credit </a:t>
            </a:r>
            <a:r>
              <a:rPr lang="en-US" sz="2000" dirty="0"/>
              <a:t>is given to meet the needs of a limited number of small banks in </a:t>
            </a:r>
            <a:r>
              <a:rPr lang="en-US" sz="2000" b="1" dirty="0"/>
              <a:t>vacation</a:t>
            </a:r>
            <a:r>
              <a:rPr lang="en-US" sz="2000" dirty="0"/>
              <a:t> and </a:t>
            </a:r>
            <a:r>
              <a:rPr lang="en-US" sz="2000" b="1" dirty="0"/>
              <a:t>agricultural areas </a:t>
            </a:r>
            <a:r>
              <a:rPr lang="en-US" sz="2000" dirty="0"/>
              <a:t>that have a </a:t>
            </a:r>
            <a:r>
              <a:rPr lang="en-US" sz="2000" u="sng" dirty="0"/>
              <a:t>seasonal pattern of deposits.</a:t>
            </a:r>
          </a:p>
          <a:p>
            <a:pPr lvl="1"/>
            <a:r>
              <a:rPr lang="en-US" sz="2000" dirty="0"/>
              <a:t>The interest rate charged on seasonal credit is tied to the </a:t>
            </a:r>
            <a:r>
              <a:rPr lang="en-US" sz="2000" b="1" dirty="0"/>
              <a:t>average</a:t>
            </a:r>
            <a:r>
              <a:rPr lang="en-US" sz="2000" dirty="0"/>
              <a:t> of the </a:t>
            </a:r>
            <a:r>
              <a:rPr lang="en-US" sz="2000" u="sng" dirty="0"/>
              <a:t>federal funds rate </a:t>
            </a:r>
            <a:r>
              <a:rPr lang="en-US" sz="2000" dirty="0"/>
              <a:t>and </a:t>
            </a:r>
            <a:r>
              <a:rPr lang="en-US" sz="2000" u="sng" dirty="0"/>
              <a:t>certificate of deposit rates</a:t>
            </a:r>
            <a:r>
              <a:rPr lang="en-US" sz="2000" dirty="0"/>
              <a:t>. </a:t>
            </a:r>
          </a:p>
          <a:p>
            <a:pPr lvl="1"/>
            <a:endParaRPr lang="en-US" sz="2000" dirty="0"/>
          </a:p>
        </p:txBody>
      </p:sp>
    </p:spTree>
    <p:extLst>
      <p:ext uri="{BB962C8B-B14F-4D97-AF65-F5344CB8AC3E}">
        <p14:creationId xmlns:p14="http://schemas.microsoft.com/office/powerpoint/2010/main" val="34754494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1A8B-38A2-4AFA-A5FE-31D64D5A8A69}"/>
              </a:ext>
            </a:extLst>
          </p:cNvPr>
          <p:cNvSpPr>
            <a:spLocks noGrp="1"/>
          </p:cNvSpPr>
          <p:nvPr>
            <p:ph type="title"/>
          </p:nvPr>
        </p:nvSpPr>
        <p:spPr/>
        <p:txBody>
          <a:bodyPr/>
          <a:lstStyle/>
          <a:p>
            <a:r>
              <a:rPr lang="en-US" dirty="0"/>
              <a:t>Discount Policy and the Lender of Last Resort </a:t>
            </a:r>
            <a:r>
              <a:rPr lang="en-US" sz="2000" b="0" dirty="0"/>
              <a:t>(8 of 10)</a:t>
            </a:r>
            <a:endParaRPr lang="en-US" dirty="0"/>
          </a:p>
        </p:txBody>
      </p:sp>
      <p:sp>
        <p:nvSpPr>
          <p:cNvPr id="3" name="Content Placeholder 2">
            <a:extLst>
              <a:ext uri="{FF2B5EF4-FFF2-40B4-BE49-F238E27FC236}">
                <a16:creationId xmlns:a16="http://schemas.microsoft.com/office/drawing/2014/main" id="{D5034576-20C9-4085-B5C7-0ECF0A674E94}"/>
              </a:ext>
            </a:extLst>
          </p:cNvPr>
          <p:cNvSpPr>
            <a:spLocks noGrp="1"/>
          </p:cNvSpPr>
          <p:nvPr>
            <p:ph idx="1"/>
          </p:nvPr>
        </p:nvSpPr>
        <p:spPr/>
        <p:txBody>
          <a:bodyPr/>
          <a:lstStyle/>
          <a:p>
            <a:pPr marL="0" indent="0">
              <a:buNone/>
            </a:pPr>
            <a:r>
              <a:rPr lang="en-US" b="1" dirty="0">
                <a:solidFill>
                  <a:schemeClr val="bg2"/>
                </a:solidFill>
              </a:rPr>
              <a:t>Lender of Last Resort </a:t>
            </a:r>
          </a:p>
          <a:p>
            <a:pPr marL="0" indent="0">
              <a:buNone/>
            </a:pPr>
            <a:r>
              <a:rPr lang="en-US" sz="2000" dirty="0"/>
              <a:t>In addition to its use as a tool to influence reserves, the monetary base, and the money supply, discounting is important in preventing and coping with financial panics. </a:t>
            </a:r>
          </a:p>
          <a:p>
            <a:pPr marL="829818" lvl="1" indent="-342900"/>
            <a:r>
              <a:rPr lang="en-US" sz="2000" dirty="0"/>
              <a:t>to prevent bank failures from spinning out of control, the Fed was to </a:t>
            </a:r>
            <a:r>
              <a:rPr lang="en-US" sz="2000" b="1" dirty="0"/>
              <a:t>provide reserves to banks </a:t>
            </a:r>
            <a:r>
              <a:rPr lang="en-US" sz="2000" dirty="0"/>
              <a:t>when </a:t>
            </a:r>
            <a:r>
              <a:rPr lang="en-US" sz="2000" u="sng" dirty="0"/>
              <a:t>no one else would</a:t>
            </a:r>
            <a:r>
              <a:rPr lang="en-US" sz="2000" dirty="0"/>
              <a:t>, thereby preventing bank and financial panics (</a:t>
            </a:r>
            <a:r>
              <a:rPr lang="en-US" sz="2000" b="1" dirty="0"/>
              <a:t>Bagehot Rule</a:t>
            </a:r>
            <a:r>
              <a:rPr lang="en-US" sz="2000" dirty="0"/>
              <a:t>)</a:t>
            </a:r>
          </a:p>
          <a:p>
            <a:pPr marL="829818" lvl="1" indent="-342900"/>
            <a:r>
              <a:rPr lang="en-US" sz="2000" dirty="0"/>
              <a:t>Discounting is a particularly effective way to provide reserves to the banking system during a banking crisis because reserves are immediately channeled to the </a:t>
            </a:r>
            <a:r>
              <a:rPr lang="en-US" sz="2000" b="1" dirty="0"/>
              <a:t>banks that need them most</a:t>
            </a:r>
            <a:r>
              <a:rPr lang="en-US" sz="2000" dirty="0"/>
              <a:t>. </a:t>
            </a:r>
          </a:p>
          <a:p>
            <a:pPr marL="829818" lvl="1" indent="-342900"/>
            <a:endParaRPr lang="en-US" dirty="0"/>
          </a:p>
          <a:p>
            <a:pPr marL="0" indent="0">
              <a:buNone/>
            </a:pPr>
            <a:endParaRPr lang="en-US" b="1" dirty="0">
              <a:solidFill>
                <a:schemeClr val="bg2"/>
              </a:solidFill>
            </a:endParaRPr>
          </a:p>
          <a:p>
            <a:pPr marL="0" indent="0">
              <a:buNone/>
            </a:pPr>
            <a:endParaRPr lang="en-US" dirty="0"/>
          </a:p>
        </p:txBody>
      </p:sp>
    </p:spTree>
    <p:extLst>
      <p:ext uri="{BB962C8B-B14F-4D97-AF65-F5344CB8AC3E}">
        <p14:creationId xmlns:p14="http://schemas.microsoft.com/office/powerpoint/2010/main" val="18345297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3F31F-C21D-496C-B5B3-D1E18B478677}"/>
              </a:ext>
            </a:extLst>
          </p:cNvPr>
          <p:cNvSpPr>
            <a:spLocks noGrp="1"/>
          </p:cNvSpPr>
          <p:nvPr>
            <p:ph type="title"/>
          </p:nvPr>
        </p:nvSpPr>
        <p:spPr/>
        <p:txBody>
          <a:bodyPr/>
          <a:lstStyle/>
          <a:p>
            <a:r>
              <a:rPr lang="en-US" dirty="0"/>
              <a:t>Discount Policy and the Lender of Last Resort </a:t>
            </a:r>
            <a:r>
              <a:rPr lang="en-US" sz="2000" b="0" dirty="0"/>
              <a:t>(9 of 10)</a:t>
            </a:r>
            <a:endParaRPr lang="en-US" dirty="0"/>
          </a:p>
        </p:txBody>
      </p:sp>
      <p:sp>
        <p:nvSpPr>
          <p:cNvPr id="3" name="Content Placeholder 2">
            <a:extLst>
              <a:ext uri="{FF2B5EF4-FFF2-40B4-BE49-F238E27FC236}">
                <a16:creationId xmlns:a16="http://schemas.microsoft.com/office/drawing/2014/main" id="{2AE0953B-CF9B-4625-BC1B-B7C42780240C}"/>
              </a:ext>
            </a:extLst>
          </p:cNvPr>
          <p:cNvSpPr>
            <a:spLocks noGrp="1"/>
          </p:cNvSpPr>
          <p:nvPr>
            <p:ph idx="1"/>
          </p:nvPr>
        </p:nvSpPr>
        <p:spPr/>
        <p:txBody>
          <a:bodyPr/>
          <a:lstStyle/>
          <a:p>
            <a:r>
              <a:rPr lang="en-US" sz="2000" b="1" dirty="0"/>
              <a:t>Why do we need Fed’s backstop even though we have FDIC?</a:t>
            </a:r>
          </a:p>
          <a:p>
            <a:pPr marL="457200" indent="-457200">
              <a:buFont typeface="+mj-lt"/>
              <a:buAutoNum type="arabicPeriod"/>
            </a:pPr>
            <a:r>
              <a:rPr lang="en-US" sz="2000" dirty="0"/>
              <a:t>First, it is important to recognize that the FDIC’s insurance fund amounts to </a:t>
            </a:r>
            <a:r>
              <a:rPr lang="en-US" sz="2000" b="1" dirty="0"/>
              <a:t>about 1% of the total amount </a:t>
            </a:r>
            <a:r>
              <a:rPr lang="en-US" sz="2000" dirty="0"/>
              <a:t>of deposits held by banks. </a:t>
            </a:r>
          </a:p>
          <a:p>
            <a:pPr marL="944118" lvl="1" indent="-457200"/>
            <a:r>
              <a:rPr lang="en-US" sz="2000" dirty="0"/>
              <a:t>the large number of bank failures in the 1980s and early 1990s led to large losses and a shrinkage of the FDIC’s insurance fund,</a:t>
            </a:r>
          </a:p>
          <a:p>
            <a:pPr marL="944118" lvl="1" indent="-457200"/>
            <a:r>
              <a:rPr lang="en-US" sz="2000" dirty="0"/>
              <a:t>which reduced </a:t>
            </a:r>
            <a:r>
              <a:rPr lang="en-US" sz="2000" b="1" dirty="0"/>
              <a:t>the FDIC’s ability to cover depositors’ losses</a:t>
            </a:r>
            <a:r>
              <a:rPr lang="en-US" sz="2000" dirty="0"/>
              <a:t>.</a:t>
            </a:r>
          </a:p>
          <a:p>
            <a:pPr marL="944118" lvl="1" indent="-457200"/>
            <a:r>
              <a:rPr lang="en-US" sz="2000" dirty="0"/>
              <a:t>This fact has not weakened the confidence of small depositors in the banking system </a:t>
            </a:r>
            <a:r>
              <a:rPr lang="en-US" sz="2000" b="1" dirty="0"/>
              <a:t>because the Fed has been ready to stand behind the banks to provide whatever reserves are needed to prevent bank panics. </a:t>
            </a:r>
          </a:p>
          <a:p>
            <a:pPr marL="457200" indent="-457200">
              <a:buFont typeface="+mj-lt"/>
              <a:buAutoNum type="arabicPeriod"/>
            </a:pPr>
            <a:endParaRPr lang="en-US" sz="2000" b="1" dirty="0"/>
          </a:p>
          <a:p>
            <a:pPr marL="944118" lvl="1" indent="-457200"/>
            <a:endParaRPr lang="en-US" dirty="0"/>
          </a:p>
        </p:txBody>
      </p:sp>
    </p:spTree>
    <p:extLst>
      <p:ext uri="{BB962C8B-B14F-4D97-AF65-F5344CB8AC3E}">
        <p14:creationId xmlns:p14="http://schemas.microsoft.com/office/powerpoint/2010/main" val="35107888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C43E-20AB-4A1A-AF9C-424825A23C97}"/>
              </a:ext>
            </a:extLst>
          </p:cNvPr>
          <p:cNvSpPr>
            <a:spLocks noGrp="1"/>
          </p:cNvSpPr>
          <p:nvPr>
            <p:ph type="title"/>
          </p:nvPr>
        </p:nvSpPr>
        <p:spPr/>
        <p:txBody>
          <a:bodyPr/>
          <a:lstStyle/>
          <a:p>
            <a:r>
              <a:rPr lang="en-US" dirty="0"/>
              <a:t>Discount Policy and the Lender of Last Resort </a:t>
            </a:r>
            <a:r>
              <a:rPr lang="en-US" sz="2000" b="0" dirty="0"/>
              <a:t>(10 of 10)</a:t>
            </a:r>
            <a:endParaRPr lang="en-US" dirty="0"/>
          </a:p>
        </p:txBody>
      </p:sp>
      <p:sp>
        <p:nvSpPr>
          <p:cNvPr id="3" name="Content Placeholder 2">
            <a:extLst>
              <a:ext uri="{FF2B5EF4-FFF2-40B4-BE49-F238E27FC236}">
                <a16:creationId xmlns:a16="http://schemas.microsoft.com/office/drawing/2014/main" id="{0A556520-E16D-453B-84F2-398C7F7D01AD}"/>
              </a:ext>
            </a:extLst>
          </p:cNvPr>
          <p:cNvSpPr>
            <a:spLocks noGrp="1"/>
          </p:cNvSpPr>
          <p:nvPr>
            <p:ph idx="1"/>
          </p:nvPr>
        </p:nvSpPr>
        <p:spPr/>
        <p:txBody>
          <a:bodyPr/>
          <a:lstStyle/>
          <a:p>
            <a:pPr marL="0" indent="0">
              <a:buNone/>
            </a:pPr>
            <a:r>
              <a:rPr lang="en-US" dirty="0">
                <a:solidFill>
                  <a:schemeClr val="bg2"/>
                </a:solidFill>
              </a:rPr>
              <a:t>2. </a:t>
            </a:r>
            <a:r>
              <a:rPr lang="en-US" sz="2000" dirty="0"/>
              <a:t>Second, the $1.6 trillion of </a:t>
            </a:r>
            <a:r>
              <a:rPr lang="en-US" sz="2000" b="1" dirty="0"/>
              <a:t>large-denomination deposits (wholesale deposits) </a:t>
            </a:r>
            <a:r>
              <a:rPr lang="en-US" sz="2000" dirty="0"/>
              <a:t>in the banking system are not guaranteed by the FDIC because they exceed the $250,000 limit. </a:t>
            </a:r>
          </a:p>
          <a:p>
            <a:pPr marL="829818" lvl="1" indent="-342900"/>
            <a:r>
              <a:rPr lang="en-US" sz="2000" dirty="0"/>
              <a:t>A loss of confidence in the banking system could still lead to </a:t>
            </a:r>
            <a:r>
              <a:rPr lang="en-US" sz="2000" b="1" dirty="0"/>
              <a:t>runs on banks</a:t>
            </a:r>
            <a:r>
              <a:rPr lang="en-US" sz="2000" dirty="0"/>
              <a:t> from the large-denomination (wholesale) depositors,</a:t>
            </a:r>
          </a:p>
          <a:p>
            <a:pPr marL="829818" lvl="1" indent="-342900"/>
            <a:r>
              <a:rPr lang="en-US" sz="2000" dirty="0"/>
              <a:t>and </a:t>
            </a:r>
            <a:r>
              <a:rPr lang="en-US" sz="2000" b="1" dirty="0"/>
              <a:t>bank panics </a:t>
            </a:r>
            <a:r>
              <a:rPr lang="en-US" sz="2000" dirty="0"/>
              <a:t>could still occur despite the existence of the FDIC. </a:t>
            </a:r>
          </a:p>
          <a:p>
            <a:pPr marL="829818" lvl="1" indent="-342900"/>
            <a:r>
              <a:rPr lang="en-US" sz="2000" dirty="0"/>
              <a:t>The Federal Reserve’s role as lender of last resort is, if any-thing, more important today than ever because of the high number of bank failures experienced in the 1980s and early 1990s and during the global financial crisis from 2007 to 2009.</a:t>
            </a:r>
            <a:endParaRPr lang="en-US" dirty="0"/>
          </a:p>
        </p:txBody>
      </p:sp>
    </p:spTree>
    <p:extLst>
      <p:ext uri="{BB962C8B-B14F-4D97-AF65-F5344CB8AC3E}">
        <p14:creationId xmlns:p14="http://schemas.microsoft.com/office/powerpoint/2010/main" val="4371070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F55D9-5D8A-4B04-9782-1537E9B402E6}"/>
              </a:ext>
            </a:extLst>
          </p:cNvPr>
          <p:cNvSpPr>
            <a:spLocks noGrp="1"/>
          </p:cNvSpPr>
          <p:nvPr>
            <p:ph type="title"/>
          </p:nvPr>
        </p:nvSpPr>
        <p:spPr/>
        <p:txBody>
          <a:bodyPr/>
          <a:lstStyle/>
          <a:p>
            <a:r>
              <a:rPr lang="en-US" dirty="0"/>
              <a:t>Lender of Last Resort and the Problem of Too-Big-To-Fail </a:t>
            </a:r>
            <a:r>
              <a:rPr lang="en-US" sz="2000" b="0" dirty="0"/>
              <a:t>(1 of 4)</a:t>
            </a:r>
          </a:p>
        </p:txBody>
      </p:sp>
      <p:sp>
        <p:nvSpPr>
          <p:cNvPr id="3" name="Content Placeholder 2">
            <a:extLst>
              <a:ext uri="{FF2B5EF4-FFF2-40B4-BE49-F238E27FC236}">
                <a16:creationId xmlns:a16="http://schemas.microsoft.com/office/drawing/2014/main" id="{7E98D679-9D68-445D-B4C3-AE75E23FF93A}"/>
              </a:ext>
            </a:extLst>
          </p:cNvPr>
          <p:cNvSpPr>
            <a:spLocks noGrp="1"/>
          </p:cNvSpPr>
          <p:nvPr>
            <p:ph idx="1"/>
          </p:nvPr>
        </p:nvSpPr>
        <p:spPr/>
        <p:txBody>
          <a:bodyPr/>
          <a:lstStyle/>
          <a:p>
            <a:r>
              <a:rPr lang="en-US" sz="2000" dirty="0"/>
              <a:t>Although the Fed’s role as the lender of last resort provides the benefit of preventing bank and financial panics, it does come with a cost. </a:t>
            </a:r>
          </a:p>
          <a:p>
            <a:r>
              <a:rPr lang="en-US" sz="2000" dirty="0"/>
              <a:t>If a bank expects that the Fed will provide it with discount loans if it gets into trouble, then it will be willing to take on more risk, know-</a:t>
            </a:r>
            <a:r>
              <a:rPr lang="en-US" sz="2000" dirty="0" err="1"/>
              <a:t>ing</a:t>
            </a:r>
            <a:r>
              <a:rPr lang="en-US" sz="2000" dirty="0"/>
              <a:t> that the Fed will come to the rescue if necessary. </a:t>
            </a:r>
          </a:p>
          <a:p>
            <a:r>
              <a:rPr lang="en-US" sz="2000" dirty="0"/>
              <a:t>The Fed’s </a:t>
            </a:r>
            <a:r>
              <a:rPr lang="en-US" sz="2000" b="1" dirty="0"/>
              <a:t>lender-of-last-resort role </a:t>
            </a:r>
            <a:r>
              <a:rPr lang="en-US" sz="2000" dirty="0"/>
              <a:t>has thus created a </a:t>
            </a:r>
            <a:r>
              <a:rPr lang="en-US" sz="2000" b="1" dirty="0"/>
              <a:t>moral hazard </a:t>
            </a:r>
            <a:r>
              <a:rPr lang="en-US" sz="2000" dirty="0"/>
              <a:t>problem similar to the one created by deposit insurance: </a:t>
            </a:r>
          </a:p>
          <a:p>
            <a:pPr lvl="1"/>
            <a:r>
              <a:rPr lang="en-US" sz="2000" dirty="0"/>
              <a:t>Banks </a:t>
            </a:r>
            <a:r>
              <a:rPr lang="en-US" sz="2000" b="1" dirty="0"/>
              <a:t>take on more risk</a:t>
            </a:r>
            <a:r>
              <a:rPr lang="en-US" sz="2000" dirty="0"/>
              <a:t>, thus exposing the deposit insurance agency, and hence </a:t>
            </a:r>
            <a:r>
              <a:rPr lang="en-US" sz="2000" b="1" dirty="0"/>
              <a:t>taxpayers</a:t>
            </a:r>
            <a:r>
              <a:rPr lang="en-US" sz="2000" dirty="0"/>
              <a:t>, to greater losses. </a:t>
            </a:r>
          </a:p>
          <a:p>
            <a:endParaRPr lang="en-US" dirty="0"/>
          </a:p>
        </p:txBody>
      </p:sp>
    </p:spTree>
    <p:extLst>
      <p:ext uri="{BB962C8B-B14F-4D97-AF65-F5344CB8AC3E}">
        <p14:creationId xmlns:p14="http://schemas.microsoft.com/office/powerpoint/2010/main" val="1807266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3CBBB-7566-419B-9D71-6EA1B08B608A}"/>
              </a:ext>
            </a:extLst>
          </p:cNvPr>
          <p:cNvSpPr>
            <a:spLocks noGrp="1"/>
          </p:cNvSpPr>
          <p:nvPr>
            <p:ph type="title"/>
          </p:nvPr>
        </p:nvSpPr>
        <p:spPr/>
        <p:txBody>
          <a:bodyPr/>
          <a:lstStyle/>
          <a:p>
            <a:r>
              <a:rPr lang="en-US" dirty="0"/>
              <a:t>Lender of Last Resort and the Problem of Too-Big-To-Fail </a:t>
            </a:r>
            <a:r>
              <a:rPr lang="en-US" sz="2000" b="0" dirty="0"/>
              <a:t>(2 of 3)</a:t>
            </a:r>
            <a:endParaRPr lang="en-US" dirty="0"/>
          </a:p>
        </p:txBody>
      </p:sp>
      <p:sp>
        <p:nvSpPr>
          <p:cNvPr id="3" name="Content Placeholder 2">
            <a:extLst>
              <a:ext uri="{FF2B5EF4-FFF2-40B4-BE49-F238E27FC236}">
                <a16:creationId xmlns:a16="http://schemas.microsoft.com/office/drawing/2014/main" id="{EADB7F3A-386D-4D37-9BEB-37EC07DF7902}"/>
              </a:ext>
            </a:extLst>
          </p:cNvPr>
          <p:cNvSpPr>
            <a:spLocks noGrp="1"/>
          </p:cNvSpPr>
          <p:nvPr>
            <p:ph idx="1"/>
          </p:nvPr>
        </p:nvSpPr>
        <p:spPr/>
        <p:txBody>
          <a:bodyPr/>
          <a:lstStyle/>
          <a:p>
            <a:r>
              <a:rPr lang="en-US" sz="2000" dirty="0"/>
              <a:t>The moral hazard problem is </a:t>
            </a:r>
            <a:r>
              <a:rPr lang="en-US" sz="2000" b="1" dirty="0"/>
              <a:t>most severe for large banks</a:t>
            </a:r>
            <a:r>
              <a:rPr lang="en-US" sz="2000" dirty="0"/>
              <a:t>, </a:t>
            </a:r>
          </a:p>
          <a:p>
            <a:pPr lvl="1"/>
            <a:r>
              <a:rPr lang="en-US" sz="2000" dirty="0"/>
              <a:t>They believe that the Fed and the FDIC view them as “</a:t>
            </a:r>
            <a:r>
              <a:rPr lang="en-US" sz="2000" b="1" dirty="0"/>
              <a:t>too big to fail</a:t>
            </a:r>
            <a:r>
              <a:rPr lang="en-US" sz="2000" dirty="0"/>
              <a:t>”; that is, </a:t>
            </a:r>
          </a:p>
          <a:p>
            <a:pPr lvl="1"/>
            <a:r>
              <a:rPr lang="en-US" sz="2000" dirty="0"/>
              <a:t>they believe they will always receive Fed loans when they are in trouble because their failure would be likely to </a:t>
            </a:r>
            <a:r>
              <a:rPr lang="en-US" sz="2000" b="1" dirty="0"/>
              <a:t>precipitate a bank panic.</a:t>
            </a:r>
          </a:p>
          <a:p>
            <a:endParaRPr lang="en-US" dirty="0"/>
          </a:p>
        </p:txBody>
      </p:sp>
    </p:spTree>
    <p:extLst>
      <p:ext uri="{BB962C8B-B14F-4D97-AF65-F5344CB8AC3E}">
        <p14:creationId xmlns:p14="http://schemas.microsoft.com/office/powerpoint/2010/main" val="219756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72CDB-C62E-4CC9-A673-6D01C73DA76D}"/>
              </a:ext>
            </a:extLst>
          </p:cNvPr>
          <p:cNvSpPr>
            <a:spLocks noGrp="1"/>
          </p:cNvSpPr>
          <p:nvPr>
            <p:ph type="title"/>
          </p:nvPr>
        </p:nvSpPr>
        <p:spPr/>
        <p:txBody>
          <a:bodyPr/>
          <a:lstStyle/>
          <a:p>
            <a:r>
              <a:rPr lang="en-US" dirty="0"/>
              <a:t>Lender of Last Resort and the Problem of Too-Big-To-Fail </a:t>
            </a:r>
            <a:r>
              <a:rPr lang="en-US" sz="2000" b="0" dirty="0"/>
              <a:t>(3 of 3)</a:t>
            </a:r>
            <a:endParaRPr lang="en-US" dirty="0"/>
          </a:p>
        </p:txBody>
      </p:sp>
      <p:sp>
        <p:nvSpPr>
          <p:cNvPr id="3" name="Content Placeholder 2">
            <a:extLst>
              <a:ext uri="{FF2B5EF4-FFF2-40B4-BE49-F238E27FC236}">
                <a16:creationId xmlns:a16="http://schemas.microsoft.com/office/drawing/2014/main" id="{8FBAA038-1C30-4F43-9444-D5E6047E0413}"/>
              </a:ext>
            </a:extLst>
          </p:cNvPr>
          <p:cNvSpPr>
            <a:spLocks noGrp="1"/>
          </p:cNvSpPr>
          <p:nvPr>
            <p:ph idx="1"/>
          </p:nvPr>
        </p:nvSpPr>
        <p:spPr/>
        <p:txBody>
          <a:bodyPr/>
          <a:lstStyle/>
          <a:p>
            <a:r>
              <a:rPr lang="en-US" sz="2000" dirty="0"/>
              <a:t>When the Fed considers using the discount weapon to prevent a panic, it needs to consider the </a:t>
            </a:r>
            <a:r>
              <a:rPr lang="en-US" sz="2000" b="1" dirty="0"/>
              <a:t>trade-off </a:t>
            </a:r>
            <a:r>
              <a:rPr lang="en-US" sz="2000" dirty="0"/>
              <a:t>between the </a:t>
            </a:r>
            <a:r>
              <a:rPr lang="en-US" sz="2000" b="1" dirty="0"/>
              <a:t>moral hazard </a:t>
            </a:r>
            <a:r>
              <a:rPr lang="en-US" sz="2000" dirty="0"/>
              <a:t>cost of </a:t>
            </a:r>
            <a:r>
              <a:rPr lang="en-US" sz="2000" b="1" dirty="0"/>
              <a:t>its role as lender of last resort </a:t>
            </a:r>
            <a:r>
              <a:rPr lang="en-US" sz="2000" dirty="0"/>
              <a:t>and the benefit of preventing the financial panic. </a:t>
            </a:r>
          </a:p>
          <a:p>
            <a:r>
              <a:rPr lang="en-US" sz="2000" dirty="0"/>
              <a:t>This trade-off explains why the Fed must be careful not to perform its function as lender of last resort too frequently.</a:t>
            </a:r>
          </a:p>
          <a:p>
            <a:endParaRPr lang="en-US" dirty="0"/>
          </a:p>
        </p:txBody>
      </p:sp>
    </p:spTree>
    <p:extLst>
      <p:ext uri="{BB962C8B-B14F-4D97-AF65-F5344CB8AC3E}">
        <p14:creationId xmlns:p14="http://schemas.microsoft.com/office/powerpoint/2010/main" val="386449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Reserve Requirements </a:t>
            </a:r>
            <a:r>
              <a:rPr lang="en-US" sz="2000" b="0" dirty="0"/>
              <a:t>(1 of 2)</a:t>
            </a:r>
          </a:p>
        </p:txBody>
      </p:sp>
      <p:sp>
        <p:nvSpPr>
          <p:cNvPr id="3" name="Content Placeholder 2"/>
          <p:cNvSpPr>
            <a:spLocks noGrp="1"/>
          </p:cNvSpPr>
          <p:nvPr>
            <p:ph idx="1"/>
          </p:nvPr>
        </p:nvSpPr>
        <p:spPr/>
        <p:txBody>
          <a:bodyPr/>
          <a:lstStyle/>
          <a:p>
            <a:pPr>
              <a:spcBef>
                <a:spcPct val="50000"/>
              </a:spcBef>
            </a:pPr>
            <a:r>
              <a:rPr lang="en-US" sz="2000" dirty="0"/>
              <a:t>Changes in the required reserve ratio affect the </a:t>
            </a:r>
          </a:p>
          <a:p>
            <a:pPr lvl="1">
              <a:spcBef>
                <a:spcPct val="50000"/>
              </a:spcBef>
            </a:pPr>
            <a:r>
              <a:rPr lang="en-US" sz="2000" b="1" dirty="0"/>
              <a:t>money supply </a:t>
            </a:r>
            <a:r>
              <a:rPr lang="en-US" sz="2000" dirty="0"/>
              <a:t>by causing the </a:t>
            </a:r>
            <a:r>
              <a:rPr lang="en-US" sz="2000" i="1" dirty="0"/>
              <a:t>money supply multiplier </a:t>
            </a:r>
            <a:r>
              <a:rPr lang="en-US" sz="2000" dirty="0"/>
              <a:t>to change. </a:t>
            </a:r>
          </a:p>
          <a:p>
            <a:pPr>
              <a:spcBef>
                <a:spcPct val="50000"/>
              </a:spcBef>
            </a:pPr>
            <a:r>
              <a:rPr lang="en-US" sz="2000" b="1" dirty="0"/>
              <a:t>A rise in reserve requirements </a:t>
            </a:r>
          </a:p>
          <a:p>
            <a:pPr marL="914400" lvl="1" indent="-457200">
              <a:spcBef>
                <a:spcPct val="50000"/>
              </a:spcBef>
              <a:buFont typeface="+mj-lt"/>
              <a:buAutoNum type="arabicPeriod"/>
            </a:pPr>
            <a:r>
              <a:rPr lang="en-US" sz="2000" b="1" dirty="0"/>
              <a:t>reduces the </a:t>
            </a:r>
            <a:r>
              <a:rPr lang="en-US" sz="2000" b="1" i="1" dirty="0"/>
              <a:t>amount of deposits </a:t>
            </a:r>
            <a:r>
              <a:rPr lang="en-US" sz="2000" dirty="0"/>
              <a:t>that can be supported by a given level of the monetary base and leads to a </a:t>
            </a:r>
            <a:r>
              <a:rPr lang="en-US" sz="2000" b="1" dirty="0"/>
              <a:t>contraction of </a:t>
            </a:r>
            <a:r>
              <a:rPr lang="en-US" sz="2000" dirty="0"/>
              <a:t>the </a:t>
            </a:r>
            <a:r>
              <a:rPr lang="en-US" sz="2000" b="1" dirty="0"/>
              <a:t>money supply</a:t>
            </a:r>
            <a:r>
              <a:rPr lang="en-US" sz="2000" dirty="0"/>
              <a:t>. </a:t>
            </a:r>
          </a:p>
          <a:p>
            <a:pPr marL="914400" lvl="1" indent="-457200">
              <a:spcBef>
                <a:spcPct val="50000"/>
              </a:spcBef>
              <a:buFont typeface="+mj-lt"/>
              <a:buAutoNum type="arabicPeriod"/>
            </a:pPr>
            <a:r>
              <a:rPr lang="en-US" sz="2000" dirty="0"/>
              <a:t>A rise in reserve requirements also increases the </a:t>
            </a:r>
            <a:r>
              <a:rPr lang="en-US" sz="2000" b="1" dirty="0"/>
              <a:t>demand for reserves </a:t>
            </a:r>
            <a:r>
              <a:rPr lang="en-US" sz="2000" dirty="0"/>
              <a:t>and </a:t>
            </a:r>
            <a:r>
              <a:rPr lang="en-US" sz="2000" b="1" dirty="0"/>
              <a:t>raises the federal funds rate.</a:t>
            </a:r>
          </a:p>
          <a:p>
            <a:pPr>
              <a:spcBef>
                <a:spcPct val="50000"/>
              </a:spcBef>
            </a:pPr>
            <a:endParaRPr lang="en-US" sz="2000" dirty="0">
              <a:ea typeface="ヒラギノ角ゴ Pro W3" charset="-128"/>
            </a:endParaRPr>
          </a:p>
        </p:txBody>
      </p:sp>
    </p:spTree>
    <p:extLst>
      <p:ext uri="{BB962C8B-B14F-4D97-AF65-F5344CB8AC3E}">
        <p14:creationId xmlns:p14="http://schemas.microsoft.com/office/powerpoint/2010/main" val="228158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40C2F-73DB-4B8B-B487-89EB18282CFC}"/>
              </a:ext>
            </a:extLst>
          </p:cNvPr>
          <p:cNvSpPr>
            <a:spLocks noGrp="1"/>
          </p:cNvSpPr>
          <p:nvPr>
            <p:ph type="title"/>
          </p:nvPr>
        </p:nvSpPr>
        <p:spPr/>
        <p:txBody>
          <a:bodyPr/>
          <a:lstStyle/>
          <a:p>
            <a:r>
              <a:rPr lang="en-US" altLang="en-US" dirty="0"/>
              <a:t>The Market for Reserves and the Federal Funds Rate </a:t>
            </a:r>
            <a:r>
              <a:rPr lang="en-US" altLang="en-US" sz="2000" b="0" dirty="0"/>
              <a:t>(3 of 6)</a:t>
            </a:r>
            <a:endParaRPr lang="en-US" dirty="0"/>
          </a:p>
        </p:txBody>
      </p:sp>
      <p:sp>
        <p:nvSpPr>
          <p:cNvPr id="3" name="Content Placeholder 2">
            <a:extLst>
              <a:ext uri="{FF2B5EF4-FFF2-40B4-BE49-F238E27FC236}">
                <a16:creationId xmlns:a16="http://schemas.microsoft.com/office/drawing/2014/main" id="{743F753F-C1D3-4680-8033-0FB7C6D41929}"/>
              </a:ext>
            </a:extLst>
          </p:cNvPr>
          <p:cNvSpPr>
            <a:spLocks noGrp="1"/>
          </p:cNvSpPr>
          <p:nvPr>
            <p:ph idx="1"/>
          </p:nvPr>
        </p:nvSpPr>
        <p:spPr/>
        <p:txBody>
          <a:bodyPr/>
          <a:lstStyle/>
          <a:p>
            <a:r>
              <a:rPr lang="en-US" sz="2000" dirty="0"/>
              <a:t>A </a:t>
            </a:r>
            <a:r>
              <a:rPr lang="en-US" sz="2000" b="1" dirty="0"/>
              <a:t>supply and demand </a:t>
            </a:r>
            <a:r>
              <a:rPr lang="en-US" sz="2000" dirty="0"/>
              <a:t>analysis of the </a:t>
            </a:r>
            <a:r>
              <a:rPr lang="en-US" sz="2000" b="1" i="1" dirty="0"/>
              <a:t>market for reserves </a:t>
            </a:r>
            <a:r>
              <a:rPr lang="en-US" sz="2000" dirty="0"/>
              <a:t>to explain how the </a:t>
            </a:r>
            <a:r>
              <a:rPr lang="en-US" sz="2000" u="sng" dirty="0"/>
              <a:t>Fed’s settings for the four tools of monetary policy </a:t>
            </a:r>
            <a:r>
              <a:rPr lang="en-US" sz="2000" dirty="0"/>
              <a:t>determine the </a:t>
            </a:r>
            <a:r>
              <a:rPr lang="en-US" sz="2000" b="1" dirty="0"/>
              <a:t>federal funds rate.</a:t>
            </a:r>
            <a:r>
              <a:rPr lang="en-US" sz="2000" dirty="0"/>
              <a:t> </a:t>
            </a:r>
          </a:p>
          <a:p>
            <a:endParaRPr lang="en-US" sz="2000" dirty="0"/>
          </a:p>
          <a:p>
            <a:r>
              <a:rPr lang="en-US" sz="2000" dirty="0"/>
              <a:t>Federal Reserve </a:t>
            </a:r>
            <a:r>
              <a:rPr lang="en-US" sz="2000" b="1" dirty="0"/>
              <a:t>(conventional) tools </a:t>
            </a:r>
            <a:r>
              <a:rPr lang="en-US" sz="2000" dirty="0"/>
              <a:t>include:</a:t>
            </a:r>
          </a:p>
          <a:p>
            <a:pPr marL="741363" lvl="1" indent="-457200">
              <a:buFont typeface="+mj-lt"/>
              <a:buAutoNum type="arabicPeriod"/>
            </a:pPr>
            <a:r>
              <a:rPr lang="en-US" sz="2000" dirty="0"/>
              <a:t>Open market operations, </a:t>
            </a:r>
          </a:p>
          <a:p>
            <a:pPr marL="741363" lvl="1" indent="-457200">
              <a:buFont typeface="+mj-lt"/>
              <a:buAutoNum type="arabicPeriod"/>
            </a:pPr>
            <a:r>
              <a:rPr lang="en-US" sz="2000" dirty="0"/>
              <a:t>Discount policy, </a:t>
            </a:r>
          </a:p>
          <a:p>
            <a:pPr marL="741363" lvl="1" indent="-457200">
              <a:buFont typeface="+mj-lt"/>
              <a:buAutoNum type="arabicPeriod"/>
            </a:pPr>
            <a:r>
              <a:rPr lang="en-US" sz="2000" dirty="0"/>
              <a:t>Reserve requirements, and </a:t>
            </a:r>
          </a:p>
          <a:p>
            <a:pPr marL="741363" lvl="1" indent="-457200">
              <a:buFont typeface="+mj-lt"/>
              <a:buAutoNum type="arabicPeriod"/>
            </a:pPr>
            <a:r>
              <a:rPr lang="en-US" sz="2000" dirty="0"/>
              <a:t>The interest paid on reserves</a:t>
            </a:r>
          </a:p>
          <a:p>
            <a:endParaRPr lang="en-US" dirty="0"/>
          </a:p>
        </p:txBody>
      </p:sp>
    </p:spTree>
    <p:extLst>
      <p:ext uri="{BB962C8B-B14F-4D97-AF65-F5344CB8AC3E}">
        <p14:creationId xmlns:p14="http://schemas.microsoft.com/office/powerpoint/2010/main" val="4079768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C15C-306B-44CA-B797-7819E4A5DD18}"/>
              </a:ext>
            </a:extLst>
          </p:cNvPr>
          <p:cNvSpPr>
            <a:spLocks noGrp="1"/>
          </p:cNvSpPr>
          <p:nvPr>
            <p:ph type="title"/>
          </p:nvPr>
        </p:nvSpPr>
        <p:spPr/>
        <p:txBody>
          <a:bodyPr/>
          <a:lstStyle/>
          <a:p>
            <a:r>
              <a:rPr lang="en-US" dirty="0"/>
              <a:t>Reserve Requirements </a:t>
            </a:r>
            <a:r>
              <a:rPr lang="en-US" sz="2000" b="0" dirty="0"/>
              <a:t>(1 of 2)</a:t>
            </a:r>
            <a:endParaRPr lang="en-US" dirty="0"/>
          </a:p>
        </p:txBody>
      </p:sp>
      <p:sp>
        <p:nvSpPr>
          <p:cNvPr id="3" name="Content Placeholder 2">
            <a:extLst>
              <a:ext uri="{FF2B5EF4-FFF2-40B4-BE49-F238E27FC236}">
                <a16:creationId xmlns:a16="http://schemas.microsoft.com/office/drawing/2014/main" id="{F705EF28-DBCE-43C8-BB14-4CEA00F329F4}"/>
              </a:ext>
            </a:extLst>
          </p:cNvPr>
          <p:cNvSpPr>
            <a:spLocks noGrp="1"/>
          </p:cNvSpPr>
          <p:nvPr>
            <p:ph idx="1"/>
          </p:nvPr>
        </p:nvSpPr>
        <p:spPr/>
        <p:txBody>
          <a:bodyPr/>
          <a:lstStyle/>
          <a:p>
            <a:r>
              <a:rPr lang="en-US" sz="2000" dirty="0"/>
              <a:t>The Fed has had the authority to vary reserve requirements since the 1930s; this method was once a powerful way of affecting the money supply and </a:t>
            </a:r>
            <a:r>
              <a:rPr lang="en-US" sz="2000" b="1" dirty="0"/>
              <a:t>interest rates but is rarely used today</a:t>
            </a:r>
            <a:r>
              <a:rPr lang="en-US" sz="2000" dirty="0"/>
              <a:t>. </a:t>
            </a:r>
          </a:p>
          <a:p>
            <a:endParaRPr lang="en-US" dirty="0"/>
          </a:p>
        </p:txBody>
      </p:sp>
    </p:spTree>
    <p:extLst>
      <p:ext uri="{BB962C8B-B14F-4D97-AF65-F5344CB8AC3E}">
        <p14:creationId xmlns:p14="http://schemas.microsoft.com/office/powerpoint/2010/main" val="20411844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Interest on Excess Reserves </a:t>
            </a:r>
            <a:r>
              <a:rPr lang="en-US" sz="2000" b="0" dirty="0"/>
              <a:t>(1 of 3)</a:t>
            </a:r>
          </a:p>
        </p:txBody>
      </p:sp>
      <p:sp>
        <p:nvSpPr>
          <p:cNvPr id="3" name="Content Placeholder 2"/>
          <p:cNvSpPr>
            <a:spLocks noGrp="1"/>
          </p:cNvSpPr>
          <p:nvPr>
            <p:ph idx="1"/>
          </p:nvPr>
        </p:nvSpPr>
        <p:spPr/>
        <p:txBody>
          <a:bodyPr/>
          <a:lstStyle/>
          <a:p>
            <a:pPr>
              <a:spcBef>
                <a:spcPct val="50000"/>
              </a:spcBef>
            </a:pPr>
            <a:r>
              <a:rPr lang="en-US" sz="2000" dirty="0"/>
              <a:t>Because the Fed started paying interest on reserves only in 2008, this tool of monetary policy does not have a long history. </a:t>
            </a:r>
          </a:p>
          <a:p>
            <a:pPr>
              <a:spcBef>
                <a:spcPct val="50000"/>
              </a:spcBef>
            </a:pPr>
            <a:r>
              <a:rPr lang="en-US" sz="2000" dirty="0"/>
              <a:t>The Fed to date generally has </a:t>
            </a:r>
            <a:r>
              <a:rPr lang="en-US" sz="2000" b="1" dirty="0"/>
              <a:t>set the interest rate on reserves below the federal funds target:</a:t>
            </a:r>
          </a:p>
          <a:p>
            <a:pPr lvl="1">
              <a:spcBef>
                <a:spcPct val="50000"/>
              </a:spcBef>
            </a:pPr>
            <a:r>
              <a:rPr lang="en-US" sz="2000" dirty="0"/>
              <a:t>This means that the “</a:t>
            </a:r>
            <a:r>
              <a:rPr lang="en-US" sz="2000" b="1" i="1" dirty="0"/>
              <a:t>Fed has not yet used interest on reserves as a tool of monetary policy</a:t>
            </a:r>
            <a:r>
              <a:rPr lang="en-US" sz="2000" b="1" dirty="0"/>
              <a:t>”</a:t>
            </a:r>
            <a:r>
              <a:rPr lang="en-US" sz="2000" dirty="0"/>
              <a:t>, </a:t>
            </a:r>
          </a:p>
          <a:p>
            <a:pPr lvl="1">
              <a:spcBef>
                <a:spcPct val="50000"/>
              </a:spcBef>
            </a:pPr>
            <a:r>
              <a:rPr lang="en-US" sz="2000" dirty="0"/>
              <a:t>but instead has just used it to help provide a </a:t>
            </a:r>
            <a:r>
              <a:rPr lang="en-US" sz="2000" b="1" dirty="0"/>
              <a:t>floor under the federal funds rate</a:t>
            </a:r>
            <a:r>
              <a:rPr lang="en-US" dirty="0"/>
              <a:t>. </a:t>
            </a:r>
          </a:p>
          <a:p>
            <a:pPr>
              <a:spcBef>
                <a:spcPct val="50000"/>
              </a:spcBef>
            </a:pPr>
            <a:endParaRPr lang="en-US" dirty="0">
              <a:ea typeface="ヒラギノ角ゴ Pro W3" charset="-128"/>
            </a:endParaRPr>
          </a:p>
        </p:txBody>
      </p:sp>
    </p:spTree>
    <p:extLst>
      <p:ext uri="{BB962C8B-B14F-4D97-AF65-F5344CB8AC3E}">
        <p14:creationId xmlns:p14="http://schemas.microsoft.com/office/powerpoint/2010/main" val="226891405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0CC5-7AEF-451C-8FD7-FEC9912CF311}"/>
              </a:ext>
            </a:extLst>
          </p:cNvPr>
          <p:cNvSpPr>
            <a:spLocks noGrp="1"/>
          </p:cNvSpPr>
          <p:nvPr>
            <p:ph type="title"/>
          </p:nvPr>
        </p:nvSpPr>
        <p:spPr/>
        <p:txBody>
          <a:bodyPr/>
          <a:lstStyle/>
          <a:p>
            <a:r>
              <a:rPr lang="en-US" dirty="0"/>
              <a:t>Interest on Excess Reserves </a:t>
            </a:r>
            <a:r>
              <a:rPr lang="en-US" sz="2000" b="0" dirty="0"/>
              <a:t>(2 of 3)</a:t>
            </a:r>
            <a:endParaRPr lang="en-US" dirty="0"/>
          </a:p>
        </p:txBody>
      </p:sp>
      <p:sp>
        <p:nvSpPr>
          <p:cNvPr id="3" name="Content Placeholder 2">
            <a:extLst>
              <a:ext uri="{FF2B5EF4-FFF2-40B4-BE49-F238E27FC236}">
                <a16:creationId xmlns:a16="http://schemas.microsoft.com/office/drawing/2014/main" id="{F2197EE9-6D07-4910-AC0B-6EACCBD5BE67}"/>
              </a:ext>
            </a:extLst>
          </p:cNvPr>
          <p:cNvSpPr>
            <a:spLocks noGrp="1"/>
          </p:cNvSpPr>
          <p:nvPr>
            <p:ph idx="1"/>
          </p:nvPr>
        </p:nvSpPr>
        <p:spPr/>
        <p:txBody>
          <a:bodyPr/>
          <a:lstStyle/>
          <a:p>
            <a:r>
              <a:rPr lang="en-US" sz="1800" dirty="0"/>
              <a:t>However, in the aftermath of the global financial crisis, banks have </a:t>
            </a:r>
            <a:r>
              <a:rPr lang="en-US" sz="1800" b="1" dirty="0"/>
              <a:t>accumulated huge quantities of reserves </a:t>
            </a:r>
            <a:r>
              <a:rPr lang="en-US" sz="1800" dirty="0"/>
              <a:t>and, </a:t>
            </a:r>
          </a:p>
          <a:p>
            <a:pPr lvl="1"/>
            <a:r>
              <a:rPr lang="en-US" sz="1800" dirty="0"/>
              <a:t>in this situation, increasing the federal funds rate would require </a:t>
            </a:r>
            <a:r>
              <a:rPr lang="en-US" sz="1800" b="1" dirty="0"/>
              <a:t>massive amounts of open market operations </a:t>
            </a:r>
            <a:r>
              <a:rPr lang="en-US" sz="1800" dirty="0"/>
              <a:t>to remove these reserves from the banking system. </a:t>
            </a:r>
          </a:p>
          <a:p>
            <a:pPr lvl="1"/>
            <a:r>
              <a:rPr lang="en-US" sz="1800" dirty="0"/>
              <a:t>The interest-on-reserves tool can come to the rescue because it can be used to </a:t>
            </a:r>
            <a:r>
              <a:rPr lang="en-US" sz="1800" b="1" dirty="0"/>
              <a:t>raise the federal funds rate</a:t>
            </a:r>
            <a:r>
              <a:rPr lang="en-US" sz="1800" dirty="0"/>
              <a:t>.</a:t>
            </a:r>
          </a:p>
          <a:p>
            <a:pPr marL="457200" lvl="1" indent="0">
              <a:buNone/>
            </a:pPr>
            <a:endParaRPr lang="en-US" sz="2000" dirty="0"/>
          </a:p>
          <a:p>
            <a:pPr marL="457200" lvl="1" indent="0">
              <a:buNone/>
            </a:pPr>
            <a:endParaRPr lang="en-US" sz="2000" dirty="0"/>
          </a:p>
          <a:p>
            <a:endParaRPr lang="en-US" dirty="0"/>
          </a:p>
        </p:txBody>
      </p:sp>
      <p:pic>
        <p:nvPicPr>
          <p:cNvPr id="4" name="Content Placeholder 4">
            <a:extLst>
              <a:ext uri="{FF2B5EF4-FFF2-40B4-BE49-F238E27FC236}">
                <a16:creationId xmlns:a16="http://schemas.microsoft.com/office/drawing/2014/main" id="{FCE3795D-B5F9-4881-BCB5-042B651015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3999" y="3429000"/>
            <a:ext cx="3067419" cy="2883694"/>
          </a:xfrm>
          <a:prstGeom prst="rect">
            <a:avLst/>
          </a:prstGeom>
        </p:spPr>
      </p:pic>
    </p:spTree>
    <p:extLst>
      <p:ext uri="{BB962C8B-B14F-4D97-AF65-F5344CB8AC3E}">
        <p14:creationId xmlns:p14="http://schemas.microsoft.com/office/powerpoint/2010/main" val="12232779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D4AD9-7F43-448F-AF84-061555FE0057}"/>
              </a:ext>
            </a:extLst>
          </p:cNvPr>
          <p:cNvSpPr>
            <a:spLocks noGrp="1"/>
          </p:cNvSpPr>
          <p:nvPr>
            <p:ph type="title"/>
          </p:nvPr>
        </p:nvSpPr>
        <p:spPr/>
        <p:txBody>
          <a:bodyPr/>
          <a:lstStyle/>
          <a:p>
            <a:r>
              <a:rPr lang="en-US" dirty="0"/>
              <a:t>Interest on Excess Reserves </a:t>
            </a:r>
            <a:r>
              <a:rPr lang="en-US" sz="2000" b="0" dirty="0"/>
              <a:t>(3 of 3)</a:t>
            </a:r>
            <a:endParaRPr lang="en-US" dirty="0"/>
          </a:p>
        </p:txBody>
      </p:sp>
      <p:sp>
        <p:nvSpPr>
          <p:cNvPr id="6" name="Content Placeholder 5">
            <a:extLst>
              <a:ext uri="{FF2B5EF4-FFF2-40B4-BE49-F238E27FC236}">
                <a16:creationId xmlns:a16="http://schemas.microsoft.com/office/drawing/2014/main" id="{EA625F38-16F0-421D-9244-20D5B06CFBBB}"/>
              </a:ext>
            </a:extLst>
          </p:cNvPr>
          <p:cNvSpPr>
            <a:spLocks noGrp="1"/>
          </p:cNvSpPr>
          <p:nvPr>
            <p:ph idx="1"/>
          </p:nvPr>
        </p:nvSpPr>
        <p:spPr/>
        <p:txBody>
          <a:bodyPr/>
          <a:lstStyle/>
          <a:p>
            <a:r>
              <a:rPr lang="en-US" sz="2000" dirty="0"/>
              <a:t>Indeed, this tool of monetary policy was used extensively when the Fed wanted to raise the federal funds rate and </a:t>
            </a:r>
            <a:r>
              <a:rPr lang="en-US" sz="2000" b="1" dirty="0"/>
              <a:t>exit from the policy of maintaining it at zero </a:t>
            </a:r>
            <a:r>
              <a:rPr lang="en-US" sz="2000" dirty="0"/>
              <a:t>in December 2015.</a:t>
            </a:r>
          </a:p>
          <a:p>
            <a:endParaRPr lang="en-US" dirty="0"/>
          </a:p>
        </p:txBody>
      </p:sp>
    </p:spTree>
    <p:extLst>
      <p:ext uri="{BB962C8B-B14F-4D97-AF65-F5344CB8AC3E}">
        <p14:creationId xmlns:p14="http://schemas.microsoft.com/office/powerpoint/2010/main" val="36374313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Using Discount Policy to Prevent a Financial Panic</a:t>
            </a:r>
          </a:p>
        </p:txBody>
      </p:sp>
      <p:sp>
        <p:nvSpPr>
          <p:cNvPr id="3" name="Content Placeholder 2"/>
          <p:cNvSpPr>
            <a:spLocks noGrp="1"/>
          </p:cNvSpPr>
          <p:nvPr>
            <p:ph idx="1"/>
          </p:nvPr>
        </p:nvSpPr>
        <p:spPr/>
        <p:txBody>
          <a:bodyPr/>
          <a:lstStyle/>
          <a:p>
            <a:r>
              <a:rPr lang="en-US" dirty="0">
                <a:ea typeface="ヒラギノ角ゴ Pro W3" charset="-128"/>
              </a:rPr>
              <a:t>To prevent the collapse of the financial sector, the Chairman of the Board of Governors announced before the market opened on Tuesday, October 20, the Federal Reserve System’s “readiness to serve as a source of liquidity to support the economic and financial system.” In addition to this extraordinary announcement, the Fed made it clear that it would provide discount loans to any bank that would make loans to the securities industry. The outcome of the Fed’s timely action was that a financial panic was averted</a:t>
            </a:r>
          </a:p>
        </p:txBody>
      </p:sp>
    </p:spTree>
    <p:extLst>
      <p:ext uri="{BB962C8B-B14F-4D97-AF65-F5344CB8AC3E}">
        <p14:creationId xmlns:p14="http://schemas.microsoft.com/office/powerpoint/2010/main" val="16617718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ヒラギノ角ゴ Pro W3" charset="-128"/>
              </a:rPr>
              <a:t>Relative Advantages of the Different Monetary Policy Tools </a:t>
            </a:r>
            <a:r>
              <a:rPr lang="en-US" sz="2000" b="0" dirty="0">
                <a:ea typeface="ヒラギノ角ゴ Pro W3" charset="-128"/>
              </a:rPr>
              <a:t>(1 of 4)</a:t>
            </a:r>
            <a:endParaRPr lang="en-US" sz="2000" b="0" dirty="0"/>
          </a:p>
        </p:txBody>
      </p:sp>
      <p:sp>
        <p:nvSpPr>
          <p:cNvPr id="3" name="Content Placeholder 2"/>
          <p:cNvSpPr>
            <a:spLocks noGrp="1"/>
          </p:cNvSpPr>
          <p:nvPr>
            <p:ph idx="1"/>
          </p:nvPr>
        </p:nvSpPr>
        <p:spPr/>
        <p:txBody>
          <a:bodyPr/>
          <a:lstStyle/>
          <a:p>
            <a:pPr>
              <a:buFont typeface="Arial" charset="0"/>
              <a:buChar char="•"/>
            </a:pPr>
            <a:r>
              <a:rPr lang="en-US" sz="2000" dirty="0"/>
              <a:t>Open market operations are the dominant policy tool of the Fed since</a:t>
            </a:r>
          </a:p>
          <a:p>
            <a:pPr marL="0" indent="0">
              <a:buNone/>
            </a:pPr>
            <a:r>
              <a:rPr lang="en-US" sz="2000" dirty="0"/>
              <a:t> </a:t>
            </a:r>
          </a:p>
          <a:p>
            <a:pPr marL="914400" lvl="1" indent="-457200">
              <a:buFont typeface="+mj-lt"/>
              <a:buAutoNum type="arabicPeriod"/>
            </a:pPr>
            <a:r>
              <a:rPr lang="en-US" sz="2000" dirty="0"/>
              <a:t>Unlike discount rate, for instance, Fed has </a:t>
            </a:r>
            <a:r>
              <a:rPr lang="en-US" sz="2000" b="1" dirty="0"/>
              <a:t>complete control </a:t>
            </a:r>
            <a:r>
              <a:rPr lang="en-US" sz="2000" dirty="0"/>
              <a:t>over the volume of transactions in OMO </a:t>
            </a:r>
          </a:p>
          <a:p>
            <a:pPr marL="914400" lvl="1" indent="-457200">
              <a:buFont typeface="+mj-lt"/>
              <a:buAutoNum type="arabicPeriod"/>
            </a:pPr>
            <a:r>
              <a:rPr lang="en-US" sz="2000" dirty="0"/>
              <a:t>OMO operations are </a:t>
            </a:r>
            <a:r>
              <a:rPr lang="en-US" sz="2000" b="1" dirty="0"/>
              <a:t>flexible and precise</a:t>
            </a:r>
            <a:r>
              <a:rPr lang="en-US" sz="2000" dirty="0"/>
              <a:t>, </a:t>
            </a:r>
          </a:p>
          <a:p>
            <a:pPr marL="914400" lvl="1" indent="-457200">
              <a:buFont typeface="+mj-lt"/>
              <a:buAutoNum type="arabicPeriod"/>
            </a:pPr>
            <a:r>
              <a:rPr lang="en-US" sz="2000" b="1" dirty="0"/>
              <a:t>Easily reversed</a:t>
            </a:r>
            <a:r>
              <a:rPr lang="en-US" sz="2000" dirty="0"/>
              <a:t>, and </a:t>
            </a:r>
          </a:p>
          <a:p>
            <a:pPr marL="914400" lvl="1" indent="-457200">
              <a:buFont typeface="+mj-lt"/>
              <a:buAutoNum type="arabicPeriod"/>
            </a:pPr>
            <a:r>
              <a:rPr lang="en-US" sz="2000" dirty="0"/>
              <a:t>Can be </a:t>
            </a:r>
            <a:r>
              <a:rPr lang="en-US" sz="2000" b="1" dirty="0"/>
              <a:t>quickly</a:t>
            </a:r>
            <a:r>
              <a:rPr lang="en-US" sz="2000" dirty="0"/>
              <a:t> implemented (unlike required reserve ratios).</a:t>
            </a:r>
          </a:p>
        </p:txBody>
      </p:sp>
    </p:spTree>
    <p:extLst>
      <p:ext uri="{BB962C8B-B14F-4D97-AF65-F5344CB8AC3E}">
        <p14:creationId xmlns:p14="http://schemas.microsoft.com/office/powerpoint/2010/main" val="3846962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DEF58-B3B2-4CE8-93E4-283C60EA19FE}"/>
              </a:ext>
            </a:extLst>
          </p:cNvPr>
          <p:cNvSpPr>
            <a:spLocks noGrp="1"/>
          </p:cNvSpPr>
          <p:nvPr>
            <p:ph type="title"/>
          </p:nvPr>
        </p:nvSpPr>
        <p:spPr/>
        <p:txBody>
          <a:bodyPr/>
          <a:lstStyle/>
          <a:p>
            <a:r>
              <a:rPr lang="en-US" dirty="0">
                <a:ea typeface="ヒラギノ角ゴ Pro W3" charset="-128"/>
              </a:rPr>
              <a:t>Relative Advantages of the Different Monetary Policy Tools </a:t>
            </a:r>
            <a:r>
              <a:rPr lang="en-US" sz="2000" b="0" dirty="0">
                <a:ea typeface="ヒラギノ角ゴ Pro W3" charset="-128"/>
              </a:rPr>
              <a:t>(2 of 4)</a:t>
            </a:r>
            <a:endParaRPr lang="en-US" dirty="0"/>
          </a:p>
        </p:txBody>
      </p:sp>
      <p:sp>
        <p:nvSpPr>
          <p:cNvPr id="3" name="Content Placeholder 2">
            <a:extLst>
              <a:ext uri="{FF2B5EF4-FFF2-40B4-BE49-F238E27FC236}">
                <a16:creationId xmlns:a16="http://schemas.microsoft.com/office/drawing/2014/main" id="{AE1504DF-DB9A-4617-9733-A5EEB7CCF6AF}"/>
              </a:ext>
            </a:extLst>
          </p:cNvPr>
          <p:cNvSpPr>
            <a:spLocks noGrp="1"/>
          </p:cNvSpPr>
          <p:nvPr>
            <p:ph idx="1"/>
          </p:nvPr>
        </p:nvSpPr>
        <p:spPr/>
        <p:txBody>
          <a:bodyPr/>
          <a:lstStyle/>
          <a:p>
            <a:r>
              <a:rPr lang="en-US" sz="2000" dirty="0"/>
              <a:t>Fed rarely uses </a:t>
            </a:r>
            <a:r>
              <a:rPr lang="en-US" sz="2000" b="1" dirty="0"/>
              <a:t>Required Reserve </a:t>
            </a:r>
            <a:r>
              <a:rPr lang="en-US" sz="2000" dirty="0"/>
              <a:t>as tool of monetary policy because:</a:t>
            </a:r>
          </a:p>
          <a:p>
            <a:pPr marL="914400" lvl="1" indent="-457200">
              <a:buFont typeface="+mj-lt"/>
              <a:buAutoNum type="arabicPeriod"/>
            </a:pPr>
            <a:r>
              <a:rPr lang="en-US" sz="2000" dirty="0"/>
              <a:t>Changes to reserve requirements </a:t>
            </a:r>
            <a:r>
              <a:rPr lang="en-US" sz="2000" b="1" dirty="0"/>
              <a:t>take time to implement </a:t>
            </a:r>
            <a:r>
              <a:rPr lang="en-US" sz="2000" dirty="0"/>
              <a:t>because </a:t>
            </a:r>
          </a:p>
          <a:p>
            <a:pPr marL="1314450" lvl="2" indent="-457200"/>
            <a:r>
              <a:rPr lang="en-US" sz="2000" dirty="0"/>
              <a:t>banks must be given advance warning so that they can adjust their computer systems to calculate required reserves.</a:t>
            </a:r>
          </a:p>
          <a:p>
            <a:pPr marL="914400" lvl="1" indent="-457200">
              <a:buFont typeface="+mj-lt"/>
              <a:buAutoNum type="arabicPeriod"/>
            </a:pPr>
            <a:r>
              <a:rPr lang="en-US" sz="2000" dirty="0"/>
              <a:t>It is </a:t>
            </a:r>
            <a:r>
              <a:rPr lang="en-US" sz="2000" b="1" dirty="0"/>
              <a:t>costly</a:t>
            </a:r>
            <a:r>
              <a:rPr lang="en-US" sz="2000" dirty="0"/>
              <a:t> to adjust computer systems, </a:t>
            </a:r>
            <a:r>
              <a:rPr lang="en-US" sz="2000" b="1" dirty="0"/>
              <a:t>reversing a change in reserve</a:t>
            </a:r>
            <a:r>
              <a:rPr lang="en-US" sz="2000" dirty="0"/>
              <a:t> requirements is</a:t>
            </a:r>
            <a:r>
              <a:rPr lang="en-US" sz="2000" i="1" dirty="0"/>
              <a:t> burden-some </a:t>
            </a:r>
            <a:r>
              <a:rPr lang="en-US" sz="2000" dirty="0"/>
              <a:t>to banks. </a:t>
            </a:r>
          </a:p>
          <a:p>
            <a:pPr marL="427482" indent="-457200"/>
            <a:r>
              <a:rPr lang="en-US" sz="2000" dirty="0"/>
              <a:t>For these reasons, the policy tool of changing reserve requirements does not have much to recommend it, and it is rarely used. </a:t>
            </a:r>
          </a:p>
          <a:p>
            <a:endParaRPr lang="en-US" dirty="0"/>
          </a:p>
        </p:txBody>
      </p:sp>
    </p:spTree>
    <p:extLst>
      <p:ext uri="{BB962C8B-B14F-4D97-AF65-F5344CB8AC3E}">
        <p14:creationId xmlns:p14="http://schemas.microsoft.com/office/powerpoint/2010/main" val="20939872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116C-0F24-4626-83DA-4E57EDD1430E}"/>
              </a:ext>
            </a:extLst>
          </p:cNvPr>
          <p:cNvSpPr>
            <a:spLocks noGrp="1"/>
          </p:cNvSpPr>
          <p:nvPr>
            <p:ph type="title"/>
          </p:nvPr>
        </p:nvSpPr>
        <p:spPr/>
        <p:txBody>
          <a:bodyPr/>
          <a:lstStyle/>
          <a:p>
            <a:r>
              <a:rPr lang="en-US" dirty="0">
                <a:ea typeface="ヒラギノ角ゴ Pro W3" charset="-128"/>
              </a:rPr>
              <a:t>Relative Advantages of the Different Monetary Policy Tools </a:t>
            </a:r>
            <a:r>
              <a:rPr lang="en-US" sz="2000" b="0" dirty="0">
                <a:ea typeface="ヒラギノ角ゴ Pro W3" charset="-128"/>
              </a:rPr>
              <a:t>(3 of 4)</a:t>
            </a:r>
            <a:endParaRPr lang="en-US" dirty="0"/>
          </a:p>
        </p:txBody>
      </p:sp>
      <p:sp>
        <p:nvSpPr>
          <p:cNvPr id="3" name="Content Placeholder 2">
            <a:extLst>
              <a:ext uri="{FF2B5EF4-FFF2-40B4-BE49-F238E27FC236}">
                <a16:creationId xmlns:a16="http://schemas.microsoft.com/office/drawing/2014/main" id="{A7D2AE87-7C50-47C9-B89D-14A65B888769}"/>
              </a:ext>
            </a:extLst>
          </p:cNvPr>
          <p:cNvSpPr>
            <a:spLocks noGrp="1"/>
          </p:cNvSpPr>
          <p:nvPr>
            <p:ph idx="1"/>
          </p:nvPr>
        </p:nvSpPr>
        <p:spPr/>
        <p:txBody>
          <a:bodyPr/>
          <a:lstStyle/>
          <a:p>
            <a:r>
              <a:rPr lang="en-US" sz="2000" dirty="0"/>
              <a:t>The </a:t>
            </a:r>
            <a:r>
              <a:rPr lang="en-US" sz="2000" b="1" dirty="0"/>
              <a:t>discount rate </a:t>
            </a:r>
            <a:r>
              <a:rPr lang="en-US" sz="2000" dirty="0"/>
              <a:t>is less well used as a monetary policy tool since:</a:t>
            </a:r>
          </a:p>
          <a:p>
            <a:pPr lvl="1"/>
            <a:r>
              <a:rPr lang="en-US" sz="2000" dirty="0"/>
              <a:t>Fed does not have full control over discount lending. It also depends on banks’ decision.</a:t>
            </a:r>
          </a:p>
          <a:p>
            <a:pPr marL="457200" lvl="1" indent="0">
              <a:buNone/>
            </a:pPr>
            <a:endParaRPr lang="en-US" sz="2000" dirty="0"/>
          </a:p>
          <a:p>
            <a:pPr marL="313182" indent="-342900"/>
            <a:r>
              <a:rPr lang="en-US" sz="2000" dirty="0"/>
              <a:t>The discount window remains of tremendous value given its ability to allow the Fed to act as a lender of last resort.</a:t>
            </a:r>
          </a:p>
          <a:p>
            <a:endParaRPr lang="en-US" dirty="0"/>
          </a:p>
        </p:txBody>
      </p:sp>
    </p:spTree>
    <p:extLst>
      <p:ext uri="{BB962C8B-B14F-4D97-AF65-F5344CB8AC3E}">
        <p14:creationId xmlns:p14="http://schemas.microsoft.com/office/powerpoint/2010/main" val="19013226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985A-A2A7-4D07-9E32-C4A34790CCFB}"/>
              </a:ext>
            </a:extLst>
          </p:cNvPr>
          <p:cNvSpPr>
            <a:spLocks noGrp="1"/>
          </p:cNvSpPr>
          <p:nvPr>
            <p:ph type="title"/>
          </p:nvPr>
        </p:nvSpPr>
        <p:spPr/>
        <p:txBody>
          <a:bodyPr/>
          <a:lstStyle/>
          <a:p>
            <a:r>
              <a:rPr lang="en-US" dirty="0">
                <a:ea typeface="ヒラギノ角ゴ Pro W3" charset="-128"/>
              </a:rPr>
              <a:t>Relative Advantages of the Different Monetary Policy Tools </a:t>
            </a:r>
            <a:r>
              <a:rPr lang="en-US" sz="2000" b="0" dirty="0">
                <a:ea typeface="ヒラギノ角ゴ Pro W3" charset="-128"/>
              </a:rPr>
              <a:t>(4 of 4)</a:t>
            </a:r>
            <a:endParaRPr lang="en-US" dirty="0"/>
          </a:p>
        </p:txBody>
      </p:sp>
      <p:sp>
        <p:nvSpPr>
          <p:cNvPr id="3" name="Content Placeholder 2">
            <a:extLst>
              <a:ext uri="{FF2B5EF4-FFF2-40B4-BE49-F238E27FC236}">
                <a16:creationId xmlns:a16="http://schemas.microsoft.com/office/drawing/2014/main" id="{02F35BC4-27D6-4289-AACC-74B48632DE6F}"/>
              </a:ext>
            </a:extLst>
          </p:cNvPr>
          <p:cNvSpPr>
            <a:spLocks noGrp="1"/>
          </p:cNvSpPr>
          <p:nvPr>
            <p:ph idx="1"/>
          </p:nvPr>
        </p:nvSpPr>
        <p:spPr/>
        <p:txBody>
          <a:bodyPr/>
          <a:lstStyle/>
          <a:p>
            <a:r>
              <a:rPr lang="en-US" sz="2000" dirty="0"/>
              <a:t>There are </a:t>
            </a:r>
            <a:r>
              <a:rPr lang="en-US" sz="2000" b="1" dirty="0"/>
              <a:t>two situations </a:t>
            </a:r>
            <a:r>
              <a:rPr lang="en-US" sz="2000" dirty="0"/>
              <a:t>in which the </a:t>
            </a:r>
            <a:r>
              <a:rPr lang="en-US" sz="2000" u="sng" dirty="0"/>
              <a:t>other tools have </a:t>
            </a:r>
            <a:r>
              <a:rPr lang="en-US" sz="2000" b="1" u="sng" dirty="0"/>
              <a:t>advantages</a:t>
            </a:r>
            <a:r>
              <a:rPr lang="en-US" sz="2000" u="sng" dirty="0"/>
              <a:t> </a:t>
            </a:r>
            <a:r>
              <a:rPr lang="en-US" sz="2000" dirty="0"/>
              <a:t>over open market operations:</a:t>
            </a:r>
          </a:p>
          <a:p>
            <a:pPr marL="914400" lvl="1" indent="-457200">
              <a:buFont typeface="+mj-lt"/>
              <a:buAutoNum type="arabicPeriod"/>
            </a:pPr>
            <a:r>
              <a:rPr lang="en-US" sz="2000" dirty="0"/>
              <a:t>When the Fed wants to raise interest rates after banks have </a:t>
            </a:r>
            <a:r>
              <a:rPr lang="en-US" sz="2000" b="1" dirty="0"/>
              <a:t>accumulated large amounts of excess reserves</a:t>
            </a:r>
            <a:r>
              <a:rPr lang="en-US" sz="2000" dirty="0"/>
              <a:t>. </a:t>
            </a:r>
          </a:p>
          <a:p>
            <a:pPr marL="1314450" lvl="2" indent="-457200"/>
            <a:r>
              <a:rPr lang="en-US" sz="2000" dirty="0"/>
              <a:t>In this case, the federal funds rate can be raised by increasing the </a:t>
            </a:r>
            <a:r>
              <a:rPr lang="en-US" sz="2000" b="1" dirty="0"/>
              <a:t>interest on reserves</a:t>
            </a:r>
            <a:r>
              <a:rPr lang="en-US" sz="2000" dirty="0"/>
              <a:t>, </a:t>
            </a:r>
          </a:p>
          <a:p>
            <a:pPr marL="1314450" lvl="2" indent="-457200"/>
            <a:r>
              <a:rPr lang="en-US" sz="2000" dirty="0"/>
              <a:t>which eliminates the need to </a:t>
            </a:r>
            <a:r>
              <a:rPr lang="en-US" sz="2000" b="1" dirty="0"/>
              <a:t>conduct massive open market operations</a:t>
            </a:r>
            <a:r>
              <a:rPr lang="en-US" sz="2000" dirty="0"/>
              <a:t> to raise the federal funds rate by reducing reserves. </a:t>
            </a:r>
          </a:p>
          <a:p>
            <a:pPr marL="914400" lvl="1" indent="-457200">
              <a:buFont typeface="+mj-lt"/>
              <a:buAutoNum type="arabicPeriod"/>
            </a:pPr>
            <a:r>
              <a:rPr lang="en-US" sz="2000" dirty="0"/>
              <a:t>The second situation is when </a:t>
            </a:r>
            <a:r>
              <a:rPr lang="en-US" sz="2000" b="1" dirty="0"/>
              <a:t>discount</a:t>
            </a:r>
            <a:r>
              <a:rPr lang="en-US" sz="2000" dirty="0"/>
              <a:t> </a:t>
            </a:r>
            <a:r>
              <a:rPr lang="en-US" sz="2000" b="1" dirty="0"/>
              <a:t>policy</a:t>
            </a:r>
            <a:r>
              <a:rPr lang="en-US" sz="2000" dirty="0"/>
              <a:t> can be used by the Fed to perform its role as </a:t>
            </a:r>
            <a:r>
              <a:rPr lang="en-US" sz="2000" b="1" dirty="0"/>
              <a:t>lender of last resort</a:t>
            </a:r>
            <a:r>
              <a:rPr lang="en-US" sz="2000" dirty="0"/>
              <a:t>. </a:t>
            </a:r>
          </a:p>
          <a:p>
            <a:endParaRPr lang="en-US" dirty="0"/>
          </a:p>
        </p:txBody>
      </p:sp>
    </p:spTree>
    <p:extLst>
      <p:ext uri="{BB962C8B-B14F-4D97-AF65-F5344CB8AC3E}">
        <p14:creationId xmlns:p14="http://schemas.microsoft.com/office/powerpoint/2010/main" val="4875913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Failure of Conventional Monetary Policy Tools in a Financial Panic </a:t>
            </a:r>
            <a:r>
              <a:rPr lang="en-US" sz="2000" b="0" dirty="0"/>
              <a:t>(1 of 3)</a:t>
            </a:r>
          </a:p>
        </p:txBody>
      </p:sp>
      <p:sp>
        <p:nvSpPr>
          <p:cNvPr id="3" name="Content Placeholder 2"/>
          <p:cNvSpPr>
            <a:spLocks noGrp="1"/>
          </p:cNvSpPr>
          <p:nvPr>
            <p:ph idx="1"/>
          </p:nvPr>
        </p:nvSpPr>
        <p:spPr/>
        <p:txBody>
          <a:bodyPr/>
          <a:lstStyle/>
          <a:p>
            <a:r>
              <a:rPr lang="en-US" sz="2000" dirty="0">
                <a:ea typeface="ヒラギノ角ゴ Pro W3" charset="-128"/>
              </a:rPr>
              <a:t>When the economy experiences a full-scale financial crisis, conventional monetary policy tools cannot do the job, for two reasons:</a:t>
            </a:r>
          </a:p>
          <a:p>
            <a:pPr marL="0" indent="0">
              <a:buNone/>
            </a:pPr>
            <a:endParaRPr lang="en-US" sz="2000" dirty="0">
              <a:ea typeface="ヒラギノ角ゴ Pro W3" charset="-128"/>
            </a:endParaRPr>
          </a:p>
          <a:p>
            <a:pPr lvl="1"/>
            <a:r>
              <a:rPr lang="en-US" sz="2000" dirty="0">
                <a:ea typeface="ヒラギノ角ゴ Pro W3" charset="-128"/>
              </a:rPr>
              <a:t>First, the financial system seizes up to such an extent that it becomes unable to allocate capital to productive uses, and so </a:t>
            </a:r>
            <a:r>
              <a:rPr lang="en-US" sz="2000" b="1" dirty="0">
                <a:ea typeface="ヒラギノ角ゴ Pro W3" charset="-128"/>
              </a:rPr>
              <a:t>investment spending </a:t>
            </a:r>
            <a:r>
              <a:rPr lang="en-US" sz="2000" dirty="0">
                <a:ea typeface="ヒラギノ角ゴ Pro W3" charset="-128"/>
              </a:rPr>
              <a:t>and the economy collapse.</a:t>
            </a:r>
          </a:p>
          <a:p>
            <a:pPr lvl="1"/>
            <a:r>
              <a:rPr lang="en-US" sz="2000" dirty="0">
                <a:ea typeface="ヒラギノ角ゴ Pro W3" charset="-128"/>
              </a:rPr>
              <a:t>Second, the negative shock to the economy can lead to the </a:t>
            </a:r>
            <a:r>
              <a:rPr lang="en-US" sz="2000" b="1" dirty="0">
                <a:ea typeface="ヒラギノ角ゴ Pro W3" charset="-128"/>
              </a:rPr>
              <a:t>zero-lower-bound</a:t>
            </a:r>
            <a:r>
              <a:rPr lang="en-US" sz="2000" dirty="0">
                <a:ea typeface="ヒラギノ角ゴ Pro W3" charset="-128"/>
              </a:rPr>
              <a:t> problem.</a:t>
            </a:r>
          </a:p>
          <a:p>
            <a:pPr lvl="2"/>
            <a:endParaRPr lang="en-US" sz="2000" dirty="0">
              <a:ea typeface="ヒラギノ角ゴ Pro W3" charset="-128"/>
            </a:endParaRPr>
          </a:p>
        </p:txBody>
      </p:sp>
    </p:spTree>
    <p:extLst>
      <p:ext uri="{BB962C8B-B14F-4D97-AF65-F5344CB8AC3E}">
        <p14:creationId xmlns:p14="http://schemas.microsoft.com/office/powerpoint/2010/main" val="330576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F01D-B1EF-450C-A475-490A35CED263}"/>
              </a:ext>
            </a:extLst>
          </p:cNvPr>
          <p:cNvSpPr>
            <a:spLocks noGrp="1"/>
          </p:cNvSpPr>
          <p:nvPr>
            <p:ph type="title"/>
          </p:nvPr>
        </p:nvSpPr>
        <p:spPr/>
        <p:txBody>
          <a:bodyPr/>
          <a:lstStyle/>
          <a:p>
            <a:r>
              <a:rPr lang="en-US" altLang="en-US" dirty="0"/>
              <a:t>The Market for Reserves and the Federal Funds Rate </a:t>
            </a:r>
            <a:r>
              <a:rPr lang="en-US" altLang="en-US" sz="2000" b="0" dirty="0"/>
              <a:t>(4 of 6)</a:t>
            </a:r>
            <a:endParaRPr lang="en-US" dirty="0"/>
          </a:p>
        </p:txBody>
      </p:sp>
      <p:sp>
        <p:nvSpPr>
          <p:cNvPr id="3" name="Content Placeholder 2">
            <a:extLst>
              <a:ext uri="{FF2B5EF4-FFF2-40B4-BE49-F238E27FC236}">
                <a16:creationId xmlns:a16="http://schemas.microsoft.com/office/drawing/2014/main" id="{21335E99-DAE3-4F27-9725-B81768F88F2D}"/>
              </a:ext>
            </a:extLst>
          </p:cNvPr>
          <p:cNvSpPr>
            <a:spLocks noGrp="1"/>
          </p:cNvSpPr>
          <p:nvPr>
            <p:ph idx="1"/>
          </p:nvPr>
        </p:nvSpPr>
        <p:spPr/>
        <p:txBody>
          <a:bodyPr/>
          <a:lstStyle/>
          <a:p>
            <a:r>
              <a:rPr lang="en-US" sz="2000" dirty="0"/>
              <a:t>The </a:t>
            </a:r>
            <a:r>
              <a:rPr lang="en-US" sz="2000" b="1" dirty="0"/>
              <a:t>market for reserves </a:t>
            </a:r>
            <a:r>
              <a:rPr lang="en-US" sz="2000" dirty="0"/>
              <a:t>is where the federal funds rate is determined.</a:t>
            </a:r>
          </a:p>
          <a:p>
            <a:pPr marL="0" indent="0">
              <a:buNone/>
            </a:pPr>
            <a:endParaRPr lang="en-US" sz="2000" dirty="0"/>
          </a:p>
          <a:p>
            <a:r>
              <a:rPr lang="en-US" sz="2000" dirty="0"/>
              <a:t>The quantity of the reserve </a:t>
            </a:r>
            <a:r>
              <a:rPr lang="en-US" sz="2000" b="1" dirty="0">
                <a:solidFill>
                  <a:srgbClr val="FF0000"/>
                </a:solidFill>
              </a:rPr>
              <a:t>supplied</a:t>
            </a:r>
            <a:r>
              <a:rPr lang="en-US" sz="2000" dirty="0"/>
              <a:t> can be split up into two components:</a:t>
            </a:r>
          </a:p>
          <a:p>
            <a:pPr marL="741363" lvl="1" indent="-457200">
              <a:buFont typeface="+mj-lt"/>
              <a:buAutoNum type="arabicPeriod"/>
            </a:pPr>
            <a:r>
              <a:rPr lang="en-US" sz="2000" b="1" dirty="0" err="1"/>
              <a:t>Nonborrowerd</a:t>
            </a:r>
            <a:r>
              <a:rPr lang="en-US" sz="2000" b="1" dirty="0"/>
              <a:t> Reserve </a:t>
            </a:r>
            <a:r>
              <a:rPr lang="en-US" sz="2000" dirty="0"/>
              <a:t>(through </a:t>
            </a:r>
            <a:r>
              <a:rPr lang="en-US" sz="2000" i="1" dirty="0"/>
              <a:t>Open Market Operation</a:t>
            </a:r>
            <a:r>
              <a:rPr lang="en-US" sz="2000" dirty="0"/>
              <a:t>) and </a:t>
            </a:r>
          </a:p>
          <a:p>
            <a:pPr marL="741363" lvl="1" indent="-457200">
              <a:buFont typeface="+mj-lt"/>
              <a:buAutoNum type="arabicPeriod"/>
            </a:pPr>
            <a:r>
              <a:rPr lang="en-US" sz="2000" b="1" dirty="0"/>
              <a:t>Borrowed Reserve </a:t>
            </a:r>
            <a:r>
              <a:rPr lang="en-US" sz="2000" dirty="0"/>
              <a:t>(through </a:t>
            </a:r>
            <a:r>
              <a:rPr lang="en-US" sz="2000" i="1" dirty="0"/>
              <a:t>Federal Reserve lending</a:t>
            </a:r>
            <a:r>
              <a:rPr lang="en-US" sz="2000" dirty="0"/>
              <a:t>)</a:t>
            </a:r>
          </a:p>
          <a:p>
            <a:r>
              <a:rPr lang="en-US" sz="2000" dirty="0"/>
              <a:t>The quantity of the reserve </a:t>
            </a:r>
            <a:r>
              <a:rPr lang="en-US" sz="2000" b="1" dirty="0">
                <a:solidFill>
                  <a:srgbClr val="FF0000"/>
                </a:solidFill>
              </a:rPr>
              <a:t>demanded</a:t>
            </a:r>
            <a:r>
              <a:rPr lang="en-US" sz="2000" dirty="0"/>
              <a:t> can be split up into two components:</a:t>
            </a:r>
          </a:p>
          <a:p>
            <a:pPr marL="741363" lvl="1" indent="-457200">
              <a:buFont typeface="+mj-lt"/>
              <a:buAutoNum type="arabicPeriod"/>
            </a:pPr>
            <a:r>
              <a:rPr lang="en-US" sz="2000" b="1" dirty="0"/>
              <a:t>Required reserve</a:t>
            </a:r>
          </a:p>
          <a:p>
            <a:pPr marL="741363" lvl="1" indent="-457200">
              <a:buFont typeface="+mj-lt"/>
              <a:buAutoNum type="arabicPeriod"/>
            </a:pPr>
            <a:r>
              <a:rPr lang="en-US" sz="2000" b="1" dirty="0"/>
              <a:t>Excess reserve</a:t>
            </a:r>
          </a:p>
          <a:p>
            <a:pPr marL="741363" lvl="1" indent="-457200">
              <a:buFont typeface="+mj-lt"/>
              <a:buAutoNum type="arabicPeriod"/>
            </a:pPr>
            <a:endParaRPr lang="en-US" sz="2000" b="1" dirty="0"/>
          </a:p>
          <a:p>
            <a:pPr marL="290322" indent="-457200">
              <a:buFont typeface="+mj-lt"/>
              <a:buAutoNum type="arabicPeriod"/>
            </a:pPr>
            <a:endParaRPr lang="en-US" sz="2000" b="1" dirty="0"/>
          </a:p>
        </p:txBody>
      </p:sp>
    </p:spTree>
    <p:extLst>
      <p:ext uri="{BB962C8B-B14F-4D97-AF65-F5344CB8AC3E}">
        <p14:creationId xmlns:p14="http://schemas.microsoft.com/office/powerpoint/2010/main" val="35023267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9D1B-361B-41CD-A1B5-B752E7AD3326}"/>
              </a:ext>
            </a:extLst>
          </p:cNvPr>
          <p:cNvSpPr>
            <a:spLocks noGrp="1"/>
          </p:cNvSpPr>
          <p:nvPr>
            <p:ph type="title"/>
          </p:nvPr>
        </p:nvSpPr>
        <p:spPr/>
        <p:txBody>
          <a:bodyPr/>
          <a:lstStyle/>
          <a:p>
            <a:r>
              <a:rPr lang="en-US" dirty="0"/>
              <a:t>On the Failure of Conventional Monetary Policy Tools in a Financial Panic </a:t>
            </a:r>
            <a:r>
              <a:rPr lang="en-US" sz="2000" b="0" dirty="0"/>
              <a:t>(2 of 3)</a:t>
            </a:r>
            <a:endParaRPr lang="en-US" dirty="0"/>
          </a:p>
        </p:txBody>
      </p:sp>
      <p:sp>
        <p:nvSpPr>
          <p:cNvPr id="3" name="Content Placeholder 2">
            <a:extLst>
              <a:ext uri="{FF2B5EF4-FFF2-40B4-BE49-F238E27FC236}">
                <a16:creationId xmlns:a16="http://schemas.microsoft.com/office/drawing/2014/main" id="{96366207-A5C5-462C-B218-5BEA7CC3C5B5}"/>
              </a:ext>
            </a:extLst>
          </p:cNvPr>
          <p:cNvSpPr>
            <a:spLocks noGrp="1"/>
          </p:cNvSpPr>
          <p:nvPr>
            <p:ph idx="1"/>
          </p:nvPr>
        </p:nvSpPr>
        <p:spPr/>
        <p:txBody>
          <a:bodyPr/>
          <a:lstStyle/>
          <a:p>
            <a:pPr marL="0" indent="0">
              <a:buNone/>
            </a:pPr>
            <a:r>
              <a:rPr lang="en-US" sz="2000" b="1" dirty="0">
                <a:solidFill>
                  <a:schemeClr val="bg2"/>
                </a:solidFill>
              </a:rPr>
              <a:t>Zero-Lower Bound:</a:t>
            </a:r>
          </a:p>
          <a:p>
            <a:r>
              <a:rPr lang="en-US" sz="2000" dirty="0"/>
              <a:t>The policy rate, such as the federal funds rate, is unlikely to </a:t>
            </a:r>
            <a:r>
              <a:rPr lang="en-US" sz="2000" b="1" dirty="0"/>
              <a:t>fall below zero </a:t>
            </a:r>
            <a:r>
              <a:rPr lang="en-US" sz="2000" dirty="0"/>
              <a:t>because </a:t>
            </a:r>
          </a:p>
          <a:p>
            <a:pPr lvl="1"/>
            <a:r>
              <a:rPr lang="en-US" sz="2000" dirty="0"/>
              <a:t>financial institutions are unwilling to earn a </a:t>
            </a:r>
            <a:r>
              <a:rPr lang="en-US" sz="2000" u="sng" dirty="0"/>
              <a:t>lower return </a:t>
            </a:r>
            <a:r>
              <a:rPr lang="en-US" sz="2000" dirty="0"/>
              <a:t>by </a:t>
            </a:r>
            <a:r>
              <a:rPr lang="en-US" sz="2000" b="1" dirty="0"/>
              <a:t>lending in the federal funds </a:t>
            </a:r>
            <a:r>
              <a:rPr lang="en-US" sz="2000" dirty="0"/>
              <a:t>market than they could earn by </a:t>
            </a:r>
            <a:r>
              <a:rPr lang="en-US" sz="2000" b="1" dirty="0"/>
              <a:t>holding cash, </a:t>
            </a:r>
            <a:r>
              <a:rPr lang="en-US" sz="2000" dirty="0"/>
              <a:t>with its </a:t>
            </a:r>
            <a:r>
              <a:rPr lang="en-US" sz="2000" u="sng" dirty="0"/>
              <a:t>zero rate of return. </a:t>
            </a:r>
          </a:p>
          <a:p>
            <a:endParaRPr lang="en-US" dirty="0"/>
          </a:p>
        </p:txBody>
      </p:sp>
    </p:spTree>
    <p:extLst>
      <p:ext uri="{BB962C8B-B14F-4D97-AF65-F5344CB8AC3E}">
        <p14:creationId xmlns:p14="http://schemas.microsoft.com/office/powerpoint/2010/main" val="4070572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F8BD3-D6B7-4BAA-B7AC-1C03FDE91E94}"/>
              </a:ext>
            </a:extLst>
          </p:cNvPr>
          <p:cNvSpPr>
            <a:spLocks noGrp="1"/>
          </p:cNvSpPr>
          <p:nvPr>
            <p:ph type="title"/>
          </p:nvPr>
        </p:nvSpPr>
        <p:spPr/>
        <p:txBody>
          <a:bodyPr/>
          <a:lstStyle/>
          <a:p>
            <a:r>
              <a:rPr lang="en-US" dirty="0"/>
              <a:t>On the Failure of Conventional Monetary Policy Tools in a Financial Panic </a:t>
            </a:r>
            <a:r>
              <a:rPr lang="en-US" sz="2000" b="0" dirty="0"/>
              <a:t>(3 of 3)</a:t>
            </a:r>
            <a:endParaRPr lang="en-US" dirty="0"/>
          </a:p>
        </p:txBody>
      </p:sp>
      <p:sp>
        <p:nvSpPr>
          <p:cNvPr id="3" name="Content Placeholder 2">
            <a:extLst>
              <a:ext uri="{FF2B5EF4-FFF2-40B4-BE49-F238E27FC236}">
                <a16:creationId xmlns:a16="http://schemas.microsoft.com/office/drawing/2014/main" id="{F2FEC3E5-801C-4FA8-AE0F-A4F13CF7831A}"/>
              </a:ext>
            </a:extLst>
          </p:cNvPr>
          <p:cNvSpPr>
            <a:spLocks noGrp="1"/>
          </p:cNvSpPr>
          <p:nvPr>
            <p:ph idx="1"/>
          </p:nvPr>
        </p:nvSpPr>
        <p:spPr/>
        <p:txBody>
          <a:bodyPr/>
          <a:lstStyle/>
          <a:p>
            <a:r>
              <a:rPr lang="en-US" sz="2000" dirty="0"/>
              <a:t>For both of these reasons, central banks need </a:t>
            </a:r>
            <a:r>
              <a:rPr lang="en-US" sz="2000" b="1" dirty="0"/>
              <a:t>non–interest-rate tools</a:t>
            </a:r>
            <a:r>
              <a:rPr lang="en-US" sz="2000" dirty="0"/>
              <a:t>, known as </a:t>
            </a:r>
            <a:r>
              <a:rPr lang="en-US" sz="2000" b="1" dirty="0"/>
              <a:t>non-conventional monetary policy tools</a:t>
            </a:r>
            <a:r>
              <a:rPr lang="en-US" sz="2000" dirty="0"/>
              <a:t>, to stimulate the economy. </a:t>
            </a:r>
          </a:p>
          <a:p>
            <a:r>
              <a:rPr lang="en-US" sz="2000" dirty="0"/>
              <a:t>These non-interest rate tools or nonconventional monetary policy tools take four forms: </a:t>
            </a:r>
          </a:p>
          <a:p>
            <a:pPr marL="0" indent="0">
              <a:buNone/>
            </a:pPr>
            <a:endParaRPr lang="en-US" sz="2000" dirty="0"/>
          </a:p>
          <a:p>
            <a:pPr marL="914400" lvl="1" indent="-457200">
              <a:buFont typeface="+mj-lt"/>
              <a:buAutoNum type="arabicPeriod"/>
            </a:pPr>
            <a:r>
              <a:rPr lang="en-US" sz="2000" dirty="0"/>
              <a:t>liquidity provision,</a:t>
            </a:r>
          </a:p>
          <a:p>
            <a:pPr marL="914400" lvl="1" indent="-457200">
              <a:buFont typeface="+mj-lt"/>
              <a:buAutoNum type="arabicPeriod"/>
            </a:pPr>
            <a:r>
              <a:rPr lang="en-US" sz="2000" dirty="0"/>
              <a:t>asset purchases,</a:t>
            </a:r>
          </a:p>
          <a:p>
            <a:pPr marL="914400" lvl="1" indent="-457200">
              <a:buFont typeface="+mj-lt"/>
              <a:buAutoNum type="arabicPeriod"/>
            </a:pPr>
            <a:r>
              <a:rPr lang="en-US" sz="2000" dirty="0"/>
              <a:t>forward guidance, and</a:t>
            </a:r>
          </a:p>
          <a:p>
            <a:pPr marL="914400" lvl="1" indent="-457200">
              <a:buFont typeface="+mj-lt"/>
              <a:buAutoNum type="arabicPeriod"/>
            </a:pPr>
            <a:r>
              <a:rPr lang="en-US" sz="2000" dirty="0"/>
              <a:t>negative interest rates on bank deposits at a central bank.</a:t>
            </a:r>
          </a:p>
        </p:txBody>
      </p:sp>
    </p:spTree>
    <p:extLst>
      <p:ext uri="{BB962C8B-B14F-4D97-AF65-F5344CB8AC3E}">
        <p14:creationId xmlns:p14="http://schemas.microsoft.com/office/powerpoint/2010/main" val="29729782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Nonconventional Monetary Policy Tools: Liquidity Provision </a:t>
            </a:r>
            <a:r>
              <a:rPr lang="en-US" sz="2000" b="0" dirty="0"/>
              <a:t>(1 of 3)</a:t>
            </a:r>
          </a:p>
        </p:txBody>
      </p:sp>
      <p:sp>
        <p:nvSpPr>
          <p:cNvPr id="3" name="Content Placeholder 2"/>
          <p:cNvSpPr>
            <a:spLocks noGrp="1"/>
          </p:cNvSpPr>
          <p:nvPr>
            <p:ph idx="1"/>
          </p:nvPr>
        </p:nvSpPr>
        <p:spPr>
          <a:xfrm>
            <a:off x="457200" y="1600200"/>
            <a:ext cx="8229600" cy="4724400"/>
          </a:xfrm>
        </p:spPr>
        <p:txBody>
          <a:bodyPr/>
          <a:lstStyle/>
          <a:p>
            <a:r>
              <a:rPr lang="en-US" sz="2000" b="1" dirty="0">
                <a:ea typeface="ヒラギノ角ゴ Pro W3" charset="-128"/>
              </a:rPr>
              <a:t>Liquidity provision: </a:t>
            </a:r>
            <a:r>
              <a:rPr lang="en-US" sz="2000" dirty="0">
                <a:ea typeface="ヒラギノ角ゴ Pro W3" charset="-128"/>
              </a:rPr>
              <a:t>The Federal Reserve implemented unprecedented increases in its lending facilities to provide liquidity to the financial markets</a:t>
            </a:r>
          </a:p>
          <a:p>
            <a:pPr marL="914400" lvl="1" indent="-457200">
              <a:buFont typeface="+mj-lt"/>
              <a:buAutoNum type="arabicPeriod"/>
            </a:pPr>
            <a:r>
              <a:rPr lang="en-US" sz="2000" b="1" dirty="0">
                <a:ea typeface="ヒラギノ角ゴ Pro W3" charset="-128"/>
              </a:rPr>
              <a:t>Discount Window Expansion:</a:t>
            </a:r>
          </a:p>
          <a:p>
            <a:pPr lvl="1"/>
            <a:r>
              <a:rPr lang="en-US" sz="2000" dirty="0"/>
              <a:t>At the outset of the crisis, the Fed </a:t>
            </a:r>
            <a:r>
              <a:rPr lang="en-US" sz="2000" b="1" dirty="0"/>
              <a:t>lowered</a:t>
            </a:r>
            <a:r>
              <a:rPr lang="en-US" sz="2000" dirty="0"/>
              <a:t> the discount rate (the interest rate on loans it makes to banks) to 25 basis points (0.25 percentage point) above the federal funds rate target from the </a:t>
            </a:r>
            <a:r>
              <a:rPr lang="en-US" sz="2000" u="sng" dirty="0"/>
              <a:t>normal 100 basis points. </a:t>
            </a:r>
          </a:p>
          <a:p>
            <a:pPr lvl="1"/>
            <a:r>
              <a:rPr lang="en-US" sz="2000" dirty="0"/>
              <a:t>However, because borrowing from the discount window has a “</a:t>
            </a:r>
            <a:r>
              <a:rPr lang="en-US" sz="2000" b="1" dirty="0"/>
              <a:t>stigma</a:t>
            </a:r>
            <a:r>
              <a:rPr lang="en-US" sz="2000" dirty="0"/>
              <a:t>” attached to it (because such borrowing suggests that the borrowing bank is </a:t>
            </a:r>
            <a:r>
              <a:rPr lang="en-US" sz="2000" b="1" dirty="0"/>
              <a:t>desperate for funds and thus in trouble</a:t>
            </a:r>
            <a:r>
              <a:rPr lang="en-US" sz="2000" dirty="0"/>
              <a:t>), use of the discount window </a:t>
            </a:r>
            <a:r>
              <a:rPr lang="en-US" sz="2000" b="1" dirty="0"/>
              <a:t>was limited </a:t>
            </a:r>
            <a:r>
              <a:rPr lang="en-US" sz="2000" dirty="0"/>
              <a:t>during the crisis.</a:t>
            </a:r>
          </a:p>
          <a:p>
            <a:pPr lvl="1"/>
            <a:endParaRPr lang="en-US" sz="2200" dirty="0">
              <a:ea typeface="ヒラギノ角ゴ Pro W3" charset="-128"/>
            </a:endParaRPr>
          </a:p>
        </p:txBody>
      </p:sp>
    </p:spTree>
    <p:extLst>
      <p:ext uri="{BB962C8B-B14F-4D97-AF65-F5344CB8AC3E}">
        <p14:creationId xmlns:p14="http://schemas.microsoft.com/office/powerpoint/2010/main" val="3790797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F5154-E0D8-4639-B189-F22CFA745E1A}"/>
              </a:ext>
            </a:extLst>
          </p:cNvPr>
          <p:cNvSpPr>
            <a:spLocks noGrp="1"/>
          </p:cNvSpPr>
          <p:nvPr>
            <p:ph type="title"/>
          </p:nvPr>
        </p:nvSpPr>
        <p:spPr/>
        <p:txBody>
          <a:bodyPr/>
          <a:lstStyle/>
          <a:p>
            <a:r>
              <a:rPr lang="en-US" dirty="0"/>
              <a:t>Nonconventional Monetary Policy Tools: Liquidity Provision </a:t>
            </a:r>
            <a:r>
              <a:rPr lang="en-US" sz="2000" b="0" dirty="0"/>
              <a:t>(2 of 3)</a:t>
            </a:r>
            <a:endParaRPr lang="en-US" dirty="0"/>
          </a:p>
        </p:txBody>
      </p:sp>
      <p:sp>
        <p:nvSpPr>
          <p:cNvPr id="3" name="Content Placeholder 2">
            <a:extLst>
              <a:ext uri="{FF2B5EF4-FFF2-40B4-BE49-F238E27FC236}">
                <a16:creationId xmlns:a16="http://schemas.microsoft.com/office/drawing/2014/main" id="{40EE8296-FD5B-4C44-87BB-CB99120AC64D}"/>
              </a:ext>
            </a:extLst>
          </p:cNvPr>
          <p:cNvSpPr>
            <a:spLocks noGrp="1"/>
          </p:cNvSpPr>
          <p:nvPr>
            <p:ph idx="1"/>
          </p:nvPr>
        </p:nvSpPr>
        <p:spPr/>
        <p:txBody>
          <a:bodyPr/>
          <a:lstStyle/>
          <a:p>
            <a:pPr marL="457200" lvl="1" indent="0">
              <a:spcBef>
                <a:spcPts val="300"/>
              </a:spcBef>
              <a:buNone/>
            </a:pPr>
            <a:r>
              <a:rPr lang="en-US" sz="2000" b="1" dirty="0">
                <a:solidFill>
                  <a:schemeClr val="bg2"/>
                </a:solidFill>
                <a:ea typeface="ヒラギノ角ゴ Pro W3" charset="-128"/>
              </a:rPr>
              <a:t>2. </a:t>
            </a:r>
            <a:r>
              <a:rPr lang="en-US" sz="2000" b="1" dirty="0">
                <a:ea typeface="ヒラギノ角ゴ Pro W3" charset="-128"/>
              </a:rPr>
              <a:t>Term Auction Facility</a:t>
            </a:r>
          </a:p>
          <a:p>
            <a:pPr marL="800100" lvl="1" indent="-342900">
              <a:spcBef>
                <a:spcPts val="300"/>
              </a:spcBef>
            </a:pPr>
            <a:r>
              <a:rPr lang="en-US" sz="2000" dirty="0"/>
              <a:t>Fed made loans at a rate determined through </a:t>
            </a:r>
            <a:r>
              <a:rPr lang="en-US" sz="2000" b="1" dirty="0"/>
              <a:t>competitive auctions</a:t>
            </a:r>
            <a:r>
              <a:rPr lang="en-US" sz="2000" dirty="0"/>
              <a:t>. </a:t>
            </a:r>
          </a:p>
          <a:p>
            <a:pPr marL="800100" lvl="1" indent="-342900">
              <a:spcBef>
                <a:spcPts val="300"/>
              </a:spcBef>
            </a:pPr>
            <a:r>
              <a:rPr lang="en-US" sz="2000" dirty="0"/>
              <a:t>The TAF was more widely used </a:t>
            </a:r>
            <a:r>
              <a:rPr lang="en-US" sz="2000" b="1" dirty="0"/>
              <a:t>than the discount window facility </a:t>
            </a:r>
            <a:r>
              <a:rPr lang="en-US" sz="2000" dirty="0"/>
              <a:t>because it enabled banks to borrow at a rate </a:t>
            </a:r>
            <a:r>
              <a:rPr lang="en-US" sz="2000" b="1" dirty="0"/>
              <a:t>lower than the discount rate,</a:t>
            </a:r>
            <a:r>
              <a:rPr lang="en-US" sz="2000" dirty="0"/>
              <a:t> </a:t>
            </a:r>
          </a:p>
          <a:p>
            <a:pPr marL="800100" lvl="1" indent="-342900">
              <a:spcBef>
                <a:spcPts val="300"/>
              </a:spcBef>
            </a:pPr>
            <a:r>
              <a:rPr lang="en-US" sz="2000" dirty="0"/>
              <a:t>and the rate was determined competitively rather than being set at a penalty rate.</a:t>
            </a:r>
          </a:p>
          <a:p>
            <a:pPr marL="800100" lvl="1" indent="-342900">
              <a:spcBef>
                <a:spcPts val="300"/>
              </a:spcBef>
            </a:pPr>
            <a:endParaRPr lang="en-US" sz="2000" dirty="0"/>
          </a:p>
          <a:p>
            <a:pPr marL="800100" lvl="1" indent="-342900">
              <a:spcBef>
                <a:spcPts val="300"/>
              </a:spcBef>
            </a:pPr>
            <a:endParaRPr lang="en-US" sz="2000" b="1" dirty="0">
              <a:ea typeface="ヒラギノ角ゴ Pro W3" charset="-128"/>
            </a:endParaRPr>
          </a:p>
          <a:p>
            <a:pPr lvl="1">
              <a:spcBef>
                <a:spcPts val="300"/>
              </a:spcBef>
            </a:pPr>
            <a:endParaRPr lang="en-US" sz="2000" b="1" dirty="0">
              <a:ea typeface="ヒラギノ角ゴ Pro W3" charset="-128"/>
            </a:endParaRPr>
          </a:p>
          <a:p>
            <a:endParaRPr lang="en-US" dirty="0"/>
          </a:p>
        </p:txBody>
      </p:sp>
    </p:spTree>
    <p:extLst>
      <p:ext uri="{BB962C8B-B14F-4D97-AF65-F5344CB8AC3E}">
        <p14:creationId xmlns:p14="http://schemas.microsoft.com/office/powerpoint/2010/main" val="131319217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64B9B-991F-4100-8AD7-F7F1A1160988}"/>
              </a:ext>
            </a:extLst>
          </p:cNvPr>
          <p:cNvSpPr>
            <a:spLocks noGrp="1"/>
          </p:cNvSpPr>
          <p:nvPr>
            <p:ph type="title"/>
          </p:nvPr>
        </p:nvSpPr>
        <p:spPr/>
        <p:txBody>
          <a:bodyPr/>
          <a:lstStyle/>
          <a:p>
            <a:r>
              <a:rPr lang="en-US" dirty="0"/>
              <a:t>Nonconventional Monetary Policy Tools: Liquidity Provision </a:t>
            </a:r>
            <a:r>
              <a:rPr lang="en-US" sz="2000" b="0" dirty="0"/>
              <a:t>(3 of 3)</a:t>
            </a:r>
            <a:endParaRPr lang="en-US" dirty="0"/>
          </a:p>
        </p:txBody>
      </p:sp>
      <p:sp>
        <p:nvSpPr>
          <p:cNvPr id="3" name="Content Placeholder 2">
            <a:extLst>
              <a:ext uri="{FF2B5EF4-FFF2-40B4-BE49-F238E27FC236}">
                <a16:creationId xmlns:a16="http://schemas.microsoft.com/office/drawing/2014/main" id="{5B188C8F-DDA0-426B-867E-2FD762C2282D}"/>
              </a:ext>
            </a:extLst>
          </p:cNvPr>
          <p:cNvSpPr>
            <a:spLocks noGrp="1"/>
          </p:cNvSpPr>
          <p:nvPr>
            <p:ph idx="1"/>
          </p:nvPr>
        </p:nvSpPr>
        <p:spPr/>
        <p:txBody>
          <a:bodyPr/>
          <a:lstStyle/>
          <a:p>
            <a:pPr marL="0" indent="0">
              <a:buNone/>
            </a:pPr>
            <a:r>
              <a:rPr lang="en-US" sz="2000" b="1" dirty="0">
                <a:solidFill>
                  <a:schemeClr val="bg2"/>
                </a:solidFill>
                <a:ea typeface="ヒラギノ角ゴ Pro W3" charset="-128"/>
              </a:rPr>
              <a:t>     3. </a:t>
            </a:r>
            <a:r>
              <a:rPr lang="en-US" sz="2000" b="1" dirty="0">
                <a:ea typeface="ヒラギノ角ゴ Pro W3" charset="-128"/>
              </a:rPr>
              <a:t>New Lending Programs</a:t>
            </a:r>
          </a:p>
          <a:p>
            <a:pPr lvl="1"/>
            <a:r>
              <a:rPr lang="en-US" sz="2000" dirty="0"/>
              <a:t>The Fed broadened its provision of liquidity to the financial system well beyond its </a:t>
            </a:r>
            <a:r>
              <a:rPr lang="en-US" sz="2000" b="1" dirty="0"/>
              <a:t>traditional lending </a:t>
            </a:r>
            <a:r>
              <a:rPr lang="en-US" sz="2000" dirty="0"/>
              <a:t>to banking institutions. </a:t>
            </a:r>
          </a:p>
          <a:p>
            <a:pPr lvl="1"/>
            <a:r>
              <a:rPr lang="en-US" sz="2000" dirty="0"/>
              <a:t>These actions included </a:t>
            </a:r>
            <a:r>
              <a:rPr lang="en-US" sz="2000" u="sng" dirty="0"/>
              <a:t>lending to investment banks </a:t>
            </a:r>
            <a:r>
              <a:rPr lang="en-US" sz="2000" dirty="0"/>
              <a:t>as well as </a:t>
            </a:r>
            <a:r>
              <a:rPr lang="en-US" sz="2000" u="sng" dirty="0"/>
              <a:t>lending to promote purchases </a:t>
            </a:r>
            <a:r>
              <a:rPr lang="en-US" sz="2000" dirty="0"/>
              <a:t>of commercial paper, mortgage-backed securities, and other asset-backed securities. In addition, the Fed engaged in lending to </a:t>
            </a:r>
            <a:r>
              <a:rPr lang="en-US" sz="2000" u="sng" dirty="0"/>
              <a:t>J.P. Morgan to </a:t>
            </a:r>
            <a:r>
              <a:rPr lang="en-US" sz="2000" dirty="0"/>
              <a:t>assist in its purchase of Bear Stearns and to AIG to prevent its failure. </a:t>
            </a:r>
          </a:p>
          <a:p>
            <a:pPr lvl="1"/>
            <a:r>
              <a:rPr lang="en-US" sz="2000" dirty="0"/>
              <a:t>The number of new programs introduced over the course of the crisis spawned a whole new set of abbreviations, including the TAF, TSLF, PDCF, AMLF, MMIFF, CPFF, and TALF. </a:t>
            </a:r>
          </a:p>
          <a:p>
            <a:pPr lvl="1"/>
            <a:r>
              <a:rPr lang="en-US" sz="2000" dirty="0"/>
              <a:t>These facilities are described in more detail in the Inside the Fed box, “Fed Lending Facilities During the Global Financial Crisis”</a:t>
            </a:r>
          </a:p>
          <a:p>
            <a:pPr lvl="1"/>
            <a:endParaRPr lang="en-US" sz="2000" dirty="0"/>
          </a:p>
          <a:p>
            <a:pPr lvl="1"/>
            <a:endParaRPr lang="en-US" sz="2000" b="1" dirty="0">
              <a:ea typeface="ヒラギノ角ゴ Pro W3" charset="-128"/>
            </a:endParaRPr>
          </a:p>
          <a:p>
            <a:pPr marL="0" indent="0">
              <a:buNone/>
            </a:pPr>
            <a:endParaRPr lang="en-US" sz="2000" b="1" dirty="0">
              <a:ea typeface="ヒラギノ角ゴ Pro W3" charset="-128"/>
            </a:endParaRPr>
          </a:p>
          <a:p>
            <a:endParaRPr lang="en-US" dirty="0"/>
          </a:p>
        </p:txBody>
      </p:sp>
    </p:spTree>
    <p:extLst>
      <p:ext uri="{BB962C8B-B14F-4D97-AF65-F5344CB8AC3E}">
        <p14:creationId xmlns:p14="http://schemas.microsoft.com/office/powerpoint/2010/main" val="3139346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A4F4F-2D0F-4AE3-8600-CDFE8BE4BD47}"/>
              </a:ext>
            </a:extLst>
          </p:cNvPr>
          <p:cNvSpPr>
            <a:spLocks noGrp="1"/>
          </p:cNvSpPr>
          <p:nvPr>
            <p:ph type="title"/>
          </p:nvPr>
        </p:nvSpPr>
        <p:spPr/>
        <p:txBody>
          <a:bodyPr/>
          <a:lstStyle/>
          <a:p>
            <a:r>
              <a:rPr lang="en-US" dirty="0"/>
              <a:t>Nonconventional Monetary Policy Tools: Large-Scale Asset Purchases </a:t>
            </a:r>
            <a:r>
              <a:rPr lang="en-US" sz="2000" b="0" dirty="0"/>
              <a:t>(1 of 4)</a:t>
            </a:r>
            <a:endParaRPr lang="en-US" dirty="0"/>
          </a:p>
        </p:txBody>
      </p:sp>
      <p:sp>
        <p:nvSpPr>
          <p:cNvPr id="3" name="Content Placeholder 2">
            <a:extLst>
              <a:ext uri="{FF2B5EF4-FFF2-40B4-BE49-F238E27FC236}">
                <a16:creationId xmlns:a16="http://schemas.microsoft.com/office/drawing/2014/main" id="{F62EA5A7-AEE3-437C-AAE3-9FD41C0CBA31}"/>
              </a:ext>
            </a:extLst>
          </p:cNvPr>
          <p:cNvSpPr>
            <a:spLocks noGrp="1"/>
          </p:cNvSpPr>
          <p:nvPr>
            <p:ph idx="1"/>
          </p:nvPr>
        </p:nvSpPr>
        <p:spPr/>
        <p:txBody>
          <a:bodyPr/>
          <a:lstStyle/>
          <a:p>
            <a:r>
              <a:rPr lang="en-US" sz="2000" dirty="0"/>
              <a:t>The Fed’s open market operations </a:t>
            </a:r>
            <a:r>
              <a:rPr lang="en-US" sz="2000" b="1" dirty="0"/>
              <a:t>normally</a:t>
            </a:r>
            <a:r>
              <a:rPr lang="en-US" sz="2000" dirty="0"/>
              <a:t> involve only the purchase of </a:t>
            </a:r>
            <a:r>
              <a:rPr lang="en-US" sz="2000" b="1" dirty="0"/>
              <a:t>government securities</a:t>
            </a:r>
            <a:r>
              <a:rPr lang="en-US" sz="2000" dirty="0"/>
              <a:t>, particularly those that are </a:t>
            </a:r>
            <a:r>
              <a:rPr lang="en-US" sz="2000" b="1" dirty="0"/>
              <a:t>short-term</a:t>
            </a:r>
            <a:r>
              <a:rPr lang="en-US" sz="2000" dirty="0"/>
              <a:t>.</a:t>
            </a:r>
          </a:p>
          <a:p>
            <a:endParaRPr lang="en-US" sz="2000" dirty="0">
              <a:ea typeface="ヒラギノ角ゴ Pro W3" charset="-128"/>
            </a:endParaRPr>
          </a:p>
          <a:p>
            <a:r>
              <a:rPr lang="en-US" sz="2000" dirty="0">
                <a:ea typeface="ヒラギノ角ゴ Pro W3" charset="-128"/>
              </a:rPr>
              <a:t>Large-scale asset purchases:</a:t>
            </a:r>
            <a:r>
              <a:rPr lang="en-US" sz="2000" b="1" dirty="0">
                <a:ea typeface="ヒラギノ角ゴ Pro W3" charset="-128"/>
              </a:rPr>
              <a:t> </a:t>
            </a:r>
            <a:r>
              <a:rPr lang="en-US" sz="2000" dirty="0">
                <a:ea typeface="ヒラギノ角ゴ Pro W3" charset="-128"/>
              </a:rPr>
              <a:t>During the crisis, the Fed started three new asset purchase programs to lower interest rates for particular types of credit: </a:t>
            </a:r>
          </a:p>
          <a:p>
            <a:pPr lvl="1"/>
            <a:r>
              <a:rPr lang="en-US" sz="2000" dirty="0">
                <a:ea typeface="ヒラギノ角ゴ Pro W3" charset="-128"/>
              </a:rPr>
              <a:t>Government Sponsored Entities Purchase Program</a:t>
            </a:r>
          </a:p>
          <a:p>
            <a:pPr lvl="1">
              <a:spcBef>
                <a:spcPts val="300"/>
              </a:spcBef>
            </a:pPr>
            <a:r>
              <a:rPr lang="en-US" sz="2000" dirty="0">
                <a:ea typeface="ヒラギノ角ゴ Pro W3" charset="-128"/>
              </a:rPr>
              <a:t>QE2</a:t>
            </a:r>
          </a:p>
          <a:p>
            <a:pPr lvl="1">
              <a:spcBef>
                <a:spcPts val="300"/>
              </a:spcBef>
            </a:pPr>
            <a:r>
              <a:rPr lang="en-US" sz="2000" dirty="0">
                <a:ea typeface="ヒラギノ角ゴ Pro W3" charset="-128"/>
              </a:rPr>
              <a:t>QE3</a:t>
            </a:r>
            <a:endParaRPr lang="en-US" dirty="0"/>
          </a:p>
        </p:txBody>
      </p:sp>
    </p:spTree>
    <p:extLst>
      <p:ext uri="{BB962C8B-B14F-4D97-AF65-F5344CB8AC3E}">
        <p14:creationId xmlns:p14="http://schemas.microsoft.com/office/powerpoint/2010/main" val="42760726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373AE-48C1-45EE-B2D9-EF843B75237B}"/>
              </a:ext>
            </a:extLst>
          </p:cNvPr>
          <p:cNvSpPr>
            <a:spLocks noGrp="1"/>
          </p:cNvSpPr>
          <p:nvPr>
            <p:ph type="title"/>
          </p:nvPr>
        </p:nvSpPr>
        <p:spPr/>
        <p:txBody>
          <a:bodyPr/>
          <a:lstStyle/>
          <a:p>
            <a:r>
              <a:rPr lang="en-US" dirty="0"/>
              <a:t>Nonconventional Monetary Policy Tools: Large-Scale Asset Purchases </a:t>
            </a:r>
            <a:r>
              <a:rPr lang="en-US" sz="2000" b="0" dirty="0"/>
              <a:t>(2 of 4)</a:t>
            </a:r>
            <a:endParaRPr lang="en-US" dirty="0"/>
          </a:p>
        </p:txBody>
      </p:sp>
      <p:sp>
        <p:nvSpPr>
          <p:cNvPr id="3" name="Content Placeholder 2">
            <a:extLst>
              <a:ext uri="{FF2B5EF4-FFF2-40B4-BE49-F238E27FC236}">
                <a16:creationId xmlns:a16="http://schemas.microsoft.com/office/drawing/2014/main" id="{D3AD1386-1316-4886-8BA3-770D9ADB79A7}"/>
              </a:ext>
            </a:extLst>
          </p:cNvPr>
          <p:cNvSpPr>
            <a:spLocks noGrp="1"/>
          </p:cNvSpPr>
          <p:nvPr>
            <p:ph idx="1"/>
          </p:nvPr>
        </p:nvSpPr>
        <p:spPr/>
        <p:txBody>
          <a:bodyPr/>
          <a:lstStyle/>
          <a:p>
            <a:pPr marL="0" indent="0">
              <a:buNone/>
            </a:pPr>
            <a:r>
              <a:rPr lang="en-US" sz="2000" b="1" dirty="0">
                <a:solidFill>
                  <a:schemeClr val="bg2"/>
                </a:solidFill>
                <a:ea typeface="ヒラギノ角ゴ Pro W3" charset="-128"/>
              </a:rPr>
              <a:t>Government Sponsored Entities Purchase Program</a:t>
            </a:r>
          </a:p>
          <a:p>
            <a:r>
              <a:rPr lang="en-US" sz="2000" dirty="0"/>
              <a:t>The Fed set up a Government Sponsored Entities Purchase Program in which the Fed eventually purchased $1.25 trillion of mortgage-backed securities (MBS) guaranteed by Fannie Mae and Freddie Mac.</a:t>
            </a:r>
          </a:p>
          <a:p>
            <a:r>
              <a:rPr lang="en-US" sz="2000" dirty="0"/>
              <a:t>Through these purchases, the Fed hoped to prop up the </a:t>
            </a:r>
            <a:r>
              <a:rPr lang="en-US" sz="2000" b="1" dirty="0"/>
              <a:t>MBS market </a:t>
            </a:r>
            <a:r>
              <a:rPr lang="en-US" sz="2000" dirty="0"/>
              <a:t>and to </a:t>
            </a:r>
            <a:r>
              <a:rPr lang="en-US" sz="2000" b="1" dirty="0"/>
              <a:t>lower interest rates on residential mortgages </a:t>
            </a:r>
            <a:r>
              <a:rPr lang="en-US" sz="2000" dirty="0"/>
              <a:t>to stimulate the </a:t>
            </a:r>
            <a:r>
              <a:rPr lang="en-US" sz="2000" b="1" dirty="0"/>
              <a:t>housing market</a:t>
            </a:r>
            <a:r>
              <a:rPr lang="en-US" sz="2000" dirty="0"/>
              <a:t>. </a:t>
            </a:r>
          </a:p>
          <a:p>
            <a:endParaRPr lang="en-US" dirty="0"/>
          </a:p>
        </p:txBody>
      </p:sp>
    </p:spTree>
    <p:extLst>
      <p:ext uri="{BB962C8B-B14F-4D97-AF65-F5344CB8AC3E}">
        <p14:creationId xmlns:p14="http://schemas.microsoft.com/office/powerpoint/2010/main" val="1243892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BE82-D4D6-4A86-80D6-8736310BB321}"/>
              </a:ext>
            </a:extLst>
          </p:cNvPr>
          <p:cNvSpPr>
            <a:spLocks noGrp="1"/>
          </p:cNvSpPr>
          <p:nvPr>
            <p:ph type="title"/>
          </p:nvPr>
        </p:nvSpPr>
        <p:spPr/>
        <p:txBody>
          <a:bodyPr/>
          <a:lstStyle/>
          <a:p>
            <a:r>
              <a:rPr lang="en-US" dirty="0"/>
              <a:t>Nonconventional Monetary Policy Tools: Large-Scale Asset Purchases </a:t>
            </a:r>
            <a:r>
              <a:rPr lang="en-US" sz="2000" b="0" dirty="0"/>
              <a:t>(3 of 4)</a:t>
            </a:r>
            <a:endParaRPr lang="en-US" dirty="0"/>
          </a:p>
        </p:txBody>
      </p:sp>
      <p:sp>
        <p:nvSpPr>
          <p:cNvPr id="3" name="Content Placeholder 2">
            <a:extLst>
              <a:ext uri="{FF2B5EF4-FFF2-40B4-BE49-F238E27FC236}">
                <a16:creationId xmlns:a16="http://schemas.microsoft.com/office/drawing/2014/main" id="{E1E03B1F-9EA6-4327-B33C-E167B7EE27CE}"/>
              </a:ext>
            </a:extLst>
          </p:cNvPr>
          <p:cNvSpPr>
            <a:spLocks noGrp="1"/>
          </p:cNvSpPr>
          <p:nvPr>
            <p:ph idx="1"/>
          </p:nvPr>
        </p:nvSpPr>
        <p:spPr/>
        <p:txBody>
          <a:bodyPr/>
          <a:lstStyle/>
          <a:p>
            <a:pPr marL="0" indent="0">
              <a:buNone/>
            </a:pPr>
            <a:r>
              <a:rPr lang="en-US" sz="2000" b="1" dirty="0">
                <a:solidFill>
                  <a:schemeClr val="bg2"/>
                </a:solidFill>
              </a:rPr>
              <a:t>QE2</a:t>
            </a:r>
          </a:p>
          <a:p>
            <a:r>
              <a:rPr lang="en-US" sz="2000" dirty="0"/>
              <a:t>the Fed announced that it would purchase $600 billion of </a:t>
            </a:r>
            <a:r>
              <a:rPr lang="en-US" sz="2000" b="1" dirty="0"/>
              <a:t>long-term Treasury securities </a:t>
            </a:r>
            <a:r>
              <a:rPr lang="en-US" sz="2000" dirty="0"/>
              <a:t>at a rate of about $75 billion per month. </a:t>
            </a:r>
          </a:p>
          <a:p>
            <a:r>
              <a:rPr lang="en-US" sz="2000" dirty="0"/>
              <a:t>This large-scale purchase program, which became known as QE2 (which stands for Quantitative Easing 2), was intended to </a:t>
            </a:r>
            <a:r>
              <a:rPr lang="en-US" sz="2000" b="1" i="1" u="sng" dirty="0"/>
              <a:t>lower long-term interest rates. </a:t>
            </a:r>
          </a:p>
          <a:p>
            <a:r>
              <a:rPr lang="en-US" sz="2000" dirty="0"/>
              <a:t>QE2 aimed at </a:t>
            </a:r>
            <a:r>
              <a:rPr lang="en-US" sz="2000" b="1" dirty="0"/>
              <a:t>stimulating the economy </a:t>
            </a:r>
            <a:r>
              <a:rPr lang="en-US" sz="2000" dirty="0"/>
              <a:t>and </a:t>
            </a:r>
            <a:r>
              <a:rPr lang="en-US" sz="2000" b="1" dirty="0"/>
              <a:t>investment</a:t>
            </a:r>
            <a:r>
              <a:rPr lang="en-US" sz="2000" dirty="0"/>
              <a:t> spending by decreasing long-term interest rate as long-term interest rates are more relevant for financing of investment projects</a:t>
            </a:r>
            <a:r>
              <a:rPr lang="en-US" dirty="0"/>
              <a:t>.</a:t>
            </a:r>
          </a:p>
        </p:txBody>
      </p:sp>
    </p:spTree>
    <p:extLst>
      <p:ext uri="{BB962C8B-B14F-4D97-AF65-F5344CB8AC3E}">
        <p14:creationId xmlns:p14="http://schemas.microsoft.com/office/powerpoint/2010/main" val="783539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AD61-A36C-4EC3-BF99-F6C021B4D697}"/>
              </a:ext>
            </a:extLst>
          </p:cNvPr>
          <p:cNvSpPr>
            <a:spLocks noGrp="1"/>
          </p:cNvSpPr>
          <p:nvPr>
            <p:ph type="title"/>
          </p:nvPr>
        </p:nvSpPr>
        <p:spPr/>
        <p:txBody>
          <a:bodyPr/>
          <a:lstStyle/>
          <a:p>
            <a:r>
              <a:rPr lang="en-US" dirty="0"/>
              <a:t>Nonconventional Monetary Policy Tools: Large-Scale Asset Purchases </a:t>
            </a:r>
            <a:r>
              <a:rPr lang="en-US" sz="2000" b="0" dirty="0"/>
              <a:t>(4 of 4)</a:t>
            </a:r>
            <a:endParaRPr lang="en-US" dirty="0"/>
          </a:p>
        </p:txBody>
      </p:sp>
      <p:sp>
        <p:nvSpPr>
          <p:cNvPr id="3" name="Content Placeholder 2">
            <a:extLst>
              <a:ext uri="{FF2B5EF4-FFF2-40B4-BE49-F238E27FC236}">
                <a16:creationId xmlns:a16="http://schemas.microsoft.com/office/drawing/2014/main" id="{2D9A9093-124A-4BF0-9972-995E1E607EDB}"/>
              </a:ext>
            </a:extLst>
          </p:cNvPr>
          <p:cNvSpPr>
            <a:spLocks noGrp="1"/>
          </p:cNvSpPr>
          <p:nvPr>
            <p:ph idx="1"/>
          </p:nvPr>
        </p:nvSpPr>
        <p:spPr/>
        <p:txBody>
          <a:bodyPr/>
          <a:lstStyle/>
          <a:p>
            <a:pPr marL="0" indent="0">
              <a:buNone/>
            </a:pPr>
            <a:r>
              <a:rPr lang="en-US" sz="2000" b="1" dirty="0">
                <a:solidFill>
                  <a:schemeClr val="bg2"/>
                </a:solidFill>
              </a:rPr>
              <a:t>QE3:</a:t>
            </a:r>
          </a:p>
          <a:p>
            <a:r>
              <a:rPr lang="en-US" sz="2000" dirty="0"/>
              <a:t>in September 2012, the Federal Reserve announced a third large-scale asset-purchase program, which became known as QE3, that combined elements of QE1 and QE2. </a:t>
            </a:r>
          </a:p>
          <a:p>
            <a:r>
              <a:rPr lang="en-US" sz="2000" dirty="0"/>
              <a:t>However, QE3 </a:t>
            </a:r>
            <a:r>
              <a:rPr lang="en-US" sz="2000" b="1" dirty="0"/>
              <a:t>differed</a:t>
            </a:r>
            <a:r>
              <a:rPr lang="en-US" sz="2000" dirty="0"/>
              <a:t> in </a:t>
            </a:r>
            <a:r>
              <a:rPr lang="en-US" sz="2000" b="1" dirty="0"/>
              <a:t>one major way </a:t>
            </a:r>
            <a:r>
              <a:rPr lang="en-US" sz="2000" dirty="0"/>
              <a:t>from the previous QE programs in that:</a:t>
            </a:r>
          </a:p>
          <a:p>
            <a:pPr lvl="1"/>
            <a:r>
              <a:rPr lang="en-US" sz="2000" dirty="0"/>
              <a:t> its goal was </a:t>
            </a:r>
            <a:r>
              <a:rPr lang="en-US" sz="2000" b="1" dirty="0"/>
              <a:t>not</a:t>
            </a:r>
            <a:r>
              <a:rPr lang="en-US" sz="2000" dirty="0"/>
              <a:t> to increase assets by a </a:t>
            </a:r>
            <a:r>
              <a:rPr lang="en-US" sz="2000" b="1" dirty="0"/>
              <a:t>fixed dollar amount </a:t>
            </a:r>
            <a:r>
              <a:rPr lang="en-US" sz="2000" dirty="0"/>
              <a:t>but instead was </a:t>
            </a:r>
            <a:r>
              <a:rPr lang="en-US" sz="2000" b="1" dirty="0"/>
              <a:t>open-ended</a:t>
            </a:r>
            <a:r>
              <a:rPr lang="en-US" sz="2000" dirty="0"/>
              <a:t>, with the purchase plan set to continue “if the outlook for the labor market does not improve substantially.”</a:t>
            </a:r>
          </a:p>
          <a:p>
            <a:pPr marL="0" indent="0">
              <a:buNone/>
            </a:pPr>
            <a:endParaRPr lang="en-US" sz="2000" b="1" dirty="0">
              <a:solidFill>
                <a:schemeClr val="bg2"/>
              </a:solidFill>
            </a:endParaRPr>
          </a:p>
          <a:p>
            <a:pPr marL="0" indent="0">
              <a:buNone/>
            </a:pPr>
            <a:endParaRPr lang="en-US" dirty="0"/>
          </a:p>
        </p:txBody>
      </p:sp>
    </p:spTree>
    <p:extLst>
      <p:ext uri="{BB962C8B-B14F-4D97-AF65-F5344CB8AC3E}">
        <p14:creationId xmlns:p14="http://schemas.microsoft.com/office/powerpoint/2010/main" val="4060694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7 The Expansion of the Federal Balance Sheet, 2007–2014</a:t>
            </a:r>
          </a:p>
        </p:txBody>
      </p:sp>
      <p:pic>
        <p:nvPicPr>
          <p:cNvPr id="7170" name="Picture 2" descr="The vertical axis is labeled &quot;Total Federal Reserve assets (trillion of dollars)&quot; and ranges from 0 to 5 in increments of 1. The horizontal axis lists dates from 2007 to 2017 in 1-year increments. The line begins at 0.9 in 2007 and remains unchanged until just before 2009 where it shows a sudden growth and reaches a value of 1.8 by 2009. The line increases further to 2.2 by 2010, 3 by 2012, 4 by 2014, and 4.5 by 2015. The line remains unchanged thereafter. The values used in the description are approxim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064" y="1752600"/>
            <a:ext cx="8119872" cy="406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0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The Market for Reserves and the Federal Funds Rate </a:t>
            </a:r>
            <a:r>
              <a:rPr lang="en-US" altLang="en-US" sz="2000" b="0" dirty="0"/>
              <a:t>(5 of 6)</a:t>
            </a:r>
            <a:endParaRPr lang="en-US" sz="2000" b="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endParaRPr lang="en-US" altLang="en-US" sz="2000" dirty="0">
                  <a:ea typeface="ヒラギノ角ゴ Pro W3" charset="-128"/>
                </a:endParaRPr>
              </a:p>
              <a:p>
                <a:r>
                  <a:rPr lang="en-US" altLang="en-US" sz="2000" dirty="0">
                    <a:ea typeface="ヒラギノ角ゴ Pro W3" charset="-128"/>
                  </a:rPr>
                  <a:t>In </a:t>
                </a:r>
                <a:r>
                  <a:rPr lang="en-US" altLang="en-US" sz="2000" b="1" dirty="0">
                    <a:ea typeface="ヒラギノ角ゴ Pro W3" charset="-128"/>
                  </a:rPr>
                  <a:t>equilibrium</a:t>
                </a:r>
                <a:r>
                  <a:rPr lang="en-US" altLang="en-US" sz="2000" dirty="0">
                    <a:ea typeface="ヒラギノ角ゴ Pro W3" charset="-128"/>
                  </a:rPr>
                  <a:t>, </a:t>
                </a:r>
                <a:r>
                  <a:rPr lang="en-US" altLang="en-US" sz="2000" u="sng" dirty="0">
                    <a:ea typeface="ヒラギノ角ゴ Pro W3" charset="-128"/>
                  </a:rPr>
                  <a:t>quantity of reserves demanded</a:t>
                </a:r>
                <a:r>
                  <a:rPr lang="en-US" altLang="en-US" sz="2000" dirty="0">
                    <a:ea typeface="ヒラギノ角ゴ Pro W3" charset="-128"/>
                  </a:rPr>
                  <a:t> are equal to the </a:t>
                </a:r>
                <a:r>
                  <a:rPr lang="en-US" altLang="en-US" sz="2000" u="sng" dirty="0">
                    <a:ea typeface="ヒラギノ角ゴ Pro W3" charset="-128"/>
                  </a:rPr>
                  <a:t>quantity of the reserve supplied</a:t>
                </a:r>
                <a:r>
                  <a:rPr lang="en-US" altLang="en-US" sz="2000" dirty="0">
                    <a:ea typeface="ヒラギノ角ゴ Pro W3" charset="-128"/>
                  </a:rPr>
                  <a:t>.</a:t>
                </a:r>
              </a:p>
              <a:p>
                <a:pPr marL="0" indent="0">
                  <a:buNone/>
                </a:pPr>
                <a:endParaRPr lang="en-US" altLang="en-US" sz="1800" dirty="0">
                  <a:ea typeface="ヒラギノ角ゴ Pro W3" charset="-128"/>
                </a:endParaRPr>
              </a:p>
              <a:p>
                <a:pPr marL="0" indent="0">
                  <a:buNone/>
                </a:pPr>
                <a14:m>
                  <m:oMath xmlns:m="http://schemas.openxmlformats.org/officeDocument/2006/math">
                    <m:r>
                      <a:rPr lang="en-US" altLang="en-US" sz="1800" b="0" i="1" smtClean="0">
                        <a:latin typeface="Cambria Math" panose="02040503050406030204" pitchFamily="18" charset="0"/>
                        <a:ea typeface="ヒラギノ角ゴ Pro W3" charset="-128"/>
                      </a:rPr>
                      <m:t>𝑞𝑢𝑎𝑛𝑡𝑖𝑡𝑦</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𝑜𝑓</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𝑑𝑒𝑚𝑎𝑛𝑑𝑒𝑑</m:t>
                    </m:r>
                    <m:r>
                      <a:rPr lang="en-US" altLang="en-US" sz="1800" b="0" i="1" smtClean="0">
                        <a:latin typeface="Cambria Math" panose="02040503050406030204" pitchFamily="18" charset="0"/>
                        <a:ea typeface="ヒラギノ角ゴ Pro W3" charset="-128"/>
                      </a:rPr>
                      <m:t>=</m:t>
                    </m:r>
                    <m:r>
                      <a:rPr lang="en-US" altLang="en-US" sz="1800" b="0" i="1" smtClean="0">
                        <a:latin typeface="Cambria Math" panose="02040503050406030204" pitchFamily="18" charset="0"/>
                        <a:ea typeface="ヒラギノ角ゴ Pro W3" charset="-128"/>
                      </a:rPr>
                      <m:t>𝑒𝑥𝑐𝑒𝑠𝑠</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r>
                      <a:rPr lang="en-US" altLang="en-US" sz="1800" b="0" i="1" smtClean="0">
                        <a:latin typeface="Cambria Math" panose="02040503050406030204" pitchFamily="18" charset="0"/>
                        <a:ea typeface="ヒラギノ角ゴ Pro W3" charset="-128"/>
                      </a:rPr>
                      <m:t>+</m:t>
                    </m:r>
                    <m:r>
                      <a:rPr lang="en-US" altLang="en-US" sz="1800" b="0" i="1" smtClean="0">
                        <a:latin typeface="Cambria Math" panose="02040503050406030204" pitchFamily="18" charset="0"/>
                        <a:ea typeface="ヒラギノ角ゴ Pro W3" charset="-128"/>
                      </a:rPr>
                      <m:t>𝑟𝑒𝑞𝑢𝑖𝑟𝑒𝑑</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oMath>
                </a14:m>
                <a:r>
                  <a:rPr lang="en-US" altLang="en-US" sz="1800" dirty="0">
                    <a:ea typeface="ヒラギノ角ゴ Pro W3" charset="-128"/>
                  </a:rPr>
                  <a:t>= </a:t>
                </a:r>
              </a:p>
              <a:p>
                <a:pPr marL="0" indent="0">
                  <a:buNone/>
                </a:pPr>
                <a14:m>
                  <m:oMathPara xmlns:m="http://schemas.openxmlformats.org/officeDocument/2006/math">
                    <m:oMathParaPr>
                      <m:jc m:val="centerGroup"/>
                    </m:oMathParaPr>
                    <m:oMath xmlns:m="http://schemas.openxmlformats.org/officeDocument/2006/math">
                      <m:r>
                        <a:rPr lang="en-US" altLang="en-US" sz="1800" b="0" i="1" smtClean="0">
                          <a:latin typeface="Cambria Math" panose="02040503050406030204" pitchFamily="18" charset="0"/>
                          <a:ea typeface="ヒラギノ角ゴ Pro W3" charset="-128"/>
                        </a:rPr>
                        <m:t>𝑞𝑢𝑎𝑛𝑡𝑖𝑡𝑦</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𝑜𝑓</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𝑠𝑢𝑝𝑝𝑙𝑖𝑒𝑑</m:t>
                      </m:r>
                      <m:r>
                        <a:rPr lang="en-US" altLang="en-US" sz="1800" b="0" i="1" smtClean="0">
                          <a:latin typeface="Cambria Math" panose="02040503050406030204" pitchFamily="18" charset="0"/>
                          <a:ea typeface="ヒラギノ角ゴ Pro W3" charset="-128"/>
                        </a:rPr>
                        <m:t>=</m:t>
                      </m:r>
                      <m:r>
                        <a:rPr lang="en-US" altLang="en-US" sz="1800" b="0" i="1" smtClean="0">
                          <a:latin typeface="Cambria Math" panose="02040503050406030204" pitchFamily="18" charset="0"/>
                          <a:ea typeface="ヒラギノ角ゴ Pro W3" charset="-128"/>
                        </a:rPr>
                        <m:t>𝑏𝑜𝑟𝑟𝑜𝑤𝑒𝑟𝑑</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r>
                        <a:rPr lang="en-US" altLang="en-US" sz="1800" b="0" i="1" smtClean="0">
                          <a:latin typeface="Cambria Math" panose="02040503050406030204" pitchFamily="18" charset="0"/>
                          <a:ea typeface="ヒラギノ角ゴ Pro W3" charset="-128"/>
                        </a:rPr>
                        <m:t> </m:t>
                      </m:r>
                      <m:d>
                        <m:dPr>
                          <m:ctrlPr>
                            <a:rPr lang="en-US" altLang="en-US" sz="1800" i="1" smtClean="0">
                              <a:latin typeface="Cambria Math" panose="02040503050406030204" pitchFamily="18" charset="0"/>
                              <a:ea typeface="ヒラギノ角ゴ Pro W3" charset="-128"/>
                            </a:rPr>
                          </m:ctrlPr>
                        </m:dPr>
                        <m:e>
                          <m:r>
                            <a:rPr lang="en-US" altLang="en-US" sz="1800" b="0" i="1" smtClean="0">
                              <a:latin typeface="Cambria Math" panose="02040503050406030204" pitchFamily="18" charset="0"/>
                              <a:ea typeface="ヒラギノ角ゴ Pro W3" charset="-128"/>
                            </a:rPr>
                            <m:t>𝑑𝑖𝑠𝑐𝑜𝑢𝑛𝑡</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𝑙𝑒𝑛𝑑𝑖𝑛𝑔</m:t>
                          </m:r>
                        </m:e>
                      </m:d>
                      <m:r>
                        <a:rPr lang="en-US" altLang="en-US" sz="1800" b="0" i="1" smtClean="0">
                          <a:latin typeface="Cambria Math" panose="02040503050406030204" pitchFamily="18" charset="0"/>
                          <a:ea typeface="ヒラギノ角ゴ Pro W3" charset="-128"/>
                        </a:rPr>
                        <m:t>+</m:t>
                      </m:r>
                      <m:r>
                        <a:rPr lang="en-US" altLang="en-US" sz="1800" b="0" i="1" smtClean="0">
                          <a:latin typeface="Cambria Math" panose="02040503050406030204" pitchFamily="18" charset="0"/>
                          <a:ea typeface="ヒラギノ角ゴ Pro W3" charset="-128"/>
                        </a:rPr>
                        <m:t>𝑛𝑜𝑛𝑏𝑜𝑟𝑟𝑜𝑤𝑒𝑑</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𝑟𝑒𝑠𝑒𝑟𝑣𝑒</m:t>
                      </m:r>
                      <m:r>
                        <a:rPr lang="en-US" altLang="en-US" sz="1800" b="0" i="1" smtClean="0">
                          <a:latin typeface="Cambria Math" panose="02040503050406030204" pitchFamily="18" charset="0"/>
                          <a:ea typeface="ヒラギノ角ゴ Pro W3" charset="-128"/>
                        </a:rPr>
                        <m:t>(</m:t>
                      </m:r>
                      <m:r>
                        <a:rPr lang="en-US" altLang="en-US" sz="1800" b="0" i="1" smtClean="0">
                          <a:latin typeface="Cambria Math" panose="02040503050406030204" pitchFamily="18" charset="0"/>
                          <a:ea typeface="ヒラギノ角ゴ Pro W3" charset="-128"/>
                        </a:rPr>
                        <m:t>𝑜𝑝𝑒𝑛</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𝑚𝑎𝑟𝑘𝑒𝑡</m:t>
                      </m:r>
                      <m:r>
                        <a:rPr lang="en-US" altLang="en-US" sz="1800" b="0" i="1" smtClean="0">
                          <a:latin typeface="Cambria Math" panose="02040503050406030204" pitchFamily="18" charset="0"/>
                          <a:ea typeface="ヒラギノ角ゴ Pro W3" charset="-128"/>
                        </a:rPr>
                        <m:t> </m:t>
                      </m:r>
                      <m:r>
                        <a:rPr lang="en-US" altLang="en-US" sz="1800" b="0" i="1" smtClean="0">
                          <a:latin typeface="Cambria Math" panose="02040503050406030204" pitchFamily="18" charset="0"/>
                          <a:ea typeface="ヒラギノ角ゴ Pro W3" charset="-128"/>
                        </a:rPr>
                        <m:t>𝑜𝑝𝑒𝑟𝑎𝑡𝑖𝑜𝑛</m:t>
                      </m:r>
                      <m:r>
                        <a:rPr lang="en-US" altLang="en-US" sz="1800" b="0" i="1" smtClean="0">
                          <a:latin typeface="Cambria Math" panose="02040503050406030204" pitchFamily="18" charset="0"/>
                          <a:ea typeface="ヒラギノ角ゴ Pro W3" charset="-128"/>
                        </a:rPr>
                        <m:t>)</m:t>
                      </m:r>
                    </m:oMath>
                  </m:oMathPara>
                </a14:m>
                <a:endParaRPr lang="en-US" altLang="en-US" sz="2000" dirty="0">
                  <a:ea typeface="ヒラギノ角ゴ Pro W3"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78"/>
                </a:stretch>
              </a:blipFill>
            </p:spPr>
            <p:txBody>
              <a:bodyPr/>
              <a:lstStyle/>
              <a:p>
                <a:r>
                  <a:rPr lang="en-US">
                    <a:noFill/>
                  </a:rPr>
                  <a:t> </a:t>
                </a:r>
              </a:p>
            </p:txBody>
          </p:sp>
        </mc:Fallback>
      </mc:AlternateContent>
    </p:spTree>
    <p:extLst>
      <p:ext uri="{BB962C8B-B14F-4D97-AF65-F5344CB8AC3E}">
        <p14:creationId xmlns:p14="http://schemas.microsoft.com/office/powerpoint/2010/main" val="23545319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Easing Versus Credit Easing </a:t>
            </a:r>
            <a:br>
              <a:rPr lang="en-US" dirty="0"/>
            </a:br>
            <a:r>
              <a:rPr lang="en-US" sz="2000" b="0" dirty="0"/>
              <a:t>(1 of 5)</a:t>
            </a:r>
          </a:p>
        </p:txBody>
      </p:sp>
      <p:sp>
        <p:nvSpPr>
          <p:cNvPr id="3" name="Content Placeholder 2"/>
          <p:cNvSpPr>
            <a:spLocks noGrp="1"/>
          </p:cNvSpPr>
          <p:nvPr>
            <p:ph idx="1"/>
          </p:nvPr>
        </p:nvSpPr>
        <p:spPr/>
        <p:txBody>
          <a:bodyPr/>
          <a:lstStyle/>
          <a:p>
            <a:r>
              <a:rPr lang="en-US" sz="2000" dirty="0"/>
              <a:t>The programs introduced by the Fed in response to the GFC led to an unprecedented expansion of the Federal Reserve’s balance sheet from about $900 billion to over $4 trillion by 2017. </a:t>
            </a:r>
          </a:p>
          <a:p>
            <a:r>
              <a:rPr lang="en-US" sz="2000" dirty="0"/>
              <a:t>This expansion of the balance sheet is referred to as quantitative easing because it leads to a </a:t>
            </a:r>
            <a:r>
              <a:rPr lang="en-US" sz="2000" b="1" dirty="0"/>
              <a:t>huge increase in the monetary base.</a:t>
            </a:r>
          </a:p>
          <a:p>
            <a:r>
              <a:rPr lang="en-US" sz="2000" dirty="0"/>
              <a:t>Because such an increase in the monetary base would usually result in an expansion of the </a:t>
            </a:r>
            <a:r>
              <a:rPr lang="en-US" sz="2000" b="1" dirty="0"/>
              <a:t>money supply</a:t>
            </a:r>
            <a:r>
              <a:rPr lang="en-US" sz="2000" dirty="0"/>
              <a:t>, it seems as though such an expansion could be a powerful force in stimulating the economy in the near term and possibly producing </a:t>
            </a:r>
            <a:r>
              <a:rPr lang="en-US" sz="2000" b="1" dirty="0"/>
              <a:t>inflation</a:t>
            </a:r>
            <a:r>
              <a:rPr lang="en-US" sz="2000" dirty="0"/>
              <a:t> down the road. </a:t>
            </a:r>
            <a:endParaRPr lang="en-US" sz="2000" dirty="0">
              <a:effectLst/>
            </a:endParaRPr>
          </a:p>
        </p:txBody>
      </p:sp>
    </p:spTree>
    <p:extLst>
      <p:ext uri="{BB962C8B-B14F-4D97-AF65-F5344CB8AC3E}">
        <p14:creationId xmlns:p14="http://schemas.microsoft.com/office/powerpoint/2010/main" val="3813250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7C4C-A4BE-4FFE-BC90-6E58FCF43833}"/>
              </a:ext>
            </a:extLst>
          </p:cNvPr>
          <p:cNvSpPr>
            <a:spLocks noGrp="1"/>
          </p:cNvSpPr>
          <p:nvPr>
            <p:ph type="title"/>
          </p:nvPr>
        </p:nvSpPr>
        <p:spPr/>
        <p:txBody>
          <a:bodyPr/>
          <a:lstStyle/>
          <a:p>
            <a:r>
              <a:rPr lang="en-US" dirty="0"/>
              <a:t>Quantitative Easing Versus Credit Easing </a:t>
            </a:r>
            <a:br>
              <a:rPr lang="en-US" dirty="0"/>
            </a:br>
            <a:r>
              <a:rPr lang="en-US" sz="2000" b="0" dirty="0"/>
              <a:t>(2 of 5)</a:t>
            </a:r>
            <a:endParaRPr lang="en-US" dirty="0"/>
          </a:p>
        </p:txBody>
      </p:sp>
      <p:sp>
        <p:nvSpPr>
          <p:cNvPr id="3" name="Content Placeholder 2">
            <a:extLst>
              <a:ext uri="{FF2B5EF4-FFF2-40B4-BE49-F238E27FC236}">
                <a16:creationId xmlns:a16="http://schemas.microsoft.com/office/drawing/2014/main" id="{20E0193A-9A27-4B36-A187-DBBFB272E331}"/>
              </a:ext>
            </a:extLst>
          </p:cNvPr>
          <p:cNvSpPr>
            <a:spLocks noGrp="1"/>
          </p:cNvSpPr>
          <p:nvPr>
            <p:ph idx="1"/>
          </p:nvPr>
        </p:nvSpPr>
        <p:spPr/>
        <p:txBody>
          <a:bodyPr/>
          <a:lstStyle/>
          <a:p>
            <a:r>
              <a:rPr lang="en-US" sz="2000" dirty="0"/>
              <a:t>There are reasons to be very skeptical of this hypothesis.</a:t>
            </a:r>
          </a:p>
          <a:p>
            <a:pPr marL="914400" lvl="1" indent="-457200">
              <a:buFont typeface="+mj-lt"/>
              <a:buAutoNum type="arabicPeriod"/>
            </a:pPr>
            <a:r>
              <a:rPr lang="en-US" sz="2000" dirty="0"/>
              <a:t>The huge expansion in the Fed’s balance sheet and the </a:t>
            </a:r>
            <a:r>
              <a:rPr lang="en-US" sz="2000" b="1" dirty="0"/>
              <a:t>monetary base </a:t>
            </a:r>
            <a:r>
              <a:rPr lang="en-US" sz="2000" dirty="0"/>
              <a:t>did not result in a large increase in </a:t>
            </a:r>
            <a:r>
              <a:rPr lang="en-US" sz="2000" b="1" dirty="0"/>
              <a:t>the money supply</a:t>
            </a:r>
            <a:r>
              <a:rPr lang="en-US" sz="2000" dirty="0"/>
              <a:t>, because most of the increase in the monetary base just flowed into </a:t>
            </a:r>
            <a:r>
              <a:rPr lang="en-US" sz="2000" b="1" dirty="0"/>
              <a:t>holdings of excess reserves.</a:t>
            </a:r>
          </a:p>
          <a:p>
            <a:pPr marL="914400" lvl="1" indent="-457200">
              <a:buFont typeface="+mj-lt"/>
              <a:buAutoNum type="arabicPeriod"/>
            </a:pPr>
            <a:r>
              <a:rPr lang="en-US" sz="2000" dirty="0"/>
              <a:t>Because the federal funds rate had already </a:t>
            </a:r>
            <a:r>
              <a:rPr lang="en-US" sz="2000" b="1" dirty="0"/>
              <a:t>fallen to the zero lower bound</a:t>
            </a:r>
            <a:r>
              <a:rPr lang="en-US" sz="2000" dirty="0"/>
              <a:t>, the expansion of the balance sheet and the monetary base </a:t>
            </a:r>
            <a:r>
              <a:rPr lang="en-US" sz="2000" b="1" dirty="0"/>
              <a:t>could not lower short-term interest rates </a:t>
            </a:r>
            <a:r>
              <a:rPr lang="en-US" sz="2000" dirty="0"/>
              <a:t>any further and thereby stimulate the economy. </a:t>
            </a:r>
          </a:p>
          <a:p>
            <a:pPr marL="914400" lvl="1" indent="-457200">
              <a:buFont typeface="+mj-lt"/>
              <a:buAutoNum type="arabicPeriod"/>
            </a:pPr>
            <a:r>
              <a:rPr lang="en-US" sz="2000" dirty="0"/>
              <a:t>An increase in the monetary base does </a:t>
            </a:r>
            <a:r>
              <a:rPr lang="en-US" sz="2000" b="1" dirty="0"/>
              <a:t>not</a:t>
            </a:r>
            <a:r>
              <a:rPr lang="en-US" sz="2000" dirty="0"/>
              <a:t> mean that </a:t>
            </a:r>
            <a:r>
              <a:rPr lang="en-US" sz="2000" b="1" dirty="0"/>
              <a:t>banks will increase lending, </a:t>
            </a:r>
            <a:r>
              <a:rPr lang="en-US" sz="2000" dirty="0"/>
              <a:t>because they can just add to their holdings of excess reserves instead of making loans. </a:t>
            </a:r>
          </a:p>
          <a:p>
            <a:pPr marL="914400" lvl="1" indent="-457200">
              <a:buFont typeface="+mj-lt"/>
              <a:buAutoNum type="arabicPeriod"/>
            </a:pPr>
            <a:endParaRPr lang="en-US" sz="2000" dirty="0"/>
          </a:p>
          <a:p>
            <a:pPr marL="914400" lvl="1" indent="-457200">
              <a:buFont typeface="+mj-lt"/>
              <a:buAutoNum type="arabicPeriod"/>
            </a:pPr>
            <a:endParaRPr lang="en-US" sz="2000" b="1" dirty="0"/>
          </a:p>
          <a:p>
            <a:endParaRPr lang="en-US" dirty="0"/>
          </a:p>
        </p:txBody>
      </p:sp>
    </p:spTree>
    <p:extLst>
      <p:ext uri="{BB962C8B-B14F-4D97-AF65-F5344CB8AC3E}">
        <p14:creationId xmlns:p14="http://schemas.microsoft.com/office/powerpoint/2010/main" val="2034847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24E94-964C-4EA4-BA26-4D7EBD31B074}"/>
              </a:ext>
            </a:extLst>
          </p:cNvPr>
          <p:cNvSpPr>
            <a:spLocks noGrp="1"/>
          </p:cNvSpPr>
          <p:nvPr>
            <p:ph type="title"/>
          </p:nvPr>
        </p:nvSpPr>
        <p:spPr/>
        <p:txBody>
          <a:bodyPr/>
          <a:lstStyle/>
          <a:p>
            <a:r>
              <a:rPr lang="en-US" dirty="0"/>
              <a:t>Quantitative Easing Versus Credit Easing </a:t>
            </a:r>
            <a:br>
              <a:rPr lang="en-US" dirty="0"/>
            </a:br>
            <a:r>
              <a:rPr lang="en-US" sz="2000" b="0" dirty="0"/>
              <a:t>(3 of 5)</a:t>
            </a:r>
            <a:endParaRPr lang="en-US" dirty="0"/>
          </a:p>
        </p:txBody>
      </p:sp>
      <p:sp>
        <p:nvSpPr>
          <p:cNvPr id="3" name="Content Placeholder 2">
            <a:extLst>
              <a:ext uri="{FF2B5EF4-FFF2-40B4-BE49-F238E27FC236}">
                <a16:creationId xmlns:a16="http://schemas.microsoft.com/office/drawing/2014/main" id="{C737BA22-E6D9-4841-A1C4-60D49837717D}"/>
              </a:ext>
            </a:extLst>
          </p:cNvPr>
          <p:cNvSpPr>
            <a:spLocks noGrp="1"/>
          </p:cNvSpPr>
          <p:nvPr>
            <p:ph idx="1"/>
          </p:nvPr>
        </p:nvSpPr>
        <p:spPr/>
        <p:txBody>
          <a:bodyPr/>
          <a:lstStyle/>
          <a:p>
            <a:r>
              <a:rPr lang="en-US" sz="2000" dirty="0"/>
              <a:t>The Fed Chair at the time, Ben Bernanke, argued that because the Fed’s policies were directed </a:t>
            </a:r>
            <a:r>
              <a:rPr lang="en-US" sz="2000" b="1" i="1" u="sng" dirty="0"/>
              <a:t>not</a:t>
            </a:r>
            <a:r>
              <a:rPr lang="en-US" sz="2000" dirty="0"/>
              <a:t> at expanding the Fed’s balance sheet but rather at </a:t>
            </a:r>
            <a:r>
              <a:rPr lang="en-US" sz="2000" b="1" dirty="0">
                <a:solidFill>
                  <a:schemeClr val="accent5"/>
                </a:solidFill>
              </a:rPr>
              <a:t>credit easing</a:t>
            </a:r>
            <a:r>
              <a:rPr lang="en-US" sz="2000" dirty="0"/>
              <a:t>—</a:t>
            </a:r>
          </a:p>
          <a:p>
            <a:pPr marL="0" indent="0">
              <a:buNone/>
            </a:pPr>
            <a:endParaRPr lang="en-US" sz="2000" dirty="0"/>
          </a:p>
          <a:p>
            <a:pPr lvl="1"/>
            <a:r>
              <a:rPr lang="en-US" sz="2000" dirty="0"/>
              <a:t>that is, altering the </a:t>
            </a:r>
            <a:r>
              <a:rPr lang="en-US" sz="2000" b="1" dirty="0">
                <a:solidFill>
                  <a:srgbClr val="FF0000"/>
                </a:solidFill>
              </a:rPr>
              <a:t>composition of the Fed’s balance sheet</a:t>
            </a:r>
            <a:r>
              <a:rPr lang="en-US" sz="2000" dirty="0"/>
              <a:t> in order to improve the functioning of </a:t>
            </a:r>
            <a:r>
              <a:rPr lang="en-US" sz="2000" b="1" u="sng" dirty="0"/>
              <a:t>particular segments</a:t>
            </a:r>
            <a:r>
              <a:rPr lang="en-US" sz="2000" dirty="0"/>
              <a:t> of the credit markets. </a:t>
            </a:r>
          </a:p>
          <a:p>
            <a:r>
              <a:rPr lang="en-US" sz="2000" dirty="0"/>
              <a:t>Indeed, Bernanke was adamant that the Fed’s policies should not be characterized as quantitative easing. </a:t>
            </a:r>
          </a:p>
          <a:p>
            <a:endParaRPr lang="en-US" sz="2000" dirty="0"/>
          </a:p>
        </p:txBody>
      </p:sp>
    </p:spTree>
    <p:extLst>
      <p:ext uri="{BB962C8B-B14F-4D97-AF65-F5344CB8AC3E}">
        <p14:creationId xmlns:p14="http://schemas.microsoft.com/office/powerpoint/2010/main" val="8572284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1C035-A854-4B80-B491-FE7FBE02B7A5}"/>
              </a:ext>
            </a:extLst>
          </p:cNvPr>
          <p:cNvSpPr>
            <a:spLocks noGrp="1"/>
          </p:cNvSpPr>
          <p:nvPr>
            <p:ph type="title"/>
          </p:nvPr>
        </p:nvSpPr>
        <p:spPr/>
        <p:txBody>
          <a:bodyPr/>
          <a:lstStyle/>
          <a:p>
            <a:r>
              <a:rPr lang="en-US" dirty="0"/>
              <a:t>Quantitative Easing Versus Credit Easing </a:t>
            </a:r>
            <a:br>
              <a:rPr lang="en-US" dirty="0"/>
            </a:br>
            <a:r>
              <a:rPr lang="en-US" sz="2000" b="0" dirty="0"/>
              <a:t>(4 of 5)</a:t>
            </a:r>
            <a:endParaRPr lang="en-US" dirty="0"/>
          </a:p>
        </p:txBody>
      </p:sp>
      <p:sp>
        <p:nvSpPr>
          <p:cNvPr id="3" name="Content Placeholder 2">
            <a:extLst>
              <a:ext uri="{FF2B5EF4-FFF2-40B4-BE49-F238E27FC236}">
                <a16:creationId xmlns:a16="http://schemas.microsoft.com/office/drawing/2014/main" id="{33DEE3DC-E6C6-4B05-AF7A-05F8B1368010}"/>
              </a:ext>
            </a:extLst>
          </p:cNvPr>
          <p:cNvSpPr>
            <a:spLocks noGrp="1"/>
          </p:cNvSpPr>
          <p:nvPr>
            <p:ph idx="1"/>
          </p:nvPr>
        </p:nvSpPr>
        <p:spPr/>
        <p:txBody>
          <a:bodyPr/>
          <a:lstStyle/>
          <a:p>
            <a:pPr marL="0" indent="0">
              <a:buNone/>
            </a:pPr>
            <a:r>
              <a:rPr lang="en-US" sz="2000" dirty="0"/>
              <a:t>Credit Easing, however, have affected the economy:</a:t>
            </a:r>
          </a:p>
          <a:p>
            <a:pPr marL="457200" indent="-457200">
              <a:buFont typeface="+mj-lt"/>
              <a:buAutoNum type="arabicPeriod"/>
            </a:pPr>
            <a:r>
              <a:rPr lang="en-US" sz="2000" dirty="0"/>
              <a:t>When the Fed provides liquidity to a particular segment of the credit markets that has seized up, such liquidity can help </a:t>
            </a:r>
            <a:r>
              <a:rPr lang="en-US" sz="2000" b="1" dirty="0"/>
              <a:t>unfreeze the market a</a:t>
            </a:r>
            <a:r>
              <a:rPr lang="en-US" sz="2000" dirty="0"/>
              <a:t>nd thereby enable it to allocate capital to productive uses, consequently stimulating the economy.</a:t>
            </a:r>
          </a:p>
          <a:p>
            <a:pPr marL="457200" indent="-457200">
              <a:buFont typeface="+mj-lt"/>
              <a:buAutoNum type="arabicPeriod"/>
            </a:pPr>
            <a:r>
              <a:rPr lang="en-US" sz="2000" dirty="0"/>
              <a:t>When the Fed purchases particular securities, it increases the demand for those securities and, such an action can lower the </a:t>
            </a:r>
            <a:r>
              <a:rPr lang="en-US" sz="2000" b="1" dirty="0"/>
              <a:t>interest rates </a:t>
            </a:r>
            <a:r>
              <a:rPr lang="en-US" sz="2000" dirty="0"/>
              <a:t>on those securities relative to rates on other securities. </a:t>
            </a:r>
          </a:p>
          <a:p>
            <a:pPr marL="1001268" lvl="1" indent="-514350">
              <a:buFont typeface="+mj-lt"/>
              <a:buAutoNum type="romanUcPeriod"/>
            </a:pPr>
            <a:r>
              <a:rPr lang="en-US" sz="2000" dirty="0"/>
              <a:t>Thus, even if short-term interest rates have hit a floor of zero, asset purchases can lower interest rates for borrowers in particular credit markets and thereby stimulate spending</a:t>
            </a:r>
            <a:endParaRPr lang="en-US" dirty="0"/>
          </a:p>
        </p:txBody>
      </p:sp>
    </p:spTree>
    <p:extLst>
      <p:ext uri="{BB962C8B-B14F-4D97-AF65-F5344CB8AC3E}">
        <p14:creationId xmlns:p14="http://schemas.microsoft.com/office/powerpoint/2010/main" val="5476476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2C5D2-7DFF-459F-8A9F-156639D14298}"/>
              </a:ext>
            </a:extLst>
          </p:cNvPr>
          <p:cNvSpPr>
            <a:spLocks noGrp="1"/>
          </p:cNvSpPr>
          <p:nvPr>
            <p:ph type="title"/>
          </p:nvPr>
        </p:nvSpPr>
        <p:spPr/>
        <p:txBody>
          <a:bodyPr/>
          <a:lstStyle/>
          <a:p>
            <a:r>
              <a:rPr lang="en-US" dirty="0"/>
              <a:t>Quantitative Easing Versus Credit Easing </a:t>
            </a:r>
            <a:br>
              <a:rPr lang="en-US" dirty="0"/>
            </a:br>
            <a:r>
              <a:rPr lang="en-US" sz="2000" b="0" dirty="0"/>
              <a:t>(5 of 5)</a:t>
            </a:r>
            <a:endParaRPr lang="en-US" dirty="0"/>
          </a:p>
        </p:txBody>
      </p:sp>
      <p:sp>
        <p:nvSpPr>
          <p:cNvPr id="3" name="Content Placeholder 2">
            <a:extLst>
              <a:ext uri="{FF2B5EF4-FFF2-40B4-BE49-F238E27FC236}">
                <a16:creationId xmlns:a16="http://schemas.microsoft.com/office/drawing/2014/main" id="{44D0F6BE-5874-4C39-8DA2-B672E245B550}"/>
              </a:ext>
            </a:extLst>
          </p:cNvPr>
          <p:cNvSpPr>
            <a:spLocks noGrp="1"/>
          </p:cNvSpPr>
          <p:nvPr>
            <p:ph idx="1"/>
          </p:nvPr>
        </p:nvSpPr>
        <p:spPr/>
        <p:txBody>
          <a:bodyPr/>
          <a:lstStyle/>
          <a:p>
            <a:pPr marL="0" indent="0">
              <a:buNone/>
            </a:pPr>
            <a:r>
              <a:rPr lang="en-US" sz="2000" dirty="0"/>
              <a:t>  </a:t>
            </a:r>
            <a:r>
              <a:rPr lang="en-US" sz="2000" b="1" dirty="0">
                <a:solidFill>
                  <a:schemeClr val="bg2"/>
                </a:solidFill>
              </a:rPr>
              <a:t> II. </a:t>
            </a:r>
            <a:r>
              <a:rPr lang="en-US" sz="2000" dirty="0"/>
              <a:t>Purchases of </a:t>
            </a:r>
            <a:r>
              <a:rPr lang="en-US" sz="2000" b="1" dirty="0"/>
              <a:t>long-term government securities </a:t>
            </a:r>
            <a:r>
              <a:rPr lang="en-US" sz="2000" dirty="0"/>
              <a:t>could also lower their </a:t>
            </a:r>
            <a:r>
              <a:rPr lang="en-US" sz="2000" b="1" dirty="0"/>
              <a:t>interest rates relative </a:t>
            </a:r>
            <a:r>
              <a:rPr lang="en-US" sz="2000" dirty="0"/>
              <a:t>to short-term interest rates, and because long-term interest rates are likely to be more relevant to investment decisions, these asset market purchases could boost investment spending. </a:t>
            </a:r>
          </a:p>
          <a:p>
            <a:pPr marL="0" indent="0">
              <a:buNone/>
            </a:pPr>
            <a:endParaRPr lang="en-US" dirty="0"/>
          </a:p>
        </p:txBody>
      </p:sp>
    </p:spTree>
    <p:extLst>
      <p:ext uri="{BB962C8B-B14F-4D97-AF65-F5344CB8AC3E}">
        <p14:creationId xmlns:p14="http://schemas.microsoft.com/office/powerpoint/2010/main" val="120276686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D5400-0B19-4E43-8524-53E1A8719011}"/>
              </a:ext>
            </a:extLst>
          </p:cNvPr>
          <p:cNvSpPr>
            <a:spLocks noGrp="1"/>
          </p:cNvSpPr>
          <p:nvPr>
            <p:ph type="title"/>
          </p:nvPr>
        </p:nvSpPr>
        <p:spPr/>
        <p:txBody>
          <a:bodyPr/>
          <a:lstStyle/>
          <a:p>
            <a:r>
              <a:rPr lang="en-US" dirty="0"/>
              <a:t>Nonconventional Monetary Policy Tools: Forward Guidance </a:t>
            </a:r>
          </a:p>
        </p:txBody>
      </p:sp>
      <p:sp>
        <p:nvSpPr>
          <p:cNvPr id="3" name="Content Placeholder 2">
            <a:extLst>
              <a:ext uri="{FF2B5EF4-FFF2-40B4-BE49-F238E27FC236}">
                <a16:creationId xmlns:a16="http://schemas.microsoft.com/office/drawing/2014/main" id="{2DE78165-8A42-4C6B-8318-7AE731E237AD}"/>
              </a:ext>
            </a:extLst>
          </p:cNvPr>
          <p:cNvSpPr>
            <a:spLocks noGrp="1"/>
          </p:cNvSpPr>
          <p:nvPr>
            <p:ph idx="1"/>
          </p:nvPr>
        </p:nvSpPr>
        <p:spPr/>
        <p:txBody>
          <a:bodyPr/>
          <a:lstStyle/>
          <a:p>
            <a:r>
              <a:rPr lang="en-US" sz="2000" dirty="0">
                <a:ea typeface="ヒラギノ角ゴ Pro W3" charset="-128"/>
              </a:rPr>
              <a:t>By committing to the future policy action of keeping the federal funds rate at zero for an extended period, the Fed could </a:t>
            </a:r>
            <a:r>
              <a:rPr lang="en-US" sz="2000" b="1" dirty="0">
                <a:ea typeface="ヒラギノ角ゴ Pro W3" charset="-128"/>
              </a:rPr>
              <a:t>lower the market’s expectations of future short-term interest rates</a:t>
            </a:r>
            <a:r>
              <a:rPr lang="en-US" sz="2000" dirty="0">
                <a:ea typeface="ヒラギノ角ゴ Pro W3" charset="-128"/>
              </a:rPr>
              <a:t>, thereby causing the long-term interest rate to fall.</a:t>
            </a:r>
            <a:endParaRPr lang="en-US" sz="2000" dirty="0"/>
          </a:p>
          <a:p>
            <a:endParaRPr lang="en-US" dirty="0"/>
          </a:p>
        </p:txBody>
      </p:sp>
    </p:spTree>
    <p:extLst>
      <p:ext uri="{BB962C8B-B14F-4D97-AF65-F5344CB8AC3E}">
        <p14:creationId xmlns:p14="http://schemas.microsoft.com/office/powerpoint/2010/main" val="24717388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41D3B-52A1-4A83-90D2-D0E6419BCEFD}"/>
              </a:ext>
            </a:extLst>
          </p:cNvPr>
          <p:cNvSpPr>
            <a:spLocks noGrp="1"/>
          </p:cNvSpPr>
          <p:nvPr>
            <p:ph type="title"/>
          </p:nvPr>
        </p:nvSpPr>
        <p:spPr/>
        <p:txBody>
          <a:bodyPr/>
          <a:lstStyle/>
          <a:p>
            <a:r>
              <a:rPr lang="en-US" dirty="0"/>
              <a:t>Nonconventional Monetary Policy Tools: Negative Interest on Bank’s Deposits</a:t>
            </a:r>
          </a:p>
        </p:txBody>
      </p:sp>
      <p:sp>
        <p:nvSpPr>
          <p:cNvPr id="3" name="Content Placeholder 2">
            <a:extLst>
              <a:ext uri="{FF2B5EF4-FFF2-40B4-BE49-F238E27FC236}">
                <a16:creationId xmlns:a16="http://schemas.microsoft.com/office/drawing/2014/main" id="{CA4831C6-54D7-413F-85DD-DFC2B31CF7AE}"/>
              </a:ext>
            </a:extLst>
          </p:cNvPr>
          <p:cNvSpPr>
            <a:spLocks noGrp="1"/>
          </p:cNvSpPr>
          <p:nvPr>
            <p:ph idx="1"/>
          </p:nvPr>
        </p:nvSpPr>
        <p:spPr/>
        <p:txBody>
          <a:bodyPr/>
          <a:lstStyle/>
          <a:p>
            <a:r>
              <a:rPr lang="en-US" sz="2000" dirty="0">
                <a:ea typeface="ヒラギノ角ゴ Pro W3" charset="-128"/>
              </a:rPr>
              <a:t>Setting negative interest rates on banks’ deposits is supposed to work to stimulate the economy by encouraging banks </a:t>
            </a:r>
            <a:r>
              <a:rPr lang="en-US" sz="2000" b="1" dirty="0">
                <a:ea typeface="ヒラギノ角ゴ Pro W3" charset="-128"/>
              </a:rPr>
              <a:t>to lend out the deposits </a:t>
            </a:r>
            <a:r>
              <a:rPr lang="en-US" sz="2000" dirty="0">
                <a:ea typeface="ヒラギノ角ゴ Pro W3" charset="-128"/>
              </a:rPr>
              <a:t>they were keeping at the central bank, thereby encouraging households and businesses to </a:t>
            </a:r>
            <a:r>
              <a:rPr lang="en-US" sz="2000" b="1" dirty="0">
                <a:ea typeface="ヒラギノ角ゴ Pro W3" charset="-128"/>
              </a:rPr>
              <a:t>spend</a:t>
            </a:r>
            <a:r>
              <a:rPr lang="en-US" sz="2000" dirty="0">
                <a:ea typeface="ヒラギノ角ゴ Pro W3" charset="-128"/>
              </a:rPr>
              <a:t> more. </a:t>
            </a:r>
          </a:p>
          <a:p>
            <a:r>
              <a:rPr lang="en-US" sz="2000" dirty="0">
                <a:ea typeface="ヒラギノ角ゴ Pro W3" charset="-128"/>
              </a:rPr>
              <a:t>However, there are doubts that negative interest rates on deposits will have the intended, expansionary effect.</a:t>
            </a:r>
          </a:p>
          <a:p>
            <a:endParaRPr lang="en-US" dirty="0"/>
          </a:p>
        </p:txBody>
      </p:sp>
    </p:spTree>
    <p:extLst>
      <p:ext uri="{BB962C8B-B14F-4D97-AF65-F5344CB8AC3E}">
        <p14:creationId xmlns:p14="http://schemas.microsoft.com/office/powerpoint/2010/main" val="3256389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Inside the Fed: Fed Lending Facilities During the Global Financial Crisis</a:t>
            </a:r>
          </a:p>
        </p:txBody>
      </p:sp>
      <p:sp>
        <p:nvSpPr>
          <p:cNvPr id="3" name="Content Placeholder 2"/>
          <p:cNvSpPr>
            <a:spLocks noGrp="1"/>
          </p:cNvSpPr>
          <p:nvPr>
            <p:ph idx="1"/>
          </p:nvPr>
        </p:nvSpPr>
        <p:spPr/>
        <p:txBody>
          <a:bodyPr/>
          <a:lstStyle/>
          <a:p>
            <a:r>
              <a:rPr lang="en-US" dirty="0">
                <a:ea typeface="ヒラギノ角ゴ Pro W3" charset="-128"/>
              </a:rPr>
              <a:t>During the global financial crisis, the Federal Reserve became very creative in assembling a host of new lending facilities to help restore liquidity to different parts of the financial system.</a:t>
            </a:r>
          </a:p>
          <a:p>
            <a:pPr lvl="1"/>
            <a:r>
              <a:rPr lang="en-US" dirty="0">
                <a:ea typeface="ヒラギノ角ゴ Pro W3" charset="-128"/>
              </a:rPr>
              <a:t>Loans to AIG</a:t>
            </a:r>
          </a:p>
          <a:p>
            <a:pPr lvl="1"/>
            <a:r>
              <a:rPr lang="en-US" dirty="0">
                <a:ea typeface="ヒラギノ角ゴ Pro W3" charset="-128"/>
              </a:rPr>
              <a:t>Loans to JP Morgan</a:t>
            </a:r>
          </a:p>
          <a:p>
            <a:pPr lvl="1"/>
            <a:r>
              <a:rPr lang="en-US" dirty="0">
                <a:ea typeface="ヒラギノ角ゴ Pro W3" charset="-128"/>
              </a:rPr>
              <a:t>TAF, TALF, TSLF</a:t>
            </a:r>
          </a:p>
          <a:p>
            <a:pPr lvl="1"/>
            <a:r>
              <a:rPr lang="en-US" dirty="0">
                <a:ea typeface="ヒラギノ角ゴ Pro W3" charset="-128"/>
              </a:rPr>
              <a:t>PDCF, AMLF, CPFF, MMIFF</a:t>
            </a:r>
          </a:p>
        </p:txBody>
      </p:sp>
    </p:spTree>
    <p:extLst>
      <p:ext uri="{BB962C8B-B14F-4D97-AF65-F5344CB8AC3E}">
        <p14:creationId xmlns:p14="http://schemas.microsoft.com/office/powerpoint/2010/main" val="42163690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Monetary Policy Tools of the European Central Bank</a:t>
            </a:r>
          </a:p>
        </p:txBody>
      </p:sp>
      <p:sp>
        <p:nvSpPr>
          <p:cNvPr id="3" name="Content Placeholder 2"/>
          <p:cNvSpPr>
            <a:spLocks noGrp="1"/>
          </p:cNvSpPr>
          <p:nvPr>
            <p:ph idx="1"/>
          </p:nvPr>
        </p:nvSpPr>
        <p:spPr>
          <a:xfrm>
            <a:off x="457200" y="1600200"/>
            <a:ext cx="8229600" cy="4724400"/>
          </a:xfrm>
        </p:spPr>
        <p:txBody>
          <a:bodyPr/>
          <a:lstStyle/>
          <a:p>
            <a:r>
              <a:rPr lang="en-US" sz="2200" dirty="0">
                <a:ea typeface="ヒラギノ角ゴ Pro W3" charset="-128"/>
              </a:rPr>
              <a:t>Open market operations</a:t>
            </a:r>
          </a:p>
          <a:p>
            <a:pPr lvl="1"/>
            <a:r>
              <a:rPr lang="en-US" sz="2200" dirty="0">
                <a:ea typeface="ヒラギノ角ゴ Pro W3" charset="-128"/>
              </a:rPr>
              <a:t>Main refinancing operations</a:t>
            </a:r>
          </a:p>
          <a:p>
            <a:pPr lvl="2"/>
            <a:r>
              <a:rPr lang="en-US" sz="2200" dirty="0"/>
              <a:t>Weekly reverse transactions</a:t>
            </a:r>
          </a:p>
          <a:p>
            <a:pPr lvl="1"/>
            <a:r>
              <a:rPr lang="en-US" sz="2200" dirty="0">
                <a:ea typeface="ヒラギノ角ゴ Pro W3" charset="-128"/>
              </a:rPr>
              <a:t>Longer-term refinancing operations</a:t>
            </a:r>
          </a:p>
          <a:p>
            <a:r>
              <a:rPr lang="en-US" sz="2200" dirty="0">
                <a:ea typeface="ヒラギノ角ゴ Pro W3" charset="-128"/>
              </a:rPr>
              <a:t>Lending to banks</a:t>
            </a:r>
          </a:p>
          <a:p>
            <a:pPr lvl="1"/>
            <a:r>
              <a:rPr lang="en-US" sz="2200" dirty="0">
                <a:ea typeface="ヒラギノ角ゴ Pro W3" charset="-128"/>
              </a:rPr>
              <a:t>Marginal lending facility/marginal lending rate</a:t>
            </a:r>
          </a:p>
          <a:p>
            <a:pPr lvl="1"/>
            <a:r>
              <a:rPr lang="en-US" sz="2200" dirty="0">
                <a:ea typeface="ヒラギノ角ゴ Pro W3" charset="-128"/>
              </a:rPr>
              <a:t>Deposit facility</a:t>
            </a:r>
            <a:endParaRPr lang="en-US" sz="2200" dirty="0"/>
          </a:p>
          <a:p>
            <a:pPr>
              <a:lnSpc>
                <a:spcPct val="90000"/>
              </a:lnSpc>
              <a:spcBef>
                <a:spcPct val="50000"/>
              </a:spcBef>
            </a:pPr>
            <a:r>
              <a:rPr lang="en-US" sz="2200" dirty="0">
                <a:ea typeface="ヒラギノ角ゴ Pro W3" charset="-128"/>
              </a:rPr>
              <a:t>Reserve requirements</a:t>
            </a:r>
          </a:p>
          <a:p>
            <a:pPr lvl="1">
              <a:lnSpc>
                <a:spcPct val="90000"/>
              </a:lnSpc>
              <a:spcBef>
                <a:spcPct val="50000"/>
              </a:spcBef>
            </a:pPr>
            <a:r>
              <a:rPr lang="en-US" sz="2200" dirty="0">
                <a:ea typeface="ヒラギノ角ゴ Pro W3" charset="-128"/>
              </a:rPr>
              <a:t>2% of the total amount of checking deposits and other short-term deposits</a:t>
            </a:r>
          </a:p>
          <a:p>
            <a:pPr lvl="1">
              <a:lnSpc>
                <a:spcPct val="90000"/>
              </a:lnSpc>
              <a:spcBef>
                <a:spcPct val="50000"/>
              </a:spcBef>
            </a:pPr>
            <a:r>
              <a:rPr lang="en-US" sz="2200" dirty="0">
                <a:ea typeface="ヒラギノ角ゴ Pro W3" charset="-128"/>
              </a:rPr>
              <a:t>Pays interest on those deposits so cost of complying is low</a:t>
            </a:r>
          </a:p>
        </p:txBody>
      </p:sp>
    </p:spTree>
    <p:extLst>
      <p:ext uri="{BB962C8B-B14F-4D97-AF65-F5344CB8AC3E}">
        <p14:creationId xmlns:p14="http://schemas.microsoft.com/office/powerpoint/2010/main" val="20350536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Copyright</a:t>
            </a:r>
          </a:p>
        </p:txBody>
      </p:sp>
      <p:pic>
        <p:nvPicPr>
          <p:cNvPr id="6" name="Picture 3"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noChangeArrowheads="1"/>
          </p:cNvPicPr>
          <p:nvPr/>
        </p:nvPicPr>
        <p:blipFill>
          <a:blip r:embed="rId3" cstate="screen">
            <a:extLst>
              <a:ext uri="{28A0092B-C50C-407E-A947-70E740481C1C}">
                <a14:useLocalDpi xmlns:a14="http://schemas.microsoft.com/office/drawing/2010/main" val="0"/>
              </a:ext>
            </a:extLst>
          </a:blip>
          <a:stretch>
            <a:fillRect/>
          </a:stretch>
        </p:blipFill>
        <p:spPr bwMode="auto">
          <a:xfrm>
            <a:off x="548640" y="2131934"/>
            <a:ext cx="8046720" cy="2594133"/>
          </a:xfrm>
          <a:prstGeom prst="rect">
            <a:avLst/>
          </a:prstGeom>
          <a:noFill/>
          <a:ln w="9525">
            <a:noFill/>
            <a:miter lim="800000"/>
            <a:headEnd/>
            <a:tailEnd/>
          </a:ln>
        </p:spPr>
      </p:pic>
    </p:spTree>
    <p:extLst>
      <p:ext uri="{BB962C8B-B14F-4D97-AF65-F5344CB8AC3E}">
        <p14:creationId xmlns:p14="http://schemas.microsoft.com/office/powerpoint/2010/main" val="921954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78186-0C38-47BD-80BF-D712BBA74D3F}"/>
              </a:ext>
            </a:extLst>
          </p:cNvPr>
          <p:cNvSpPr>
            <a:spLocks noGrp="1"/>
          </p:cNvSpPr>
          <p:nvPr>
            <p:ph type="title"/>
          </p:nvPr>
        </p:nvSpPr>
        <p:spPr/>
        <p:txBody>
          <a:bodyPr/>
          <a:lstStyle/>
          <a:p>
            <a:r>
              <a:rPr lang="en-US" altLang="en-US" dirty="0"/>
              <a:t>The Market for Reserves and the Federal Funds Rate </a:t>
            </a:r>
            <a:r>
              <a:rPr lang="en-US" altLang="en-US" sz="2000" b="0" dirty="0"/>
              <a:t>(6 of 6)</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0D111B-2D8B-4A0E-B793-4A9B8D9975BA}"/>
                  </a:ext>
                </a:extLst>
              </p:cNvPr>
              <p:cNvSpPr>
                <a:spLocks noGrp="1"/>
              </p:cNvSpPr>
              <p:nvPr>
                <p:ph idx="1"/>
              </p:nvPr>
            </p:nvSpPr>
            <p:spPr/>
            <p:txBody>
              <a:bodyPr/>
              <a:lstStyle/>
              <a:p>
                <a:r>
                  <a:rPr lang="en-US" altLang="en-US" sz="2000" b="1" dirty="0">
                    <a:ea typeface="ヒラギノ角ゴ Pro W3" charset="-128"/>
                  </a:rPr>
                  <a:t>Excess reserves </a:t>
                </a:r>
                <a:r>
                  <a:rPr lang="en-US" altLang="en-US" sz="2000" dirty="0">
                    <a:ea typeface="ヒラギノ角ゴ Pro W3" charset="-128"/>
                  </a:rPr>
                  <a:t>are insurance against deposit outflows</a:t>
                </a:r>
              </a:p>
              <a:p>
                <a:pPr lvl="1"/>
                <a:r>
                  <a:rPr lang="en-US" altLang="en-US" sz="2000" dirty="0">
                    <a:ea typeface="ヒラギノ角ゴ Pro W3" charset="-128"/>
                  </a:rPr>
                  <a:t>The cost of holding these is </a:t>
                </a:r>
                <a:r>
                  <a:rPr lang="en-US" altLang="en-US" sz="2000" b="1" dirty="0">
                    <a:solidFill>
                      <a:srgbClr val="C00000"/>
                    </a:solidFill>
                    <a:ea typeface="ヒラギノ角ゴ Pro W3" charset="-128"/>
                  </a:rPr>
                  <a:t>their opportunity cost.</a:t>
                </a:r>
              </a:p>
              <a:p>
                <a:r>
                  <a:rPr lang="en-US" altLang="en-US" sz="2000" b="1" dirty="0">
                    <a:solidFill>
                      <a:srgbClr val="C00000"/>
                    </a:solidFill>
                    <a:ea typeface="ヒラギノ角ゴ Pro W3" charset="-128"/>
                  </a:rPr>
                  <a:t>Opportunity cost of excess reserve: </a:t>
                </a:r>
                <a:r>
                  <a:rPr lang="en-US" altLang="en-US" sz="2000" dirty="0">
                    <a:ea typeface="ヒラギノ角ゴ Pro W3" charset="-128"/>
                  </a:rPr>
                  <a:t>interest rate that could have been earned on </a:t>
                </a:r>
                <a:r>
                  <a:rPr lang="en-US" altLang="en-US" sz="2000" b="1" dirty="0">
                    <a:ea typeface="ヒラギノ角ゴ Pro W3" charset="-128"/>
                  </a:rPr>
                  <a:t>lending</a:t>
                </a:r>
                <a:r>
                  <a:rPr lang="en-US" altLang="en-US" sz="2000" dirty="0">
                    <a:ea typeface="ヒラギノ角ゴ Pro W3" charset="-128"/>
                  </a:rPr>
                  <a:t> these reserve </a:t>
                </a:r>
                <a14:m>
                  <m:oMath xmlns:m="http://schemas.openxmlformats.org/officeDocument/2006/math">
                    <m:r>
                      <a:rPr lang="en-US" altLang="en-US" sz="2000" i="1">
                        <a:latin typeface="Cambria Math" panose="02040503050406030204" pitchFamily="18" charset="0"/>
                        <a:ea typeface="ヒラギノ角ゴ Pro W3" charset="-128"/>
                      </a:rPr>
                      <m:t>(</m:t>
                    </m:r>
                  </m:oMath>
                </a14:m>
                <a:r>
                  <a:rPr lang="en-US" altLang="en-US" sz="2000" i="1" dirty="0">
                    <a:ea typeface="ヒラギノ角ゴ Pro W3" charset="-128"/>
                  </a:rPr>
                  <a:t>fed funds rate</a:t>
                </a:r>
                <a:r>
                  <a:rPr lang="en-US" altLang="en-US" sz="2000" dirty="0">
                    <a:ea typeface="ヒラギノ角ゴ Pro W3" charset="-128"/>
                  </a:rPr>
                  <a:t>) out minus the interest rate that is </a:t>
                </a:r>
                <a:r>
                  <a:rPr lang="en-US" altLang="en-US" sz="2000" b="1" dirty="0">
                    <a:ea typeface="ヒラギノ角ゴ Pro W3" charset="-128"/>
                  </a:rPr>
                  <a:t>paid on these reserves</a:t>
                </a:r>
                <a:r>
                  <a:rPr lang="en-US" altLang="en-US" sz="2000" dirty="0">
                    <a:ea typeface="ヒラギノ角ゴ Pro W3" charset="-128"/>
                  </a:rPr>
                  <a:t>, </a:t>
                </a:r>
                <a:r>
                  <a:rPr lang="en-US" altLang="en-US" sz="2000" i="1" dirty="0" err="1">
                    <a:ea typeface="ヒラギノ角ゴ Pro W3" charset="-128"/>
                  </a:rPr>
                  <a:t>i</a:t>
                </a:r>
                <a:r>
                  <a:rPr lang="en-US" altLang="en-US" sz="2000" i="1" baseline="-25000" dirty="0" err="1">
                    <a:ea typeface="ヒラギノ角ゴ Pro W3" charset="-128"/>
                  </a:rPr>
                  <a:t>or</a:t>
                </a:r>
                <a:endParaRPr lang="en-US" altLang="en-US" sz="2000" i="1" baseline="-25000" dirty="0">
                  <a:ea typeface="ヒラギノ角ゴ Pro W3" charset="-128"/>
                </a:endParaRPr>
              </a:p>
              <a:p>
                <a:endParaRPr lang="en-US" altLang="en-US" sz="2000" i="1" baseline="-25000" dirty="0">
                  <a:ea typeface="ヒラギノ角ゴ Pro W3" charset="-128"/>
                </a:endParaRPr>
              </a:p>
              <a:p>
                <a:pPr marL="0" indent="0">
                  <a:buNone/>
                </a:pPr>
                <a14:m>
                  <m:oMathPara xmlns:m="http://schemas.openxmlformats.org/officeDocument/2006/math">
                    <m:oMathParaPr>
                      <m:jc m:val="centerGroup"/>
                    </m:oMathParaPr>
                    <m:oMath xmlns:m="http://schemas.openxmlformats.org/officeDocument/2006/math">
                      <m:r>
                        <a:rPr lang="en-US" altLang="en-US" sz="2800" b="0" i="1" baseline="-25000" smtClean="0">
                          <a:latin typeface="Cambria Math" panose="02040503050406030204" pitchFamily="18" charset="0"/>
                          <a:ea typeface="ヒラギノ角ゴ Pro W3" charset="-128"/>
                        </a:rPr>
                        <m:t>𝑂𝑝𝑝𝑜𝑟𝑡𝑢𝑛𝑖𝑡𝑦</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𝐶𝑜𝑠𝑡</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𝑜𝑓</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𝐻𝑜𝑙𝑑𝑖𝑛𝑔</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𝐸𝑥𝑐𝑒𝑠𝑠</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𝑅𝑒𝑠𝑒𝑟𝑣𝑒𝑠</m:t>
                      </m:r>
                      <m:r>
                        <a:rPr lang="en-US" altLang="en-US" sz="2800" b="0" i="1" baseline="-25000" smtClean="0">
                          <a:latin typeface="Cambria Math" panose="02040503050406030204" pitchFamily="18" charset="0"/>
                          <a:ea typeface="ヒラギノ角ゴ Pro W3" charset="-128"/>
                        </a:rPr>
                        <m:t>=</m:t>
                      </m:r>
                      <m:r>
                        <a:rPr lang="en-US" altLang="en-US" sz="2800" b="0" i="1" baseline="-25000" smtClean="0">
                          <a:latin typeface="Cambria Math" panose="02040503050406030204" pitchFamily="18" charset="0"/>
                          <a:ea typeface="ヒラギノ角ゴ Pro W3" charset="-128"/>
                        </a:rPr>
                        <m:t>𝐹𝑒𝑑</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𝐹𝑢𝑛𝑑𝑠</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𝑅𝑎𝑡𝑒</m:t>
                      </m:r>
                      <m:r>
                        <a:rPr lang="en-US" altLang="en-US" sz="2800" b="0" i="1" baseline="-25000" smtClean="0">
                          <a:latin typeface="Cambria Math" panose="02040503050406030204" pitchFamily="18" charset="0"/>
                          <a:ea typeface="ヒラギノ角ゴ Pro W3" charset="-128"/>
                        </a:rPr>
                        <m:t>−</m:t>
                      </m:r>
                      <m:r>
                        <a:rPr lang="en-US" altLang="en-US" sz="2800" b="0" i="1" baseline="-25000" smtClean="0">
                          <a:latin typeface="Cambria Math" panose="02040503050406030204" pitchFamily="18" charset="0"/>
                          <a:ea typeface="ヒラギノ角ゴ Pro W3" charset="-128"/>
                        </a:rPr>
                        <m:t>𝐼𝑛𝑡𝑒𝑟𝑒𝑠𝑡</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𝑜𝑛</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𝑒𝑥𝑐𝑐𝑒𝑠𝑠</m:t>
                      </m:r>
                      <m:r>
                        <a:rPr lang="en-US" altLang="en-US" sz="2800" b="0" i="1" baseline="-25000" smtClean="0">
                          <a:latin typeface="Cambria Math" panose="02040503050406030204" pitchFamily="18" charset="0"/>
                          <a:ea typeface="ヒラギノ角ゴ Pro W3" charset="-128"/>
                        </a:rPr>
                        <m:t> </m:t>
                      </m:r>
                      <m:r>
                        <a:rPr lang="en-US" altLang="en-US" sz="2800" b="0" i="1" baseline="-25000" smtClean="0">
                          <a:latin typeface="Cambria Math" panose="02040503050406030204" pitchFamily="18" charset="0"/>
                          <a:ea typeface="ヒラギノ角ゴ Pro W3" charset="-128"/>
                        </a:rPr>
                        <m:t>𝑅𝑒𝑠𝑒𝑟𝑣𝑒</m:t>
                      </m:r>
                    </m:oMath>
                  </m:oMathPara>
                </a14:m>
                <a:endParaRPr lang="en-US" altLang="en-US" sz="2000" i="1" baseline="-25000" dirty="0">
                  <a:ea typeface="ヒラギノ角ゴ Pro W3" charset="-128"/>
                </a:endParaRPr>
              </a:p>
              <a:p>
                <a:endParaRPr lang="en-US" altLang="en-US" sz="2000" i="1" dirty="0">
                  <a:ea typeface="ヒラギノ角ゴ Pro W3" charset="-128"/>
                </a:endParaRPr>
              </a:p>
              <a:p>
                <a:endParaRPr lang="en-US" dirty="0"/>
              </a:p>
            </p:txBody>
          </p:sp>
        </mc:Choice>
        <mc:Fallback xmlns="">
          <p:sp>
            <p:nvSpPr>
              <p:cNvPr id="3" name="Content Placeholder 2">
                <a:extLst>
                  <a:ext uri="{FF2B5EF4-FFF2-40B4-BE49-F238E27FC236}">
                    <a16:creationId xmlns:a16="http://schemas.microsoft.com/office/drawing/2014/main" id="{040D111B-2D8B-4A0E-B793-4A9B8D9975BA}"/>
                  </a:ext>
                </a:extLst>
              </p:cNvPr>
              <p:cNvSpPr>
                <a:spLocks noGrp="1" noRot="1" noChangeAspect="1" noMove="1" noResize="1" noEditPoints="1" noAdjustHandles="1" noChangeArrowheads="1" noChangeShapeType="1" noTextEdit="1"/>
              </p:cNvSpPr>
              <p:nvPr>
                <p:ph idx="1"/>
              </p:nvPr>
            </p:nvSpPr>
            <p:spPr>
              <a:blipFill>
                <a:blip r:embed="rId2"/>
                <a:stretch>
                  <a:fillRect l="-1778" t="-1617" r="-74"/>
                </a:stretch>
              </a:blipFill>
            </p:spPr>
            <p:txBody>
              <a:bodyPr/>
              <a:lstStyle/>
              <a:p>
                <a:r>
                  <a:rPr lang="en-US">
                    <a:noFill/>
                  </a:rPr>
                  <a:t> </a:t>
                </a:r>
              </a:p>
            </p:txBody>
          </p:sp>
        </mc:Fallback>
      </mc:AlternateContent>
    </p:spTree>
    <p:extLst>
      <p:ext uri="{BB962C8B-B14F-4D97-AF65-F5344CB8AC3E}">
        <p14:creationId xmlns:p14="http://schemas.microsoft.com/office/powerpoint/2010/main" val="2575184602"/>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12118</TotalTime>
  <Words>7038</Words>
  <Application>Microsoft Office PowerPoint</Application>
  <PresentationFormat>On-screen Show (4:3)</PresentationFormat>
  <Paragraphs>446</Paragraphs>
  <Slides>89</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89</vt:i4>
      </vt:variant>
    </vt:vector>
  </HeadingPairs>
  <TitlesOfParts>
    <vt:vector size="97" baseType="lpstr">
      <vt:lpstr>Arial</vt:lpstr>
      <vt:lpstr>Cambria Math</vt:lpstr>
      <vt:lpstr>MT Symbol</vt:lpstr>
      <vt:lpstr>Times New Roman</vt:lpstr>
      <vt:lpstr>Verdana</vt:lpstr>
      <vt:lpstr>Wingdings</vt:lpstr>
      <vt:lpstr>ヒラギノ角ゴ Pro W3</vt:lpstr>
      <vt:lpstr>508 Lecture</vt:lpstr>
      <vt:lpstr>The Economics of Money, Banking, and Financial Markets</vt:lpstr>
      <vt:lpstr>Preview</vt:lpstr>
      <vt:lpstr>Learning Objectives</vt:lpstr>
      <vt:lpstr>The Market for Reserves and the Federal Funds Rate (1 of 6)</vt:lpstr>
      <vt:lpstr>The Market for Reserves and the Federal Funds Rate (2 of 6)</vt:lpstr>
      <vt:lpstr>The Market for Reserves and the Federal Funds Rate (3 of 6)</vt:lpstr>
      <vt:lpstr>The Market for Reserves and the Federal Funds Rate (4 of 6)</vt:lpstr>
      <vt:lpstr>The Market for Reserves and the Federal Funds Rate (5 of 6)</vt:lpstr>
      <vt:lpstr>The Market for Reserves and the Federal Funds Rate (6 of 6)</vt:lpstr>
      <vt:lpstr>Demand in the Market for Reserves (1 of 3)</vt:lpstr>
      <vt:lpstr>Demand in the Market for Reserves (2 of 3)</vt:lpstr>
      <vt:lpstr>Demand in the Market for Reserves (3 of 3)</vt:lpstr>
      <vt:lpstr>Supply in the Market for Reserves</vt:lpstr>
      <vt:lpstr>Figure 1 Equilibrium in the Market for Reserves (Corridor System)</vt:lpstr>
      <vt:lpstr>Reverse Repo Facility (1 of 3)</vt:lpstr>
      <vt:lpstr>Reverse Repo Facility (2 of 3)</vt:lpstr>
      <vt:lpstr>Reverse Repo Facility (3 of 3)</vt:lpstr>
      <vt:lpstr>How Changes in the Tools of Monetary Policy Affect the Federal Funds Rate (1 of 2)</vt:lpstr>
      <vt:lpstr>How Changes in the Tools of Monetary Policy Affect the Federal Funds Rate (2 of 2)</vt:lpstr>
      <vt:lpstr>Figure 2 Response to an Open Market Operation </vt:lpstr>
      <vt:lpstr>Figure 3 Response to a Change in the Discount Rate</vt:lpstr>
      <vt:lpstr>Figure 4 Response to a Change in Required Reserves</vt:lpstr>
      <vt:lpstr>Figure 5 Response to a Change in the Interest Rate on Reserves</vt:lpstr>
      <vt:lpstr>Application: How the Federal Reserve’s Operating Procedures Limit Fluctuations in the Federal Funds Rate</vt:lpstr>
      <vt:lpstr>Figure 6 How the Federal Reserve’s Operating Procedures Limit Fluctuations in the Federal Funds Rate</vt:lpstr>
      <vt:lpstr>How Fed Views Floor versus Corridor System: Fed versus Textbook (1 of 7)</vt:lpstr>
      <vt:lpstr>How Fed Views Floor versus Corridor System: Fed versus Textbook (2 of 7)</vt:lpstr>
      <vt:lpstr>How Fed Views Floor versus Corridor System: Fed versus Textbook (3 of 7)</vt:lpstr>
      <vt:lpstr>How Fed Views Floor versus Corridor System: Fed versus Textbook (4 of 7)</vt:lpstr>
      <vt:lpstr>How Fed Views Floor versus Corridor System: Fed versus Textbook (5 of 7)</vt:lpstr>
      <vt:lpstr>How Fed Views Floor versus Corridor System: Fed versus Textbook (6 of 7)</vt:lpstr>
      <vt:lpstr>How Fed Views Floor versus Corridor System: Fed versus Textbook (7 of 7)</vt:lpstr>
      <vt:lpstr>Conventional Monetary Policy Tools</vt:lpstr>
      <vt:lpstr>Open Market Operations (1 of 3)</vt:lpstr>
      <vt:lpstr>Open Market Operations (2 of 3)</vt:lpstr>
      <vt:lpstr>Open Market Operations (3 of 3)</vt:lpstr>
      <vt:lpstr>Dynamic Open Market Operation (1 of 4) </vt:lpstr>
      <vt:lpstr>Dynamic Open Market Operation (2 of 4) </vt:lpstr>
      <vt:lpstr>Dynamic Open Market Operation (3 of 4) </vt:lpstr>
      <vt:lpstr>Dynamic Open Market Operation (4 of 4) </vt:lpstr>
      <vt:lpstr>Defensive Open Market Operations (1 of 2) </vt:lpstr>
      <vt:lpstr>Defensive Open Market Operations (2 of 2) </vt:lpstr>
      <vt:lpstr>Inside the Fed: A Day at the Trading Desk</vt:lpstr>
      <vt:lpstr>Discount Policy and the Lender of Last Resort (1 of 10)</vt:lpstr>
      <vt:lpstr>Discount Policy and the Lender of Last Resort (2 of 10)</vt:lpstr>
      <vt:lpstr>Discount Policy and the Lender of Last Resort (3 of 10)</vt:lpstr>
      <vt:lpstr>Fed Follows Bagehot’s Rule from 2003</vt:lpstr>
      <vt:lpstr>Lombard Street: A Description of the Money Market</vt:lpstr>
      <vt:lpstr>Discount Policy and the Lender of Last Resort (4 of 10)</vt:lpstr>
      <vt:lpstr>Discount Policy and the Lender of Last Resort (5 of 10)</vt:lpstr>
      <vt:lpstr>Discount Policy and the Lender of Last Resort (6 of 10)</vt:lpstr>
      <vt:lpstr>Discount Policy and the Lender of Last Resort (7 of 10)</vt:lpstr>
      <vt:lpstr>Discount Policy and the Lender of Last Resort (8 of 10)</vt:lpstr>
      <vt:lpstr>Discount Policy and the Lender of Last Resort (9 of 10)</vt:lpstr>
      <vt:lpstr>Discount Policy and the Lender of Last Resort (10 of 10)</vt:lpstr>
      <vt:lpstr>Lender of Last Resort and the Problem of Too-Big-To-Fail (1 of 4)</vt:lpstr>
      <vt:lpstr>Lender of Last Resort and the Problem of Too-Big-To-Fail (2 of 3)</vt:lpstr>
      <vt:lpstr>Lender of Last Resort and the Problem of Too-Big-To-Fail (3 of 3)</vt:lpstr>
      <vt:lpstr>Reserve Requirements (1 of 2)</vt:lpstr>
      <vt:lpstr>Reserve Requirements (1 of 2)</vt:lpstr>
      <vt:lpstr>Interest on Excess Reserves (1 of 3)</vt:lpstr>
      <vt:lpstr>Interest on Excess Reserves (2 of 3)</vt:lpstr>
      <vt:lpstr>Interest on Excess Reserves (3 of 3)</vt:lpstr>
      <vt:lpstr>Inside the Fed: Using Discount Policy to Prevent a Financial Panic</vt:lpstr>
      <vt:lpstr>Relative Advantages of the Different Monetary Policy Tools (1 of 4)</vt:lpstr>
      <vt:lpstr>Relative Advantages of the Different Monetary Policy Tools (2 of 4)</vt:lpstr>
      <vt:lpstr>Relative Advantages of the Different Monetary Policy Tools (3 of 4)</vt:lpstr>
      <vt:lpstr>Relative Advantages of the Different Monetary Policy Tools (4 of 4)</vt:lpstr>
      <vt:lpstr>On the Failure of Conventional Monetary Policy Tools in a Financial Panic (1 of 3)</vt:lpstr>
      <vt:lpstr>On the Failure of Conventional Monetary Policy Tools in a Financial Panic (2 of 3)</vt:lpstr>
      <vt:lpstr>On the Failure of Conventional Monetary Policy Tools in a Financial Panic (3 of 3)</vt:lpstr>
      <vt:lpstr>Nonconventional Monetary Policy Tools: Liquidity Provision (1 of 3)</vt:lpstr>
      <vt:lpstr>Nonconventional Monetary Policy Tools: Liquidity Provision (2 of 3)</vt:lpstr>
      <vt:lpstr>Nonconventional Monetary Policy Tools: Liquidity Provision (3 of 3)</vt:lpstr>
      <vt:lpstr>Nonconventional Monetary Policy Tools: Large-Scale Asset Purchases (1 of 4)</vt:lpstr>
      <vt:lpstr>Nonconventional Monetary Policy Tools: Large-Scale Asset Purchases (2 of 4)</vt:lpstr>
      <vt:lpstr>Nonconventional Monetary Policy Tools: Large-Scale Asset Purchases (3 of 4)</vt:lpstr>
      <vt:lpstr>Nonconventional Monetary Policy Tools: Large-Scale Asset Purchases (4 of 4)</vt:lpstr>
      <vt:lpstr>Figure 7 The Expansion of the Federal Balance Sheet, 2007–2014</vt:lpstr>
      <vt:lpstr>Quantitative Easing Versus Credit Easing  (1 of 5)</vt:lpstr>
      <vt:lpstr>Quantitative Easing Versus Credit Easing  (2 of 5)</vt:lpstr>
      <vt:lpstr>Quantitative Easing Versus Credit Easing  (3 of 5)</vt:lpstr>
      <vt:lpstr>Quantitative Easing Versus Credit Easing  (4 of 5)</vt:lpstr>
      <vt:lpstr>Quantitative Easing Versus Credit Easing  (5 of 5)</vt:lpstr>
      <vt:lpstr>Nonconventional Monetary Policy Tools: Forward Guidance </vt:lpstr>
      <vt:lpstr>Nonconventional Monetary Policy Tools: Negative Interest on Bank’s Deposits</vt:lpstr>
      <vt:lpstr>Inside the Fed: Fed Lending Facilities During the Global Financial Crisis</vt:lpstr>
      <vt:lpstr>Monetary Policy Tools of the European Central Bank</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Economics of Money, Banking, and Financial Markets, Twelfth Edition</dc:title>
  <dc:subject>Economics</dc:subject>
  <dc:creator>Frederic S. Mishkin</dc:creator>
  <cp:keywords>Economics</cp:keywords>
  <cp:lastModifiedBy>Elham Saeidinezhad</cp:lastModifiedBy>
  <cp:revision>658</cp:revision>
  <dcterms:created xsi:type="dcterms:W3CDTF">2014-07-14T20:04:21Z</dcterms:created>
  <dcterms:modified xsi:type="dcterms:W3CDTF">2019-06-05T16:45:52Z</dcterms:modified>
  <cp:category>Economics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