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9" r:id="rId2"/>
    <p:sldId id="260" r:id="rId3"/>
    <p:sldId id="261" r:id="rId4"/>
    <p:sldId id="285" r:id="rId5"/>
    <p:sldId id="286" r:id="rId6"/>
    <p:sldId id="335" r:id="rId7"/>
    <p:sldId id="336" r:id="rId8"/>
    <p:sldId id="287" r:id="rId9"/>
    <p:sldId id="288" r:id="rId10"/>
    <p:sldId id="289" r:id="rId11"/>
    <p:sldId id="262" r:id="rId12"/>
    <p:sldId id="290" r:id="rId13"/>
    <p:sldId id="263" r:id="rId14"/>
    <p:sldId id="291" r:id="rId15"/>
    <p:sldId id="264" r:id="rId16"/>
    <p:sldId id="323" r:id="rId17"/>
    <p:sldId id="325" r:id="rId18"/>
    <p:sldId id="326" r:id="rId19"/>
    <p:sldId id="327" r:id="rId20"/>
    <p:sldId id="328" r:id="rId21"/>
    <p:sldId id="329" r:id="rId22"/>
    <p:sldId id="330" r:id="rId23"/>
    <p:sldId id="331" r:id="rId24"/>
    <p:sldId id="332" r:id="rId25"/>
    <p:sldId id="333" r:id="rId26"/>
    <p:sldId id="334" r:id="rId27"/>
    <p:sldId id="265" r:id="rId28"/>
    <p:sldId id="266" r:id="rId29"/>
    <p:sldId id="267" r:id="rId30"/>
    <p:sldId id="268" r:id="rId31"/>
    <p:sldId id="269" r:id="rId32"/>
    <p:sldId id="293" r:id="rId33"/>
    <p:sldId id="270" r:id="rId34"/>
    <p:sldId id="294" r:id="rId35"/>
    <p:sldId id="298" r:id="rId36"/>
    <p:sldId id="299" r:id="rId37"/>
    <p:sldId id="300" r:id="rId38"/>
    <p:sldId id="301" r:id="rId39"/>
    <p:sldId id="302" r:id="rId40"/>
    <p:sldId id="318" r:id="rId41"/>
    <p:sldId id="303" r:id="rId42"/>
    <p:sldId id="304" r:id="rId43"/>
    <p:sldId id="305" r:id="rId44"/>
    <p:sldId id="306" r:id="rId45"/>
    <p:sldId id="307" r:id="rId46"/>
    <p:sldId id="308" r:id="rId47"/>
    <p:sldId id="276" r:id="rId48"/>
    <p:sldId id="277" r:id="rId49"/>
    <p:sldId id="309" r:id="rId50"/>
    <p:sldId id="310" r:id="rId51"/>
    <p:sldId id="313" r:id="rId52"/>
    <p:sldId id="311" r:id="rId53"/>
    <p:sldId id="314" r:id="rId54"/>
    <p:sldId id="315" r:id="rId55"/>
    <p:sldId id="312" r:id="rId56"/>
    <p:sldId id="316" r:id="rId57"/>
    <p:sldId id="317" r:id="rId58"/>
    <p:sldId id="319" r:id="rId59"/>
    <p:sldId id="320" r:id="rId60"/>
    <p:sldId id="321" r:id="rId61"/>
    <p:sldId id="32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E63B4A-6523-4163-A840-6FEFF34CA600}">
          <p14:sldIdLst>
            <p14:sldId id="259"/>
            <p14:sldId id="260"/>
            <p14:sldId id="261"/>
            <p14:sldId id="285"/>
            <p14:sldId id="286"/>
            <p14:sldId id="335"/>
            <p14:sldId id="336"/>
            <p14:sldId id="287"/>
            <p14:sldId id="288"/>
            <p14:sldId id="289"/>
            <p14:sldId id="262"/>
            <p14:sldId id="290"/>
            <p14:sldId id="263"/>
            <p14:sldId id="291"/>
            <p14:sldId id="264"/>
            <p14:sldId id="323"/>
            <p14:sldId id="325"/>
            <p14:sldId id="326"/>
            <p14:sldId id="327"/>
            <p14:sldId id="328"/>
            <p14:sldId id="329"/>
            <p14:sldId id="330"/>
            <p14:sldId id="331"/>
            <p14:sldId id="332"/>
            <p14:sldId id="333"/>
            <p14:sldId id="334"/>
            <p14:sldId id="265"/>
            <p14:sldId id="266"/>
            <p14:sldId id="267"/>
            <p14:sldId id="268"/>
            <p14:sldId id="269"/>
            <p14:sldId id="293"/>
            <p14:sldId id="270"/>
            <p14:sldId id="294"/>
            <p14:sldId id="298"/>
            <p14:sldId id="299"/>
            <p14:sldId id="300"/>
            <p14:sldId id="301"/>
            <p14:sldId id="302"/>
            <p14:sldId id="318"/>
            <p14:sldId id="303"/>
            <p14:sldId id="304"/>
            <p14:sldId id="305"/>
            <p14:sldId id="306"/>
            <p14:sldId id="307"/>
            <p14:sldId id="308"/>
            <p14:sldId id="276"/>
            <p14:sldId id="277"/>
            <p14:sldId id="309"/>
            <p14:sldId id="310"/>
            <p14:sldId id="313"/>
            <p14:sldId id="311"/>
            <p14:sldId id="314"/>
            <p14:sldId id="315"/>
            <p14:sldId id="312"/>
            <p14:sldId id="316"/>
            <p14:sldId id="317"/>
            <p14:sldId id="319"/>
            <p14:sldId id="320"/>
            <p14:sldId id="321"/>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71" autoAdjust="0"/>
    <p:restoredTop sz="89714" autoAdjust="0"/>
  </p:normalViewPr>
  <p:slideViewPr>
    <p:cSldViewPr>
      <p:cViewPr varScale="1">
        <p:scale>
          <a:sx n="83" d="100"/>
          <a:sy n="83" d="100"/>
        </p:scale>
        <p:origin x="11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4/30/2019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4/30/2019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4/30/2019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4/30/2019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4/30/2019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4/30/2019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4/30/2019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4/30/2019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4/30/2019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4/30/2019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4/30/2019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4/30/2019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4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28800"/>
            <a:ext cx="3657600" cy="1219199"/>
          </a:xfrm>
        </p:spPr>
        <p:txBody>
          <a:bodyPr/>
          <a:lstStyle/>
          <a:p>
            <a:r>
              <a:rPr lang="en-US" altLang="en-US" dirty="0"/>
              <a:t>Chapter 7</a:t>
            </a:r>
            <a:endParaRPr lang="en-US" dirty="0"/>
          </a:p>
        </p:txBody>
      </p:sp>
      <p:sp>
        <p:nvSpPr>
          <p:cNvPr id="5" name="Text Placeholder 4"/>
          <p:cNvSpPr>
            <a:spLocks noGrp="1"/>
          </p:cNvSpPr>
          <p:nvPr>
            <p:ph type="body" sz="quarter" idx="15"/>
          </p:nvPr>
        </p:nvSpPr>
        <p:spPr/>
        <p:txBody>
          <a:bodyPr/>
          <a:lstStyle/>
          <a:p>
            <a:r>
              <a:rPr lang="en-US" dirty="0"/>
              <a:t>The Stock Market, the Theory of Rational Expectations, </a:t>
            </a:r>
            <a:br>
              <a:rPr lang="en-US" dirty="0"/>
            </a:br>
            <a:r>
              <a:rPr lang="en-US" dirty="0"/>
              <a:t>and the Efficient Market Hypothesis</a:t>
            </a:r>
          </a:p>
        </p:txBody>
      </p:sp>
      <p:pic>
        <p:nvPicPr>
          <p:cNvPr id="8"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1922-2B5D-4E4F-B4B2-385E217E16D7}"/>
              </a:ext>
            </a:extLst>
          </p:cNvPr>
          <p:cNvSpPr>
            <a:spLocks noGrp="1"/>
          </p:cNvSpPr>
          <p:nvPr>
            <p:ph type="title"/>
          </p:nvPr>
        </p:nvSpPr>
        <p:spPr/>
        <p:txBody>
          <a:bodyPr/>
          <a:lstStyle/>
          <a:p>
            <a:r>
              <a:rPr lang="en-US" dirty="0"/>
              <a:t>One-Period Evaluation Model </a:t>
            </a:r>
            <a:r>
              <a:rPr lang="en-US" sz="2000" b="0" dirty="0"/>
              <a:t>(2 of 2)</a:t>
            </a:r>
            <a:endParaRPr lang="en-US" dirty="0"/>
          </a:p>
        </p:txBody>
      </p:sp>
      <p:sp>
        <p:nvSpPr>
          <p:cNvPr id="3" name="Content Placeholder 2">
            <a:extLst>
              <a:ext uri="{FF2B5EF4-FFF2-40B4-BE49-F238E27FC236}">
                <a16:creationId xmlns:a16="http://schemas.microsoft.com/office/drawing/2014/main" id="{70EEAE0E-5798-4561-B6B8-20AA54A7832F}"/>
              </a:ext>
            </a:extLst>
          </p:cNvPr>
          <p:cNvSpPr>
            <a:spLocks noGrp="1"/>
          </p:cNvSpPr>
          <p:nvPr>
            <p:ph idx="1"/>
          </p:nvPr>
        </p:nvSpPr>
        <p:spPr/>
        <p:txBody>
          <a:bodyPr/>
          <a:lstStyle/>
          <a:p>
            <a:r>
              <a:rPr lang="en-US" sz="2000" dirty="0"/>
              <a:t>To calculate present value of future cash flows for stocks, the discount factor used to discount the cash flows is the </a:t>
            </a:r>
            <a:r>
              <a:rPr lang="en-US" sz="2000" b="1" dirty="0"/>
              <a:t>required return on investments in equity</a:t>
            </a:r>
            <a:r>
              <a:rPr lang="en-US" sz="2000" dirty="0"/>
              <a:t> rather than the interest rate. </a:t>
            </a:r>
          </a:p>
          <a:p>
            <a:pPr marL="0" indent="0">
              <a:buNone/>
            </a:pPr>
            <a:r>
              <a:rPr lang="en-US" dirty="0"/>
              <a:t>                             </a:t>
            </a:r>
            <a:r>
              <a:rPr lang="en-US" b="1" dirty="0"/>
              <a:t>Discount Factor</a:t>
            </a:r>
          </a:p>
          <a:p>
            <a:endParaRPr lang="en-US" dirty="0"/>
          </a:p>
          <a:p>
            <a:endParaRPr lang="en-US" dirty="0"/>
          </a:p>
        </p:txBody>
      </p:sp>
      <p:graphicFrame>
        <p:nvGraphicFramePr>
          <p:cNvPr id="4" name="Table 3">
            <a:extLst>
              <a:ext uri="{FF2B5EF4-FFF2-40B4-BE49-F238E27FC236}">
                <a16:creationId xmlns:a16="http://schemas.microsoft.com/office/drawing/2014/main" id="{226391BC-FD23-4157-B574-3EEC4350C3A9}"/>
              </a:ext>
            </a:extLst>
          </p:cNvPr>
          <p:cNvGraphicFramePr>
            <a:graphicFrameLocks noGrp="1"/>
          </p:cNvGraphicFramePr>
          <p:nvPr>
            <p:extLst>
              <p:ext uri="{D42A27DB-BD31-4B8C-83A1-F6EECF244321}">
                <p14:modId xmlns:p14="http://schemas.microsoft.com/office/powerpoint/2010/main" val="2013195355"/>
              </p:ext>
            </p:extLst>
          </p:nvPr>
        </p:nvGraphicFramePr>
        <p:xfrm>
          <a:off x="1447800" y="3429000"/>
          <a:ext cx="6096000" cy="1503680"/>
        </p:xfrm>
        <a:graphic>
          <a:graphicData uri="http://schemas.openxmlformats.org/drawingml/2006/table">
            <a:tbl>
              <a:tblPr firstRow="1" bandRow="1">
                <a:tableStyleId>{68D230F3-CF80-4859-8CE7-A43EE81993B5}</a:tableStyleId>
              </a:tblPr>
              <a:tblGrid>
                <a:gridCol w="3048000">
                  <a:extLst>
                    <a:ext uri="{9D8B030D-6E8A-4147-A177-3AD203B41FA5}">
                      <a16:colId xmlns:a16="http://schemas.microsoft.com/office/drawing/2014/main" val="2348320627"/>
                    </a:ext>
                  </a:extLst>
                </a:gridCol>
                <a:gridCol w="3048000">
                  <a:extLst>
                    <a:ext uri="{9D8B030D-6E8A-4147-A177-3AD203B41FA5}">
                      <a16:colId xmlns:a16="http://schemas.microsoft.com/office/drawing/2014/main" val="1607763986"/>
                    </a:ext>
                  </a:extLst>
                </a:gridCol>
              </a:tblGrid>
              <a:tr h="533400">
                <a:tc>
                  <a:txBody>
                    <a:bodyPr/>
                    <a:lstStyle/>
                    <a:p>
                      <a:r>
                        <a:rPr lang="en-US" dirty="0"/>
                        <a:t>Stocks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Bonds</a:t>
                      </a:r>
                    </a:p>
                    <a:p>
                      <a:endParaRPr lang="en-US" dirty="0"/>
                    </a:p>
                  </a:txBody>
                  <a:tcPr/>
                </a:tc>
                <a:extLst>
                  <a:ext uri="{0D108BD9-81ED-4DB2-BD59-A6C34878D82A}">
                    <a16:rowId xmlns:a16="http://schemas.microsoft.com/office/drawing/2014/main" val="3679175836"/>
                  </a:ext>
                </a:extLst>
              </a:tr>
              <a:tr h="492760">
                <a:tc>
                  <a:txBody>
                    <a:bodyPr/>
                    <a:lstStyle/>
                    <a:p>
                      <a:r>
                        <a:rPr lang="en-US" i="1" u="sng" dirty="0"/>
                        <a:t>Required</a:t>
                      </a:r>
                      <a:r>
                        <a:rPr lang="en-US" i="1" dirty="0"/>
                        <a:t> Return on Equity</a:t>
                      </a:r>
                    </a:p>
                  </a:txBody>
                  <a:tcPr/>
                </a:tc>
                <a:tc>
                  <a:txBody>
                    <a:bodyPr/>
                    <a:lstStyle/>
                    <a:p>
                      <a:r>
                        <a:rPr lang="en-US" i="1" dirty="0"/>
                        <a:t>Interest Rate</a:t>
                      </a:r>
                    </a:p>
                  </a:txBody>
                  <a:tcPr/>
                </a:tc>
                <a:extLst>
                  <a:ext uri="{0D108BD9-81ED-4DB2-BD59-A6C34878D82A}">
                    <a16:rowId xmlns:a16="http://schemas.microsoft.com/office/drawing/2014/main" val="312200764"/>
                  </a:ext>
                </a:extLst>
              </a:tr>
              <a:tr h="370840">
                <a:tc>
                  <a:txBody>
                    <a:bodyPr/>
                    <a:lstStyle/>
                    <a:p>
                      <a:r>
                        <a:rPr lang="en-US" b="1" dirty="0"/>
                        <a:t>(ROE)</a:t>
                      </a:r>
                    </a:p>
                  </a:txBody>
                  <a:tcPr/>
                </a:tc>
                <a:tc>
                  <a:txBody>
                    <a:bodyPr/>
                    <a:lstStyle/>
                    <a:p>
                      <a:r>
                        <a:rPr lang="en-US" dirty="0"/>
                        <a:t> </a:t>
                      </a:r>
                      <a:r>
                        <a:rPr lang="en-US" b="1" dirty="0"/>
                        <a:t>(YTM)</a:t>
                      </a:r>
                    </a:p>
                  </a:txBody>
                  <a:tcPr/>
                </a:tc>
                <a:extLst>
                  <a:ext uri="{0D108BD9-81ED-4DB2-BD59-A6C34878D82A}">
                    <a16:rowId xmlns:a16="http://schemas.microsoft.com/office/drawing/2014/main" val="2859063804"/>
                  </a:ext>
                </a:extLst>
              </a:tr>
            </a:tbl>
          </a:graphicData>
        </a:graphic>
      </p:graphicFrame>
    </p:spTree>
    <p:extLst>
      <p:ext uri="{BB962C8B-B14F-4D97-AF65-F5344CB8AC3E}">
        <p14:creationId xmlns:p14="http://schemas.microsoft.com/office/powerpoint/2010/main" val="185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Price of Common Stock </a:t>
            </a:r>
            <a:r>
              <a:rPr lang="en-US" sz="2000" b="0" dirty="0"/>
              <a:t>(1 of 3)</a:t>
            </a:r>
            <a:endParaRPr lang="en-US" b="0" dirty="0"/>
          </a:p>
        </p:txBody>
      </p:sp>
      <p:sp>
        <p:nvSpPr>
          <p:cNvPr id="3" name="Content Placeholder 2"/>
          <p:cNvSpPr>
            <a:spLocks noGrp="1"/>
          </p:cNvSpPr>
          <p:nvPr>
            <p:ph idx="1"/>
          </p:nvPr>
        </p:nvSpPr>
        <p:spPr>
          <a:xfrm>
            <a:off x="457200" y="1600201"/>
            <a:ext cx="8229600" cy="518160"/>
          </a:xfrm>
        </p:spPr>
        <p:txBody>
          <a:bodyPr/>
          <a:lstStyle/>
          <a:p>
            <a:pPr marL="0" indent="0" algn="ctr">
              <a:buNone/>
            </a:pPr>
            <a:r>
              <a:rPr lang="en-US" b="1" dirty="0">
                <a:solidFill>
                  <a:schemeClr val="bg2"/>
                </a:solidFill>
              </a:rPr>
              <a:t>The One-Period Valuation Model:</a:t>
            </a:r>
          </a:p>
        </p:txBody>
      </p:sp>
      <p:graphicFrame>
        <p:nvGraphicFramePr>
          <p:cNvPr id="4" name="Object 3" descr="The figure shows one-period valuation model.&#10;P sub zero, is equal to Div sub 1, over, 1 plus k e, plus, P sub 1, over, 1 plus k sub e. &#10;P sub zero, is equal to, the current price of the stock. &#10;Div sub 1, is equal to, the dividend paid at the end of year 1. &#10;K sub e, is equal tom the required return on investment in equity. &#10;P sub 1, is equal to, the sale price of the stock at the end of the first period."/>
          <p:cNvGraphicFramePr>
            <a:graphicFrameLocks noGrp="1" noChangeAspect="1"/>
          </p:cNvGraphicFramePr>
          <p:nvPr>
            <p:extLst>
              <p:ext uri="{D42A27DB-BD31-4B8C-83A1-F6EECF244321}">
                <p14:modId xmlns:p14="http://schemas.microsoft.com/office/powerpoint/2010/main" val="2185889734"/>
              </p:ext>
            </p:extLst>
          </p:nvPr>
        </p:nvGraphicFramePr>
        <p:xfrm>
          <a:off x="627856" y="2438400"/>
          <a:ext cx="7888288" cy="2971800"/>
        </p:xfrm>
        <a:graphic>
          <a:graphicData uri="http://schemas.openxmlformats.org/presentationml/2006/ole">
            <mc:AlternateContent xmlns:mc="http://schemas.openxmlformats.org/markup-compatibility/2006">
              <mc:Choice xmlns:v="urn:schemas-microsoft-com:vml" Requires="v">
                <p:oleObj spid="_x0000_s1223" name="Equation" r:id="rId3" imgW="3606800" imgH="1358900" progId="Equation.DSMT4">
                  <p:embed/>
                </p:oleObj>
              </mc:Choice>
              <mc:Fallback>
                <p:oleObj name="Equation" r:id="rId3" imgW="3606800" imgH="1358900" progId="Equation.DSMT4">
                  <p:embed/>
                  <p:pic>
                    <p:nvPicPr>
                      <p:cNvPr id="0" name="Picture 2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56" y="2438400"/>
                        <a:ext cx="7888288"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422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9283-4F24-42BD-9305-87E2A279F9D6}"/>
              </a:ext>
            </a:extLst>
          </p:cNvPr>
          <p:cNvSpPr>
            <a:spLocks noGrp="1"/>
          </p:cNvSpPr>
          <p:nvPr>
            <p:ph type="title"/>
          </p:nvPr>
        </p:nvSpPr>
        <p:spPr/>
        <p:txBody>
          <a:bodyPr/>
          <a:lstStyle/>
          <a:p>
            <a:r>
              <a:rPr lang="en-US" dirty="0"/>
              <a:t>Stock Price versus Present Value of Future Cash Flows</a:t>
            </a:r>
          </a:p>
        </p:txBody>
      </p:sp>
      <p:sp>
        <p:nvSpPr>
          <p:cNvPr id="3" name="Content Placeholder 2">
            <a:extLst>
              <a:ext uri="{FF2B5EF4-FFF2-40B4-BE49-F238E27FC236}">
                <a16:creationId xmlns:a16="http://schemas.microsoft.com/office/drawing/2014/main" id="{28FF3BDD-4CB7-4234-966D-E615CF50D040}"/>
              </a:ext>
            </a:extLst>
          </p:cNvPr>
          <p:cNvSpPr>
            <a:spLocks noGrp="1"/>
          </p:cNvSpPr>
          <p:nvPr>
            <p:ph idx="1"/>
          </p:nvPr>
        </p:nvSpPr>
        <p:spPr/>
        <p:txBody>
          <a:bodyPr/>
          <a:lstStyle/>
          <a:p>
            <a:endParaRPr lang="en-US" sz="2000" dirty="0"/>
          </a:p>
          <a:p>
            <a:r>
              <a:rPr lang="en-US" sz="2000" dirty="0"/>
              <a:t>If </a:t>
            </a:r>
            <a:r>
              <a:rPr lang="en-US" sz="2000" u="sng" dirty="0"/>
              <a:t>stock</a:t>
            </a:r>
            <a:r>
              <a:rPr lang="en-US" sz="2000" dirty="0"/>
              <a:t> is currently priced per share </a:t>
            </a:r>
            <a:r>
              <a:rPr lang="en-US" sz="2000" b="1" dirty="0"/>
              <a:t>at less </a:t>
            </a:r>
            <a:r>
              <a:rPr lang="en-US" sz="2000" dirty="0"/>
              <a:t>than the </a:t>
            </a:r>
            <a:r>
              <a:rPr lang="en-US" sz="2000" u="sng" dirty="0"/>
              <a:t>present value</a:t>
            </a:r>
            <a:r>
              <a:rPr lang="en-US" sz="2000" dirty="0"/>
              <a:t> of all cash flows from the stock, you would choose to buy it. </a:t>
            </a:r>
          </a:p>
          <a:p>
            <a:pPr marL="0" indent="0">
              <a:buNone/>
            </a:pPr>
            <a:endParaRPr lang="en-US" sz="2000" dirty="0"/>
          </a:p>
          <a:p>
            <a:r>
              <a:rPr lang="en-US" sz="2000" u="sng" dirty="0"/>
              <a:t>However</a:t>
            </a:r>
            <a:r>
              <a:rPr lang="en-US" sz="2000" dirty="0"/>
              <a:t>, you should be aware that the stock may be selling for less than the present value, because other investors have placed </a:t>
            </a:r>
            <a:r>
              <a:rPr lang="en-US" sz="2000" b="1" dirty="0"/>
              <a:t>a greater risk on the cash flows </a:t>
            </a:r>
            <a:r>
              <a:rPr lang="en-US" sz="2000" dirty="0"/>
              <a:t>or estimated </a:t>
            </a:r>
            <a:r>
              <a:rPr lang="en-US" sz="2000" b="1" dirty="0"/>
              <a:t>the cash flows to be less </a:t>
            </a:r>
            <a:r>
              <a:rPr lang="en-US" sz="2000" dirty="0"/>
              <a:t>than you did.</a:t>
            </a:r>
          </a:p>
          <a:p>
            <a:endParaRPr lang="en-US" dirty="0"/>
          </a:p>
        </p:txBody>
      </p:sp>
    </p:spTree>
    <p:extLst>
      <p:ext uri="{BB962C8B-B14F-4D97-AF65-F5344CB8AC3E}">
        <p14:creationId xmlns:p14="http://schemas.microsoft.com/office/powerpoint/2010/main" val="153941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Computing the Price of Common </a:t>
            </a:r>
            <a:r>
              <a:rPr lang="en-US">
                <a:ea typeface="ヒラギノ角ゴ Pro W3" charset="-128"/>
              </a:rPr>
              <a:t>Stock </a:t>
            </a:r>
            <a:r>
              <a:rPr lang="en-US" sz="2000" b="0"/>
              <a:t>(2 </a:t>
            </a:r>
            <a:r>
              <a:rPr lang="en-US" sz="2000" b="0" dirty="0"/>
              <a:t>of 3)</a:t>
            </a:r>
            <a:endParaRPr lang="en-US" dirty="0"/>
          </a:p>
        </p:txBody>
      </p:sp>
      <p:sp>
        <p:nvSpPr>
          <p:cNvPr id="3" name="Content Placeholder 2"/>
          <p:cNvSpPr>
            <a:spLocks noGrp="1"/>
          </p:cNvSpPr>
          <p:nvPr>
            <p:ph idx="1"/>
          </p:nvPr>
        </p:nvSpPr>
        <p:spPr>
          <a:xfrm>
            <a:off x="457200" y="1600201"/>
            <a:ext cx="8229600" cy="594360"/>
          </a:xfrm>
        </p:spPr>
        <p:txBody>
          <a:bodyPr/>
          <a:lstStyle/>
          <a:p>
            <a:pPr marL="0" indent="0" algn="ctr">
              <a:buNone/>
            </a:pPr>
            <a:r>
              <a:rPr lang="en-US" b="1" dirty="0">
                <a:solidFill>
                  <a:schemeClr val="bg2"/>
                </a:solidFill>
              </a:rPr>
              <a:t>The Generalized Dividend Valuation Model:</a:t>
            </a:r>
          </a:p>
        </p:txBody>
      </p:sp>
      <p:graphicFrame>
        <p:nvGraphicFramePr>
          <p:cNvPr id="4" name="Object 3" descr="The figure shows generalized Valuation model.&#10;The value of stock today is the present value of all future cash flows. &#10;P sub 0 is equal to, D sub 1, over, 1 plus k sub e raised to the power 1, plus, D sub 2, over, 1 plus k sub e raised to the power 2, plus and so on upto d sub n, over, 1 plus k sub e raised to the power n, plus the quantity P sub n, over, 1 plus k sub e raised to the power n. &#10;If P sub n is far in the future, it will not affect P sub 0.&#10;P sub 0 is equal to, summation of the quantity, D sub t, over,1 plus k sub e raised to the power t. &#10;The price of the stock is determined only by the present value of the future dividend stream."/>
          <p:cNvGraphicFramePr>
            <a:graphicFrameLocks noGrp="1" noChangeAspect="1"/>
          </p:cNvGraphicFramePr>
          <p:nvPr>
            <p:extLst>
              <p:ext uri="{D42A27DB-BD31-4B8C-83A1-F6EECF244321}">
                <p14:modId xmlns:p14="http://schemas.microsoft.com/office/powerpoint/2010/main" val="1914893212"/>
              </p:ext>
            </p:extLst>
          </p:nvPr>
        </p:nvGraphicFramePr>
        <p:xfrm>
          <a:off x="542925" y="2438400"/>
          <a:ext cx="8058150" cy="3429000"/>
        </p:xfrm>
        <a:graphic>
          <a:graphicData uri="http://schemas.openxmlformats.org/presentationml/2006/ole">
            <mc:AlternateContent xmlns:mc="http://schemas.openxmlformats.org/markup-compatibility/2006">
              <mc:Choice xmlns:v="urn:schemas-microsoft-com:vml" Requires="v">
                <p:oleObj spid="_x0000_s2246" name="Equation" r:id="rId3" imgW="4178300" imgH="1778000" progId="Equation.DSMT4">
                  <p:embed/>
                </p:oleObj>
              </mc:Choice>
              <mc:Fallback>
                <p:oleObj name="Equation" r:id="rId3" imgW="4178300" imgH="1778000" progId="Equation.DSMT4">
                  <p:embed/>
                  <p:pic>
                    <p:nvPicPr>
                      <p:cNvPr id="0" name="Picture 2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2438400"/>
                        <a:ext cx="805815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422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AA38-4C15-4954-90A0-F80A83CC32D5}"/>
              </a:ext>
            </a:extLst>
          </p:cNvPr>
          <p:cNvSpPr>
            <a:spLocks noGrp="1"/>
          </p:cNvSpPr>
          <p:nvPr>
            <p:ph type="title"/>
          </p:nvPr>
        </p:nvSpPr>
        <p:spPr/>
        <p:txBody>
          <a:bodyPr/>
          <a:lstStyle/>
          <a:p>
            <a:r>
              <a:rPr lang="en-US" dirty="0"/>
              <a:t>Generalized Dividend Model: Intuition</a:t>
            </a:r>
          </a:p>
        </p:txBody>
      </p:sp>
      <p:sp>
        <p:nvSpPr>
          <p:cNvPr id="3" name="Content Placeholder 2">
            <a:extLst>
              <a:ext uri="{FF2B5EF4-FFF2-40B4-BE49-F238E27FC236}">
                <a16:creationId xmlns:a16="http://schemas.microsoft.com/office/drawing/2014/main" id="{3ACC003C-F1FF-426A-BAC6-E5006351FDE6}"/>
              </a:ext>
            </a:extLst>
          </p:cNvPr>
          <p:cNvSpPr>
            <a:spLocks noGrp="1"/>
          </p:cNvSpPr>
          <p:nvPr>
            <p:ph idx="1"/>
          </p:nvPr>
        </p:nvSpPr>
        <p:spPr/>
        <p:txBody>
          <a:bodyPr/>
          <a:lstStyle/>
          <a:p>
            <a:r>
              <a:rPr lang="en-US" sz="2000" dirty="0"/>
              <a:t>The generalized dividend model states that </a:t>
            </a:r>
            <a:r>
              <a:rPr lang="en-US" sz="2000" b="1" dirty="0"/>
              <a:t>the price of a stock </a:t>
            </a:r>
            <a:r>
              <a:rPr lang="en-US" sz="2000" dirty="0"/>
              <a:t>is </a:t>
            </a:r>
            <a:r>
              <a:rPr lang="en-US" sz="2000" u="sng" dirty="0"/>
              <a:t>determined only by the </a:t>
            </a:r>
            <a:r>
              <a:rPr lang="en-US" sz="2000" b="1" dirty="0"/>
              <a:t>present value of the dividends </a:t>
            </a:r>
            <a:r>
              <a:rPr lang="en-US" sz="2000" dirty="0"/>
              <a:t>and </a:t>
            </a:r>
            <a:r>
              <a:rPr lang="en-US" sz="2000" b="1" dirty="0"/>
              <a:t>that nothing else matters. </a:t>
            </a:r>
          </a:p>
          <a:p>
            <a:r>
              <a:rPr lang="en-US" sz="2000" dirty="0"/>
              <a:t>Many stocks do not pay dividends, so how is it that these stocks have value? </a:t>
            </a:r>
            <a:r>
              <a:rPr lang="en-US" sz="2000" i="1" dirty="0"/>
              <a:t>Buyers of the stock expect that the firm will pay dividends someday. </a:t>
            </a:r>
          </a:p>
          <a:p>
            <a:r>
              <a:rPr lang="en-US" sz="2000" dirty="0"/>
              <a:t>Most of the time a firm institutes dividends as soon as it has completed the </a:t>
            </a:r>
            <a:r>
              <a:rPr lang="en-US" sz="2000" b="1" dirty="0"/>
              <a:t>rapid growth phase of its life cycle</a:t>
            </a:r>
            <a:r>
              <a:rPr lang="en-US" sz="2000" dirty="0"/>
              <a:t>. </a:t>
            </a:r>
          </a:p>
          <a:p>
            <a:r>
              <a:rPr lang="en-US" sz="2000" dirty="0"/>
              <a:t>In this scenario, the generalized dividend valuation model requires that we compute the </a:t>
            </a:r>
            <a:r>
              <a:rPr lang="en-US" sz="2000" b="1" dirty="0"/>
              <a:t>present value of an infinite stream </a:t>
            </a:r>
            <a:r>
              <a:rPr lang="en-US" sz="2000" dirty="0"/>
              <a:t>of dividends.</a:t>
            </a:r>
          </a:p>
          <a:p>
            <a:endParaRPr lang="en-US" sz="2000" dirty="0"/>
          </a:p>
          <a:p>
            <a:endParaRPr lang="en-US" dirty="0"/>
          </a:p>
        </p:txBody>
      </p:sp>
    </p:spTree>
    <p:extLst>
      <p:ext uri="{BB962C8B-B14F-4D97-AF65-F5344CB8AC3E}">
        <p14:creationId xmlns:p14="http://schemas.microsoft.com/office/powerpoint/2010/main" val="40641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Computing the Price of Common </a:t>
            </a:r>
            <a:r>
              <a:rPr lang="en-US">
                <a:ea typeface="ヒラギノ角ゴ Pro W3" charset="-128"/>
              </a:rPr>
              <a:t>Stock</a:t>
            </a:r>
            <a:r>
              <a:rPr lang="en-US" b="0"/>
              <a:t> </a:t>
            </a:r>
            <a:r>
              <a:rPr lang="en-US" sz="2000" b="0"/>
              <a:t>(3 </a:t>
            </a:r>
            <a:r>
              <a:rPr lang="en-US" sz="2000" b="0" dirty="0"/>
              <a:t>of 3)</a:t>
            </a:r>
            <a:endParaRPr lang="en-US" dirty="0"/>
          </a:p>
        </p:txBody>
      </p:sp>
      <p:sp>
        <p:nvSpPr>
          <p:cNvPr id="3" name="Content Placeholder 2"/>
          <p:cNvSpPr>
            <a:spLocks noGrp="1"/>
          </p:cNvSpPr>
          <p:nvPr>
            <p:ph idx="1"/>
          </p:nvPr>
        </p:nvSpPr>
        <p:spPr>
          <a:xfrm>
            <a:off x="457200" y="1600201"/>
            <a:ext cx="8229600" cy="624840"/>
          </a:xfrm>
        </p:spPr>
        <p:txBody>
          <a:bodyPr/>
          <a:lstStyle/>
          <a:p>
            <a:pPr marL="0" indent="0" algn="ctr">
              <a:buNone/>
            </a:pPr>
            <a:r>
              <a:rPr lang="en-US" b="1" dirty="0">
                <a:solidFill>
                  <a:schemeClr val="bg2"/>
                </a:solidFill>
              </a:rPr>
              <a:t>The Gordon Growth Model:</a:t>
            </a:r>
          </a:p>
        </p:txBody>
      </p:sp>
      <p:graphicFrame>
        <p:nvGraphicFramePr>
          <p:cNvPr id="4" name="Object 3" descr="The figure shows Gordon Growth Model.&#10;P sub zero, is equal to D sub 0 times 1 plus g, over the quantity, k sub e minus g. &#10;Where d sub 0 is the most recent dividend paid. &#10;G is equal to the expected constant growth rate in dividends. &#10;K sub e, is equal to, the required return on an investment in equity.&#10;dividends are assumed to continue growing at a constant rate forever. The growth rate assumed to be less than the required return on equity."/>
          <p:cNvGraphicFramePr>
            <a:graphicFrameLocks noGrp="1" noChangeAspect="1"/>
          </p:cNvGraphicFramePr>
          <p:nvPr>
            <p:extLst>
              <p:ext uri="{D42A27DB-BD31-4B8C-83A1-F6EECF244321}">
                <p14:modId xmlns:p14="http://schemas.microsoft.com/office/powerpoint/2010/main" val="546678379"/>
              </p:ext>
            </p:extLst>
          </p:nvPr>
        </p:nvGraphicFramePr>
        <p:xfrm>
          <a:off x="550863" y="2590800"/>
          <a:ext cx="8042275" cy="3048000"/>
        </p:xfrm>
        <a:graphic>
          <a:graphicData uri="http://schemas.openxmlformats.org/presentationml/2006/ole">
            <mc:AlternateContent xmlns:mc="http://schemas.openxmlformats.org/markup-compatibility/2006">
              <mc:Choice xmlns:v="urn:schemas-microsoft-com:vml" Requires="v">
                <p:oleObj spid="_x0000_s3269" name="Equation" r:id="rId3" imgW="4356100" imgH="1651000" progId="Equation.DSMT4">
                  <p:embed/>
                </p:oleObj>
              </mc:Choice>
              <mc:Fallback>
                <p:oleObj name="Equation" r:id="rId3" imgW="4356100" imgH="1651000" progId="Equation.DSMT4">
                  <p:embed/>
                  <p:pic>
                    <p:nvPicPr>
                      <p:cNvPr id="0" name="Picture 2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2590800"/>
                        <a:ext cx="8042275"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422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98D2-94A5-4F95-A44A-5D9D9F667772}"/>
              </a:ext>
            </a:extLst>
          </p:cNvPr>
          <p:cNvSpPr>
            <a:spLocks noGrp="1"/>
          </p:cNvSpPr>
          <p:nvPr>
            <p:ph type="title"/>
          </p:nvPr>
        </p:nvSpPr>
        <p:spPr/>
        <p:txBody>
          <a:bodyPr/>
          <a:lstStyle/>
          <a:p>
            <a:r>
              <a:rPr lang="en-US" dirty="0"/>
              <a:t>The Gordon Growth (or Dividend-Discount) Model </a:t>
            </a:r>
            <a:r>
              <a:rPr lang="en-US" sz="2000" b="0" dirty="0"/>
              <a:t>(1 of 3)</a:t>
            </a:r>
          </a:p>
        </p:txBody>
      </p:sp>
      <p:sp>
        <p:nvSpPr>
          <p:cNvPr id="3" name="Content Placeholder 2">
            <a:extLst>
              <a:ext uri="{FF2B5EF4-FFF2-40B4-BE49-F238E27FC236}">
                <a16:creationId xmlns:a16="http://schemas.microsoft.com/office/drawing/2014/main" id="{D965A1A1-A56C-4725-9B68-8BEAC3F690F3}"/>
              </a:ext>
            </a:extLst>
          </p:cNvPr>
          <p:cNvSpPr>
            <a:spLocks noGrp="1"/>
          </p:cNvSpPr>
          <p:nvPr>
            <p:ph idx="1"/>
          </p:nvPr>
        </p:nvSpPr>
        <p:spPr/>
        <p:txBody>
          <a:bodyPr/>
          <a:lstStyle/>
          <a:p>
            <a:pPr marL="0" indent="0">
              <a:buNone/>
            </a:pPr>
            <a:endParaRPr lang="en-US" sz="2000" dirty="0"/>
          </a:p>
          <a:p>
            <a:pPr marL="0" indent="0">
              <a:buNone/>
            </a:pPr>
            <a:r>
              <a:rPr lang="en-US" sz="2000" dirty="0"/>
              <a:t>This model is useful for finding the value of a stock, given a few assumptions:</a:t>
            </a:r>
          </a:p>
          <a:p>
            <a:pPr marL="0" indent="0">
              <a:buNone/>
            </a:pPr>
            <a:endParaRPr lang="en-US" sz="2000" dirty="0"/>
          </a:p>
          <a:p>
            <a:pPr marL="457200" indent="-457200">
              <a:buAutoNum type="arabicPeriod"/>
            </a:pPr>
            <a:r>
              <a:rPr lang="en-US" sz="2000" b="1" dirty="0"/>
              <a:t>Dividends are assumed to continue growing at a constant rate forever. </a:t>
            </a:r>
          </a:p>
          <a:p>
            <a:pPr marL="457200" indent="-457200">
              <a:buAutoNum type="arabicPeriod"/>
            </a:pPr>
            <a:r>
              <a:rPr lang="en-US" sz="2000" b="1" dirty="0"/>
              <a:t>The growth rate is assumed to be less than the required return on equity.</a:t>
            </a:r>
            <a:endParaRPr lang="en-US" dirty="0"/>
          </a:p>
        </p:txBody>
      </p:sp>
    </p:spTree>
    <p:extLst>
      <p:ext uri="{BB962C8B-B14F-4D97-AF65-F5344CB8AC3E}">
        <p14:creationId xmlns:p14="http://schemas.microsoft.com/office/powerpoint/2010/main" val="209147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496B-95E1-4FEC-BCAB-79A62D3EBE72}"/>
              </a:ext>
            </a:extLst>
          </p:cNvPr>
          <p:cNvSpPr>
            <a:spLocks noGrp="1"/>
          </p:cNvSpPr>
          <p:nvPr>
            <p:ph type="title"/>
          </p:nvPr>
        </p:nvSpPr>
        <p:spPr/>
        <p:txBody>
          <a:bodyPr/>
          <a:lstStyle/>
          <a:p>
            <a:r>
              <a:rPr lang="en-US" dirty="0"/>
              <a:t>The Gordon Growth (or Dividend-Discount) Model </a:t>
            </a:r>
            <a:r>
              <a:rPr lang="en-US" sz="2000" b="0" dirty="0"/>
              <a:t>(2 of 3)</a:t>
            </a:r>
            <a:endParaRPr lang="en-US" dirty="0"/>
          </a:p>
        </p:txBody>
      </p:sp>
      <p:sp>
        <p:nvSpPr>
          <p:cNvPr id="3" name="Content Placeholder 2">
            <a:extLst>
              <a:ext uri="{FF2B5EF4-FFF2-40B4-BE49-F238E27FC236}">
                <a16:creationId xmlns:a16="http://schemas.microsoft.com/office/drawing/2014/main" id="{2AC17BB1-3E52-4113-BDE8-0DBF488CB17F}"/>
              </a:ext>
            </a:extLst>
          </p:cNvPr>
          <p:cNvSpPr>
            <a:spLocks noGrp="1"/>
          </p:cNvSpPr>
          <p:nvPr>
            <p:ph idx="1"/>
          </p:nvPr>
        </p:nvSpPr>
        <p:spPr/>
        <p:txBody>
          <a:bodyPr/>
          <a:lstStyle/>
          <a:p>
            <a:endParaRPr lang="en-US" sz="2000" dirty="0"/>
          </a:p>
          <a:p>
            <a:endParaRPr lang="en-US" sz="2000" dirty="0"/>
          </a:p>
          <a:p>
            <a:endParaRPr lang="en-US" sz="2000" dirty="0"/>
          </a:p>
          <a:p>
            <a:r>
              <a:rPr lang="en-US" sz="2000" dirty="0"/>
              <a:t>This relationship is the dividend-discount model. </a:t>
            </a:r>
          </a:p>
          <a:p>
            <a:r>
              <a:rPr lang="en-US" sz="2000" dirty="0"/>
              <a:t>Using the concept of present value, together with the simplification that the firm’s dividends will grow at a constant rate g, we have discovered that </a:t>
            </a:r>
          </a:p>
          <a:p>
            <a:pPr lvl="1"/>
            <a:r>
              <a:rPr lang="en-US" sz="2000" dirty="0"/>
              <a:t>the “fundamental” price of a stock is simply the current dividend divided by the interest rate, minus the dividend growth rate. </a:t>
            </a:r>
          </a:p>
          <a:p>
            <a:endParaRPr lang="en-US" sz="2000" dirty="0"/>
          </a:p>
        </p:txBody>
      </p:sp>
      <p:pic>
        <p:nvPicPr>
          <p:cNvPr id="5" name="Picture 4">
            <a:extLst>
              <a:ext uri="{FF2B5EF4-FFF2-40B4-BE49-F238E27FC236}">
                <a16:creationId xmlns:a16="http://schemas.microsoft.com/office/drawing/2014/main" id="{F73111F9-CC14-40C7-90AD-90ACCCEEC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76400"/>
            <a:ext cx="3000375" cy="1285875"/>
          </a:xfrm>
          <a:prstGeom prst="rect">
            <a:avLst/>
          </a:prstGeom>
        </p:spPr>
      </p:pic>
    </p:spTree>
    <p:extLst>
      <p:ext uri="{BB962C8B-B14F-4D97-AF65-F5344CB8AC3E}">
        <p14:creationId xmlns:p14="http://schemas.microsoft.com/office/powerpoint/2010/main" val="224586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DC7E-54F1-40DD-86FD-31159E917B62}"/>
              </a:ext>
            </a:extLst>
          </p:cNvPr>
          <p:cNvSpPr>
            <a:spLocks noGrp="1"/>
          </p:cNvSpPr>
          <p:nvPr>
            <p:ph type="title"/>
          </p:nvPr>
        </p:nvSpPr>
        <p:spPr/>
        <p:txBody>
          <a:bodyPr/>
          <a:lstStyle/>
          <a:p>
            <a:r>
              <a:rPr lang="en-US" dirty="0"/>
              <a:t>The Gordon Growth (or Dividend-Discount) Model </a:t>
            </a:r>
            <a:r>
              <a:rPr lang="en-US" sz="2000" b="0" dirty="0"/>
              <a:t>(3 of 3)</a:t>
            </a:r>
            <a:endParaRPr lang="en-US" dirty="0"/>
          </a:p>
        </p:txBody>
      </p:sp>
      <p:sp>
        <p:nvSpPr>
          <p:cNvPr id="3" name="Content Placeholder 2">
            <a:extLst>
              <a:ext uri="{FF2B5EF4-FFF2-40B4-BE49-F238E27FC236}">
                <a16:creationId xmlns:a16="http://schemas.microsoft.com/office/drawing/2014/main" id="{F3DE0EC3-9C81-4ED5-BBF4-374BECFEE877}"/>
              </a:ext>
            </a:extLst>
          </p:cNvPr>
          <p:cNvSpPr>
            <a:spLocks noGrp="1"/>
          </p:cNvSpPr>
          <p:nvPr>
            <p:ph idx="1"/>
          </p:nvPr>
        </p:nvSpPr>
        <p:spPr/>
        <p:txBody>
          <a:bodyPr/>
          <a:lstStyle/>
          <a:p>
            <a:r>
              <a:rPr lang="en-US" sz="2000" dirty="0"/>
              <a:t>The model tells us that stock prices should be </a:t>
            </a:r>
            <a:r>
              <a:rPr lang="en-US" sz="2000" b="1" dirty="0"/>
              <a:t>high</a:t>
            </a:r>
            <a:r>
              <a:rPr lang="en-US" sz="2000" dirty="0"/>
              <a:t> when dividends (</a:t>
            </a:r>
            <a:r>
              <a:rPr lang="en-US" sz="2000" dirty="0" err="1"/>
              <a:t>Dtoday</a:t>
            </a:r>
            <a:r>
              <a:rPr lang="en-US" sz="2000" dirty="0"/>
              <a:t>) are </a:t>
            </a:r>
            <a:r>
              <a:rPr lang="en-US" sz="2000" b="1" dirty="0"/>
              <a:t>high</a:t>
            </a:r>
            <a:r>
              <a:rPr lang="en-US" sz="2000" dirty="0"/>
              <a:t>, when </a:t>
            </a:r>
            <a:r>
              <a:rPr lang="en-US" sz="2000" b="1" dirty="0"/>
              <a:t>dividend growth (g) is rapid </a:t>
            </a:r>
            <a:r>
              <a:rPr lang="en-US" sz="2000" dirty="0"/>
              <a:t>(that is, when g is large), or when the </a:t>
            </a:r>
            <a:r>
              <a:rPr lang="en-US" sz="2000" b="1" dirty="0"/>
              <a:t>interest rate (</a:t>
            </a:r>
            <a:r>
              <a:rPr lang="en-US" sz="2000" b="1" dirty="0" err="1"/>
              <a:t>i</a:t>
            </a:r>
            <a:r>
              <a:rPr lang="en-US" sz="2000" b="1" dirty="0"/>
              <a:t>) is low</a:t>
            </a:r>
            <a:r>
              <a:rPr lang="en-US" sz="2000" dirty="0"/>
              <a:t>. </a:t>
            </a:r>
          </a:p>
          <a:p>
            <a:r>
              <a:rPr lang="en-US" sz="2000" dirty="0"/>
              <a:t>The dividend-discount model is simple and elegant, but we have </a:t>
            </a:r>
            <a:r>
              <a:rPr lang="en-US" sz="2000" b="1" dirty="0"/>
              <a:t>ignored risk in deriving it</a:t>
            </a:r>
            <a:r>
              <a:rPr lang="en-US" sz="2000" dirty="0"/>
              <a:t>. </a:t>
            </a:r>
          </a:p>
          <a:p>
            <a:r>
              <a:rPr lang="en-US" sz="2000" dirty="0"/>
              <a:t>Stock prices change constantly, making investors’ returns uncertain. Where does this risk come from, and how does it affect a stock’s valuation? We turn now to an analysis of risk.</a:t>
            </a:r>
          </a:p>
        </p:txBody>
      </p:sp>
    </p:spTree>
    <p:extLst>
      <p:ext uri="{BB962C8B-B14F-4D97-AF65-F5344CB8AC3E}">
        <p14:creationId xmlns:p14="http://schemas.microsoft.com/office/powerpoint/2010/main" val="45125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0D34-C3B5-4164-9FAF-2AAB7E7C57B1}"/>
              </a:ext>
            </a:extLst>
          </p:cNvPr>
          <p:cNvSpPr>
            <a:spLocks noGrp="1"/>
          </p:cNvSpPr>
          <p:nvPr>
            <p:ph type="title"/>
          </p:nvPr>
        </p:nvSpPr>
        <p:spPr/>
        <p:txBody>
          <a:bodyPr/>
          <a:lstStyle/>
          <a:p>
            <a:r>
              <a:rPr lang="en-US" dirty="0"/>
              <a:t>Why Stocks are Risky? </a:t>
            </a:r>
            <a:r>
              <a:rPr lang="en-US" sz="2000" b="0" dirty="0"/>
              <a:t>(1 of 2)</a:t>
            </a:r>
          </a:p>
        </p:txBody>
      </p:sp>
      <p:sp>
        <p:nvSpPr>
          <p:cNvPr id="3" name="Content Placeholder 2">
            <a:extLst>
              <a:ext uri="{FF2B5EF4-FFF2-40B4-BE49-F238E27FC236}">
                <a16:creationId xmlns:a16="http://schemas.microsoft.com/office/drawing/2014/main" id="{7DE7FA4D-EC99-45A7-9725-B29FDB5C3FA3}"/>
              </a:ext>
            </a:extLst>
          </p:cNvPr>
          <p:cNvSpPr>
            <a:spLocks noGrp="1"/>
          </p:cNvSpPr>
          <p:nvPr>
            <p:ph idx="1"/>
          </p:nvPr>
        </p:nvSpPr>
        <p:spPr/>
        <p:txBody>
          <a:bodyPr/>
          <a:lstStyle/>
          <a:p>
            <a:r>
              <a:rPr lang="en-US" sz="2000" dirty="0"/>
              <a:t>Recall that stockholders are the firm’s owners, so they receive the firm’s profits. </a:t>
            </a:r>
          </a:p>
          <a:p>
            <a:r>
              <a:rPr lang="en-US" sz="2000" dirty="0"/>
              <a:t>But their profits come only after the firm has paid everyone else, including bondholders. </a:t>
            </a:r>
          </a:p>
          <a:p>
            <a:r>
              <a:rPr lang="en-US" sz="2000" b="1" dirty="0">
                <a:solidFill>
                  <a:schemeClr val="bg2"/>
                </a:solidFill>
              </a:rPr>
              <a:t>It is as if the stockholders bought the firm by putting up some of their own wealth and borrowing the rest.</a:t>
            </a:r>
            <a:r>
              <a:rPr lang="en-US" sz="2000" dirty="0"/>
              <a:t> </a:t>
            </a:r>
          </a:p>
          <a:p>
            <a:r>
              <a:rPr lang="en-US" sz="2000" dirty="0"/>
              <a:t>This borrowing creates </a:t>
            </a:r>
            <a:r>
              <a:rPr lang="en-US" sz="2000" b="1" dirty="0"/>
              <a:t>leverage</a:t>
            </a:r>
            <a:r>
              <a:rPr lang="en-US" sz="2000" dirty="0"/>
              <a:t>, and leverage creates </a:t>
            </a:r>
            <a:r>
              <a:rPr lang="en-US" sz="2000" b="1" dirty="0"/>
              <a:t>risk</a:t>
            </a:r>
            <a:r>
              <a:rPr lang="en-US" sz="2000" dirty="0"/>
              <a:t>. </a:t>
            </a:r>
          </a:p>
          <a:p>
            <a:endParaRPr lang="en-US" dirty="0"/>
          </a:p>
        </p:txBody>
      </p:sp>
    </p:spTree>
    <p:extLst>
      <p:ext uri="{BB962C8B-B14F-4D97-AF65-F5344CB8AC3E}">
        <p14:creationId xmlns:p14="http://schemas.microsoft.com/office/powerpoint/2010/main" val="56875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In this chapter, we examine the theory of rational expectations. When this theory is applied to financial markets, the outcome is the efficient market hypothesis, which has some general implications for how markets in other securities besides stocks operate</a:t>
            </a:r>
            <a:r>
              <a:rPr lang="en-US" dirty="0">
                <a:ea typeface="ヒラギノ角ゴ Pro W3" charset="-128"/>
              </a:rPr>
              <a:t>.</a:t>
            </a:r>
            <a:endParaRPr lang="en-US" dirty="0"/>
          </a:p>
        </p:txBody>
      </p:sp>
    </p:spTree>
    <p:extLst>
      <p:ext uri="{BB962C8B-B14F-4D97-AF65-F5344CB8AC3E}">
        <p14:creationId xmlns:p14="http://schemas.microsoft.com/office/powerpoint/2010/main" val="118193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F2A-07A7-4766-AD95-D530CAFC42A4}"/>
              </a:ext>
            </a:extLst>
          </p:cNvPr>
          <p:cNvSpPr>
            <a:spLocks noGrp="1"/>
          </p:cNvSpPr>
          <p:nvPr>
            <p:ph type="title"/>
          </p:nvPr>
        </p:nvSpPr>
        <p:spPr/>
        <p:txBody>
          <a:bodyPr/>
          <a:lstStyle/>
          <a:p>
            <a:r>
              <a:rPr lang="en-US" dirty="0"/>
              <a:t>Why Stocks are Risky? </a:t>
            </a:r>
            <a:r>
              <a:rPr lang="en-US" sz="2000" b="0" dirty="0"/>
              <a:t>(2 of 2)</a:t>
            </a:r>
            <a:endParaRPr lang="en-US" dirty="0"/>
          </a:p>
        </p:txBody>
      </p:sp>
      <p:sp>
        <p:nvSpPr>
          <p:cNvPr id="3" name="Content Placeholder 2">
            <a:extLst>
              <a:ext uri="{FF2B5EF4-FFF2-40B4-BE49-F238E27FC236}">
                <a16:creationId xmlns:a16="http://schemas.microsoft.com/office/drawing/2014/main" id="{CFD9AE43-FB71-4852-9756-0D7DB8490ED3}"/>
              </a:ext>
            </a:extLst>
          </p:cNvPr>
          <p:cNvSpPr>
            <a:spLocks noGrp="1"/>
          </p:cNvSpPr>
          <p:nvPr>
            <p:ph idx="1"/>
          </p:nvPr>
        </p:nvSpPr>
        <p:spPr/>
        <p:txBody>
          <a:bodyPr/>
          <a:lstStyle/>
          <a:p>
            <a:r>
              <a:rPr lang="en-US" sz="1800" dirty="0"/>
              <a:t>Table 8.3 shows what happens to the company’s equity returns as its level of debt changes. The more debt, the more leverage and the greater the owners’ risk (as measured by the standard deviation of the equity return). </a:t>
            </a:r>
          </a:p>
          <a:p>
            <a:endParaRPr lang="en-US" dirty="0"/>
          </a:p>
        </p:txBody>
      </p:sp>
      <p:pic>
        <p:nvPicPr>
          <p:cNvPr id="5" name="Picture 4">
            <a:extLst>
              <a:ext uri="{FF2B5EF4-FFF2-40B4-BE49-F238E27FC236}">
                <a16:creationId xmlns:a16="http://schemas.microsoft.com/office/drawing/2014/main" id="{132809BA-18FD-4B95-B81A-5D742D2D1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73" y="2661334"/>
            <a:ext cx="7790163" cy="2815492"/>
          </a:xfrm>
          <a:prstGeom prst="rect">
            <a:avLst/>
          </a:prstGeom>
        </p:spPr>
      </p:pic>
    </p:spTree>
    <p:extLst>
      <p:ext uri="{BB962C8B-B14F-4D97-AF65-F5344CB8AC3E}">
        <p14:creationId xmlns:p14="http://schemas.microsoft.com/office/powerpoint/2010/main" val="197264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1BAE-82EC-416B-BCC1-111210049728}"/>
              </a:ext>
            </a:extLst>
          </p:cNvPr>
          <p:cNvSpPr>
            <a:spLocks noGrp="1"/>
          </p:cNvSpPr>
          <p:nvPr>
            <p:ph type="title"/>
          </p:nvPr>
        </p:nvSpPr>
        <p:spPr/>
        <p:txBody>
          <a:bodyPr/>
          <a:lstStyle/>
          <a:p>
            <a:r>
              <a:rPr lang="en-US" dirty="0"/>
              <a:t>Risk and the Value of Stocks </a:t>
            </a:r>
            <a:r>
              <a:rPr lang="en-US" sz="2000" b="0" dirty="0"/>
              <a:t>(1 of 7)</a:t>
            </a:r>
            <a:br>
              <a:rPr lang="en-US"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6BCC7F-2134-490C-9E1E-657B9033FB66}"/>
                  </a:ext>
                </a:extLst>
              </p:cNvPr>
              <p:cNvSpPr>
                <a:spLocks noGrp="1"/>
              </p:cNvSpPr>
              <p:nvPr>
                <p:ph idx="1"/>
              </p:nvPr>
            </p:nvSpPr>
            <p:spPr/>
            <p:txBody>
              <a:bodyPr/>
              <a:lstStyle/>
              <a:p>
                <a:r>
                  <a:rPr lang="en-US" sz="2000" dirty="0"/>
                  <a:t>Stockholders require </a:t>
                </a:r>
                <a:r>
                  <a:rPr lang="en-US" sz="2000" b="1" dirty="0"/>
                  <a:t>compensation</a:t>
                </a:r>
                <a:r>
                  <a:rPr lang="en-US" sz="2000" dirty="0"/>
                  <a:t> for the risk they face; the higher the risk, the greater the compensation.</a:t>
                </a:r>
              </a:p>
              <a:p>
                <a:endParaRPr lang="en-US" sz="2000" dirty="0"/>
              </a:p>
              <a:p>
                <a:pPr marL="2286000" lvl="5"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𝑟𝑖𝑠𝑘</m:t>
                      </m:r>
                      <m:r>
                        <a:rPr lang="en-US" sz="2000" b="0" i="1" smtClean="0">
                          <a:latin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𝑟𝑒𝑡𝑢𝑟𝑛</m:t>
                      </m:r>
                      <m:r>
                        <a:rPr lang="en-US" sz="2000" i="1">
                          <a:latin typeface="Cambria Math" panose="02040503050406030204" pitchFamily="18" charset="0"/>
                        </a:rPr>
                        <m:t>↑</m:t>
                      </m:r>
                    </m:oMath>
                  </m:oMathPara>
                </a14:m>
                <a:endParaRPr lang="en-US" sz="2000" dirty="0"/>
              </a:p>
              <a:p>
                <a:r>
                  <a:rPr lang="en-US" sz="2000" dirty="0"/>
                  <a:t>To integrate risk into stock valuation, we will return to the simple question we asked earlier: </a:t>
                </a:r>
              </a:p>
              <a:p>
                <a:pPr lvl="1"/>
                <a:r>
                  <a:rPr lang="en-US" sz="2000" dirty="0"/>
                  <a:t>How will investors with a one-year investment horizon value a stock? </a:t>
                </a:r>
              </a:p>
            </p:txBody>
          </p:sp>
        </mc:Choice>
        <mc:Fallback>
          <p:sp>
            <p:nvSpPr>
              <p:cNvPr id="3" name="Content Placeholder 2">
                <a:extLst>
                  <a:ext uri="{FF2B5EF4-FFF2-40B4-BE49-F238E27FC236}">
                    <a16:creationId xmlns:a16="http://schemas.microsoft.com/office/drawing/2014/main" id="{A06BCC7F-2134-490C-9E1E-657B9033FB66}"/>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359043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2BB7-5AB2-4696-9215-0B334E52B0D8}"/>
              </a:ext>
            </a:extLst>
          </p:cNvPr>
          <p:cNvSpPr>
            <a:spLocks noGrp="1"/>
          </p:cNvSpPr>
          <p:nvPr>
            <p:ph type="title"/>
          </p:nvPr>
        </p:nvSpPr>
        <p:spPr/>
        <p:txBody>
          <a:bodyPr/>
          <a:lstStyle/>
          <a:p>
            <a:r>
              <a:rPr lang="en-US" dirty="0"/>
              <a:t>Risk and the Value of Stocks </a:t>
            </a:r>
            <a:r>
              <a:rPr lang="en-US" sz="2000" b="0" dirty="0"/>
              <a:t>(2 of 7)</a:t>
            </a:r>
            <a:br>
              <a:rPr lang="en-US" dirty="0"/>
            </a:br>
            <a:endParaRPr lang="en-US" dirty="0"/>
          </a:p>
        </p:txBody>
      </p:sp>
      <p:sp>
        <p:nvSpPr>
          <p:cNvPr id="3" name="Content Placeholder 2">
            <a:extLst>
              <a:ext uri="{FF2B5EF4-FFF2-40B4-BE49-F238E27FC236}">
                <a16:creationId xmlns:a16="http://schemas.microsoft.com/office/drawing/2014/main" id="{278A54CA-1244-4D3E-B091-AC926DF28CBA}"/>
              </a:ext>
            </a:extLst>
          </p:cNvPr>
          <p:cNvSpPr>
            <a:spLocks noGrp="1"/>
          </p:cNvSpPr>
          <p:nvPr>
            <p:ph idx="1"/>
          </p:nvPr>
        </p:nvSpPr>
        <p:spPr/>
        <p:txBody>
          <a:bodyPr/>
          <a:lstStyle/>
          <a:p>
            <a:r>
              <a:rPr lang="en-US" sz="2000" dirty="0"/>
              <a:t>One answer is that the stock price equals </a:t>
            </a:r>
            <a:r>
              <a:rPr lang="en-US" sz="2000" b="1" dirty="0"/>
              <a:t>the present value </a:t>
            </a:r>
            <a:r>
              <a:rPr lang="en-US" sz="2000" dirty="0"/>
              <a:t>of the price of the stock in one year’s time plus the dividend payments received in the interim.</a:t>
            </a:r>
          </a:p>
          <a:p>
            <a:endParaRPr lang="en-US" sz="2000" dirty="0"/>
          </a:p>
          <a:p>
            <a:r>
              <a:rPr lang="en-US" sz="2000" dirty="0"/>
              <a:t>But once we recognize </a:t>
            </a:r>
            <a:r>
              <a:rPr lang="en-US" sz="2000" b="1" dirty="0"/>
              <a:t>the risk involved </a:t>
            </a:r>
            <a:r>
              <a:rPr lang="en-US" sz="2000" dirty="0"/>
              <a:t>in buying stock, the answer to this question changes.</a:t>
            </a:r>
          </a:p>
          <a:p>
            <a:pPr marL="0" indent="0">
              <a:buNone/>
            </a:pPr>
            <a:r>
              <a:rPr lang="en-US" sz="2000" dirty="0"/>
              <a:t> </a:t>
            </a:r>
          </a:p>
          <a:p>
            <a:r>
              <a:rPr lang="en-US" sz="2000" dirty="0"/>
              <a:t>The new answer is that an investor will buy a stock </a:t>
            </a:r>
            <a:r>
              <a:rPr lang="en-US" sz="2000" b="1" dirty="0"/>
              <a:t>with the idea of obtaining a certain return</a:t>
            </a:r>
            <a:r>
              <a:rPr lang="en-US" sz="2000" dirty="0"/>
              <a:t>, which includes compensation for the stock’s risk.</a:t>
            </a:r>
          </a:p>
          <a:p>
            <a:endParaRPr lang="en-US" sz="2000" dirty="0"/>
          </a:p>
          <a:p>
            <a:endParaRPr lang="en-US" dirty="0"/>
          </a:p>
        </p:txBody>
      </p:sp>
    </p:spTree>
    <p:extLst>
      <p:ext uri="{BB962C8B-B14F-4D97-AF65-F5344CB8AC3E}">
        <p14:creationId xmlns:p14="http://schemas.microsoft.com/office/powerpoint/2010/main" val="3176775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64CA-7944-4966-8D68-630BC6CDAF7C}"/>
              </a:ext>
            </a:extLst>
          </p:cNvPr>
          <p:cNvSpPr>
            <a:spLocks noGrp="1"/>
          </p:cNvSpPr>
          <p:nvPr>
            <p:ph type="title"/>
          </p:nvPr>
        </p:nvSpPr>
        <p:spPr/>
        <p:txBody>
          <a:bodyPr/>
          <a:lstStyle/>
          <a:p>
            <a:r>
              <a:rPr lang="en-US" dirty="0"/>
              <a:t>Risk and the Value of Stocks </a:t>
            </a:r>
            <a:r>
              <a:rPr lang="en-US" sz="2000" b="0" dirty="0"/>
              <a:t>(3 of 7)</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BD93E4-05D1-4E9C-B433-C7AABAE164E4}"/>
                  </a:ext>
                </a:extLst>
              </p:cNvPr>
              <p:cNvSpPr>
                <a:spLocks noGrp="1"/>
              </p:cNvSpPr>
              <p:nvPr>
                <p:ph idx="1"/>
              </p:nvPr>
            </p:nvSpPr>
            <p:spPr/>
            <p:txBody>
              <a:bodyPr/>
              <a:lstStyle/>
              <a:p>
                <a:r>
                  <a:rPr lang="en-US" sz="2000" dirty="0"/>
                  <a:t>Here is how the process works:</a:t>
                </a:r>
              </a:p>
              <a:p>
                <a:pPr marL="829818" lvl="1" indent="-342900"/>
                <a:r>
                  <a:rPr lang="en-US" sz="2000" dirty="0"/>
                  <a:t> Buying the stock for an initial price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𝑇𝑜𝑑𝑎𝑦</m:t>
                        </m:r>
                      </m:sub>
                    </m:sSub>
                  </m:oMath>
                </a14:m>
                <a:r>
                  <a:rPr lang="en-US" sz="2000" dirty="0"/>
                  <a:t> entitles the investor to a dividend next year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𝑁𝑒𝑥𝑡</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𝑌𝑒𝑎𝑟</m:t>
                        </m:r>
                      </m:sub>
                    </m:sSub>
                  </m:oMath>
                </a14:m>
                <a:r>
                  <a:rPr lang="en-US" sz="2000" dirty="0"/>
                  <a:t> plus the proceeds from the sale of the stock one year later,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b="0" i="1" dirty="0" smtClean="0">
                            <a:latin typeface="Cambria Math" panose="02040503050406030204" pitchFamily="18" charset="0"/>
                          </a:rPr>
                          <m:t>𝑁𝑒𝑥𝑡</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𝑌𝑒𝑎𝑟</m:t>
                        </m:r>
                      </m:sub>
                    </m:sSub>
                  </m:oMath>
                </a14:m>
                <a:r>
                  <a:rPr lang="en-US" sz="2000" dirty="0"/>
                  <a:t>. </a:t>
                </a:r>
              </a:p>
              <a:p>
                <a:pPr marL="342900" indent="-342900"/>
                <a:r>
                  <a:rPr lang="en-US" sz="2000" dirty="0"/>
                  <a:t>The </a:t>
                </a:r>
                <a:r>
                  <a:rPr lang="en-US" sz="2000" b="1" dirty="0"/>
                  <a:t>return</a:t>
                </a:r>
                <a:r>
                  <a:rPr lang="en-US" sz="2000" dirty="0"/>
                  <a:t> from the purchase and </a:t>
                </a:r>
                <a:r>
                  <a:rPr lang="en-US" sz="2000" u="sng" dirty="0"/>
                  <a:t>subsequent sale of the stock </a:t>
                </a:r>
                <a:r>
                  <a:rPr lang="en-US" sz="2000" dirty="0"/>
                  <a:t>equals the dividend plus the difference in the price, both divided by the initial price.</a:t>
                </a:r>
              </a:p>
              <a:p>
                <a:endParaRPr lang="en-US" dirty="0"/>
              </a:p>
            </p:txBody>
          </p:sp>
        </mc:Choice>
        <mc:Fallback xmlns="">
          <p:sp>
            <p:nvSpPr>
              <p:cNvPr id="3" name="Content Placeholder 2">
                <a:extLst>
                  <a:ext uri="{FF2B5EF4-FFF2-40B4-BE49-F238E27FC236}">
                    <a16:creationId xmlns:a16="http://schemas.microsoft.com/office/drawing/2014/main" id="{FCBD93E4-05D1-4E9C-B433-C7AABAE164E4}"/>
                  </a:ext>
                </a:extLst>
              </p:cNvPr>
              <p:cNvSpPr>
                <a:spLocks noGrp="1" noRot="1" noChangeAspect="1" noMove="1" noResize="1" noEditPoints="1" noAdjustHandles="1" noChangeArrowheads="1" noChangeShapeType="1" noTextEdit="1"/>
              </p:cNvSpPr>
              <p:nvPr>
                <p:ph idx="1"/>
              </p:nvPr>
            </p:nvSpPr>
            <p:spPr>
              <a:blipFill>
                <a:blip r:embed="rId2"/>
                <a:stretch>
                  <a:fillRect l="-1778" t="-1617" r="-170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14707FA-2AF7-4785-8689-491A96C28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275195"/>
            <a:ext cx="8229600" cy="1142250"/>
          </a:xfrm>
          <a:prstGeom prst="rect">
            <a:avLst/>
          </a:prstGeom>
        </p:spPr>
      </p:pic>
    </p:spTree>
    <p:extLst>
      <p:ext uri="{BB962C8B-B14F-4D97-AF65-F5344CB8AC3E}">
        <p14:creationId xmlns:p14="http://schemas.microsoft.com/office/powerpoint/2010/main" val="373835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1659-6C7C-4E9E-8C79-17B40F9A0FEA}"/>
              </a:ext>
            </a:extLst>
          </p:cNvPr>
          <p:cNvSpPr>
            <a:spLocks noGrp="1"/>
          </p:cNvSpPr>
          <p:nvPr>
            <p:ph type="title"/>
          </p:nvPr>
        </p:nvSpPr>
        <p:spPr/>
        <p:txBody>
          <a:bodyPr/>
          <a:lstStyle/>
          <a:p>
            <a:r>
              <a:rPr lang="en-US" dirty="0"/>
              <a:t>Risk and the Value of Stocks </a:t>
            </a:r>
            <a:r>
              <a:rPr lang="en-US" sz="2000" b="0" dirty="0"/>
              <a:t>(4 of 7)</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4BEF2-7CE4-4339-9C46-A7435BBC9DB4}"/>
                  </a:ext>
                </a:extLst>
              </p:cNvPr>
              <p:cNvSpPr>
                <a:spLocks noGrp="1"/>
              </p:cNvSpPr>
              <p:nvPr>
                <p:ph idx="1"/>
              </p:nvPr>
            </p:nvSpPr>
            <p:spPr/>
            <p:txBody>
              <a:bodyPr/>
              <a:lstStyle/>
              <a:p>
                <a:r>
                  <a:rPr lang="en-US" sz="2000" dirty="0"/>
                  <a:t>Because the </a:t>
                </a:r>
                <a:r>
                  <a:rPr lang="en-US" sz="2000" u="sng" dirty="0"/>
                  <a:t>ultimate future sale price </a:t>
                </a:r>
                <a:r>
                  <a:rPr lang="en-US" sz="2000" dirty="0"/>
                  <a:t>is </a:t>
                </a:r>
                <a:r>
                  <a:rPr lang="en-US" sz="2000" b="1" dirty="0"/>
                  <a:t>unknown</a:t>
                </a:r>
                <a:r>
                  <a:rPr lang="en-US" sz="2000" dirty="0"/>
                  <a:t>, the stock is risky and the investor will require compensation in the form of a </a:t>
                </a:r>
                <a:r>
                  <a:rPr lang="en-US" sz="2000" b="1" dirty="0"/>
                  <a:t>risk premium. </a:t>
                </a:r>
              </a:p>
              <a:p>
                <a:r>
                  <a:rPr lang="en-US" sz="2000" dirty="0"/>
                  <a:t>We will think of the </a:t>
                </a:r>
                <a:r>
                  <a:rPr lang="en-US" sz="2000" b="1" dirty="0"/>
                  <a:t>required return </a:t>
                </a:r>
                <a:r>
                  <a:rPr lang="en-US" sz="2000" dirty="0"/>
                  <a:t>as:</a:t>
                </a:r>
              </a:p>
              <a:p>
                <a:pPr lvl="1"/>
                <a14:m>
                  <m:oMath xmlns:m="http://schemas.openxmlformats.org/officeDocument/2006/math">
                    <m:r>
                      <a:rPr lang="en-US" sz="2000" b="0" i="1" smtClean="0">
                        <a:latin typeface="Cambria Math" panose="02040503050406030204" pitchFamily="18" charset="0"/>
                        <a:ea typeface="Cambria Math" panose="02040503050406030204" pitchFamily="18" charset="0"/>
                      </a:rPr>
                      <m:t>𝑒𝑥𝑝𝑒𝑐𝑡𝑑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𝑟𝑒𝑡𝑢𝑟𝑛</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𝑟𝑖𝑠𝑘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𝑓𝑟𝑒𝑒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𝑖𝑛𝑡𝑒𝑟𝑠𝑡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𝑟𝑎𝑡𝑒</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𝑟𝑖𝑠𝑘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𝑝𝑟𝑒𝑚𝑖𝑚𝑢𝑚</m:t>
                    </m:r>
                    <m:r>
                      <a:rPr lang="en-US" sz="2000" b="0" i="1" smtClean="0">
                        <a:latin typeface="Cambria Math" panose="02040503050406030204" pitchFamily="18" charset="0"/>
                        <a:ea typeface="Cambria Math" panose="02040503050406030204" pitchFamily="18" charset="0"/>
                      </a:rPr>
                      <m:t> </m:t>
                    </m:r>
                  </m:oMath>
                </a14:m>
                <a:r>
                  <a:rPr lang="en-US" sz="2000" dirty="0"/>
                  <a:t>(sometimes called the </a:t>
                </a:r>
                <a:r>
                  <a:rPr lang="en-US" sz="2000" b="1" dirty="0"/>
                  <a:t>equity risk premium</a:t>
                </a:r>
                <a:r>
                  <a:rPr lang="en-US" sz="2000" dirty="0"/>
                  <a:t>).</a:t>
                </a:r>
              </a:p>
              <a:p>
                <a:endParaRPr lang="en-US" sz="2000" dirty="0"/>
              </a:p>
              <a:p>
                <a:r>
                  <a:rPr lang="en-US" sz="2000" dirty="0"/>
                  <a:t>We can approximate the risk-free rate as the interest rate on a U.S. Treasury security with a maturity of several months. </a:t>
                </a:r>
              </a:p>
              <a:p>
                <a:endParaRPr lang="en-US" dirty="0"/>
              </a:p>
            </p:txBody>
          </p:sp>
        </mc:Choice>
        <mc:Fallback xmlns="">
          <p:sp>
            <p:nvSpPr>
              <p:cNvPr id="3" name="Content Placeholder 2">
                <a:extLst>
                  <a:ext uri="{FF2B5EF4-FFF2-40B4-BE49-F238E27FC236}">
                    <a16:creationId xmlns:a16="http://schemas.microsoft.com/office/drawing/2014/main" id="{9BE4BEF2-7CE4-4339-9C46-A7435BBC9DB4}"/>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3292942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9140-2F6A-40B8-85FF-2939E42D0892}"/>
              </a:ext>
            </a:extLst>
          </p:cNvPr>
          <p:cNvSpPr>
            <a:spLocks noGrp="1"/>
          </p:cNvSpPr>
          <p:nvPr>
            <p:ph type="title"/>
          </p:nvPr>
        </p:nvSpPr>
        <p:spPr/>
        <p:txBody>
          <a:bodyPr/>
          <a:lstStyle/>
          <a:p>
            <a:r>
              <a:rPr lang="en-US" dirty="0"/>
              <a:t>Risk and the Value of Stocks </a:t>
            </a:r>
            <a:r>
              <a:rPr lang="en-US" sz="2000" b="0" dirty="0"/>
              <a:t>(6 of 7)</a:t>
            </a:r>
            <a:endParaRPr lang="en-US" dirty="0"/>
          </a:p>
        </p:txBody>
      </p:sp>
      <p:sp>
        <p:nvSpPr>
          <p:cNvPr id="3" name="Content Placeholder 2">
            <a:extLst>
              <a:ext uri="{FF2B5EF4-FFF2-40B4-BE49-F238E27FC236}">
                <a16:creationId xmlns:a16="http://schemas.microsoft.com/office/drawing/2014/main" id="{913FB3E1-777B-4527-A31C-10860F0CFB52}"/>
              </a:ext>
            </a:extLst>
          </p:cNvPr>
          <p:cNvSpPr>
            <a:spLocks noGrp="1"/>
          </p:cNvSpPr>
          <p:nvPr>
            <p:ph idx="1"/>
          </p:nvPr>
        </p:nvSpPr>
        <p:spPr/>
        <p:txBody>
          <a:bodyPr/>
          <a:lstStyle/>
          <a:p>
            <a:r>
              <a:rPr lang="en-US" sz="2000" dirty="0"/>
              <a:t>Combining this equation with our earlier analysis is straightforward. </a:t>
            </a:r>
          </a:p>
          <a:p>
            <a:r>
              <a:rPr lang="en-US" sz="2000" dirty="0"/>
              <a:t>All we need to do is recognize that the </a:t>
            </a:r>
            <a:r>
              <a:rPr lang="en-US" sz="2000" b="1" dirty="0"/>
              <a:t>interest rate </a:t>
            </a:r>
            <a:r>
              <a:rPr lang="en-US" sz="2000" dirty="0"/>
              <a:t>used for the present-value calculation in the </a:t>
            </a:r>
            <a:r>
              <a:rPr lang="en-US" sz="2000" b="1" dirty="0"/>
              <a:t>dividend-discount model </a:t>
            </a:r>
            <a:r>
              <a:rPr lang="en-US" sz="2000" dirty="0"/>
              <a:t>is the </a:t>
            </a:r>
            <a:r>
              <a:rPr lang="en-US" sz="2000" u="sng" dirty="0"/>
              <a:t>sum of the risk-free return and a risk premium. </a:t>
            </a:r>
          </a:p>
          <a:p>
            <a:r>
              <a:rPr lang="en-US" sz="2000" dirty="0"/>
              <a:t>Using this insight, we can rewrite equation as</a:t>
            </a:r>
          </a:p>
          <a:p>
            <a:endParaRPr lang="en-US" sz="2000" dirty="0"/>
          </a:p>
          <a:p>
            <a:endParaRPr lang="en-US" dirty="0"/>
          </a:p>
        </p:txBody>
      </p:sp>
      <p:pic>
        <p:nvPicPr>
          <p:cNvPr id="5" name="Picture 4">
            <a:extLst>
              <a:ext uri="{FF2B5EF4-FFF2-40B4-BE49-F238E27FC236}">
                <a16:creationId xmlns:a16="http://schemas.microsoft.com/office/drawing/2014/main" id="{329FAEF7-3882-4A92-8FEF-9E195B816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987" y="3856254"/>
            <a:ext cx="3248025" cy="1314450"/>
          </a:xfrm>
          <a:prstGeom prst="rect">
            <a:avLst/>
          </a:prstGeom>
        </p:spPr>
      </p:pic>
    </p:spTree>
    <p:extLst>
      <p:ext uri="{BB962C8B-B14F-4D97-AF65-F5344CB8AC3E}">
        <p14:creationId xmlns:p14="http://schemas.microsoft.com/office/powerpoint/2010/main" val="132386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EA3A-5C1A-4C2B-8C9C-527B7719738A}"/>
              </a:ext>
            </a:extLst>
          </p:cNvPr>
          <p:cNvSpPr>
            <a:spLocks noGrp="1"/>
          </p:cNvSpPr>
          <p:nvPr>
            <p:ph type="title"/>
          </p:nvPr>
        </p:nvSpPr>
        <p:spPr/>
        <p:txBody>
          <a:bodyPr/>
          <a:lstStyle/>
          <a:p>
            <a:r>
              <a:rPr lang="en-US" dirty="0"/>
              <a:t>Risk and the Value of Stocks </a:t>
            </a:r>
            <a:r>
              <a:rPr lang="en-US" sz="2000" b="0" dirty="0"/>
              <a:t>(7 of 7)</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8B11C2-991C-4C66-BCFF-52999C70FA40}"/>
                  </a:ext>
                </a:extLst>
              </p:cNvPr>
              <p:cNvSpPr>
                <a:spLocks noGrp="1"/>
              </p:cNvSpPr>
              <p:nvPr>
                <p:ph idx="1"/>
              </p:nvPr>
            </p:nvSpPr>
            <p:spPr/>
            <p:txBody>
              <a:bodyPr/>
              <a:lstStyle/>
              <a:p>
                <a:r>
                  <a:rPr lang="en-US" sz="2000" dirty="0"/>
                  <a:t>we can see that:</a:t>
                </a:r>
              </a:p>
              <a:p>
                <a:pPr lvl="1"/>
                <a:r>
                  <a:rPr lang="en-US" sz="2000" dirty="0"/>
                  <a:t> The </a:t>
                </a:r>
                <a:r>
                  <a:rPr lang="en-US" sz="2000" u="sng" dirty="0"/>
                  <a:t>higher</a:t>
                </a:r>
                <a:r>
                  <a:rPr lang="en-US" sz="2000" dirty="0"/>
                  <a:t> the </a:t>
                </a:r>
                <a:r>
                  <a:rPr lang="en-US" sz="2000" b="1" dirty="0"/>
                  <a:t>risk premium </a:t>
                </a:r>
                <a:r>
                  <a:rPr lang="en-US" sz="2000" i="1" dirty="0"/>
                  <a:t>investors</a:t>
                </a:r>
                <a:r>
                  <a:rPr lang="en-US" sz="2000" b="1" i="1" dirty="0"/>
                  <a:t> </a:t>
                </a:r>
                <a:r>
                  <a:rPr lang="en-US" sz="2000" i="1" dirty="0"/>
                  <a:t>demand </a:t>
                </a:r>
                <a:r>
                  <a:rPr lang="en-US" sz="2000" dirty="0"/>
                  <a:t>to hold a stock, the </a:t>
                </a:r>
                <a:r>
                  <a:rPr lang="en-US" sz="2000" u="sng" dirty="0"/>
                  <a:t>lower</a:t>
                </a:r>
                <a:r>
                  <a:rPr lang="en-US" sz="2000" dirty="0"/>
                  <a:t> its </a:t>
                </a:r>
                <a:r>
                  <a:rPr lang="en-US" sz="2000" b="1" dirty="0"/>
                  <a:t>price</a:t>
                </a:r>
                <a:r>
                  <a:rPr lang="en-US" sz="2000" dirty="0"/>
                  <a:t>.</a:t>
                </a:r>
              </a:p>
              <a:p>
                <a:pPr marL="457200" lvl="1" indent="0">
                  <a:buNone/>
                </a:pPr>
                <a:endParaRPr lang="en-US" sz="20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𝑟𝑝</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oMath>
                  </m:oMathPara>
                </a14:m>
                <a:endParaRPr lang="en-US" sz="2000" dirty="0"/>
              </a:p>
              <a:p>
                <a:pPr lvl="1"/>
                <a:r>
                  <a:rPr lang="en-US" sz="2000" dirty="0"/>
                  <a:t>Similarly, the </a:t>
                </a:r>
                <a:r>
                  <a:rPr lang="en-US" sz="2000" u="sng" dirty="0"/>
                  <a:t>higher</a:t>
                </a:r>
                <a:r>
                  <a:rPr lang="en-US" sz="2000" dirty="0"/>
                  <a:t> the </a:t>
                </a:r>
                <a:r>
                  <a:rPr lang="en-US" sz="2000" b="1" dirty="0"/>
                  <a:t>risk-free return</a:t>
                </a:r>
                <a:r>
                  <a:rPr lang="en-US" sz="2000" dirty="0"/>
                  <a:t>, the </a:t>
                </a:r>
                <a:r>
                  <a:rPr lang="en-US" sz="2000" u="sng" dirty="0"/>
                  <a:t>lower</a:t>
                </a:r>
                <a:r>
                  <a:rPr lang="en-US" sz="2000" dirty="0"/>
                  <a:t> the stock’s </a:t>
                </a:r>
                <a:r>
                  <a:rPr lang="en-US" sz="2000" b="1" dirty="0"/>
                  <a:t>price</a:t>
                </a:r>
                <a:r>
                  <a:rPr lang="en-US" sz="2000" dirty="0"/>
                  <a:t>.</a:t>
                </a:r>
              </a:p>
              <a:p>
                <a:endParaRPr lang="en-US" sz="2000" dirty="0"/>
              </a:p>
              <a:p>
                <a:pPr marL="486918"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oMath>
                  </m:oMathPara>
                </a14:m>
                <a:endParaRPr lang="en-US" sz="2000" dirty="0"/>
              </a:p>
              <a:p>
                <a:endParaRPr lang="en-US" dirty="0"/>
              </a:p>
            </p:txBody>
          </p:sp>
        </mc:Choice>
        <mc:Fallback xmlns="">
          <p:sp>
            <p:nvSpPr>
              <p:cNvPr id="3" name="Content Placeholder 2">
                <a:extLst>
                  <a:ext uri="{FF2B5EF4-FFF2-40B4-BE49-F238E27FC236}">
                    <a16:creationId xmlns:a16="http://schemas.microsoft.com/office/drawing/2014/main" id="{8C8B11C2-991C-4C66-BCFF-52999C70FA40}"/>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403371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Market Sets Stock Prices</a:t>
            </a:r>
            <a:r>
              <a:rPr lang="en-US" b="0" dirty="0"/>
              <a:t> </a:t>
            </a:r>
            <a:r>
              <a:rPr lang="en-US" sz="2000" b="0" dirty="0"/>
              <a:t>(1 of 2)</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The price is set by the buyer willing to pay the highest price.</a:t>
            </a:r>
          </a:p>
          <a:p>
            <a:r>
              <a:rPr lang="en-US" sz="2000" dirty="0">
                <a:ea typeface="ヒラギノ角ゴ Pro W3" charset="-128"/>
              </a:rPr>
              <a:t>The market price will be set by the buyer who can take best advantage of the asset.</a:t>
            </a:r>
          </a:p>
          <a:p>
            <a:r>
              <a:rPr lang="en-US" sz="2000" dirty="0">
                <a:ea typeface="ヒラギノ角ゴ Pro W3" charset="-128"/>
              </a:rPr>
              <a:t>Superior information about an asset can increase its value by reducing its perceived risk.</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Market Sets Stock </a:t>
            </a:r>
            <a:r>
              <a:rPr lang="en-US"/>
              <a:t>Prices</a:t>
            </a:r>
            <a:r>
              <a:rPr lang="en-US" b="0"/>
              <a:t> </a:t>
            </a:r>
            <a:r>
              <a:rPr lang="en-US" sz="2000" b="0"/>
              <a:t>(2 </a:t>
            </a:r>
            <a:r>
              <a:rPr lang="en-US" sz="2000" b="0" dirty="0"/>
              <a:t>of 2)</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Information is important for individuals to value each asset.</a:t>
            </a:r>
          </a:p>
          <a:p>
            <a:r>
              <a:rPr lang="en-US" sz="2000" dirty="0">
                <a:ea typeface="ヒラギノ角ゴ Pro W3" charset="-128"/>
              </a:rPr>
              <a:t>When new information is released about a firm, expectations and prices change.</a:t>
            </a:r>
          </a:p>
          <a:p>
            <a:r>
              <a:rPr lang="en-US" sz="2000" dirty="0">
                <a:ea typeface="ヒラギノ角ゴ Pro W3" charset="-128"/>
              </a:rPr>
              <a:t>Market participants constantly receive information and revise their expectations, so stock prices change frequently.</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Monetary Policy and Stock Prices</a:t>
            </a:r>
            <a:r>
              <a:rPr lang="en-US" b="0" dirty="0"/>
              <a:t> </a:t>
            </a:r>
            <a:r>
              <a:rPr lang="en-US" sz="2000" b="0" dirty="0"/>
              <a:t>(1 of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ea typeface="ヒラギノ角ゴ Pro W3" charset="-128"/>
                  </a:rPr>
                  <a:t>Monetary policy can affect stock prices in two ways. </a:t>
                </a:r>
              </a:p>
              <a:p>
                <a:pPr lvl="1"/>
                <a:r>
                  <a:rPr lang="en-US" sz="2000" dirty="0">
                    <a:ea typeface="ヒラギノ角ゴ Pro W3" charset="-128"/>
                  </a:rPr>
                  <a:t>First, when the Fed lowers interest rates, the return on bonds (an alternative asset to stocks) declines, and investors are likely to accept a lower required rate of return on an investment in equity.</a:t>
                </a:r>
              </a:p>
              <a:p>
                <a:pPr lvl="1"/>
                <a:r>
                  <a:rPr lang="en-US" sz="2000" dirty="0">
                    <a:ea typeface="ヒラギノ角ゴ Pro W3" charset="-128"/>
                  </a:rPr>
                  <a:t>The resulting decline in </a:t>
                </a:r>
                <a:r>
                  <a:rPr lang="en-US" sz="2000" dirty="0" err="1">
                    <a:ea typeface="ヒラギノ角ゴ Pro W3" charset="-128"/>
                  </a:rPr>
                  <a:t>ke</a:t>
                </a:r>
                <a:r>
                  <a:rPr lang="en-US" sz="2000" dirty="0">
                    <a:ea typeface="ヒラギノ角ゴ Pro W3" charset="-128"/>
                  </a:rPr>
                  <a:t> lowers the denominator in the Gordon growth model (Equation 5), leads to a higher value of </a:t>
                </a:r>
                <a14:m>
                  <m:oMath xmlns:m="http://schemas.openxmlformats.org/officeDocument/2006/math">
                    <m:sSub>
                      <m:sSubPr>
                        <m:ctrlPr>
                          <a:rPr lang="en-US" sz="2000" i="1" smtClean="0">
                            <a:latin typeface="Cambria Math" panose="02040503050406030204" pitchFamily="18" charset="0"/>
                            <a:ea typeface="ヒラギノ角ゴ Pro W3" charset="-128"/>
                          </a:rPr>
                        </m:ctrlPr>
                      </m:sSubPr>
                      <m:e>
                        <m:r>
                          <a:rPr lang="en-US" sz="2000" b="0" i="1" smtClean="0">
                            <a:latin typeface="Cambria Math" panose="02040503050406030204" pitchFamily="18" charset="0"/>
                            <a:ea typeface="ヒラギノ角ゴ Pro W3" charset="-128"/>
                          </a:rPr>
                          <m:t>𝑃</m:t>
                        </m:r>
                      </m:e>
                      <m:sub>
                        <m:r>
                          <a:rPr lang="en-US" sz="2000" b="0" i="1" smtClean="0">
                            <a:latin typeface="Cambria Math" panose="02040503050406030204" pitchFamily="18" charset="0"/>
                            <a:ea typeface="ヒラギノ角ゴ Pro W3" charset="-128"/>
                          </a:rPr>
                          <m:t>𝑜</m:t>
                        </m:r>
                      </m:sub>
                    </m:sSub>
                  </m:oMath>
                </a14:m>
                <a:r>
                  <a:rPr lang="en-US" sz="2000" dirty="0">
                    <a:ea typeface="ヒラギノ角ゴ Pro W3" charset="-128"/>
                  </a:rPr>
                  <a:t>, and raises stock prices. </a:t>
                </a:r>
              </a:p>
              <a:p>
                <a:pPr lvl="1"/>
                <a:endParaRPr lang="en-US" sz="2000" dirty="0">
                  <a:ea typeface="ヒラギノ角ゴ Pro W3"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296"/>
                </a:stretch>
              </a:blipFill>
            </p:spPr>
            <p:txBody>
              <a:bodyPr/>
              <a:lstStyle/>
              <a:p>
                <a:r>
                  <a:rPr lang="en-US">
                    <a:noFill/>
                  </a:rPr>
                  <a:t> </a:t>
                </a:r>
              </a:p>
            </p:txBody>
          </p:sp>
        </mc:Fallback>
      </mc:AlternateContent>
    </p:spTree>
    <p:extLst>
      <p:ext uri="{BB962C8B-B14F-4D97-AF65-F5344CB8AC3E}">
        <p14:creationId xmlns:p14="http://schemas.microsoft.com/office/powerpoint/2010/main" val="384422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(1 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Calculate the price of common stock.</a:t>
            </a:r>
          </a:p>
          <a:p>
            <a:r>
              <a:rPr lang="en-US" sz="2000" dirty="0">
                <a:ea typeface="ヒラギノ角ゴ Pro W3" charset="-128"/>
              </a:rPr>
              <a:t>Recognize the impact of new information on stock prices.</a:t>
            </a:r>
          </a:p>
          <a:p>
            <a:r>
              <a:rPr lang="en-US" sz="2000" dirty="0">
                <a:ea typeface="ヒラギノ角ゴ Pro W3" charset="-128"/>
              </a:rPr>
              <a:t>Compare and contrast adaptive and rational expectations.</a:t>
            </a:r>
          </a:p>
          <a:p>
            <a:r>
              <a:rPr lang="en-US" sz="2000" dirty="0">
                <a:ea typeface="ヒラギノ角ゴ Pro W3" charset="-128"/>
              </a:rPr>
              <a:t>Explain why arbitrage opportunities imply that the efficient market hypothesis holds.</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Application: Monetary Policy and Stock </a:t>
            </a:r>
            <a:r>
              <a:rPr lang="en-US">
                <a:ea typeface="ヒラギノ角ゴ Pro W3" charset="-128"/>
              </a:rPr>
              <a:t>Prices</a:t>
            </a:r>
            <a:r>
              <a:rPr lang="en-US" b="0"/>
              <a:t> </a:t>
            </a:r>
            <a:r>
              <a:rPr lang="en-US" sz="2000" b="0"/>
              <a:t>(2 </a:t>
            </a:r>
            <a:r>
              <a:rPr lang="en-US" sz="2000" b="0" dirty="0"/>
              <a:t>of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lang="en-US" sz="2000" dirty="0">
                    <a:ea typeface="ヒラギノ角ゴ Pro W3" charset="-128"/>
                  </a:rPr>
                  <a:t>Second, </a:t>
                </a:r>
                <a:r>
                  <a:rPr lang="en-US" sz="2000" dirty="0"/>
                  <a:t>a lowering of interest rates is likely to stimulate the economy, so the growth rate in dividends, g, is likely to be somewhat higher. </a:t>
                </a:r>
              </a:p>
              <a:p>
                <a:pPr lvl="1"/>
                <a:r>
                  <a:rPr lang="en-US" sz="2000" dirty="0"/>
                  <a:t>This rise in g also causes the denominator in Equation 5 to decrease, which also leads to a higher </a:t>
                </a:r>
                <a14:m>
                  <m:oMath xmlns:m="http://schemas.openxmlformats.org/officeDocument/2006/math">
                    <m:sSub>
                      <m:sSubPr>
                        <m:ctrlPr>
                          <a:rPr lang="en-US" sz="2000" i="1">
                            <a:latin typeface="Cambria Math" panose="02040503050406030204" pitchFamily="18" charset="0"/>
                            <a:ea typeface="ヒラギノ角ゴ Pro W3" charset="-128"/>
                          </a:rPr>
                        </m:ctrlPr>
                      </m:sSubPr>
                      <m:e>
                        <m:r>
                          <a:rPr lang="en-US" sz="2000" i="1">
                            <a:latin typeface="Cambria Math" panose="02040503050406030204" pitchFamily="18" charset="0"/>
                            <a:ea typeface="ヒラギノ角ゴ Pro W3" charset="-128"/>
                          </a:rPr>
                          <m:t>𝑃</m:t>
                        </m:r>
                      </m:e>
                      <m:sub>
                        <m:r>
                          <a:rPr lang="en-US" sz="2000" i="1">
                            <a:latin typeface="Cambria Math" panose="02040503050406030204" pitchFamily="18" charset="0"/>
                            <a:ea typeface="ヒラギノ角ゴ Pro W3" charset="-128"/>
                          </a:rPr>
                          <m:t>𝑜</m:t>
                        </m:r>
                      </m:sub>
                    </m:sSub>
                  </m:oMath>
                </a14:m>
                <a:r>
                  <a:rPr lang="en-US" sz="2000" dirty="0"/>
                  <a:t> and a rise in stock prices.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617"/>
                </a:stretch>
              </a:blipFill>
            </p:spPr>
            <p:txBody>
              <a:bodyPr/>
              <a:lstStyle/>
              <a:p>
                <a:r>
                  <a:rPr lang="en-US">
                    <a:noFill/>
                  </a:rPr>
                  <a:t> </a:t>
                </a:r>
              </a:p>
            </p:txBody>
          </p:sp>
        </mc:Fallback>
      </mc:AlternateContent>
    </p:spTree>
    <p:extLst>
      <p:ext uri="{BB962C8B-B14F-4D97-AF65-F5344CB8AC3E}">
        <p14:creationId xmlns:p14="http://schemas.microsoft.com/office/powerpoint/2010/main" val="3844223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Application: The Global Financial Crisis and the Stock Market</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The financial crisis that started in August 2007 led to one of the worst bear markets in 50 years.</a:t>
            </a:r>
          </a:p>
          <a:p>
            <a:pPr marL="457200" indent="-457200">
              <a:buFont typeface="+mj-lt"/>
              <a:buAutoNum type="alphaLcParenR"/>
            </a:pPr>
            <a:r>
              <a:rPr lang="en-US" sz="2000" dirty="0">
                <a:ea typeface="ヒラギノ角ゴ Pro W3" charset="-128"/>
              </a:rPr>
              <a:t>Downward revision of growth prospects: ↓</a:t>
            </a:r>
            <a:r>
              <a:rPr lang="en-US" sz="2000" dirty="0">
                <a:ea typeface="ヒラギノ角ゴ Pro W3" charset="-128"/>
                <a:cs typeface="Times New Roman" charset="0"/>
              </a:rPr>
              <a:t>g</a:t>
            </a:r>
          </a:p>
          <a:p>
            <a:pPr marL="457200" indent="-457200">
              <a:buFont typeface="+mj-lt"/>
              <a:buAutoNum type="alphaLcParenR"/>
            </a:pPr>
            <a:r>
              <a:rPr lang="en-US" sz="2000" dirty="0"/>
              <a:t>Increased uncertainty about the U.S. economy and the </a:t>
            </a:r>
            <a:r>
              <a:rPr lang="en-US" sz="2000" b="1" dirty="0"/>
              <a:t>widening credit spreads </a:t>
            </a:r>
            <a:r>
              <a:rPr lang="en-US" sz="2000" dirty="0"/>
              <a:t>caused by the subprime crisis also raised the required return on investment in equity</a:t>
            </a:r>
            <a:r>
              <a:rPr lang="en-US" sz="2000" dirty="0">
                <a:ea typeface="ヒラギノ角ゴ Pro W3" charset="-128"/>
                <a:cs typeface="Times New Roman" charset="0"/>
              </a:rPr>
              <a:t>: </a:t>
            </a:r>
            <a:r>
              <a:rPr lang="en-US" sz="2000" dirty="0">
                <a:ea typeface="ヒラギノ角ゴ Pro W3" charset="-128"/>
              </a:rPr>
              <a:t>↑</a:t>
            </a:r>
            <a:r>
              <a:rPr lang="en-US" sz="2000" dirty="0" err="1">
                <a:ea typeface="ヒラギノ角ゴ Pro W3" charset="-128"/>
                <a:cs typeface="Times New Roman" charset="0"/>
              </a:rPr>
              <a:t>k</a:t>
            </a:r>
            <a:r>
              <a:rPr lang="en-US" sz="2000" baseline="-25000" dirty="0" err="1">
                <a:ea typeface="ヒラギノ角ゴ Pro W3" charset="-128"/>
                <a:cs typeface="Times New Roman" charset="0"/>
              </a:rPr>
              <a:t>e</a:t>
            </a:r>
            <a:endParaRPr lang="en-US" sz="2000" baseline="-25000" dirty="0">
              <a:ea typeface="ヒラギノ角ゴ Pro W3" charset="-128"/>
              <a:cs typeface="Times New Roman" charset="0"/>
            </a:endParaRPr>
          </a:p>
          <a:p>
            <a:r>
              <a:rPr lang="en-US" sz="2000" dirty="0">
                <a:ea typeface="ヒラギノ角ゴ Pro W3" charset="-128"/>
                <a:cs typeface="Times New Roman" charset="0"/>
              </a:rPr>
              <a:t>Gordon model predicts a drop in stock prices.</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2164-1113-4984-A221-05728B623260}"/>
              </a:ext>
            </a:extLst>
          </p:cNvPr>
          <p:cNvSpPr>
            <a:spLocks noGrp="1"/>
          </p:cNvSpPr>
          <p:nvPr>
            <p:ph type="title"/>
          </p:nvPr>
        </p:nvSpPr>
        <p:spPr/>
        <p:txBody>
          <a:bodyPr/>
          <a:lstStyle/>
          <a:p>
            <a:r>
              <a:rPr lang="en-US" dirty="0"/>
              <a:t>Expectations and Asset Pricing </a:t>
            </a:r>
          </a:p>
        </p:txBody>
      </p:sp>
      <p:sp>
        <p:nvSpPr>
          <p:cNvPr id="3" name="Content Placeholder 2">
            <a:extLst>
              <a:ext uri="{FF2B5EF4-FFF2-40B4-BE49-F238E27FC236}">
                <a16:creationId xmlns:a16="http://schemas.microsoft.com/office/drawing/2014/main" id="{968989FD-8123-43B2-861F-625D98174949}"/>
              </a:ext>
            </a:extLst>
          </p:cNvPr>
          <p:cNvSpPr>
            <a:spLocks noGrp="1"/>
          </p:cNvSpPr>
          <p:nvPr>
            <p:ph idx="1"/>
          </p:nvPr>
        </p:nvSpPr>
        <p:spPr/>
        <p:txBody>
          <a:bodyPr/>
          <a:lstStyle/>
          <a:p>
            <a:r>
              <a:rPr lang="en-US" sz="2000" dirty="0"/>
              <a:t>The analysis of stock price evaluation we outlined in the previous section depends on people’s expectations—</a:t>
            </a:r>
            <a:r>
              <a:rPr lang="en-US" sz="2000" b="1" dirty="0"/>
              <a:t>especially expectations of cash flows. </a:t>
            </a:r>
          </a:p>
          <a:p>
            <a:r>
              <a:rPr lang="en-US" sz="2000" dirty="0"/>
              <a:t>It is difficult to think of any sector of the economy in which expectations are not crucial; this is why it is important to examine how expectations are formed. </a:t>
            </a:r>
          </a:p>
          <a:p>
            <a:r>
              <a:rPr lang="en-US" sz="2000" dirty="0"/>
              <a:t>We do so by outlining the theory of rational expectations, currently the most widely used theory to describe the </a:t>
            </a:r>
            <a:r>
              <a:rPr lang="en-US" sz="2000" b="1" dirty="0"/>
              <a:t>formation of business and consumer expectations.</a:t>
            </a:r>
          </a:p>
          <a:p>
            <a:endParaRPr lang="en-US" sz="2000" b="1" dirty="0"/>
          </a:p>
          <a:p>
            <a:endParaRPr lang="en-US" dirty="0"/>
          </a:p>
        </p:txBody>
      </p:sp>
    </p:spTree>
    <p:extLst>
      <p:ext uri="{BB962C8B-B14F-4D97-AF65-F5344CB8AC3E}">
        <p14:creationId xmlns:p14="http://schemas.microsoft.com/office/powerpoint/2010/main" val="294740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Expectations </a:t>
            </a:r>
            <a:r>
              <a:rPr lang="en-US" sz="2000" b="0" dirty="0"/>
              <a:t>(1 of 3)</a:t>
            </a:r>
          </a:p>
        </p:txBody>
      </p:sp>
      <p:sp>
        <p:nvSpPr>
          <p:cNvPr id="3" name="Content Placeholder 2"/>
          <p:cNvSpPr>
            <a:spLocks noGrp="1"/>
          </p:cNvSpPr>
          <p:nvPr>
            <p:ph idx="1"/>
          </p:nvPr>
        </p:nvSpPr>
        <p:spPr/>
        <p:txBody>
          <a:bodyPr/>
          <a:lstStyle/>
          <a:p>
            <a:r>
              <a:rPr lang="en-US" sz="2000" dirty="0">
                <a:ea typeface="ヒラギノ角ゴ Pro W3" charset="-128"/>
              </a:rPr>
              <a:t>Expectations are formed from past experience only.</a:t>
            </a:r>
          </a:p>
          <a:p>
            <a:r>
              <a:rPr lang="en-US" sz="2000" dirty="0">
                <a:ea typeface="ヒラギノ角ゴ Pro W3" charset="-128"/>
              </a:rPr>
              <a:t>Changes in expectations will occur </a:t>
            </a:r>
            <a:r>
              <a:rPr lang="en-US" sz="2000" b="1" dirty="0">
                <a:ea typeface="ヒラギノ角ゴ Pro W3" charset="-128"/>
              </a:rPr>
              <a:t>slowly over time </a:t>
            </a:r>
            <a:r>
              <a:rPr lang="en-US" sz="2000" dirty="0">
                <a:ea typeface="ヒラギノ角ゴ Pro W3" charset="-128"/>
              </a:rPr>
              <a:t>as data for the variable evolve:</a:t>
            </a:r>
          </a:p>
          <a:p>
            <a:endParaRPr lang="en-US" sz="2000" dirty="0">
              <a:ea typeface="ヒラギノ角ゴ Pro W3" charset="-128"/>
            </a:endParaRPr>
          </a:p>
          <a:p>
            <a:pPr lvl="1"/>
            <a:r>
              <a:rPr lang="en-US" sz="2000" dirty="0"/>
              <a:t>For instance, if inflation had formerly been steady at a 5% rate, expectations of future inflation would be 5%, too. </a:t>
            </a:r>
          </a:p>
          <a:p>
            <a:pPr lvl="1"/>
            <a:r>
              <a:rPr lang="en-US" sz="2000" dirty="0"/>
              <a:t>If inflation rose to a steady rate of 10%, expectations of future inflation would rise toward 10%, but slowly: In the first year, expected inflation might rise only to 6%; in the second year, to 7%; and so on. </a:t>
            </a:r>
          </a:p>
        </p:txBody>
      </p:sp>
    </p:spTree>
    <p:extLst>
      <p:ext uri="{BB962C8B-B14F-4D97-AF65-F5344CB8AC3E}">
        <p14:creationId xmlns:p14="http://schemas.microsoft.com/office/powerpoint/2010/main" val="3844223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C4E0-4185-4529-A84E-8BB2E9D81554}"/>
              </a:ext>
            </a:extLst>
          </p:cNvPr>
          <p:cNvSpPr>
            <a:spLocks noGrp="1"/>
          </p:cNvSpPr>
          <p:nvPr>
            <p:ph type="title"/>
          </p:nvPr>
        </p:nvSpPr>
        <p:spPr/>
        <p:txBody>
          <a:bodyPr/>
          <a:lstStyle/>
          <a:p>
            <a:r>
              <a:rPr lang="en-US" dirty="0"/>
              <a:t>Adaptive Expectations </a:t>
            </a:r>
            <a:r>
              <a:rPr lang="en-US" sz="2000" b="0" dirty="0"/>
              <a:t>(2 of 3)</a:t>
            </a:r>
            <a:endParaRPr lang="en-US" dirty="0"/>
          </a:p>
        </p:txBody>
      </p:sp>
      <p:sp>
        <p:nvSpPr>
          <p:cNvPr id="3" name="Content Placeholder 2">
            <a:extLst>
              <a:ext uri="{FF2B5EF4-FFF2-40B4-BE49-F238E27FC236}">
                <a16:creationId xmlns:a16="http://schemas.microsoft.com/office/drawing/2014/main" id="{3B418D3A-0101-4219-8462-35DD7D26851F}"/>
              </a:ext>
            </a:extLst>
          </p:cNvPr>
          <p:cNvSpPr>
            <a:spLocks noGrp="1"/>
          </p:cNvSpPr>
          <p:nvPr>
            <p:ph idx="1"/>
          </p:nvPr>
        </p:nvSpPr>
        <p:spPr/>
        <p:txBody>
          <a:bodyPr/>
          <a:lstStyle/>
          <a:p>
            <a:r>
              <a:rPr lang="en-US" sz="2000" dirty="0">
                <a:ea typeface="ヒラギノ角ゴ Pro W3" charset="-128"/>
              </a:rPr>
              <a:t>However, the adaptive expectations hypothesis has been faulted on the grounds that people </a:t>
            </a:r>
            <a:r>
              <a:rPr lang="en-US" sz="2000" b="1" dirty="0">
                <a:ea typeface="ヒラギノ角ゴ Pro W3" charset="-128"/>
              </a:rPr>
              <a:t>use more information than just past data </a:t>
            </a:r>
            <a:r>
              <a:rPr lang="en-US" sz="2000" dirty="0">
                <a:ea typeface="ヒラギノ角ゴ Pro W3" charset="-128"/>
              </a:rPr>
              <a:t>on a single variable to form their expectations of that variable.</a:t>
            </a:r>
          </a:p>
          <a:p>
            <a:endParaRPr lang="en-US" sz="2000" dirty="0">
              <a:ea typeface="ヒラギノ角ゴ Pro W3" charset="-128"/>
            </a:endParaRPr>
          </a:p>
          <a:p>
            <a:r>
              <a:rPr lang="en-US" sz="2000" dirty="0">
                <a:ea typeface="ヒラギノ角ゴ Pro W3" charset="-128"/>
              </a:rPr>
              <a:t>For instance, heir expectations of inflation will almost surely be affected by their </a:t>
            </a:r>
            <a:r>
              <a:rPr lang="en-US" sz="2000" b="1" dirty="0">
                <a:ea typeface="ヒラギノ角ゴ Pro W3" charset="-128"/>
              </a:rPr>
              <a:t>predictions of future monetary policy</a:t>
            </a:r>
            <a:r>
              <a:rPr lang="en-US" sz="2000" dirty="0">
                <a:ea typeface="ヒラギノ角ゴ Pro W3" charset="-128"/>
              </a:rPr>
              <a:t>, as well as by </a:t>
            </a:r>
            <a:r>
              <a:rPr lang="en-US" sz="2000" i="1" dirty="0">
                <a:ea typeface="ヒラギノ角ゴ Pro W3" charset="-128"/>
              </a:rPr>
              <a:t>current and past monetary policy.</a:t>
            </a:r>
            <a:r>
              <a:rPr lang="en-US" sz="2000" dirty="0">
                <a:ea typeface="ヒラギノ角ゴ Pro W3" charset="-128"/>
              </a:rPr>
              <a:t> </a:t>
            </a:r>
          </a:p>
          <a:p>
            <a:endParaRPr lang="en-US" sz="2000" dirty="0">
              <a:ea typeface="ヒラギノ角ゴ Pro W3" charset="-128"/>
            </a:endParaRPr>
          </a:p>
          <a:p>
            <a:r>
              <a:rPr lang="en-US" sz="2000" dirty="0">
                <a:ea typeface="ヒラギノ角ゴ Pro W3" charset="-128"/>
              </a:rPr>
              <a:t>In addition, people often change their expectations </a:t>
            </a:r>
            <a:r>
              <a:rPr lang="en-US" sz="2000" b="1" dirty="0">
                <a:ea typeface="ヒラギノ角ゴ Pro W3" charset="-128"/>
              </a:rPr>
              <a:t>quickly in the light of new information. </a:t>
            </a:r>
          </a:p>
          <a:p>
            <a:endParaRPr lang="en-US" sz="2000" b="1" dirty="0"/>
          </a:p>
          <a:p>
            <a:endParaRPr lang="en-US" dirty="0"/>
          </a:p>
        </p:txBody>
      </p:sp>
    </p:spTree>
    <p:extLst>
      <p:ext uri="{BB962C8B-B14F-4D97-AF65-F5344CB8AC3E}">
        <p14:creationId xmlns:p14="http://schemas.microsoft.com/office/powerpoint/2010/main" val="4150484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997A-420B-4382-B421-FDFEA22C19E3}"/>
              </a:ext>
            </a:extLst>
          </p:cNvPr>
          <p:cNvSpPr>
            <a:spLocks noGrp="1"/>
          </p:cNvSpPr>
          <p:nvPr>
            <p:ph type="title"/>
          </p:nvPr>
        </p:nvSpPr>
        <p:spPr/>
        <p:txBody>
          <a:bodyPr/>
          <a:lstStyle/>
          <a:p>
            <a:r>
              <a:rPr lang="en-US" dirty="0"/>
              <a:t>Adaptive Expectations </a:t>
            </a:r>
            <a:r>
              <a:rPr lang="en-US" sz="2000" b="0" dirty="0"/>
              <a:t>(3 of 3)</a:t>
            </a:r>
            <a:endParaRPr lang="en-US" dirty="0"/>
          </a:p>
        </p:txBody>
      </p:sp>
      <p:sp>
        <p:nvSpPr>
          <p:cNvPr id="3" name="Content Placeholder 2">
            <a:extLst>
              <a:ext uri="{FF2B5EF4-FFF2-40B4-BE49-F238E27FC236}">
                <a16:creationId xmlns:a16="http://schemas.microsoft.com/office/drawing/2014/main" id="{B82A3D50-A432-495F-B1EE-F7F9ED02DB6D}"/>
              </a:ext>
            </a:extLst>
          </p:cNvPr>
          <p:cNvSpPr>
            <a:spLocks noGrp="1"/>
          </p:cNvSpPr>
          <p:nvPr>
            <p:ph idx="1"/>
          </p:nvPr>
        </p:nvSpPr>
        <p:spPr/>
        <p:txBody>
          <a:bodyPr/>
          <a:lstStyle/>
          <a:p>
            <a:r>
              <a:rPr lang="en-US" sz="2000" dirty="0"/>
              <a:t>To address these objections to the validity of adaptive expectations, </a:t>
            </a:r>
            <a:r>
              <a:rPr lang="en-US" sz="2000" u="sng" dirty="0"/>
              <a:t>John </a:t>
            </a:r>
            <a:r>
              <a:rPr lang="en-US" sz="2000" u="sng" dirty="0" err="1"/>
              <a:t>Muth</a:t>
            </a:r>
            <a:r>
              <a:rPr lang="en-US" sz="2000" u="sng" dirty="0"/>
              <a:t> </a:t>
            </a:r>
            <a:r>
              <a:rPr lang="en-US" sz="2000" dirty="0"/>
              <a:t>developed an alternative theory of expectations, called </a:t>
            </a:r>
            <a:r>
              <a:rPr lang="en-US" sz="2000" b="1" dirty="0"/>
              <a:t>rational expectations</a:t>
            </a:r>
            <a:r>
              <a:rPr lang="en-US" sz="2000" dirty="0"/>
              <a:t>, which can be stated as follows: </a:t>
            </a:r>
          </a:p>
          <a:p>
            <a:pPr marL="0" indent="0">
              <a:buNone/>
            </a:pPr>
            <a:endParaRPr lang="en-US" sz="2000" dirty="0"/>
          </a:p>
          <a:p>
            <a:pPr lvl="1"/>
            <a:r>
              <a:rPr lang="en-US" sz="2000" dirty="0"/>
              <a:t>Expectations will be identical to </a:t>
            </a:r>
            <a:r>
              <a:rPr lang="en-US" sz="2000" b="1" dirty="0"/>
              <a:t>optimal forecasts </a:t>
            </a:r>
            <a:r>
              <a:rPr lang="en-US" sz="2000" dirty="0"/>
              <a:t>(the </a:t>
            </a:r>
            <a:r>
              <a:rPr lang="en-US" sz="2000" u="sng" dirty="0"/>
              <a:t>best guess of the future</a:t>
            </a:r>
            <a:r>
              <a:rPr lang="en-US" sz="2000" dirty="0"/>
              <a:t>) </a:t>
            </a:r>
            <a:r>
              <a:rPr lang="en-US" sz="2000" b="1" dirty="0"/>
              <a:t>using all available information</a:t>
            </a:r>
            <a:r>
              <a:rPr lang="en-US" sz="2000" dirty="0"/>
              <a:t>.</a:t>
            </a:r>
          </a:p>
          <a:p>
            <a:endParaRPr lang="en-US" dirty="0"/>
          </a:p>
        </p:txBody>
      </p:sp>
    </p:spTree>
    <p:extLst>
      <p:ext uri="{BB962C8B-B14F-4D97-AF65-F5344CB8AC3E}">
        <p14:creationId xmlns:p14="http://schemas.microsoft.com/office/powerpoint/2010/main" val="2234099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6356-AD74-4FA3-A413-86C0683920A9}"/>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(1 of 4)</a:t>
            </a:r>
          </a:p>
        </p:txBody>
      </p:sp>
      <p:sp>
        <p:nvSpPr>
          <p:cNvPr id="3" name="Content Placeholder 2">
            <a:extLst>
              <a:ext uri="{FF2B5EF4-FFF2-40B4-BE49-F238E27FC236}">
                <a16:creationId xmlns:a16="http://schemas.microsoft.com/office/drawing/2014/main" id="{D1D8E223-985D-4704-8169-D7C714C1437D}"/>
              </a:ext>
            </a:extLst>
          </p:cNvPr>
          <p:cNvSpPr>
            <a:spLocks noGrp="1"/>
          </p:cNvSpPr>
          <p:nvPr>
            <p:ph idx="1"/>
          </p:nvPr>
        </p:nvSpPr>
        <p:spPr/>
        <p:txBody>
          <a:bodyPr/>
          <a:lstStyle/>
          <a:p>
            <a:r>
              <a:rPr lang="en-US" sz="2000" dirty="0"/>
              <a:t>The Gordon growth model shows that</a:t>
            </a:r>
            <a:r>
              <a:rPr lang="en-US" sz="2000" b="1" dirty="0"/>
              <a:t> investors’ expectations </a:t>
            </a:r>
            <a:r>
              <a:rPr lang="en-US" sz="2000" dirty="0"/>
              <a:t>of the </a:t>
            </a:r>
            <a:r>
              <a:rPr lang="en-US" sz="2000" b="1" dirty="0"/>
              <a:t>future profitability of firms play </a:t>
            </a:r>
            <a:r>
              <a:rPr lang="en-US" sz="2000" dirty="0"/>
              <a:t>a crucial role in determining stock prices</a:t>
            </a:r>
          </a:p>
          <a:p>
            <a:r>
              <a:rPr lang="en-US" sz="2000" dirty="0"/>
              <a:t>Today, most economists are critical of the adaptive expectations approach because it assumes that people ignore information that would be useful in making forecasts</a:t>
            </a:r>
          </a:p>
        </p:txBody>
      </p:sp>
    </p:spTree>
    <p:extLst>
      <p:ext uri="{BB962C8B-B14F-4D97-AF65-F5344CB8AC3E}">
        <p14:creationId xmlns:p14="http://schemas.microsoft.com/office/powerpoint/2010/main" val="130187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C413-7883-463E-BAD0-D872D6E30D8A}"/>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(2 of 4)</a:t>
            </a:r>
            <a:endParaRPr lang="en-US" dirty="0"/>
          </a:p>
        </p:txBody>
      </p:sp>
      <p:sp>
        <p:nvSpPr>
          <p:cNvPr id="3" name="Content Placeholder 2">
            <a:extLst>
              <a:ext uri="{FF2B5EF4-FFF2-40B4-BE49-F238E27FC236}">
                <a16:creationId xmlns:a16="http://schemas.microsoft.com/office/drawing/2014/main" id="{A17E3D0A-0328-4356-A4B0-9945D146871F}"/>
              </a:ext>
            </a:extLst>
          </p:cNvPr>
          <p:cNvSpPr>
            <a:spLocks noGrp="1"/>
          </p:cNvSpPr>
          <p:nvPr>
            <p:ph idx="1"/>
          </p:nvPr>
        </p:nvSpPr>
        <p:spPr/>
        <p:txBody>
          <a:bodyPr/>
          <a:lstStyle/>
          <a:p>
            <a:r>
              <a:rPr lang="en-US" sz="2000" dirty="0"/>
              <a:t>For example, in the late 1970s, the rate of inflation increased each year from 1976 through 1980. Anyone forecasting inflation by looking only at its past values would have expected inflation to be lower than it turned out to be. The rate of inflation declined each year from 1980 through 1983. </a:t>
            </a:r>
          </a:p>
          <a:p>
            <a:r>
              <a:rPr lang="en-US" sz="2000" dirty="0"/>
              <a:t>During this period, anyone forecasting inflation by looking only at its past values would have expected inflation to be higher than it actually was. </a:t>
            </a:r>
          </a:p>
          <a:p>
            <a:r>
              <a:rPr lang="en-US" sz="2000" dirty="0"/>
              <a:t>Taking into account additional information, such as Federal Reserve policy, movements in oil prices, or other factors that affect inflation rather than relying only on past values of inflation would have enabled someone to make a more accurate forecast.</a:t>
            </a:r>
          </a:p>
          <a:p>
            <a:endParaRPr lang="en-US" dirty="0"/>
          </a:p>
        </p:txBody>
      </p:sp>
    </p:spTree>
    <p:extLst>
      <p:ext uri="{BB962C8B-B14F-4D97-AF65-F5344CB8AC3E}">
        <p14:creationId xmlns:p14="http://schemas.microsoft.com/office/powerpoint/2010/main" val="1367604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E0B-6B67-41A6-B88D-5D1ADA990E37}"/>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(3 of 4)</a:t>
            </a:r>
            <a:endParaRPr lang="en-US" dirty="0"/>
          </a:p>
        </p:txBody>
      </p:sp>
      <p:sp>
        <p:nvSpPr>
          <p:cNvPr id="3" name="Content Placeholder 2">
            <a:extLst>
              <a:ext uri="{FF2B5EF4-FFF2-40B4-BE49-F238E27FC236}">
                <a16:creationId xmlns:a16="http://schemas.microsoft.com/office/drawing/2014/main" id="{C3833C31-28DE-4D8F-845D-E2A53CE6AEFC}"/>
              </a:ext>
            </a:extLst>
          </p:cNvPr>
          <p:cNvSpPr>
            <a:spLocks noGrp="1"/>
          </p:cNvSpPr>
          <p:nvPr>
            <p:ph idx="1"/>
          </p:nvPr>
        </p:nvSpPr>
        <p:spPr/>
        <p:txBody>
          <a:bodyPr/>
          <a:lstStyle/>
          <a:p>
            <a:r>
              <a:rPr lang="en-US" sz="2000" dirty="0"/>
              <a:t>In 1961, John </a:t>
            </a:r>
            <a:r>
              <a:rPr lang="en-US" sz="2000" dirty="0" err="1"/>
              <a:t>Muth</a:t>
            </a:r>
            <a:r>
              <a:rPr lang="en-US" sz="2000" dirty="0"/>
              <a:t> of Carnegie Mellon University proposed a new approach he labeled rational expectations. </a:t>
            </a:r>
          </a:p>
          <a:p>
            <a:pPr lvl="1"/>
            <a:r>
              <a:rPr lang="en-US" sz="2000" dirty="0"/>
              <a:t>With rational expectations, people make forecasts using all available information</a:t>
            </a:r>
          </a:p>
          <a:p>
            <a:r>
              <a:rPr lang="en-US" sz="2000" dirty="0" err="1"/>
              <a:t>Muth</a:t>
            </a:r>
            <a:r>
              <a:rPr lang="en-US" sz="2000" dirty="0"/>
              <a:t> argued that someone who did not use all available information would not be acting rationally. </a:t>
            </a:r>
          </a:p>
          <a:p>
            <a:pPr lvl="1"/>
            <a:r>
              <a:rPr lang="en-US" sz="2000" dirty="0"/>
              <a:t>That is, the person would not be doing his or her best to achieve the goal of an accurate forecast.</a:t>
            </a:r>
          </a:p>
          <a:p>
            <a:endParaRPr lang="en-US" dirty="0"/>
          </a:p>
        </p:txBody>
      </p:sp>
    </p:spTree>
    <p:extLst>
      <p:ext uri="{BB962C8B-B14F-4D97-AF65-F5344CB8AC3E}">
        <p14:creationId xmlns:p14="http://schemas.microsoft.com/office/powerpoint/2010/main" val="3266818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2330-9EDF-4B87-A061-B5CFFF7E5DA5}"/>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(4 of 4)</a:t>
            </a:r>
            <a:endParaRPr lang="en-US" dirty="0"/>
          </a:p>
        </p:txBody>
      </p:sp>
      <p:sp>
        <p:nvSpPr>
          <p:cNvPr id="3" name="Content Placeholder 2">
            <a:extLst>
              <a:ext uri="{FF2B5EF4-FFF2-40B4-BE49-F238E27FC236}">
                <a16:creationId xmlns:a16="http://schemas.microsoft.com/office/drawing/2014/main" id="{061397FA-F4DC-4B80-B07A-68CE4104C528}"/>
              </a:ext>
            </a:extLst>
          </p:cNvPr>
          <p:cNvSpPr>
            <a:spLocks noGrp="1"/>
          </p:cNvSpPr>
          <p:nvPr>
            <p:ph idx="1"/>
          </p:nvPr>
        </p:nvSpPr>
        <p:spPr/>
        <p:txBody>
          <a:bodyPr/>
          <a:lstStyle/>
          <a:p>
            <a:r>
              <a:rPr lang="en-US" sz="2000" dirty="0"/>
              <a:t>For example, in forecasting the price of a firm’s stock, investors should use not just </a:t>
            </a:r>
            <a:r>
              <a:rPr lang="en-US" sz="2000" b="1" dirty="0"/>
              <a:t>past prices of the stock </a:t>
            </a:r>
            <a:r>
              <a:rPr lang="en-US" sz="2000" dirty="0"/>
              <a:t>but also any other information that is helpful in forecasting the </a:t>
            </a:r>
            <a:r>
              <a:rPr lang="en-US" sz="2000" b="1" dirty="0"/>
              <a:t>future profitability of the firm.</a:t>
            </a:r>
          </a:p>
          <a:p>
            <a:endParaRPr lang="en-US" sz="2000" b="1" dirty="0"/>
          </a:p>
          <a:p>
            <a:r>
              <a:rPr lang="en-US" sz="2000" dirty="0"/>
              <a:t>Such information include the </a:t>
            </a:r>
            <a:r>
              <a:rPr lang="en-US" sz="2000" u="sng" dirty="0"/>
              <a:t>quality of the firm’s management</a:t>
            </a:r>
            <a:r>
              <a:rPr lang="en-US" sz="2000" dirty="0"/>
              <a:t>, new products the firm might be developing, and so on. </a:t>
            </a:r>
          </a:p>
          <a:p>
            <a:endParaRPr lang="en-US" sz="2000" dirty="0"/>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21243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(2 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Identify and explain the implications of the efficient market hypothesis for financial markets.</a:t>
            </a:r>
          </a:p>
          <a:p>
            <a:r>
              <a:rPr lang="en-US" sz="2000" dirty="0">
                <a:ea typeface="ヒラギノ角ゴ Pro W3" charset="-128"/>
              </a:rPr>
              <a:t>Summarize the reasons why behavioral finance suggestions that the efficient market hypothesis may not hold.</a:t>
            </a:r>
            <a:endParaRPr lang="en-US" sz="2000" dirty="0"/>
          </a:p>
        </p:txBody>
      </p:sp>
    </p:spTree>
    <p:extLst>
      <p:ext uri="{BB962C8B-B14F-4D97-AF65-F5344CB8AC3E}">
        <p14:creationId xmlns:p14="http://schemas.microsoft.com/office/powerpoint/2010/main" val="3217260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F45F-82AF-442D-A848-212E694139A0}"/>
              </a:ext>
            </a:extLst>
          </p:cNvPr>
          <p:cNvSpPr>
            <a:spLocks noGrp="1"/>
          </p:cNvSpPr>
          <p:nvPr>
            <p:ph type="title"/>
          </p:nvPr>
        </p:nvSpPr>
        <p:spPr/>
        <p:txBody>
          <a:bodyPr/>
          <a:lstStyle/>
          <a:p>
            <a:r>
              <a:rPr lang="en-US" dirty="0"/>
              <a:t>Rational Expectations: Optimal Forecast</a:t>
            </a:r>
          </a:p>
        </p:txBody>
      </p:sp>
      <p:sp>
        <p:nvSpPr>
          <p:cNvPr id="3" name="Content Placeholder 2">
            <a:extLst>
              <a:ext uri="{FF2B5EF4-FFF2-40B4-BE49-F238E27FC236}">
                <a16:creationId xmlns:a16="http://schemas.microsoft.com/office/drawing/2014/main" id="{CF9F2DEB-674C-4402-A04E-9FDD11921061}"/>
              </a:ext>
            </a:extLst>
          </p:cNvPr>
          <p:cNvSpPr>
            <a:spLocks noGrp="1"/>
          </p:cNvSpPr>
          <p:nvPr>
            <p:ph idx="1"/>
          </p:nvPr>
        </p:nvSpPr>
        <p:spPr/>
        <p:txBody>
          <a:bodyPr/>
          <a:lstStyle/>
          <a:p>
            <a:r>
              <a:rPr lang="en-US" dirty="0"/>
              <a:t>If </a:t>
            </a:r>
            <a:r>
              <a:rPr lang="en-US" b="1" dirty="0"/>
              <a:t>sufficient number of investors </a:t>
            </a:r>
            <a:r>
              <a:rPr lang="en-US" dirty="0"/>
              <a:t>and traders in the stock market </a:t>
            </a:r>
            <a:r>
              <a:rPr lang="en-US" u="sng" dirty="0"/>
              <a:t>have rational expectations</a:t>
            </a:r>
            <a:r>
              <a:rPr lang="en-US" dirty="0"/>
              <a:t>, the </a:t>
            </a:r>
            <a:r>
              <a:rPr lang="en-US" b="1" dirty="0"/>
              <a:t>market price </a:t>
            </a:r>
            <a:r>
              <a:rPr lang="en-US" dirty="0"/>
              <a:t>of a stock should </a:t>
            </a:r>
            <a:r>
              <a:rPr lang="en-US" i="1" dirty="0"/>
              <a:t>equal</a:t>
            </a:r>
            <a:r>
              <a:rPr lang="en-US" dirty="0"/>
              <a:t> the </a:t>
            </a:r>
            <a:r>
              <a:rPr lang="en-US" b="1" dirty="0"/>
              <a:t>best estimate (optimal forecast) </a:t>
            </a:r>
            <a:r>
              <a:rPr lang="en-US" dirty="0"/>
              <a:t>of the present value of expected future dividends, which is the stock’s </a:t>
            </a:r>
            <a:r>
              <a:rPr lang="en-US" u="sng" dirty="0"/>
              <a:t>fundamental value</a:t>
            </a:r>
            <a:r>
              <a:rPr lang="en-US" dirty="0"/>
              <a:t>. </a:t>
            </a:r>
          </a:p>
          <a:p>
            <a:endParaRPr lang="en-US" dirty="0"/>
          </a:p>
        </p:txBody>
      </p:sp>
    </p:spTree>
    <p:extLst>
      <p:ext uri="{BB962C8B-B14F-4D97-AF65-F5344CB8AC3E}">
        <p14:creationId xmlns:p14="http://schemas.microsoft.com/office/powerpoint/2010/main" val="4209606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21C3-38C2-49FF-9F88-1450EE030840}"/>
              </a:ext>
            </a:extLst>
          </p:cNvPr>
          <p:cNvSpPr>
            <a:spLocks noGrp="1"/>
          </p:cNvSpPr>
          <p:nvPr>
            <p:ph type="title"/>
          </p:nvPr>
        </p:nvSpPr>
        <p:spPr/>
        <p:txBody>
          <a:bodyPr/>
          <a:lstStyle/>
          <a:p>
            <a:r>
              <a:rPr lang="en-US" dirty="0"/>
              <a:t>Rational Expectations: Forecast Error </a:t>
            </a:r>
            <a:r>
              <a:rPr lang="en-US" sz="2000" b="0" dirty="0"/>
              <a:t>(1 of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7CA66D-1529-4DFD-8BAD-ECF62C6411E4}"/>
                  </a:ext>
                </a:extLst>
              </p:cNvPr>
              <p:cNvSpPr>
                <a:spLocks noGrp="1"/>
              </p:cNvSpPr>
              <p:nvPr>
                <p:ph idx="1"/>
              </p:nvPr>
            </p:nvSpPr>
            <p:spPr/>
            <p:txBody>
              <a:bodyPr/>
              <a:lstStyle/>
              <a:p>
                <a:r>
                  <a:rPr lang="en-US" sz="2000" dirty="0"/>
                  <a:t>Saying that investors have rational expectations is not the same as saying that they can foretell the future. </a:t>
                </a:r>
              </a:p>
              <a:p>
                <a:pPr lvl="1"/>
                <a:r>
                  <a:rPr lang="en-US" sz="2000" dirty="0"/>
                  <a:t>In other words, the optimal forecast is </a:t>
                </a:r>
                <a:r>
                  <a:rPr lang="en-US" sz="2000" b="1" dirty="0"/>
                  <a:t>optimal</a:t>
                </a:r>
                <a:r>
                  <a:rPr lang="en-US" sz="2000" dirty="0"/>
                  <a:t>, but it may be </a:t>
                </a:r>
                <a:r>
                  <a:rPr lang="en-US" sz="2000" b="1" dirty="0"/>
                  <a:t>wrong</a:t>
                </a:r>
                <a:r>
                  <a:rPr lang="en-US" sz="2000" dirty="0"/>
                  <a:t>.</a:t>
                </a:r>
              </a:p>
              <a:p>
                <a:r>
                  <a:rPr lang="en-US" sz="2000" dirty="0"/>
                  <a:t>To state this concept more exactly, suppose that at the end of trading today on the stock market,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𝑒</m:t>
                        </m:r>
                      </m:sup>
                    </m:sSubSup>
                  </m:oMath>
                </a14:m>
                <a:r>
                  <a:rPr lang="en-US" sz="2000" dirty="0"/>
                  <a:t>is the optimal forecast of the price of Apple’s stock at the end of trading tomorrow, then it is </a:t>
                </a:r>
                <a:r>
                  <a:rPr lang="en-US" sz="2000" b="1" dirty="0"/>
                  <a:t>very unlikely that </a:t>
                </a:r>
                <a:r>
                  <a:rPr lang="en-US" sz="2000" dirty="0"/>
                  <a:t>we will see </a:t>
                </a:r>
                <a14:m>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panose="02040503050406030204" pitchFamily="18" charset="0"/>
                          </a:rPr>
                          <m:t>𝑷</m:t>
                        </m:r>
                      </m:e>
                      <m:sub>
                        <m:r>
                          <a:rPr lang="en-US" sz="2000" b="1" i="1">
                            <a:latin typeface="Cambria Math" panose="02040503050406030204" pitchFamily="18" charset="0"/>
                          </a:rPr>
                          <m:t>𝒕</m:t>
                        </m:r>
                        <m:r>
                          <a:rPr lang="en-US" sz="2000" b="1" i="1">
                            <a:latin typeface="Cambria Math" panose="02040503050406030204" pitchFamily="18" charset="0"/>
                          </a:rPr>
                          <m:t>+</m:t>
                        </m:r>
                        <m:r>
                          <a:rPr lang="en-US" sz="2000" b="1" i="1">
                            <a:latin typeface="Cambria Math" panose="02040503050406030204" pitchFamily="18" charset="0"/>
                          </a:rPr>
                          <m:t>𝟏</m:t>
                        </m:r>
                      </m:sub>
                      <m:sup>
                        <m:r>
                          <a:rPr lang="en-US" sz="2000" b="1" i="1">
                            <a:latin typeface="Cambria Math" panose="02040503050406030204" pitchFamily="18" charset="0"/>
                          </a:rPr>
                          <m:t>𝒆</m:t>
                        </m:r>
                      </m:sup>
                    </m:sSubSup>
                    <m:r>
                      <a:rPr lang="en-US" sz="2000" b="1" i="1">
                        <a:latin typeface="Cambria Math" panose="02040503050406030204" pitchFamily="18" charset="0"/>
                      </a:rPr>
                      <m:t> </m:t>
                    </m:r>
                  </m:oMath>
                </a14:m>
                <a:r>
                  <a:rPr lang="en-US" sz="2000" b="1" dirty="0"/>
                  <a:t>= </a:t>
                </a:r>
                <a14:m>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panose="02040503050406030204" pitchFamily="18" charset="0"/>
                          </a:rPr>
                          <m:t>𝑷</m:t>
                        </m:r>
                      </m:e>
                      <m:sub>
                        <m:r>
                          <a:rPr lang="en-US" sz="2000" b="1" i="1">
                            <a:latin typeface="Cambria Math" panose="02040503050406030204" pitchFamily="18" charset="0"/>
                          </a:rPr>
                          <m:t>𝒕</m:t>
                        </m:r>
                        <m:r>
                          <a:rPr lang="en-US" sz="2000" b="1" i="1">
                            <a:latin typeface="Cambria Math" panose="02040503050406030204" pitchFamily="18" charset="0"/>
                          </a:rPr>
                          <m:t>+</m:t>
                        </m:r>
                        <m:r>
                          <a:rPr lang="en-US" sz="2000" b="1" i="1">
                            <a:latin typeface="Cambria Math" panose="02040503050406030204" pitchFamily="18" charset="0"/>
                          </a:rPr>
                          <m:t>𝟏</m:t>
                        </m:r>
                      </m:sub>
                      <m:sup/>
                    </m:sSubSup>
                  </m:oMath>
                </a14:m>
                <a:r>
                  <a:rPr lang="en-US" sz="2000" b="1" dirty="0"/>
                  <a:t>.</a:t>
                </a:r>
                <a:r>
                  <a:rPr lang="en-US" sz="2000" dirty="0"/>
                  <a:t> </a:t>
                </a:r>
              </a:p>
              <a:p>
                <a:endParaRPr lang="en-US" sz="2000" dirty="0"/>
              </a:p>
              <a:p>
                <a:endParaRPr lang="en-US" sz="2000" u="sng" dirty="0"/>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A17CA66D-1529-4DFD-8BAD-ECF62C6411E4}"/>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229455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0B9F-6596-475E-9548-543C52E5CB2E}"/>
              </a:ext>
            </a:extLst>
          </p:cNvPr>
          <p:cNvSpPr>
            <a:spLocks noGrp="1"/>
          </p:cNvSpPr>
          <p:nvPr>
            <p:ph type="title"/>
          </p:nvPr>
        </p:nvSpPr>
        <p:spPr/>
        <p:txBody>
          <a:bodyPr/>
          <a:lstStyle/>
          <a:p>
            <a:r>
              <a:rPr lang="en-US" dirty="0"/>
              <a:t>Rational Expectations: Forecast Error </a:t>
            </a:r>
            <a:r>
              <a:rPr lang="en-US" sz="2000" b="0" dirty="0"/>
              <a:t>(2 of 4)</a:t>
            </a:r>
            <a:endParaRPr lang="en-US" dirty="0"/>
          </a:p>
        </p:txBody>
      </p:sp>
      <p:sp>
        <p:nvSpPr>
          <p:cNvPr id="3" name="Content Placeholder 2">
            <a:extLst>
              <a:ext uri="{FF2B5EF4-FFF2-40B4-BE49-F238E27FC236}">
                <a16:creationId xmlns:a16="http://schemas.microsoft.com/office/drawing/2014/main" id="{401B121D-8F89-442C-B4D7-6379911E8CCF}"/>
              </a:ext>
            </a:extLst>
          </p:cNvPr>
          <p:cNvSpPr>
            <a:spLocks noGrp="1"/>
          </p:cNvSpPr>
          <p:nvPr>
            <p:ph idx="1"/>
          </p:nvPr>
        </p:nvSpPr>
        <p:spPr/>
        <p:txBody>
          <a:bodyPr/>
          <a:lstStyle/>
          <a:p>
            <a:r>
              <a:rPr lang="en-US" sz="2000" u="sng" dirty="0"/>
              <a:t>Why?</a:t>
            </a:r>
          </a:p>
          <a:p>
            <a:endParaRPr lang="en-US" sz="2000" dirty="0"/>
          </a:p>
          <a:p>
            <a:r>
              <a:rPr lang="en-US" sz="2000" dirty="0"/>
              <a:t>Because tomorrow, investors and traders are likely to obtain </a:t>
            </a:r>
            <a:r>
              <a:rPr lang="en-US" sz="2000" b="1" dirty="0"/>
              <a:t>additional information </a:t>
            </a:r>
            <a:r>
              <a:rPr lang="en-US" sz="2000" dirty="0"/>
              <a:t>about Apple—perhaps sales of the iPhones during the previous month are below what was forecast—that will </a:t>
            </a:r>
            <a:r>
              <a:rPr lang="en-US" sz="2000" b="1" u="sng" dirty="0"/>
              <a:t>change their view of the fundamental value </a:t>
            </a:r>
            <a:r>
              <a:rPr lang="en-US" sz="2000" dirty="0"/>
              <a:t>of Apple’s stock. </a:t>
            </a:r>
          </a:p>
          <a:p>
            <a:pPr marL="0" indent="0">
              <a:buNone/>
            </a:pPr>
            <a:endParaRPr lang="en-US" sz="2000" dirty="0"/>
          </a:p>
          <a:p>
            <a:r>
              <a:rPr lang="en-US" sz="2000" dirty="0"/>
              <a:t>So, there is likely to be a </a:t>
            </a:r>
            <a:r>
              <a:rPr lang="en-US" sz="2000" b="1" dirty="0"/>
              <a:t>forecast error</a:t>
            </a:r>
            <a:r>
              <a:rPr lang="en-US" sz="2000" dirty="0"/>
              <a:t>, which is </a:t>
            </a:r>
            <a:r>
              <a:rPr lang="en-US" sz="2000" i="1" dirty="0"/>
              <a:t>the difference between the forecast price of Apple’s stock and the actual price of Apple’s stock</a:t>
            </a:r>
            <a:r>
              <a:rPr lang="en-US" sz="2000" dirty="0"/>
              <a:t>. </a:t>
            </a:r>
          </a:p>
          <a:p>
            <a:endParaRPr lang="en-US" dirty="0"/>
          </a:p>
        </p:txBody>
      </p:sp>
    </p:spTree>
    <p:extLst>
      <p:ext uri="{BB962C8B-B14F-4D97-AF65-F5344CB8AC3E}">
        <p14:creationId xmlns:p14="http://schemas.microsoft.com/office/powerpoint/2010/main" val="3966156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67BB-09ED-47FB-9326-69E533706FD9}"/>
              </a:ext>
            </a:extLst>
          </p:cNvPr>
          <p:cNvSpPr>
            <a:spLocks noGrp="1"/>
          </p:cNvSpPr>
          <p:nvPr>
            <p:ph type="title"/>
          </p:nvPr>
        </p:nvSpPr>
        <p:spPr/>
        <p:txBody>
          <a:bodyPr/>
          <a:lstStyle/>
          <a:p>
            <a:r>
              <a:rPr lang="en-US" dirty="0"/>
              <a:t>Rational Expectations: Forecast Error </a:t>
            </a:r>
            <a:r>
              <a:rPr lang="en-US" sz="2000" b="0" dirty="0"/>
              <a:t>(3 of 4)</a:t>
            </a:r>
            <a:endParaRPr lang="en-US" dirty="0"/>
          </a:p>
        </p:txBody>
      </p:sp>
      <p:sp>
        <p:nvSpPr>
          <p:cNvPr id="3" name="Content Placeholder 2">
            <a:extLst>
              <a:ext uri="{FF2B5EF4-FFF2-40B4-BE49-F238E27FC236}">
                <a16:creationId xmlns:a16="http://schemas.microsoft.com/office/drawing/2014/main" id="{2F536E0E-19E1-451F-ACB8-0FC67F68C6DE}"/>
              </a:ext>
            </a:extLst>
          </p:cNvPr>
          <p:cNvSpPr>
            <a:spLocks noGrp="1"/>
          </p:cNvSpPr>
          <p:nvPr>
            <p:ph idx="1"/>
          </p:nvPr>
        </p:nvSpPr>
        <p:spPr/>
        <p:txBody>
          <a:bodyPr/>
          <a:lstStyle/>
          <a:p>
            <a:r>
              <a:rPr lang="en-US" sz="2000" dirty="0"/>
              <a:t>But no one can accurately forecast the size of that error </a:t>
            </a:r>
            <a:r>
              <a:rPr lang="en-US" sz="2000" b="1" dirty="0"/>
              <a:t>ahead of time </a:t>
            </a:r>
            <a:r>
              <a:rPr lang="en-US" sz="2000" dirty="0"/>
              <a:t>because </a:t>
            </a:r>
          </a:p>
          <a:p>
            <a:pPr lvl="1"/>
            <a:r>
              <a:rPr lang="en-US" sz="2000" dirty="0"/>
              <a:t>the error is caused by </a:t>
            </a:r>
            <a:r>
              <a:rPr lang="en-US" sz="2000" b="1" dirty="0"/>
              <a:t>new information </a:t>
            </a:r>
            <a:r>
              <a:rPr lang="en-US" sz="2000" dirty="0"/>
              <a:t>that is </a:t>
            </a:r>
            <a:r>
              <a:rPr lang="en-US" sz="2000" u="sng" dirty="0"/>
              <a:t>not available </a:t>
            </a:r>
            <a:r>
              <a:rPr lang="en-US" sz="2000" dirty="0"/>
              <a:t>when the forecast is made. </a:t>
            </a:r>
          </a:p>
          <a:p>
            <a:pPr lvl="1"/>
            <a:r>
              <a:rPr lang="en-US" sz="2000" dirty="0"/>
              <a:t>If the information had been available, rational expectations tell us that it would have been incorporated into the forecast of the stock price. </a:t>
            </a:r>
          </a:p>
          <a:p>
            <a:r>
              <a:rPr lang="en-US" sz="2000" dirty="0"/>
              <a:t>Therefore, the forecast error is </a:t>
            </a:r>
            <a:r>
              <a:rPr lang="en-US" sz="2000" b="1" dirty="0"/>
              <a:t>unforecastable </a:t>
            </a:r>
            <a:r>
              <a:rPr lang="en-US" sz="2000" dirty="0"/>
              <a:t>and follows </a:t>
            </a:r>
            <a:r>
              <a:rPr lang="en-US" sz="2000" b="1" dirty="0"/>
              <a:t>random walk</a:t>
            </a:r>
            <a:r>
              <a:rPr lang="en-US" sz="2000" dirty="0"/>
              <a:t>. To state the point more formally:</a:t>
            </a:r>
          </a:p>
          <a:p>
            <a:endParaRPr lang="en-US" dirty="0"/>
          </a:p>
        </p:txBody>
      </p:sp>
      <p:pic>
        <p:nvPicPr>
          <p:cNvPr id="5" name="Picture 4">
            <a:extLst>
              <a:ext uri="{FF2B5EF4-FFF2-40B4-BE49-F238E27FC236}">
                <a16:creationId xmlns:a16="http://schemas.microsoft.com/office/drawing/2014/main" id="{30E6D1C2-7A20-425F-B03E-D8CE97E44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81" y="4953000"/>
            <a:ext cx="5710238" cy="902064"/>
          </a:xfrm>
          <a:prstGeom prst="rect">
            <a:avLst/>
          </a:prstGeom>
        </p:spPr>
      </p:pic>
    </p:spTree>
    <p:extLst>
      <p:ext uri="{BB962C8B-B14F-4D97-AF65-F5344CB8AC3E}">
        <p14:creationId xmlns:p14="http://schemas.microsoft.com/office/powerpoint/2010/main" val="3760349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575A-D84F-471D-BC80-55549B3EDED5}"/>
              </a:ext>
            </a:extLst>
          </p:cNvPr>
          <p:cNvSpPr>
            <a:spLocks noGrp="1"/>
          </p:cNvSpPr>
          <p:nvPr>
            <p:ph type="title"/>
          </p:nvPr>
        </p:nvSpPr>
        <p:spPr/>
        <p:txBody>
          <a:bodyPr/>
          <a:lstStyle/>
          <a:p>
            <a:r>
              <a:rPr lang="en-US" dirty="0"/>
              <a:t>Rational Expectations: Forecast Error </a:t>
            </a:r>
            <a:r>
              <a:rPr lang="en-US" sz="2000" b="0" dirty="0"/>
              <a:t>(4 of 4)</a:t>
            </a:r>
            <a:endParaRPr lang="en-US" dirty="0"/>
          </a:p>
        </p:txBody>
      </p:sp>
      <p:sp>
        <p:nvSpPr>
          <p:cNvPr id="3" name="Content Placeholder 2">
            <a:extLst>
              <a:ext uri="{FF2B5EF4-FFF2-40B4-BE49-F238E27FC236}">
                <a16:creationId xmlns:a16="http://schemas.microsoft.com/office/drawing/2014/main" id="{31E1B9C9-114E-4F90-8D3E-22B935D32178}"/>
              </a:ext>
            </a:extLst>
          </p:cNvPr>
          <p:cNvSpPr>
            <a:spLocks noGrp="1"/>
          </p:cNvSpPr>
          <p:nvPr>
            <p:ph idx="1"/>
          </p:nvPr>
        </p:nvSpPr>
        <p:spPr/>
        <p:txBody>
          <a:bodyPr/>
          <a:lstStyle/>
          <a:p>
            <a:r>
              <a:rPr lang="en-US" sz="2000" dirty="0"/>
              <a:t>So, when a forecast is made, we can be fairly sure that the forecast will turn out to be </a:t>
            </a:r>
            <a:r>
              <a:rPr lang="en-US" sz="2000" u="sng" dirty="0"/>
              <a:t>lower</a:t>
            </a:r>
            <a:r>
              <a:rPr lang="en-US" sz="2000" dirty="0"/>
              <a:t> or </a:t>
            </a:r>
            <a:r>
              <a:rPr lang="en-US" sz="2000" u="sng" dirty="0"/>
              <a:t>higher</a:t>
            </a:r>
            <a:r>
              <a:rPr lang="en-US" sz="2000" dirty="0"/>
              <a:t> </a:t>
            </a:r>
            <a:r>
              <a:rPr lang="en-US" sz="2000" b="1" dirty="0"/>
              <a:t>than the actual value </a:t>
            </a:r>
            <a:r>
              <a:rPr lang="en-US" sz="2000" dirty="0"/>
              <a:t>of the variable being forecast. </a:t>
            </a:r>
          </a:p>
          <a:p>
            <a:endParaRPr lang="en-US" sz="2000" dirty="0"/>
          </a:p>
          <a:p>
            <a:r>
              <a:rPr lang="en-US" sz="2000" dirty="0"/>
              <a:t>But forecast errors follow </a:t>
            </a:r>
            <a:r>
              <a:rPr lang="en-US" sz="2000" b="1" dirty="0"/>
              <a:t>random walk</a:t>
            </a:r>
            <a:r>
              <a:rPr lang="en-US" sz="2000" dirty="0"/>
              <a:t>:</a:t>
            </a:r>
          </a:p>
          <a:p>
            <a:pPr lvl="1"/>
            <a:r>
              <a:rPr lang="en-US" sz="2000" dirty="0"/>
              <a:t>we have no way of telling how large the error will be or even whether it will be positive (that is, our forecast was too low) or negative (that is, our forecast was too high).</a:t>
            </a:r>
          </a:p>
          <a:p>
            <a:endParaRPr lang="en-US" dirty="0"/>
          </a:p>
        </p:txBody>
      </p:sp>
    </p:spTree>
    <p:extLst>
      <p:ext uri="{BB962C8B-B14F-4D97-AF65-F5344CB8AC3E}">
        <p14:creationId xmlns:p14="http://schemas.microsoft.com/office/powerpoint/2010/main" val="989176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8048-C34B-48DD-9460-973712B19E48}"/>
              </a:ext>
            </a:extLst>
          </p:cNvPr>
          <p:cNvSpPr>
            <a:spLocks noGrp="1"/>
          </p:cNvSpPr>
          <p:nvPr>
            <p:ph type="title"/>
          </p:nvPr>
        </p:nvSpPr>
        <p:spPr/>
        <p:txBody>
          <a:bodyPr/>
          <a:lstStyle/>
          <a:p>
            <a:r>
              <a:rPr lang="en-US" dirty="0"/>
              <a:t>The Efficient Markets Hypothesis </a:t>
            </a:r>
            <a:r>
              <a:rPr lang="en-US" sz="2000" b="0" dirty="0"/>
              <a:t>(1 of 4)</a:t>
            </a:r>
            <a:br>
              <a:rPr lang="en-US" dirty="0"/>
            </a:br>
            <a:endParaRPr lang="en-US" dirty="0"/>
          </a:p>
        </p:txBody>
      </p:sp>
      <p:sp>
        <p:nvSpPr>
          <p:cNvPr id="3" name="Content Placeholder 2">
            <a:extLst>
              <a:ext uri="{FF2B5EF4-FFF2-40B4-BE49-F238E27FC236}">
                <a16:creationId xmlns:a16="http://schemas.microsoft.com/office/drawing/2014/main" id="{22D59275-1D4C-4C07-BA42-902FD0F3691C}"/>
              </a:ext>
            </a:extLst>
          </p:cNvPr>
          <p:cNvSpPr>
            <a:spLocks noGrp="1"/>
          </p:cNvSpPr>
          <p:nvPr>
            <p:ph idx="1"/>
          </p:nvPr>
        </p:nvSpPr>
        <p:spPr/>
        <p:txBody>
          <a:bodyPr/>
          <a:lstStyle/>
          <a:p>
            <a:r>
              <a:rPr lang="en-US" sz="2000" dirty="0"/>
              <a:t>The application of rational expectations to financial markets is known as the efficient markets hypothesis</a:t>
            </a:r>
          </a:p>
          <a:p>
            <a:r>
              <a:rPr lang="en-US" sz="2000" dirty="0"/>
              <a:t>With respect to the stock market, the efficient markets hypothesis states that </a:t>
            </a:r>
          </a:p>
          <a:p>
            <a:pPr lvl="1"/>
            <a:r>
              <a:rPr lang="en-US" sz="2000" dirty="0"/>
              <a:t>when investors and traders use all available information in </a:t>
            </a:r>
            <a:r>
              <a:rPr lang="en-US" sz="2000" b="1" dirty="0"/>
              <a:t>forming expectations</a:t>
            </a:r>
            <a:r>
              <a:rPr lang="en-US" sz="2000" dirty="0"/>
              <a:t> of </a:t>
            </a:r>
            <a:r>
              <a:rPr lang="en-US" sz="2000" b="1" dirty="0"/>
              <a:t>future dividend payments</a:t>
            </a:r>
            <a:r>
              <a:rPr lang="en-US" sz="2000" dirty="0"/>
              <a:t>, the </a:t>
            </a:r>
            <a:r>
              <a:rPr lang="en-US" sz="2000" u="sng" dirty="0"/>
              <a:t>equilibrium price </a:t>
            </a:r>
            <a:r>
              <a:rPr lang="en-US" sz="2000" dirty="0"/>
              <a:t>of a stock equals the market’s optimal forecast—the best forecast given available information—of the stock’s fundamental value. </a:t>
            </a:r>
          </a:p>
          <a:p>
            <a:endParaRPr lang="en-US" dirty="0"/>
          </a:p>
        </p:txBody>
      </p:sp>
    </p:spTree>
    <p:extLst>
      <p:ext uri="{BB962C8B-B14F-4D97-AF65-F5344CB8AC3E}">
        <p14:creationId xmlns:p14="http://schemas.microsoft.com/office/powerpoint/2010/main" val="995031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1994-674A-4413-8C48-713B660ADA04}"/>
              </a:ext>
            </a:extLst>
          </p:cNvPr>
          <p:cNvSpPr>
            <a:spLocks noGrp="1"/>
          </p:cNvSpPr>
          <p:nvPr>
            <p:ph type="title"/>
          </p:nvPr>
        </p:nvSpPr>
        <p:spPr/>
        <p:txBody>
          <a:bodyPr/>
          <a:lstStyle/>
          <a:p>
            <a:r>
              <a:rPr lang="en-US" dirty="0"/>
              <a:t>The Efficient Markets Hypothesis </a:t>
            </a:r>
            <a:r>
              <a:rPr lang="en-US" sz="2000" b="0" dirty="0"/>
              <a:t>(2 of 4)</a:t>
            </a:r>
            <a:br>
              <a:rPr lang="en-US" dirty="0"/>
            </a:br>
            <a:endParaRPr lang="en-US" dirty="0"/>
          </a:p>
        </p:txBody>
      </p:sp>
      <p:graphicFrame>
        <p:nvGraphicFramePr>
          <p:cNvPr id="4" name="Content Placeholder 3" descr="The figure shows the formula for the rate of return on the security.&#10;Recall that, the rate of return from holding a security equals the sum of the capital gain on the security, plus any cash payments divided by the initial purchase price of the security.&#10;R, is equal to, P sub t plus 1, minus p sub t, plus C, over, P sub t. &#10;Where R, is equal to, the rate of return on the security. &#10;P sub t plus 1, is equal to, price of the security at time  t plus 1, the end of the holding period. &#10;P sub t, is equal to, price of the security at time t, the beginning of the holding period. &#10;And C is equal to, cash payment, Payment of dividend, made during the holding period.">
            <a:extLst>
              <a:ext uri="{FF2B5EF4-FFF2-40B4-BE49-F238E27FC236}">
                <a16:creationId xmlns:a16="http://schemas.microsoft.com/office/drawing/2014/main" id="{02A5950A-D8BF-4983-8ABA-A968C6831A07}"/>
              </a:ext>
            </a:extLst>
          </p:cNvPr>
          <p:cNvGraphicFramePr>
            <a:graphicFrameLocks noGrp="1" noChangeAspect="1"/>
          </p:cNvGraphicFramePr>
          <p:nvPr>
            <p:ph idx="1"/>
            <p:extLst>
              <p:ext uri="{D42A27DB-BD31-4B8C-83A1-F6EECF244321}">
                <p14:modId xmlns:p14="http://schemas.microsoft.com/office/powerpoint/2010/main" val="2431139476"/>
              </p:ext>
            </p:extLst>
          </p:nvPr>
        </p:nvGraphicFramePr>
        <p:xfrm>
          <a:off x="685800" y="1585410"/>
          <a:ext cx="7168370" cy="3687179"/>
        </p:xfrm>
        <a:graphic>
          <a:graphicData uri="http://schemas.openxmlformats.org/presentationml/2006/ole">
            <mc:AlternateContent xmlns:mc="http://schemas.openxmlformats.org/markup-compatibility/2006">
              <mc:Choice xmlns:v="urn:schemas-microsoft-com:vml" Requires="v">
                <p:oleObj spid="_x0000_s8213" name="Equation" r:id="rId3" imgW="4419600" imgH="2273300" progId="Equation.DSMT4">
                  <p:embed/>
                </p:oleObj>
              </mc:Choice>
              <mc:Fallback>
                <p:oleObj name="Equation" r:id="rId3" imgW="4419600" imgH="2273300" progId="Equation.DSMT4">
                  <p:embed/>
                  <p:pic>
                    <p:nvPicPr>
                      <p:cNvPr id="4" name="Object 3" descr="The figure shows the formula for the rate of return on the security.&#10;Recall that, the rate of return from holding a security equals the sum of the capital gain on the security, plus any cash payments divided by the initial purchase price of the security.&#10;R, is equal to, P sub t plus 1, minus p sub t, plus C, over, P sub t. &#10;Where R, is equal to, the rate of return on the security. &#10;P sub t plus 1, is equal to, price of the security at time  t plus 1, the end of the holding period. &#10;P sub t, is equal to, price of the security at time t, the beginning of the holding period. &#10;And C is equal to, cash payment, Payment of dividend, made during the holding period."/>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85410"/>
                        <a:ext cx="7168370" cy="3687179"/>
                      </a:xfrm>
                      <a:prstGeom prst="rect">
                        <a:avLst/>
                      </a:prstGeom>
                      <a:noFill/>
                      <a:extLst/>
                    </p:spPr>
                  </p:pic>
                </p:oleObj>
              </mc:Fallback>
            </mc:AlternateContent>
          </a:graphicData>
        </a:graphic>
      </p:graphicFrame>
    </p:spTree>
    <p:extLst>
      <p:ext uri="{BB962C8B-B14F-4D97-AF65-F5344CB8AC3E}">
        <p14:creationId xmlns:p14="http://schemas.microsoft.com/office/powerpoint/2010/main" val="3502566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Efficient Markets Hypothesis </a:t>
            </a:r>
            <a:r>
              <a:rPr lang="en-US" sz="2000" b="0" dirty="0"/>
              <a:t>(3 of 4)</a:t>
            </a:r>
            <a:br>
              <a:rPr lang="en-US" dirty="0"/>
            </a:br>
            <a:endParaRPr lang="en-US" dirty="0"/>
          </a:p>
        </p:txBody>
      </p:sp>
      <p:sp>
        <p:nvSpPr>
          <p:cNvPr id="8" name="Text Placeholder 7"/>
          <p:cNvSpPr>
            <a:spLocks noGrp="1"/>
          </p:cNvSpPr>
          <p:nvPr>
            <p:ph type="body" idx="1"/>
          </p:nvPr>
        </p:nvSpPr>
        <p:spPr>
          <a:xfrm>
            <a:off x="529488" y="1539240"/>
            <a:ext cx="8309712" cy="1158240"/>
          </a:xfrm>
        </p:spPr>
        <p:txBody>
          <a:bodyPr/>
          <a:lstStyle/>
          <a:p>
            <a:pPr algn="ctr">
              <a:spcBef>
                <a:spcPts val="0"/>
              </a:spcBef>
            </a:pPr>
            <a:r>
              <a:rPr lang="en-US" sz="2000" dirty="0">
                <a:ea typeface="ヒラギノ角ゴ Pro W3" charset="-128"/>
              </a:rPr>
              <a:t>At the beginning of the period, we know </a:t>
            </a:r>
            <a:r>
              <a:rPr lang="en-US" sz="2000" i="1" dirty="0" err="1">
                <a:ea typeface="ヒラギノ角ゴ Pro W3" charset="-128"/>
              </a:rPr>
              <a:t>P</a:t>
            </a:r>
            <a:r>
              <a:rPr lang="en-US" sz="2000" i="1" baseline="-25000" dirty="0" err="1">
                <a:ea typeface="ヒラギノ角ゴ Pro W3" charset="-128"/>
              </a:rPr>
              <a:t>t</a:t>
            </a:r>
            <a:r>
              <a:rPr lang="en-US" sz="2000" dirty="0">
                <a:ea typeface="ヒラギノ角ゴ Pro W3" charset="-128"/>
              </a:rPr>
              <a:t> and </a:t>
            </a:r>
            <a:r>
              <a:rPr lang="en-US" sz="2000" i="1" dirty="0">
                <a:ea typeface="ヒラギノ角ゴ Pro W3" charset="-128"/>
              </a:rPr>
              <a:t>C</a:t>
            </a:r>
            <a:r>
              <a:rPr lang="en-US" sz="2000" dirty="0">
                <a:ea typeface="ヒラギノ角ゴ Pro W3" charset="-128"/>
              </a:rPr>
              <a:t>. </a:t>
            </a:r>
          </a:p>
          <a:p>
            <a:pPr algn="ctr">
              <a:spcBef>
                <a:spcPts val="600"/>
              </a:spcBef>
            </a:pPr>
            <a:r>
              <a:rPr lang="en-US" sz="2000" i="1" dirty="0">
                <a:ea typeface="ヒラギノ角ゴ Pro W3" charset="-128"/>
              </a:rPr>
              <a:t>P</a:t>
            </a:r>
            <a:r>
              <a:rPr lang="en-US" sz="2000" i="1" baseline="-25000" dirty="0">
                <a:ea typeface="ヒラギノ角ゴ Pro W3" charset="-128"/>
              </a:rPr>
              <a:t>t+1</a:t>
            </a:r>
            <a:r>
              <a:rPr lang="en-US" sz="2000" dirty="0">
                <a:ea typeface="ヒラギノ角ゴ Pro W3" charset="-128"/>
              </a:rPr>
              <a:t> is unknown and we must form an expectation of it.</a:t>
            </a:r>
          </a:p>
          <a:p>
            <a:pPr algn="ctr">
              <a:spcBef>
                <a:spcPts val="600"/>
              </a:spcBef>
            </a:pPr>
            <a:r>
              <a:rPr lang="en-US" sz="2000" dirty="0">
                <a:ea typeface="ヒラギノ角ゴ Pro W3" charset="-128"/>
              </a:rPr>
              <a:t>The expected return then is</a:t>
            </a:r>
            <a:endParaRPr lang="en-US" sz="2000" dirty="0"/>
          </a:p>
        </p:txBody>
      </p:sp>
      <p:graphicFrame>
        <p:nvGraphicFramePr>
          <p:cNvPr id="12" name="Object 11" descr="R raised to the power e, is equal to P sub t plus 1, raised to the power e, minus, P sub t, plus C, over, p sub t."/>
          <p:cNvGraphicFramePr>
            <a:graphicFrameLocks noChangeAspect="1"/>
          </p:cNvGraphicFramePr>
          <p:nvPr>
            <p:extLst/>
          </p:nvPr>
        </p:nvGraphicFramePr>
        <p:xfrm>
          <a:off x="3390900" y="2743200"/>
          <a:ext cx="2362200" cy="987940"/>
        </p:xfrm>
        <a:graphic>
          <a:graphicData uri="http://schemas.openxmlformats.org/presentationml/2006/ole">
            <mc:AlternateContent xmlns:mc="http://schemas.openxmlformats.org/markup-compatibility/2006">
              <mc:Choice xmlns:v="urn:schemas-microsoft-com:vml" Requires="v">
                <p:oleObj spid="_x0000_s10278" name="Equation" r:id="rId3" imgW="1092200" imgH="457200" progId="Equation.DSMT4">
                  <p:embed/>
                </p:oleObj>
              </mc:Choice>
              <mc:Fallback>
                <p:oleObj name="Equation" r:id="rId3" imgW="1092200" imgH="457200" progId="Equation.DSMT4">
                  <p:embed/>
                  <p:pic>
                    <p:nvPicPr>
                      <p:cNvPr id="12" name="Object 11" descr="R raised to the power e, is equal to P sub t plus 1, raised to the power e, minus, P sub t, plus C, over, p sub 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743200"/>
                        <a:ext cx="2362200" cy="987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sz="half" idx="2"/>
          </p:nvPr>
        </p:nvSpPr>
        <p:spPr>
          <a:xfrm>
            <a:off x="453288" y="3810000"/>
            <a:ext cx="8462112" cy="822960"/>
          </a:xfrm>
        </p:spPr>
        <p:txBody>
          <a:bodyPr/>
          <a:lstStyle/>
          <a:p>
            <a:pPr marL="0" indent="0" algn="ctr">
              <a:buNone/>
            </a:pPr>
            <a:r>
              <a:rPr lang="en-US" sz="2000" dirty="0">
                <a:ea typeface="ヒラギノ角ゴ Pro W3" charset="-128"/>
                <a:cs typeface="Times New Roman" pitchFamily="18" charset="0"/>
              </a:rPr>
              <a:t>Expectations of future prices are equal to optimal forecasts using all currently available information so</a:t>
            </a:r>
            <a:endParaRPr lang="en-US" sz="2000" dirty="0">
              <a:cs typeface="Times New Roman" pitchFamily="18" charset="0"/>
            </a:endParaRPr>
          </a:p>
        </p:txBody>
      </p:sp>
      <p:graphicFrame>
        <p:nvGraphicFramePr>
          <p:cNvPr id="13" name="Object 12" descr="P sub t plus 1, raised to the power e, is equal to, P sub t plus 1, raised to the power o f."/>
          <p:cNvGraphicFramePr>
            <a:graphicFrameLocks noChangeAspect="1"/>
          </p:cNvGraphicFramePr>
          <p:nvPr>
            <p:extLst/>
          </p:nvPr>
        </p:nvGraphicFramePr>
        <p:xfrm>
          <a:off x="3124200" y="4724400"/>
          <a:ext cx="2895600" cy="514688"/>
        </p:xfrm>
        <a:graphic>
          <a:graphicData uri="http://schemas.openxmlformats.org/presentationml/2006/ole">
            <mc:AlternateContent xmlns:mc="http://schemas.openxmlformats.org/markup-compatibility/2006">
              <mc:Choice xmlns:v="urn:schemas-microsoft-com:vml" Requires="v">
                <p:oleObj spid="_x0000_s10279" name="Equation" r:id="rId5" imgW="1358310" imgH="241195" progId="Equation.DSMT4">
                  <p:embed/>
                </p:oleObj>
              </mc:Choice>
              <mc:Fallback>
                <p:oleObj name="Equation" r:id="rId5" imgW="1358310" imgH="241195" progId="Equation.DSMT4">
                  <p:embed/>
                  <p:pic>
                    <p:nvPicPr>
                      <p:cNvPr id="13" name="Object 12" descr="P sub t plus 1, raised to the power e, is equal to, P sub t plus 1, raised to the power o 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724400"/>
                        <a:ext cx="2895600" cy="51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E2361979-D393-4F29-9E07-44DBC128B40F}"/>
              </a:ext>
            </a:extLst>
          </p:cNvPr>
          <p:cNvSpPr/>
          <p:nvPr/>
        </p:nvSpPr>
        <p:spPr>
          <a:xfrm>
            <a:off x="1638300" y="5330529"/>
            <a:ext cx="6438899" cy="646331"/>
          </a:xfrm>
          <a:prstGeom prst="rect">
            <a:avLst/>
          </a:prstGeom>
        </p:spPr>
        <p:txBody>
          <a:bodyPr wrap="square">
            <a:spAutoFit/>
          </a:bodyPr>
          <a:lstStyle/>
          <a:p>
            <a:pPr algn="ctr"/>
            <a:r>
              <a:rPr lang="en-US" dirty="0">
                <a:ea typeface="ヒラギノ角ゴ Pro W3" charset="-128"/>
              </a:rPr>
              <a:t>Supply and Demand analysis states </a:t>
            </a:r>
            <a:r>
              <a:rPr lang="en-US" i="1" dirty="0">
                <a:ea typeface="ヒラギノ角ゴ Pro W3" charset="-128"/>
              </a:rPr>
              <a:t>R</a:t>
            </a:r>
            <a:r>
              <a:rPr lang="en-US" i="1" baseline="30000" dirty="0">
                <a:ea typeface="ヒラギノ角ゴ Pro W3" charset="-128"/>
              </a:rPr>
              <a:t>e</a:t>
            </a:r>
            <a:r>
              <a:rPr lang="en-US" i="1" dirty="0">
                <a:ea typeface="ヒラギノ角ゴ Pro W3" charset="-128"/>
              </a:rPr>
              <a:t> </a:t>
            </a:r>
            <a:r>
              <a:rPr lang="en-US" dirty="0">
                <a:ea typeface="ヒラギノ角ゴ Pro W3" charset="-128"/>
              </a:rPr>
              <a:t>will equal the equilibrium return </a:t>
            </a:r>
            <a:r>
              <a:rPr lang="en-US" i="1" dirty="0">
                <a:ea typeface="ヒラギノ角ゴ Pro W3" charset="-128"/>
              </a:rPr>
              <a:t>R*,</a:t>
            </a:r>
            <a:r>
              <a:rPr lang="en-US" dirty="0">
                <a:ea typeface="ヒラギノ角ゴ Pro W3" charset="-128"/>
              </a:rPr>
              <a:t> so </a:t>
            </a:r>
            <a:r>
              <a:rPr lang="en-US" i="1" dirty="0" err="1">
                <a:ea typeface="ヒラギノ角ゴ Pro W3" charset="-128"/>
              </a:rPr>
              <a:t>R</a:t>
            </a:r>
            <a:r>
              <a:rPr lang="en-US" i="1" baseline="30000" dirty="0" err="1">
                <a:ea typeface="ヒラギノ角ゴ Pro W3" charset="-128"/>
              </a:rPr>
              <a:t>of</a:t>
            </a:r>
            <a:r>
              <a:rPr lang="en-US" dirty="0">
                <a:ea typeface="ヒラギノ角ゴ Pro W3" charset="-128"/>
              </a:rPr>
              <a:t> = </a:t>
            </a:r>
            <a:r>
              <a:rPr lang="en-US" i="1" dirty="0">
                <a:ea typeface="ヒラギノ角ゴ Pro W3" charset="-128"/>
              </a:rPr>
              <a:t>R*</a:t>
            </a:r>
            <a:endParaRPr lang="en-US" dirty="0"/>
          </a:p>
        </p:txBody>
      </p:sp>
    </p:spTree>
    <p:extLst>
      <p:ext uri="{BB962C8B-B14F-4D97-AF65-F5344CB8AC3E}">
        <p14:creationId xmlns:p14="http://schemas.microsoft.com/office/powerpoint/2010/main" val="684005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Efficient Markets Hypothesis </a:t>
            </a:r>
            <a:r>
              <a:rPr lang="en-US" sz="2000" b="0" dirty="0"/>
              <a:t>(4 of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ea typeface="ヒラギノ角ゴ Pro W3" charset="-128"/>
                            </a:rPr>
                          </m:ctrlPr>
                        </m:sSupPr>
                        <m:e>
                          <m:r>
                            <a:rPr lang="en-US" sz="3200" b="0" i="1" smtClean="0">
                              <a:latin typeface="Cambria Math" panose="02040503050406030204" pitchFamily="18" charset="0"/>
                              <a:ea typeface="ヒラギノ角ゴ Pro W3" charset="-128"/>
                            </a:rPr>
                            <m:t>𝑅</m:t>
                          </m:r>
                        </m:e>
                        <m:sup>
                          <m:r>
                            <a:rPr lang="en-US" sz="3200" b="0" i="1" smtClean="0">
                              <a:latin typeface="Cambria Math" panose="02040503050406030204" pitchFamily="18" charset="0"/>
                              <a:ea typeface="ヒラギノ角ゴ Pro W3" charset="-128"/>
                            </a:rPr>
                            <m:t>∗</m:t>
                          </m:r>
                        </m:sup>
                      </m:sSup>
                      <m:r>
                        <a:rPr lang="en-US" sz="3200" i="1" smtClean="0">
                          <a:latin typeface="Cambria Math" panose="02040503050406030204" pitchFamily="18" charset="0"/>
                          <a:ea typeface="Cambria Math" panose="02040503050406030204" pitchFamily="18" charset="0"/>
                        </a:rPr>
                        <m:t>=</m:t>
                      </m:r>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𝑅</m:t>
                          </m:r>
                        </m:e>
                        <m:sup>
                          <m:r>
                            <a:rPr lang="en-US" sz="3200" b="0" i="1" smtClean="0">
                              <a:latin typeface="Cambria Math" panose="02040503050406030204" pitchFamily="18" charset="0"/>
                              <a:ea typeface="Cambria Math" panose="02040503050406030204" pitchFamily="18" charset="0"/>
                            </a:rPr>
                            <m:t>𝑜𝑓</m:t>
                          </m:r>
                        </m:sup>
                      </m:sSup>
                    </m:oMath>
                  </m:oMathPara>
                </a14:m>
                <a:endParaRPr lang="en-US" sz="3200" dirty="0">
                  <a:ea typeface="ヒラギノ角ゴ Pro W3" charset="-128"/>
                </a:endParaRPr>
              </a:p>
              <a:p>
                <a:endParaRPr lang="en-US" sz="2000" dirty="0">
                  <a:ea typeface="ヒラギノ角ゴ Pro W3" charset="-128"/>
                </a:endParaRPr>
              </a:p>
              <a:p>
                <a:r>
                  <a:rPr lang="en-US" sz="2000" dirty="0">
                    <a:ea typeface="ヒラギノ角ゴ Pro W3" charset="-128"/>
                  </a:rPr>
                  <a:t>This equation tells us that the current prices in a financial market will be set so that the optimal forecast of a security’</a:t>
                </a:r>
                <a:r>
                  <a:rPr lang="en-US" altLang="ja-JP" sz="2000" dirty="0">
                    <a:ea typeface="ヒラギノ角ゴ Pro W3" charset="-128"/>
                  </a:rPr>
                  <a:t>s return using all available information equals the security</a:t>
                </a:r>
                <a:r>
                  <a:rPr lang="en-US" sz="2000" dirty="0">
                    <a:ea typeface="ヒラギノ角ゴ Pro W3" charset="-128"/>
                  </a:rPr>
                  <a:t>’</a:t>
                </a:r>
                <a:r>
                  <a:rPr lang="en-US" altLang="ja-JP" sz="2000" dirty="0">
                    <a:ea typeface="ヒラギノ角ゴ Pro W3" charset="-128"/>
                  </a:rPr>
                  <a:t>s equilibrium return.</a:t>
                </a:r>
              </a:p>
              <a:p>
                <a:pPr marL="0" indent="0">
                  <a:buNone/>
                </a:pPr>
                <a:endParaRPr lang="en-US" altLang="ja-JP" sz="2000" dirty="0">
                  <a:ea typeface="ヒラギノ角ゴ Pro W3" charset="-128"/>
                </a:endParaRPr>
              </a:p>
              <a:p>
                <a:r>
                  <a:rPr lang="en-US" sz="2000" dirty="0">
                    <a:ea typeface="ヒラギノ角ゴ Pro W3" charset="-128"/>
                  </a:rPr>
                  <a:t>In an efficient market, a security’</a:t>
                </a:r>
                <a:r>
                  <a:rPr lang="en-US" altLang="ja-JP" sz="2000" dirty="0">
                    <a:ea typeface="ヒラギノ角ゴ Pro W3" charset="-128"/>
                  </a:rPr>
                  <a:t>s price fully reflects all available information.</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a:stretch>
              </a:blipFill>
            </p:spPr>
            <p:txBody>
              <a:bodyPr/>
              <a:lstStyle/>
              <a:p>
                <a:r>
                  <a:rPr lang="en-US">
                    <a:noFill/>
                  </a:rPr>
                  <a:t> </a:t>
                </a:r>
              </a:p>
            </p:txBody>
          </p:sp>
        </mc:Fallback>
      </mc:AlternateContent>
    </p:spTree>
    <p:extLst>
      <p:ext uri="{BB962C8B-B14F-4D97-AF65-F5344CB8AC3E}">
        <p14:creationId xmlns:p14="http://schemas.microsoft.com/office/powerpoint/2010/main" val="309887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AB7A-084A-4EB4-B7CB-54EA7C150090}"/>
              </a:ext>
            </a:extLst>
          </p:cNvPr>
          <p:cNvSpPr>
            <a:spLocks noGrp="1"/>
          </p:cNvSpPr>
          <p:nvPr>
            <p:ph type="title"/>
          </p:nvPr>
        </p:nvSpPr>
        <p:spPr>
          <a:xfrm>
            <a:off x="457200" y="533400"/>
            <a:ext cx="7924800" cy="914400"/>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An Example of the Efficient Markets Hypothesis: Microsoft  </a:t>
            </a:r>
            <a:r>
              <a:rPr lang="en-US" sz="2000" b="0" dirty="0"/>
              <a:t>(1 of 2)</a:t>
            </a:r>
          </a:p>
        </p:txBody>
      </p:sp>
      <p:sp>
        <p:nvSpPr>
          <p:cNvPr id="4" name="Text Placeholder 7">
            <a:extLst>
              <a:ext uri="{FF2B5EF4-FFF2-40B4-BE49-F238E27FC236}">
                <a16:creationId xmlns:a16="http://schemas.microsoft.com/office/drawing/2014/main" id="{AB2F7EE5-E33B-435D-AD62-FC05AB51E25E}"/>
              </a:ext>
            </a:extLst>
          </p:cNvPr>
          <p:cNvSpPr>
            <a:spLocks noGrp="1"/>
          </p:cNvSpPr>
          <p:nvPr>
            <p:ph idx="1"/>
          </p:nvPr>
        </p:nvSpPr>
        <p:spPr>
          <a:xfrm>
            <a:off x="457200" y="1600200"/>
            <a:ext cx="8229600" cy="4525963"/>
          </a:xfrm>
        </p:spPr>
        <p:txBody>
          <a:bodyPr/>
          <a:lstStyle/>
          <a:p>
            <a:pPr marL="0" indent="0" algn="ctr">
              <a:spcBef>
                <a:spcPts val="0"/>
              </a:spcBef>
              <a:buNone/>
            </a:pPr>
            <a:endParaRPr lang="en-US" sz="2000" dirty="0"/>
          </a:p>
          <a:p>
            <a:pPr marL="0" indent="0" algn="ctr">
              <a:spcBef>
                <a:spcPts val="0"/>
              </a:spcBef>
              <a:buNone/>
            </a:pPr>
            <a:r>
              <a:rPr lang="en-US" sz="2000" dirty="0"/>
              <a:t>Suppose that it is 10:14 Monday morning, and the price of Microsoft stock is $32.10 per share, the company is currently paying an annual dividend of $0.90 per share, and its dividend is expected to grow at a rate of 7% per year. </a:t>
            </a:r>
          </a:p>
          <a:p>
            <a:pPr marL="0" indent="0" algn="ctr">
              <a:spcBef>
                <a:spcPts val="0"/>
              </a:spcBef>
              <a:buNone/>
            </a:pPr>
            <a:endParaRPr lang="en-US" sz="2000" dirty="0"/>
          </a:p>
          <a:p>
            <a:pPr marL="0" indent="0" algn="ctr">
              <a:spcBef>
                <a:spcPts val="0"/>
              </a:spcBef>
              <a:buNone/>
            </a:pPr>
            <a:endParaRPr lang="en-US" sz="2000" dirty="0"/>
          </a:p>
          <a:p>
            <a:pPr marL="0" indent="0" algn="ctr">
              <a:spcBef>
                <a:spcPts val="0"/>
              </a:spcBef>
              <a:buNone/>
            </a:pPr>
            <a:r>
              <a:rPr lang="en-US" sz="2000" dirty="0"/>
              <a:t>At 10:15, Microsoft releases new sales information indicating that sales of its latest version of Windows have been much </a:t>
            </a:r>
            <a:r>
              <a:rPr lang="en-US" sz="2000" b="1" dirty="0"/>
              <a:t>higher than expected</a:t>
            </a:r>
            <a:r>
              <a:rPr lang="en-US" sz="2000" dirty="0"/>
              <a:t>, and the firm expects </a:t>
            </a:r>
            <a:r>
              <a:rPr lang="en-US" sz="2000" b="1" dirty="0"/>
              <a:t>higher sales to continue into the future.</a:t>
            </a:r>
            <a:r>
              <a:rPr lang="en-US" sz="2000" dirty="0"/>
              <a:t> </a:t>
            </a:r>
          </a:p>
          <a:p>
            <a:pPr marL="0" indent="0" algn="ctr">
              <a:spcBef>
                <a:spcPts val="0"/>
              </a:spcBef>
              <a:buNone/>
            </a:pPr>
            <a:endParaRPr lang="en-US" sz="2000" dirty="0"/>
          </a:p>
        </p:txBody>
      </p:sp>
    </p:spTree>
    <p:extLst>
      <p:ext uri="{BB962C8B-B14F-4D97-AF65-F5344CB8AC3E}">
        <p14:creationId xmlns:p14="http://schemas.microsoft.com/office/powerpoint/2010/main" val="5761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E2FB-F314-47D2-9824-0B6DE447A9A7}"/>
              </a:ext>
            </a:extLst>
          </p:cNvPr>
          <p:cNvSpPr>
            <a:spLocks noGrp="1"/>
          </p:cNvSpPr>
          <p:nvPr>
            <p:ph type="title"/>
          </p:nvPr>
        </p:nvSpPr>
        <p:spPr/>
        <p:txBody>
          <a:bodyPr/>
          <a:lstStyle/>
          <a:p>
            <a:r>
              <a:rPr lang="en-US" dirty="0"/>
              <a:t>Stocks: Few Definitions</a:t>
            </a:r>
          </a:p>
        </p:txBody>
      </p:sp>
      <p:sp>
        <p:nvSpPr>
          <p:cNvPr id="3" name="Content Placeholder 2">
            <a:extLst>
              <a:ext uri="{FF2B5EF4-FFF2-40B4-BE49-F238E27FC236}">
                <a16:creationId xmlns:a16="http://schemas.microsoft.com/office/drawing/2014/main" id="{A2EC5025-71FA-40FA-9710-3B0361D7A3B2}"/>
              </a:ext>
            </a:extLst>
          </p:cNvPr>
          <p:cNvSpPr>
            <a:spLocks noGrp="1"/>
          </p:cNvSpPr>
          <p:nvPr>
            <p:ph idx="1"/>
          </p:nvPr>
        </p:nvSpPr>
        <p:spPr/>
        <p:txBody>
          <a:bodyPr/>
          <a:lstStyle/>
          <a:p>
            <a:r>
              <a:rPr lang="en-US" sz="2000" b="1" dirty="0"/>
              <a:t>Common stock </a:t>
            </a:r>
            <a:r>
              <a:rPr lang="en-US" sz="2000" dirty="0"/>
              <a:t>is the principal medium through which corporations raise </a:t>
            </a:r>
            <a:r>
              <a:rPr lang="en-US" sz="2000" u="sng" dirty="0"/>
              <a:t>equity capital</a:t>
            </a:r>
            <a:r>
              <a:rPr lang="en-US" sz="2000" dirty="0"/>
              <a:t>. </a:t>
            </a:r>
          </a:p>
          <a:p>
            <a:r>
              <a:rPr lang="en-US" sz="2000" b="1" dirty="0"/>
              <a:t>Stockholders</a:t>
            </a:r>
            <a:r>
              <a:rPr lang="en-US" sz="2000" dirty="0"/>
              <a:t>—those who hold stock in a corporation—own an interest in the corporation equal to the percentage of </a:t>
            </a:r>
            <a:r>
              <a:rPr lang="en-US" sz="2000" u="sng" dirty="0"/>
              <a:t>outstanding shares </a:t>
            </a:r>
            <a:r>
              <a:rPr lang="en-US" sz="2000" dirty="0"/>
              <a:t>they own. </a:t>
            </a:r>
          </a:p>
          <a:p>
            <a:r>
              <a:rPr lang="en-US" sz="2000" dirty="0"/>
              <a:t>This ownership interest gives them the right to vote and to be a residual claimant of all funds flowing into the firm (known as </a:t>
            </a:r>
            <a:r>
              <a:rPr lang="en-US" sz="2000" b="1" dirty="0"/>
              <a:t>cash flows</a:t>
            </a:r>
            <a:r>
              <a:rPr lang="en-US" sz="2000" dirty="0"/>
              <a:t>).</a:t>
            </a:r>
          </a:p>
          <a:p>
            <a:r>
              <a:rPr lang="en-US" sz="2000" b="1" dirty="0"/>
              <a:t>Dividends</a:t>
            </a:r>
            <a:r>
              <a:rPr lang="en-US" sz="2000" dirty="0"/>
              <a:t>: stockholders may receive dividends from the </a:t>
            </a:r>
            <a:r>
              <a:rPr lang="en-US" sz="2000" u="sng" dirty="0"/>
              <a:t>net earnings of the corporation</a:t>
            </a:r>
            <a:r>
              <a:rPr lang="en-US" sz="2000" dirty="0"/>
              <a:t>. Dividends are </a:t>
            </a:r>
            <a:r>
              <a:rPr lang="en-US" sz="2000" b="1" dirty="0"/>
              <a:t>payments made periodically</a:t>
            </a:r>
            <a:r>
              <a:rPr lang="en-US" sz="2000" dirty="0"/>
              <a:t>, usually every quarter, to stockholders. </a:t>
            </a:r>
          </a:p>
          <a:p>
            <a:r>
              <a:rPr lang="en-US" sz="2000" dirty="0"/>
              <a:t>The stockholder has the right to </a:t>
            </a:r>
            <a:r>
              <a:rPr lang="en-US" sz="2000" b="1" dirty="0"/>
              <a:t>sell the stock</a:t>
            </a:r>
            <a:r>
              <a:rPr lang="en-US" sz="2000" dirty="0"/>
              <a:t>. </a:t>
            </a:r>
          </a:p>
          <a:p>
            <a:endParaRPr lang="en-US" sz="2000" dirty="0"/>
          </a:p>
          <a:p>
            <a:endParaRPr lang="en-US" dirty="0"/>
          </a:p>
        </p:txBody>
      </p:sp>
    </p:spTree>
    <p:extLst>
      <p:ext uri="{BB962C8B-B14F-4D97-AF65-F5344CB8AC3E}">
        <p14:creationId xmlns:p14="http://schemas.microsoft.com/office/powerpoint/2010/main" val="2331667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D3B5-EA78-44C7-ABBA-ED8200831455}"/>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An Example of the Efficient Markets Hypothesis: Microsoft  </a:t>
            </a:r>
            <a:r>
              <a:rPr lang="en-US" sz="2000" b="0" dirty="0"/>
              <a:t>(2 of 2)</a:t>
            </a:r>
            <a:endParaRPr lang="en-US" dirty="0"/>
          </a:p>
        </p:txBody>
      </p:sp>
      <p:sp>
        <p:nvSpPr>
          <p:cNvPr id="3" name="Content Placeholder 2">
            <a:extLst>
              <a:ext uri="{FF2B5EF4-FFF2-40B4-BE49-F238E27FC236}">
                <a16:creationId xmlns:a16="http://schemas.microsoft.com/office/drawing/2014/main" id="{81073ABA-EEC5-41E7-83D0-AB50F215A4F2}"/>
              </a:ext>
            </a:extLst>
          </p:cNvPr>
          <p:cNvSpPr>
            <a:spLocks noGrp="1"/>
          </p:cNvSpPr>
          <p:nvPr>
            <p:ph idx="1"/>
          </p:nvPr>
        </p:nvSpPr>
        <p:spPr/>
        <p:txBody>
          <a:bodyPr/>
          <a:lstStyle/>
          <a:p>
            <a:r>
              <a:rPr lang="en-US" sz="2000" dirty="0"/>
              <a:t>This </a:t>
            </a:r>
            <a:r>
              <a:rPr lang="en-US" sz="2000" b="1" dirty="0"/>
              <a:t>news</a:t>
            </a:r>
            <a:r>
              <a:rPr lang="en-US" sz="2000" dirty="0"/>
              <a:t> causes you and other investors to </a:t>
            </a:r>
            <a:r>
              <a:rPr lang="en-US" sz="2000" b="1" dirty="0"/>
              <a:t>revise upward your forecast </a:t>
            </a:r>
            <a:r>
              <a:rPr lang="en-US" sz="2000" dirty="0"/>
              <a:t>of the growth rate of Microsoft’s annual dividend from 7% to 8%. </a:t>
            </a:r>
          </a:p>
          <a:p>
            <a:r>
              <a:rPr lang="en-US" sz="2000" dirty="0"/>
              <a:t>At this higher growth rate and assuming an </a:t>
            </a:r>
            <a:r>
              <a:rPr lang="en-US" sz="2000" dirty="0" err="1"/>
              <a:t>RoE</a:t>
            </a:r>
            <a:r>
              <a:rPr lang="en-US" sz="2000" dirty="0"/>
              <a:t> of 10%, the present value of Microsoft’s future dividends rises </a:t>
            </a:r>
            <a:r>
              <a:rPr lang="en-US" sz="2000" i="1" dirty="0"/>
              <a:t>from</a:t>
            </a:r>
            <a:r>
              <a:rPr lang="en-US" sz="2000" dirty="0"/>
              <a:t> $</a:t>
            </a:r>
            <a:r>
              <a:rPr lang="en-US" sz="2000" b="1" dirty="0"/>
              <a:t>32.10</a:t>
            </a:r>
            <a:r>
              <a:rPr lang="en-US" sz="2000" dirty="0"/>
              <a:t> </a:t>
            </a:r>
            <a:r>
              <a:rPr lang="en-US" sz="2000" i="1" dirty="0"/>
              <a:t>to</a:t>
            </a:r>
            <a:r>
              <a:rPr lang="en-US" sz="2000" dirty="0"/>
              <a:t> $</a:t>
            </a:r>
            <a:r>
              <a:rPr lang="en-US" sz="2000" b="1" dirty="0"/>
              <a:t>48.60</a:t>
            </a:r>
            <a:r>
              <a:rPr lang="en-US" sz="2000" dirty="0"/>
              <a:t>. </a:t>
            </a:r>
          </a:p>
          <a:p>
            <a:r>
              <a:rPr lang="en-US" sz="2000" dirty="0"/>
              <a:t>So, this new information causes you and other investors </a:t>
            </a:r>
            <a:r>
              <a:rPr lang="en-US" sz="2000" b="1" dirty="0"/>
              <a:t>to buy shares </a:t>
            </a:r>
            <a:r>
              <a:rPr lang="en-US" sz="2000" dirty="0"/>
              <a:t>of Microsoft. </a:t>
            </a:r>
          </a:p>
          <a:p>
            <a:r>
              <a:rPr lang="en-US" sz="2000" dirty="0"/>
              <a:t>This </a:t>
            </a:r>
            <a:r>
              <a:rPr lang="en-US" sz="2000" b="1" dirty="0"/>
              <a:t>increased demand </a:t>
            </a:r>
            <a:r>
              <a:rPr lang="en-US" sz="2000" dirty="0"/>
              <a:t>will cause the price of Microsoft’s shares to </a:t>
            </a:r>
            <a:r>
              <a:rPr lang="en-US" sz="2000" b="1" dirty="0"/>
              <a:t>keep rising </a:t>
            </a:r>
            <a:r>
              <a:rPr lang="en-US" sz="2000" dirty="0"/>
              <a:t>until they </a:t>
            </a:r>
            <a:r>
              <a:rPr lang="en-US" sz="2000" u="sng" dirty="0"/>
              <a:t>reach $48.60</a:t>
            </a:r>
            <a:r>
              <a:rPr lang="en-US" sz="2000" dirty="0"/>
              <a:t>, which is the </a:t>
            </a:r>
            <a:r>
              <a:rPr lang="en-US" sz="2000" b="1" u="sng" dirty="0"/>
              <a:t>new</a:t>
            </a:r>
            <a:r>
              <a:rPr lang="en-US" sz="2000" dirty="0"/>
              <a:t> </a:t>
            </a:r>
            <a:r>
              <a:rPr lang="en-US" sz="2000" b="1" dirty="0"/>
              <a:t>fundamental value </a:t>
            </a:r>
            <a:r>
              <a:rPr lang="en-US" sz="2000" dirty="0"/>
              <a:t>of the stock.</a:t>
            </a:r>
          </a:p>
        </p:txBody>
      </p:sp>
    </p:spTree>
    <p:extLst>
      <p:ext uri="{BB962C8B-B14F-4D97-AF65-F5344CB8AC3E}">
        <p14:creationId xmlns:p14="http://schemas.microsoft.com/office/powerpoint/2010/main" val="488968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4197-64F5-417C-9138-5E63B86A15FD}"/>
              </a:ext>
            </a:extLst>
          </p:cNvPr>
          <p:cNvSpPr>
            <a:spLocks noGrp="1"/>
          </p:cNvSpPr>
          <p:nvPr>
            <p:ph type="title"/>
          </p:nvPr>
        </p:nvSpPr>
        <p:spPr/>
        <p:txBody>
          <a:bodyPr/>
          <a:lstStyle/>
          <a:p>
            <a:r>
              <a:rPr lang="en-US" dirty="0"/>
              <a:t>Financial Arbitrage </a:t>
            </a:r>
            <a:r>
              <a:rPr lang="en-US" sz="2000" b="0" dirty="0"/>
              <a:t>(1 of 5)</a:t>
            </a:r>
            <a:endParaRPr lang="en-US" dirty="0"/>
          </a:p>
        </p:txBody>
      </p:sp>
      <p:sp>
        <p:nvSpPr>
          <p:cNvPr id="3" name="Content Placeholder 2">
            <a:extLst>
              <a:ext uri="{FF2B5EF4-FFF2-40B4-BE49-F238E27FC236}">
                <a16:creationId xmlns:a16="http://schemas.microsoft.com/office/drawing/2014/main" id="{840E72FA-09C4-4858-8609-2D7BA2862F7B}"/>
              </a:ext>
            </a:extLst>
          </p:cNvPr>
          <p:cNvSpPr>
            <a:spLocks noGrp="1"/>
          </p:cNvSpPr>
          <p:nvPr>
            <p:ph idx="1"/>
          </p:nvPr>
        </p:nvSpPr>
        <p:spPr/>
        <p:txBody>
          <a:bodyPr/>
          <a:lstStyle/>
          <a:p>
            <a:r>
              <a:rPr lang="en-US" sz="2000" dirty="0"/>
              <a:t>Does the efficient markets hypothesis require that all investors and traders have rational expectations? </a:t>
            </a:r>
          </a:p>
          <a:p>
            <a:pPr lvl="1"/>
            <a:r>
              <a:rPr lang="en-US" sz="2000" dirty="0"/>
              <a:t>Actually, it does not- due to arbitrage.</a:t>
            </a:r>
          </a:p>
          <a:p>
            <a:pPr lvl="1"/>
            <a:endParaRPr lang="en-US" sz="2000" dirty="0"/>
          </a:p>
          <a:p>
            <a:r>
              <a:rPr lang="en-US" sz="2000" dirty="0"/>
              <a:t>The process of </a:t>
            </a:r>
            <a:r>
              <a:rPr lang="en-US" sz="2000" b="1" dirty="0"/>
              <a:t>buying and reselling </a:t>
            </a:r>
            <a:r>
              <a:rPr lang="en-US" sz="2000" dirty="0"/>
              <a:t>securities to </a:t>
            </a:r>
            <a:r>
              <a:rPr lang="en-US" sz="2000" b="1" dirty="0"/>
              <a:t>profit</a:t>
            </a:r>
            <a:r>
              <a:rPr lang="en-US" sz="2000" dirty="0"/>
              <a:t> from </a:t>
            </a:r>
            <a:r>
              <a:rPr lang="en-US" sz="2000" u="sng" dirty="0"/>
              <a:t>price changes </a:t>
            </a:r>
            <a:r>
              <a:rPr lang="en-US" sz="2000" dirty="0"/>
              <a:t>over a </a:t>
            </a:r>
            <a:r>
              <a:rPr lang="en-US" sz="2000" b="1" dirty="0"/>
              <a:t>brief</a:t>
            </a:r>
            <a:r>
              <a:rPr lang="en-US" sz="2000" dirty="0"/>
              <a:t> period of time is called </a:t>
            </a:r>
            <a:r>
              <a:rPr lang="en-US" sz="2000" b="1" dirty="0">
                <a:solidFill>
                  <a:schemeClr val="bg2"/>
                </a:solidFill>
              </a:rPr>
              <a:t>financial arbitrage</a:t>
            </a:r>
            <a:r>
              <a:rPr lang="en-US" sz="2000" dirty="0"/>
              <a:t>. </a:t>
            </a:r>
          </a:p>
          <a:p>
            <a:pPr marL="0" indent="0">
              <a:buNone/>
            </a:pPr>
            <a:endParaRPr lang="en-US" sz="2000" dirty="0"/>
          </a:p>
          <a:p>
            <a:r>
              <a:rPr lang="en-US" sz="2000" dirty="0"/>
              <a:t>The profits made from financial arbitrage are called </a:t>
            </a:r>
            <a:r>
              <a:rPr lang="en-US" sz="2000" b="1" dirty="0">
                <a:solidFill>
                  <a:schemeClr val="bg2"/>
                </a:solidFill>
              </a:rPr>
              <a:t>arbitrage profits</a:t>
            </a:r>
            <a:r>
              <a:rPr lang="en-US" sz="2000" dirty="0"/>
              <a:t>. </a:t>
            </a:r>
          </a:p>
          <a:p>
            <a:endParaRPr lang="en-US" sz="2000" dirty="0"/>
          </a:p>
          <a:p>
            <a:endParaRPr lang="en-US" sz="2000" dirty="0"/>
          </a:p>
        </p:txBody>
      </p:sp>
    </p:spTree>
    <p:extLst>
      <p:ext uri="{BB962C8B-B14F-4D97-AF65-F5344CB8AC3E}">
        <p14:creationId xmlns:p14="http://schemas.microsoft.com/office/powerpoint/2010/main" val="3511138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7BB6-A1A6-4EBE-84C7-151EC0E693B3}"/>
              </a:ext>
            </a:extLst>
          </p:cNvPr>
          <p:cNvSpPr>
            <a:spLocks noGrp="1"/>
          </p:cNvSpPr>
          <p:nvPr>
            <p:ph type="title"/>
          </p:nvPr>
        </p:nvSpPr>
        <p:spPr/>
        <p:txBody>
          <a:bodyPr/>
          <a:lstStyle/>
          <a:p>
            <a:r>
              <a:rPr lang="en-US" dirty="0"/>
              <a:t>Financial Arbitrage </a:t>
            </a:r>
            <a:r>
              <a:rPr lang="en-US" sz="2000" b="0" dirty="0"/>
              <a:t>(2 of 5)</a:t>
            </a:r>
          </a:p>
        </p:txBody>
      </p:sp>
      <p:sp>
        <p:nvSpPr>
          <p:cNvPr id="3" name="Content Placeholder 2">
            <a:extLst>
              <a:ext uri="{FF2B5EF4-FFF2-40B4-BE49-F238E27FC236}">
                <a16:creationId xmlns:a16="http://schemas.microsoft.com/office/drawing/2014/main" id="{6B60EA4D-F33D-4754-9ACB-ADAF5A132EC2}"/>
              </a:ext>
            </a:extLst>
          </p:cNvPr>
          <p:cNvSpPr>
            <a:spLocks noGrp="1"/>
          </p:cNvSpPr>
          <p:nvPr>
            <p:ph idx="1"/>
          </p:nvPr>
        </p:nvSpPr>
        <p:spPr/>
        <p:txBody>
          <a:bodyPr/>
          <a:lstStyle/>
          <a:p>
            <a:r>
              <a:rPr lang="en-US" sz="2000" dirty="0"/>
              <a:t>Investors </a:t>
            </a:r>
            <a:r>
              <a:rPr lang="en-US" sz="2000" u="sng" dirty="0"/>
              <a:t>who have rational expectations </a:t>
            </a:r>
            <a:r>
              <a:rPr lang="en-US" sz="2000" dirty="0"/>
              <a:t>can profit by </a:t>
            </a:r>
            <a:r>
              <a:rPr lang="en-US" sz="2000" b="1" dirty="0"/>
              <a:t>buying or selling </a:t>
            </a:r>
            <a:r>
              <a:rPr lang="en-US" sz="2000" dirty="0"/>
              <a:t>a stock when its </a:t>
            </a:r>
            <a:r>
              <a:rPr lang="en-US" sz="2000" b="1" dirty="0"/>
              <a:t>market price is higher or lower </a:t>
            </a:r>
            <a:r>
              <a:rPr lang="en-US" sz="2000" dirty="0"/>
              <a:t>than the optimal forecast of the stock’s fundamental value. </a:t>
            </a:r>
          </a:p>
          <a:p>
            <a:endParaRPr lang="en-US" sz="2000" dirty="0"/>
          </a:p>
          <a:p>
            <a:r>
              <a:rPr lang="en-US" sz="2000" dirty="0"/>
              <a:t>In this way, self-interested actions of even </a:t>
            </a:r>
            <a:r>
              <a:rPr lang="en-US" sz="2000" b="1" dirty="0"/>
              <a:t>a few informed </a:t>
            </a:r>
            <a:r>
              <a:rPr lang="en-US" sz="2000" dirty="0"/>
              <a:t>traders cause available </a:t>
            </a:r>
            <a:r>
              <a:rPr lang="en-US" sz="2000" b="1" dirty="0"/>
              <a:t>information</a:t>
            </a:r>
            <a:r>
              <a:rPr lang="en-US" sz="2000" dirty="0"/>
              <a:t> to be </a:t>
            </a:r>
            <a:r>
              <a:rPr lang="en-US" sz="2000" i="1" dirty="0"/>
              <a:t>incorporated</a:t>
            </a:r>
            <a:r>
              <a:rPr lang="en-US" sz="2000" dirty="0"/>
              <a:t> into </a:t>
            </a:r>
            <a:r>
              <a:rPr lang="en-US" sz="2000" b="1" dirty="0"/>
              <a:t>market prices</a:t>
            </a:r>
            <a:r>
              <a:rPr lang="en-US" sz="2000" dirty="0"/>
              <a:t>.</a:t>
            </a:r>
          </a:p>
        </p:txBody>
      </p:sp>
    </p:spTree>
    <p:extLst>
      <p:ext uri="{BB962C8B-B14F-4D97-AF65-F5344CB8AC3E}">
        <p14:creationId xmlns:p14="http://schemas.microsoft.com/office/powerpoint/2010/main" val="3759497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FC9C-D4A0-4F3D-B775-008D5CCBE959}"/>
              </a:ext>
            </a:extLst>
          </p:cNvPr>
          <p:cNvSpPr>
            <a:spLocks noGrp="1"/>
          </p:cNvSpPr>
          <p:nvPr>
            <p:ph type="title"/>
          </p:nvPr>
        </p:nvSpPr>
        <p:spPr/>
        <p:txBody>
          <a:bodyPr/>
          <a:lstStyle/>
          <a:p>
            <a:r>
              <a:rPr lang="en-US" dirty="0"/>
              <a:t>Financial Arbitrage </a:t>
            </a:r>
            <a:r>
              <a:rPr lang="en-US" sz="2000" b="0" dirty="0"/>
              <a:t>(3 of 5)</a:t>
            </a:r>
            <a:endParaRPr lang="en-US" dirty="0"/>
          </a:p>
        </p:txBody>
      </p:sp>
      <p:sp>
        <p:nvSpPr>
          <p:cNvPr id="3" name="Content Placeholder 2">
            <a:extLst>
              <a:ext uri="{FF2B5EF4-FFF2-40B4-BE49-F238E27FC236}">
                <a16:creationId xmlns:a16="http://schemas.microsoft.com/office/drawing/2014/main" id="{8463B13D-E891-468E-A24F-2C5B3F27ECE0}"/>
              </a:ext>
            </a:extLst>
          </p:cNvPr>
          <p:cNvSpPr>
            <a:spLocks noGrp="1"/>
          </p:cNvSpPr>
          <p:nvPr>
            <p:ph idx="1"/>
          </p:nvPr>
        </p:nvSpPr>
        <p:spPr/>
        <p:txBody>
          <a:bodyPr/>
          <a:lstStyle/>
          <a:p>
            <a:r>
              <a:rPr lang="en-US" sz="2000" dirty="0"/>
              <a:t>In </a:t>
            </a:r>
            <a:r>
              <a:rPr lang="en-US" sz="2000" b="1" dirty="0"/>
              <a:t>competing</a:t>
            </a:r>
            <a:r>
              <a:rPr lang="en-US" sz="2000" dirty="0"/>
              <a:t> to buy securities where </a:t>
            </a:r>
            <a:r>
              <a:rPr lang="en-US" sz="2000" b="1" dirty="0"/>
              <a:t>earning arbitrage </a:t>
            </a:r>
            <a:r>
              <a:rPr lang="en-US" sz="2000" dirty="0"/>
              <a:t>profits is possible, traders will </a:t>
            </a:r>
            <a:r>
              <a:rPr lang="en-US" sz="2000" b="1" dirty="0"/>
              <a:t>force prices</a:t>
            </a:r>
            <a:r>
              <a:rPr lang="en-US" sz="2000" dirty="0"/>
              <a:t> to the level where investors can </a:t>
            </a:r>
            <a:r>
              <a:rPr lang="en-US" sz="2000" u="sng" dirty="0"/>
              <a:t>no longer earn arbitrage profits</a:t>
            </a:r>
            <a:r>
              <a:rPr lang="en-US" sz="2000" dirty="0"/>
              <a:t>. </a:t>
            </a:r>
          </a:p>
          <a:p>
            <a:pPr marL="0" indent="0">
              <a:buNone/>
            </a:pPr>
            <a:endParaRPr lang="en-US" sz="2000" dirty="0"/>
          </a:p>
          <a:p>
            <a:r>
              <a:rPr lang="en-US" sz="2000" dirty="0"/>
              <a:t>As long as there are </a:t>
            </a:r>
            <a:r>
              <a:rPr lang="en-US" sz="2000" b="1" dirty="0"/>
              <a:t>some</a:t>
            </a:r>
            <a:r>
              <a:rPr lang="en-US" sz="2000" dirty="0"/>
              <a:t> traders with </a:t>
            </a:r>
            <a:r>
              <a:rPr lang="en-US" sz="2000" u="sng" dirty="0"/>
              <a:t>rational expectations</a:t>
            </a:r>
            <a:r>
              <a:rPr lang="en-US" sz="2000" dirty="0"/>
              <a:t>, the </a:t>
            </a:r>
            <a:r>
              <a:rPr lang="en-US" sz="2000" i="1" u="sng" dirty="0"/>
              <a:t>arbitrage profits </a:t>
            </a:r>
            <a:r>
              <a:rPr lang="en-US" sz="2000" b="1" i="1" u="sng" dirty="0"/>
              <a:t>provided</a:t>
            </a:r>
            <a:r>
              <a:rPr lang="en-US" sz="2000" i="1" u="sng" dirty="0"/>
              <a:t> by </a:t>
            </a:r>
            <a:r>
              <a:rPr lang="en-US" sz="2000" b="1" i="1" u="sng" dirty="0"/>
              <a:t>new information </a:t>
            </a:r>
            <a:r>
              <a:rPr lang="en-US" sz="2000" dirty="0"/>
              <a:t>will give these traders the incentive to push stock prices to their </a:t>
            </a:r>
            <a:r>
              <a:rPr lang="en-US" sz="2000" u="sng" dirty="0"/>
              <a:t>fundamental values</a:t>
            </a:r>
            <a:r>
              <a:rPr lang="en-US" sz="2000" dirty="0"/>
              <a:t>.</a:t>
            </a:r>
          </a:p>
          <a:p>
            <a:endParaRPr lang="en-US" sz="2000" dirty="0"/>
          </a:p>
        </p:txBody>
      </p:sp>
    </p:spTree>
    <p:extLst>
      <p:ext uri="{BB962C8B-B14F-4D97-AF65-F5344CB8AC3E}">
        <p14:creationId xmlns:p14="http://schemas.microsoft.com/office/powerpoint/2010/main" val="1589811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BD49-CFFA-4E6B-A3A8-556C4432BEC3}"/>
              </a:ext>
            </a:extLst>
          </p:cNvPr>
          <p:cNvSpPr>
            <a:spLocks noGrp="1"/>
          </p:cNvSpPr>
          <p:nvPr>
            <p:ph type="title"/>
          </p:nvPr>
        </p:nvSpPr>
        <p:spPr/>
        <p:txBody>
          <a:bodyPr/>
          <a:lstStyle/>
          <a:p>
            <a:r>
              <a:rPr lang="en-US" dirty="0"/>
              <a:t>Financial Arbitrage </a:t>
            </a:r>
            <a:r>
              <a:rPr lang="en-US" sz="2000" b="0" dirty="0"/>
              <a:t>(4 of 5)</a:t>
            </a:r>
            <a:endParaRPr lang="en-US" dirty="0"/>
          </a:p>
        </p:txBody>
      </p:sp>
      <p:sp>
        <p:nvSpPr>
          <p:cNvPr id="3" name="Content Placeholder 2">
            <a:extLst>
              <a:ext uri="{FF2B5EF4-FFF2-40B4-BE49-F238E27FC236}">
                <a16:creationId xmlns:a16="http://schemas.microsoft.com/office/drawing/2014/main" id="{8DD8203C-E7F6-4521-BF72-8155442C312F}"/>
              </a:ext>
            </a:extLst>
          </p:cNvPr>
          <p:cNvSpPr>
            <a:spLocks noGrp="1"/>
          </p:cNvSpPr>
          <p:nvPr>
            <p:ph idx="1"/>
          </p:nvPr>
        </p:nvSpPr>
        <p:spPr/>
        <p:txBody>
          <a:bodyPr/>
          <a:lstStyle/>
          <a:p>
            <a:r>
              <a:rPr lang="en-US" sz="2000" dirty="0"/>
              <a:t>For instance, in the example just discussed, once the </a:t>
            </a:r>
            <a:r>
              <a:rPr lang="en-US" sz="2000" b="1" dirty="0"/>
              <a:t>new information </a:t>
            </a:r>
            <a:r>
              <a:rPr lang="en-US" sz="2000" dirty="0"/>
              <a:t>on Microsoft becomes available, </a:t>
            </a:r>
            <a:r>
              <a:rPr lang="en-US" sz="2000" b="1" dirty="0"/>
              <a:t>traders can earn arbitrage profits </a:t>
            </a:r>
            <a:r>
              <a:rPr lang="en-US" sz="2000" dirty="0"/>
              <a:t>equal to $16.50 per share.</a:t>
            </a:r>
          </a:p>
          <a:p>
            <a:pPr marL="0" indent="0">
              <a:buNone/>
            </a:pPr>
            <a:endParaRPr lang="en-US" sz="2000" dirty="0"/>
          </a:p>
          <a:p>
            <a:pPr lvl="1"/>
            <a:r>
              <a:rPr lang="en-US" sz="2000" dirty="0"/>
              <a:t>Arbitrage profit is the </a:t>
            </a:r>
            <a:r>
              <a:rPr lang="en-US" sz="2000" b="1" dirty="0"/>
              <a:t>difference</a:t>
            </a:r>
            <a:r>
              <a:rPr lang="en-US" sz="2000" dirty="0"/>
              <a:t> between the </a:t>
            </a:r>
            <a:r>
              <a:rPr lang="en-US" sz="2000" u="sng" dirty="0"/>
              <a:t>old fundamental value</a:t>
            </a:r>
            <a:r>
              <a:rPr lang="en-US" sz="2000" dirty="0"/>
              <a:t> and the </a:t>
            </a:r>
            <a:r>
              <a:rPr lang="en-US" sz="2000" u="sng" dirty="0"/>
              <a:t>new fundamental value</a:t>
            </a:r>
            <a:r>
              <a:rPr lang="en-US" sz="2000" dirty="0"/>
              <a:t>. </a:t>
            </a:r>
          </a:p>
          <a:p>
            <a:endParaRPr lang="en-US" sz="2000" dirty="0"/>
          </a:p>
          <a:p>
            <a:r>
              <a:rPr lang="en-US" sz="2000" dirty="0"/>
              <a:t>Competition among even a few well-informed traders will be enough to quickly drive the price up to its new fundamental value.</a:t>
            </a:r>
          </a:p>
          <a:p>
            <a:endParaRPr lang="en-US" dirty="0"/>
          </a:p>
        </p:txBody>
      </p:sp>
    </p:spTree>
    <p:extLst>
      <p:ext uri="{BB962C8B-B14F-4D97-AF65-F5344CB8AC3E}">
        <p14:creationId xmlns:p14="http://schemas.microsoft.com/office/powerpoint/2010/main" val="409557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B406-7B9F-4518-9D3B-0AFABB570F5C}"/>
              </a:ext>
            </a:extLst>
          </p:cNvPr>
          <p:cNvSpPr>
            <a:spLocks noGrp="1"/>
          </p:cNvSpPr>
          <p:nvPr>
            <p:ph type="title"/>
          </p:nvPr>
        </p:nvSpPr>
        <p:spPr/>
        <p:txBody>
          <a:bodyPr/>
          <a:lstStyle/>
          <a:p>
            <a:r>
              <a:rPr lang="en-US" dirty="0"/>
              <a:t>Financial Arbitrage </a:t>
            </a:r>
            <a:r>
              <a:rPr lang="en-US" sz="2000" b="0" dirty="0"/>
              <a:t>(5 of 5)</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779961-87E7-40A4-AF36-05EAED2382CF}"/>
                  </a:ext>
                </a:extLst>
              </p:cNvPr>
              <p:cNvSpPr>
                <a:spLocks noGrp="1"/>
              </p:cNvSpPr>
              <p:nvPr>
                <p:ph idx="1"/>
              </p:nvPr>
            </p:nvSpPr>
            <p:spPr/>
            <p:txBody>
              <a:bodyPr/>
              <a:lstStyle/>
              <a:p>
                <a:pPr marL="0" indent="0">
                  <a:buNone/>
                </a:pPr>
                <a:r>
                  <a:rPr lang="en-US" sz="2000" i="1" dirty="0"/>
                  <a:t>In an efficient Market, all the unexploited profit opportunities will be eliminated.</a:t>
                </a:r>
                <a:endParaRPr lang="en-US" dirty="0"/>
              </a:p>
              <a:p>
                <a:pPr marL="0" indent="0">
                  <a:buNone/>
                </a:pPr>
                <a:r>
                  <a:rPr lang="en-US" sz="2000" b="1" i="1" dirty="0">
                    <a:ea typeface="Cambria Math" panose="02040503050406030204" pitchFamily="18" charset="0"/>
                  </a:rPr>
                  <a:t>New Information Become Available:</a:t>
                </a:r>
              </a:p>
              <a:p>
                <a:pPr marL="0" indent="0">
                  <a:buNone/>
                </a:pPr>
                <a:r>
                  <a:rPr lang="en-US" sz="2000" i="1" dirty="0">
                    <a:ea typeface="Cambria Math" panose="02040503050406030204" pitchFamily="18" charset="0"/>
                  </a:rPr>
                  <a:t>Scenario 1)</a:t>
                </a:r>
              </a:p>
              <a:p>
                <a:pPr marL="0" indent="0">
                  <a:buNone/>
                </a:pPr>
                <a:endParaRPr lang="en-US" sz="2000" i="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m:t>
                          </m:r>
                        </m:sup>
                      </m:sSup>
                      <m:r>
                        <a:rPr lang="en-US" sz="2000" i="1" smtClean="0">
                          <a:latin typeface="Cambria Math" panose="02040503050406030204" pitchFamily="18" charset="0"/>
                          <a:ea typeface="Cambria Math" panose="02040503050406030204" pitchFamily="18" charset="0"/>
                        </a:rPr>
                        <m:t>&gt;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𝑜𝑓</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𝐴𝑟𝑏𝑖𝑡𝑟𝑎𝑔𝑒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𝑃𝑟𝑜𝑓𝑖𝑡</m:t>
                      </m:r>
                      <m:r>
                        <a:rPr lang="en-US" sz="2000" b="0" i="1" smtClean="0">
                          <a:latin typeface="Cambria Math" panose="02040503050406030204" pitchFamily="18" charset="0"/>
                          <a:ea typeface="Cambria Math" panose="02040503050406030204" pitchFamily="18" charset="0"/>
                        </a:rPr>
                        <m:t>&gt;0 →</m:t>
                      </m:r>
                      <m:r>
                        <a:rPr lang="en-US" sz="2000" b="0" i="1" smtClean="0">
                          <a:latin typeface="Cambria Math" panose="02040503050406030204" pitchFamily="18" charset="0"/>
                          <a:ea typeface="Cambria Math" panose="02040503050406030204" pitchFamily="18" charset="0"/>
                        </a:rPr>
                        <m:t>𝐼𝑛𝑣𝑒𝑠𝑡𝑜𝑟𝑠</m:t>
                      </m:r>
                      <m:r>
                        <a:rPr lang="en-US" sz="2000" b="0" i="1" smtClean="0">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𝑺𝒆𝒍𝒍</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𝑡h𝑒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𝑆𝑡𝑜𝑐𝑘𝑠</m:t>
                      </m:r>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𝑜𝑓</m:t>
                          </m:r>
                        </m:sup>
                      </m:sSup>
                    </m:oMath>
                  </m:oMathPara>
                </a14:m>
                <a:endParaRPr lang="en-US" dirty="0"/>
              </a:p>
              <a:p>
                <a:pPr marL="0" indent="0">
                  <a:buNone/>
                </a:pPr>
                <a:r>
                  <a:rPr lang="en-US" sz="2000" i="1" dirty="0"/>
                  <a:t>Scenario 2)</a:t>
                </a:r>
              </a:p>
              <a:p>
                <a:pPr marL="0" indent="0">
                  <a:buNone/>
                </a:pPr>
                <a:endParaRPr lang="en-US" sz="2000" i="1" dirty="0"/>
              </a:p>
              <a:p>
                <a:pPr marL="0" indent="0">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m:t>
                          </m:r>
                        </m:sup>
                      </m:sSup>
                      <m:r>
                        <a:rPr lang="en-US" sz="2000" i="1" smtClean="0">
                          <a:latin typeface="Cambria Math" panose="02040503050406030204" pitchFamily="18" charset="0"/>
                          <a:ea typeface="Cambria Math" panose="02040503050406030204" pitchFamily="18" charset="0"/>
                        </a:rPr>
                        <m:t>&lt;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𝑜𝑓</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𝐴𝑟𝑏𝑖𝑡𝑟𝑎𝑔𝑒</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𝑃𝑟𝑜𝑓𝑖𝑡</m:t>
                      </m:r>
                      <m:r>
                        <a:rPr lang="en-US" sz="2000" i="1" smtClean="0">
                          <a:latin typeface="Cambria Math" panose="02040503050406030204" pitchFamily="18" charset="0"/>
                          <a:ea typeface="Cambria Math" panose="02040503050406030204" pitchFamily="18" charset="0"/>
                        </a:rPr>
                        <m:t>&lt;</m:t>
                      </m:r>
                      <m:r>
                        <a:rPr lang="en-US" sz="2000" i="1">
                          <a:latin typeface="Cambria Math" panose="02040503050406030204" pitchFamily="18" charset="0"/>
                          <a:ea typeface="Cambria Math" panose="02040503050406030204" pitchFamily="18" charset="0"/>
                        </a:rPr>
                        <m:t>0</m:t>
                      </m:r>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𝐼𝑛𝑣𝑒𝑠𝑡𝑜𝑟𝑠</m:t>
                      </m:r>
                      <m:r>
                        <a:rPr lang="en-US" sz="2000" i="1">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𝑩𝒖𝒚</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𝑡h𝑒</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𝑆𝑡𝑜𝑐𝑘𝑠</m:t>
                      </m:r>
                      <m:r>
                        <a:rPr lang="en-US" sz="2000" i="1">
                          <a:latin typeface="Cambria Math" panose="02040503050406030204" pitchFamily="18" charset="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m:t>
                          </m:r>
                        </m:sup>
                      </m:sSup>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𝑜𝑓</m:t>
                          </m:r>
                        </m:sup>
                      </m:sSup>
                    </m:oMath>
                  </m:oMathPara>
                </a14:m>
                <a:endParaRPr lang="en-US" sz="2000" dirty="0"/>
              </a:p>
              <a:p>
                <a:pPr marL="0" indent="0">
                  <a:buNone/>
                </a:pPr>
                <a:endParaRPr lang="en-US" sz="2000" i="1" dirty="0"/>
              </a:p>
            </p:txBody>
          </p:sp>
        </mc:Choice>
        <mc:Fallback xmlns="">
          <p:sp>
            <p:nvSpPr>
              <p:cNvPr id="3" name="Content Placeholder 2">
                <a:extLst>
                  <a:ext uri="{FF2B5EF4-FFF2-40B4-BE49-F238E27FC236}">
                    <a16:creationId xmlns:a16="http://schemas.microsoft.com/office/drawing/2014/main" id="{80779961-87E7-40A4-AF36-05EAED2382CF}"/>
                  </a:ext>
                </a:extLst>
              </p:cNvPr>
              <p:cNvSpPr>
                <a:spLocks noGrp="1" noRot="1" noChangeAspect="1" noMove="1" noResize="1" noEditPoints="1" noAdjustHandles="1" noChangeArrowheads="1" noChangeShapeType="1" noTextEdit="1"/>
              </p:cNvSpPr>
              <p:nvPr>
                <p:ph idx="1"/>
              </p:nvPr>
            </p:nvSpPr>
            <p:spPr>
              <a:blipFill>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2664324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AC5B-48D9-46D0-ADD3-B5BCC3B0487F}"/>
              </a:ext>
            </a:extLst>
          </p:cNvPr>
          <p:cNvSpPr>
            <a:spLocks noGrp="1"/>
          </p:cNvSpPr>
          <p:nvPr>
            <p:ph type="title"/>
          </p:nvPr>
        </p:nvSpPr>
        <p:spPr/>
        <p:txBody>
          <a:bodyPr/>
          <a:lstStyle/>
          <a:p>
            <a:r>
              <a:rPr lang="en-US" sz="3600" dirty="0">
                <a:solidFill>
                  <a:schemeClr val="bg2"/>
                </a:solidFill>
              </a:rPr>
              <a:t>Stock Prices Are Very Volatile </a:t>
            </a:r>
            <a:r>
              <a:rPr lang="en-US" sz="2000" b="0" dirty="0"/>
              <a:t>(1 of 2)</a:t>
            </a:r>
            <a:endParaRPr lang="en-US" dirty="0"/>
          </a:p>
        </p:txBody>
      </p:sp>
      <p:sp>
        <p:nvSpPr>
          <p:cNvPr id="3" name="Content Placeholder 2">
            <a:extLst>
              <a:ext uri="{FF2B5EF4-FFF2-40B4-BE49-F238E27FC236}">
                <a16:creationId xmlns:a16="http://schemas.microsoft.com/office/drawing/2014/main" id="{19E3F353-9969-4960-86A6-80EE5F29ACFB}"/>
              </a:ext>
            </a:extLst>
          </p:cNvPr>
          <p:cNvSpPr>
            <a:spLocks noGrp="1"/>
          </p:cNvSpPr>
          <p:nvPr>
            <p:ph idx="1"/>
          </p:nvPr>
        </p:nvSpPr>
        <p:spPr/>
        <p:txBody>
          <a:bodyPr/>
          <a:lstStyle/>
          <a:p>
            <a:pPr marL="0" indent="0">
              <a:buNone/>
            </a:pPr>
            <a:r>
              <a:rPr lang="en-US" sz="2000" dirty="0"/>
              <a:t>Although the efficient markets hypothesis indicates that the price of a share of stock is based on </a:t>
            </a:r>
            <a:r>
              <a:rPr lang="en-US" sz="2000" b="1" dirty="0"/>
              <a:t>all available information</a:t>
            </a:r>
            <a:r>
              <a:rPr lang="en-US" sz="2000" dirty="0"/>
              <a:t>, our Microsoft example shows that the prices of stocks will </a:t>
            </a:r>
            <a:r>
              <a:rPr lang="en-US" sz="2000" b="1" dirty="0"/>
              <a:t>change</a:t>
            </a:r>
            <a:r>
              <a:rPr lang="en-US" sz="2000" dirty="0"/>
              <a:t> </a:t>
            </a:r>
            <a:r>
              <a:rPr lang="en-US" sz="2000" u="sng" dirty="0"/>
              <a:t>day-to-day, hour-to-hour, and minute-to-minute. </a:t>
            </a:r>
          </a:p>
          <a:p>
            <a:pPr marL="0" indent="0">
              <a:buNone/>
            </a:pPr>
            <a:endParaRPr lang="en-US" sz="2000" u="sng" dirty="0"/>
          </a:p>
          <a:p>
            <a:r>
              <a:rPr lang="en-US" sz="2000" b="1" dirty="0"/>
              <a:t>Stock prices constantly change as news that affects fundamental values becomes available. </a:t>
            </a:r>
          </a:p>
          <a:p>
            <a:pPr marL="0" indent="0">
              <a:buNone/>
            </a:pPr>
            <a:endParaRPr lang="en-US" sz="2000" b="1" dirty="0"/>
          </a:p>
          <a:p>
            <a:r>
              <a:rPr lang="en-US" sz="2000" dirty="0"/>
              <a:t>Note that anything that affects the willingness of investors to hold a stock or another financial asset affects the stock’s fundamental value. </a:t>
            </a:r>
            <a:endParaRPr lang="en-US" dirty="0"/>
          </a:p>
        </p:txBody>
      </p:sp>
    </p:spTree>
    <p:extLst>
      <p:ext uri="{BB962C8B-B14F-4D97-AF65-F5344CB8AC3E}">
        <p14:creationId xmlns:p14="http://schemas.microsoft.com/office/powerpoint/2010/main" val="2423231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A42F-894A-493D-8BD3-E062AB2846D7}"/>
              </a:ext>
            </a:extLst>
          </p:cNvPr>
          <p:cNvSpPr>
            <a:spLocks noGrp="1"/>
          </p:cNvSpPr>
          <p:nvPr>
            <p:ph type="title"/>
          </p:nvPr>
        </p:nvSpPr>
        <p:spPr/>
        <p:txBody>
          <a:bodyPr/>
          <a:lstStyle/>
          <a:p>
            <a:r>
              <a:rPr lang="en-US" sz="3200" dirty="0">
                <a:solidFill>
                  <a:schemeClr val="bg2"/>
                </a:solidFill>
              </a:rPr>
              <a:t>Stock Prices Are Very Volatile </a:t>
            </a:r>
            <a:r>
              <a:rPr lang="en-US" sz="1800" b="0" dirty="0"/>
              <a:t>(2 of 2)</a:t>
            </a:r>
            <a:endParaRPr lang="en-US" dirty="0"/>
          </a:p>
        </p:txBody>
      </p:sp>
      <p:sp>
        <p:nvSpPr>
          <p:cNvPr id="3" name="Content Placeholder 2">
            <a:extLst>
              <a:ext uri="{FF2B5EF4-FFF2-40B4-BE49-F238E27FC236}">
                <a16:creationId xmlns:a16="http://schemas.microsoft.com/office/drawing/2014/main" id="{31E3682D-C834-491B-AF6A-8537EF1F231C}"/>
              </a:ext>
            </a:extLst>
          </p:cNvPr>
          <p:cNvSpPr>
            <a:spLocks noGrp="1"/>
          </p:cNvSpPr>
          <p:nvPr>
            <p:ph idx="1"/>
          </p:nvPr>
        </p:nvSpPr>
        <p:spPr/>
        <p:txBody>
          <a:bodyPr/>
          <a:lstStyle/>
          <a:p>
            <a:r>
              <a:rPr lang="en-US" sz="2000" dirty="0"/>
              <a:t>Therefore, we would expect that if </a:t>
            </a:r>
            <a:r>
              <a:rPr lang="en-US" sz="2000" b="1" dirty="0"/>
              <a:t>new information</a:t>
            </a:r>
            <a:r>
              <a:rPr lang="en-US" sz="2000" dirty="0"/>
              <a:t> leads investors to </a:t>
            </a:r>
            <a:r>
              <a:rPr lang="en-US" sz="2000" u="sng" dirty="0"/>
              <a:t>change their opinions </a:t>
            </a:r>
            <a:r>
              <a:rPr lang="en-US" sz="2000" dirty="0"/>
              <a:t>about the </a:t>
            </a:r>
            <a:r>
              <a:rPr lang="en-US" sz="2000" b="1" i="1" dirty="0"/>
              <a:t>risk</a:t>
            </a:r>
            <a:r>
              <a:rPr lang="en-US" sz="2000" dirty="0"/>
              <a:t>, </a:t>
            </a:r>
            <a:r>
              <a:rPr lang="en-US" sz="2000" b="1" i="1" dirty="0"/>
              <a:t>liquidity</a:t>
            </a:r>
            <a:r>
              <a:rPr lang="en-US" sz="2000" dirty="0"/>
              <a:t>, </a:t>
            </a:r>
            <a:r>
              <a:rPr lang="en-US" sz="2000" b="1" i="1" dirty="0"/>
              <a:t>information costs, </a:t>
            </a:r>
            <a:r>
              <a:rPr lang="en-US" sz="2000" dirty="0"/>
              <a:t>or </a:t>
            </a:r>
            <a:r>
              <a:rPr lang="en-US" sz="2000" b="1" i="1" dirty="0"/>
              <a:t>tax treatment</a:t>
            </a:r>
            <a:r>
              <a:rPr lang="en-US" sz="2000" dirty="0"/>
              <a:t> of the returns from owning a stock, the price of the stock will change because the desired level of </a:t>
            </a:r>
            <a:r>
              <a:rPr lang="en-US" sz="2000" dirty="0" err="1"/>
              <a:t>RoE</a:t>
            </a:r>
            <a:r>
              <a:rPr lang="en-US" sz="2000" dirty="0"/>
              <a:t> will change.</a:t>
            </a:r>
          </a:p>
          <a:p>
            <a:endParaRPr lang="en-US" dirty="0"/>
          </a:p>
        </p:txBody>
      </p:sp>
    </p:spTree>
    <p:extLst>
      <p:ext uri="{BB962C8B-B14F-4D97-AF65-F5344CB8AC3E}">
        <p14:creationId xmlns:p14="http://schemas.microsoft.com/office/powerpoint/2010/main" val="1674971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C0B4-D95E-40F4-948F-7FBD365920F7}"/>
              </a:ext>
            </a:extLst>
          </p:cNvPr>
          <p:cNvSpPr>
            <a:spLocks noGrp="1"/>
          </p:cNvSpPr>
          <p:nvPr>
            <p:ph type="title"/>
          </p:nvPr>
        </p:nvSpPr>
        <p:spPr/>
        <p:txBody>
          <a:bodyPr/>
          <a:lstStyle/>
          <a:p>
            <a:r>
              <a:rPr lang="en-US" dirty="0"/>
              <a:t>Are Stock Prices Predictable? </a:t>
            </a:r>
            <a:r>
              <a:rPr lang="en-US" sz="2000" b="0" dirty="0"/>
              <a:t>(1 of 4)</a:t>
            </a:r>
            <a:br>
              <a:rPr lang="en-US" dirty="0"/>
            </a:br>
            <a:endParaRPr lang="en-US" dirty="0"/>
          </a:p>
        </p:txBody>
      </p:sp>
      <p:sp>
        <p:nvSpPr>
          <p:cNvPr id="3" name="Content Placeholder 2">
            <a:extLst>
              <a:ext uri="{FF2B5EF4-FFF2-40B4-BE49-F238E27FC236}">
                <a16:creationId xmlns:a16="http://schemas.microsoft.com/office/drawing/2014/main" id="{71D3BE0A-12D3-4D56-866A-6A720E2EC4AC}"/>
              </a:ext>
            </a:extLst>
          </p:cNvPr>
          <p:cNvSpPr>
            <a:spLocks noGrp="1"/>
          </p:cNvSpPr>
          <p:nvPr>
            <p:ph idx="1"/>
          </p:nvPr>
        </p:nvSpPr>
        <p:spPr/>
        <p:txBody>
          <a:bodyPr/>
          <a:lstStyle/>
          <a:p>
            <a:r>
              <a:rPr lang="en-US" sz="2000"/>
              <a:t>Key </a:t>
            </a:r>
            <a:r>
              <a:rPr lang="en-US" sz="2000" dirty="0"/>
              <a:t>implication of the efficient markets hypothesis is that stock prices </a:t>
            </a:r>
            <a:r>
              <a:rPr lang="en-US" sz="2000" b="1" dirty="0"/>
              <a:t>are not predictable. </a:t>
            </a:r>
          </a:p>
          <a:p>
            <a:r>
              <a:rPr lang="en-US" sz="2000" dirty="0"/>
              <a:t>To see why, suppose that it is 4:00 p.m., stock trading has closed for the day, Apple stock has closed at a price of $95, and you are trying to forecast the price of Apple’s stock at the close of trading tomorrow.</a:t>
            </a:r>
          </a:p>
          <a:p>
            <a:pPr marL="0" indent="0">
              <a:buNone/>
            </a:pPr>
            <a:r>
              <a:rPr lang="en-US" sz="2000" i="1" dirty="0"/>
              <a:t> What is your optimal forecast? </a:t>
            </a:r>
          </a:p>
          <a:p>
            <a:r>
              <a:rPr lang="en-US" sz="2000" dirty="0"/>
              <a:t>The efficient markets hypothesis indicates that it is $95. </a:t>
            </a:r>
          </a:p>
          <a:p>
            <a:endParaRPr lang="en-US" sz="2000" dirty="0"/>
          </a:p>
        </p:txBody>
      </p:sp>
    </p:spTree>
    <p:extLst>
      <p:ext uri="{BB962C8B-B14F-4D97-AF65-F5344CB8AC3E}">
        <p14:creationId xmlns:p14="http://schemas.microsoft.com/office/powerpoint/2010/main" val="322091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C155-E43A-48A5-971D-B527066562E4}"/>
              </a:ext>
            </a:extLst>
          </p:cNvPr>
          <p:cNvSpPr>
            <a:spLocks noGrp="1"/>
          </p:cNvSpPr>
          <p:nvPr>
            <p:ph type="title"/>
          </p:nvPr>
        </p:nvSpPr>
        <p:spPr/>
        <p:txBody>
          <a:bodyPr/>
          <a:lstStyle/>
          <a:p>
            <a:r>
              <a:rPr lang="en-US" dirty="0"/>
              <a:t>Are Stock Prices Predictable? </a:t>
            </a:r>
            <a:r>
              <a:rPr lang="en-US" sz="2000" b="0" dirty="0"/>
              <a:t>(2 of 4)</a:t>
            </a:r>
            <a:endParaRPr lang="en-US" dirty="0"/>
          </a:p>
        </p:txBody>
      </p:sp>
      <p:sp>
        <p:nvSpPr>
          <p:cNvPr id="3" name="Content Placeholder 2">
            <a:extLst>
              <a:ext uri="{FF2B5EF4-FFF2-40B4-BE49-F238E27FC236}">
                <a16:creationId xmlns:a16="http://schemas.microsoft.com/office/drawing/2014/main" id="{7CBD4DD7-FB25-4C17-98B4-72755DFDB1F5}"/>
              </a:ext>
            </a:extLst>
          </p:cNvPr>
          <p:cNvSpPr>
            <a:spLocks noGrp="1"/>
          </p:cNvSpPr>
          <p:nvPr>
            <p:ph idx="1"/>
          </p:nvPr>
        </p:nvSpPr>
        <p:spPr/>
        <p:txBody>
          <a:bodyPr/>
          <a:lstStyle/>
          <a:p>
            <a:r>
              <a:rPr lang="en-US" sz="2000" dirty="0"/>
              <a:t>In other words, </a:t>
            </a:r>
            <a:r>
              <a:rPr lang="en-US" sz="2000" b="1" u="sng" dirty="0"/>
              <a:t>the best forecast of the price of a stock tomorrow is its price today</a:t>
            </a:r>
            <a:r>
              <a:rPr lang="en-US" sz="2000" dirty="0"/>
              <a:t>. Why? </a:t>
            </a:r>
          </a:p>
          <a:p>
            <a:pPr lvl="1"/>
            <a:r>
              <a:rPr lang="en-US" sz="2000" dirty="0"/>
              <a:t>Because the price today reflects all relevant information that is currently available. </a:t>
            </a:r>
          </a:p>
          <a:p>
            <a:r>
              <a:rPr lang="en-US" sz="2000" dirty="0"/>
              <a:t>While the price of Apple’s stock is unlikely to actually be $95 at the close of trading tomorrow, you have no information today that will allow you to forecast whether it will be higher or lower. </a:t>
            </a:r>
          </a:p>
        </p:txBody>
      </p:sp>
    </p:spTree>
    <p:extLst>
      <p:ext uri="{BB962C8B-B14F-4D97-AF65-F5344CB8AC3E}">
        <p14:creationId xmlns:p14="http://schemas.microsoft.com/office/powerpoint/2010/main" val="192970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819F-39A0-457A-B5D3-8B03064EE042}"/>
              </a:ext>
            </a:extLst>
          </p:cNvPr>
          <p:cNvSpPr>
            <a:spLocks noGrp="1"/>
          </p:cNvSpPr>
          <p:nvPr>
            <p:ph type="title"/>
          </p:nvPr>
        </p:nvSpPr>
        <p:spPr/>
        <p:txBody>
          <a:bodyPr/>
          <a:lstStyle/>
          <a:p>
            <a:r>
              <a:rPr lang="en-US" dirty="0"/>
              <a:t>Valuing Stocks </a:t>
            </a:r>
            <a:r>
              <a:rPr lang="en-US" sz="2000" b="0" dirty="0"/>
              <a:t>(1 of 2)</a:t>
            </a:r>
          </a:p>
        </p:txBody>
      </p:sp>
      <p:sp>
        <p:nvSpPr>
          <p:cNvPr id="3" name="Content Placeholder 2">
            <a:extLst>
              <a:ext uri="{FF2B5EF4-FFF2-40B4-BE49-F238E27FC236}">
                <a16:creationId xmlns:a16="http://schemas.microsoft.com/office/drawing/2014/main" id="{8F391A74-7027-4E6E-94C6-467AAD0488F8}"/>
              </a:ext>
            </a:extLst>
          </p:cNvPr>
          <p:cNvSpPr>
            <a:spLocks noGrp="1"/>
          </p:cNvSpPr>
          <p:nvPr>
            <p:ph idx="1"/>
          </p:nvPr>
        </p:nvSpPr>
        <p:spPr/>
        <p:txBody>
          <a:bodyPr/>
          <a:lstStyle/>
          <a:p>
            <a:pPr marL="0" indent="0">
              <a:buNone/>
            </a:pPr>
            <a:r>
              <a:rPr lang="en-US" sz="2000" b="1" dirty="0">
                <a:solidFill>
                  <a:schemeClr val="bg2"/>
                </a:solidFill>
              </a:rPr>
              <a:t>Chartists:</a:t>
            </a:r>
          </a:p>
          <a:p>
            <a:pPr marL="0" indent="0">
              <a:buNone/>
            </a:pPr>
            <a:r>
              <a:rPr lang="en-US" sz="2000" dirty="0"/>
              <a:t>Some believe they can predict changes in a stock’s price by looking at patterns in its past price movements. Because these people study charts of stock prices</a:t>
            </a:r>
          </a:p>
          <a:p>
            <a:endParaRPr lang="en-US" sz="2000" dirty="0"/>
          </a:p>
          <a:p>
            <a:pPr marL="0" indent="0">
              <a:buNone/>
            </a:pPr>
            <a:r>
              <a:rPr lang="en-US" sz="2000" b="1" dirty="0">
                <a:solidFill>
                  <a:schemeClr val="bg2"/>
                </a:solidFill>
              </a:rPr>
              <a:t>Behavioralists</a:t>
            </a:r>
            <a:r>
              <a:rPr lang="en-US" sz="2000" dirty="0"/>
              <a:t>:</a:t>
            </a:r>
          </a:p>
          <a:p>
            <a:pPr marL="0" indent="0">
              <a:buNone/>
            </a:pPr>
            <a:r>
              <a:rPr lang="en-US" sz="2000" dirty="0"/>
              <a:t>Some estimate the value of stocks based on their perceptions of investor psychology and behavior</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087030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80D5-5738-481D-9B54-247C423C8911}"/>
              </a:ext>
            </a:extLst>
          </p:cNvPr>
          <p:cNvSpPr>
            <a:spLocks noGrp="1"/>
          </p:cNvSpPr>
          <p:nvPr>
            <p:ph type="title"/>
          </p:nvPr>
        </p:nvSpPr>
        <p:spPr/>
        <p:txBody>
          <a:bodyPr/>
          <a:lstStyle/>
          <a:p>
            <a:r>
              <a:rPr lang="en-US" dirty="0"/>
              <a:t>Are Stock Prices Predictable? </a:t>
            </a:r>
            <a:r>
              <a:rPr lang="en-US" sz="2000" b="0" dirty="0"/>
              <a:t>(3 of 4)</a:t>
            </a:r>
            <a:endParaRPr lang="en-US" dirty="0"/>
          </a:p>
        </p:txBody>
      </p:sp>
      <p:sp>
        <p:nvSpPr>
          <p:cNvPr id="3" name="Content Placeholder 2">
            <a:extLst>
              <a:ext uri="{FF2B5EF4-FFF2-40B4-BE49-F238E27FC236}">
                <a16:creationId xmlns:a16="http://schemas.microsoft.com/office/drawing/2014/main" id="{C3B6A77D-DF31-436B-9210-F553781237BC}"/>
              </a:ext>
            </a:extLst>
          </p:cNvPr>
          <p:cNvSpPr>
            <a:spLocks noGrp="1"/>
          </p:cNvSpPr>
          <p:nvPr>
            <p:ph idx="1"/>
          </p:nvPr>
        </p:nvSpPr>
        <p:spPr/>
        <p:txBody>
          <a:bodyPr/>
          <a:lstStyle/>
          <a:p>
            <a:r>
              <a:rPr lang="en-US" sz="2000" dirty="0"/>
              <a:t>Rather than being predictable, stock prices follow a </a:t>
            </a:r>
            <a:r>
              <a:rPr lang="en-US" sz="2000" b="1" dirty="0"/>
              <a:t>random walk</a:t>
            </a:r>
            <a:r>
              <a:rPr lang="en-US" sz="2000" dirty="0"/>
              <a:t>, which means that </a:t>
            </a:r>
          </a:p>
          <a:p>
            <a:pPr lvl="1"/>
            <a:r>
              <a:rPr lang="en-US" sz="2000" dirty="0"/>
              <a:t>on any given day, they are as </a:t>
            </a:r>
            <a:r>
              <a:rPr lang="en-US" sz="2000" b="1" dirty="0"/>
              <a:t>likely to rise as to fall</a:t>
            </a:r>
            <a:r>
              <a:rPr lang="en-US" sz="2000" dirty="0"/>
              <a:t>. </a:t>
            </a:r>
          </a:p>
          <a:p>
            <a:pPr marL="0" indent="0">
              <a:buNone/>
            </a:pPr>
            <a:endParaRPr lang="en-US" dirty="0"/>
          </a:p>
        </p:txBody>
      </p:sp>
      <p:pic>
        <p:nvPicPr>
          <p:cNvPr id="5" name="Picture 4">
            <a:extLst>
              <a:ext uri="{FF2B5EF4-FFF2-40B4-BE49-F238E27FC236}">
                <a16:creationId xmlns:a16="http://schemas.microsoft.com/office/drawing/2014/main" id="{52CC31C2-B9F5-4D7D-905A-8718B7038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6" y="3177381"/>
            <a:ext cx="8025714" cy="1371600"/>
          </a:xfrm>
          <a:prstGeom prst="rect">
            <a:avLst/>
          </a:prstGeom>
        </p:spPr>
      </p:pic>
    </p:spTree>
    <p:extLst>
      <p:ext uri="{BB962C8B-B14F-4D97-AF65-F5344CB8AC3E}">
        <p14:creationId xmlns:p14="http://schemas.microsoft.com/office/powerpoint/2010/main" val="1313488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FFBE-E51B-4F93-93E6-6CB829A09D87}"/>
              </a:ext>
            </a:extLst>
          </p:cNvPr>
          <p:cNvSpPr>
            <a:spLocks noGrp="1"/>
          </p:cNvSpPr>
          <p:nvPr>
            <p:ph type="title"/>
          </p:nvPr>
        </p:nvSpPr>
        <p:spPr/>
        <p:txBody>
          <a:bodyPr/>
          <a:lstStyle/>
          <a:p>
            <a:r>
              <a:rPr lang="en-US" dirty="0"/>
              <a:t>Are Stock Prices Predictable? </a:t>
            </a:r>
            <a:r>
              <a:rPr lang="en-US" sz="2000" b="0" dirty="0"/>
              <a:t>(4 of 4)</a:t>
            </a:r>
            <a:endParaRPr lang="en-US" dirty="0"/>
          </a:p>
        </p:txBody>
      </p:sp>
      <p:sp>
        <p:nvSpPr>
          <p:cNvPr id="3" name="Content Placeholder 2">
            <a:extLst>
              <a:ext uri="{FF2B5EF4-FFF2-40B4-BE49-F238E27FC236}">
                <a16:creationId xmlns:a16="http://schemas.microsoft.com/office/drawing/2014/main" id="{2561D967-871D-4631-9661-2631277804FC}"/>
              </a:ext>
            </a:extLst>
          </p:cNvPr>
          <p:cNvSpPr>
            <a:spLocks noGrp="1"/>
          </p:cNvSpPr>
          <p:nvPr>
            <p:ph idx="1"/>
          </p:nvPr>
        </p:nvSpPr>
        <p:spPr/>
        <p:txBody>
          <a:bodyPr/>
          <a:lstStyle/>
          <a:p>
            <a:r>
              <a:rPr lang="en-US" sz="2000" dirty="0"/>
              <a:t>We can certainly observe stocks that rise for a number of days in a row, but this does not contradict the idea that stock prices follow a random walk. </a:t>
            </a:r>
          </a:p>
          <a:p>
            <a:pPr lvl="1"/>
            <a:r>
              <a:rPr lang="en-US" sz="2000" dirty="0"/>
              <a:t>Even though when we flip a coin it is equally likely to come up heads or tails, we may still flip a number of heads or tails in a row.</a:t>
            </a:r>
          </a:p>
          <a:p>
            <a:endParaRPr lang="en-US" dirty="0"/>
          </a:p>
        </p:txBody>
      </p:sp>
    </p:spTree>
    <p:extLst>
      <p:ext uri="{BB962C8B-B14F-4D97-AF65-F5344CB8AC3E}">
        <p14:creationId xmlns:p14="http://schemas.microsoft.com/office/powerpoint/2010/main" val="148576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3851-B908-4BAE-8813-BBE460176A23}"/>
              </a:ext>
            </a:extLst>
          </p:cNvPr>
          <p:cNvSpPr>
            <a:spLocks noGrp="1"/>
          </p:cNvSpPr>
          <p:nvPr>
            <p:ph type="title"/>
          </p:nvPr>
        </p:nvSpPr>
        <p:spPr/>
        <p:txBody>
          <a:bodyPr/>
          <a:lstStyle/>
          <a:p>
            <a:r>
              <a:rPr lang="en-US" dirty="0"/>
              <a:t>Valuing Stocks </a:t>
            </a:r>
            <a:r>
              <a:rPr lang="en-US" sz="2000" b="0" dirty="0"/>
              <a:t>(2 of 2)</a:t>
            </a:r>
            <a:endParaRPr lang="en-US" dirty="0"/>
          </a:p>
        </p:txBody>
      </p:sp>
      <p:sp>
        <p:nvSpPr>
          <p:cNvPr id="3" name="Content Placeholder 2">
            <a:extLst>
              <a:ext uri="{FF2B5EF4-FFF2-40B4-BE49-F238E27FC236}">
                <a16:creationId xmlns:a16="http://schemas.microsoft.com/office/drawing/2014/main" id="{2C71B51F-AB2C-4699-B75F-C631454731EE}"/>
              </a:ext>
            </a:extLst>
          </p:cNvPr>
          <p:cNvSpPr>
            <a:spLocks noGrp="1"/>
          </p:cNvSpPr>
          <p:nvPr>
            <p:ph idx="1"/>
          </p:nvPr>
        </p:nvSpPr>
        <p:spPr/>
        <p:txBody>
          <a:bodyPr/>
          <a:lstStyle/>
          <a:p>
            <a:r>
              <a:rPr lang="en-US" sz="2000" dirty="0"/>
              <a:t>Still others estimate stock values based on a detailed study of companies’ financial statements. </a:t>
            </a:r>
          </a:p>
          <a:p>
            <a:r>
              <a:rPr lang="en-US" sz="2000" dirty="0"/>
              <a:t>In their view, the value of a firm’s stock depends both on its current assets and on estimates of its future profitability—what they call the </a:t>
            </a:r>
            <a:r>
              <a:rPr lang="en-US" sz="2000" b="1" dirty="0">
                <a:solidFill>
                  <a:schemeClr val="bg2"/>
                </a:solidFill>
              </a:rPr>
              <a:t>fundamentals</a:t>
            </a:r>
            <a:r>
              <a:rPr lang="en-US" sz="2000" dirty="0"/>
              <a:t>. </a:t>
            </a:r>
          </a:p>
          <a:p>
            <a:r>
              <a:rPr lang="en-US" sz="2000" dirty="0"/>
              <a:t>Thus, the fundamental value of a stock is based on the </a:t>
            </a:r>
            <a:r>
              <a:rPr lang="en-US" sz="2000" u="sng" dirty="0"/>
              <a:t>timing</a:t>
            </a:r>
            <a:r>
              <a:rPr lang="en-US" sz="2000" dirty="0"/>
              <a:t> and </a:t>
            </a:r>
            <a:r>
              <a:rPr lang="en-US" sz="2000" u="sng" dirty="0"/>
              <a:t>uncertainty</a:t>
            </a:r>
            <a:r>
              <a:rPr lang="en-US" sz="2000" dirty="0"/>
              <a:t> of the returns it brings.</a:t>
            </a:r>
          </a:p>
          <a:p>
            <a:endParaRPr lang="en-US" dirty="0"/>
          </a:p>
        </p:txBody>
      </p:sp>
    </p:spTree>
    <p:extLst>
      <p:ext uri="{BB962C8B-B14F-4D97-AF65-F5344CB8AC3E}">
        <p14:creationId xmlns:p14="http://schemas.microsoft.com/office/powerpoint/2010/main" val="160959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0E33-3CD6-4B64-ABC7-4FA9DBC94936}"/>
              </a:ext>
            </a:extLst>
          </p:cNvPr>
          <p:cNvSpPr>
            <a:spLocks noGrp="1"/>
          </p:cNvSpPr>
          <p:nvPr>
            <p:ph type="title"/>
          </p:nvPr>
        </p:nvSpPr>
        <p:spPr/>
        <p:txBody>
          <a:bodyPr/>
          <a:lstStyle/>
          <a:p>
            <a:r>
              <a:rPr lang="en-US" dirty="0"/>
              <a:t>Basic Principle of Valuation</a:t>
            </a:r>
          </a:p>
        </p:txBody>
      </p:sp>
      <p:sp>
        <p:nvSpPr>
          <p:cNvPr id="3" name="Content Placeholder 2">
            <a:extLst>
              <a:ext uri="{FF2B5EF4-FFF2-40B4-BE49-F238E27FC236}">
                <a16:creationId xmlns:a16="http://schemas.microsoft.com/office/drawing/2014/main" id="{AB3F7FB0-F1CF-44AC-A114-FE234E240E7A}"/>
              </a:ext>
            </a:extLst>
          </p:cNvPr>
          <p:cNvSpPr>
            <a:spLocks noGrp="1"/>
          </p:cNvSpPr>
          <p:nvPr>
            <p:ph idx="1"/>
          </p:nvPr>
        </p:nvSpPr>
        <p:spPr/>
        <p:txBody>
          <a:bodyPr/>
          <a:lstStyle/>
          <a:p>
            <a:endParaRPr lang="en-US" sz="2000" dirty="0"/>
          </a:p>
          <a:p>
            <a:r>
              <a:rPr lang="en-US" sz="2000" dirty="0"/>
              <a:t>One basic principle of finance is that the </a:t>
            </a:r>
            <a:r>
              <a:rPr lang="en-US" sz="2000" u="sng" dirty="0"/>
              <a:t>value of any investment </a:t>
            </a:r>
            <a:r>
              <a:rPr lang="en-US" sz="2000" dirty="0"/>
              <a:t>is calculated by </a:t>
            </a:r>
            <a:r>
              <a:rPr lang="en-US" sz="2000" b="1" dirty="0"/>
              <a:t>computing the present value of all cash flows </a:t>
            </a:r>
            <a:r>
              <a:rPr lang="en-US" sz="2000" dirty="0"/>
              <a:t>the investment will </a:t>
            </a:r>
            <a:r>
              <a:rPr lang="en-US" sz="2000" u="sng" dirty="0"/>
              <a:t>generate over its life.</a:t>
            </a:r>
            <a:endParaRPr lang="en-US" sz="2000" dirty="0"/>
          </a:p>
          <a:p>
            <a:r>
              <a:rPr lang="en-US" sz="2000" dirty="0"/>
              <a:t>Similarly, we value common stock as the </a:t>
            </a:r>
            <a:r>
              <a:rPr lang="en-US" sz="2000" b="1" dirty="0"/>
              <a:t>value in today’s dollars of all future cash flows</a:t>
            </a:r>
            <a:r>
              <a:rPr lang="en-US" sz="2000" dirty="0"/>
              <a:t>. </a:t>
            </a:r>
          </a:p>
          <a:p>
            <a:r>
              <a:rPr lang="en-US" sz="2000" dirty="0"/>
              <a:t>The cash flows that a stockholder might earn from stock are </a:t>
            </a:r>
            <a:r>
              <a:rPr lang="en-US" sz="2000" i="1" dirty="0"/>
              <a:t>dividends, the sales price</a:t>
            </a:r>
            <a:r>
              <a:rPr lang="en-US" sz="2000" dirty="0"/>
              <a:t>, or </a:t>
            </a:r>
            <a:r>
              <a:rPr lang="en-US" sz="2000" i="1" dirty="0"/>
              <a:t>both</a:t>
            </a:r>
            <a:r>
              <a:rPr lang="en-US" sz="2000" dirty="0"/>
              <a:t>.</a:t>
            </a:r>
          </a:p>
          <a:p>
            <a:endParaRPr lang="en-US" dirty="0"/>
          </a:p>
        </p:txBody>
      </p:sp>
    </p:spTree>
    <p:extLst>
      <p:ext uri="{BB962C8B-B14F-4D97-AF65-F5344CB8AC3E}">
        <p14:creationId xmlns:p14="http://schemas.microsoft.com/office/powerpoint/2010/main" val="395608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4E64-EF30-4B06-A69D-78C88EAE6A8C}"/>
              </a:ext>
            </a:extLst>
          </p:cNvPr>
          <p:cNvSpPr>
            <a:spLocks noGrp="1"/>
          </p:cNvSpPr>
          <p:nvPr>
            <p:ph type="title"/>
          </p:nvPr>
        </p:nvSpPr>
        <p:spPr/>
        <p:txBody>
          <a:bodyPr/>
          <a:lstStyle/>
          <a:p>
            <a:r>
              <a:rPr lang="en-US" dirty="0"/>
              <a:t>One-Period Evaluation Model </a:t>
            </a:r>
            <a:r>
              <a:rPr lang="en-US" sz="2000" b="0" dirty="0"/>
              <a:t>(1 of 2)</a:t>
            </a:r>
          </a:p>
        </p:txBody>
      </p:sp>
      <p:sp>
        <p:nvSpPr>
          <p:cNvPr id="3" name="Content Placeholder 2">
            <a:extLst>
              <a:ext uri="{FF2B5EF4-FFF2-40B4-BE49-F238E27FC236}">
                <a16:creationId xmlns:a16="http://schemas.microsoft.com/office/drawing/2014/main" id="{3FC4239B-7134-4291-A1B1-5DC0366E1B87}"/>
              </a:ext>
            </a:extLst>
          </p:cNvPr>
          <p:cNvSpPr>
            <a:spLocks noGrp="1"/>
          </p:cNvSpPr>
          <p:nvPr>
            <p:ph idx="1"/>
          </p:nvPr>
        </p:nvSpPr>
        <p:spPr/>
        <p:txBody>
          <a:bodyPr/>
          <a:lstStyle/>
          <a:p>
            <a:r>
              <a:rPr lang="en-US" sz="2000" dirty="0"/>
              <a:t>To develop the theory of stock valuation, we begin with the simplest possible scenario: </a:t>
            </a:r>
          </a:p>
          <a:p>
            <a:pPr lvl="1"/>
            <a:r>
              <a:rPr lang="en-US" sz="2000" dirty="0"/>
              <a:t>You buy the stock, hold it for </a:t>
            </a:r>
            <a:r>
              <a:rPr lang="en-US" sz="2000" u="sng" dirty="0"/>
              <a:t>one period to get a dividend</a:t>
            </a:r>
            <a:r>
              <a:rPr lang="en-US" sz="2000" dirty="0"/>
              <a:t>, then </a:t>
            </a:r>
            <a:r>
              <a:rPr lang="en-US" sz="2000" u="sng" dirty="0"/>
              <a:t>sell the stock.</a:t>
            </a:r>
            <a:r>
              <a:rPr lang="en-US" sz="2000" dirty="0"/>
              <a:t> </a:t>
            </a:r>
          </a:p>
          <a:p>
            <a:endParaRPr lang="en-US" sz="2000" dirty="0"/>
          </a:p>
          <a:p>
            <a:r>
              <a:rPr lang="en-US" sz="2000" dirty="0"/>
              <a:t>To decide whether you should buy a stock or not, you need to determine whether the </a:t>
            </a:r>
            <a:r>
              <a:rPr lang="en-US" sz="2000" b="1" dirty="0"/>
              <a:t>current price </a:t>
            </a:r>
            <a:r>
              <a:rPr lang="en-US" sz="2000" u="sng" dirty="0"/>
              <a:t>accurately reflects </a:t>
            </a:r>
            <a:r>
              <a:rPr lang="en-US" sz="2000" dirty="0"/>
              <a:t>the analyst’s forecast about its </a:t>
            </a:r>
            <a:r>
              <a:rPr lang="en-US" sz="2000" u="sng" dirty="0"/>
              <a:t>expected future price</a:t>
            </a:r>
            <a:r>
              <a:rPr lang="en-US" sz="2000" dirty="0"/>
              <a:t>.</a:t>
            </a:r>
          </a:p>
          <a:p>
            <a:pPr lvl="1"/>
            <a:r>
              <a:rPr lang="en-US" sz="2000" dirty="0"/>
              <a:t>To value the stock today, you need to find the </a:t>
            </a:r>
            <a:r>
              <a:rPr lang="en-US" sz="2000" b="1" dirty="0"/>
              <a:t>present discounted value of the expected cash flows (future payments).</a:t>
            </a:r>
          </a:p>
          <a:p>
            <a:endParaRPr lang="en-US" sz="2000" dirty="0"/>
          </a:p>
          <a:p>
            <a:endParaRPr lang="en-US" sz="2000" b="1" dirty="0"/>
          </a:p>
          <a:p>
            <a:endParaRPr lang="en-US" dirty="0"/>
          </a:p>
        </p:txBody>
      </p:sp>
    </p:spTree>
    <p:extLst>
      <p:ext uri="{BB962C8B-B14F-4D97-AF65-F5344CB8AC3E}">
        <p14:creationId xmlns:p14="http://schemas.microsoft.com/office/powerpoint/2010/main" val="249817296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8911</TotalTime>
  <Words>4298</Words>
  <Application>Microsoft Office PowerPoint</Application>
  <PresentationFormat>On-screen Show (4:3)</PresentationFormat>
  <Paragraphs>295</Paragraphs>
  <Slides>61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ＭＳ Ｐゴシック</vt:lpstr>
      <vt:lpstr>Arial</vt:lpstr>
      <vt:lpstr>Cambria Math</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 (1 of 2)</vt:lpstr>
      <vt:lpstr>Learning Objectives (2 of 2)</vt:lpstr>
      <vt:lpstr>Stocks: Few Definitions</vt:lpstr>
      <vt:lpstr>Valuing Stocks (1 of 2)</vt:lpstr>
      <vt:lpstr>Valuing Stocks (2 of 2)</vt:lpstr>
      <vt:lpstr>Basic Principle of Valuation</vt:lpstr>
      <vt:lpstr>One-Period Evaluation Model (1 of 2)</vt:lpstr>
      <vt:lpstr>One-Period Evaluation Model (2 of 2)</vt:lpstr>
      <vt:lpstr>Computing the Price of Common Stock (1 of 3)</vt:lpstr>
      <vt:lpstr>Stock Price versus Present Value of Future Cash Flows</vt:lpstr>
      <vt:lpstr>Computing the Price of Common Stock (2 of 3)</vt:lpstr>
      <vt:lpstr>Generalized Dividend Model: Intuition</vt:lpstr>
      <vt:lpstr>Computing the Price of Common Stock (3 of 3)</vt:lpstr>
      <vt:lpstr>The Gordon Growth (or Dividend-Discount) Model (1 of 3)</vt:lpstr>
      <vt:lpstr>The Gordon Growth (or Dividend-Discount) Model (2 of 3)</vt:lpstr>
      <vt:lpstr>The Gordon Growth (or Dividend-Discount) Model (3 of 3)</vt:lpstr>
      <vt:lpstr>Why Stocks are Risky? (1 of 2)</vt:lpstr>
      <vt:lpstr>Why Stocks are Risky? (2 of 2)</vt:lpstr>
      <vt:lpstr>Risk and the Value of Stocks (1 of 7) </vt:lpstr>
      <vt:lpstr>Risk and the Value of Stocks (2 of 7) </vt:lpstr>
      <vt:lpstr>Risk and the Value of Stocks (3 of 7) </vt:lpstr>
      <vt:lpstr>Risk and the Value of Stocks (4 of 7) </vt:lpstr>
      <vt:lpstr>Risk and the Value of Stocks (6 of 7)</vt:lpstr>
      <vt:lpstr>Risk and the Value of Stocks (7 of 7)</vt:lpstr>
      <vt:lpstr>How the Market Sets Stock Prices (1 of 2)</vt:lpstr>
      <vt:lpstr>How the Market Sets Stock Prices (2 of 2)</vt:lpstr>
      <vt:lpstr>Application: Monetary Policy and Stock Prices (1 of 2)</vt:lpstr>
      <vt:lpstr>Application: Monetary Policy and Stock Prices (2 of 2)</vt:lpstr>
      <vt:lpstr>Application: The Global Financial Crisis and the Stock Market</vt:lpstr>
      <vt:lpstr>Expectations and Asset Pricing </vt:lpstr>
      <vt:lpstr>Adaptive Expectations (1 of 3)</vt:lpstr>
      <vt:lpstr>Adaptive Expectations (2 of 3)</vt:lpstr>
      <vt:lpstr>Adaptive Expectations (3 of 3)</vt:lpstr>
      <vt:lpstr>   Rational Expectations (1 of 4)</vt:lpstr>
      <vt:lpstr>   Rational Expectations (2 of 4)</vt:lpstr>
      <vt:lpstr>   Rational Expectations (3 of 4)</vt:lpstr>
      <vt:lpstr>   Rational Expectations (4 of 4)</vt:lpstr>
      <vt:lpstr>Rational Expectations: Optimal Forecast</vt:lpstr>
      <vt:lpstr>Rational Expectations: Forecast Error (1 of 4)</vt:lpstr>
      <vt:lpstr>Rational Expectations: Forecast Error (2 of 4)</vt:lpstr>
      <vt:lpstr>Rational Expectations: Forecast Error (3 of 4)</vt:lpstr>
      <vt:lpstr>Rational Expectations: Forecast Error (4 of 4)</vt:lpstr>
      <vt:lpstr>The Efficient Markets Hypothesis (1 of 4) </vt:lpstr>
      <vt:lpstr>The Efficient Markets Hypothesis (2 of 4) </vt:lpstr>
      <vt:lpstr>The Efficient Markets Hypothesis (3 of 4) </vt:lpstr>
      <vt:lpstr>The Efficient Markets Hypothesis (4 of 4)</vt:lpstr>
      <vt:lpstr>          An Example of the Efficient Markets Hypothesis: Microsoft  (1 of 2)</vt:lpstr>
      <vt:lpstr>          An Example of the Efficient Markets Hypothesis: Microsoft  (2 of 2)</vt:lpstr>
      <vt:lpstr>Financial Arbitrage (1 of 5)</vt:lpstr>
      <vt:lpstr>Financial Arbitrage (2 of 5)</vt:lpstr>
      <vt:lpstr>Financial Arbitrage (3 of 5)</vt:lpstr>
      <vt:lpstr>Financial Arbitrage (4 of 5)</vt:lpstr>
      <vt:lpstr>Financial Arbitrage (5 of 5)</vt:lpstr>
      <vt:lpstr>Stock Prices Are Very Volatile (1 of 2)</vt:lpstr>
      <vt:lpstr>Stock Prices Are Very Volatile (2 of 2)</vt:lpstr>
      <vt:lpstr>Are Stock Prices Predictable? (1 of 4) </vt:lpstr>
      <vt:lpstr>Are Stock Prices Predictable? (2 of 4)</vt:lpstr>
      <vt:lpstr>Are Stock Prices Predictable? (3 of 4)</vt:lpstr>
      <vt:lpstr>Are Stock Prices Predictable? (4 of 4)</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560</cp:revision>
  <dcterms:created xsi:type="dcterms:W3CDTF">2014-07-14T20:04:21Z</dcterms:created>
  <dcterms:modified xsi:type="dcterms:W3CDTF">2019-05-01T04:35:50Z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