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6" r:id="rId3"/>
    <p:sldId id="312" r:id="rId4"/>
    <p:sldId id="313" r:id="rId5"/>
    <p:sldId id="314" r:id="rId6"/>
    <p:sldId id="263" r:id="rId7"/>
    <p:sldId id="296" r:id="rId8"/>
    <p:sldId id="316" r:id="rId9"/>
    <p:sldId id="281" r:id="rId10"/>
    <p:sldId id="303" r:id="rId11"/>
    <p:sldId id="315" r:id="rId12"/>
    <p:sldId id="304" r:id="rId13"/>
    <p:sldId id="305" r:id="rId14"/>
    <p:sldId id="317" r:id="rId15"/>
    <p:sldId id="282" r:id="rId16"/>
    <p:sldId id="318" r:id="rId17"/>
    <p:sldId id="319" r:id="rId18"/>
    <p:sldId id="320" r:id="rId19"/>
    <p:sldId id="322" r:id="rId20"/>
    <p:sldId id="285" r:id="rId21"/>
    <p:sldId id="323" r:id="rId22"/>
    <p:sldId id="324" r:id="rId23"/>
    <p:sldId id="321" r:id="rId24"/>
    <p:sldId id="325" r:id="rId25"/>
    <p:sldId id="283" r:id="rId26"/>
    <p:sldId id="297" r:id="rId27"/>
    <p:sldId id="326" r:id="rId28"/>
    <p:sldId id="306" r:id="rId29"/>
    <p:sldId id="307" r:id="rId30"/>
    <p:sldId id="310" r:id="rId31"/>
    <p:sldId id="309" r:id="rId32"/>
    <p:sldId id="284" r:id="rId33"/>
    <p:sldId id="308" r:id="rId34"/>
    <p:sldId id="328" r:id="rId35"/>
    <p:sldId id="327" r:id="rId36"/>
    <p:sldId id="298" r:id="rId37"/>
    <p:sldId id="286" r:id="rId38"/>
    <p:sldId id="330" r:id="rId39"/>
    <p:sldId id="329" r:id="rId40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B1A07-F18E-41BE-95F5-1B9BC58AF74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8E3D-771E-4672-A11D-8D2C32B32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7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4287-04A9-4C73-9D55-232C8596F91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5415-19B2-4E24-9144-8E58C4760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51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15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4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8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66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09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86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1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8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60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1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12200164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7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263" y="2165684"/>
            <a:ext cx="9144000" cy="916489"/>
          </a:xfrm>
        </p:spPr>
        <p:txBody>
          <a:bodyPr/>
          <a:lstStyle/>
          <a:p>
            <a:r>
              <a:rPr lang="en-GB" dirty="0">
                <a:latin typeface="+mn-lt"/>
                <a:cs typeface="Calibri"/>
              </a:rPr>
              <a:t>Unit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263" y="3281196"/>
            <a:ext cx="9144000" cy="1655762"/>
          </a:xfrm>
        </p:spPr>
        <p:txBody>
          <a:bodyPr>
            <a:normAutofit/>
          </a:bodyPr>
          <a:lstStyle/>
          <a:p>
            <a:r>
              <a:rPr lang="en-GB" sz="4200" dirty="0"/>
              <a:t>Review of </a:t>
            </a:r>
            <a:r>
              <a:rPr lang="en-GB" sz="4200" i="1" dirty="0"/>
              <a:t>Feasible Sets and 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92806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+mn-lt"/>
              </a:rPr>
              <a:t>What Can Production Functions Tell Us? </a:t>
            </a:r>
            <a:br>
              <a:rPr lang="en-GB" sz="4800" dirty="0">
                <a:latin typeface="+mn-lt"/>
              </a:rPr>
            </a:br>
            <a:r>
              <a:rPr lang="en-GB" sz="2700" i="1" dirty="0">
                <a:latin typeface="+mn-lt"/>
              </a:rPr>
              <a:t>(1 of 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00" y="2181598"/>
            <a:ext cx="6031466" cy="3514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7887" y="158041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 = Marginal product (4 hours of study)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625330" y="2271902"/>
            <a:ext cx="0" cy="1157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14812" y="3645379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 = Average product </a:t>
            </a:r>
          </a:p>
          <a:p>
            <a:pPr algn="ctr"/>
            <a:r>
              <a:rPr lang="en-US" dirty="0"/>
              <a:t>(4 hours of study)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63416" y="3905045"/>
            <a:ext cx="1155700" cy="12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F85D5-B8B7-4D31-BAB4-4B9B003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alibri"/>
              </a:rPr>
              <a:t>What Can Production Functions Tell Us? </a:t>
            </a:r>
            <a:br>
              <a:rPr lang="en-GB" sz="4000" dirty="0">
                <a:solidFill>
                  <a:srgbClr val="FFFFFF"/>
                </a:solidFill>
                <a:latin typeface="Calibri"/>
              </a:rPr>
            </a:br>
            <a:r>
              <a:rPr lang="en-GB" sz="4000" i="1" dirty="0">
                <a:solidFill>
                  <a:srgbClr val="FFFFFF"/>
                </a:solidFill>
                <a:latin typeface="Calibri"/>
              </a:rPr>
              <a:t>(2 of 2)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35B53-6E94-4E38-A216-226D7D4B190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Marginal product 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altLang="es-ES" sz="2000" dirty="0"/>
              <a:t>The </a:t>
            </a:r>
            <a:r>
              <a:rPr lang="en-US" sz="2100" dirty="0"/>
              <a:t>additional amount of output that is produced if a particular input was increased by one unit, while holding all other inputs constant.</a:t>
            </a:r>
            <a:endParaRPr lang="en-GB" altLang="es-ES" sz="2100" dirty="0"/>
          </a:p>
          <a:p>
            <a:r>
              <a:rPr lang="en-US" sz="2000" dirty="0"/>
              <a:t>More precisely, it is the rate at which output increases as input increases, which corresponds to the </a:t>
            </a:r>
            <a:r>
              <a:rPr lang="en-US" sz="2000" b="1" dirty="0">
                <a:solidFill>
                  <a:srgbClr val="C00000"/>
                </a:solidFill>
              </a:rPr>
              <a:t>slope</a:t>
            </a:r>
            <a:r>
              <a:rPr lang="en-US" sz="2000" dirty="0"/>
              <a:t> of the production function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3C4A9A5-8125-4822-B662-D76E52FA6E2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451604" y="1412489"/>
                <a:ext cx="3197701" cy="43638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2. Average product </a:t>
                </a:r>
              </a:p>
              <a:p>
                <a:r>
                  <a:rPr lang="en-US" sz="2000" dirty="0"/>
                  <a:t>Total output divided by a particular input=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𝑂𝑢𝑡𝑝𝑢𝑡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𝑃𝑎𝑟𝑡𝑖𝑐𝑢𝑙𝑎𝑟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𝐼𝑛𝑝𝑢𝑡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For example per worker (divided by the number of workers) or per worker per hour (total output divided by the total number of hours of labor put in).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3C4A9A5-8125-4822-B662-D76E52FA6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51604" y="1412489"/>
                <a:ext cx="3197701" cy="4363844"/>
              </a:xfrm>
              <a:blipFill>
                <a:blip r:embed="rId2"/>
                <a:stretch>
                  <a:fillRect l="-1905" t="-1536" r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59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F1EB5-00CA-46CA-9000-11917BF5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Recap: Slope </a:t>
            </a:r>
            <a:r>
              <a:rPr lang="en-US" sz="2400" i="1" dirty="0">
                <a:solidFill>
                  <a:srgbClr val="FFFFFF"/>
                </a:solidFill>
              </a:rPr>
              <a:t>(1 of 2)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B48CB2-F4CF-4E04-90A5-A1501BFDC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758" y="2277801"/>
            <a:ext cx="5455917" cy="1514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6C2993-6664-4025-ACA1-B2D70137B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53" y="3940836"/>
            <a:ext cx="24288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E553A-6413-429D-9DF7-24516743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33" y="2426819"/>
            <a:ext cx="5368042" cy="1193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61002-7B95-4CB9-9EDF-0D65AB02E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33" y="2596836"/>
            <a:ext cx="4790620" cy="31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2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B2803-3B25-4A0C-93F4-26C36664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Recap: Slope </a:t>
            </a:r>
            <a:r>
              <a:rPr lang="en-US" sz="2400" i="1" dirty="0">
                <a:solidFill>
                  <a:srgbClr val="FFFFFF"/>
                </a:solidFill>
              </a:rPr>
              <a:t>(2 of 2)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2E047-9594-47BB-B57E-3CD695924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3477671"/>
            <a:ext cx="5455917" cy="18959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73CB646-6BDF-4061-80E0-0F3D6BB1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709547"/>
            <a:ext cx="5455917" cy="14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D1A1-2A6D-4BC8-8D89-E70819F7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Diminishing Marginal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C547-28C1-4356-92BF-6E60DC6D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production function, output increases as the input increases, but the marginal product falls—the function becomes gradually flatter. 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 production function with this shape is described as </a:t>
            </a:r>
            <a:r>
              <a:rPr lang="en-US" b="1" dirty="0"/>
              <a:t>concave.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b="1" dirty="0"/>
          </a:p>
          <a:p>
            <a:r>
              <a:rPr lang="en-US" sz="2400" dirty="0"/>
              <a:t>This means that the </a:t>
            </a:r>
            <a:r>
              <a:rPr lang="en-US" sz="2400" b="1" dirty="0">
                <a:solidFill>
                  <a:schemeClr val="accent1"/>
                </a:solidFill>
              </a:rPr>
              <a:t>marginal product is diminishing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Diminishing returns: A situation in which the use of an additional unit of a factor of production results in a smaller increase in output than the previous increase.</a:t>
            </a:r>
          </a:p>
        </p:txBody>
      </p:sp>
    </p:spTree>
    <p:extLst>
      <p:ext uri="{BB962C8B-B14F-4D97-AF65-F5344CB8AC3E}">
        <p14:creationId xmlns:p14="http://schemas.microsoft.com/office/powerpoint/2010/main" val="72449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Studying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0" y="5590282"/>
            <a:ext cx="1122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Diminishing marginal product: </a:t>
            </a:r>
            <a:r>
              <a:rPr lang="en-US" sz="2400" dirty="0"/>
              <a:t>Studying becomes less productive, the more you study.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" y="1898126"/>
            <a:ext cx="5887755" cy="343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6" y="1300766"/>
            <a:ext cx="5733019" cy="5535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60" y="1561797"/>
            <a:ext cx="5819561" cy="34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7652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C. Preferences</a:t>
            </a:r>
          </a:p>
        </p:txBody>
      </p:sp>
    </p:spTree>
    <p:extLst>
      <p:ext uri="{BB962C8B-B14F-4D97-AF65-F5344CB8AC3E}">
        <p14:creationId xmlns:p14="http://schemas.microsoft.com/office/powerpoint/2010/main" val="63676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B54F-D906-45DE-98CC-5E2BB5DD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Indifference Curves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(1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1CE8-12A4-455A-B05A-77907FB6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Alexei has the production function, how many hours per day will </a:t>
            </a:r>
            <a:r>
              <a:rPr lang="en-US" sz="2400" b="1" dirty="0"/>
              <a:t>he choose </a:t>
            </a:r>
            <a:r>
              <a:rPr lang="en-US" sz="2400" dirty="0"/>
              <a:t>to study?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decision depends on his </a:t>
            </a:r>
            <a:r>
              <a:rPr lang="en-US" sz="2400" b="1" dirty="0">
                <a:solidFill>
                  <a:schemeClr val="accent1"/>
                </a:solidFill>
              </a:rPr>
              <a:t>preferences (objectives)</a:t>
            </a:r>
            <a:r>
              <a:rPr lang="en-US" sz="2400" dirty="0"/>
              <a:t>—the things that he cares about.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Preferences</a:t>
            </a:r>
            <a:r>
              <a:rPr lang="en-US" sz="2400" dirty="0"/>
              <a:t> is a description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benefit or cost </a:t>
            </a:r>
            <a:r>
              <a:rPr lang="en-US" sz="2400" dirty="0"/>
              <a:t>we associate with each possible outcome.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6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93BD-F84B-4FD7-A165-1C91A189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Indifference Curves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13D7-2354-480B-B86F-93753685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Choices depend on </a:t>
            </a:r>
            <a:r>
              <a:rPr lang="en-US" sz="2400" u="sng" dirty="0"/>
              <a:t>preferences.</a:t>
            </a:r>
          </a:p>
          <a:p>
            <a:pPr marL="0" indent="0">
              <a:buNone/>
            </a:pPr>
            <a:endParaRPr lang="en-US" sz="2400" u="sng" dirty="0"/>
          </a:p>
          <a:p>
            <a:r>
              <a:rPr lang="en-US" sz="2400" dirty="0"/>
              <a:t>We illustrate objective function, or preferences, using  </a:t>
            </a:r>
            <a:r>
              <a:rPr lang="en-US" sz="2400" b="1" dirty="0">
                <a:solidFill>
                  <a:schemeClr val="accent1"/>
                </a:solidFill>
              </a:rPr>
              <a:t>Indifference Curves, </a:t>
            </a:r>
            <a:r>
              <a:rPr lang="en-US" sz="2400" dirty="0"/>
              <a:t>with one preferred good (such as free time) on horizontal axis and the other preferred good (such as grade) on vertical axis.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Indifference curves </a:t>
            </a:r>
            <a:r>
              <a:rPr lang="en-US" sz="2400" dirty="0"/>
              <a:t>show </a:t>
            </a:r>
            <a:r>
              <a:rPr lang="en-US" sz="2400" i="1" u="sng" dirty="0"/>
              <a:t>all combinations </a:t>
            </a:r>
            <a:r>
              <a:rPr lang="en-US" sz="2400" dirty="0"/>
              <a:t>of goods that give the same utility (satisfaction). It also shows a </a:t>
            </a:r>
            <a:r>
              <a:rPr lang="en-US" sz="2400" b="1" dirty="0"/>
              <a:t>trade-off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how many percentage points is he willing to give up in order to spend time on things other than study?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2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11FA-B346-4D42-84BE-FB8E348B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Indifference Curves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3684-EFDF-4351-B174-BE166E26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Importantly, </a:t>
            </a:r>
            <a:r>
              <a:rPr lang="en-US" sz="2400" b="1" dirty="0"/>
              <a:t>given the production function</a:t>
            </a:r>
            <a:r>
              <a:rPr lang="en-US" sz="2400" dirty="0"/>
              <a:t>, </a:t>
            </a:r>
            <a:r>
              <a:rPr lang="en-US" sz="2400" u="sng" dirty="0"/>
              <a:t>not every combination in the indifference curve will be possible</a:t>
            </a:r>
            <a:r>
              <a:rPr lang="en-US" sz="2400" dirty="0"/>
              <a:t>, but for the moment we will only consider the combinations that we would prefer (</a:t>
            </a:r>
            <a:r>
              <a:rPr lang="en-US" sz="2400" i="1" dirty="0"/>
              <a:t>regardless of whether it is possible or not</a:t>
            </a:r>
            <a:r>
              <a:rPr lang="en-US" sz="2400" dirty="0"/>
              <a:t>).</a:t>
            </a:r>
          </a:p>
          <a:p>
            <a:r>
              <a:rPr lang="en-US" sz="2400" dirty="0"/>
              <a:t>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inherit"/>
              </a:rPr>
              <a:t>For a given grade, he prefers a combination with more free time to one with less free time.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inherit"/>
              </a:rPr>
              <a:t>Similarly, if two combinations both have 20 hours of free time, he prefers the one with a higher grade.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But compare points A and D in the table. Would Alexei prefer D (low grade, plenty of time) or A (higher grade, less time)? One way to find out would be to ask him.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However, </a:t>
            </a:r>
            <a:r>
              <a:rPr lang="en-US" sz="2000" dirty="0">
                <a:solidFill>
                  <a:srgbClr val="222222"/>
                </a:solidFill>
                <a:latin typeface="inherit"/>
              </a:rPr>
              <a:t>we assume 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he is indifferent between </a:t>
            </a:r>
            <a:r>
              <a:rPr lang="en-US" sz="2000" dirty="0">
                <a:solidFill>
                  <a:srgbClr val="222222"/>
                </a:solidFill>
                <a:latin typeface="inherit"/>
              </a:rPr>
              <a:t>A and D, meaning he would feel equally satisfied with either outcome. This means that these two outcomes would give Alexei the same </a:t>
            </a:r>
            <a:r>
              <a:rPr lang="en-US" sz="2000" b="1" dirty="0">
                <a:solidFill>
                  <a:schemeClr val="accent1"/>
                </a:solidFill>
                <a:latin typeface="inherit"/>
              </a:rPr>
              <a:t>utility.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944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62" y="1848584"/>
            <a:ext cx="10515600" cy="3352483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GB" sz="4000" dirty="0"/>
              <a:t>Introduction</a:t>
            </a:r>
          </a:p>
          <a:p>
            <a:pPr marL="514350" indent="-514350">
              <a:buAutoNum type="alphaUcPeriod"/>
            </a:pPr>
            <a:r>
              <a:rPr lang="en-GB" sz="4000" dirty="0"/>
              <a:t>Production Function</a:t>
            </a:r>
          </a:p>
          <a:p>
            <a:pPr marL="514350" indent="-514350">
              <a:buAutoNum type="alphaUcPeriod"/>
            </a:pPr>
            <a:r>
              <a:rPr lang="en-GB" sz="4000" dirty="0"/>
              <a:t>Preferences</a:t>
            </a:r>
          </a:p>
          <a:p>
            <a:pPr marL="514350" indent="-514350">
              <a:buAutoNum type="alphaUcPeriod"/>
            </a:pPr>
            <a:r>
              <a:rPr lang="en-GB" sz="4000" dirty="0"/>
              <a:t>Opportunity Cost</a:t>
            </a:r>
          </a:p>
          <a:p>
            <a:pPr marL="514350" indent="-514350">
              <a:buAutoNum type="alphaUcPeriod"/>
            </a:pPr>
            <a:r>
              <a:rPr lang="en-GB" sz="4000" dirty="0"/>
              <a:t>Feasible Set </a:t>
            </a:r>
          </a:p>
          <a:p>
            <a:pPr marL="514350" indent="-514350">
              <a:buAutoNum type="alphaUcPeriod"/>
            </a:pPr>
            <a:r>
              <a:rPr lang="en-GB" sz="4000" dirty="0"/>
              <a:t>Constrained Choice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475" y="788737"/>
            <a:ext cx="258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471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Indifference Curves </a:t>
            </a:r>
            <a:r>
              <a:rPr lang="en-GB" sz="2400" i="1" dirty="0">
                <a:latin typeface="+mn-lt"/>
              </a:rPr>
              <a:t>(4 of 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19626"/>
          <a:stretch/>
        </p:blipFill>
        <p:spPr>
          <a:xfrm>
            <a:off x="716796" y="1466604"/>
            <a:ext cx="5792971" cy="485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82" y="1233341"/>
            <a:ext cx="5674907" cy="1280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AE3BA-7963-4082-B8D9-A571BF7E9A87}"/>
              </a:ext>
            </a:extLst>
          </p:cNvPr>
          <p:cNvSpPr txBox="1"/>
          <p:nvPr/>
        </p:nvSpPr>
        <p:spPr>
          <a:xfrm>
            <a:off x="8173616" y="2772294"/>
            <a:ext cx="3637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222222"/>
                </a:solidFill>
                <a:latin typeface="inherit"/>
              </a:rPr>
              <a:t>Higher indifference curves correspond to higher utility levels;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222222"/>
                </a:solidFill>
                <a:latin typeface="inherit"/>
              </a:rPr>
              <a:t>Indifference curves slope downward due to trade-offs;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222222"/>
                </a:solidFill>
                <a:latin typeface="inherit"/>
              </a:rPr>
              <a:t>Indifference curves are usually smooth;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222222"/>
                </a:solidFill>
                <a:latin typeface="inherit"/>
              </a:rPr>
              <a:t>Indifference curves do not cross;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222222"/>
                </a:solidFill>
                <a:latin typeface="inherit"/>
              </a:rPr>
              <a:t>As you move to the right along an indifference curve, it becomes flatter.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024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01F7-F124-4922-B278-A96FCC5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Marginal Rate of Substitution </a:t>
            </a:r>
            <a:r>
              <a:rPr lang="en-US" sz="2400" i="1" dirty="0">
                <a:solidFill>
                  <a:prstClr val="black"/>
                </a:solidFill>
              </a:rPr>
              <a:t>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4247-E82C-46E5-8326-11AA300B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srgbClr val="FF5A50"/>
                </a:solidFill>
              </a:rPr>
              <a:t>marginal rate of substitution</a:t>
            </a:r>
            <a:r>
              <a:rPr lang="en-US" sz="2400" dirty="0">
                <a:solidFill>
                  <a:srgbClr val="FF5A5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trade-off</a:t>
            </a:r>
            <a:r>
              <a:rPr lang="en-US" sz="2400" dirty="0">
                <a:solidFill>
                  <a:prstClr val="black"/>
                </a:solidFill>
              </a:rPr>
              <a:t> that a person is willing to make between two goods.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At any point, it is the </a:t>
            </a:r>
            <a:r>
              <a:rPr lang="en-US" sz="2400" b="1" dirty="0">
                <a:solidFill>
                  <a:prstClr val="black"/>
                </a:solidFill>
              </a:rPr>
              <a:t>slope</a:t>
            </a:r>
            <a:r>
              <a:rPr lang="en-US" sz="2400" dirty="0">
                <a:solidFill>
                  <a:prstClr val="black"/>
                </a:solidFill>
              </a:rPr>
              <a:t> of the indifference curve, and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It </a:t>
            </a:r>
            <a:r>
              <a:rPr lang="en-US" sz="2400" b="1" dirty="0">
                <a:solidFill>
                  <a:srgbClr val="222222"/>
                </a:solidFill>
                <a:latin typeface="inherit"/>
              </a:rPr>
              <a:t>falls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 as we move to the </a:t>
            </a:r>
            <a:r>
              <a:rPr lang="en-US" sz="2400" b="1" dirty="0">
                <a:solidFill>
                  <a:srgbClr val="222222"/>
                </a:solidFill>
                <a:latin typeface="inherit"/>
              </a:rPr>
              <a:t>right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 along the curve.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It also implies that the indifference curves become </a:t>
            </a:r>
            <a:r>
              <a:rPr lang="en-US" sz="2400" b="1" dirty="0">
                <a:solidFill>
                  <a:srgbClr val="222222"/>
                </a:solidFill>
                <a:latin typeface="inherit"/>
              </a:rPr>
              <a:t>gradually flatter.</a:t>
            </a: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CE5F-1D7F-4709-A11C-0520664C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Marginal Rate of Substitution </a:t>
            </a:r>
            <a:r>
              <a:rPr lang="en-US" sz="2400" i="1" dirty="0">
                <a:solidFill>
                  <a:prstClr val="black"/>
                </a:solidFill>
              </a:rPr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718C-278E-414A-9B7A-EC2D6608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We have drawn the indifference curves as becoming gradually flatter because it seems reasonable to assume that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latin typeface="inheri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the </a:t>
            </a:r>
            <a:r>
              <a:rPr lang="en-US" u="sng" dirty="0">
                <a:solidFill>
                  <a:srgbClr val="222222"/>
                </a:solidFill>
                <a:latin typeface="inherit"/>
              </a:rPr>
              <a:t>more free time and the lower the grade he has </a:t>
            </a:r>
            <a:r>
              <a:rPr lang="en-US" u="sng" dirty="0">
                <a:solidFill>
                  <a:srgbClr val="222222"/>
                </a:solidFill>
                <a:latin typeface="inherit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the </a:t>
            </a:r>
            <a:r>
              <a:rPr lang="en-US" b="1" dirty="0">
                <a:solidFill>
                  <a:srgbClr val="222222"/>
                </a:solidFill>
                <a:latin typeface="inherit"/>
              </a:rPr>
              <a:t>less willing 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he will be to sacrifice further percentage points in return for free time </a:t>
            </a:r>
            <a:r>
              <a:rPr lang="en-US" dirty="0">
                <a:solidFill>
                  <a:srgbClr val="222222"/>
                </a:solidFill>
                <a:latin typeface="inherit"/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 so his MRS will be </a:t>
            </a:r>
            <a:r>
              <a:rPr lang="en-US" b="1" dirty="0">
                <a:solidFill>
                  <a:srgbClr val="222222"/>
                </a:solidFill>
                <a:latin typeface="inherit"/>
              </a:rPr>
              <a:t>lower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0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9603-FB5E-4CBE-BCE9-0674D5D2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Marginal Rate of Substitution </a:t>
            </a:r>
            <a:r>
              <a:rPr lang="en-US" sz="2400" i="1" dirty="0"/>
              <a:t>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EB037-C6F2-48C5-A002-C66D8A5F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If he is at A, with 15 hours of free time and a grade of 84, he would be willing to sacrifice 9 percentage points for an extra hour of free time, taking him to E (remember that he is indifferent between A and E).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We say that his </a:t>
            </a:r>
            <a:r>
              <a:rPr lang="en-US" sz="2400" b="1" dirty="0">
                <a:solidFill>
                  <a:schemeClr val="accent1"/>
                </a:solidFill>
              </a:rPr>
              <a:t>marginal rate of substitution (MRS) </a:t>
            </a:r>
            <a:r>
              <a:rPr lang="en-US" sz="2400" dirty="0">
                <a:solidFill>
                  <a:prstClr val="black"/>
                </a:solidFill>
              </a:rPr>
              <a:t>between grade points and free time at A is nine; it is the reduction in his grade that would keep Alexei’s utility constant following a one-hour increase of free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7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7652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D. 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471777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Opportunity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342" y="1588920"/>
            <a:ext cx="10422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Choices are limited by </a:t>
            </a:r>
            <a:r>
              <a:rPr lang="en-US" sz="2400" u="sng" dirty="0"/>
              <a:t>constraints</a:t>
            </a:r>
            <a:r>
              <a:rPr lang="en-US" sz="2400" dirty="0"/>
              <a:t> and involve </a:t>
            </a:r>
            <a:r>
              <a:rPr lang="en-US" sz="2400" u="sng" dirty="0"/>
              <a:t>tradeoffs </a:t>
            </a:r>
            <a:r>
              <a:rPr lang="en-US" sz="2400" dirty="0"/>
              <a:t>(Studying example: higher grades vs. more free time)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opportunity cost </a:t>
            </a:r>
            <a:r>
              <a:rPr lang="en-US" sz="2400" dirty="0"/>
              <a:t>of an action is the net benefit of the next best alternative action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Compare actions based on </a:t>
            </a:r>
            <a:r>
              <a:rPr lang="en-US" sz="2400" b="1" dirty="0"/>
              <a:t>economic cost </a:t>
            </a:r>
            <a:endParaRPr lang="en-US" sz="2400" dirty="0"/>
          </a:p>
          <a:p>
            <a:r>
              <a:rPr lang="en-US" sz="2400" dirty="0"/>
              <a:t>	Economic cost = monetary costs e.g. transport </a:t>
            </a:r>
          </a:p>
          <a:p>
            <a:r>
              <a:rPr lang="en-US" sz="2400" dirty="0"/>
              <a:t>			       + subjective costs e.g. effort of work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520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Opportunity Cost: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042" y="5208420"/>
            <a:ext cx="1042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the benefit from an action exceeds the economic costs, you receive an </a:t>
            </a:r>
            <a:r>
              <a:rPr lang="en-US" sz="2400" b="1" dirty="0"/>
              <a:t>economic rent</a:t>
            </a:r>
            <a:r>
              <a:rPr lang="en-US" sz="2400" dirty="0"/>
              <a:t> from choosing it.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856" y="1294952"/>
            <a:ext cx="7887943" cy="38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7652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E. Feasible Sets</a:t>
            </a:r>
          </a:p>
        </p:txBody>
      </p:sp>
    </p:spTree>
    <p:extLst>
      <p:ext uri="{BB962C8B-B14F-4D97-AF65-F5344CB8AC3E}">
        <p14:creationId xmlns:p14="http://schemas.microsoft.com/office/powerpoint/2010/main" val="276977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47D6-A441-412A-B6AD-4DF488F3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The Feasible Frontier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(1 of 6)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6DE9-1250-46E8-84A0-44084774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Now we return to Alexei’s problem of how to choose between grades and free time. </a:t>
            </a:r>
          </a:p>
          <a:p>
            <a:r>
              <a:rPr lang="en-US" sz="2400" dirty="0"/>
              <a:t>To answer this question, we look again at the production function. This time we will show how the final grade </a:t>
            </a:r>
            <a:r>
              <a:rPr lang="en-US" sz="2400" b="1" dirty="0"/>
              <a:t>depends on the amount of free time</a:t>
            </a:r>
            <a:r>
              <a:rPr lang="en-US" sz="2400" dirty="0"/>
              <a:t>, rather than study time.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Feasible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frontier curve</a:t>
            </a:r>
            <a:r>
              <a:rPr lang="en-US" sz="2400" dirty="0"/>
              <a:t>, shows the relationship between his final grade and hours of free time per day—it is </a:t>
            </a:r>
            <a:r>
              <a:rPr lang="en-US" sz="2400" b="1" dirty="0"/>
              <a:t>the mirror image </a:t>
            </a:r>
            <a:r>
              <a:rPr lang="en-US" sz="2400" dirty="0"/>
              <a:t>of production function.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It is the curve made of points that defines the </a:t>
            </a:r>
            <a:r>
              <a:rPr lang="en-US" b="1" dirty="0">
                <a:solidFill>
                  <a:schemeClr val="accent1"/>
                </a:solidFill>
              </a:rPr>
              <a:t>maximum feasible quantity </a:t>
            </a:r>
            <a:r>
              <a:rPr lang="en-US" dirty="0">
                <a:solidFill>
                  <a:prstClr val="black"/>
                </a:solidFill>
              </a:rPr>
              <a:t>of one good for a given quantity of the other.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355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6158-2D9C-4C53-8BC0-89283B04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The Feasible Frontier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(2 of 6)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F340-5361-4381-B557-7DDD953B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Feasible frontier: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Shows the combinations of grade and free time are </a:t>
            </a:r>
            <a:r>
              <a:rPr lang="en-US" b="1" dirty="0">
                <a:solidFill>
                  <a:schemeClr val="accent1"/>
                </a:solidFill>
              </a:rPr>
              <a:t>feasible</a:t>
            </a:r>
            <a:r>
              <a:rPr lang="en-US" dirty="0">
                <a:solidFill>
                  <a:prstClr val="black"/>
                </a:solidFill>
              </a:rPr>
              <a:t>, and which are </a:t>
            </a:r>
            <a:r>
              <a:rPr lang="en-US" b="1" dirty="0">
                <a:solidFill>
                  <a:prstClr val="black"/>
                </a:solidFill>
              </a:rPr>
              <a:t>not</a:t>
            </a:r>
            <a:r>
              <a:rPr lang="en-US" dirty="0">
                <a:solidFill>
                  <a:prstClr val="black"/>
                </a:solidFill>
              </a:rPr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The axes are final grade and free time, the two goods that give Alexei </a:t>
            </a:r>
            <a:r>
              <a:rPr lang="en-US" b="1" dirty="0">
                <a:solidFill>
                  <a:schemeClr val="accent1"/>
                </a:solidFill>
              </a:rPr>
              <a:t>utility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srgbClr val="FF5A50"/>
                </a:solidFill>
              </a:rPr>
              <a:t>slope</a:t>
            </a:r>
            <a:r>
              <a:rPr lang="en-US" dirty="0">
                <a:solidFill>
                  <a:prstClr val="black"/>
                </a:solidFill>
              </a:rPr>
              <a:t> represents </a:t>
            </a:r>
            <a:r>
              <a:rPr lang="en-US" b="1" dirty="0">
                <a:solidFill>
                  <a:srgbClr val="FF5A50"/>
                </a:solidFill>
              </a:rPr>
              <a:t>the opportunity cost </a:t>
            </a:r>
            <a:r>
              <a:rPr lang="en-US" dirty="0"/>
              <a:t>of free time</a:t>
            </a:r>
            <a:r>
              <a:rPr lang="en-US" b="1" dirty="0"/>
              <a:t>.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It represents the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trade-off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he must make between grade and free time.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It is a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constraint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on Alexei’s choices. 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32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71DD6D-9E80-4185-918E-4C4C2385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255250" cy="1319212"/>
          </a:xfrm>
        </p:spPr>
        <p:txBody>
          <a:bodyPr/>
          <a:lstStyle/>
          <a:p>
            <a:pPr algn="ctr"/>
            <a:r>
              <a:rPr lang="en-US" dirty="0"/>
              <a:t>A.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07018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DDE5-EF92-4C99-BB92-29FEA0B0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The Feasible Frontier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(3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1F7F-95EE-48EB-8BBA-EFC535CC9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At any point on the frontier, taking more free time has an </a:t>
            </a:r>
            <a:r>
              <a:rPr lang="en-US" sz="2400" b="1" dirty="0">
                <a:solidFill>
                  <a:schemeClr val="accent1"/>
                </a:solidFill>
                <a:latin typeface="inherit"/>
              </a:rPr>
              <a:t>opportunity cost 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in terms of grade points foregone, corresponding to the slope of the frontier.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r>
              <a:rPr lang="en-US" sz="2400" dirty="0"/>
              <a:t>Another way to express the same idea is to say that the feasible frontier shows the </a:t>
            </a:r>
            <a:r>
              <a:rPr lang="en-US" sz="2400" b="1" dirty="0">
                <a:solidFill>
                  <a:schemeClr val="accent1"/>
                </a:solidFill>
              </a:rPr>
              <a:t>Marginal rate of transformation (MRT):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is the quantity of some good that must be sacrificed to acquire one additional unit of another good.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It is the </a:t>
            </a:r>
            <a:r>
              <a:rPr lang="en-US" sz="2400" b="1" dirty="0">
                <a:solidFill>
                  <a:schemeClr val="accent1"/>
                </a:solidFill>
              </a:rPr>
              <a:t>slope</a:t>
            </a:r>
            <a:r>
              <a:rPr lang="en-US" sz="2400" dirty="0">
                <a:solidFill>
                  <a:prstClr val="black"/>
                </a:solidFill>
              </a:rPr>
              <a:t> of the feasible frontier, and represents the tradeoffs that an individual faces 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7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AD5A-3E72-400D-B609-FE9F6730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The Feasible Frontier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(4 of 6)</a:t>
            </a:r>
            <a:r>
              <a:rPr lang="en-GB" sz="4800" dirty="0">
                <a:solidFill>
                  <a:prstClr val="black"/>
                </a:solidFill>
                <a:latin typeface="Calibri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00870-F4B1-4C52-AA9D-6AEF2A10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choosing a combination </a:t>
            </a:r>
            <a:r>
              <a:rPr lang="en-US" sz="2400" b="1" dirty="0">
                <a:solidFill>
                  <a:schemeClr val="accent1"/>
                </a:solidFill>
              </a:rPr>
              <a:t>inside the frontier</a:t>
            </a:r>
            <a:r>
              <a:rPr lang="en-US" sz="2400" dirty="0"/>
              <a:t>, Alexei would be giving up something that is </a:t>
            </a:r>
            <a:r>
              <a:rPr lang="en-US" sz="2400" b="1" dirty="0"/>
              <a:t>freely available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Something that has </a:t>
            </a:r>
            <a:r>
              <a:rPr lang="en-US" b="1" dirty="0">
                <a:solidFill>
                  <a:schemeClr val="accent1"/>
                </a:solidFill>
              </a:rPr>
              <a:t>no opportunity cost</a:t>
            </a:r>
            <a:r>
              <a:rPr lang="en-US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 could obtain a higher grade </a:t>
            </a:r>
            <a:r>
              <a:rPr lang="en-US" u="sng" dirty="0"/>
              <a:t>without</a:t>
            </a:r>
            <a:r>
              <a:rPr lang="en-US" dirty="0"/>
              <a:t> sacrificing any free time, or have more time without reducing his grade.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30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The Feasible Frontier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(5 of 6)</a:t>
            </a:r>
            <a:r>
              <a:rPr lang="en-GB" sz="4800" dirty="0">
                <a:latin typeface="+mn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8" y="1867534"/>
            <a:ext cx="7368439" cy="4038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1670814"/>
            <a:ext cx="4082439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5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5877-5A2A-4FEC-B198-8AB72CC5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The Feasible Frontier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(6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C730-685E-44A2-9C3A-ED241AC0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>
                <a:solidFill>
                  <a:srgbClr val="222222"/>
                </a:solidFill>
                <a:latin typeface="inherit"/>
              </a:rPr>
              <a:t>Note that we have now identified two trade-offs: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b="1" i="1" dirty="0">
                <a:solidFill>
                  <a:schemeClr val="accent1"/>
                </a:solidFill>
                <a:latin typeface="inherit"/>
              </a:rPr>
              <a:t>The marginal rate of substitution (MRS)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: 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In the previous section, we saw that it measures the trade-off that Alexei is </a:t>
            </a:r>
            <a:r>
              <a:rPr lang="en-US" b="1" u="sng" dirty="0">
                <a:solidFill>
                  <a:srgbClr val="222222"/>
                </a:solidFill>
                <a:latin typeface="inherit"/>
              </a:rPr>
              <a:t>willing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to make between final grade and free time.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b="1" i="1" dirty="0">
                <a:solidFill>
                  <a:schemeClr val="accent1"/>
                </a:solidFill>
                <a:latin typeface="inherit"/>
              </a:rPr>
              <a:t>The marginal rate of transformation (MRT)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: 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In contrast, this measures the trade-off that Alexei is </a:t>
            </a:r>
            <a:r>
              <a:rPr lang="en-US" b="1" u="sng" dirty="0">
                <a:solidFill>
                  <a:srgbClr val="222222"/>
                </a:solidFill>
                <a:latin typeface="inherit"/>
              </a:rPr>
              <a:t>constrained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to make by the feasible frontier.</a:t>
            </a:r>
          </a:p>
          <a:p>
            <a:pPr marL="914400" lvl="1" indent="-457200" fontAlgn="base">
              <a:buFont typeface="+mj-lt"/>
              <a:buAutoNum type="arabicPeriod"/>
            </a:pPr>
            <a:endParaRPr lang="en-US" dirty="0">
              <a:solidFill>
                <a:srgbClr val="222222"/>
              </a:solidFill>
              <a:latin typeface="inherit"/>
            </a:endParaRPr>
          </a:p>
          <a:p>
            <a:pPr marL="914400" lvl="1" indent="-457200" fontAlgn="base">
              <a:buFont typeface="+mj-lt"/>
              <a:buAutoNum type="arabicPeriod"/>
            </a:pPr>
            <a:endParaRPr lang="en-US" dirty="0">
              <a:solidFill>
                <a:srgbClr val="222222"/>
              </a:solidFill>
              <a:latin typeface="inherit"/>
            </a:endParaRPr>
          </a:p>
          <a:p>
            <a:pPr fontAlgn="base"/>
            <a:r>
              <a:rPr lang="en-US" sz="2400" dirty="0"/>
              <a:t>The choice Alexei makes between his grade and his free time will strike a </a:t>
            </a:r>
            <a:r>
              <a:rPr lang="en-US" sz="2400" b="1" dirty="0"/>
              <a:t>balance</a:t>
            </a:r>
            <a:r>
              <a:rPr lang="en-US" sz="2400" dirty="0"/>
              <a:t> between these two trade-offs.</a:t>
            </a:r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79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7652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F. </a:t>
            </a:r>
            <a:r>
              <a:rPr lang="en-US" dirty="0">
                <a:latin typeface="+mn-lt"/>
              </a:rPr>
              <a:t>Constrained Choice Problem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6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6202-01B6-41A7-9A15-400801C3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Constrained Choice Problem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(1 of 5)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F2A82-F472-46E8-868E-EBF399EB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>The final step in this decision-making process is to determine the combination of final grade and free time that Alexei will choose. 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Constrained choice problem: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Model of how individuals choose, given their </a:t>
            </a:r>
            <a:r>
              <a:rPr lang="en-US" sz="2000" b="1" u="sng" dirty="0">
                <a:solidFill>
                  <a:schemeClr val="accent5"/>
                </a:solidFill>
              </a:rPr>
              <a:t>preferences</a:t>
            </a:r>
            <a:r>
              <a:rPr lang="en-US" sz="2000" dirty="0"/>
              <a:t> and the </a:t>
            </a:r>
            <a:r>
              <a:rPr lang="en-US" sz="2000" b="1" u="sng" dirty="0">
                <a:solidFill>
                  <a:schemeClr val="accent6"/>
                </a:solidFill>
              </a:rPr>
              <a:t>constraints</a:t>
            </a:r>
            <a:r>
              <a:rPr lang="en-US" sz="2000" dirty="0"/>
              <a:t> they face, when the things they value are scarce.</a:t>
            </a:r>
          </a:p>
          <a:p>
            <a:r>
              <a:rPr lang="en-US" sz="2400" dirty="0"/>
              <a:t>Studying example: Free time and exam score are scarce because they are both goods, each with an opportunity cost.</a:t>
            </a:r>
          </a:p>
          <a:p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Figure 3.10a brings together his feasible frontier and indifference curves.</a:t>
            </a:r>
          </a:p>
        </p:txBody>
      </p:sp>
    </p:spTree>
    <p:extLst>
      <p:ext uri="{BB962C8B-B14F-4D97-AF65-F5344CB8AC3E}">
        <p14:creationId xmlns:p14="http://schemas.microsoft.com/office/powerpoint/2010/main" val="955844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121" y="1144634"/>
            <a:ext cx="7733758" cy="3121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22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Constrained Choice Problem </a:t>
            </a:r>
            <a:r>
              <a:rPr lang="en-GB" sz="2400" i="1" dirty="0">
                <a:latin typeface="+mn-lt"/>
              </a:rPr>
              <a:t>(2 of 5)</a:t>
            </a:r>
            <a:endParaRPr lang="en-GB" sz="4800" i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426BE-5467-49B2-9C38-4BD3CDB94264}"/>
              </a:ext>
            </a:extLst>
          </p:cNvPr>
          <p:cNvSpPr txBox="1"/>
          <p:nvPr/>
        </p:nvSpPr>
        <p:spPr>
          <a:xfrm>
            <a:off x="1110343" y="4516016"/>
            <a:ext cx="10142375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inherit"/>
              </a:rPr>
              <a:t>Recall that:</a:t>
            </a:r>
          </a:p>
          <a:p>
            <a:pPr marL="971550" lvl="2" indent="-514350">
              <a:spcBef>
                <a:spcPts val="1000"/>
              </a:spcBef>
              <a:buFont typeface="+mj-lt"/>
              <a:buAutoNum type="romanL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indifference curves 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indicate what Alexei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prefers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, and their slopes shows the trade-offs that he is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willing to make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; </a:t>
            </a:r>
          </a:p>
          <a:p>
            <a:pPr marL="971550" lvl="2" indent="-514350">
              <a:spcBef>
                <a:spcPts val="1000"/>
              </a:spcBef>
              <a:buFont typeface="+mj-lt"/>
              <a:buAutoNum type="romanL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feasible frontier 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is the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constraint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on his choice, and its slope shows the trade-off he is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constrained</a:t>
            </a:r>
            <a:r>
              <a:rPr lang="en-US" dirty="0">
                <a:solidFill>
                  <a:srgbClr val="222222"/>
                </a:solidFill>
                <a:latin typeface="inherit"/>
              </a:rPr>
              <a:t> to make.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41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22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Optimal Decision Making </a:t>
            </a:r>
            <a:r>
              <a:rPr lang="en-GB" sz="2400" i="1" dirty="0">
                <a:latin typeface="+mn-lt"/>
              </a:rPr>
              <a:t>(3 of 5)</a:t>
            </a:r>
            <a:endParaRPr lang="en-GB" sz="4800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8472"/>
          <a:stretch/>
        </p:blipFill>
        <p:spPr>
          <a:xfrm>
            <a:off x="2291192" y="1106286"/>
            <a:ext cx="7609616" cy="51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3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D787-DF6E-46D6-812B-C35C83B6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prstClr val="black"/>
                </a:solidFill>
                <a:latin typeface="Calibri"/>
              </a:rPr>
              <a:t>         Constrained Choice Problem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(4 of 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73D2-5F8E-4A3D-B3AB-78616D8E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We can see from Figure 3.10a that at E, the feasible frontier and the highest attainable indifference curve IC₃ are </a:t>
            </a:r>
            <a:r>
              <a:rPr lang="en-US" sz="2400" b="1" dirty="0"/>
              <a:t>tangent</a:t>
            </a:r>
            <a:r>
              <a:rPr lang="en-US" sz="2400" dirty="0"/>
              <a:t> to each other (they touch but do not cross).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2000" dirty="0"/>
              <a:t>At E, the slope of the indifference curve is the same as the slope of the feasible frontier. </a:t>
            </a:r>
          </a:p>
          <a:p>
            <a:pPr fontAlgn="base"/>
            <a:r>
              <a:rPr lang="en-US" sz="2400" dirty="0"/>
              <a:t>Now, remember that the slopes represent the two trade-offs facing Alexei:</a:t>
            </a:r>
          </a:p>
          <a:p>
            <a:pPr marL="0" indent="0" fontAlgn="base">
              <a:buNone/>
            </a:pPr>
            <a:endParaRPr lang="en-US" sz="24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chemeClr val="accent1"/>
                </a:solidFill>
              </a:rPr>
              <a:t>The slope of the indifference curve is the MRS</a:t>
            </a:r>
            <a:r>
              <a:rPr lang="en-US" sz="2000" dirty="0"/>
              <a:t>: It is the trade-off he is willing to make between free time and percentage points.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chemeClr val="accent1"/>
                </a:solidFill>
              </a:rPr>
              <a:t>The slope of the frontier is the MRT</a:t>
            </a:r>
            <a:r>
              <a:rPr lang="en-US" sz="2000" dirty="0"/>
              <a:t>: It is the trade-off that he is constrained to make between free time and percentage points because it is not possible to go beyond the feasible frontier.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41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DD0C-81E3-45A1-AB06-A7236EFF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Constrained Choice Problem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 (5 of 5)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F1A3E-C524-400B-8276-F1C6E5AC42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Alexei achieves the highest possible utility where the two trade-offs just balance (E). </a:t>
            </a:r>
          </a:p>
          <a:p>
            <a:r>
              <a:rPr lang="en-US" sz="2400" dirty="0"/>
              <a:t>The utility-</a:t>
            </a:r>
            <a:r>
              <a:rPr lang="en-US" sz="2400" dirty="0" err="1"/>
              <a:t>maximising</a:t>
            </a:r>
            <a:r>
              <a:rPr lang="en-US" sz="2400" dirty="0"/>
              <a:t> choice- or optimal combination of grade and free time- is where the amount of one good the individual is </a:t>
            </a:r>
            <a:r>
              <a:rPr lang="en-US" sz="2400" u="sng" dirty="0"/>
              <a:t>willing to trade off</a:t>
            </a:r>
            <a:r>
              <a:rPr lang="en-US" sz="2400" dirty="0"/>
              <a:t> for the other good (MRS) equals the </a:t>
            </a:r>
            <a:r>
              <a:rPr lang="en-US" sz="2400" u="sng" dirty="0"/>
              <a:t>actual tradeoff</a:t>
            </a:r>
            <a:r>
              <a:rPr lang="en-US" sz="2400" dirty="0"/>
              <a:t> between the two goods (MRT)</a:t>
            </a:r>
          </a:p>
          <a:p>
            <a:endParaRPr lang="en-US" sz="2400" dirty="0"/>
          </a:p>
          <a:p>
            <a:pPr algn="ctr"/>
            <a:r>
              <a:rPr lang="en-US" sz="2400" b="1" dirty="0"/>
              <a:t>MRS = MRT </a:t>
            </a:r>
          </a:p>
        </p:txBody>
      </p:sp>
    </p:spTree>
    <p:extLst>
      <p:ext uri="{BB962C8B-B14F-4D97-AF65-F5344CB8AC3E}">
        <p14:creationId xmlns:p14="http://schemas.microsoft.com/office/powerpoint/2010/main" val="375968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C49D5-1A29-4C0D-B744-0D625256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en-US" sz="4800" b="1" dirty="0"/>
              <a:t>Introduction </a:t>
            </a:r>
            <a:r>
              <a:rPr lang="en-US" sz="2400" b="1" i="1" dirty="0"/>
              <a:t>(1 of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3649B-874D-42E8-9DF3-BF35104F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inherit"/>
              </a:rPr>
              <a:t>The models that we study here helps us to make decision under scarcity.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inherit"/>
              </a:rPr>
              <a:t>Decision making 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under </a:t>
            </a:r>
            <a:r>
              <a:rPr lang="en-US" sz="2400" b="1" dirty="0">
                <a:solidFill>
                  <a:schemeClr val="accent1"/>
                </a:solidFill>
                <a:latin typeface="inherit"/>
              </a:rPr>
              <a:t>scarcity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 is a common problem because we usually have </a:t>
            </a:r>
            <a:r>
              <a:rPr lang="en-US" sz="2400" u="sng" dirty="0">
                <a:solidFill>
                  <a:srgbClr val="222222"/>
                </a:solidFill>
                <a:latin typeface="inherit"/>
              </a:rPr>
              <a:t>limited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 means available to </a:t>
            </a:r>
            <a:r>
              <a:rPr lang="en-US" sz="2400" u="sng" dirty="0">
                <a:solidFill>
                  <a:srgbClr val="222222"/>
                </a:solidFill>
                <a:latin typeface="inherit"/>
              </a:rPr>
              <a:t>meet our objectives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Economists model these situations by taking two factors into account: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What are </a:t>
            </a:r>
            <a:r>
              <a:rPr lang="en-US" dirty="0">
                <a:latin typeface="inherit"/>
              </a:rPr>
              <a:t>the feasible actions?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Economists use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production function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feasible frontier curve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to define feasible sets (or actions).</a:t>
            </a:r>
            <a:endParaRPr lang="en-US" b="1" dirty="0">
              <a:solidFill>
                <a:srgbClr val="222222"/>
              </a:solidFill>
              <a:latin typeface="inheri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inherit"/>
              </a:rPr>
              <a:t>What are the preferences, or the objectives, of the individuals? 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Economists use 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indifference curves </a:t>
            </a:r>
            <a:r>
              <a:rPr lang="en-US" b="1" dirty="0">
                <a:solidFill>
                  <a:schemeClr val="accent1"/>
                </a:solidFill>
                <a:latin typeface="inherit"/>
              </a:rPr>
              <a:t>to evaluate which of these actions is best, given the objectives (i.e. preferences, utilities).</a:t>
            </a:r>
            <a:endParaRPr lang="en-US" dirty="0">
              <a:solidFill>
                <a:srgbClr val="222222"/>
              </a:solidFill>
              <a:latin typeface="inherit"/>
            </a:endParaRPr>
          </a:p>
          <a:p>
            <a:pPr marL="457200" lvl="1" indent="0">
              <a:buNone/>
            </a:pPr>
            <a:endParaRPr lang="en-US" dirty="0">
              <a:solidFill>
                <a:srgbClr val="222222"/>
              </a:solidFill>
              <a:latin typeface="inherit"/>
            </a:endParaRP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inherit"/>
              </a:rPr>
              <a:t/>
            </a:r>
            <a:br>
              <a:rPr lang="en-US" sz="2400" dirty="0">
                <a:solidFill>
                  <a:srgbClr val="222222"/>
                </a:solidFill>
                <a:latin typeface="inherit"/>
              </a:rPr>
            </a:br>
            <a:r>
              <a:rPr lang="en-US" sz="2400" dirty="0">
                <a:solidFill>
                  <a:srgbClr val="222222"/>
                </a:solidFill>
                <a:latin typeface="inherit"/>
              </a:rPr>
              <a:t/>
            </a:r>
            <a:br>
              <a:rPr lang="en-US" sz="2400" dirty="0">
                <a:solidFill>
                  <a:srgbClr val="222222"/>
                </a:solidFill>
                <a:latin typeface="inherit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67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FFED-E9C6-4C03-B338-73EC2197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prstClr val="black"/>
                </a:solidFill>
              </a:rPr>
              <a:t>Introduction </a:t>
            </a:r>
            <a:r>
              <a:rPr lang="en-US" sz="2400" b="1" i="1" dirty="0">
                <a:solidFill>
                  <a:prstClr val="black"/>
                </a:solidFill>
              </a:rPr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6DFB-0AA8-45B3-84F6-C235118FE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Opportunity costs describe the unavoidable trade-offs in the presence of scarcity: satisfying one objective more means satisfying other objectives less.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latin typeface="inherit"/>
            </a:endParaRPr>
          </a:p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A model of decision making under scarcity can be applied to the question of how much time to spend working, when facing a </a:t>
            </a:r>
            <a:r>
              <a:rPr lang="en-US" sz="2400" b="1" dirty="0">
                <a:solidFill>
                  <a:schemeClr val="accent1"/>
                </a:solidFill>
                <a:latin typeface="inherit"/>
              </a:rPr>
              <a:t>trade-off 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between more free time and more income.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77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7652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B. Production Function</a:t>
            </a:r>
          </a:p>
        </p:txBody>
      </p:sp>
    </p:spTree>
    <p:extLst>
      <p:ext uri="{BB962C8B-B14F-4D97-AF65-F5344CB8AC3E}">
        <p14:creationId xmlns:p14="http://schemas.microsoft.com/office/powerpoint/2010/main" val="308065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Example: Grades and Study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51" y="4144443"/>
            <a:ext cx="1144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Students choose how many hours to study, which affects their grade (GPA). 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 assume a positive relationship between GPA and the number of hours studied (evidence that this is true, ceteris paribus).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55" y="1778000"/>
            <a:ext cx="6627091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500" y="3568700"/>
            <a:ext cx="669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Plant et al (Contemporary Educational Psychology, 2005).</a:t>
            </a:r>
          </a:p>
        </p:txBody>
      </p:sp>
    </p:spTree>
    <p:extLst>
      <p:ext uri="{BB962C8B-B14F-4D97-AF65-F5344CB8AC3E}">
        <p14:creationId xmlns:p14="http://schemas.microsoft.com/office/powerpoint/2010/main" val="163075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C169-10BF-4A6D-B139-162F756E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Calibri"/>
              </a:rPr>
              <a:t>Production Function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(1 of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D808-5648-4656-8FE6-592060C059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Production function </a:t>
            </a:r>
            <a:r>
              <a:rPr lang="en-US" sz="2400" dirty="0"/>
              <a:t>show how </a:t>
            </a:r>
            <a:r>
              <a:rPr lang="en-US" sz="2400" b="1" dirty="0"/>
              <a:t>inputs</a:t>
            </a:r>
            <a:r>
              <a:rPr lang="en-US" sz="2400" dirty="0"/>
              <a:t> (e.g. labor) translate into </a:t>
            </a:r>
            <a:r>
              <a:rPr lang="en-US" sz="2400" b="1" dirty="0"/>
              <a:t>outputs</a:t>
            </a:r>
            <a:r>
              <a:rPr lang="en-US" sz="2400" dirty="0"/>
              <a:t>  (e.g. goods and services), holding other factors constant (e.g. production environment)</a:t>
            </a:r>
          </a:p>
          <a:p>
            <a:endParaRPr lang="en-US" sz="2400" dirty="0"/>
          </a:p>
          <a:p>
            <a:r>
              <a:rPr lang="en-US" sz="2400" dirty="0"/>
              <a:t>In other words, the production function is a graphical and/or mathematical representation of the amount of output that can be produced by a given amount of input.</a:t>
            </a:r>
          </a:p>
          <a:p>
            <a:endParaRPr lang="en-US" sz="2400" dirty="0"/>
          </a:p>
          <a:p>
            <a:r>
              <a:rPr lang="en-US" sz="2400" dirty="0"/>
              <a:t>It is the </a:t>
            </a:r>
            <a:r>
              <a:rPr lang="en-US" sz="2400" b="1" dirty="0"/>
              <a:t>first step </a:t>
            </a:r>
            <a:r>
              <a:rPr lang="en-US" sz="2400" dirty="0"/>
              <a:t>toward calculating </a:t>
            </a:r>
            <a:r>
              <a:rPr lang="en-US" sz="2400" b="1" dirty="0"/>
              <a:t>feasible frontier curve </a:t>
            </a:r>
            <a:r>
              <a:rPr lang="en-US" sz="2400" dirty="0"/>
              <a:t>that demonstrates </a:t>
            </a:r>
            <a:r>
              <a:rPr lang="en-US" sz="2400" u="sng" dirty="0"/>
              <a:t>all the feasible actions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34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Production Function </a:t>
            </a:r>
            <a:r>
              <a:rPr lang="en-GB" sz="2400" i="1" dirty="0">
                <a:latin typeface="+mn-lt"/>
              </a:rPr>
              <a:t>(2 of 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61" y="2263431"/>
            <a:ext cx="6353920" cy="3702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21" y="1394008"/>
            <a:ext cx="6186928" cy="597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17F9A-2F65-4FE4-A04A-43D5B25EDCAA}"/>
              </a:ext>
            </a:extLst>
          </p:cNvPr>
          <p:cNvSpPr txBox="1"/>
          <p:nvPr/>
        </p:nvSpPr>
        <p:spPr>
          <a:xfrm>
            <a:off x="666749" y="1369523"/>
            <a:ext cx="468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inherit"/>
              </a:rPr>
              <a:t>This relationship between study time and final grade is represented in this table: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7&quot;&gt;&lt;/object&gt;&lt;object type=&quot;2&quot; unique_id=&quot;10018&quot;&gt;&lt;object type=&quot;3&quot; unique_id=&quot;10025&quot;&gt;&lt;property id=&quot;20148&quot; value=&quot;5&quot;/&gt;&lt;property id=&quot;20300&quot; value=&quot;Slide 1 - &amp;quot;Unit 6&amp;quot;&quot;/&gt;&lt;property id=&quot;20307&quot; value=&quot;256&quot;/&gt;&lt;/object&gt;&lt;object type=&quot;3&quot; unique_id=&quot;10026&quot;&gt;&lt;property id=&quot;20148&quot; value=&quot;5&quot;/&gt;&lt;property id=&quot;20300&quot; value=&quot;Slide 3 - &amp;quot;The Unit in Context&amp;quot;&quot;/&gt;&lt;property id=&quot;20307&quot; value=&quot;257&quot;/&gt;&lt;/object&gt;&lt;object type=&quot;3&quot; unique_id=&quot;10055&quot;&gt;&lt;property id=&quot;20148&quot; value=&quot;5&quot;/&gt;&lt;property id=&quot;20300&quot; value=&quot;Slide 4 - &amp;quot;This Unit &amp;quot;&quot;/&gt;&lt;property id=&quot;20307&quot; value=&quot;258&quot;/&gt;&lt;/object&gt;&lt;object type=&quot;3&quot; unique_id=&quot;10151&quot;&gt;&lt;property id=&quot;20148&quot; value=&quot;5&quot;/&gt;&lt;property id=&quot;20300&quot; value=&quot;Slide 6 - &amp;quot;Firms and Wage Contracts&amp;quot;&quot;/&gt;&lt;property id=&quot;20307&quot; value=&quot;259&quot;/&gt;&lt;/object&gt;&lt;object type=&quot;3&quot; unique_id=&quot;10218&quot;&gt;&lt;property id=&quot;20148&quot; value=&quot;5&quot;/&gt;&lt;property id=&quot;20300&quot; value=&quot;Slide 7 - &amp;quot;Firms and Wage Contracts&amp;quot;&quot;/&gt;&lt;property id=&quot;20307&quot; value=&quot;260&quot;/&gt;&lt;/object&gt;&lt;object type=&quot;3&quot; unique_id=&quot;19938&quot;&gt;&lt;property id=&quot;20148&quot; value=&quot;5&quot;/&gt;&lt;property id=&quot;20300&quot; value=&quot;Slide 8&quot;/&gt;&lt;property id=&quot;20307&quot; value=&quot;261&quot;/&gt;&lt;/object&gt;&lt;object type=&quot;3&quot; unique_id=&quot;20019&quot;&gt;&lt;property id=&quot;20148&quot; value=&quot;5&quot;/&gt;&lt;property id=&quot;20300&quot; value=&quot;Slide 2 - &amp;quot;A. Introduction&amp;quot;&quot;/&gt;&lt;property id=&quot;20307&quot; value=&quot;262&quot;/&gt;&lt;/object&gt;&lt;object type=&quot;3&quot; unique_id=&quot;20065&quot;&gt;&lt;property id=&quot;20148&quot; value=&quot;5&quot;/&gt;&lt;property id=&quot;20300&quot; value=&quot;Slide 5 - &amp;quot;B. Labour Contracts and Employment Rents&amp;quot;&quot;/&gt;&lt;property id=&quot;20307&quot; value=&quot;263&quot;/&gt;&lt;/object&gt;&lt;object type=&quot;3&quot; unique_id=&quot;20066&quot;&gt;&lt;property id=&quot;20148&quot; value=&quot;5&quot;/&gt;&lt;property id=&quot;20300&quot; value=&quot;Slide 9 - &amp;quot;C. Labour Discipline Model&amp;quot;&quot;/&gt;&lt;property id=&quot;20307&quot; value=&quot;264&quot;/&gt;&lt;/object&gt;&lt;object type=&quot;3&quot; unique_id=&quot;20144&quot;&gt;&lt;property id=&quot;20148&quot; value=&quot;5&quot;/&gt;&lt;property id=&quot;20300&quot; value=&quot;Slide 14 - &amp;quot;D. The Wage Curve&amp;quot;&quot;/&gt;&lt;property id=&quot;20307&quot; value=&quot;265&quot;/&gt;&lt;/object&gt;&lt;object type=&quot;3&quot; unique_id=&quot;20145&quot;&gt;&lt;property id=&quot;20148&quot; value=&quot;5&quot;/&gt;&lt;property id=&quot;20300&quot; value=&quot;Slide 18 - &amp;quot;E. Fairness and Reciprocity&amp;quot;&quot;/&gt;&lt;property id=&quot;20307&quot; value=&quot;266&quot;/&gt;&lt;/object&gt;&lt;object type=&quot;3&quot; unique_id=&quot;20185&quot;&gt;&lt;property id=&quot;20148&quot; value=&quot;5&quot;/&gt;&lt;property id=&quot;20300&quot; value=&quot;Slide 19 - &amp;quot;G. Looking Forward&amp;quot;&quot;/&gt;&lt;property id=&quot;20307&quot; value=&quot;267&quot;/&gt;&lt;/object&gt;&lt;object type=&quot;3&quot; unique_id=&quot;20228&quot;&gt;&lt;property id=&quot;20148&quot; value=&quot;5&quot;/&gt;&lt;property id=&quot;20300&quot; value=&quot;Slide 20 - &amp;quot;Firms and their Customers&amp;quot;&quot;/&gt;&lt;property id=&quot;20307&quot; value=&quot;268&quot;/&gt;&lt;/object&gt;&lt;object type=&quot;3&quot; unique_id=&quot;20567&quot;&gt;&lt;property id=&quot;20148&quot; value=&quot;5&quot;/&gt;&lt;property id=&quot;20300&quot; value=&quot;Slide 10&quot;/&gt;&lt;property id=&quot;20307&quot; value=&quot;269&quot;/&gt;&lt;/object&gt;&lt;object type=&quot;3&quot; unique_id=&quot;20696&quot;&gt;&lt;property id=&quot;20148&quot; value=&quot;5&quot;/&gt;&lt;property id=&quot;20300&quot; value=&quot;Slide 12&quot;/&gt;&lt;property id=&quot;20307&quot; value=&quot;270&quot;/&gt;&lt;/object&gt;&lt;object type=&quot;3&quot; unique_id=&quot;20782&quot;&gt;&lt;property id=&quot;20148&quot; value=&quot;5&quot;/&gt;&lt;property id=&quot;20300&quot; value=&quot;Slide 13&quot;/&gt;&lt;property id=&quot;20307&quot; value=&quot;271&quot;/&gt;&lt;/object&gt;&lt;object type=&quot;3&quot; unique_id=&quot;20963&quot;&gt;&lt;property id=&quot;20148&quot; value=&quot;5&quot;/&gt;&lt;property id=&quot;20300&quot; value=&quot;Slide 11&quot;/&gt;&lt;property id=&quot;20307&quot; value=&quot;272&quot;/&gt;&lt;/object&gt;&lt;object type=&quot;3&quot; unique_id=&quot;21116&quot;&gt;&lt;property id=&quot;20148&quot; value=&quot;5&quot;/&gt;&lt;property id=&quot;20300&quot; value=&quot;Slide 16&quot;/&gt;&lt;property id=&quot;20307&quot; value=&quot;273&quot;/&gt;&lt;/object&gt;&lt;object type=&quot;3&quot; unique_id=&quot;21217&quot;&gt;&lt;property id=&quot;20148&quot; value=&quot;5&quot;/&gt;&lt;property id=&quot;20300&quot; value=&quot;Slide 15&quot;/&gt;&lt;property id=&quot;20307&quot; value=&quot;274&quot;/&gt;&lt;/object&gt;&lt;object type=&quot;3&quot; unique_id=&quot;21428&quot;&gt;&lt;property id=&quot;20148&quot; value=&quot;5&quot;/&gt;&lt;property id=&quot;20300&quot; value=&quot;Slide 17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A50"/>
      </a:accent1>
      <a:accent2>
        <a:srgbClr val="FFECD0"/>
      </a:accent2>
      <a:accent3>
        <a:srgbClr val="EBEBEB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2049</Words>
  <Application>Microsoft Office PowerPoint</Application>
  <PresentationFormat>Widescreen</PresentationFormat>
  <Paragraphs>182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inherit</vt:lpstr>
      <vt:lpstr>Wingdings</vt:lpstr>
      <vt:lpstr>Office Theme</vt:lpstr>
      <vt:lpstr>Unit 3</vt:lpstr>
      <vt:lpstr>PowerPoint Presentation</vt:lpstr>
      <vt:lpstr>A. Introduction</vt:lpstr>
      <vt:lpstr>Introduction (1 of 2)</vt:lpstr>
      <vt:lpstr>Introduction (2 of 2)</vt:lpstr>
      <vt:lpstr>B. Production Function</vt:lpstr>
      <vt:lpstr>Example: Grades and Study Hours</vt:lpstr>
      <vt:lpstr>Production Function (1 of 2)</vt:lpstr>
      <vt:lpstr>Production Function (2 of 2)</vt:lpstr>
      <vt:lpstr>What Can Production Functions Tell Us?  (1 of 2)</vt:lpstr>
      <vt:lpstr>What Can Production Functions Tell Us?  (2 of 2)</vt:lpstr>
      <vt:lpstr>Recap: Slope (1 of 2)</vt:lpstr>
      <vt:lpstr>Recap: Slope (2 of 2)</vt:lpstr>
      <vt:lpstr>Diminishing Marginal Product</vt:lpstr>
      <vt:lpstr>Studying Example</vt:lpstr>
      <vt:lpstr>C. Preferences</vt:lpstr>
      <vt:lpstr>Indifference Curves (1 of 4)</vt:lpstr>
      <vt:lpstr>Indifference Curves (2 of 4)</vt:lpstr>
      <vt:lpstr>Indifference Curves (3 of 4)</vt:lpstr>
      <vt:lpstr>Indifference Curves (4 of 4)</vt:lpstr>
      <vt:lpstr>Marginal Rate of Substitution (1 of 3)</vt:lpstr>
      <vt:lpstr>Marginal Rate of Substitution (2 of 3)</vt:lpstr>
      <vt:lpstr>Marginal Rate of Substitution (3 of 3)</vt:lpstr>
      <vt:lpstr>D. Opportunity Cost</vt:lpstr>
      <vt:lpstr>Opportunity Cost</vt:lpstr>
      <vt:lpstr>Opportunity Cost: Example</vt:lpstr>
      <vt:lpstr>E. Feasible Sets</vt:lpstr>
      <vt:lpstr>The Feasible Frontier (1 of 6)</vt:lpstr>
      <vt:lpstr>The Feasible Frontier (2 of 6)</vt:lpstr>
      <vt:lpstr>The Feasible Frontier (3 of 6)</vt:lpstr>
      <vt:lpstr>The Feasible Frontier (4 of 6) </vt:lpstr>
      <vt:lpstr>The Feasible Frontier (5 of 6) </vt:lpstr>
      <vt:lpstr>The Feasible Frontier (6 of 6)</vt:lpstr>
      <vt:lpstr>F. Constrained Choice Problem</vt:lpstr>
      <vt:lpstr>Constrained Choice Problem (1 of 5)</vt:lpstr>
      <vt:lpstr>Constrained Choice Problem (2 of 5)</vt:lpstr>
      <vt:lpstr>Optimal Decision Making (3 of 5)</vt:lpstr>
      <vt:lpstr>         Constrained Choice Problem (4 of 5)</vt:lpstr>
      <vt:lpstr>Constrained Choice Problem (5 of 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Elham Saeidinezhad</dc:creator>
  <cp:lastModifiedBy>Elham Saeidinezhad</cp:lastModifiedBy>
  <cp:revision>122</cp:revision>
  <dcterms:created xsi:type="dcterms:W3CDTF">2019-09-28T20:13:01Z</dcterms:created>
  <dcterms:modified xsi:type="dcterms:W3CDTF">2019-10-21T22:33:03Z</dcterms:modified>
</cp:coreProperties>
</file>