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6" r:id="rId3"/>
    <p:sldId id="262" r:id="rId4"/>
    <p:sldId id="328" r:id="rId5"/>
    <p:sldId id="297" r:id="rId6"/>
    <p:sldId id="299" r:id="rId7"/>
    <p:sldId id="329" r:id="rId8"/>
    <p:sldId id="330" r:id="rId9"/>
    <p:sldId id="320" r:id="rId10"/>
    <p:sldId id="331" r:id="rId11"/>
    <p:sldId id="332" r:id="rId12"/>
    <p:sldId id="333" r:id="rId13"/>
    <p:sldId id="334" r:id="rId14"/>
    <p:sldId id="335" r:id="rId15"/>
    <p:sldId id="303" r:id="rId16"/>
    <p:sldId id="280" r:id="rId17"/>
    <p:sldId id="302" r:id="rId18"/>
    <p:sldId id="336" r:id="rId19"/>
    <p:sldId id="308" r:id="rId20"/>
    <p:sldId id="310" r:id="rId21"/>
    <p:sldId id="295" r:id="rId22"/>
    <p:sldId id="285"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7"/>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676D4-2646-49DF-91D1-67130F526C7A}" type="doc">
      <dgm:prSet loTypeId="urn:microsoft.com/office/officeart/2005/8/layout/process1" loCatId="process" qsTypeId="urn:microsoft.com/office/officeart/2005/8/quickstyle/simple1" qsCatId="simple" csTypeId="urn:microsoft.com/office/officeart/2005/8/colors/accent1_2" csCatId="accent1" phldr="1"/>
      <dgm:spPr/>
    </dgm:pt>
    <dgm:pt modelId="{192512A5-5498-4F2B-BBBF-4151FC221DD9}">
      <dgm:prSet phldrT="[Text]"/>
      <dgm:spPr/>
      <dgm:t>
        <a:bodyPr/>
        <a:lstStyle/>
        <a:p>
          <a:r>
            <a:rPr lang="en-US" dirty="0"/>
            <a:t>Real estate prices fall</a:t>
          </a:r>
        </a:p>
      </dgm:t>
    </dgm:pt>
    <dgm:pt modelId="{CFF040BE-19AF-4B9F-8DBB-7F283397F36F}" type="parTrans" cxnId="{9EC5168B-6705-4F8D-983D-BDD80B548955}">
      <dgm:prSet/>
      <dgm:spPr/>
      <dgm:t>
        <a:bodyPr/>
        <a:lstStyle/>
        <a:p>
          <a:endParaRPr lang="en-US"/>
        </a:p>
      </dgm:t>
    </dgm:pt>
    <dgm:pt modelId="{F01EE23D-B31D-4C6C-950D-DF345C5E3610}" type="sibTrans" cxnId="{9EC5168B-6705-4F8D-983D-BDD80B548955}">
      <dgm:prSet/>
      <dgm:spPr/>
      <dgm:t>
        <a:bodyPr/>
        <a:lstStyle/>
        <a:p>
          <a:endParaRPr lang="en-US"/>
        </a:p>
      </dgm:t>
    </dgm:pt>
    <dgm:pt modelId="{F8F1C1A0-4F7F-4A9E-9CBB-F7CB01F624A4}">
      <dgm:prSet phldrT="[Text]"/>
      <dgm:spPr/>
      <dgm:t>
        <a:bodyPr/>
        <a:lstStyle/>
        <a:p>
          <a:r>
            <a:rPr lang="en-US" dirty="0"/>
            <a:t>Banks with high leverage, and thus thin equity, become insolvent</a:t>
          </a:r>
        </a:p>
      </dgm:t>
    </dgm:pt>
    <dgm:pt modelId="{3A611963-0916-4CBA-BA60-E73E1F1050C4}" type="parTrans" cxnId="{6BC641AC-62BD-473E-B262-35EF245D716A}">
      <dgm:prSet/>
      <dgm:spPr/>
      <dgm:t>
        <a:bodyPr/>
        <a:lstStyle/>
        <a:p>
          <a:endParaRPr lang="en-US"/>
        </a:p>
      </dgm:t>
    </dgm:pt>
    <dgm:pt modelId="{8E87128B-BAB4-432D-9FD3-E8289B540AC2}" type="sibTrans" cxnId="{6BC641AC-62BD-473E-B262-35EF245D716A}">
      <dgm:prSet/>
      <dgm:spPr/>
      <dgm:t>
        <a:bodyPr/>
        <a:lstStyle/>
        <a:p>
          <a:endParaRPr lang="en-US"/>
        </a:p>
      </dgm:t>
    </dgm:pt>
    <dgm:pt modelId="{F5C929D5-A38D-4719-875A-B161A3F4753C}">
      <dgm:prSet phldrT="[Text]"/>
      <dgm:spPr/>
      <dgm:t>
        <a:bodyPr/>
        <a:lstStyle/>
        <a:p>
          <a:r>
            <a:rPr lang="en-US" dirty="0"/>
            <a:t>And could not pay out their debt.</a:t>
          </a:r>
        </a:p>
      </dgm:t>
    </dgm:pt>
    <dgm:pt modelId="{199CA96F-C231-4F17-AD71-152D166C26E5}" type="parTrans" cxnId="{3DEA43B8-F1F6-4ADB-BF62-BCEACF47B387}">
      <dgm:prSet/>
      <dgm:spPr/>
      <dgm:t>
        <a:bodyPr/>
        <a:lstStyle/>
        <a:p>
          <a:endParaRPr lang="en-US"/>
        </a:p>
      </dgm:t>
    </dgm:pt>
    <dgm:pt modelId="{4F259E0E-EDDA-4EE2-9222-DED1609A96BF}" type="sibTrans" cxnId="{3DEA43B8-F1F6-4ADB-BF62-BCEACF47B387}">
      <dgm:prSet/>
      <dgm:spPr/>
      <dgm:t>
        <a:bodyPr/>
        <a:lstStyle/>
        <a:p>
          <a:endParaRPr lang="en-US"/>
        </a:p>
      </dgm:t>
    </dgm:pt>
    <dgm:pt modelId="{AE0800FF-8509-4852-AA92-B3C3E33C5984}" type="pres">
      <dgm:prSet presAssocID="{D2B676D4-2646-49DF-91D1-67130F526C7A}" presName="Name0" presStyleCnt="0">
        <dgm:presLayoutVars>
          <dgm:dir/>
          <dgm:resizeHandles val="exact"/>
        </dgm:presLayoutVars>
      </dgm:prSet>
      <dgm:spPr/>
    </dgm:pt>
    <dgm:pt modelId="{4957A7BC-0380-452E-B2EA-59C8B5D40099}" type="pres">
      <dgm:prSet presAssocID="{192512A5-5498-4F2B-BBBF-4151FC221DD9}" presName="node" presStyleLbl="node1" presStyleIdx="0" presStyleCnt="3" custScaleX="103056" custScaleY="99060">
        <dgm:presLayoutVars>
          <dgm:bulletEnabled val="1"/>
        </dgm:presLayoutVars>
      </dgm:prSet>
      <dgm:spPr/>
    </dgm:pt>
    <dgm:pt modelId="{E139910A-9716-45CD-875A-8FD7BF982887}" type="pres">
      <dgm:prSet presAssocID="{F01EE23D-B31D-4C6C-950D-DF345C5E3610}" presName="sibTrans" presStyleLbl="sibTrans2D1" presStyleIdx="0" presStyleCnt="2"/>
      <dgm:spPr/>
    </dgm:pt>
    <dgm:pt modelId="{FEE117F0-5E05-4ADE-B927-1332D6EC820F}" type="pres">
      <dgm:prSet presAssocID="{F01EE23D-B31D-4C6C-950D-DF345C5E3610}" presName="connectorText" presStyleLbl="sibTrans2D1" presStyleIdx="0" presStyleCnt="2"/>
      <dgm:spPr/>
    </dgm:pt>
    <dgm:pt modelId="{7A949014-9C37-4260-A1F9-782F48926093}" type="pres">
      <dgm:prSet presAssocID="{F8F1C1A0-4F7F-4A9E-9CBB-F7CB01F624A4}" presName="node" presStyleLbl="node1" presStyleIdx="1" presStyleCnt="3">
        <dgm:presLayoutVars>
          <dgm:bulletEnabled val="1"/>
        </dgm:presLayoutVars>
      </dgm:prSet>
      <dgm:spPr/>
    </dgm:pt>
    <dgm:pt modelId="{0C2CBF8A-65B8-4500-A6B0-44B9AB0F82B8}" type="pres">
      <dgm:prSet presAssocID="{8E87128B-BAB4-432D-9FD3-E8289B540AC2}" presName="sibTrans" presStyleLbl="sibTrans2D1" presStyleIdx="1" presStyleCnt="2"/>
      <dgm:spPr/>
    </dgm:pt>
    <dgm:pt modelId="{DD7997FB-1CDA-4AB5-B46F-38E676008644}" type="pres">
      <dgm:prSet presAssocID="{8E87128B-BAB4-432D-9FD3-E8289B540AC2}" presName="connectorText" presStyleLbl="sibTrans2D1" presStyleIdx="1" presStyleCnt="2"/>
      <dgm:spPr/>
    </dgm:pt>
    <dgm:pt modelId="{592B6FE6-837F-4D1F-BE71-4E3386A9C9D5}" type="pres">
      <dgm:prSet presAssocID="{F5C929D5-A38D-4719-875A-B161A3F4753C}" presName="node" presStyleLbl="node1" presStyleIdx="2" presStyleCnt="3">
        <dgm:presLayoutVars>
          <dgm:bulletEnabled val="1"/>
        </dgm:presLayoutVars>
      </dgm:prSet>
      <dgm:spPr/>
    </dgm:pt>
  </dgm:ptLst>
  <dgm:cxnLst>
    <dgm:cxn modelId="{2735201B-5060-42F5-9662-6E15288064A8}" type="presOf" srcId="{F01EE23D-B31D-4C6C-950D-DF345C5E3610}" destId="{FEE117F0-5E05-4ADE-B927-1332D6EC820F}" srcOrd="1" destOrd="0" presId="urn:microsoft.com/office/officeart/2005/8/layout/process1"/>
    <dgm:cxn modelId="{4D822F33-7BF9-4738-99FC-49C3578D4BD8}" type="presOf" srcId="{8E87128B-BAB4-432D-9FD3-E8289B540AC2}" destId="{0C2CBF8A-65B8-4500-A6B0-44B9AB0F82B8}" srcOrd="0" destOrd="0" presId="urn:microsoft.com/office/officeart/2005/8/layout/process1"/>
    <dgm:cxn modelId="{19A8ED3C-E7E2-405D-8BB2-55669E472FE7}" type="presOf" srcId="{F5C929D5-A38D-4719-875A-B161A3F4753C}" destId="{592B6FE6-837F-4D1F-BE71-4E3386A9C9D5}" srcOrd="0" destOrd="0" presId="urn:microsoft.com/office/officeart/2005/8/layout/process1"/>
    <dgm:cxn modelId="{F82C3987-3D15-4286-BD22-26B1EFD13A1A}" type="presOf" srcId="{D2B676D4-2646-49DF-91D1-67130F526C7A}" destId="{AE0800FF-8509-4852-AA92-B3C3E33C5984}" srcOrd="0" destOrd="0" presId="urn:microsoft.com/office/officeart/2005/8/layout/process1"/>
    <dgm:cxn modelId="{9EC5168B-6705-4F8D-983D-BDD80B548955}" srcId="{D2B676D4-2646-49DF-91D1-67130F526C7A}" destId="{192512A5-5498-4F2B-BBBF-4151FC221DD9}" srcOrd="0" destOrd="0" parTransId="{CFF040BE-19AF-4B9F-8DBB-7F283397F36F}" sibTransId="{F01EE23D-B31D-4C6C-950D-DF345C5E3610}"/>
    <dgm:cxn modelId="{6BC641AC-62BD-473E-B262-35EF245D716A}" srcId="{D2B676D4-2646-49DF-91D1-67130F526C7A}" destId="{F8F1C1A0-4F7F-4A9E-9CBB-F7CB01F624A4}" srcOrd="1" destOrd="0" parTransId="{3A611963-0916-4CBA-BA60-E73E1F1050C4}" sibTransId="{8E87128B-BAB4-432D-9FD3-E8289B540AC2}"/>
    <dgm:cxn modelId="{3DEA43B8-F1F6-4ADB-BF62-BCEACF47B387}" srcId="{D2B676D4-2646-49DF-91D1-67130F526C7A}" destId="{F5C929D5-A38D-4719-875A-B161A3F4753C}" srcOrd="2" destOrd="0" parTransId="{199CA96F-C231-4F17-AD71-152D166C26E5}" sibTransId="{4F259E0E-EDDA-4EE2-9222-DED1609A96BF}"/>
    <dgm:cxn modelId="{DF3B17BF-2928-4549-A1D6-8A2FB6D961C0}" type="presOf" srcId="{192512A5-5498-4F2B-BBBF-4151FC221DD9}" destId="{4957A7BC-0380-452E-B2EA-59C8B5D40099}" srcOrd="0" destOrd="0" presId="urn:microsoft.com/office/officeart/2005/8/layout/process1"/>
    <dgm:cxn modelId="{5C7688CE-D090-4102-93DE-0ADB417D14C5}" type="presOf" srcId="{8E87128B-BAB4-432D-9FD3-E8289B540AC2}" destId="{DD7997FB-1CDA-4AB5-B46F-38E676008644}" srcOrd="1" destOrd="0" presId="urn:microsoft.com/office/officeart/2005/8/layout/process1"/>
    <dgm:cxn modelId="{B722DCD3-5A12-4849-9BC0-8466C7C3D97E}" type="presOf" srcId="{F01EE23D-B31D-4C6C-950D-DF345C5E3610}" destId="{E139910A-9716-45CD-875A-8FD7BF982887}" srcOrd="0" destOrd="0" presId="urn:microsoft.com/office/officeart/2005/8/layout/process1"/>
    <dgm:cxn modelId="{D8419CFC-7F36-4752-BFC4-D40DAA05E8B1}" type="presOf" srcId="{F8F1C1A0-4F7F-4A9E-9CBB-F7CB01F624A4}" destId="{7A949014-9C37-4260-A1F9-782F48926093}" srcOrd="0" destOrd="0" presId="urn:microsoft.com/office/officeart/2005/8/layout/process1"/>
    <dgm:cxn modelId="{A96C74F5-DD16-42DC-B1E8-AC9C92FA4B50}" type="presParOf" srcId="{AE0800FF-8509-4852-AA92-B3C3E33C5984}" destId="{4957A7BC-0380-452E-B2EA-59C8B5D40099}" srcOrd="0" destOrd="0" presId="urn:microsoft.com/office/officeart/2005/8/layout/process1"/>
    <dgm:cxn modelId="{337F01D9-E052-45E7-A0D8-8BF7BE86689A}" type="presParOf" srcId="{AE0800FF-8509-4852-AA92-B3C3E33C5984}" destId="{E139910A-9716-45CD-875A-8FD7BF982887}" srcOrd="1" destOrd="0" presId="urn:microsoft.com/office/officeart/2005/8/layout/process1"/>
    <dgm:cxn modelId="{F5E59C6D-D75A-4244-96FE-83D36EB5B267}" type="presParOf" srcId="{E139910A-9716-45CD-875A-8FD7BF982887}" destId="{FEE117F0-5E05-4ADE-B927-1332D6EC820F}" srcOrd="0" destOrd="0" presId="urn:microsoft.com/office/officeart/2005/8/layout/process1"/>
    <dgm:cxn modelId="{4366625F-9C90-4DB2-BD7A-111E9D406DCE}" type="presParOf" srcId="{AE0800FF-8509-4852-AA92-B3C3E33C5984}" destId="{7A949014-9C37-4260-A1F9-782F48926093}" srcOrd="2" destOrd="0" presId="urn:microsoft.com/office/officeart/2005/8/layout/process1"/>
    <dgm:cxn modelId="{7E9D1F8C-7AF8-4E65-B726-E45C7410E281}" type="presParOf" srcId="{AE0800FF-8509-4852-AA92-B3C3E33C5984}" destId="{0C2CBF8A-65B8-4500-A6B0-44B9AB0F82B8}" srcOrd="3" destOrd="0" presId="urn:microsoft.com/office/officeart/2005/8/layout/process1"/>
    <dgm:cxn modelId="{5ED2295F-DB08-4066-BB22-D5363897EC8A}" type="presParOf" srcId="{0C2CBF8A-65B8-4500-A6B0-44B9AB0F82B8}" destId="{DD7997FB-1CDA-4AB5-B46F-38E676008644}" srcOrd="0" destOrd="0" presId="urn:microsoft.com/office/officeart/2005/8/layout/process1"/>
    <dgm:cxn modelId="{FFA719D6-1DD0-4852-9603-18A980358C9A}" type="presParOf" srcId="{AE0800FF-8509-4852-AA92-B3C3E33C5984}" destId="{592B6FE6-837F-4D1F-BE71-4E3386A9C9D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7A7BC-0380-452E-B2EA-59C8B5D40099}">
      <dsp:nvSpPr>
        <dsp:cNvPr id="0" name=""/>
        <dsp:cNvSpPr/>
      </dsp:nvSpPr>
      <dsp:spPr>
        <a:xfrm>
          <a:off x="11019" y="0"/>
          <a:ext cx="2705446" cy="905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Real estate prices fall</a:t>
          </a:r>
        </a:p>
      </dsp:txBody>
      <dsp:txXfrm>
        <a:off x="37528" y="26509"/>
        <a:ext cx="2652428" cy="852051"/>
      </dsp:txXfrm>
    </dsp:sp>
    <dsp:sp modelId="{E139910A-9716-45CD-875A-8FD7BF982887}">
      <dsp:nvSpPr>
        <dsp:cNvPr id="0" name=""/>
        <dsp:cNvSpPr/>
      </dsp:nvSpPr>
      <dsp:spPr>
        <a:xfrm>
          <a:off x="2978987" y="127007"/>
          <a:ext cx="556546" cy="651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8987" y="257218"/>
        <a:ext cx="389582" cy="390632"/>
      </dsp:txXfrm>
    </dsp:sp>
    <dsp:sp modelId="{7A949014-9C37-4260-A1F9-782F48926093}">
      <dsp:nvSpPr>
        <dsp:cNvPr id="0" name=""/>
        <dsp:cNvSpPr/>
      </dsp:nvSpPr>
      <dsp:spPr>
        <a:xfrm>
          <a:off x="3766553" y="-4294"/>
          <a:ext cx="2625219" cy="913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Banks with high leverage, and thus thin equity, become insolvent</a:t>
          </a:r>
        </a:p>
      </dsp:txBody>
      <dsp:txXfrm>
        <a:off x="3793313" y="22466"/>
        <a:ext cx="2571699" cy="860137"/>
      </dsp:txXfrm>
    </dsp:sp>
    <dsp:sp modelId="{0C2CBF8A-65B8-4500-A6B0-44B9AB0F82B8}">
      <dsp:nvSpPr>
        <dsp:cNvPr id="0" name=""/>
        <dsp:cNvSpPr/>
      </dsp:nvSpPr>
      <dsp:spPr>
        <a:xfrm>
          <a:off x="6654294" y="127007"/>
          <a:ext cx="556546" cy="651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654294" y="257218"/>
        <a:ext cx="389582" cy="390632"/>
      </dsp:txXfrm>
    </dsp:sp>
    <dsp:sp modelId="{592B6FE6-837F-4D1F-BE71-4E3386A9C9D5}">
      <dsp:nvSpPr>
        <dsp:cNvPr id="0" name=""/>
        <dsp:cNvSpPr/>
      </dsp:nvSpPr>
      <dsp:spPr>
        <a:xfrm>
          <a:off x="7441860" y="-4294"/>
          <a:ext cx="2625219" cy="913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And could not pay out their debt.</a:t>
          </a:r>
        </a:p>
      </dsp:txBody>
      <dsp:txXfrm>
        <a:off x="7468620" y="22466"/>
        <a:ext cx="2571699" cy="8601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9B1A07-F18E-41BE-95F5-1B9BC58AF744}" type="datetimeFigureOut">
              <a:rPr lang="en-GB" smtClean="0"/>
              <a:pPr/>
              <a:t>26/09/2019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38E3D-771E-4672-A11D-8D2C32B32D69}" type="slidenum">
              <a:rPr lang="en-GB" smtClean="0"/>
              <a:pPr/>
              <a:t>‹#›</a:t>
            </a:fld>
            <a:endParaRPr lang="en-GB"/>
          </a:p>
        </p:txBody>
      </p:sp>
    </p:spTree>
    <p:extLst>
      <p:ext uri="{BB962C8B-B14F-4D97-AF65-F5344CB8AC3E}">
        <p14:creationId xmlns:p14="http://schemas.microsoft.com/office/powerpoint/2010/main" val="223297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D4287-04A9-4C73-9D55-232C8596F91F}" type="datetimeFigureOut">
              <a:rPr lang="en-GB" smtClean="0"/>
              <a:pPr/>
              <a:t>26/09/2019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5415-19B2-4E24-9144-8E58C47607AD}" type="slidenum">
              <a:rPr lang="en-GB" smtClean="0"/>
              <a:pPr/>
              <a:t>‹#›</a:t>
            </a:fld>
            <a:endParaRPr lang="en-GB"/>
          </a:p>
        </p:txBody>
      </p:sp>
    </p:spTree>
    <p:extLst>
      <p:ext uri="{BB962C8B-B14F-4D97-AF65-F5344CB8AC3E}">
        <p14:creationId xmlns:p14="http://schemas.microsoft.com/office/powerpoint/2010/main" val="7681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0005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7261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8964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4868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07566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009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p:cNvGrpSpPr/>
          <p:nvPr userDrawn="1"/>
        </p:nvGrpSpPr>
        <p:grpSpPr>
          <a:xfrm>
            <a:off x="0" y="6588034"/>
            <a:ext cx="12200164" cy="278130"/>
            <a:chOff x="0" y="6588034"/>
            <a:chExt cx="12200164" cy="278130"/>
          </a:xfrm>
        </p:grpSpPr>
        <p:sp>
          <p:nvSpPr>
            <p:cNvPr id="11" name="Rectangle 10"/>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41368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pSp>
        <p:nvGrpSpPr>
          <p:cNvPr id="6" name="Group 5"/>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9251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6588034"/>
            <a:ext cx="12200164" cy="278130"/>
            <a:chOff x="0" y="6588034"/>
            <a:chExt cx="12200164" cy="278130"/>
          </a:xfrm>
        </p:grpSpPr>
        <p:sp>
          <p:nvSpPr>
            <p:cNvPr id="6" name="Rectangle 5"/>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178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860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88616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3676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slideLayout" Target="../slideLayouts/slideLayout7.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263" y="2165684"/>
            <a:ext cx="9144000" cy="916489"/>
          </a:xfrm>
        </p:spPr>
        <p:txBody>
          <a:bodyPr>
            <a:normAutofit fontScale="90000"/>
          </a:bodyPr>
          <a:lstStyle/>
          <a:p>
            <a:r>
              <a:rPr lang="en-GB" dirty="0">
                <a:latin typeface="+mn-lt"/>
                <a:cs typeface="Calibri"/>
              </a:rPr>
              <a:t>Unit 17</a:t>
            </a:r>
            <a:br>
              <a:rPr lang="en-GB" dirty="0">
                <a:latin typeface="+mn-lt"/>
                <a:cs typeface="Calibri"/>
              </a:rPr>
            </a:br>
            <a:r>
              <a:rPr lang="en-GB" dirty="0">
                <a:latin typeface="+mn-lt"/>
                <a:cs typeface="Calibri"/>
              </a:rPr>
              <a:t>(An Overview)</a:t>
            </a:r>
          </a:p>
        </p:txBody>
      </p:sp>
      <p:sp>
        <p:nvSpPr>
          <p:cNvPr id="3" name="Subtitle 2"/>
          <p:cNvSpPr>
            <a:spLocks noGrp="1"/>
          </p:cNvSpPr>
          <p:nvPr>
            <p:ph type="subTitle" idx="1"/>
          </p:nvPr>
        </p:nvSpPr>
        <p:spPr>
          <a:xfrm>
            <a:off x="1497263" y="3281196"/>
            <a:ext cx="9144000" cy="1655762"/>
          </a:xfrm>
        </p:spPr>
        <p:txBody>
          <a:bodyPr>
            <a:normAutofit/>
          </a:bodyPr>
          <a:lstStyle/>
          <a:p>
            <a:r>
              <a:rPr lang="en-GB" sz="3200" dirty="0"/>
              <a:t>THE GREAT DEPRESSION, GOLDEN AGE AND GLOBAL FINANCIAL CRISIS</a:t>
            </a:r>
          </a:p>
        </p:txBody>
      </p:sp>
    </p:spTree>
    <p:extLst>
      <p:ext uri="{BB962C8B-B14F-4D97-AF65-F5344CB8AC3E}">
        <p14:creationId xmlns:p14="http://schemas.microsoft.com/office/powerpoint/2010/main" val="928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5B5-A00A-4E65-A3A6-D5E0CFAF4C3B}"/>
              </a:ext>
            </a:extLst>
          </p:cNvPr>
          <p:cNvSpPr>
            <a:spLocks noGrp="1"/>
          </p:cNvSpPr>
          <p:nvPr>
            <p:ph type="title"/>
          </p:nvPr>
        </p:nvSpPr>
        <p:spPr/>
        <p:txBody>
          <a:bodyPr>
            <a:normAutofit fontScale="90000"/>
          </a:bodyPr>
          <a:lstStyle/>
          <a:p>
            <a:r>
              <a:rPr lang="en-US" sz="4000" dirty="0"/>
              <a:t>How did a small problem in the US housing market send the global economy to the brink of a catastrophe? </a:t>
            </a:r>
            <a:r>
              <a:rPr lang="en-US" sz="2700" dirty="0"/>
              <a:t>(1 of 5)</a:t>
            </a:r>
            <a:br>
              <a:rPr lang="en-US" dirty="0"/>
            </a:br>
            <a:endParaRPr lang="en-US" dirty="0"/>
          </a:p>
        </p:txBody>
      </p:sp>
      <p:sp>
        <p:nvSpPr>
          <p:cNvPr id="3" name="Content Placeholder 2">
            <a:extLst>
              <a:ext uri="{FF2B5EF4-FFF2-40B4-BE49-F238E27FC236}">
                <a16:creationId xmlns:a16="http://schemas.microsoft.com/office/drawing/2014/main" id="{8B37732F-D63F-447B-B3D9-5DDAE9604CB1}"/>
              </a:ext>
            </a:extLst>
          </p:cNvPr>
          <p:cNvSpPr>
            <a:spLocks noGrp="1"/>
          </p:cNvSpPr>
          <p:nvPr>
            <p:ph idx="1"/>
          </p:nvPr>
        </p:nvSpPr>
        <p:spPr/>
        <p:txBody>
          <a:bodyPr>
            <a:normAutofit/>
          </a:bodyPr>
          <a:lstStyle/>
          <a:p>
            <a:pPr marL="0" indent="0">
              <a:buNone/>
            </a:pPr>
            <a:r>
              <a:rPr lang="en-US" sz="2400" b="1" dirty="0">
                <a:solidFill>
                  <a:schemeClr val="accent1"/>
                </a:solidFill>
              </a:rPr>
              <a:t>The dry undergrowth</a:t>
            </a:r>
            <a:r>
              <a:rPr lang="en-US" sz="2400" dirty="0">
                <a:solidFill>
                  <a:schemeClr val="accent1"/>
                </a:solidFill>
              </a:rPr>
              <a:t>: </a:t>
            </a:r>
          </a:p>
          <a:p>
            <a:r>
              <a:rPr lang="en-US" sz="2400" dirty="0"/>
              <a:t>In Unit 18, you will see that there was rapid growth in the globalization of </a:t>
            </a:r>
            <a:r>
              <a:rPr lang="en-US" sz="2400" b="1" dirty="0"/>
              <a:t>international capital markets</a:t>
            </a:r>
            <a:r>
              <a:rPr lang="en-US" sz="2400" dirty="0"/>
              <a:t>, measured by the amount of foreign assets owned by domestic residents.</a:t>
            </a:r>
          </a:p>
          <a:p>
            <a:r>
              <a:rPr lang="en-US" sz="2400" dirty="0"/>
              <a:t>At the same time, the </a:t>
            </a:r>
            <a:r>
              <a:rPr lang="en-US" sz="2400" b="1" dirty="0"/>
              <a:t>globalization of banking </a:t>
            </a:r>
            <a:r>
              <a:rPr lang="en-US" sz="2400" dirty="0"/>
              <a:t>was occurring. </a:t>
            </a:r>
          </a:p>
          <a:p>
            <a:r>
              <a:rPr lang="en-US" sz="2400" dirty="0"/>
              <a:t>Some of the </a:t>
            </a:r>
            <a:r>
              <a:rPr lang="en-US" sz="2400" b="1" dirty="0"/>
              <a:t>unregulated</a:t>
            </a:r>
            <a:r>
              <a:rPr lang="en-US" sz="2400" dirty="0"/>
              <a:t> expansion of lending by global banks ended up financing mortgage loans to so-called subprime borrowers in the US.</a:t>
            </a:r>
          </a:p>
          <a:p>
            <a:pPr marL="0" indent="0">
              <a:buNone/>
            </a:pPr>
            <a:endParaRPr lang="en-US" sz="2400" dirty="0"/>
          </a:p>
          <a:p>
            <a:pPr marL="0" indent="0">
              <a:buNone/>
            </a:pPr>
            <a:endParaRPr lang="en-US" sz="2000" i="1" dirty="0"/>
          </a:p>
          <a:p>
            <a:pPr marL="0" indent="0">
              <a:buNone/>
            </a:pPr>
            <a:r>
              <a:rPr lang="en-US" sz="2000" i="1" dirty="0"/>
              <a:t>Subprime Borrower An individual with a low credit rating and a high risk of default. </a:t>
            </a:r>
          </a:p>
        </p:txBody>
      </p:sp>
    </p:spTree>
    <p:extLst>
      <p:ext uri="{BB962C8B-B14F-4D97-AF65-F5344CB8AC3E}">
        <p14:creationId xmlns:p14="http://schemas.microsoft.com/office/powerpoint/2010/main" val="148120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ED9A-889F-42EE-B54D-7CC017AECB36}"/>
              </a:ext>
            </a:extLst>
          </p:cNvPr>
          <p:cNvSpPr>
            <a:spLocks noGrp="1"/>
          </p:cNvSpPr>
          <p:nvPr>
            <p:ph type="title"/>
          </p:nvPr>
        </p:nvSpPr>
        <p:spPr/>
        <p:txBody>
          <a:bodyPr>
            <a:normAutofit fontScale="90000"/>
          </a:bodyPr>
          <a:lstStyle/>
          <a:p>
            <a:r>
              <a:rPr lang="en-US" sz="4000" dirty="0"/>
              <a:t>How did a small problem in the US housing market send the global economy to the brink of a catastrophe? </a:t>
            </a:r>
            <a:r>
              <a:rPr lang="en-US" sz="2700" dirty="0"/>
              <a:t>(2 of 5)</a:t>
            </a:r>
            <a:endParaRPr lang="en-US" dirty="0"/>
          </a:p>
        </p:txBody>
      </p:sp>
      <p:sp>
        <p:nvSpPr>
          <p:cNvPr id="3" name="Content Placeholder 2">
            <a:extLst>
              <a:ext uri="{FF2B5EF4-FFF2-40B4-BE49-F238E27FC236}">
                <a16:creationId xmlns:a16="http://schemas.microsoft.com/office/drawing/2014/main" id="{0E50997C-B929-463D-9A63-BB4EEE54330D}"/>
              </a:ext>
            </a:extLst>
          </p:cNvPr>
          <p:cNvSpPr>
            <a:spLocks noGrp="1"/>
          </p:cNvSpPr>
          <p:nvPr>
            <p:ph idx="1"/>
          </p:nvPr>
        </p:nvSpPr>
        <p:spPr/>
        <p:txBody>
          <a:bodyPr>
            <a:normAutofit lnSpcReduction="10000"/>
          </a:bodyPr>
          <a:lstStyle/>
          <a:p>
            <a:pPr marL="0" indent="0">
              <a:buNone/>
            </a:pPr>
            <a:r>
              <a:rPr lang="en-US" b="1" i="1" dirty="0">
                <a:solidFill>
                  <a:schemeClr val="accent1"/>
                </a:solidFill>
              </a:rPr>
              <a:t>The spark:</a:t>
            </a:r>
            <a:r>
              <a:rPr lang="en-US" b="1" dirty="0">
                <a:solidFill>
                  <a:schemeClr val="accent1"/>
                </a:solidFill>
              </a:rPr>
              <a:t> </a:t>
            </a:r>
          </a:p>
          <a:p>
            <a:r>
              <a:rPr lang="en-US" sz="2400" dirty="0"/>
              <a:t>Falling real estate prices meant that banks with very </a:t>
            </a:r>
            <a:r>
              <a:rPr lang="en-US" sz="2400" b="1" dirty="0"/>
              <a:t>high leverage</a:t>
            </a:r>
            <a:r>
              <a:rPr lang="en-US" sz="2400" dirty="0"/>
              <a:t>, and therefore with thin cushions of net worth (equity), in the US, France, Germany, the UK and elsewhere quickly became </a:t>
            </a:r>
            <a:r>
              <a:rPr lang="en-US" sz="2400" b="1" dirty="0"/>
              <a:t>insolvent</a:t>
            </a:r>
            <a:r>
              <a:rPr lang="en-US" sz="2400" dirty="0"/>
              <a:t>.</a:t>
            </a:r>
          </a:p>
          <a:p>
            <a:endParaRPr lang="en-US" dirty="0"/>
          </a:p>
          <a:p>
            <a:endParaRPr lang="en-US" dirty="0"/>
          </a:p>
          <a:p>
            <a:pPr marL="0" indent="0">
              <a:buNone/>
            </a:pPr>
            <a:endParaRPr lang="en-US" sz="2000" i="1" dirty="0"/>
          </a:p>
          <a:p>
            <a:pPr marL="0" indent="0">
              <a:buNone/>
            </a:pPr>
            <a:r>
              <a:rPr lang="en-US" sz="2000" i="1" dirty="0"/>
              <a:t>Insolvent: Individuals or businesses are insolvent when they cannot meet financial obligations in a timely way. In other words, the value of their assets is lower than their liabilities (debts).</a:t>
            </a:r>
          </a:p>
          <a:p>
            <a:pPr marL="0" indent="0">
              <a:buNone/>
            </a:pPr>
            <a:r>
              <a:rPr lang="en-US" sz="2000" i="1" dirty="0"/>
              <a:t>Leverage: can also refer to the amount of debt (borrowed money) a firm uses to finance assets.</a:t>
            </a:r>
          </a:p>
          <a:p>
            <a:pPr marL="0" indent="0">
              <a:buNone/>
            </a:pPr>
            <a:r>
              <a:rPr lang="en-US" sz="2000" i="1" dirty="0"/>
              <a:t>Default: is the failure to repay a debt including interest or principal on a loan or security in timely manner.</a:t>
            </a:r>
          </a:p>
          <a:p>
            <a:pPr marL="0" indent="0">
              <a:buNone/>
            </a:pPr>
            <a:endParaRPr lang="en-US" sz="2000" i="1" dirty="0"/>
          </a:p>
        </p:txBody>
      </p:sp>
      <p:graphicFrame>
        <p:nvGraphicFramePr>
          <p:cNvPr id="4" name="Diagram 3">
            <a:extLst>
              <a:ext uri="{FF2B5EF4-FFF2-40B4-BE49-F238E27FC236}">
                <a16:creationId xmlns:a16="http://schemas.microsoft.com/office/drawing/2014/main" id="{6B4071B1-CE36-4C6E-9BA6-9AE343D8AE7E}"/>
              </a:ext>
            </a:extLst>
          </p:cNvPr>
          <p:cNvGraphicFramePr/>
          <p:nvPr>
            <p:extLst>
              <p:ext uri="{D42A27DB-BD31-4B8C-83A1-F6EECF244321}">
                <p14:modId xmlns:p14="http://schemas.microsoft.com/office/powerpoint/2010/main" val="2395658404"/>
              </p:ext>
            </p:extLst>
          </p:nvPr>
        </p:nvGraphicFramePr>
        <p:xfrm>
          <a:off x="1275701" y="3349690"/>
          <a:ext cx="10078099" cy="905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03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7CD6-BD7D-4FFA-B612-28980A54F6F7}"/>
              </a:ext>
            </a:extLst>
          </p:cNvPr>
          <p:cNvSpPr>
            <a:spLocks noGrp="1"/>
          </p:cNvSpPr>
          <p:nvPr>
            <p:ph type="title"/>
          </p:nvPr>
        </p:nvSpPr>
        <p:spPr/>
        <p:txBody>
          <a:bodyPr>
            <a:normAutofit fontScale="90000"/>
          </a:bodyPr>
          <a:lstStyle/>
          <a:p>
            <a:r>
              <a:rPr lang="en-US" sz="3600" dirty="0">
                <a:solidFill>
                  <a:prstClr val="black"/>
                </a:solidFill>
              </a:rPr>
              <a:t>How did a small problem in the US housing market send the global economy to the brink of a catastrophe? </a:t>
            </a:r>
            <a:r>
              <a:rPr lang="en-US" sz="2400" dirty="0">
                <a:solidFill>
                  <a:prstClr val="black"/>
                </a:solidFill>
              </a:rPr>
              <a:t>(3 of 5)</a:t>
            </a:r>
            <a:br>
              <a:rPr lang="en-US" sz="4000" dirty="0">
                <a:solidFill>
                  <a:prstClr val="black"/>
                </a:solidFill>
              </a:rPr>
            </a:br>
            <a:endParaRPr lang="en-US" dirty="0"/>
          </a:p>
        </p:txBody>
      </p:sp>
      <p:sp>
        <p:nvSpPr>
          <p:cNvPr id="3" name="Content Placeholder 2">
            <a:extLst>
              <a:ext uri="{FF2B5EF4-FFF2-40B4-BE49-F238E27FC236}">
                <a16:creationId xmlns:a16="http://schemas.microsoft.com/office/drawing/2014/main" id="{4EC0AD8F-0F93-4D56-A903-9AC6A10632BF}"/>
              </a:ext>
            </a:extLst>
          </p:cNvPr>
          <p:cNvSpPr>
            <a:spLocks noGrp="1"/>
          </p:cNvSpPr>
          <p:nvPr>
            <p:ph idx="1"/>
          </p:nvPr>
        </p:nvSpPr>
        <p:spPr/>
        <p:txBody>
          <a:bodyPr>
            <a:normAutofit/>
          </a:bodyPr>
          <a:lstStyle/>
          <a:p>
            <a:pPr marL="0" indent="0">
              <a:buNone/>
            </a:pPr>
            <a:r>
              <a:rPr lang="en-US" sz="2400" b="1" dirty="0">
                <a:solidFill>
                  <a:schemeClr val="accent1"/>
                </a:solidFill>
              </a:rPr>
              <a:t>The positive feedback mechanism: </a:t>
            </a:r>
          </a:p>
          <a:p>
            <a:pPr marL="457200" indent="-457200">
              <a:buFont typeface="+mj-lt"/>
              <a:buAutoNum type="arabicPeriod"/>
            </a:pPr>
            <a:r>
              <a:rPr lang="en-US" sz="2400" dirty="0"/>
              <a:t>Fear was transmitted around the world and customers cancelled orders.</a:t>
            </a:r>
          </a:p>
          <a:p>
            <a:pPr marL="457200" indent="-457200">
              <a:buFont typeface="+mj-lt"/>
              <a:buAutoNum type="arabicPeriod"/>
            </a:pPr>
            <a:r>
              <a:rPr lang="en-US" sz="2400" dirty="0"/>
              <a:t>Aggregate demand fell sharply.</a:t>
            </a:r>
          </a:p>
          <a:p>
            <a:pPr marL="457200" indent="-457200">
              <a:buFont typeface="+mj-lt"/>
              <a:buAutoNum type="arabicPeriod"/>
            </a:pPr>
            <a:r>
              <a:rPr lang="en-US" sz="2400" dirty="0"/>
              <a:t> The high degree of interconnection among global banks and the possibility of massive transactions in a matter of seconds made excessive leverage an increasingly dangerous source of instability.</a:t>
            </a:r>
          </a:p>
          <a:p>
            <a:endParaRPr lang="en-US" sz="2400" dirty="0"/>
          </a:p>
          <a:p>
            <a:endParaRPr lang="en-US" sz="2400" dirty="0"/>
          </a:p>
          <a:p>
            <a:pPr marL="0" indent="0">
              <a:buNone/>
            </a:pPr>
            <a:r>
              <a:rPr lang="en-US" sz="2000" i="1" dirty="0"/>
              <a:t>A positive feedback (process) A process whereby some initial change sets in motion a process that magnifies the initial change.</a:t>
            </a:r>
          </a:p>
        </p:txBody>
      </p:sp>
    </p:spTree>
    <p:extLst>
      <p:ext uri="{BB962C8B-B14F-4D97-AF65-F5344CB8AC3E}">
        <p14:creationId xmlns:p14="http://schemas.microsoft.com/office/powerpoint/2010/main" val="305444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1DAE-F7C9-43C2-A152-5FAAAAD35105}"/>
              </a:ext>
            </a:extLst>
          </p:cNvPr>
          <p:cNvSpPr>
            <a:spLocks noGrp="1"/>
          </p:cNvSpPr>
          <p:nvPr>
            <p:ph type="title"/>
          </p:nvPr>
        </p:nvSpPr>
        <p:spPr/>
        <p:txBody>
          <a:bodyPr>
            <a:normAutofit fontScale="90000"/>
          </a:bodyPr>
          <a:lstStyle/>
          <a:p>
            <a:r>
              <a:rPr lang="en-US" sz="3600" dirty="0">
                <a:solidFill>
                  <a:prstClr val="black"/>
                </a:solidFill>
              </a:rPr>
              <a:t>How did a small problem in the US housing market send the global economy to the brink of a catastrophe? </a:t>
            </a:r>
            <a:r>
              <a:rPr lang="en-US" sz="2400" dirty="0">
                <a:solidFill>
                  <a:prstClr val="black"/>
                </a:solidFill>
              </a:rPr>
              <a:t>(4 of 5)</a:t>
            </a:r>
            <a:br>
              <a:rPr lang="en-US" sz="4000" dirty="0">
                <a:solidFill>
                  <a:prstClr val="black"/>
                </a:solidFill>
              </a:rPr>
            </a:br>
            <a:endParaRPr lang="en-US" dirty="0"/>
          </a:p>
        </p:txBody>
      </p:sp>
      <p:sp>
        <p:nvSpPr>
          <p:cNvPr id="3" name="Content Placeholder 2">
            <a:extLst>
              <a:ext uri="{FF2B5EF4-FFF2-40B4-BE49-F238E27FC236}">
                <a16:creationId xmlns:a16="http://schemas.microsoft.com/office/drawing/2014/main" id="{89BD6861-D166-41F5-8CF9-C3721E3E3987}"/>
              </a:ext>
            </a:extLst>
          </p:cNvPr>
          <p:cNvSpPr>
            <a:spLocks noGrp="1"/>
          </p:cNvSpPr>
          <p:nvPr>
            <p:ph idx="1"/>
          </p:nvPr>
        </p:nvSpPr>
        <p:spPr/>
        <p:txBody>
          <a:bodyPr>
            <a:normAutofit/>
          </a:bodyPr>
          <a:lstStyle/>
          <a:p>
            <a:pPr marL="0" indent="0">
              <a:buNone/>
            </a:pPr>
            <a:r>
              <a:rPr lang="en-US" sz="2400" b="1" dirty="0">
                <a:solidFill>
                  <a:schemeClr val="accent1"/>
                </a:solidFill>
              </a:rPr>
              <a:t>The complacent policymakers: </a:t>
            </a:r>
          </a:p>
          <a:p>
            <a:r>
              <a:rPr lang="en-US" sz="2400" dirty="0"/>
              <a:t>With few exceptions, most policymakers and the economists whose advice they sought still believed that the financial sector was able to regulate itself. </a:t>
            </a:r>
          </a:p>
          <a:p>
            <a:r>
              <a:rPr lang="en-US" sz="2400" dirty="0"/>
              <a:t>The international central bank for central banks—the Bank for International Settlements in Basel—allowed banks great scope to choose their level of leverage. </a:t>
            </a:r>
          </a:p>
          <a:p>
            <a:r>
              <a:rPr lang="en-US" sz="2400" dirty="0"/>
              <a:t>Banks could use their own models to calculate the riskiness of their assets. </a:t>
            </a:r>
          </a:p>
        </p:txBody>
      </p:sp>
    </p:spTree>
    <p:extLst>
      <p:ext uri="{BB962C8B-B14F-4D97-AF65-F5344CB8AC3E}">
        <p14:creationId xmlns:p14="http://schemas.microsoft.com/office/powerpoint/2010/main" val="15706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737F-C439-4A7C-A716-50EC3B7173B6}"/>
              </a:ext>
            </a:extLst>
          </p:cNvPr>
          <p:cNvSpPr>
            <a:spLocks noGrp="1"/>
          </p:cNvSpPr>
          <p:nvPr>
            <p:ph type="title"/>
          </p:nvPr>
        </p:nvSpPr>
        <p:spPr/>
        <p:txBody>
          <a:bodyPr>
            <a:normAutofit fontScale="90000"/>
          </a:bodyPr>
          <a:lstStyle/>
          <a:p>
            <a:r>
              <a:rPr lang="en-US" sz="3600" dirty="0">
                <a:solidFill>
                  <a:prstClr val="black"/>
                </a:solidFill>
              </a:rPr>
              <a:t>How did a small problem in the US housing market send the global economy to the brink of a catastrophe? </a:t>
            </a:r>
            <a:r>
              <a:rPr lang="en-US" sz="2400" dirty="0">
                <a:solidFill>
                  <a:prstClr val="black"/>
                </a:solidFill>
              </a:rPr>
              <a:t>(5 of 5)</a:t>
            </a:r>
            <a:br>
              <a:rPr lang="en-US" sz="4000" dirty="0">
                <a:solidFill>
                  <a:prstClr val="black"/>
                </a:solidFill>
              </a:rPr>
            </a:br>
            <a:endParaRPr lang="en-US" dirty="0"/>
          </a:p>
        </p:txBody>
      </p:sp>
      <p:sp>
        <p:nvSpPr>
          <p:cNvPr id="3" name="Content Placeholder 2">
            <a:extLst>
              <a:ext uri="{FF2B5EF4-FFF2-40B4-BE49-F238E27FC236}">
                <a16:creationId xmlns:a16="http://schemas.microsoft.com/office/drawing/2014/main" id="{14E3B49B-DBF1-401E-A7D7-2B0C2BCFAC5D}"/>
              </a:ext>
            </a:extLst>
          </p:cNvPr>
          <p:cNvSpPr>
            <a:spLocks noGrp="1"/>
          </p:cNvSpPr>
          <p:nvPr>
            <p:ph idx="1"/>
          </p:nvPr>
        </p:nvSpPr>
        <p:spPr/>
        <p:txBody>
          <a:bodyPr>
            <a:normAutofit/>
          </a:bodyPr>
          <a:lstStyle/>
          <a:p>
            <a:r>
              <a:rPr lang="en-US" sz="2400" dirty="0"/>
              <a:t>They could meet the international regulatory standards for leverage by understating the riskiness of their assets, and by parking these risky assets in what are called shadow banks, which they owned but which were outside the scope of banking regulations. </a:t>
            </a:r>
          </a:p>
          <a:p>
            <a:r>
              <a:rPr lang="en-US" sz="2400" dirty="0"/>
              <a:t>All of this was entirely legal. Many economists continued to believe that economic instability was a thing of the past, right up to the onset of the crisis itself.</a:t>
            </a:r>
          </a:p>
        </p:txBody>
      </p:sp>
    </p:spTree>
    <p:extLst>
      <p:ext uri="{BB962C8B-B14F-4D97-AF65-F5344CB8AC3E}">
        <p14:creationId xmlns:p14="http://schemas.microsoft.com/office/powerpoint/2010/main" val="5133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18604"/>
            <a:ext cx="10515600" cy="935641"/>
          </a:xfrm>
        </p:spPr>
        <p:txBody>
          <a:bodyPr>
            <a:normAutofit/>
          </a:bodyPr>
          <a:lstStyle/>
          <a:p>
            <a:r>
              <a:rPr lang="en-GB" sz="4800" dirty="0">
                <a:latin typeface="+mn-lt"/>
              </a:rPr>
              <a:t>Great Depression: Causes </a:t>
            </a:r>
          </a:p>
        </p:txBody>
      </p:sp>
      <p:sp>
        <p:nvSpPr>
          <p:cNvPr id="6" name="TextBox 5"/>
          <p:cNvSpPr txBox="1"/>
          <p:nvPr/>
        </p:nvSpPr>
        <p:spPr>
          <a:xfrm>
            <a:off x="478255" y="1218816"/>
            <a:ext cx="11538701" cy="3785652"/>
          </a:xfrm>
          <a:prstGeom prst="rect">
            <a:avLst/>
          </a:prstGeom>
          <a:noFill/>
        </p:spPr>
        <p:txBody>
          <a:bodyPr wrap="square" rtlCol="0">
            <a:spAutoFit/>
          </a:bodyPr>
          <a:lstStyle/>
          <a:p>
            <a:pPr algn="ctr"/>
            <a:r>
              <a:rPr lang="en-US" sz="2400" b="1" dirty="0">
                <a:solidFill>
                  <a:schemeClr val="accent1"/>
                </a:solidFill>
              </a:rPr>
              <a:t>The Great Depression </a:t>
            </a:r>
            <a:r>
              <a:rPr lang="en-US" sz="2400" dirty="0"/>
              <a:t>= The period during the 1930s in which there was a sharp fall in output and employment in many countries.</a:t>
            </a:r>
          </a:p>
          <a:p>
            <a:pPr algn="ctr"/>
            <a:endParaRPr lang="en-US" sz="2400" dirty="0"/>
          </a:p>
          <a:p>
            <a:r>
              <a:rPr lang="en-US" sz="2400" dirty="0"/>
              <a:t>Caused by 3 simultaneous </a:t>
            </a:r>
            <a:r>
              <a:rPr lang="en-US" sz="2400" b="1" dirty="0"/>
              <a:t>positive feedback </a:t>
            </a:r>
            <a:r>
              <a:rPr lang="en-US" sz="2400" dirty="0"/>
              <a:t>mechanisms in the US:</a:t>
            </a:r>
          </a:p>
          <a:p>
            <a:endParaRPr lang="en-US" sz="2400" dirty="0"/>
          </a:p>
          <a:p>
            <a:pPr marL="514350" indent="-514350">
              <a:buFont typeface="+mj-lt"/>
              <a:buAutoNum type="romanLcPeriod"/>
            </a:pPr>
            <a:r>
              <a:rPr lang="en-US" sz="2400" i="1" dirty="0">
                <a:solidFill>
                  <a:schemeClr val="accent1"/>
                </a:solidFill>
              </a:rPr>
              <a:t>Pessimism about the future </a:t>
            </a:r>
            <a:r>
              <a:rPr lang="en-US" sz="2400" dirty="0"/>
              <a:t>– households reacted to the 1929 stock market crash by saving more, further decreasing consumption</a:t>
            </a:r>
          </a:p>
          <a:p>
            <a:pPr marL="514350" indent="-514350">
              <a:buFont typeface="+mj-lt"/>
              <a:buAutoNum type="romanLcPeriod"/>
            </a:pPr>
            <a:r>
              <a:rPr lang="en-US" sz="2400" i="1" dirty="0">
                <a:solidFill>
                  <a:schemeClr val="accent1"/>
                </a:solidFill>
              </a:rPr>
              <a:t>Banking system failure </a:t>
            </a:r>
            <a:r>
              <a:rPr lang="en-US" sz="2400" dirty="0"/>
              <a:t>– many banks failed because loans could not be repaid; surviving banks raised interest rates</a:t>
            </a:r>
          </a:p>
          <a:p>
            <a:pPr marL="514350" indent="-514350">
              <a:buFont typeface="+mj-lt"/>
              <a:buAutoNum type="romanLcPeriod"/>
            </a:pPr>
            <a:r>
              <a:rPr lang="en-US" sz="2400" i="1" dirty="0">
                <a:solidFill>
                  <a:schemeClr val="accent1"/>
                </a:solidFill>
              </a:rPr>
              <a:t>Deflation</a:t>
            </a:r>
            <a:r>
              <a:rPr lang="en-US" sz="2400" dirty="0"/>
              <a:t> – Prices fell due to falling demand</a:t>
            </a:r>
          </a:p>
        </p:txBody>
      </p:sp>
    </p:spTree>
    <p:extLst>
      <p:ext uri="{BB962C8B-B14F-4D97-AF65-F5344CB8AC3E}">
        <p14:creationId xmlns:p14="http://schemas.microsoft.com/office/powerpoint/2010/main" val="137339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18604"/>
            <a:ext cx="10515600" cy="935641"/>
          </a:xfrm>
        </p:spPr>
        <p:txBody>
          <a:bodyPr>
            <a:normAutofit/>
          </a:bodyPr>
          <a:lstStyle/>
          <a:p>
            <a:pPr algn="ctr"/>
            <a:r>
              <a:rPr lang="en-GB" sz="4800" dirty="0">
                <a:latin typeface="+mn-lt"/>
              </a:rPr>
              <a:t>The Great Depression</a:t>
            </a:r>
          </a:p>
        </p:txBody>
      </p:sp>
      <p:pic>
        <p:nvPicPr>
          <p:cNvPr id="5" name="Picture 4" descr="figure-17-06.jpg"/>
          <p:cNvPicPr>
            <a:picLocks noChangeAspect="1"/>
          </p:cNvPicPr>
          <p:nvPr/>
        </p:nvPicPr>
        <p:blipFill>
          <a:blip r:embed="rId2"/>
          <a:stretch>
            <a:fillRect/>
          </a:stretch>
        </p:blipFill>
        <p:spPr>
          <a:xfrm>
            <a:off x="1721432" y="1256869"/>
            <a:ext cx="8749137" cy="5044885"/>
          </a:xfrm>
          <a:prstGeom prst="rect">
            <a:avLst/>
          </a:prstGeom>
        </p:spPr>
      </p:pic>
    </p:spTree>
    <p:extLst>
      <p:ext uri="{BB962C8B-B14F-4D97-AF65-F5344CB8AC3E}">
        <p14:creationId xmlns:p14="http://schemas.microsoft.com/office/powerpoint/2010/main" val="137339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 y="218604"/>
            <a:ext cx="10999467" cy="1000212"/>
          </a:xfrm>
        </p:spPr>
        <p:txBody>
          <a:bodyPr>
            <a:normAutofit/>
          </a:bodyPr>
          <a:lstStyle/>
          <a:p>
            <a:r>
              <a:rPr lang="en-GB" sz="4800" dirty="0">
                <a:latin typeface="+mn-lt"/>
              </a:rPr>
              <a:t>The problem of deflation </a:t>
            </a:r>
            <a:r>
              <a:rPr lang="en-GB" sz="2400" dirty="0">
                <a:latin typeface="+mn-lt"/>
              </a:rPr>
              <a:t>(1 of 2)</a:t>
            </a:r>
          </a:p>
        </p:txBody>
      </p:sp>
      <p:sp>
        <p:nvSpPr>
          <p:cNvPr id="6" name="TextBox 5"/>
          <p:cNvSpPr txBox="1"/>
          <p:nvPr/>
        </p:nvSpPr>
        <p:spPr>
          <a:xfrm>
            <a:off x="157660" y="1218816"/>
            <a:ext cx="12016957" cy="4647426"/>
          </a:xfrm>
          <a:prstGeom prst="rect">
            <a:avLst/>
          </a:prstGeom>
          <a:noFill/>
        </p:spPr>
        <p:txBody>
          <a:bodyPr wrap="square" rtlCol="0">
            <a:spAutoFit/>
          </a:bodyPr>
          <a:lstStyle/>
          <a:p>
            <a:r>
              <a:rPr lang="en-GB" sz="2400" dirty="0"/>
              <a:t>Deflation affects aggregate demand through several routes:</a:t>
            </a:r>
          </a:p>
          <a:p>
            <a:endParaRPr lang="en-GB" sz="2400" dirty="0"/>
          </a:p>
          <a:p>
            <a:pPr marL="514350" indent="-514350">
              <a:buFont typeface="+mj-lt"/>
              <a:buAutoNum type="arabicPeriod"/>
            </a:pPr>
            <a:r>
              <a:rPr lang="en-GB" sz="2400" b="1" dirty="0"/>
              <a:t>Increases</a:t>
            </a:r>
            <a:r>
              <a:rPr lang="en-GB" sz="2400" dirty="0"/>
              <a:t> the </a:t>
            </a:r>
            <a:r>
              <a:rPr lang="en-GB" sz="2400" dirty="0">
                <a:solidFill>
                  <a:schemeClr val="accent1"/>
                </a:solidFill>
              </a:rPr>
              <a:t>real value of debt</a:t>
            </a:r>
            <a:r>
              <a:rPr lang="en-GB" sz="2400" dirty="0"/>
              <a:t>; this particularly problematic when debt levels were relatively high. </a:t>
            </a:r>
          </a:p>
          <a:p>
            <a:pPr marL="514350" indent="-514350">
              <a:buFont typeface="+mj-lt"/>
              <a:buAutoNum type="arabicPeriod"/>
            </a:pPr>
            <a:endParaRPr lang="en-GB" sz="2400" dirty="0"/>
          </a:p>
          <a:p>
            <a:pPr marL="514350" indent="-514350">
              <a:buFont typeface="+mj-lt"/>
              <a:buAutoNum type="arabicPeriod"/>
            </a:pPr>
            <a:r>
              <a:rPr lang="en-GB" sz="2400" dirty="0"/>
              <a:t>Many debtors become </a:t>
            </a:r>
            <a:r>
              <a:rPr lang="en-GB" sz="2400" dirty="0">
                <a:solidFill>
                  <a:schemeClr val="accent1"/>
                </a:solidFill>
              </a:rPr>
              <a:t>insolvent</a:t>
            </a:r>
            <a:r>
              <a:rPr lang="en-GB" sz="2400" dirty="0"/>
              <a:t>, which also hurt creditors. </a:t>
            </a:r>
          </a:p>
          <a:p>
            <a:pPr marL="514350" indent="-514350">
              <a:buFont typeface="+mj-lt"/>
              <a:buAutoNum type="arabicPeriod"/>
            </a:pPr>
            <a:endParaRPr lang="en-GB" sz="2400" dirty="0"/>
          </a:p>
          <a:p>
            <a:pPr marL="514350" indent="-514350">
              <a:buFont typeface="+mj-lt"/>
              <a:buAutoNum type="arabicPeriod"/>
            </a:pPr>
            <a:r>
              <a:rPr lang="en-GB" sz="2400" dirty="0"/>
              <a:t>Farmers reacted by producing more to maintain their income, but this </a:t>
            </a:r>
            <a:r>
              <a:rPr lang="en-GB" sz="2400" u="sng" dirty="0">
                <a:solidFill>
                  <a:schemeClr val="accent1"/>
                </a:solidFill>
              </a:rPr>
              <a:t>reduced prices further. </a:t>
            </a:r>
          </a:p>
          <a:p>
            <a:pPr marL="514350" indent="-514350">
              <a:buFont typeface="+mj-lt"/>
              <a:buAutoNum type="arabicPeriod"/>
            </a:pPr>
            <a:endParaRPr lang="en-GB" sz="2400" dirty="0"/>
          </a:p>
          <a:p>
            <a:pPr marL="514350" indent="-514350">
              <a:buFont typeface="+mj-lt"/>
              <a:buAutoNum type="arabicPeriod"/>
            </a:pPr>
            <a:r>
              <a:rPr lang="en-GB" sz="2400" dirty="0"/>
              <a:t>Households also </a:t>
            </a:r>
            <a:r>
              <a:rPr lang="en-GB" sz="2400" dirty="0">
                <a:solidFill>
                  <a:schemeClr val="accent1"/>
                </a:solidFill>
              </a:rPr>
              <a:t>postponed the purchase </a:t>
            </a:r>
            <a:r>
              <a:rPr lang="en-GB" sz="2400" dirty="0"/>
              <a:t>of durables, which further reduced aggregate demand</a:t>
            </a:r>
            <a:r>
              <a:rPr lang="en-GB" sz="3200" dirty="0"/>
              <a:t>.</a:t>
            </a:r>
            <a:endParaRPr lang="en-US" sz="3200" dirty="0"/>
          </a:p>
        </p:txBody>
      </p:sp>
    </p:spTree>
    <p:extLst>
      <p:ext uri="{BB962C8B-B14F-4D97-AF65-F5344CB8AC3E}">
        <p14:creationId xmlns:p14="http://schemas.microsoft.com/office/powerpoint/2010/main" val="137339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E3EF-EF95-49B8-B815-6E372484451E}"/>
              </a:ext>
            </a:extLst>
          </p:cNvPr>
          <p:cNvSpPr>
            <a:spLocks noGrp="1"/>
          </p:cNvSpPr>
          <p:nvPr>
            <p:ph type="title"/>
          </p:nvPr>
        </p:nvSpPr>
        <p:spPr/>
        <p:txBody>
          <a:bodyPr/>
          <a:lstStyle/>
          <a:p>
            <a:r>
              <a:rPr lang="en-GB" dirty="0"/>
              <a:t>The problem of deflation </a:t>
            </a:r>
            <a:r>
              <a:rPr lang="en-GB" sz="2400" dirty="0"/>
              <a:t>(2 of 2)</a:t>
            </a:r>
            <a:endParaRPr lang="en-US" sz="2400" dirty="0"/>
          </a:p>
        </p:txBody>
      </p:sp>
      <p:sp>
        <p:nvSpPr>
          <p:cNvPr id="3" name="Content Placeholder 2">
            <a:extLst>
              <a:ext uri="{FF2B5EF4-FFF2-40B4-BE49-F238E27FC236}">
                <a16:creationId xmlns:a16="http://schemas.microsoft.com/office/drawing/2014/main" id="{BEDC71CE-F675-4E57-B606-F847BF80AAA0}"/>
              </a:ext>
            </a:extLst>
          </p:cNvPr>
          <p:cNvSpPr>
            <a:spLocks noGrp="1"/>
          </p:cNvSpPr>
          <p:nvPr>
            <p:ph idx="1"/>
          </p:nvPr>
        </p:nvSpPr>
        <p:spPr/>
        <p:txBody>
          <a:bodyPr/>
          <a:lstStyle/>
          <a:p>
            <a:pPr marL="0" indent="0">
              <a:buNone/>
            </a:pPr>
            <a:r>
              <a:rPr lang="en-GB" sz="2000" dirty="0"/>
              <a:t> Deflation affects aggregate demand through several routes:</a:t>
            </a:r>
          </a:p>
          <a:p>
            <a:pPr marL="0" indent="0">
              <a:buNone/>
            </a:pPr>
            <a:endParaRPr lang="en-GB" sz="2400" dirty="0"/>
          </a:p>
        </p:txBody>
      </p:sp>
      <p:graphicFrame>
        <p:nvGraphicFramePr>
          <p:cNvPr id="4" name="Table 3">
            <a:extLst>
              <a:ext uri="{FF2B5EF4-FFF2-40B4-BE49-F238E27FC236}">
                <a16:creationId xmlns:a16="http://schemas.microsoft.com/office/drawing/2014/main" id="{4FEE29CA-CBCA-47F4-9525-9D020ABC8BBB}"/>
              </a:ext>
            </a:extLst>
          </p:cNvPr>
          <p:cNvGraphicFramePr>
            <a:graphicFrameLocks noGrp="1"/>
          </p:cNvGraphicFramePr>
          <p:nvPr>
            <p:extLst>
              <p:ext uri="{D42A27DB-BD31-4B8C-83A1-F6EECF244321}">
                <p14:modId xmlns:p14="http://schemas.microsoft.com/office/powerpoint/2010/main" val="623255926"/>
              </p:ext>
            </p:extLst>
          </p:nvPr>
        </p:nvGraphicFramePr>
        <p:xfrm>
          <a:off x="1378857" y="2288540"/>
          <a:ext cx="8128000" cy="402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674191447"/>
                    </a:ext>
                  </a:extLst>
                </a:gridCol>
                <a:gridCol w="1354667">
                  <a:extLst>
                    <a:ext uri="{9D8B030D-6E8A-4147-A177-3AD203B41FA5}">
                      <a16:colId xmlns:a16="http://schemas.microsoft.com/office/drawing/2014/main" val="3882541179"/>
                    </a:ext>
                  </a:extLst>
                </a:gridCol>
                <a:gridCol w="2709333">
                  <a:extLst>
                    <a:ext uri="{9D8B030D-6E8A-4147-A177-3AD203B41FA5}">
                      <a16:colId xmlns:a16="http://schemas.microsoft.com/office/drawing/2014/main" val="1295909919"/>
                    </a:ext>
                  </a:extLst>
                </a:gridCol>
                <a:gridCol w="2709333">
                  <a:extLst>
                    <a:ext uri="{9D8B030D-6E8A-4147-A177-3AD203B41FA5}">
                      <a16:colId xmlns:a16="http://schemas.microsoft.com/office/drawing/2014/main" val="815996924"/>
                    </a:ext>
                  </a:extLst>
                </a:gridCol>
              </a:tblGrid>
              <a:tr h="372048">
                <a:tc rowSpan="2">
                  <a:txBody>
                    <a:bodyPr/>
                    <a:lstStyle/>
                    <a:p>
                      <a:r>
                        <a:rPr lang="en-US" sz="1600" dirty="0">
                          <a:solidFill>
                            <a:schemeClr val="tx1"/>
                          </a:solidFill>
                        </a:rPr>
                        <a:t>Household and Businesses Balance Sheet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Route 1 (Debt)</a:t>
                      </a:r>
                    </a:p>
                    <a:p>
                      <a:endParaRPr lang="en-US" sz="1600" dirty="0">
                        <a:solidFill>
                          <a:schemeClr val="tx1"/>
                        </a:solidFill>
                      </a:endParaRPr>
                    </a:p>
                  </a:txBody>
                  <a:tcPr>
                    <a:solidFill>
                      <a:schemeClr val="accent1">
                        <a:lumMod val="20000"/>
                        <a:lumOff val="80000"/>
                      </a:schemeClr>
                    </a:solidFill>
                  </a:tcPr>
                </a:tc>
                <a:tc>
                  <a:txBody>
                    <a:bodyPr/>
                    <a:lstStyle/>
                    <a:p>
                      <a:r>
                        <a:rPr lang="en-US" sz="1600" dirty="0">
                          <a:solidFill>
                            <a:schemeClr val="tx1"/>
                          </a:solidFill>
                        </a:rPr>
                        <a:t>Real value of debt increases.</a:t>
                      </a:r>
                    </a:p>
                  </a:txBody>
                  <a:tcPr>
                    <a:solidFill>
                      <a:schemeClr val="accent1">
                        <a:lumMod val="20000"/>
                        <a:lumOff val="80000"/>
                      </a:schemeClr>
                    </a:solidFill>
                  </a:tcPr>
                </a:tc>
                <a:tc>
                  <a:txBody>
                    <a:bodyPr/>
                    <a:lstStyle/>
                    <a:p>
                      <a:r>
                        <a:rPr lang="en-US" sz="1600" dirty="0">
                          <a:solidFill>
                            <a:schemeClr val="tx1"/>
                          </a:solidFill>
                        </a:rPr>
                        <a:t>Financing debt becomes more burdensome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Liquidity issue</a:t>
                      </a:r>
                    </a:p>
                    <a:p>
                      <a:endParaRPr lang="en-US" sz="1600" dirty="0"/>
                    </a:p>
                  </a:txBody>
                  <a:tcPr>
                    <a:solidFill>
                      <a:schemeClr val="accent1">
                        <a:lumMod val="20000"/>
                        <a:lumOff val="80000"/>
                      </a:schemeClr>
                    </a:solidFill>
                  </a:tcPr>
                </a:tc>
                <a:extLst>
                  <a:ext uri="{0D108BD9-81ED-4DB2-BD59-A6C34878D82A}">
                    <a16:rowId xmlns:a16="http://schemas.microsoft.com/office/drawing/2014/main" val="141109776"/>
                  </a:ext>
                </a:extLst>
              </a:tr>
              <a:tr h="370840">
                <a:tc vMerge="1">
                  <a:txBody>
                    <a:bodyPr/>
                    <a:lstStyle/>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Route 1 (Solvency)</a:t>
                      </a:r>
                    </a:p>
                    <a:p>
                      <a:endParaRPr lang="en-US" sz="1600" b="1" dirty="0"/>
                    </a:p>
                  </a:txBody>
                  <a:tcPr/>
                </a:tc>
                <a:tc>
                  <a:txBody>
                    <a:bodyPr/>
                    <a:lstStyle/>
                    <a:p>
                      <a:r>
                        <a:rPr lang="en-US" sz="1600" b="1" dirty="0"/>
                        <a:t>Debtors become insolvent (i.e. liabilities&gt;assets) </a:t>
                      </a:r>
                    </a:p>
                    <a:p>
                      <a:r>
                        <a:rPr lang="en-US" sz="1600" b="1" dirty="0">
                          <a:solidFill>
                            <a:schemeClr val="accent5"/>
                          </a:solidFill>
                        </a:rPr>
                        <a:t>Solvency issue</a:t>
                      </a:r>
                    </a:p>
                  </a:txBody>
                  <a:tcPr/>
                </a:tc>
                <a:tc>
                  <a:txBody>
                    <a:bodyPr/>
                    <a:lstStyle/>
                    <a:p>
                      <a:r>
                        <a:rPr lang="en-US" sz="1600" b="1" dirty="0"/>
                        <a:t>It also hurts creditors. It also reduces the creditors willingness/ability to lend.</a:t>
                      </a:r>
                    </a:p>
                  </a:txBody>
                  <a:tcPr/>
                </a:tc>
                <a:extLst>
                  <a:ext uri="{0D108BD9-81ED-4DB2-BD59-A6C34878D82A}">
                    <a16:rowId xmlns:a16="http://schemas.microsoft.com/office/drawing/2014/main" val="3806172045"/>
                  </a:ext>
                </a:extLst>
              </a:tr>
              <a:tr h="370840">
                <a:tc>
                  <a:txBody>
                    <a:bodyPr/>
                    <a:lstStyle/>
                    <a:p>
                      <a:r>
                        <a:rPr lang="en-US" sz="1600" b="1" dirty="0"/>
                        <a:t>Businesses Balance Sheet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Route 3 (Income)</a:t>
                      </a:r>
                    </a:p>
                    <a:p>
                      <a:endParaRPr lang="en-US" sz="1600" b="1" dirty="0"/>
                    </a:p>
                  </a:txBody>
                  <a:tcPr/>
                </a:tc>
                <a:tc>
                  <a:txBody>
                    <a:bodyPr/>
                    <a:lstStyle/>
                    <a:p>
                      <a:r>
                        <a:rPr lang="en-US" sz="1600" b="1" dirty="0"/>
                        <a:t>Firms produce more to compensate for loss of income.</a:t>
                      </a:r>
                    </a:p>
                  </a:txBody>
                  <a:tcPr/>
                </a:tc>
                <a:tc>
                  <a:txBody>
                    <a:bodyPr/>
                    <a:lstStyle/>
                    <a:p>
                      <a:r>
                        <a:rPr lang="en-US" sz="1600" b="1" dirty="0"/>
                        <a:t>This reduce prices even further which in turn reduces the price of the assets. </a:t>
                      </a:r>
                    </a:p>
                  </a:txBody>
                  <a:tcPr/>
                </a:tc>
                <a:extLst>
                  <a:ext uri="{0D108BD9-81ED-4DB2-BD59-A6C34878D82A}">
                    <a16:rowId xmlns:a16="http://schemas.microsoft.com/office/drawing/2014/main" val="4058281386"/>
                  </a:ext>
                </a:extLst>
              </a:tr>
              <a:tr h="370840">
                <a:tc>
                  <a:txBody>
                    <a:bodyPr/>
                    <a:lstStyle/>
                    <a:p>
                      <a:r>
                        <a:rPr lang="en-US" sz="1600" b="1" dirty="0"/>
                        <a:t>Household Balance Sheet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Route 4 (</a:t>
                      </a:r>
                      <a:r>
                        <a:rPr lang="en-US" sz="1400" b="1" dirty="0"/>
                        <a:t>Consumption</a:t>
                      </a:r>
                      <a:r>
                        <a:rPr lang="en-US" sz="1600" b="1" dirty="0"/>
                        <a:t>)</a:t>
                      </a:r>
                    </a:p>
                    <a:p>
                      <a:endParaRPr lang="en-US" sz="1600" b="1" dirty="0"/>
                    </a:p>
                  </a:txBody>
                  <a:tcPr/>
                </a:tc>
                <a:tc>
                  <a:txBody>
                    <a:bodyPr/>
                    <a:lstStyle/>
                    <a:p>
                      <a:r>
                        <a:rPr lang="en-US" sz="1600" b="1" dirty="0"/>
                        <a:t>Consumers keep postponing the purchase of durable goods ( both financial and nonfinancial that can be used as an asset)</a:t>
                      </a:r>
                    </a:p>
                  </a:txBody>
                  <a:tcPr/>
                </a:tc>
                <a:tc>
                  <a:txBody>
                    <a:bodyPr/>
                    <a:lstStyle/>
                    <a:p>
                      <a:r>
                        <a:rPr lang="en-US" sz="1600" b="1" dirty="0"/>
                        <a:t>This further reduces aggregate demand </a:t>
                      </a:r>
                    </a:p>
                    <a:p>
                      <a:r>
                        <a:rPr lang="en-US" sz="1600" b="1" dirty="0"/>
                        <a:t>(i.e. higher unemployment and lower output)</a:t>
                      </a:r>
                    </a:p>
                    <a:p>
                      <a:endParaRPr lang="en-US" sz="1600" b="1" dirty="0"/>
                    </a:p>
                  </a:txBody>
                  <a:tcPr/>
                </a:tc>
                <a:extLst>
                  <a:ext uri="{0D108BD9-81ED-4DB2-BD59-A6C34878D82A}">
                    <a16:rowId xmlns:a16="http://schemas.microsoft.com/office/drawing/2014/main" val="1999066145"/>
                  </a:ext>
                </a:extLst>
              </a:tr>
            </a:tbl>
          </a:graphicData>
        </a:graphic>
      </p:graphicFrame>
      <p:cxnSp>
        <p:nvCxnSpPr>
          <p:cNvPr id="6" name="Straight Arrow Connector 5">
            <a:extLst>
              <a:ext uri="{FF2B5EF4-FFF2-40B4-BE49-F238E27FC236}">
                <a16:creationId xmlns:a16="http://schemas.microsoft.com/office/drawing/2014/main" id="{C600AC20-0D71-4D7A-B719-EB7FE754D0BE}"/>
              </a:ext>
            </a:extLst>
          </p:cNvPr>
          <p:cNvCxnSpPr/>
          <p:nvPr/>
        </p:nvCxnSpPr>
        <p:spPr>
          <a:xfrm flipH="1">
            <a:off x="9293290" y="3191069"/>
            <a:ext cx="970383" cy="6718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901A32-C763-4FCF-A803-A670A35E58A9}"/>
              </a:ext>
            </a:extLst>
          </p:cNvPr>
          <p:cNvSpPr txBox="1"/>
          <p:nvPr/>
        </p:nvSpPr>
        <p:spPr>
          <a:xfrm>
            <a:off x="10261860" y="2754269"/>
            <a:ext cx="1343608" cy="738664"/>
          </a:xfrm>
          <a:prstGeom prst="rect">
            <a:avLst/>
          </a:prstGeom>
          <a:noFill/>
        </p:spPr>
        <p:txBody>
          <a:bodyPr wrap="square" rtlCol="0">
            <a:spAutoFit/>
          </a:bodyPr>
          <a:lstStyle/>
          <a:p>
            <a:r>
              <a:rPr lang="en-US" sz="1400" b="1" dirty="0">
                <a:solidFill>
                  <a:schemeClr val="accent1">
                    <a:lumMod val="50000"/>
                  </a:schemeClr>
                </a:solidFill>
              </a:rPr>
              <a:t>Worsening of liquidity shortage</a:t>
            </a:r>
          </a:p>
        </p:txBody>
      </p:sp>
      <p:cxnSp>
        <p:nvCxnSpPr>
          <p:cNvPr id="8" name="Straight Arrow Connector 7">
            <a:extLst>
              <a:ext uri="{FF2B5EF4-FFF2-40B4-BE49-F238E27FC236}">
                <a16:creationId xmlns:a16="http://schemas.microsoft.com/office/drawing/2014/main" id="{79CF9C5F-0414-43AD-AC5C-8650D75FAC51}"/>
              </a:ext>
            </a:extLst>
          </p:cNvPr>
          <p:cNvCxnSpPr>
            <a:cxnSpLocks/>
          </p:cNvCxnSpPr>
          <p:nvPr/>
        </p:nvCxnSpPr>
        <p:spPr>
          <a:xfrm flipH="1" flipV="1">
            <a:off x="9105382" y="4409922"/>
            <a:ext cx="1324946" cy="24005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68E83F-550D-47F0-90EB-27A8CBED9470}"/>
              </a:ext>
            </a:extLst>
          </p:cNvPr>
          <p:cNvSpPr txBox="1"/>
          <p:nvPr/>
        </p:nvSpPr>
        <p:spPr>
          <a:xfrm>
            <a:off x="10430328" y="4160618"/>
            <a:ext cx="1343608" cy="738664"/>
          </a:xfrm>
          <a:prstGeom prst="rect">
            <a:avLst/>
          </a:prstGeom>
          <a:noFill/>
        </p:spPr>
        <p:txBody>
          <a:bodyPr wrap="square" rtlCol="0">
            <a:spAutoFit/>
          </a:bodyPr>
          <a:lstStyle/>
          <a:p>
            <a:r>
              <a:rPr lang="en-US" sz="1400" b="1" dirty="0">
                <a:solidFill>
                  <a:schemeClr val="accent5"/>
                </a:solidFill>
              </a:rPr>
              <a:t>Worsening of solvency problem</a:t>
            </a:r>
          </a:p>
        </p:txBody>
      </p:sp>
      <p:cxnSp>
        <p:nvCxnSpPr>
          <p:cNvPr id="12" name="Straight Arrow Connector 11">
            <a:extLst>
              <a:ext uri="{FF2B5EF4-FFF2-40B4-BE49-F238E27FC236}">
                <a16:creationId xmlns:a16="http://schemas.microsoft.com/office/drawing/2014/main" id="{DEEF3250-8960-47BE-9B26-7950F0EE445A}"/>
              </a:ext>
            </a:extLst>
          </p:cNvPr>
          <p:cNvCxnSpPr>
            <a:cxnSpLocks/>
          </p:cNvCxnSpPr>
          <p:nvPr/>
        </p:nvCxnSpPr>
        <p:spPr>
          <a:xfrm flipH="1">
            <a:off x="8852680" y="5493017"/>
            <a:ext cx="14091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F0668384-F2F7-457D-B6E0-65F24F3E5E08}"/>
              </a:ext>
            </a:extLst>
          </p:cNvPr>
          <p:cNvSpPr txBox="1"/>
          <p:nvPr/>
        </p:nvSpPr>
        <p:spPr>
          <a:xfrm>
            <a:off x="10285833" y="5197027"/>
            <a:ext cx="1632597" cy="523220"/>
          </a:xfrm>
          <a:prstGeom prst="rect">
            <a:avLst/>
          </a:prstGeom>
          <a:noFill/>
        </p:spPr>
        <p:txBody>
          <a:bodyPr wrap="square" rtlCol="0">
            <a:spAutoFit/>
          </a:bodyPr>
          <a:lstStyle/>
          <a:p>
            <a:r>
              <a:rPr lang="en-US" sz="1400" b="1" dirty="0"/>
              <a:t>The vicious cycles creates recession.</a:t>
            </a:r>
          </a:p>
        </p:txBody>
      </p:sp>
    </p:spTree>
    <p:extLst>
      <p:ext uri="{BB962C8B-B14F-4D97-AF65-F5344CB8AC3E}">
        <p14:creationId xmlns:p14="http://schemas.microsoft.com/office/powerpoint/2010/main" val="407972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6422" y="218604"/>
            <a:ext cx="10515600" cy="93564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mn-lt"/>
                <a:ea typeface="+mj-ea"/>
                <a:cs typeface="+mj-cs"/>
              </a:rPr>
              <a:t>The Golden Age</a:t>
            </a:r>
          </a:p>
        </p:txBody>
      </p:sp>
      <p:sp>
        <p:nvSpPr>
          <p:cNvPr id="4" name="TextBox 5"/>
          <p:cNvSpPr txBox="1"/>
          <p:nvPr/>
        </p:nvSpPr>
        <p:spPr>
          <a:xfrm>
            <a:off x="0" y="1571396"/>
            <a:ext cx="5558394" cy="4154984"/>
          </a:xfrm>
          <a:prstGeom prst="rect">
            <a:avLst/>
          </a:prstGeom>
          <a:noFill/>
        </p:spPr>
        <p:txBody>
          <a:bodyPr wrap="square" rtlCol="0">
            <a:spAutoFit/>
          </a:bodyPr>
          <a:lstStyle/>
          <a:p>
            <a:r>
              <a:rPr lang="en-GB" sz="2400" b="1" dirty="0"/>
              <a:t>Golden Age (</a:t>
            </a:r>
            <a:r>
              <a:rPr lang="en-GB" sz="2400" dirty="0"/>
              <a:t>from the end of the Second World War to the early 1970s) is the period of</a:t>
            </a:r>
          </a:p>
          <a:p>
            <a:endParaRPr lang="en-GB" sz="2400" dirty="0"/>
          </a:p>
          <a:p>
            <a:pPr marL="457200" indent="-457200">
              <a:buFont typeface="+mj-lt"/>
              <a:buAutoNum type="arabicPeriod"/>
            </a:pPr>
            <a:r>
              <a:rPr lang="en-GB" sz="2400" dirty="0"/>
              <a:t>High </a:t>
            </a:r>
            <a:r>
              <a:rPr lang="en-GB" sz="2400" dirty="0">
                <a:solidFill>
                  <a:schemeClr val="accent1"/>
                </a:solidFill>
              </a:rPr>
              <a:t>productivity growth</a:t>
            </a:r>
            <a:r>
              <a:rPr lang="en-GB" sz="2400" dirty="0"/>
              <a:t>, </a:t>
            </a:r>
          </a:p>
          <a:p>
            <a:pPr marL="457200" indent="-457200">
              <a:buFont typeface="+mj-lt"/>
              <a:buAutoNum type="arabicPeriod"/>
            </a:pPr>
            <a:r>
              <a:rPr lang="en-GB" sz="2400" dirty="0"/>
              <a:t>High </a:t>
            </a:r>
            <a:r>
              <a:rPr lang="en-GB" sz="2400" dirty="0">
                <a:solidFill>
                  <a:schemeClr val="accent1"/>
                </a:solidFill>
              </a:rPr>
              <a:t>employment</a:t>
            </a:r>
            <a:r>
              <a:rPr lang="en-GB" sz="2400" dirty="0"/>
              <a:t>, and </a:t>
            </a:r>
          </a:p>
          <a:p>
            <a:pPr marL="457200" indent="-457200">
              <a:buFont typeface="+mj-lt"/>
              <a:buAutoNum type="arabicPeriod"/>
            </a:pPr>
            <a:r>
              <a:rPr lang="en-GB" sz="2400" dirty="0"/>
              <a:t>Stable</a:t>
            </a:r>
            <a:r>
              <a:rPr lang="en-GB" sz="2400" dirty="0">
                <a:solidFill>
                  <a:schemeClr val="accent1"/>
                </a:solidFill>
              </a:rPr>
              <a:t> inflation</a:t>
            </a:r>
          </a:p>
          <a:p>
            <a:pPr marL="457200" indent="-457200">
              <a:buFont typeface="+mj-lt"/>
              <a:buAutoNum type="arabicPeriod"/>
            </a:pPr>
            <a:endParaRPr lang="en-GB" sz="2400" dirty="0">
              <a:solidFill>
                <a:schemeClr val="accent1"/>
              </a:solidFill>
            </a:endParaRPr>
          </a:p>
          <a:p>
            <a:pPr marL="457200" indent="-457200">
              <a:buFont typeface="+mj-lt"/>
              <a:buAutoNum type="arabicPeriod"/>
            </a:pPr>
            <a:endParaRPr lang="en-GB" sz="2400" dirty="0"/>
          </a:p>
          <a:p>
            <a:r>
              <a:rPr lang="en-GB" sz="2400" dirty="0"/>
              <a:t>Living standards were doubling every 20 years.</a:t>
            </a:r>
            <a:endParaRPr lang="en-US" sz="2400" dirty="0"/>
          </a:p>
        </p:txBody>
      </p:sp>
      <p:pic>
        <p:nvPicPr>
          <p:cNvPr id="5" name="Picture 4" descr="figure-17-10.jpg"/>
          <p:cNvPicPr>
            <a:picLocks noChangeAspect="1"/>
          </p:cNvPicPr>
          <p:nvPr/>
        </p:nvPicPr>
        <p:blipFill>
          <a:blip r:embed="rId2"/>
          <a:stretch>
            <a:fillRect/>
          </a:stretch>
        </p:blipFill>
        <p:spPr>
          <a:xfrm>
            <a:off x="5640250" y="1699384"/>
            <a:ext cx="6201426" cy="3459233"/>
          </a:xfrm>
          <a:prstGeom prst="rect">
            <a:avLst/>
          </a:prstGeom>
        </p:spPr>
      </p:pic>
    </p:spTree>
    <p:extLst>
      <p:ext uri="{BB962C8B-B14F-4D97-AF65-F5344CB8AC3E}">
        <p14:creationId xmlns:p14="http://schemas.microsoft.com/office/powerpoint/2010/main" val="308065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62" y="1848584"/>
            <a:ext cx="10515600" cy="3886010"/>
          </a:xfrm>
        </p:spPr>
        <p:txBody>
          <a:bodyPr>
            <a:normAutofit/>
          </a:bodyPr>
          <a:lstStyle/>
          <a:p>
            <a:pPr marL="514350" indent="-514350">
              <a:buAutoNum type="alphaUcPeriod"/>
            </a:pPr>
            <a:r>
              <a:rPr lang="en-GB" dirty="0"/>
              <a:t>Introduction</a:t>
            </a:r>
          </a:p>
          <a:p>
            <a:pPr marL="514350" indent="-514350">
              <a:buAutoNum type="alphaUcPeriod"/>
            </a:pPr>
            <a:r>
              <a:rPr lang="en-GB" dirty="0"/>
              <a:t>Economic epochs</a:t>
            </a:r>
          </a:p>
          <a:p>
            <a:pPr marL="514350" indent="-514350">
              <a:buAutoNum type="alphaUcPeriod"/>
            </a:pPr>
            <a:r>
              <a:rPr lang="en-GB" dirty="0"/>
              <a:t>The Great Depression</a:t>
            </a:r>
          </a:p>
          <a:p>
            <a:pPr marL="514350" indent="-514350">
              <a:buAutoNum type="alphaUcPeriod"/>
            </a:pPr>
            <a:r>
              <a:rPr lang="en-GB" dirty="0"/>
              <a:t>The Golden Age</a:t>
            </a:r>
          </a:p>
          <a:p>
            <a:pPr marL="514350" indent="-514350">
              <a:buAutoNum type="alphaUcPeriod"/>
            </a:pPr>
            <a:r>
              <a:rPr lang="en-GB" dirty="0"/>
              <a:t>Stagflation and the financial crisis</a:t>
            </a:r>
          </a:p>
          <a:p>
            <a:pPr marL="514350" indent="-514350">
              <a:buAutoNum type="alphaUcPeriod"/>
            </a:pPr>
            <a:r>
              <a:rPr lang="en-GB" dirty="0"/>
              <a:t>Lessons learned</a:t>
            </a:r>
          </a:p>
        </p:txBody>
      </p:sp>
      <p:sp>
        <p:nvSpPr>
          <p:cNvPr id="6" name="TextBox 5"/>
          <p:cNvSpPr txBox="1"/>
          <p:nvPr/>
        </p:nvSpPr>
        <p:spPr>
          <a:xfrm>
            <a:off x="815475" y="788737"/>
            <a:ext cx="2580105" cy="830997"/>
          </a:xfrm>
          <a:prstGeom prst="rect">
            <a:avLst/>
          </a:prstGeom>
          <a:noFill/>
        </p:spPr>
        <p:txBody>
          <a:bodyPr wrap="square" rtlCol="0">
            <a:spAutoFit/>
          </a:bodyPr>
          <a:lstStyle/>
          <a:p>
            <a:r>
              <a:rPr lang="en-GB" sz="4800" dirty="0"/>
              <a:t>OUTLINE</a:t>
            </a:r>
            <a:endParaRPr lang="en-US" sz="4800" dirty="0"/>
          </a:p>
        </p:txBody>
      </p:sp>
    </p:spTree>
    <p:extLst>
      <p:ext uri="{BB962C8B-B14F-4D97-AF65-F5344CB8AC3E}">
        <p14:creationId xmlns:p14="http://schemas.microsoft.com/office/powerpoint/2010/main" val="211471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6422" y="218604"/>
            <a:ext cx="10515600" cy="93564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mn-lt"/>
                <a:ea typeface="+mj-ea"/>
                <a:cs typeface="+mj-cs"/>
              </a:rPr>
              <a:t>Causes</a:t>
            </a:r>
          </a:p>
        </p:txBody>
      </p:sp>
      <p:sp>
        <p:nvSpPr>
          <p:cNvPr id="4" name="TextBox 5"/>
          <p:cNvSpPr txBox="1"/>
          <p:nvPr/>
        </p:nvSpPr>
        <p:spPr>
          <a:xfrm>
            <a:off x="326571" y="1571396"/>
            <a:ext cx="11090366" cy="3046988"/>
          </a:xfrm>
          <a:prstGeom prst="rect">
            <a:avLst/>
          </a:prstGeom>
          <a:noFill/>
        </p:spPr>
        <p:txBody>
          <a:bodyPr wrap="square" rtlCol="0">
            <a:spAutoFit/>
          </a:bodyPr>
          <a:lstStyle/>
          <a:p>
            <a:pPr marL="514350" indent="-514350">
              <a:buFont typeface="+mj-lt"/>
              <a:buAutoNum type="arabicPeriod"/>
            </a:pPr>
            <a:r>
              <a:rPr lang="en-GB" sz="2400" dirty="0"/>
              <a:t>Changes in economic policymaking and regulation</a:t>
            </a:r>
          </a:p>
          <a:p>
            <a:pPr marL="971550" lvl="1" indent="-514350">
              <a:buFont typeface="Arial" pitchFamily="34" charset="0"/>
              <a:buChar char="•"/>
            </a:pPr>
            <a:r>
              <a:rPr lang="en-GB" sz="2400" dirty="0"/>
              <a:t>governments provided reassurance that policy would be used to support aggregate demand if necessary</a:t>
            </a:r>
          </a:p>
          <a:p>
            <a:pPr marL="971550" lvl="1" indent="-514350">
              <a:buFont typeface="Arial" pitchFamily="34" charset="0"/>
              <a:buChar char="•"/>
            </a:pPr>
            <a:r>
              <a:rPr lang="en-GB" sz="2400" dirty="0"/>
              <a:t>The size of governments increased continuously</a:t>
            </a:r>
          </a:p>
          <a:p>
            <a:pPr marL="971550" lvl="1" indent="-514350">
              <a:buFont typeface="Arial" pitchFamily="34" charset="0"/>
              <a:buChar char="•"/>
            </a:pPr>
            <a:r>
              <a:rPr lang="en-GB" sz="2400" b="1" dirty="0"/>
              <a:t>Bretton Woods System </a:t>
            </a:r>
            <a:r>
              <a:rPr lang="en-GB" sz="2400" dirty="0"/>
              <a:t>as a more flexible alternative to Gold Standard</a:t>
            </a:r>
          </a:p>
          <a:p>
            <a:pPr marL="514350" indent="-514350">
              <a:buFont typeface="+mj-lt"/>
              <a:buAutoNum type="arabicPeriod"/>
            </a:pPr>
            <a:r>
              <a:rPr lang="en-GB" sz="2400" dirty="0"/>
              <a:t> The </a:t>
            </a:r>
            <a:r>
              <a:rPr lang="en-GB" sz="2400" b="1" dirty="0" err="1"/>
              <a:t>postwar</a:t>
            </a:r>
            <a:r>
              <a:rPr lang="en-GB" sz="2400" b="1" dirty="0"/>
              <a:t> accord </a:t>
            </a:r>
            <a:r>
              <a:rPr lang="en-GB" sz="2400" dirty="0"/>
              <a:t>between employers and workers</a:t>
            </a:r>
          </a:p>
          <a:p>
            <a:pPr marL="971550" lvl="1" indent="-514350">
              <a:buFont typeface="Arial" pitchFamily="34" charset="0"/>
              <a:buChar char="•"/>
            </a:pPr>
            <a:r>
              <a:rPr lang="en-GB" sz="2400" dirty="0"/>
              <a:t>Sharing the gains of technological progress provided incentives for firms to innovate</a:t>
            </a:r>
            <a:endParaRPr lang="en-US" sz="2400" dirty="0"/>
          </a:p>
        </p:txBody>
      </p:sp>
    </p:spTree>
    <p:extLst>
      <p:ext uri="{BB962C8B-B14F-4D97-AF65-F5344CB8AC3E}">
        <p14:creationId xmlns:p14="http://schemas.microsoft.com/office/powerpoint/2010/main" val="308065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ET-CORE_U17_F26.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105" y="241869"/>
            <a:ext cx="5470791" cy="6308756"/>
          </a:xfrm>
          <a:prstGeom prst="rect">
            <a:avLst/>
          </a:prstGeom>
        </p:spPr>
      </p:pic>
      <p:sp>
        <p:nvSpPr>
          <p:cNvPr id="5" name="TextBox 4"/>
          <p:cNvSpPr txBox="1"/>
          <p:nvPr/>
        </p:nvSpPr>
        <p:spPr>
          <a:xfrm>
            <a:off x="443530" y="2076044"/>
            <a:ext cx="4919138" cy="2308324"/>
          </a:xfrm>
          <a:prstGeom prst="rect">
            <a:avLst/>
          </a:prstGeom>
          <a:noFill/>
        </p:spPr>
        <p:txBody>
          <a:bodyPr wrap="square" rtlCol="0">
            <a:spAutoFit/>
          </a:bodyPr>
          <a:lstStyle/>
          <a:p>
            <a:pPr algn="ctr"/>
            <a:r>
              <a:rPr lang="en-US" sz="4800" dirty="0"/>
              <a:t>Lessons learned from the last century</a:t>
            </a:r>
          </a:p>
        </p:txBody>
      </p:sp>
    </p:spTree>
    <p:extLst>
      <p:ext uri="{BB962C8B-B14F-4D97-AF65-F5344CB8AC3E}">
        <p14:creationId xmlns:p14="http://schemas.microsoft.com/office/powerpoint/2010/main" val="423985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0625" y="554772"/>
            <a:ext cx="2648401" cy="669902"/>
          </a:xfrm>
        </p:spPr>
        <p:txBody>
          <a:bodyPr>
            <a:noAutofit/>
          </a:bodyPr>
          <a:lstStyle/>
          <a:p>
            <a:r>
              <a:rPr lang="en-GB" sz="4800" dirty="0">
                <a:latin typeface="+mn-lt"/>
              </a:rPr>
              <a:t>Summary</a:t>
            </a:r>
          </a:p>
        </p:txBody>
      </p:sp>
      <p:sp>
        <p:nvSpPr>
          <p:cNvPr id="2" name="TextBox 1"/>
          <p:cNvSpPr txBox="1"/>
          <p:nvPr/>
        </p:nvSpPr>
        <p:spPr>
          <a:xfrm>
            <a:off x="680578" y="1386929"/>
            <a:ext cx="10830845" cy="2831544"/>
          </a:xfrm>
          <a:prstGeom prst="rect">
            <a:avLst/>
          </a:prstGeom>
          <a:noFill/>
        </p:spPr>
        <p:txBody>
          <a:bodyPr wrap="square" rtlCol="0">
            <a:spAutoFit/>
          </a:bodyPr>
          <a:lstStyle/>
          <a:p>
            <a:pPr algn="ctr"/>
            <a:r>
              <a:rPr lang="en-US" sz="2400" dirty="0"/>
              <a:t>Great depression = </a:t>
            </a:r>
            <a:r>
              <a:rPr lang="en-US" sz="2400" b="1" dirty="0"/>
              <a:t>demand-side </a:t>
            </a:r>
            <a:r>
              <a:rPr lang="en-US" sz="2400" dirty="0"/>
              <a:t>crisis</a:t>
            </a:r>
          </a:p>
          <a:p>
            <a:pPr algn="ctr"/>
            <a:r>
              <a:rPr lang="en-US" sz="2400" dirty="0"/>
              <a:t>Golden age = </a:t>
            </a:r>
            <a:r>
              <a:rPr lang="en-US" sz="2400" b="1" dirty="0"/>
              <a:t>supply-side </a:t>
            </a:r>
            <a:r>
              <a:rPr lang="en-US" sz="2400" dirty="0"/>
              <a:t>crisis </a:t>
            </a:r>
          </a:p>
          <a:p>
            <a:pPr algn="ctr"/>
            <a:r>
              <a:rPr lang="en-US" sz="2400" dirty="0"/>
              <a:t>Financial crisis = banking crisis</a:t>
            </a:r>
          </a:p>
          <a:p>
            <a:pPr marL="457200" indent="-457200">
              <a:spcBef>
                <a:spcPts val="1200"/>
              </a:spcBef>
              <a:buFont typeface="Arial"/>
              <a:buChar char="•"/>
            </a:pPr>
            <a:r>
              <a:rPr lang="en-US" sz="2400" dirty="0"/>
              <a:t>Economists have learned from the successes and the failures of the three epochs.</a:t>
            </a:r>
          </a:p>
          <a:p>
            <a:pPr marL="457200" indent="-457200">
              <a:buFont typeface="Arial"/>
              <a:buChar char="•"/>
            </a:pPr>
            <a:r>
              <a:rPr lang="en-US" sz="2400" dirty="0"/>
              <a:t>Successful policies in each epoch did not prevent positive feedback processes that contributed to subsequent crises </a:t>
            </a:r>
          </a:p>
          <a:p>
            <a:pPr marL="457200" indent="-457200">
              <a:buFont typeface="Arial"/>
              <a:buChar char="•"/>
            </a:pPr>
            <a:r>
              <a:rPr lang="en-US" sz="2400" dirty="0"/>
              <a:t>No school of thought has policy advice that would have been good in every epoch</a:t>
            </a:r>
          </a:p>
        </p:txBody>
      </p:sp>
    </p:spTree>
    <p:extLst>
      <p:ext uri="{BB962C8B-B14F-4D97-AF65-F5344CB8AC3E}">
        <p14:creationId xmlns:p14="http://schemas.microsoft.com/office/powerpoint/2010/main" val="416258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866078" y="666750"/>
            <a:ext cx="3685841" cy="3255863"/>
          </a:xfrm>
        </p:spPr>
        <p:txBody>
          <a:bodyPr vert="horz" lIns="91440" tIns="45720" rIns="91440" bIns="45720" rtlCol="0" anchor="b">
            <a:normAutofit/>
          </a:bodyPr>
          <a:lstStyle/>
          <a:p>
            <a:r>
              <a:rPr lang="en-US" sz="5600" kern="1200" dirty="0">
                <a:solidFill>
                  <a:schemeClr val="tx1"/>
                </a:solidFill>
                <a:latin typeface="+mj-lt"/>
                <a:ea typeface="+mj-ea"/>
                <a:cs typeface="+mj-cs"/>
              </a:rPr>
              <a:t> Three Stories: One Big Picture</a:t>
            </a:r>
          </a:p>
        </p:txBody>
      </p:sp>
      <p:pic>
        <p:nvPicPr>
          <p:cNvPr id="6" name="Picture 5">
            <a:extLst>
              <a:ext uri="{FF2B5EF4-FFF2-40B4-BE49-F238E27FC236}">
                <a16:creationId xmlns:a16="http://schemas.microsoft.com/office/drawing/2014/main" id="{BF08668C-92ED-41CA-A2FB-30C91E4FFE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651" b="3"/>
          <a:stretch/>
        </p:blipFill>
        <p:spPr>
          <a:xfrm>
            <a:off x="1" y="10"/>
            <a:ext cx="3696822" cy="2556149"/>
          </a:xfrm>
          <a:prstGeom prst="rect">
            <a:avLst/>
          </a:prstGeom>
        </p:spPr>
      </p:pic>
      <p:pic>
        <p:nvPicPr>
          <p:cNvPr id="8" name="Picture 7">
            <a:extLst>
              <a:ext uri="{FF2B5EF4-FFF2-40B4-BE49-F238E27FC236}">
                <a16:creationId xmlns:a16="http://schemas.microsoft.com/office/drawing/2014/main" id="{01B562E9-EAD4-4B64-9F36-6E491D70D1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8230"/>
          <a:stretch/>
        </p:blipFill>
        <p:spPr>
          <a:xfrm>
            <a:off x="3857689" y="10"/>
            <a:ext cx="3696821" cy="2544407"/>
          </a:xfrm>
          <a:prstGeom prst="rect">
            <a:avLst/>
          </a:prstGeom>
        </p:spPr>
      </p:pic>
      <p:pic>
        <p:nvPicPr>
          <p:cNvPr id="3" name="Picture 2">
            <a:extLst>
              <a:ext uri="{FF2B5EF4-FFF2-40B4-BE49-F238E27FC236}">
                <a16:creationId xmlns:a16="http://schemas.microsoft.com/office/drawing/2014/main" id="{D0378864-B62F-44E2-819C-8AD32FACDF81}"/>
              </a:ext>
            </a:extLst>
          </p:cNvPr>
          <p:cNvPicPr>
            <a:picLocks noChangeAspect="1"/>
          </p:cNvPicPr>
          <p:nvPr/>
        </p:nvPicPr>
        <p:blipFill rotWithShape="1">
          <a:blip r:embed="rId4">
            <a:extLst>
              <a:ext uri="{28A0092B-C50C-407E-A947-70E740481C1C}">
                <a14:useLocalDpi xmlns:a14="http://schemas.microsoft.com/office/drawing/2010/main" val="0"/>
              </a:ext>
            </a:extLst>
          </a:blip>
          <a:srcRect t="12689" r="1" b="13553"/>
          <a:stretch/>
        </p:blipFill>
        <p:spPr>
          <a:xfrm>
            <a:off x="20" y="2697480"/>
            <a:ext cx="7554490" cy="4160520"/>
          </a:xfrm>
          <a:prstGeom prst="rect">
            <a:avLst/>
          </a:prstGeom>
        </p:spPr>
      </p:pic>
      <p:cxnSp>
        <p:nvCxnSpPr>
          <p:cNvPr id="13" name="Straight Connector 12">
            <a:extLst>
              <a:ext uri="{FF2B5EF4-FFF2-40B4-BE49-F238E27FC236}">
                <a16:creationId xmlns:a16="http://schemas.microsoft.com/office/drawing/2014/main" id="{4C926754-442D-4B53-A993-1A758431FE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78378" y="4003046"/>
            <a:ext cx="3383280" cy="0"/>
          </a:xfrm>
          <a:prstGeom prst="line">
            <a:avLst/>
          </a:prstGeom>
          <a:ln w="19050">
            <a:solidFill>
              <a:srgbClr val="83A8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26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TLSHAPE_T_b53ab24a60c84b9992c3143bf6bb6623_Shape">
            <a:extLst>
              <a:ext uri="{FF2B5EF4-FFF2-40B4-BE49-F238E27FC236}">
                <a16:creationId xmlns:a16="http://schemas.microsoft.com/office/drawing/2014/main" id="{F7C9B10B-C921-4B1C-B333-DBD37816337D}"/>
              </a:ext>
            </a:extLst>
          </p:cNvPr>
          <p:cNvSpPr/>
          <p:nvPr>
            <p:custDataLst>
              <p:tags r:id="rId2"/>
            </p:custDataLst>
          </p:nvPr>
        </p:nvSpPr>
        <p:spPr>
          <a:xfrm>
            <a:off x="844465" y="95668"/>
            <a:ext cx="2927435" cy="1085433"/>
          </a:xfrm>
          <a:prstGeom prst="rect">
            <a:avLst/>
          </a:prstGeom>
          <a:solidFill>
            <a:schemeClr val="l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TLSHAPE_T_b53ab24a60c84b9992c3143bf6bb6623_ShapePercentage" hidden="1">
            <a:extLst>
              <a:ext uri="{FF2B5EF4-FFF2-40B4-BE49-F238E27FC236}">
                <a16:creationId xmlns:a16="http://schemas.microsoft.com/office/drawing/2014/main" id="{D08010AE-7B4D-49E7-9A8B-0425D1332CFE}"/>
              </a:ext>
            </a:extLst>
          </p:cNvPr>
          <p:cNvSpPr/>
          <p:nvPr>
            <p:custDataLst>
              <p:tags r:id="rId3"/>
            </p:custDataLst>
          </p:nvPr>
        </p:nvSpPr>
        <p:spPr>
          <a:xfrm>
            <a:off x="1009565" y="394525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TLSHAPE_T_cfad36fc6a49407a8322bc55e3ce2225_Shape">
            <a:extLst>
              <a:ext uri="{FF2B5EF4-FFF2-40B4-BE49-F238E27FC236}">
                <a16:creationId xmlns:a16="http://schemas.microsoft.com/office/drawing/2014/main" id="{01C16CCF-7F71-40D5-A627-3083E77962B3}"/>
              </a:ext>
            </a:extLst>
          </p:cNvPr>
          <p:cNvSpPr/>
          <p:nvPr>
            <p:custDataLst>
              <p:tags r:id="rId4"/>
            </p:custDataLst>
          </p:nvPr>
        </p:nvSpPr>
        <p:spPr>
          <a:xfrm>
            <a:off x="4063966" y="103630"/>
            <a:ext cx="3108359" cy="1062849"/>
          </a:xfrm>
          <a:prstGeom prst="rect">
            <a:avLst/>
          </a:prstGeom>
          <a:solidFill>
            <a:schemeClr val="l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TLSHAPE_T_cfad36fc6a49407a8322bc55e3ce2225_ShapePercentage" hidden="1">
            <a:extLst>
              <a:ext uri="{FF2B5EF4-FFF2-40B4-BE49-F238E27FC236}">
                <a16:creationId xmlns:a16="http://schemas.microsoft.com/office/drawing/2014/main" id="{BD29C707-71DE-4DA3-9B9F-F99D9C90EE49}"/>
              </a:ext>
            </a:extLst>
          </p:cNvPr>
          <p:cNvSpPr/>
          <p:nvPr>
            <p:custDataLst>
              <p:tags r:id="rId5"/>
            </p:custDataLst>
          </p:nvPr>
        </p:nvSpPr>
        <p:spPr>
          <a:xfrm>
            <a:off x="4400535" y="421195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TLSHAPE_T_68ecd2204cd54051825d6ccc7327222c_Shape">
            <a:extLst>
              <a:ext uri="{FF2B5EF4-FFF2-40B4-BE49-F238E27FC236}">
                <a16:creationId xmlns:a16="http://schemas.microsoft.com/office/drawing/2014/main" id="{C87A5DAA-755C-4A5B-8709-305C56455E34}"/>
              </a:ext>
            </a:extLst>
          </p:cNvPr>
          <p:cNvSpPr/>
          <p:nvPr>
            <p:custDataLst>
              <p:tags r:id="rId6"/>
            </p:custDataLst>
          </p:nvPr>
        </p:nvSpPr>
        <p:spPr>
          <a:xfrm>
            <a:off x="7527713" y="94192"/>
            <a:ext cx="3086133" cy="1072287"/>
          </a:xfrm>
          <a:prstGeom prst="rect">
            <a:avLst/>
          </a:prstGeom>
          <a:solidFill>
            <a:schemeClr val="l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TLSHAPE_T_68ecd2204cd54051825d6ccc7327222c_ShapePercentage" hidden="1">
            <a:extLst>
              <a:ext uri="{FF2B5EF4-FFF2-40B4-BE49-F238E27FC236}">
                <a16:creationId xmlns:a16="http://schemas.microsoft.com/office/drawing/2014/main" id="{57AAC120-1D62-408B-8232-D075A8CD5418}"/>
              </a:ext>
            </a:extLst>
          </p:cNvPr>
          <p:cNvSpPr/>
          <p:nvPr>
            <p:custDataLst>
              <p:tags r:id="rId7"/>
            </p:custDataLst>
          </p:nvPr>
        </p:nvSpPr>
        <p:spPr>
          <a:xfrm>
            <a:off x="7791504" y="4649174"/>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1D82A0A9-1A81-4D43-BAF4-CA190B3B9E6F}"/>
              </a:ext>
            </a:extLst>
          </p:cNvPr>
          <p:cNvSpPr txBox="1"/>
          <p:nvPr>
            <p:custDataLst>
              <p:tags r:id="rId8"/>
            </p:custDataLst>
          </p:nvPr>
        </p:nvSpPr>
        <p:spPr>
          <a:xfrm>
            <a:off x="254000" y="3098969"/>
            <a:ext cx="469900" cy="279061"/>
          </a:xfrm>
          <a:prstGeom prst="rect">
            <a:avLst/>
          </a:prstGeom>
          <a:noFill/>
        </p:spPr>
        <p:txBody>
          <a:bodyPr vert="horz" wrap="none" lIns="0" tIns="0" rIns="0" bIns="0" rtlCol="0" anchor="ctr" anchorCtr="0">
            <a:spAutoFit/>
          </a:bodyPr>
          <a:lstStyle/>
          <a:p>
            <a:pPr algn="ctr"/>
            <a:r>
              <a:rPr lang="en-US" b="1">
                <a:solidFill>
                  <a:srgbClr val="ED7D31"/>
                </a:solidFill>
                <a:latin typeface="Calibri" panose="020F0502020204030204" pitchFamily="34" charset="0"/>
              </a:rPr>
              <a:t>2019</a:t>
            </a:r>
          </a:p>
        </p:txBody>
      </p:sp>
      <p:sp>
        <p:nvSpPr>
          <p:cNvPr id="3" name="OTLSHAPE_TB_00000000000000000000000000000000_RightEndCaps">
            <a:extLst>
              <a:ext uri="{FF2B5EF4-FFF2-40B4-BE49-F238E27FC236}">
                <a16:creationId xmlns:a16="http://schemas.microsoft.com/office/drawing/2014/main" id="{DF68BF54-4682-40EF-B21F-C550D1368C1E}"/>
              </a:ext>
            </a:extLst>
          </p:cNvPr>
          <p:cNvSpPr txBox="1"/>
          <p:nvPr>
            <p:custDataLst>
              <p:tags r:id="rId9"/>
            </p:custDataLst>
          </p:nvPr>
        </p:nvSpPr>
        <p:spPr>
          <a:xfrm>
            <a:off x="11265812" y="1355853"/>
            <a:ext cx="451662" cy="279061"/>
          </a:xfrm>
          <a:prstGeom prst="rect">
            <a:avLst/>
          </a:prstGeom>
          <a:noFill/>
        </p:spPr>
        <p:txBody>
          <a:bodyPr vert="horz" wrap="none" lIns="0" tIns="0" rIns="0" bIns="0" rtlCol="0" anchor="ctr" anchorCtr="0">
            <a:spAutoFit/>
          </a:bodyPr>
          <a:lstStyle/>
          <a:p>
            <a:pPr algn="ctr"/>
            <a:r>
              <a:rPr lang="en-US" b="1" spc="-38" dirty="0">
                <a:solidFill>
                  <a:srgbClr val="ED7D31"/>
                </a:solidFill>
                <a:latin typeface="Calibri" panose="020F0502020204030204" pitchFamily="34" charset="0"/>
              </a:rPr>
              <a:t>2019</a:t>
            </a:r>
          </a:p>
        </p:txBody>
      </p:sp>
      <p:sp>
        <p:nvSpPr>
          <p:cNvPr id="4" name="OTLSHAPE_TB_00000000000000000000000000000000_ScaleContainer">
            <a:extLst>
              <a:ext uri="{FF2B5EF4-FFF2-40B4-BE49-F238E27FC236}">
                <a16:creationId xmlns:a16="http://schemas.microsoft.com/office/drawing/2014/main" id="{A2864B2C-BCC4-41F9-9DB0-8BB992C4F8BC}"/>
              </a:ext>
            </a:extLst>
          </p:cNvPr>
          <p:cNvSpPr/>
          <p:nvPr>
            <p:custDataLst>
              <p:tags r:id="rId10"/>
            </p:custDataLst>
          </p:nvPr>
        </p:nvSpPr>
        <p:spPr>
          <a:xfrm>
            <a:off x="339546" y="1304884"/>
            <a:ext cx="10515600"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341A065A-52F6-4DEA-B911-04878261CDBD}"/>
              </a:ext>
            </a:extLst>
          </p:cNvPr>
          <p:cNvSpPr/>
          <p:nvPr>
            <p:custDataLst>
              <p:tags r:id="rId11"/>
            </p:custDataLst>
          </p:nvPr>
        </p:nvSpPr>
        <p:spPr>
          <a:xfrm>
            <a:off x="385057" y="1268930"/>
            <a:ext cx="10072956" cy="497278"/>
          </a:xfrm>
          <a:prstGeom prst="roundRect">
            <a:avLst>
              <a:gd name="adj" fmla="val 10000000"/>
            </a:avLst>
          </a:prstGeom>
          <a:solidFill>
            <a:srgbClr val="FF0000">
              <a:alpha val="30196"/>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LSHAPE_TB_00000000000000000000000000000000_TodayMarkerShape">
            <a:extLst>
              <a:ext uri="{FF2B5EF4-FFF2-40B4-BE49-F238E27FC236}">
                <a16:creationId xmlns:a16="http://schemas.microsoft.com/office/drawing/2014/main" id="{B59BB87A-597B-43AE-8B79-E0DBDE8FADC8}"/>
              </a:ext>
            </a:extLst>
          </p:cNvPr>
          <p:cNvSpPr/>
          <p:nvPr>
            <p:custDataLst>
              <p:tags r:id="rId12"/>
            </p:custDataLst>
          </p:nvPr>
        </p:nvSpPr>
        <p:spPr>
          <a:xfrm>
            <a:off x="10400863" y="1824289"/>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Text">
            <a:extLst>
              <a:ext uri="{FF2B5EF4-FFF2-40B4-BE49-F238E27FC236}">
                <a16:creationId xmlns:a16="http://schemas.microsoft.com/office/drawing/2014/main" id="{70FEDB8D-9BA6-48F9-BE7F-A3B1361C7BAE}"/>
              </a:ext>
            </a:extLst>
          </p:cNvPr>
          <p:cNvSpPr txBox="1"/>
          <p:nvPr>
            <p:custDataLst>
              <p:tags r:id="rId13"/>
            </p:custDataLst>
          </p:nvPr>
        </p:nvSpPr>
        <p:spPr>
          <a:xfrm>
            <a:off x="10327012" y="2064630"/>
            <a:ext cx="368300" cy="186055"/>
          </a:xfrm>
          <a:prstGeom prst="rect">
            <a:avLst/>
          </a:prstGeom>
          <a:noFill/>
        </p:spPr>
        <p:txBody>
          <a:bodyPr vert="horz" wrap="non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cxnSp>
        <p:nvCxnSpPr>
          <p:cNvPr id="9" name="OTLSHAPE_TB_00000000000000000000000000000000_Separator1">
            <a:extLst>
              <a:ext uri="{FF2B5EF4-FFF2-40B4-BE49-F238E27FC236}">
                <a16:creationId xmlns:a16="http://schemas.microsoft.com/office/drawing/2014/main" id="{263F69FB-8A08-4D9A-8BD4-A8F1FDBC9B25}"/>
              </a:ext>
            </a:extLst>
          </p:cNvPr>
          <p:cNvCxnSpPr/>
          <p:nvPr>
            <p:custDataLst>
              <p:tags r:id="rId14"/>
            </p:custDataLst>
          </p:nvPr>
        </p:nvCxnSpPr>
        <p:spPr>
          <a:xfrm>
            <a:off x="4400496"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TimescaleInterval2">
            <a:extLst>
              <a:ext uri="{FF2B5EF4-FFF2-40B4-BE49-F238E27FC236}">
                <a16:creationId xmlns:a16="http://schemas.microsoft.com/office/drawing/2014/main" id="{46742B0B-4540-4594-A495-38E352B8F685}"/>
              </a:ext>
            </a:extLst>
          </p:cNvPr>
          <p:cNvSpPr txBox="1"/>
          <p:nvPr>
            <p:custDataLst>
              <p:tags r:id="rId15"/>
            </p:custDataLst>
          </p:nvPr>
        </p:nvSpPr>
        <p:spPr>
          <a:xfrm>
            <a:off x="5635609" y="3104514"/>
            <a:ext cx="660415" cy="184668"/>
          </a:xfrm>
          <a:prstGeom prst="rect">
            <a:avLst/>
          </a:prstGeom>
          <a:noFill/>
        </p:spPr>
        <p:txBody>
          <a:bodyPr vert="horz" wrap="none" lIns="0" tIns="0" rIns="0" bIns="0" rtlCol="0" anchor="ctr" anchorCtr="0">
            <a:noAutofit/>
          </a:bodyPr>
          <a:lstStyle/>
          <a:p>
            <a:r>
              <a:rPr lang="en-US" sz="1400" b="1" spc="-26" dirty="0">
                <a:solidFill>
                  <a:schemeClr val="bg1"/>
                </a:solidFill>
                <a:latin typeface="Calibri" panose="020F0502020204030204" pitchFamily="34" charset="0"/>
              </a:rPr>
              <a:t>Epoch 2</a:t>
            </a:r>
          </a:p>
        </p:txBody>
      </p:sp>
      <p:cxnSp>
        <p:nvCxnSpPr>
          <p:cNvPr id="11" name="OTLSHAPE_TB_00000000000000000000000000000000_Separator2">
            <a:extLst>
              <a:ext uri="{FF2B5EF4-FFF2-40B4-BE49-F238E27FC236}">
                <a16:creationId xmlns:a16="http://schemas.microsoft.com/office/drawing/2014/main" id="{B500FC81-54CD-485C-B45A-93EE922D6CB3}"/>
              </a:ext>
            </a:extLst>
          </p:cNvPr>
          <p:cNvCxnSpPr/>
          <p:nvPr>
            <p:custDataLst>
              <p:tags r:id="rId16"/>
            </p:custDataLst>
          </p:nvPr>
        </p:nvCxnSpPr>
        <p:spPr>
          <a:xfrm>
            <a:off x="7791466"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B_00000000000000000000000000000000_TimescaleInterval3">
            <a:extLst>
              <a:ext uri="{FF2B5EF4-FFF2-40B4-BE49-F238E27FC236}">
                <a16:creationId xmlns:a16="http://schemas.microsoft.com/office/drawing/2014/main" id="{047D7CB4-A5F3-4EBE-AEEB-E35921579279}"/>
              </a:ext>
            </a:extLst>
          </p:cNvPr>
          <p:cNvSpPr txBox="1"/>
          <p:nvPr>
            <p:custDataLst>
              <p:tags r:id="rId17"/>
            </p:custDataLst>
          </p:nvPr>
        </p:nvSpPr>
        <p:spPr>
          <a:xfrm>
            <a:off x="8845603" y="3125924"/>
            <a:ext cx="1165167" cy="220027"/>
          </a:xfrm>
          <a:prstGeom prst="rect">
            <a:avLst/>
          </a:prstGeom>
          <a:noFill/>
        </p:spPr>
        <p:txBody>
          <a:bodyPr vert="horz" wrap="none" lIns="0" tIns="0" rIns="0" bIns="0" rtlCol="0" anchor="ctr" anchorCtr="0">
            <a:noAutofit/>
          </a:bodyPr>
          <a:lstStyle/>
          <a:p>
            <a:r>
              <a:rPr lang="en-US" sz="1400" b="1" spc="-26" dirty="0">
                <a:solidFill>
                  <a:schemeClr val="lt1"/>
                </a:solidFill>
                <a:latin typeface="Calibri" panose="020F0502020204030204" pitchFamily="34" charset="0"/>
              </a:rPr>
              <a:t>Epoch 3</a:t>
            </a:r>
          </a:p>
        </p:txBody>
      </p:sp>
      <p:sp>
        <p:nvSpPr>
          <p:cNvPr id="15" name="OTLSHAPE_T_b53ab24a60c84b9992c3143bf6bb6623_Duration" hidden="1">
            <a:extLst>
              <a:ext uri="{FF2B5EF4-FFF2-40B4-BE49-F238E27FC236}">
                <a16:creationId xmlns:a16="http://schemas.microsoft.com/office/drawing/2014/main" id="{F8066A78-31EF-4FD6-ADF8-893F199FF693}"/>
              </a:ext>
            </a:extLst>
          </p:cNvPr>
          <p:cNvSpPr txBox="1"/>
          <p:nvPr>
            <p:custDataLst>
              <p:tags r:id="rId18"/>
            </p:custDataLst>
          </p:nvPr>
        </p:nvSpPr>
        <p:spPr>
          <a:xfrm>
            <a:off x="0" y="3945255"/>
            <a:ext cx="2794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1 day</a:t>
            </a:r>
          </a:p>
        </p:txBody>
      </p:sp>
      <p:sp>
        <p:nvSpPr>
          <p:cNvPr id="16" name="OTLSHAPE_T_b53ab24a60c84b9992c3143bf6bb6623_TextPercentage" hidden="1">
            <a:extLst>
              <a:ext uri="{FF2B5EF4-FFF2-40B4-BE49-F238E27FC236}">
                <a16:creationId xmlns:a16="http://schemas.microsoft.com/office/drawing/2014/main" id="{0E1DB401-708F-49F4-8D68-1D9988D10027}"/>
              </a:ext>
            </a:extLst>
          </p:cNvPr>
          <p:cNvSpPr txBox="1"/>
          <p:nvPr>
            <p:custDataLst>
              <p:tags r:id="rId19"/>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17" name="OTLSHAPE_T_b53ab24a60c84b9992c3143bf6bb6623_JoinedDate" hidden="1">
            <a:extLst>
              <a:ext uri="{FF2B5EF4-FFF2-40B4-BE49-F238E27FC236}">
                <a16:creationId xmlns:a16="http://schemas.microsoft.com/office/drawing/2014/main" id="{DA4AB46A-F628-40BE-BC28-ABDAD4BFB18E}"/>
              </a:ext>
            </a:extLst>
          </p:cNvPr>
          <p:cNvSpPr txBox="1"/>
          <p:nvPr>
            <p:custDataLst>
              <p:tags r:id="rId20"/>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8" name="OTLSHAPE_T_b53ab24a60c84b9992c3143bf6bb6623_StartDate">
            <a:extLst>
              <a:ext uri="{FF2B5EF4-FFF2-40B4-BE49-F238E27FC236}">
                <a16:creationId xmlns:a16="http://schemas.microsoft.com/office/drawing/2014/main" id="{A4C4B5BC-B85A-498E-90A3-716B5C16FD77}"/>
              </a:ext>
            </a:extLst>
          </p:cNvPr>
          <p:cNvSpPr txBox="1"/>
          <p:nvPr>
            <p:custDataLst>
              <p:tags r:id="rId21"/>
            </p:custDataLst>
          </p:nvPr>
        </p:nvSpPr>
        <p:spPr>
          <a:xfrm>
            <a:off x="2405198" y="3111500"/>
            <a:ext cx="599627" cy="215444"/>
          </a:xfrm>
          <a:prstGeom prst="rect">
            <a:avLst/>
          </a:prstGeom>
          <a:noFill/>
        </p:spPr>
        <p:txBody>
          <a:bodyPr vert="horz" wrap="square" lIns="0" tIns="0" rIns="0" bIns="0" rtlCol="0" anchor="ctr" anchorCtr="0">
            <a:spAutoFit/>
          </a:bodyPr>
          <a:lstStyle/>
          <a:p>
            <a:pPr algn="ctr"/>
            <a:r>
              <a:rPr lang="en-US" sz="1400" b="1" spc="-8" dirty="0">
                <a:solidFill>
                  <a:schemeClr val="bg1"/>
                </a:solidFill>
                <a:latin typeface="Calibri" panose="020F0502020204030204" pitchFamily="34" charset="0"/>
              </a:rPr>
              <a:t>Epoch</a:t>
            </a:r>
            <a:r>
              <a:rPr lang="en-US" sz="1400" b="1" spc="-8" dirty="0">
                <a:solidFill>
                  <a:schemeClr val="dk2"/>
                </a:solidFill>
                <a:latin typeface="Calibri" panose="020F0502020204030204" pitchFamily="34" charset="0"/>
              </a:rPr>
              <a:t> </a:t>
            </a:r>
            <a:r>
              <a:rPr lang="en-US" sz="1400" b="1" spc="-8" dirty="0">
                <a:solidFill>
                  <a:schemeClr val="bg1"/>
                </a:solidFill>
                <a:latin typeface="Calibri" panose="020F0502020204030204" pitchFamily="34" charset="0"/>
              </a:rPr>
              <a:t>1</a:t>
            </a:r>
          </a:p>
        </p:txBody>
      </p:sp>
      <p:sp>
        <p:nvSpPr>
          <p:cNvPr id="19" name="OTLSHAPE_T_b53ab24a60c84b9992c3143bf6bb6623_EndDate">
            <a:extLst>
              <a:ext uri="{FF2B5EF4-FFF2-40B4-BE49-F238E27FC236}">
                <a16:creationId xmlns:a16="http://schemas.microsoft.com/office/drawing/2014/main" id="{699DAABE-E126-4349-9AE5-A0BE4EC3E72D}"/>
              </a:ext>
            </a:extLst>
          </p:cNvPr>
          <p:cNvSpPr txBox="1"/>
          <p:nvPr>
            <p:custDataLst>
              <p:tags r:id="rId22"/>
            </p:custDataLst>
          </p:nvPr>
        </p:nvSpPr>
        <p:spPr>
          <a:xfrm>
            <a:off x="4448980" y="4046855"/>
            <a:ext cx="0" cy="153888"/>
          </a:xfrm>
          <a:prstGeom prst="rect">
            <a:avLst/>
          </a:prstGeom>
          <a:noFill/>
        </p:spPr>
        <p:txBody>
          <a:bodyPr vert="horz" wrap="square" lIns="0" tIns="0" rIns="0" bIns="0" rtlCol="0" anchor="ctr" anchorCtr="0">
            <a:spAutoFit/>
          </a:bodyPr>
          <a:lstStyle/>
          <a:p>
            <a:pPr algn="ctr"/>
            <a:endParaRPr lang="en-US" sz="1000" spc="-44">
              <a:solidFill>
                <a:schemeClr val="dk2"/>
              </a:solidFill>
              <a:latin typeface="Calibri" panose="020F0502020204030204" pitchFamily="34" charset="0"/>
            </a:endParaRPr>
          </a:p>
        </p:txBody>
      </p:sp>
      <p:sp>
        <p:nvSpPr>
          <p:cNvPr id="20" name="OTLSHAPE_T_b53ab24a60c84b9992c3143bf6bb6623_Title">
            <a:extLst>
              <a:ext uri="{FF2B5EF4-FFF2-40B4-BE49-F238E27FC236}">
                <a16:creationId xmlns:a16="http://schemas.microsoft.com/office/drawing/2014/main" id="{8D99E67C-FCF3-4B4F-BC4B-BDF3FA7F86CA}"/>
              </a:ext>
            </a:extLst>
          </p:cNvPr>
          <p:cNvSpPr txBox="1"/>
          <p:nvPr>
            <p:custDataLst>
              <p:tags r:id="rId23"/>
            </p:custDataLst>
          </p:nvPr>
        </p:nvSpPr>
        <p:spPr>
          <a:xfrm>
            <a:off x="844465" y="428625"/>
            <a:ext cx="2745951" cy="430887"/>
          </a:xfrm>
          <a:prstGeom prst="rect">
            <a:avLst/>
          </a:prstGeom>
          <a:noFill/>
        </p:spPr>
        <p:txBody>
          <a:bodyPr vert="horz" wrap="square" lIns="0" tIns="0" rIns="0" bIns="0" rtlCol="0" anchor="ctr" anchorCtr="0">
            <a:spAutoFit/>
          </a:bodyPr>
          <a:lstStyle/>
          <a:p>
            <a:pPr algn="ctr"/>
            <a:r>
              <a:rPr lang="en-US" sz="1400" b="1" spc="-2" dirty="0">
                <a:solidFill>
                  <a:schemeClr val="dk1"/>
                </a:solidFill>
                <a:latin typeface="Calibri" panose="020F0502020204030204" pitchFamily="34" charset="0"/>
              </a:rPr>
              <a:t>The roaring twenties and the Great Depression</a:t>
            </a:r>
          </a:p>
        </p:txBody>
      </p:sp>
      <p:sp>
        <p:nvSpPr>
          <p:cNvPr id="23" name="OTLSHAPE_T_cfad36fc6a49407a8322bc55e3ce2225_Duration" hidden="1">
            <a:extLst>
              <a:ext uri="{FF2B5EF4-FFF2-40B4-BE49-F238E27FC236}">
                <a16:creationId xmlns:a16="http://schemas.microsoft.com/office/drawing/2014/main" id="{5A1912AD-2653-4C57-A69E-D17FD5DEE06B}"/>
              </a:ext>
            </a:extLst>
          </p:cNvPr>
          <p:cNvSpPr txBox="1"/>
          <p:nvPr>
            <p:custDataLst>
              <p:tags r:id="rId24"/>
            </p:custDataLst>
          </p:nvPr>
        </p:nvSpPr>
        <p:spPr>
          <a:xfrm>
            <a:off x="0" y="4211955"/>
            <a:ext cx="2794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1 day</a:t>
            </a:r>
          </a:p>
        </p:txBody>
      </p:sp>
      <p:sp>
        <p:nvSpPr>
          <p:cNvPr id="24" name="OTLSHAPE_T_cfad36fc6a49407a8322bc55e3ce2225_TextPercentage" hidden="1">
            <a:extLst>
              <a:ext uri="{FF2B5EF4-FFF2-40B4-BE49-F238E27FC236}">
                <a16:creationId xmlns:a16="http://schemas.microsoft.com/office/drawing/2014/main" id="{2D9C0D00-CF07-4610-9168-C0ECE22A86CF}"/>
              </a:ext>
            </a:extLst>
          </p:cNvPr>
          <p:cNvSpPr txBox="1"/>
          <p:nvPr>
            <p:custDataLst>
              <p:tags r:id="rId25"/>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25" name="OTLSHAPE_T_cfad36fc6a49407a8322bc55e3ce2225_JoinedDate" hidden="1">
            <a:extLst>
              <a:ext uri="{FF2B5EF4-FFF2-40B4-BE49-F238E27FC236}">
                <a16:creationId xmlns:a16="http://schemas.microsoft.com/office/drawing/2014/main" id="{F9488210-4705-4989-A401-99E43BF29A23}"/>
              </a:ext>
            </a:extLst>
          </p:cNvPr>
          <p:cNvSpPr txBox="1"/>
          <p:nvPr>
            <p:custDataLst>
              <p:tags r:id="rId26"/>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 name="OTLSHAPE_T_cfad36fc6a49407a8322bc55e3ce2225_EndDate">
            <a:extLst>
              <a:ext uri="{FF2B5EF4-FFF2-40B4-BE49-F238E27FC236}">
                <a16:creationId xmlns:a16="http://schemas.microsoft.com/office/drawing/2014/main" id="{7F076310-3BE5-4E60-AFE3-3440B946E8DC}"/>
              </a:ext>
            </a:extLst>
          </p:cNvPr>
          <p:cNvSpPr txBox="1"/>
          <p:nvPr>
            <p:custDataLst>
              <p:tags r:id="rId27"/>
            </p:custDataLst>
          </p:nvPr>
        </p:nvSpPr>
        <p:spPr>
          <a:xfrm>
            <a:off x="7839949" y="4313555"/>
            <a:ext cx="0" cy="153888"/>
          </a:xfrm>
          <a:prstGeom prst="rect">
            <a:avLst/>
          </a:prstGeom>
          <a:noFill/>
        </p:spPr>
        <p:txBody>
          <a:bodyPr vert="horz" wrap="square" lIns="0" tIns="0" rIns="0" bIns="0" rtlCol="0" anchor="ctr" anchorCtr="0">
            <a:spAutoFit/>
          </a:bodyPr>
          <a:lstStyle/>
          <a:p>
            <a:pPr algn="ctr"/>
            <a:endParaRPr lang="en-US" sz="1000" spc="-44">
              <a:solidFill>
                <a:schemeClr val="dk2"/>
              </a:solidFill>
              <a:latin typeface="Calibri" panose="020F0502020204030204" pitchFamily="34" charset="0"/>
            </a:endParaRPr>
          </a:p>
        </p:txBody>
      </p:sp>
      <p:sp>
        <p:nvSpPr>
          <p:cNvPr id="28" name="OTLSHAPE_T_cfad36fc6a49407a8322bc55e3ce2225_Title">
            <a:extLst>
              <a:ext uri="{FF2B5EF4-FFF2-40B4-BE49-F238E27FC236}">
                <a16:creationId xmlns:a16="http://schemas.microsoft.com/office/drawing/2014/main" id="{263D7F9D-CE6C-492B-A1C0-E2D3214B2276}"/>
              </a:ext>
            </a:extLst>
          </p:cNvPr>
          <p:cNvSpPr txBox="1"/>
          <p:nvPr>
            <p:custDataLst>
              <p:tags r:id="rId28"/>
            </p:custDataLst>
          </p:nvPr>
        </p:nvSpPr>
        <p:spPr>
          <a:xfrm>
            <a:off x="4400496" y="390285"/>
            <a:ext cx="2527299" cy="430887"/>
          </a:xfrm>
          <a:prstGeom prst="rect">
            <a:avLst/>
          </a:prstGeom>
          <a:noFill/>
        </p:spPr>
        <p:txBody>
          <a:bodyPr vert="horz" wrap="square" lIns="0" tIns="0" rIns="0" bIns="0" rtlCol="0" anchor="ctr" anchorCtr="0">
            <a:spAutoFit/>
          </a:bodyPr>
          <a:lstStyle/>
          <a:p>
            <a:pPr algn="ctr"/>
            <a:r>
              <a:rPr lang="en-US" sz="1400" b="1" spc="-2" dirty="0">
                <a:solidFill>
                  <a:schemeClr val="dk1"/>
                </a:solidFill>
                <a:latin typeface="Calibri" panose="020F0502020204030204" pitchFamily="34" charset="0"/>
              </a:rPr>
              <a:t>The golden age of capitalism and stagflation</a:t>
            </a:r>
          </a:p>
        </p:txBody>
      </p:sp>
      <p:sp>
        <p:nvSpPr>
          <p:cNvPr id="31" name="OTLSHAPE_T_68ecd2204cd54051825d6ccc7327222c_Duration" hidden="1">
            <a:extLst>
              <a:ext uri="{FF2B5EF4-FFF2-40B4-BE49-F238E27FC236}">
                <a16:creationId xmlns:a16="http://schemas.microsoft.com/office/drawing/2014/main" id="{A282284B-B82B-47CA-BA4A-0135E816BD6D}"/>
              </a:ext>
            </a:extLst>
          </p:cNvPr>
          <p:cNvSpPr txBox="1"/>
          <p:nvPr>
            <p:custDataLst>
              <p:tags r:id="rId29"/>
            </p:custDataLst>
          </p:nvPr>
        </p:nvSpPr>
        <p:spPr>
          <a:xfrm>
            <a:off x="0" y="4478655"/>
            <a:ext cx="2794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1 day</a:t>
            </a:r>
          </a:p>
        </p:txBody>
      </p:sp>
      <p:sp>
        <p:nvSpPr>
          <p:cNvPr id="32" name="OTLSHAPE_T_68ecd2204cd54051825d6ccc7327222c_TextPercentage" hidden="1">
            <a:extLst>
              <a:ext uri="{FF2B5EF4-FFF2-40B4-BE49-F238E27FC236}">
                <a16:creationId xmlns:a16="http://schemas.microsoft.com/office/drawing/2014/main" id="{78631297-C955-4F30-814D-49F97E795F11}"/>
              </a:ext>
            </a:extLst>
          </p:cNvPr>
          <p:cNvSpPr txBox="1"/>
          <p:nvPr>
            <p:custDataLst>
              <p:tags r:id="rId30"/>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33" name="OTLSHAPE_T_68ecd2204cd54051825d6ccc7327222c_JoinedDate" hidden="1">
            <a:extLst>
              <a:ext uri="{FF2B5EF4-FFF2-40B4-BE49-F238E27FC236}">
                <a16:creationId xmlns:a16="http://schemas.microsoft.com/office/drawing/2014/main" id="{5031808B-F4DE-4A41-9198-241115A9D13C}"/>
              </a:ext>
            </a:extLst>
          </p:cNvPr>
          <p:cNvSpPr txBox="1"/>
          <p:nvPr>
            <p:custDataLst>
              <p:tags r:id="rId31"/>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5" name="OTLSHAPE_T_68ecd2204cd54051825d6ccc7327222c_Title">
            <a:extLst>
              <a:ext uri="{FF2B5EF4-FFF2-40B4-BE49-F238E27FC236}">
                <a16:creationId xmlns:a16="http://schemas.microsoft.com/office/drawing/2014/main" id="{9A0FE02E-C844-4D93-8E3C-482998BB0FDE}"/>
              </a:ext>
            </a:extLst>
          </p:cNvPr>
          <p:cNvSpPr txBox="1"/>
          <p:nvPr>
            <p:custDataLst>
              <p:tags r:id="rId32"/>
            </p:custDataLst>
          </p:nvPr>
        </p:nvSpPr>
        <p:spPr>
          <a:xfrm>
            <a:off x="7870855" y="238507"/>
            <a:ext cx="2701464" cy="646331"/>
          </a:xfrm>
          <a:prstGeom prst="rect">
            <a:avLst/>
          </a:prstGeom>
          <a:noFill/>
        </p:spPr>
        <p:txBody>
          <a:bodyPr vert="horz" wrap="square" lIns="0" tIns="0" rIns="0" bIns="0" rtlCol="0" anchor="ctr" anchorCtr="0">
            <a:spAutoFit/>
          </a:bodyPr>
          <a:lstStyle/>
          <a:p>
            <a:r>
              <a:rPr lang="en-US" sz="1400" b="1" spc="-2" dirty="0">
                <a:solidFill>
                  <a:schemeClr val="dk1"/>
                </a:solidFill>
                <a:latin typeface="Calibri" panose="020F0502020204030204" pitchFamily="34" charset="0"/>
              </a:rPr>
              <a:t>The great moderation and subsequent </a:t>
            </a:r>
          </a:p>
          <a:p>
            <a:r>
              <a:rPr lang="en-US" sz="1400" b="1" spc="-2" dirty="0">
                <a:solidFill>
                  <a:schemeClr val="dk1"/>
                </a:solidFill>
                <a:latin typeface="Calibri" panose="020F0502020204030204" pitchFamily="34" charset="0"/>
              </a:rPr>
              <a:t>financial crisis of 2008</a:t>
            </a:r>
          </a:p>
        </p:txBody>
      </p:sp>
      <p:sp>
        <p:nvSpPr>
          <p:cNvPr id="36" name="OTLSHAPE_T_68ecd2204cd54051825d6ccc7327222c_EndDate">
            <a:extLst>
              <a:ext uri="{FF2B5EF4-FFF2-40B4-BE49-F238E27FC236}">
                <a16:creationId xmlns:a16="http://schemas.microsoft.com/office/drawing/2014/main" id="{EE183207-8537-4C89-996C-B28AE9C6F5A7}"/>
              </a:ext>
            </a:extLst>
          </p:cNvPr>
          <p:cNvSpPr txBox="1"/>
          <p:nvPr>
            <p:custDataLst>
              <p:tags r:id="rId33"/>
            </p:custDataLst>
          </p:nvPr>
        </p:nvSpPr>
        <p:spPr>
          <a:xfrm>
            <a:off x="11230919" y="4750774"/>
            <a:ext cx="0" cy="153888"/>
          </a:xfrm>
          <a:prstGeom prst="rect">
            <a:avLst/>
          </a:prstGeom>
          <a:noFill/>
        </p:spPr>
        <p:txBody>
          <a:bodyPr vert="horz" wrap="square" lIns="0" tIns="0" rIns="0" bIns="0" rtlCol="0" anchor="ctr" anchorCtr="0">
            <a:spAutoFit/>
          </a:bodyPr>
          <a:lstStyle/>
          <a:p>
            <a:pPr algn="ctr"/>
            <a:endParaRPr lang="en-US" sz="1000" spc="-44">
              <a:solidFill>
                <a:schemeClr val="dk2"/>
              </a:solidFill>
              <a:latin typeface="Calibri" panose="020F0502020204030204" pitchFamily="34" charset="0"/>
            </a:endParaRPr>
          </a:p>
        </p:txBody>
      </p:sp>
      <p:cxnSp>
        <p:nvCxnSpPr>
          <p:cNvPr id="45" name="Straight Arrow Connector 44">
            <a:extLst>
              <a:ext uri="{FF2B5EF4-FFF2-40B4-BE49-F238E27FC236}">
                <a16:creationId xmlns:a16="http://schemas.microsoft.com/office/drawing/2014/main" id="{400C9285-3475-4A30-BDD6-7811CB080DFD}"/>
              </a:ext>
            </a:extLst>
          </p:cNvPr>
          <p:cNvCxnSpPr>
            <a:cxnSpLocks/>
          </p:cNvCxnSpPr>
          <p:nvPr/>
        </p:nvCxnSpPr>
        <p:spPr>
          <a:xfrm>
            <a:off x="3371850" y="1712278"/>
            <a:ext cx="0" cy="37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E3DE9C4-C4EF-4BC0-B615-D90BC60AEFDF}"/>
              </a:ext>
            </a:extLst>
          </p:cNvPr>
          <p:cNvCxnSpPr>
            <a:cxnSpLocks/>
          </p:cNvCxnSpPr>
          <p:nvPr/>
        </p:nvCxnSpPr>
        <p:spPr>
          <a:xfrm>
            <a:off x="6870645" y="1712278"/>
            <a:ext cx="0" cy="371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153E862-CE3E-4895-8FC2-15AEDEC34628}"/>
              </a:ext>
            </a:extLst>
          </p:cNvPr>
          <p:cNvCxnSpPr>
            <a:cxnSpLocks/>
          </p:cNvCxnSpPr>
          <p:nvPr/>
        </p:nvCxnSpPr>
        <p:spPr>
          <a:xfrm>
            <a:off x="9582150" y="1683585"/>
            <a:ext cx="0" cy="384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BCA0AC7-4596-4036-B5AE-E92D946BE769}"/>
              </a:ext>
            </a:extLst>
          </p:cNvPr>
          <p:cNvSpPr txBox="1"/>
          <p:nvPr/>
        </p:nvSpPr>
        <p:spPr>
          <a:xfrm>
            <a:off x="1172090" y="2141617"/>
            <a:ext cx="2725588" cy="523220"/>
          </a:xfrm>
          <a:prstGeom prst="rect">
            <a:avLst/>
          </a:prstGeom>
          <a:noFill/>
        </p:spPr>
        <p:txBody>
          <a:bodyPr wrap="square" rtlCol="0">
            <a:spAutoFit/>
          </a:bodyPr>
          <a:lstStyle/>
          <a:p>
            <a:r>
              <a:rPr lang="en-US" sz="1400" i="1" dirty="0"/>
              <a:t>How it Ended:</a:t>
            </a:r>
          </a:p>
          <a:p>
            <a:r>
              <a:rPr lang="en-US" sz="1400" dirty="0"/>
              <a:t>The stock market crash of 1929, </a:t>
            </a:r>
          </a:p>
        </p:txBody>
      </p:sp>
      <p:sp>
        <p:nvSpPr>
          <p:cNvPr id="50" name="TextBox 49">
            <a:extLst>
              <a:ext uri="{FF2B5EF4-FFF2-40B4-BE49-F238E27FC236}">
                <a16:creationId xmlns:a16="http://schemas.microsoft.com/office/drawing/2014/main" id="{AF85E2C8-9D24-478C-AB14-DAAC0C56F22B}"/>
              </a:ext>
            </a:extLst>
          </p:cNvPr>
          <p:cNvSpPr txBox="1"/>
          <p:nvPr/>
        </p:nvSpPr>
        <p:spPr>
          <a:xfrm>
            <a:off x="4153681" y="1909963"/>
            <a:ext cx="3219043" cy="954107"/>
          </a:xfrm>
          <a:prstGeom prst="rect">
            <a:avLst/>
          </a:prstGeom>
          <a:noFill/>
        </p:spPr>
        <p:txBody>
          <a:bodyPr wrap="square" rtlCol="0">
            <a:spAutoFit/>
          </a:bodyPr>
          <a:lstStyle/>
          <a:p>
            <a:r>
              <a:rPr lang="en-US" sz="1400" i="1" dirty="0"/>
              <a:t>How it Ended:</a:t>
            </a:r>
          </a:p>
          <a:p>
            <a:r>
              <a:rPr lang="en-US" sz="1400" dirty="0"/>
              <a:t>The decline in profits and investment in the late 1960s and early 1970s culminating in the oil shock of 1973, </a:t>
            </a:r>
          </a:p>
        </p:txBody>
      </p:sp>
      <p:sp>
        <p:nvSpPr>
          <p:cNvPr id="51" name="TextBox 50">
            <a:extLst>
              <a:ext uri="{FF2B5EF4-FFF2-40B4-BE49-F238E27FC236}">
                <a16:creationId xmlns:a16="http://schemas.microsoft.com/office/drawing/2014/main" id="{2DF0ED66-EB63-4595-AC84-33012354EEB2}"/>
              </a:ext>
            </a:extLst>
          </p:cNvPr>
          <p:cNvSpPr txBox="1"/>
          <p:nvPr/>
        </p:nvSpPr>
        <p:spPr>
          <a:xfrm>
            <a:off x="7527713" y="2023479"/>
            <a:ext cx="2828460" cy="738664"/>
          </a:xfrm>
          <a:prstGeom prst="rect">
            <a:avLst/>
          </a:prstGeom>
          <a:noFill/>
        </p:spPr>
        <p:txBody>
          <a:bodyPr wrap="square" rtlCol="0">
            <a:spAutoFit/>
          </a:bodyPr>
          <a:lstStyle/>
          <a:p>
            <a:r>
              <a:rPr lang="en-US" sz="1400" i="1" dirty="0"/>
              <a:t>How it Ended:</a:t>
            </a:r>
          </a:p>
          <a:p>
            <a:r>
              <a:rPr lang="en-US" sz="1400" dirty="0"/>
              <a:t>And the financial crisis of 2008, respectively</a:t>
            </a:r>
          </a:p>
        </p:txBody>
      </p:sp>
      <p:sp>
        <p:nvSpPr>
          <p:cNvPr id="52" name="TextBox 51">
            <a:extLst>
              <a:ext uri="{FF2B5EF4-FFF2-40B4-BE49-F238E27FC236}">
                <a16:creationId xmlns:a16="http://schemas.microsoft.com/office/drawing/2014/main" id="{8BA60EA6-0484-4813-84AC-B50479BEE613}"/>
              </a:ext>
            </a:extLst>
          </p:cNvPr>
          <p:cNvSpPr txBox="1"/>
          <p:nvPr/>
        </p:nvSpPr>
        <p:spPr>
          <a:xfrm>
            <a:off x="971550" y="5886450"/>
            <a:ext cx="2800350" cy="542925"/>
          </a:xfrm>
          <a:prstGeom prst="rect">
            <a:avLst/>
          </a:prstGeom>
          <a:noFill/>
        </p:spPr>
        <p:txBody>
          <a:bodyPr wrap="square" rtlCol="0">
            <a:spAutoFit/>
          </a:bodyPr>
          <a:lstStyle/>
          <a:p>
            <a:endParaRPr lang="en-US" dirty="0"/>
          </a:p>
        </p:txBody>
      </p:sp>
      <p:cxnSp>
        <p:nvCxnSpPr>
          <p:cNvPr id="56" name="Straight Arrow Connector 55">
            <a:extLst>
              <a:ext uri="{FF2B5EF4-FFF2-40B4-BE49-F238E27FC236}">
                <a16:creationId xmlns:a16="http://schemas.microsoft.com/office/drawing/2014/main" id="{AC1FC3FE-696B-442A-A6DD-D2C4200034B9}"/>
              </a:ext>
            </a:extLst>
          </p:cNvPr>
          <p:cNvCxnSpPr>
            <a:cxnSpLocks/>
          </p:cNvCxnSpPr>
          <p:nvPr/>
        </p:nvCxnSpPr>
        <p:spPr>
          <a:xfrm>
            <a:off x="2267652" y="2887381"/>
            <a:ext cx="0" cy="371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B91C9338-DBF4-48CB-B90E-36B31625DA1F}"/>
              </a:ext>
            </a:extLst>
          </p:cNvPr>
          <p:cNvCxnSpPr>
            <a:cxnSpLocks/>
          </p:cNvCxnSpPr>
          <p:nvPr/>
        </p:nvCxnSpPr>
        <p:spPr>
          <a:xfrm>
            <a:off x="5245464" y="2895182"/>
            <a:ext cx="0" cy="371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D7DFF85F-B593-4A61-9BFE-4E360BE48580}"/>
              </a:ext>
            </a:extLst>
          </p:cNvPr>
          <p:cNvCxnSpPr>
            <a:cxnSpLocks/>
          </p:cNvCxnSpPr>
          <p:nvPr/>
        </p:nvCxnSpPr>
        <p:spPr>
          <a:xfrm>
            <a:off x="8455389" y="2925871"/>
            <a:ext cx="0" cy="371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D40D0E00-7363-44F5-8644-F0B7A0D38EF6}"/>
              </a:ext>
            </a:extLst>
          </p:cNvPr>
          <p:cNvSpPr txBox="1"/>
          <p:nvPr/>
        </p:nvSpPr>
        <p:spPr>
          <a:xfrm>
            <a:off x="873133" y="3345951"/>
            <a:ext cx="2997183" cy="2677656"/>
          </a:xfrm>
          <a:prstGeom prst="rect">
            <a:avLst/>
          </a:prstGeom>
          <a:noFill/>
        </p:spPr>
        <p:txBody>
          <a:bodyPr wrap="square" rtlCol="0">
            <a:spAutoFit/>
          </a:bodyPr>
          <a:lstStyle/>
          <a:p>
            <a:r>
              <a:rPr lang="en-US" sz="1400" i="1" dirty="0"/>
              <a:t>Institutional Responses and Consequences:</a:t>
            </a:r>
          </a:p>
          <a:p>
            <a:endParaRPr lang="en-US" sz="1400" i="1" dirty="0"/>
          </a:p>
          <a:p>
            <a:r>
              <a:rPr lang="en-US" sz="1400" dirty="0"/>
              <a:t>The new institutions marking the golden age of capitalism—</a:t>
            </a:r>
            <a:r>
              <a:rPr lang="en-US" sz="1400" b="1" dirty="0"/>
              <a:t>increased trade union strength and government spending on social insurance</a:t>
            </a:r>
            <a:r>
              <a:rPr lang="en-US" sz="1400" dirty="0"/>
              <a:t>—addressed the aggregate demand problems highlighted by the Great Depression and were associated with </a:t>
            </a:r>
            <a:r>
              <a:rPr lang="en-US" sz="1400" b="1" dirty="0">
                <a:solidFill>
                  <a:schemeClr val="accent1">
                    <a:lumMod val="50000"/>
                  </a:schemeClr>
                </a:solidFill>
              </a:rPr>
              <a:t>rapid productivity growth, investment, and falling inequality</a:t>
            </a:r>
            <a:r>
              <a:rPr lang="en-US" sz="1400" dirty="0"/>
              <a:t>.</a:t>
            </a:r>
          </a:p>
        </p:txBody>
      </p:sp>
      <p:sp>
        <p:nvSpPr>
          <p:cNvPr id="60" name="TextBox 59">
            <a:extLst>
              <a:ext uri="{FF2B5EF4-FFF2-40B4-BE49-F238E27FC236}">
                <a16:creationId xmlns:a16="http://schemas.microsoft.com/office/drawing/2014/main" id="{A2D1CFD5-4D3E-4BBC-B898-5BC497A74575}"/>
              </a:ext>
            </a:extLst>
          </p:cNvPr>
          <p:cNvSpPr txBox="1"/>
          <p:nvPr/>
        </p:nvSpPr>
        <p:spPr>
          <a:xfrm>
            <a:off x="4576080" y="3297892"/>
            <a:ext cx="2524484" cy="1600438"/>
          </a:xfrm>
          <a:prstGeom prst="rect">
            <a:avLst/>
          </a:prstGeom>
          <a:noFill/>
        </p:spPr>
        <p:txBody>
          <a:bodyPr wrap="square" rtlCol="0">
            <a:spAutoFit/>
          </a:bodyPr>
          <a:lstStyle/>
          <a:p>
            <a:r>
              <a:rPr lang="en-US" sz="1400" i="1" dirty="0"/>
              <a:t>Institutional Responses and Consequences:</a:t>
            </a:r>
          </a:p>
          <a:p>
            <a:endParaRPr lang="en-US" sz="1400" dirty="0"/>
          </a:p>
          <a:p>
            <a:r>
              <a:rPr lang="en-US" sz="1400" dirty="0"/>
              <a:t>The golden age ended with a crisis of </a:t>
            </a:r>
            <a:r>
              <a:rPr lang="en-US" sz="1400" b="1" dirty="0"/>
              <a:t>profitability, investment, and productivity, followed by stagflation.</a:t>
            </a:r>
          </a:p>
        </p:txBody>
      </p:sp>
      <p:sp>
        <p:nvSpPr>
          <p:cNvPr id="61" name="TextBox 60">
            <a:extLst>
              <a:ext uri="{FF2B5EF4-FFF2-40B4-BE49-F238E27FC236}">
                <a16:creationId xmlns:a16="http://schemas.microsoft.com/office/drawing/2014/main" id="{D463CF90-9337-456E-B545-7AF100BCDBB8}"/>
              </a:ext>
            </a:extLst>
          </p:cNvPr>
          <p:cNvSpPr txBox="1"/>
          <p:nvPr/>
        </p:nvSpPr>
        <p:spPr>
          <a:xfrm>
            <a:off x="7634006" y="3326944"/>
            <a:ext cx="2828451" cy="3108543"/>
          </a:xfrm>
          <a:prstGeom prst="rect">
            <a:avLst/>
          </a:prstGeom>
          <a:noFill/>
        </p:spPr>
        <p:txBody>
          <a:bodyPr wrap="square" rtlCol="0">
            <a:spAutoFit/>
          </a:bodyPr>
          <a:lstStyle/>
          <a:p>
            <a:r>
              <a:rPr lang="en-US" sz="1400" i="1" dirty="0"/>
              <a:t>Institutional Responses and Consequences:</a:t>
            </a:r>
          </a:p>
          <a:p>
            <a:endParaRPr lang="en-US" sz="1400" dirty="0"/>
          </a:p>
          <a:p>
            <a:r>
              <a:rPr lang="en-US" sz="1400" dirty="0"/>
              <a:t>The policies adopted in response to the end of the golden age </a:t>
            </a:r>
            <a:r>
              <a:rPr lang="en-US" sz="1400" b="1" dirty="0"/>
              <a:t>restored high profits and low inflation at the cost of rising inequality, </a:t>
            </a:r>
            <a:r>
              <a:rPr lang="en-US" sz="1400" dirty="0"/>
              <a:t>but </a:t>
            </a:r>
            <a:r>
              <a:rPr lang="en-US" sz="1400" b="1" dirty="0">
                <a:solidFill>
                  <a:schemeClr val="accent1">
                    <a:lumMod val="50000"/>
                  </a:schemeClr>
                </a:solidFill>
              </a:rPr>
              <a:t>did not restore the investment and productivity growth of the previous </a:t>
            </a:r>
            <a:r>
              <a:rPr lang="en-US" sz="1400" dirty="0"/>
              <a:t>epoch, and made economies vulnerable to debt-</a:t>
            </a:r>
            <a:r>
              <a:rPr lang="en-US" sz="1400" dirty="0" err="1"/>
              <a:t>fuelled</a:t>
            </a:r>
            <a:r>
              <a:rPr lang="en-US" sz="1400" dirty="0"/>
              <a:t> financial booms. One of these booms precipitated a global financial crisis in 2008.</a:t>
            </a:r>
          </a:p>
        </p:txBody>
      </p:sp>
      <p:sp>
        <p:nvSpPr>
          <p:cNvPr id="62" name="TextBox 61">
            <a:extLst>
              <a:ext uri="{FF2B5EF4-FFF2-40B4-BE49-F238E27FC236}">
                <a16:creationId xmlns:a16="http://schemas.microsoft.com/office/drawing/2014/main" id="{242FD4ED-02BD-4502-B511-27E2469A5DE9}"/>
              </a:ext>
            </a:extLst>
          </p:cNvPr>
          <p:cNvSpPr txBox="1"/>
          <p:nvPr/>
        </p:nvSpPr>
        <p:spPr>
          <a:xfrm>
            <a:off x="1653539" y="1320304"/>
            <a:ext cx="1436370" cy="369332"/>
          </a:xfrm>
          <a:prstGeom prst="rect">
            <a:avLst/>
          </a:prstGeom>
          <a:noFill/>
        </p:spPr>
        <p:txBody>
          <a:bodyPr wrap="square" rtlCol="0">
            <a:spAutoFit/>
          </a:bodyPr>
          <a:lstStyle/>
          <a:p>
            <a:r>
              <a:rPr lang="en-US" dirty="0">
                <a:solidFill>
                  <a:schemeClr val="bg1"/>
                </a:solidFill>
              </a:rPr>
              <a:t>1921-1941</a:t>
            </a:r>
          </a:p>
        </p:txBody>
      </p:sp>
      <p:sp>
        <p:nvSpPr>
          <p:cNvPr id="64" name="TextBox 63">
            <a:extLst>
              <a:ext uri="{FF2B5EF4-FFF2-40B4-BE49-F238E27FC236}">
                <a16:creationId xmlns:a16="http://schemas.microsoft.com/office/drawing/2014/main" id="{560602B2-D1CA-415C-8731-D7E46AF78611}"/>
              </a:ext>
            </a:extLst>
          </p:cNvPr>
          <p:cNvSpPr txBox="1"/>
          <p:nvPr/>
        </p:nvSpPr>
        <p:spPr>
          <a:xfrm>
            <a:off x="4214827" y="1304884"/>
            <a:ext cx="2655818" cy="373893"/>
          </a:xfrm>
          <a:prstGeom prst="rect">
            <a:avLst/>
          </a:prstGeom>
          <a:noFill/>
        </p:spPr>
        <p:txBody>
          <a:bodyPr wrap="square" rtlCol="0">
            <a:spAutoFit/>
          </a:bodyPr>
          <a:lstStyle/>
          <a:p>
            <a:r>
              <a:rPr lang="en-US" dirty="0">
                <a:solidFill>
                  <a:schemeClr val="bg1"/>
                </a:solidFill>
              </a:rPr>
              <a:t>1948-73 ;  1973- 79</a:t>
            </a:r>
          </a:p>
        </p:txBody>
      </p:sp>
      <p:sp>
        <p:nvSpPr>
          <p:cNvPr id="65" name="TextBox 64">
            <a:extLst>
              <a:ext uri="{FF2B5EF4-FFF2-40B4-BE49-F238E27FC236}">
                <a16:creationId xmlns:a16="http://schemas.microsoft.com/office/drawing/2014/main" id="{961E93C8-2291-4CD3-904F-52D62C73A3B7}"/>
              </a:ext>
            </a:extLst>
          </p:cNvPr>
          <p:cNvSpPr txBox="1"/>
          <p:nvPr/>
        </p:nvSpPr>
        <p:spPr>
          <a:xfrm>
            <a:off x="7745045" y="1291930"/>
            <a:ext cx="2655818" cy="373893"/>
          </a:xfrm>
          <a:prstGeom prst="rect">
            <a:avLst/>
          </a:prstGeom>
          <a:noFill/>
        </p:spPr>
        <p:txBody>
          <a:bodyPr wrap="square" rtlCol="0">
            <a:spAutoFit/>
          </a:bodyPr>
          <a:lstStyle/>
          <a:p>
            <a:r>
              <a:rPr lang="en-US" dirty="0">
                <a:solidFill>
                  <a:schemeClr val="bg1"/>
                </a:solidFill>
              </a:rPr>
              <a:t>1979-2008 ;  2008-19</a:t>
            </a:r>
          </a:p>
        </p:txBody>
      </p:sp>
    </p:spTree>
    <p:custDataLst>
      <p:tags r:id="rId1"/>
    </p:custDataLst>
    <p:extLst>
      <p:ext uri="{BB962C8B-B14F-4D97-AF65-F5344CB8AC3E}">
        <p14:creationId xmlns:p14="http://schemas.microsoft.com/office/powerpoint/2010/main" val="204339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18604"/>
            <a:ext cx="10515600" cy="935641"/>
          </a:xfrm>
        </p:spPr>
        <p:txBody>
          <a:bodyPr>
            <a:normAutofit/>
          </a:bodyPr>
          <a:lstStyle/>
          <a:p>
            <a:pPr algn="ctr"/>
            <a:r>
              <a:rPr lang="en-GB" sz="4800" dirty="0">
                <a:latin typeface="+mn-lt"/>
              </a:rPr>
              <a:t>The three economic epochs</a:t>
            </a:r>
          </a:p>
        </p:txBody>
      </p:sp>
      <p:pic>
        <p:nvPicPr>
          <p:cNvPr id="19" name="Picture 18" descr="figure-17-02.jpg"/>
          <p:cNvPicPr>
            <a:picLocks noChangeAspect="1"/>
          </p:cNvPicPr>
          <p:nvPr/>
        </p:nvPicPr>
        <p:blipFill>
          <a:blip r:embed="rId2"/>
          <a:srcRect r="240" b="45952"/>
          <a:stretch>
            <a:fillRect/>
          </a:stretch>
        </p:blipFill>
        <p:spPr>
          <a:xfrm>
            <a:off x="1636669" y="1111131"/>
            <a:ext cx="8918662" cy="5341384"/>
          </a:xfrm>
          <a:prstGeom prst="rect">
            <a:avLst/>
          </a:prstGeom>
        </p:spPr>
      </p:pic>
    </p:spTree>
    <p:extLst>
      <p:ext uri="{BB962C8B-B14F-4D97-AF65-F5344CB8AC3E}">
        <p14:creationId xmlns:p14="http://schemas.microsoft.com/office/powerpoint/2010/main" val="137339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18604"/>
            <a:ext cx="10515600" cy="935641"/>
          </a:xfrm>
        </p:spPr>
        <p:txBody>
          <a:bodyPr>
            <a:normAutofit/>
          </a:bodyPr>
          <a:lstStyle/>
          <a:p>
            <a:pPr algn="ctr"/>
            <a:r>
              <a:rPr lang="en-GB" sz="4800" dirty="0">
                <a:latin typeface="+mn-lt"/>
              </a:rPr>
              <a:t>International comparisons</a:t>
            </a:r>
          </a:p>
        </p:txBody>
      </p:sp>
      <p:sp>
        <p:nvSpPr>
          <p:cNvPr id="4" name="Obdĺžnik 3"/>
          <p:cNvSpPr/>
          <p:nvPr/>
        </p:nvSpPr>
        <p:spPr>
          <a:xfrm>
            <a:off x="243840" y="5405734"/>
            <a:ext cx="11750040" cy="1077218"/>
          </a:xfrm>
          <a:prstGeom prst="rect">
            <a:avLst/>
          </a:prstGeom>
        </p:spPr>
        <p:txBody>
          <a:bodyPr wrap="square">
            <a:spAutoFit/>
          </a:bodyPr>
          <a:lstStyle/>
          <a:p>
            <a:pPr algn="ctr"/>
            <a:r>
              <a:rPr lang="en-GB" sz="3200" dirty="0"/>
              <a:t>The three epochs of modern capitalism were worldwide phenomena, but some countries experienced them differently compared to the US</a:t>
            </a:r>
          </a:p>
        </p:txBody>
      </p:sp>
      <p:pic>
        <p:nvPicPr>
          <p:cNvPr id="5" name="Picture 1"/>
          <p:cNvPicPr/>
          <p:nvPr/>
        </p:nvPicPr>
        <p:blipFill>
          <a:blip r:embed="rId2" cstate="print"/>
          <a:srcRect/>
          <a:stretch>
            <a:fillRect/>
          </a:stretch>
        </p:blipFill>
        <p:spPr bwMode="auto">
          <a:xfrm>
            <a:off x="2025070" y="1320800"/>
            <a:ext cx="8141861" cy="3888105"/>
          </a:xfrm>
          <a:prstGeom prst="rect">
            <a:avLst/>
          </a:prstGeom>
          <a:noFill/>
          <a:ln w="9525">
            <a:noFill/>
            <a:miter lim="800000"/>
            <a:headEnd/>
            <a:tailEnd/>
          </a:ln>
        </p:spPr>
      </p:pic>
    </p:spTree>
    <p:extLst>
      <p:ext uri="{BB962C8B-B14F-4D97-AF65-F5344CB8AC3E}">
        <p14:creationId xmlns:p14="http://schemas.microsoft.com/office/powerpoint/2010/main" val="137339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5FDC-3B99-4750-8EBB-B9C92ED549B6}"/>
              </a:ext>
            </a:extLst>
          </p:cNvPr>
          <p:cNvSpPr>
            <a:spLocks noGrp="1"/>
          </p:cNvSpPr>
          <p:nvPr>
            <p:ph type="title"/>
          </p:nvPr>
        </p:nvSpPr>
        <p:spPr/>
        <p:txBody>
          <a:bodyPr>
            <a:normAutofit fontScale="90000"/>
          </a:bodyPr>
          <a:lstStyle/>
          <a:p>
            <a:r>
              <a:rPr lang="en-US" dirty="0"/>
              <a:t>What Caused the End of the Most Recent Epoch?</a:t>
            </a:r>
            <a:br>
              <a:rPr lang="en-US" dirty="0"/>
            </a:br>
            <a:r>
              <a:rPr lang="en-US" sz="4000" i="1" dirty="0"/>
              <a:t>Small Causes With Big Consequence</a:t>
            </a:r>
            <a:endParaRPr lang="en-US" i="1" dirty="0"/>
          </a:p>
        </p:txBody>
      </p:sp>
      <p:sp>
        <p:nvSpPr>
          <p:cNvPr id="3" name="Content Placeholder 2">
            <a:extLst>
              <a:ext uri="{FF2B5EF4-FFF2-40B4-BE49-F238E27FC236}">
                <a16:creationId xmlns:a16="http://schemas.microsoft.com/office/drawing/2014/main" id="{0A3E0CE9-B062-419A-9B07-233F83704220}"/>
              </a:ext>
            </a:extLst>
          </p:cNvPr>
          <p:cNvSpPr>
            <a:spLocks noGrp="1"/>
          </p:cNvSpPr>
          <p:nvPr>
            <p:ph idx="1"/>
          </p:nvPr>
        </p:nvSpPr>
        <p:spPr/>
        <p:txBody>
          <a:bodyPr>
            <a:normAutofit/>
          </a:bodyPr>
          <a:lstStyle/>
          <a:p>
            <a:pPr marL="0" indent="0">
              <a:buNone/>
            </a:pPr>
            <a:r>
              <a:rPr lang="en-US" sz="2400" b="1" dirty="0"/>
              <a:t>2007-08 Global Financial Crisis</a:t>
            </a:r>
          </a:p>
          <a:p>
            <a:r>
              <a:rPr lang="en-US" sz="2400" dirty="0"/>
              <a:t>This began in 2007 with the collapse of house prices in the US,</a:t>
            </a:r>
          </a:p>
          <a:p>
            <a:pPr lvl="1"/>
            <a:r>
              <a:rPr lang="en-US" sz="2000" dirty="0"/>
              <a:t>leading to the fall in prices of assets based on </a:t>
            </a:r>
            <a:r>
              <a:rPr lang="en-US" sz="2000" b="1" dirty="0"/>
              <a:t>subprime mortgages </a:t>
            </a:r>
            <a:r>
              <a:rPr lang="en-US" sz="2000" dirty="0"/>
              <a:t>and to</a:t>
            </a:r>
          </a:p>
          <a:p>
            <a:pPr lvl="1"/>
            <a:r>
              <a:rPr lang="en-US" sz="2000" dirty="0"/>
              <a:t>widespread </a:t>
            </a:r>
            <a:r>
              <a:rPr lang="en-US" sz="2000" b="1" dirty="0"/>
              <a:t>uncertainty about the solvency of banks </a:t>
            </a:r>
            <a:r>
              <a:rPr lang="en-US" sz="2000" dirty="0"/>
              <a:t>in the US and Europe, which had borrowed to purchase such assets. </a:t>
            </a:r>
          </a:p>
          <a:p>
            <a:r>
              <a:rPr lang="en-US" sz="2400" dirty="0"/>
              <a:t>Importantly, subprime mortgages constituted only a small fraction of global financial assets.</a:t>
            </a:r>
          </a:p>
          <a:p>
            <a:r>
              <a:rPr lang="en-US" sz="2400" dirty="0"/>
              <a:t>The ramifications, nonetheless, were felt </a:t>
            </a:r>
            <a:r>
              <a:rPr lang="en-US" sz="2400" b="1" dirty="0"/>
              <a:t>around the world</a:t>
            </a:r>
            <a:r>
              <a:rPr lang="en-US" sz="2400" dirty="0"/>
              <a:t>, as global trade was cut back sharply. </a:t>
            </a:r>
          </a:p>
          <a:p>
            <a:pPr lvl="1"/>
            <a:r>
              <a:rPr lang="en-US" sz="2000" dirty="0"/>
              <a:t>Governments and central banks responded aggressively with stabilization policies.</a:t>
            </a:r>
          </a:p>
        </p:txBody>
      </p:sp>
    </p:spTree>
    <p:extLst>
      <p:ext uri="{BB962C8B-B14F-4D97-AF65-F5344CB8AC3E}">
        <p14:creationId xmlns:p14="http://schemas.microsoft.com/office/powerpoint/2010/main" val="83311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7563-04ED-4F65-A7F8-267E9EE905C3}"/>
              </a:ext>
            </a:extLst>
          </p:cNvPr>
          <p:cNvSpPr>
            <a:spLocks noGrp="1"/>
          </p:cNvSpPr>
          <p:nvPr>
            <p:ph type="title"/>
          </p:nvPr>
        </p:nvSpPr>
        <p:spPr/>
        <p:txBody>
          <a:bodyPr/>
          <a:lstStyle/>
          <a:p>
            <a:r>
              <a:rPr lang="en-US" dirty="0"/>
              <a:t>Self-correcting Mechanism and Government Intervention</a:t>
            </a:r>
          </a:p>
        </p:txBody>
      </p:sp>
      <p:sp>
        <p:nvSpPr>
          <p:cNvPr id="3" name="Content Placeholder 2">
            <a:extLst>
              <a:ext uri="{FF2B5EF4-FFF2-40B4-BE49-F238E27FC236}">
                <a16:creationId xmlns:a16="http://schemas.microsoft.com/office/drawing/2014/main" id="{1F6FD4A9-3CE1-4974-AA8F-ECEA0B26BF09}"/>
              </a:ext>
            </a:extLst>
          </p:cNvPr>
          <p:cNvSpPr>
            <a:spLocks noGrp="1"/>
          </p:cNvSpPr>
          <p:nvPr>
            <p:ph idx="1"/>
          </p:nvPr>
        </p:nvSpPr>
        <p:spPr/>
        <p:txBody>
          <a:bodyPr/>
          <a:lstStyle/>
          <a:p>
            <a:pPr fontAlgn="base"/>
            <a:endParaRPr lang="en-US" sz="2400" dirty="0"/>
          </a:p>
          <a:p>
            <a:pPr fontAlgn="base"/>
            <a:r>
              <a:rPr lang="en-US" sz="2400" dirty="0"/>
              <a:t>Although recessions are characteristic of capitalist economies, as we have seen, they rarely turn into episodes of persistent contraction. </a:t>
            </a:r>
          </a:p>
          <a:p>
            <a:pPr fontAlgn="base"/>
            <a:r>
              <a:rPr lang="en-US" sz="2400" dirty="0"/>
              <a:t>This is because of a combination of the economy’s self-correcting properties and successful intervention by policymakers. Specifically:</a:t>
            </a:r>
          </a:p>
          <a:p>
            <a:pPr marL="0" indent="0" fontAlgn="base">
              <a:buNone/>
            </a:pPr>
            <a:endParaRPr lang="en-US" sz="2400" dirty="0"/>
          </a:p>
          <a:p>
            <a:pPr lvl="1" fontAlgn="base">
              <a:buFont typeface="Courier New" panose="02070309020205020404" pitchFamily="49" charset="0"/>
              <a:buChar char="o"/>
            </a:pPr>
            <a:r>
              <a:rPr lang="en-US" sz="2000" i="1" u="sng" dirty="0"/>
              <a:t>Households</a:t>
            </a:r>
            <a:r>
              <a:rPr lang="en-US" sz="2000" i="1" dirty="0"/>
              <a:t> take </a:t>
            </a:r>
            <a:r>
              <a:rPr lang="en-US" sz="2000" b="1" i="1" dirty="0">
                <a:solidFill>
                  <a:schemeClr val="accent1"/>
                </a:solidFill>
              </a:rPr>
              <a:t>preventative measures </a:t>
            </a:r>
            <a:r>
              <a:rPr lang="en-US" sz="2000" i="1" dirty="0"/>
              <a:t>that dampen rather than amplify shocks</a:t>
            </a:r>
            <a:r>
              <a:rPr lang="en-US" sz="2000" dirty="0"/>
              <a:t> (Unit 13).</a:t>
            </a:r>
          </a:p>
          <a:p>
            <a:pPr lvl="1" fontAlgn="base">
              <a:buFont typeface="Courier New" panose="02070309020205020404" pitchFamily="49" charset="0"/>
              <a:buChar char="o"/>
            </a:pPr>
            <a:r>
              <a:rPr lang="en-US" sz="2000" i="1" u="sng" dirty="0"/>
              <a:t>Governments</a:t>
            </a:r>
            <a:r>
              <a:rPr lang="en-US" sz="2000" i="1" dirty="0"/>
              <a:t> create </a:t>
            </a:r>
            <a:r>
              <a:rPr lang="en-US" sz="2000" b="1" i="1" dirty="0">
                <a:solidFill>
                  <a:schemeClr val="accent1"/>
                </a:solidFill>
              </a:rPr>
              <a:t>automatic stabilizers</a:t>
            </a:r>
            <a:r>
              <a:rPr lang="en-US" sz="2000" b="1" dirty="0">
                <a:solidFill>
                  <a:schemeClr val="accent1"/>
                </a:solidFill>
              </a:rPr>
              <a:t> </a:t>
            </a:r>
            <a:r>
              <a:rPr lang="en-US" sz="2000" dirty="0"/>
              <a:t>(Unit 14).</a:t>
            </a:r>
          </a:p>
          <a:p>
            <a:pPr lvl="1" fontAlgn="base">
              <a:buFont typeface="Courier New" panose="02070309020205020404" pitchFamily="49" charset="0"/>
              <a:buChar char="o"/>
            </a:pPr>
            <a:r>
              <a:rPr lang="en-US" sz="2000" i="1" dirty="0"/>
              <a:t>Governments and </a:t>
            </a:r>
            <a:r>
              <a:rPr lang="en-US" sz="2000" i="1" u="sng" dirty="0"/>
              <a:t>central banks </a:t>
            </a:r>
            <a:r>
              <a:rPr lang="en-US" sz="2000" i="1" dirty="0"/>
              <a:t>take actions to produce </a:t>
            </a:r>
            <a:r>
              <a:rPr lang="en-US" sz="2000" b="1" i="1" dirty="0">
                <a:solidFill>
                  <a:schemeClr val="accent1"/>
                </a:solidFill>
              </a:rPr>
              <a:t>negative rather than positive feedbacks </a:t>
            </a:r>
            <a:r>
              <a:rPr lang="en-US" sz="2000" i="1" dirty="0"/>
              <a:t>when shocks occur</a:t>
            </a:r>
            <a:r>
              <a:rPr lang="en-US" sz="2000" dirty="0"/>
              <a:t> (Units 14 and 15).</a:t>
            </a:r>
          </a:p>
          <a:p>
            <a:endParaRPr lang="en-US" dirty="0"/>
          </a:p>
        </p:txBody>
      </p:sp>
    </p:spTree>
    <p:extLst>
      <p:ext uri="{BB962C8B-B14F-4D97-AF65-F5344CB8AC3E}">
        <p14:creationId xmlns:p14="http://schemas.microsoft.com/office/powerpoint/2010/main" val="382115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253"/>
            <a:ext cx="10515600" cy="935641"/>
          </a:xfrm>
        </p:spPr>
        <p:txBody>
          <a:bodyPr vert="horz" lIns="91440" tIns="45720" rIns="91440" bIns="45720" rtlCol="0" anchor="ctr">
            <a:normAutofit/>
          </a:bodyPr>
          <a:lstStyle/>
          <a:p>
            <a:pPr algn="ctr"/>
            <a:r>
              <a:rPr lang="en-GB" sz="4300" dirty="0">
                <a:latin typeface="+mn-lt"/>
              </a:rPr>
              <a:t>Subprime borrowers</a:t>
            </a:r>
          </a:p>
        </p:txBody>
      </p:sp>
      <p:sp>
        <p:nvSpPr>
          <p:cNvPr id="6" name="TextBox 5"/>
          <p:cNvSpPr txBox="1"/>
          <p:nvPr/>
        </p:nvSpPr>
        <p:spPr>
          <a:xfrm>
            <a:off x="725055" y="4918555"/>
            <a:ext cx="10741890" cy="1200329"/>
          </a:xfrm>
          <a:prstGeom prst="rect">
            <a:avLst/>
          </a:prstGeom>
          <a:noFill/>
        </p:spPr>
        <p:txBody>
          <a:bodyPr wrap="square" rtlCol="0">
            <a:spAutoFit/>
          </a:bodyPr>
          <a:lstStyle/>
          <a:p>
            <a:pPr marL="457200" indent="-457200"/>
            <a:r>
              <a:rPr lang="en-GB" sz="3200" dirty="0"/>
              <a:t>	</a:t>
            </a:r>
            <a:r>
              <a:rPr lang="en-GB" sz="2000" dirty="0"/>
              <a:t>Poor households are normally only able to borrow when they have housing collateral. When house prices are expected to rise, the riskiness of home loans falls. Lenders ask for lower deposits, or even no deposit at all. </a:t>
            </a:r>
            <a:endParaRPr lang="en-US" sz="3200" dirty="0"/>
          </a:p>
        </p:txBody>
      </p:sp>
      <p:pic>
        <p:nvPicPr>
          <p:cNvPr id="5" name="Picture 4" descr="figure-17-20.jpg"/>
          <p:cNvPicPr>
            <a:picLocks noChangeAspect="1"/>
          </p:cNvPicPr>
          <p:nvPr/>
        </p:nvPicPr>
        <p:blipFill>
          <a:blip r:embed="rId2"/>
          <a:stretch>
            <a:fillRect/>
          </a:stretch>
        </p:blipFill>
        <p:spPr>
          <a:xfrm>
            <a:off x="3108158" y="1081359"/>
            <a:ext cx="5975685" cy="3386013"/>
          </a:xfrm>
          <a:prstGeom prst="rect">
            <a:avLst/>
          </a:prstGeom>
        </p:spPr>
      </p:pic>
    </p:spTree>
    <p:extLst>
      <p:ext uri="{BB962C8B-B14F-4D97-AF65-F5344CB8AC3E}">
        <p14:creationId xmlns:p14="http://schemas.microsoft.com/office/powerpoint/2010/main" val="4003278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17&quot;&gt;&lt;/object&gt;&lt;object type=&quot;2&quot; unique_id=&quot;10018&quot;&gt;&lt;object type=&quot;3&quot; unique_id=&quot;10025&quot;&gt;&lt;property id=&quot;20148&quot; value=&quot;5&quot;/&gt;&lt;property id=&quot;20300&quot; value=&quot;Slide 1 - &amp;quot;Unit 6&amp;quot;&quot;/&gt;&lt;property id=&quot;20307&quot; value=&quot;256&quot;/&gt;&lt;/object&gt;&lt;object type=&quot;3&quot; unique_id=&quot;10026&quot;&gt;&lt;property id=&quot;20148&quot; value=&quot;5&quot;/&gt;&lt;property id=&quot;20300&quot; value=&quot;Slide 3 - &amp;quot;The Unit in Context&amp;quot;&quot;/&gt;&lt;property id=&quot;20307&quot; value=&quot;257&quot;/&gt;&lt;/object&gt;&lt;object type=&quot;3&quot; unique_id=&quot;10055&quot;&gt;&lt;property id=&quot;20148&quot; value=&quot;5&quot;/&gt;&lt;property id=&quot;20300&quot; value=&quot;Slide 4 - &amp;quot;This Unit &amp;quot;&quot;/&gt;&lt;property id=&quot;20307&quot; value=&quot;258&quot;/&gt;&lt;/object&gt;&lt;object type=&quot;3&quot; unique_id=&quot;10151&quot;&gt;&lt;property id=&quot;20148&quot; value=&quot;5&quot;/&gt;&lt;property id=&quot;20300&quot; value=&quot;Slide 6 - &amp;quot;Firms and Wage Contracts&amp;quot;&quot;/&gt;&lt;property id=&quot;20307&quot; value=&quot;259&quot;/&gt;&lt;/object&gt;&lt;object type=&quot;3&quot; unique_id=&quot;10218&quot;&gt;&lt;property id=&quot;20148&quot; value=&quot;5&quot;/&gt;&lt;property id=&quot;20300&quot; value=&quot;Slide 7 - &amp;quot;Firms and Wage Contracts&amp;quot;&quot;/&gt;&lt;property id=&quot;20307&quot; value=&quot;260&quot;/&gt;&lt;/object&gt;&lt;object type=&quot;3&quot; unique_id=&quot;19938&quot;&gt;&lt;property id=&quot;20148&quot; value=&quot;5&quot;/&gt;&lt;property id=&quot;20300&quot; value=&quot;Slide 8&quot;/&gt;&lt;property id=&quot;20307&quot; value=&quot;261&quot;/&gt;&lt;/object&gt;&lt;object type=&quot;3&quot; unique_id=&quot;20019&quot;&gt;&lt;property id=&quot;20148&quot; value=&quot;5&quot;/&gt;&lt;property id=&quot;20300&quot; value=&quot;Slide 2 - &amp;quot;A. Introduction&amp;quot;&quot;/&gt;&lt;property id=&quot;20307&quot; value=&quot;262&quot;/&gt;&lt;/object&gt;&lt;object type=&quot;3&quot; unique_id=&quot;20065&quot;&gt;&lt;property id=&quot;20148&quot; value=&quot;5&quot;/&gt;&lt;property id=&quot;20300&quot; value=&quot;Slide 5 - &amp;quot;B. Labour Contracts and Employment Rents&amp;quot;&quot;/&gt;&lt;property id=&quot;20307&quot; value=&quot;263&quot;/&gt;&lt;/object&gt;&lt;object type=&quot;3&quot; unique_id=&quot;20066&quot;&gt;&lt;property id=&quot;20148&quot; value=&quot;5&quot;/&gt;&lt;property id=&quot;20300&quot; value=&quot;Slide 9 - &amp;quot;C. Labour Discipline Model&amp;quot;&quot;/&gt;&lt;property id=&quot;20307&quot; value=&quot;264&quot;/&gt;&lt;/object&gt;&lt;object type=&quot;3&quot; unique_id=&quot;20144&quot;&gt;&lt;property id=&quot;20148&quot; value=&quot;5&quot;/&gt;&lt;property id=&quot;20300&quot; value=&quot;Slide 14 - &amp;quot;D. The Wage Curve&amp;quot;&quot;/&gt;&lt;property id=&quot;20307&quot; value=&quot;265&quot;/&gt;&lt;/object&gt;&lt;object type=&quot;3&quot; unique_id=&quot;20145&quot;&gt;&lt;property id=&quot;20148&quot; value=&quot;5&quot;/&gt;&lt;property id=&quot;20300&quot; value=&quot;Slide 18 - &amp;quot;E. Fairness and Reciprocity&amp;quot;&quot;/&gt;&lt;property id=&quot;20307&quot; value=&quot;266&quot;/&gt;&lt;/object&gt;&lt;object type=&quot;3&quot; unique_id=&quot;20185&quot;&gt;&lt;property id=&quot;20148&quot; value=&quot;5&quot;/&gt;&lt;property id=&quot;20300&quot; value=&quot;Slide 19 - &amp;quot;G. Looking Forward&amp;quot;&quot;/&gt;&lt;property id=&quot;20307&quot; value=&quot;267&quot;/&gt;&lt;/object&gt;&lt;object type=&quot;3&quot; unique_id=&quot;20228&quot;&gt;&lt;property id=&quot;20148&quot; value=&quot;5&quot;/&gt;&lt;property id=&quot;20300&quot; value=&quot;Slide 20 - &amp;quot;Firms and their Customers&amp;quot;&quot;/&gt;&lt;property id=&quot;20307&quot; value=&quot;268&quot;/&gt;&lt;/object&gt;&lt;object type=&quot;3&quot; unique_id=&quot;20567&quot;&gt;&lt;property id=&quot;20148&quot; value=&quot;5&quot;/&gt;&lt;property id=&quot;20300&quot; value=&quot;Slide 10&quot;/&gt;&lt;property id=&quot;20307&quot; value=&quot;269&quot;/&gt;&lt;/object&gt;&lt;object type=&quot;3&quot; unique_id=&quot;20696&quot;&gt;&lt;property id=&quot;20148&quot; value=&quot;5&quot;/&gt;&lt;property id=&quot;20300&quot; value=&quot;Slide 12&quot;/&gt;&lt;property id=&quot;20307&quot; value=&quot;270&quot;/&gt;&lt;/object&gt;&lt;object type=&quot;3&quot; unique_id=&quot;20782&quot;&gt;&lt;property id=&quot;20148&quot; value=&quot;5&quot;/&gt;&lt;property id=&quot;20300&quot; value=&quot;Slide 13&quot;/&gt;&lt;property id=&quot;20307&quot; value=&quot;271&quot;/&gt;&lt;/object&gt;&lt;object type=&quot;3&quot; unique_id=&quot;20963&quot;&gt;&lt;property id=&quot;20148&quot; value=&quot;5&quot;/&gt;&lt;property id=&quot;20300&quot; value=&quot;Slide 11&quot;/&gt;&lt;property id=&quot;20307&quot; value=&quot;272&quot;/&gt;&lt;/object&gt;&lt;object type=&quot;3&quot; unique_id=&quot;21116&quot;&gt;&lt;property id=&quot;20148&quot; value=&quot;5&quot;/&gt;&lt;property id=&quot;20300&quot; value=&quot;Slide 16&quot;/&gt;&lt;property id=&quot;20307&quot; value=&quot;273&quot;/&gt;&lt;/object&gt;&lt;object type=&quot;3&quot; unique_id=&quot;21217&quot;&gt;&lt;property id=&quot;20148&quot; value=&quot;5&quot;/&gt;&lt;property id=&quot;20300&quot; value=&quot;Slide 15&quot;/&gt;&lt;property id=&quot;20307&quot; value=&quot;274&quot;/&gt;&lt;/object&gt;&lt;object type=&quot;3&quot; unique_id=&quot;21428&quot;&gt;&lt;property id=&quot;20148&quot; value=&quot;5&quot;/&gt;&lt;property id=&quot;20300&quot; value=&quot;Slide 17&quot;/&gt;&lt;property id=&quot;20307&quot; value=&quot;27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yIsIk9yaWdpbmFsQXNzZW1ibHlWZXJzaW9uIjoiMy42My4wOC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nRydWUsIkVsYXBzZWRUaW1lRm9ybWF0Ijox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xMTUsIkciOjExNSwiQiI6MTE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y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mZhbHNlfSwiU2NhbGUiOnsiJGlkIjoiMTI3IiwiU3RhcnREYXRlIjoiMDAwMS0wMS0wMVQwMDowMDowMCIsIkVuZERhdGUiOiIyMDE5LTA5LTI4VDIzOjU5OjAwIiwiRm9ybWF0IjoiZCIsIlR5cGUiOjAsIkF1dG9EYXRlUmFuZ2UiOnRydWUsIldvcmtpbmdEYXlzIjoxMjcsIlRvZGF5TWFya2VyVGV4dCI6IlRvZGF5IiwiQXV0b1NjYWxlVHlwZSI6dHJ1ZX0sIk1pbGVzdG9uZXMiOltdLCJUYXNrcyI6W3siJGlkIjoiMTI4IiwiR3JvdXBOYW1lIjpudWxsLCJTdGFydERhdGUiOiIyMDE5LTA5LTI2VDAwOjAwOjAwIiwiRW5kRGF0ZSI6IjIwMTktMDktMjZUMjM6NTk6MDAiLCJQZXJjZW50YWdlQ29tcGxldGUiOm51bGwsIlN0eWxlIjp7IiRpZCI6IjEyOSIsIlNoYXBlIjowLCJTaGFwZVRoaWNrbmVzcyI6MSwiRHVyYXRpb25Gb3JtYXQiOjAsIkluY2x1ZGVOb25Xb3JraW5nRGF5c0luRHVyYXRpb24iOmZhbHNlLCJQZXJjZW50YWdlQ29tcGxldGVTdHlsZSI6eyIkaWQiOiIxMzAiLCJGb250U2V0dGluZ3MiOnsiJGlkIjoiMTMxIiwiRm9udFNpemUiOjEwLCJGb250TmFtZSI6IkNhbGlicmkiLCJJc0JvbGQiOmZhbHNlLCJJc0l0YWxpYyI6ZmFsc2UsIklzVW5kZXJsaW5lZCI6ZmFsc2UsIlBhcmVudFN0eWxlIjpudWxsfSwiQXV0b1NpemUiOjAsIkZvcmVncm91bmQiOnsiJGlkIjoiMTMyIiwiQ29sb3IiOnsiJHJlZiI6Ijg2In19LCJNYXhXaWR0aCI6MjAwLjAsIk1heEhlaWdodCI6IkluZmluaXR5IiwiU21hcnRGb3JlZ3JvdW5kSXNBY3RpdmUiOmZhbHNlLCJIb3Jpem9udGFsQWxpZ25tZW50IjowLCJWZXJ0aWNhbEFsaWdubWVudCI6MCwiU21hcnRGb3JlZ3JvdW5kIjpudWxsLCJCYWNrZ3JvdW5kRmlsbFR5cGUiOjAsIk1hcmdpbiI6eyIkaWQiOiIxMzMiLCJUb3AiOjAsIkxlZnQiOjAsIlJpZ2h0IjowLCJCb3R0b20iOjB9LCJQYWRkaW5nIjp7IiRpZCI6IjEzNCIsIlRvcCI6MCwiTGVmdCI6MCwiUmlnaHQiOjAsIkJvdHRvbSI6MH0sIkJhY2tncm91bmQiOnsiJHJlZiI6Ijg5In0sIklzVmlzaWJsZSI6dHJ1ZSwiV2lkdGgiOjAuMCwiSGVpZ2h0IjowLjAsIkJvcmRlclN0eWxlIjp7IiRpZCI6IjEzNSIsIkxpbmVDb2xvciI6bnVsbCwiTGluZVdlaWdodCI6MC4wLCJMaW5lVHlwZSI6MCwiUGFyZW50U3R5bGUiOm51bGx9LCJQYXJlbnRTdHlsZSI6bnVsbH0sIkR1cmF0aW9uU3R5bGUiOnsiJGlkIjoiMTM2IiwiRm9udFNldHRpbmdzIjp7IiRpZCI6IjEzNyIsIkZvbnRTaXplIjoxMCwiRm9udE5hbWUiOiJDYWxpYnJpIiwiSXNCb2xkIjpmYWxzZSwiSXNJdGFsaWMiOmZhbHNlLCJJc1VuZGVybGluZWQiOmZhbHNlLCJQYXJlbnRTdHlsZSI6bnVsbH0sIkF1dG9TaXplIjowLCJGb3JlZ3JvdW5kIjp7IiRpZCI6IjEzOCIsIkNvbG9yIjp7IiRyZWYiOiI5MyJ9fSwiTWF4V2lkdGgiOjIwMC4wLCJNYXhIZWlnaHQiOiJJbmZpbml0eSIsIlNtYXJ0Rm9yZWdyb3VuZElzQWN0aXZlIjpmYWxzZSwiSG9yaXpvbnRhbEFsaWdubWVudCI6MCwiVmVydGljYWxBbGlnbm1lbnQiOjAsIlNtYXJ0Rm9yZWdyb3VuZCI6bnVsbCwiQmFja2dyb3VuZEZpbGxUeXBlIjowLCJNYXJnaW4iOnsiJGlkIjoiMTM5IiwiVG9wIjowLCJMZWZ0IjowLCJSaWdodCI6MCwiQm90dG9tIjowfSwiUGFkZGluZyI6eyIkaWQiOiIxNDAiLCJUb3AiOjAsIkxlZnQiOjAsIlJpZ2h0IjowLCJCb3R0b20iOjB9LCJCYWNrZ3JvdW5kIjp7IiRyZWYiOiI5NiJ9LCJJc1Zpc2libGUiOnRydWUsIldpZHRoIjowLjAsIkhlaWdodCI6MC4wLCJCb3JkZXJTdHlsZSI6eyIkaWQiOiIxNDEiLCJMaW5lQ29sb3IiOm51bGwsIkxpbmVXZWlnaHQiOjAuMCwiTGluZVR5cGUiOjAsIlBhcmVudFN0eWxlIjpudWxsfSwiUGFyZW50U3R5bGUiOm51bGx9LCJIb3Jpem9udGFsQ29ubmVjdG9yU3R5bGUiOnsiJGlkIjoiMTQyIiwiTGluZUNvbG9yIjp7IiRyZWYiOiI5OCJ9LCJMaW5lV2VpZ2h0IjoxLjAsIkxpbmVUeXBlIjowLCJQYXJlbnRTdHlsZSI6bnVsbH0sIlZlcnRpY2FsQ29ubmVjdG9yU3R5bGUiOnsiJGlkIjoiMTQz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0NCIsIk1hcmdpbiI6eyIkaWQiOiIxNDUiLCJUb3AiOjAsIkxlZnQiOjQsIlJpZ2h0Ijo0LCJCb3R0b20iOjB9LCJQYWRkaW5nIjp7IiRpZCI6IjE0NiIsIlRvcCI6MCwiTGVmdCI6MCwiUmlnaHQiOjAsIkJvdHRvbSI6MH0sIkJhY2tncm91bmQiOnsiJGlkIjoiMTQ3IiwiQ29sb3IiOnsiJGlkIjoiMTQ4IiwiQSI6MjU1LCJSIjoyMzEsIkciOjIzMCwiQiI6MjMwfX0sIklzVmlzaWJsZSI6dHJ1ZSwiV2lkdGgiOjAuMCwiSGVpZ2h0IjoxNi4wLCJCb3JkZXJTdHlsZSI6eyIkaWQiOiIxNDkiLCJMaW5lQ29sb3IiOnsiJHJlZiI6IjEwOSJ9LCJMaW5lV2VpZ2h0IjowLjAsIkxpbmVUeXBlIjowLCJQYXJlbnRTdHlsZSI6bnVsbH0sIlBhcmVudFN0eWxlIjpudWxsfSwiVGl0bGVTdHlsZSI6eyIkaWQiOiIxNTAiLCJGb250U2V0dGluZ3MiOnsiJGlkIjoiMTUxIiwiRm9udFNpemUiOjExLCJGb250TmFtZSI6IkNhbGlicmkiLCJJc0JvbGQiOnRydWUsIklzSXRhbGljIjpmYWxzZSwiSXNVbmRlcmxpbmVkIjpmYWxzZSwiUGFyZW50U3R5bGUiOm51bGx9LCJBdXRvU2l6ZSI6MCwiRm9yZWdyb3VuZCI6eyIkaWQiOiIxNTIiLCJDb2xvciI6eyIkcmVmIjoiMTE0In19LCJNYXhXaWR0aCI6OTYwLjAsIk1heEhlaWdodCI6IkluZmluaXR5IiwiU21hcnRGb3JlZ3JvdW5kSXNBY3RpdmUiOmZhbHNlLCJIb3Jpem9udGFsQWxpZ25tZW50IjoxLCJWZXJ0aWNhbEFsaWdubWVudCI6MCwiU21hcnRGb3JlZ3JvdW5kIjpudWxsLCJCYWNrZ3JvdW5kRmlsbFR5cGUiOjAsIk1hcmdpbiI6eyIkaWQiOiIxNTMiLCJUb3AiOjAsIkxlZnQiOjAsIlJpZ2h0IjowLCJCb3R0b20iOjB9LCJQYWRkaW5nIjp7IiRpZCI6IjE1NCIsIlRvcCI6MCwiTGVmdCI6MCwiUmlnaHQiOjAsIkJvdHRvbSI6MH0sIkJhY2tncm91bmQiOnsiJHJlZiI6IjExNyJ9LCJJc1Zpc2libGUiOnRydWUsIldpZHRoIjowLjAsIkhlaWdodCI6MC4wLCJCb3JkZXJTdHlsZSI6eyIkaWQiOiIxNTUiLCJMaW5lQ29sb3IiOm51bGwsIkxpbmVXZWlnaHQiOjAuMCwiTGluZVR5cGUiOjAsIlBhcmVudFN0eWxlIjpudWxsfSwiUGFyZW50U3R5bGUiOm51bGx9LCJEYXRlU3R5bGUiOnsiJGlkIjoiMTU2IiwiRm9udFNldHRpbmdzIjp7IiRpZCI6IjE1NyIsIkZvbnRTaXplIjoxMCwiRm9udE5hbWUiOiJDYWxpYnJpIiwiSXNCb2xkIjpmYWxzZSwiSXNJdGFsaWMiOmZhbHNlLCJJc1VuZGVybGluZWQiOmZhbHNlLCJQYXJlbnRTdHlsZSI6bnVsbH0sIkF1dG9TaXplIjowLCJGb3JlZ3JvdW5kIjp7IiRpZCI6IjE1OCIsIkNvbG9yIjp7IiRyZWYiOiIxMjEifX0sIk1heFdpZHRoIjoyMDAuMCwiTWF4SGVpZ2h0IjoiSW5maW5pdHkiLCJTbWFydEZvcmVncm91bmRJc0FjdGl2ZSI6ZmFsc2UsIkhvcml6b250YWxBbGlnbm1lbnQiOjAsIlZlcnRpY2FsQWxpZ25tZW50IjowLCJTbWFydEZvcmVncm91bmQiOm51bGwsIkJhY2tncm91bmRGaWxsVHlwZSI6MCwiTWFyZ2luIjp7IiRpZCI6IjE1OSIsIlRvcCI6MCwiTGVmdCI6MCwiUmlnaHQiOjAsIkJvdHRvbSI6MH0sIlBhZGRpbmciOnsiJGlkIjoiMTYwIiwiVG9wIjowLCJMZWZ0IjowLCJSaWdodCI6MCwiQm90dG9tIjowfSwiQmFja2dyb3VuZCI6eyIkcmVmIjoiMTI0In0sIklzVmlzaWJsZSI6dHJ1ZSwiV2lkdGgiOjAuMCwiSGVpZ2h0IjowLjAsIkJvcmRlclN0eWxlIjp7IiRpZCI6IjE2MSIsIkxpbmVDb2xvciI6bnVsbCwiTGluZVdlaWdodCI6MC4wLCJMaW5lVHlwZSI6MCwiUGFyZW50U3R5bGUiOm51bGx9LCJQYXJlbnRTdHlsZSI6bnVsbH0sIkRhdGVGb3JtYXQiOnsiJGlkIjoiMTY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xNjIifSwiSWQiOiJiNTNhYjI0YS02MGM4LTRiOTktOTJjMy0xNDNiZjZiYjY2MjMiLCJJbXBvcnRJZCI6bnVsbCwiVGl0bGUiOiJ0aGUgcm9hcmluZyB0d2VudGllcyBhbmQgdGhlIEdyZWF0IERlcHJlc3Npb24iLCJOb3RlIjpudWxsLCJIeXBlcmxpbmsiOm51bGwsIklzQ2hhbmdlZCI6ZmFsc2UsIklzTmV3IjpmYWxzZX0seyIkaWQiOiIxNjMiLCJHcm91cE5hbWUiOm51bGwsIlN0YXJ0RGF0ZSI6IjIwMTktMDktMjdUMDA6MDA6MDAiLCJFbmREYXRlIjoiMjAxOS0wOS0yN1QyMzo1OTowMCIsIlBlcmNlbnRhZ2VDb21wbGV0ZSI6bnVsbCwiU3R5bGUiOnsiJGlkIjoiMTY0IiwiU2hhcGUiOjAsIlNoYXBlVGhpY2tuZXNzIjox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m51bGx9LCJBdXRvU2l6ZSI6MCwiRm9yZWdyb3VuZCI6eyIkaWQiOiIxNjciLCJDb2xvciI6eyIkcmVmIjoiODYifX0sIk1heFdpZHRoIjoyMDAuMCwiTWF4SGVpZ2h0IjoiSW5maW5pdHkiLCJTbWFydEZvcmVncm91bmRJc0FjdGl2ZSI6ZmFsc2UsIkhvcml6b250YWxBbGlnbm1lbnQiOjAsIlZlcnRpY2FsQWxpZ25tZW50IjowLCJTbWFydEZvcmVncm91bmQiOm51bGwsIkJhY2tncm91bmRGaWxsVHlwZSI6MCwiTWFyZ2luIjp7IiRpZCI6IjE2OCIsIlRvcCI6MCwiTGVmdCI6MCwiUmlnaHQiOjAsIkJvdHRvbSI6MH0sIlBhZGRpbmciOnsiJGlkIjoiMTY5IiwiVG9wIjowLCJMZWZ0IjowLCJSaWdodCI6MCwiQm90dG9tIjowfSwiQmFja2dyb3VuZCI6eyIkcmVmIjoiODki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HJlZiI6IjkzIn19LCJNYXhXaWR0aCI6MjAwLjAsIk1heEhlaWdodCI6IkluZmluaXR5IiwiU21hcnRGb3JlZ3JvdW5kSXNBY3RpdmUiOmZhbHNlLCJIb3Jpem9udGFsQWxpZ25tZW50IjowLCJWZXJ0aWNhbEFsaWdubWVudCI6MCwiU21hcnRGb3JlZ3JvdW5kIjpudWxsLCJCYWNrZ3JvdW5kRmlsbFR5cGUiOjAsIk1hcmdpbiI6eyIkaWQiOiIxNzQiLCJUb3AiOjAsIkxlZnQiOjAsIlJpZ2h0IjowLCJCb3R0b20iOjB9LCJQYWRkaW5nIjp7IiRpZCI6IjE3NSIsIlRvcCI6MCwiTGVmdCI6MCwiUmlnaHQiOjAsIkJvdHRvbSI6MH0sIkJhY2tncm91bmQiOnsiJHJlZiI6Ijk2In0sIklzVmlzaWJsZSI6dHJ1ZSwiV2lkdGgiOjAuMCwiSGVpZ2h0IjowLjAsIkJvcmRlclN0eWxlIjp7IiRpZCI6IjE3NiIsIkxpbmVDb2xvciI6bnVsbCwiTGluZVdlaWdodCI6MC4wLCJMaW5lVHlwZSI6MCwiUGFyZW50U3R5bGUiOm51bGx9LCJQYXJlbnRTdHlsZSI6bnVsbH0sIkhvcml6b250YWxDb25uZWN0b3JTdHlsZSI6eyIkaWQiOiIxNzciLCJMaW5lQ29sb3IiOnsiJHJlZiI6Ijk4In0sIkxpbmVXZWlnaHQiOjEuMCwiTGluZVR5cGUiOjAsIlBhcmVudFN0eWxlIjpudWxsfSwiVmVydGljYWxDb25uZWN0b3JTdHlsZSI6eyIkaWQiOiIxNzg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c5IiwiTWFyZ2luIjp7IiRpZCI6IjE4MCIsIlRvcCI6MCwiTGVmdCI6NCwiUmlnaHQiOjQsIkJvdHRvbSI6MH0sIlBhZGRpbmciOnsiJGlkIjoiMTgxIiwiVG9wIjowLCJMZWZ0IjowLCJSaWdodCI6MCwiQm90dG9tIjowfSwiQmFja2dyb3VuZCI6eyIkaWQiOiIxODIiLCJDb2xvciI6eyIkaWQiOiIxODMiLCJBIjoyNTUsIlIiOjIzMSwiRyI6MjMwLCJCIjoyMzB9fSwiSXNWaXNpYmxlIjp0cnVlLCJXaWR0aCI6MC4wLCJIZWlnaHQiOjE2LjAsIkJvcmRlclN0eWxlIjp7IiRpZCI6IjE4NCIsIkxpbmVDb2xvciI6eyIkcmVmIjoiMTA5In0sIkxpbmVXZWlnaHQiOjAuMCwiTGluZVR5cGUiOjAsIlBhcmVudFN0eWxlIjpudWxsfSwiUGFyZW50U3R5bGUiOm51bGx9LCJUaXRsZVN0eWxlIjp7IiRpZCI6IjE4NSIsIkZvbnRTZXR0aW5ncyI6eyIkaWQiOiIxODYiLCJGb250U2l6ZSI6MTEsIkZvbnROYW1lIjoiQ2FsaWJyaSIsIklzQm9sZCI6dHJ1ZSwiSXNJdGFsaWMiOmZhbHNlLCJJc1VuZGVybGluZWQiOmZhbHNlLCJQYXJlbnRTdHlsZSI6bnVsbH0sIkF1dG9TaXplIjowLCJGb3JlZ3JvdW5kIjp7IiRpZCI6IjE4NyIsIkNvbG9yIjp7IiRyZWYiOiIxMTQifX0sIk1heFdpZHRoIjo5NjAuMCwiTWF4SGVpZ2h0IjoiSW5maW5pdHkiLCJTbWFydEZvcmVncm91bmRJc0FjdGl2ZSI6ZmFsc2UsIkhvcml6b250YWxBbGlnbm1lbnQiOjEsIlZlcnRpY2FsQWxpZ25tZW50IjowLCJTbWFydEZvcmVncm91bmQiOm51bGwsIkJhY2tncm91bmRGaWxsVHlwZSI6MCwiTWFyZ2luIjp7IiRpZCI6IjE4OCIsIlRvcCI6MCwiTGVmdCI6MCwiUmlnaHQiOjAsIkJvdHRvbSI6MH0sIlBhZGRpbmciOnsiJGlkIjoiMTg5IiwiVG9wIjowLCJMZWZ0IjowLCJSaWdodCI6MCwiQm90dG9tIjowfSwiQmFja2dyb3VuZCI6eyIkcmVmIjoiMTE3In0sIklzVmlzaWJsZSI6dHJ1ZSwiV2lkdGgiOjAuMCwiSGVpZ2h0IjowLjAsIkJvcmRlclN0eWxlIjp7IiRpZCI6IjE5MCIsIkxpbmVDb2xvciI6bnVsbCwiTGluZVdlaWdodCI6MC4wLCJMaW5lVHlwZSI6MCwiUGFyZW50U3R5bGUiOm51bGx9LCJQYXJlbnRTdHlsZSI6bnVsbH0sIkRhdGVTdHlsZSI6eyIkaWQiOiIxOTEiLCJGb250U2V0dGluZ3MiOnsiJGlkIjoiMTkyIiwiRm9udFNpemUiOjEwLCJGb250TmFtZSI6IkNhbGlicmkiLCJJc0JvbGQiOmZhbHNlLCJJc0l0YWxpYyI6ZmFsc2UsIklzVW5kZXJsaW5lZCI6ZmFsc2UsIlBhcmVudFN0eWxlIjpudWxsfSwiQXV0b1NpemUiOjAsIkZvcmVncm91bmQiOnsiJGlkIjoiMTkzIiwiQ29sb3IiOnsiJHJlZiI6IjEyMSJ9fSwiTWF4V2lkdGgiOjIwMC4wLCJNYXhIZWlnaHQiOiJJbmZpbml0eSIsIlNtYXJ0Rm9yZWdyb3VuZElzQWN0aXZlIjpmYWxzZSwiSG9yaXpvbnRhbEFsaWdubWVudCI6MCwiVmVydGljYWxBbGlnbm1lbnQiOjAsIlNtYXJ0Rm9yZWdyb3VuZCI6bnVsbCwiQmFja2dyb3VuZEZpbGxUeXBlIjowLCJNYXJnaW4iOnsiJGlkIjoiMTk0IiwiVG9wIjowLCJMZWZ0IjowLCJSaWdodCI6MCwiQm90dG9tIjowfSwiUGFkZGluZyI6eyIkaWQiOiIxOTUiLCJUb3AiOjAsIkxlZnQiOjAsIlJpZ2h0IjowLCJCb3R0b20iOjB9LCJCYWNrZ3JvdW5kIjp7IiRyZWYiOiIxMjQifSwiSXNWaXNpYmxlIjp0cnVlLCJXaWR0aCI6MC4wLCJIZWlnaHQiOjAuMCwiQm9yZGVyU3R5bGUiOnsiJGlkIjoiMTk2IiwiTGluZUNvbG9yIjpudWxsLCJMaW5lV2VpZ2h0IjowLjAsIkxpbmVUeXBlIjowLCJQYXJlbnRTdHlsZSI6bnVsbH0sIlBhcmVudFN0eWxlIjpudWxsfSwiRGF0ZUZvcm1hdCI6eyIkaWQiOiIxOTc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E5NyJ9LCJJZCI6ImNmYWQzNmZjLTZhNDktNDA3YS04MzIyLWJjNTVlM2NlMjIyNSIsIkltcG9ydElkIjpudWxsLCJUaXRsZSI6InRoZSBnb2xkZW4gYWdlIG9mIGNhcGl0YWxpc20gYW5kIHN0YWdmbGF0aW9uIiwiTm90ZSI6bnVsbCwiSHlwZXJsaW5rIjpudWxsLCJJc0NoYW5nZWQiOmZhbHNlLCJJc05ldyI6ZmFsc2V9LHsiJGlkIjoiMTk4IiwiR3JvdXBOYW1lIjpudWxsLCJTdGFydERhdGUiOiIyMDE5LTA5LTI4VDAwOjAwOjAwIiwiRW5kRGF0ZSI6IjIwMTktMDktMjhUMjM6NTk6MDAiLCJQZXJjZW50YWdlQ29tcGxldGUiOm51bGwsIlN0eWxlIjp7IiRpZCI6IjE5OSIsIlNoYXBlIjowLCJTaGFwZVRoaWNrbmVzcyI6MSwiRHVyYXRpb25Gb3JtYXQiOjAsIkluY2x1ZGVOb25Xb3JraW5nRGF5c0luRHVyYXRpb24iOmZhbHNlLCJQZXJjZW50YWdlQ29tcGxldGVTdHlsZSI6eyIkaWQiOiIyMDAiLCJGb250U2V0dGluZ3MiOnsiJGlkIjoiMjAxIiwiRm9udFNpemUiOjEwLCJGb250TmFtZSI6IkNhbGlicmkiLCJJc0JvbGQiOmZhbHNlLCJJc0l0YWxpYyI6ZmFsc2UsIklzVW5kZXJsaW5lZCI6ZmFsc2UsIlBhcmVudFN0eWxlIjpudWxsfSwiQXV0b1NpemUiOjAsIkZvcmVncm91bmQiOnsiJGlkIjoiMjAyIiwiQ29sb3IiOnsiJHJlZiI6Ijg2In19LCJNYXhXaWR0aCI6MjAwLjAsIk1heEhlaWdodCI6IkluZmluaXR5IiwiU21hcnRGb3JlZ3JvdW5kSXNBY3RpdmUiOmZhbHNlLCJIb3Jpem9udGFsQWxpZ25tZW50IjowLCJWZXJ0aWNhbEFsaWdubWVudCI6MCwiU21hcnRGb3JlZ3JvdW5kIjpudWxsLCJCYWNrZ3JvdW5kRmlsbFR5cGUiOjAsIk1hcmdpbiI6eyIkaWQiOiIyMDMiLCJUb3AiOjAsIkxlZnQiOjAsIlJpZ2h0IjowLCJCb3R0b20iOjB9LCJQYWRkaW5nIjp7IiRpZCI6IjIwNCIsIlRvcCI6MCwiTGVmdCI6MCwiUmlnaHQiOjAsIkJvdHRvbSI6MH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QmFja2dyb3VuZEZpbGxUeXBlIjowLCJNYXJnaW4iOnsiJGlkIjoiMjA5IiwiVG9wIjowLCJMZWZ0IjowLCJSaWdodCI6MCwiQm90dG9tIjowfSwiUGFkZGluZyI6eyIkaWQiOiIyMTAiLCJUb3AiOjAsIkxlZnQiOjAsIlJpZ2h0IjowLCJCb3R0b20iOjB9LCJCYWNrZ3JvdW5kIjp7IiRyZWYiOiI5NiJ9LCJJc1Zpc2libGUiOnRydWUsIldpZHRoIjowLjAsIkhlaWdodCI6MC4wLCJCb3JkZXJTdHlsZSI6eyIkaWQiOiIyMTEiLCJMaW5lQ29sb3IiOm51bGwsIkxpbmVXZWlnaHQiOjAuMCwiTGluZVR5cGUiOjAsIlBhcmVudFN0eWxlIjpudWxsfSwiUGFyZW50U3R5bGUiOm51bGx9LCJIb3Jpem9udGFsQ29ubmVjdG9yU3R5bGUiOnsiJGlkIjoiMjEyIiwiTGluZUNvbG9yIjp7IiRyZWYiOiI5OCJ9LCJMaW5lV2VpZ2h0IjoxLjAsIkxpbmVUeXBlIjowLCJQYXJlbnRTdHlsZSI6bnVsbH0sIlZlcnRpY2FsQ29ubmVjdG9yU3R5bGUiOnsiJGlkIjoiMjEz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xNCIsIk1hcmdpbiI6eyIkaWQiOiIyMTUiLCJUb3AiOjAsIkxlZnQiOjQsIlJpZ2h0Ijo0LCJCb3R0b20iOjB9LCJQYWRkaW5nIjp7IiRpZCI6IjIxNiIsIlRvcCI6MCwiTGVmdCI6MCwiUmlnaHQiOjAsIkJvdHRvbSI6MH0sIkJhY2tncm91bmQiOnsiJGlkIjoiMjE3IiwiQ29sb3IiOnsiJGlkIjoiMjE4IiwiQSI6MjU1LCJSIjoyMzEsIkciOjIzMCwiQiI6MjMwfX0sIklzVmlzaWJsZSI6dHJ1ZSwiV2lkdGgiOjAuMCwiSGVpZ2h0IjoxNi4wLCJCb3JkZXJTdHlsZSI6eyIkaWQiOiIyMTkiLCJMaW5lQ29sb3IiOnsiJHJlZiI6IjEwOSJ9LCJMaW5lV2VpZ2h0IjowLjAsIkxpbmVUeXBlIjowLCJQYXJlbnRTdHlsZSI6bnVsbH0sIlBhcmVudFN0eWxlIjpudWxsfSwiVGl0bGVTdHlsZSI6eyIkaWQiOiIyMjAiLCJGb250U2V0dGluZ3MiOnsiJGlkIjoiMjIxIiwiRm9udFNpemUiOjExLCJGb250TmFtZSI6IkNhbGlicmkiLCJJc0JvbGQiOnRydWUsIklzSXRhbGljIjpmYWxzZSwiSXNVbmRlcmxpbmVkIjpmYWxzZSwiUGFyZW50U3R5bGUiOm51bGx9LCJBdXRvU2l6ZSI6MCwiRm9yZWdyb3VuZCI6eyIkaWQiOiIyMjIiLCJDb2xvciI6eyIkcmVmIjoiMTE0In19LCJNYXhXaWR0aCI6OTYwLjAsIk1heEhlaWdodCI6IkluZmluaXR5IiwiU21hcnRGb3JlZ3JvdW5kSXNBY3RpdmUiOmZhbHNlLCJIb3Jpem9udGFsQWxpZ25tZW50Ijox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ExNyJ9LCJJc1Zpc2libGUiOnRydWUsIldpZHRoIjowLjAsIkhlaWdodCI6MC4wLCJCb3JkZXJTdHlsZSI6eyIkaWQiOiIyMjUiLCJMaW5lQ29sb3IiOm51bGwsIkxpbmVXZWlnaHQiOjAuMCwiTGluZVR5cGUiOjAsIlBhcmVudFN0eWxlIjpudWxsfSwiUGFyZW50U3R5bGUiOm51bGx9LCJEY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xMjEifX0sIk1heFdpZHRoIjoyMDAuMCwiTWF4SGVpZ2h0IjoiSW5maW5pdHkiLCJTbWFydEZvcmVncm91bmRJc0FjdGl2ZSI6ZmFsc2UsIkhvcml6b250YWxBbGlnbm1lbnQiOjAsIlZlcnRpY2FsQWxpZ25tZW50IjowLCJTbWFydEZvcmVncm91bmQiOm51bGwsIkJhY2tncm91bmRGaWxsVHlwZSI6MCwiTWFyZ2luIjp7IiRpZCI6IjIyOSIsIlRvcCI6MCwiTGVmdCI6MCwiUmlnaHQiOjAsIkJvdHRvbSI6MH0sIlBhZGRpbmciOnsiJGlkIjoiMjMwIiwiVG9wIjowLCJMZWZ0IjowLCJSaWdodCI6MCwiQm90dG9tIjowfSwiQmFja2dyb3VuZCI6eyIkcmVmIjoiMTI0In0sIklzVmlzaWJsZSI6dHJ1ZSwiV2lkdGgiOjAuMCwiSGVpZ2h0IjowLjAsIkJvcmRlclN0eWxlIjp7IiRpZCI6IjIzMSIsIkxpbmVDb2xvciI6bnVsbCwiTGluZVdlaWdodCI6MC4wLCJMaW5lVHlwZSI6MCwiUGFyZW50U3R5bGUiOm51bGx9LCJQYXJlbnRTdHlsZSI6bnVsbH0sIkRhdGVGb3JtYXQiOnsiJGlkIjoiMjM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sIlNtYXJ0RHVyYXRpb25BY3RpdmF0ZWQiOmZhbHNlLCJEYXRlRm9ybWF0Ijp7IiRyZWYiOiIyMzIifSwiSWQiOiI2OGVjZDIyMC00Y2Q1LTQwNTEtODI1ZC02Y2NjNzMyNzIyMmMiLCJJbXBvcnRJZCI6bnVsbCwiVGl0bGUiOiJ0aGUgZ3JlYXQgbW9kZXJhdGlvbiBhbmQgc3Vic2VxdWVudCBmaW5hbmNpYWwgY3Jpc2lzIG9mIDIwMDgiLCJOb3RlIjpudWxsLCJIeXBlcmxpbmsiOm51bGwsIklzQ2hhbmdlZCI6ZmFsc2UsIklzTmV3IjpmYWxzZX1dLCJNc1Byb2plY3RJdGVtc1RyZWUiOnsiJGlkIjoiMjMzIiwiUm9vdCI6eyJJbXBvcnRJZCI6bnVsbCwiSXNJbXBvcnRlZCI6ZmFsc2UsIkNoaWxkcmVuIjpbXX19LCJNZXRhZGF0YSI6eyIkaWQiOiIyMzQiLCJSZWNlbnRDb2xvcnNDb2xsZWN0aW9uIjoiW10ifSwiU2V0dGluZ3MiOnsiJGlkIjoiMjM1IiwiSW1wYU9wdGlvbnMiOnsiJGlkIjoiMjM2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yMzciLCJVc2VUaW1lIjpmYWxzZSwiV29ya0RheVN0YXJ0IjoiMDA6MDA6MDAiLCJXb3JrRGF5RW5kIjoiMjM6NTk6MDAifSwiTGFzdFVzZWRUZW1wbGF0ZUlkIjoiYzExZjZmNDktN2RiOC00NWZkLWJhMzItYmZjYWVhNDkyZjM5In0="/>
  <p:tag name="__MASTER" val="__part_0"/>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FF5A50"/>
      </a:accent1>
      <a:accent2>
        <a:srgbClr val="FFECD0"/>
      </a:accent2>
      <a:accent3>
        <a:srgbClr val="EBEBEB"/>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17-The-Great-Depression-1.0" id="{9854C02B-5D59-4BBB-81D5-B4683360F2ED}" vid="{8DBC629D-1B7A-4418-9A12-AB1E50E3D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1570</Words>
  <Application>Microsoft Office PowerPoint</Application>
  <PresentationFormat>Widescreen</PresentationFormat>
  <Paragraphs>164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Courier New</vt:lpstr>
      <vt:lpstr>Office Theme</vt:lpstr>
      <vt:lpstr>Unit 17 (An Overview)</vt:lpstr>
      <vt:lpstr>PowerPoint Presentation</vt:lpstr>
      <vt:lpstr> Three Stories: One Big Picture</vt:lpstr>
      <vt:lpstr>PowerPoint Presentation</vt:lpstr>
      <vt:lpstr>The three economic epochs</vt:lpstr>
      <vt:lpstr>International comparisons</vt:lpstr>
      <vt:lpstr>What Caused the End of the Most Recent Epoch? Small Causes With Big Consequence</vt:lpstr>
      <vt:lpstr>Self-correcting Mechanism and Government Intervention</vt:lpstr>
      <vt:lpstr>Subprime borrowers</vt:lpstr>
      <vt:lpstr>How did a small problem in the US housing market send the global economy to the brink of a catastrophe? (1 of 5) </vt:lpstr>
      <vt:lpstr>How did a small problem in the US housing market send the global economy to the brink of a catastrophe? (2 of 5)</vt:lpstr>
      <vt:lpstr>How did a small problem in the US housing market send the global economy to the brink of a catastrophe? (3 of 5) </vt:lpstr>
      <vt:lpstr>How did a small problem in the US housing market send the global economy to the brink of a catastrophe? (4 of 5) </vt:lpstr>
      <vt:lpstr>How did a small problem in the US housing market send the global economy to the brink of a catastrophe? (5 of 5) </vt:lpstr>
      <vt:lpstr>Great Depression: Causes </vt:lpstr>
      <vt:lpstr>The Great Depression</vt:lpstr>
      <vt:lpstr>The problem of deflation (1 of 2)</vt:lpstr>
      <vt:lpstr>The problem of deflation (2 of 2)</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dc:title>
  <dc:creator>Elham Saeidinezhad</dc:creator>
  <cp:lastModifiedBy>Elham Saeidinezhad</cp:lastModifiedBy>
  <cp:revision>44</cp:revision>
  <dcterms:created xsi:type="dcterms:W3CDTF">2019-09-26T21:21:00Z</dcterms:created>
  <dcterms:modified xsi:type="dcterms:W3CDTF">2019-09-27T02:25:20Z</dcterms:modified>
</cp:coreProperties>
</file>