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4"/>
  </p:notesMasterIdLst>
  <p:handoutMasterIdLst>
    <p:handoutMasterId r:id="rId115"/>
  </p:handoutMasterIdLst>
  <p:sldIdLst>
    <p:sldId id="256" r:id="rId2"/>
    <p:sldId id="276" r:id="rId3"/>
    <p:sldId id="262" r:id="rId4"/>
    <p:sldId id="257" r:id="rId5"/>
    <p:sldId id="317" r:id="rId6"/>
    <p:sldId id="258" r:id="rId7"/>
    <p:sldId id="263" r:id="rId8"/>
    <p:sldId id="340" r:id="rId9"/>
    <p:sldId id="341" r:id="rId10"/>
    <p:sldId id="342" r:id="rId11"/>
    <p:sldId id="343" r:id="rId12"/>
    <p:sldId id="298" r:id="rId13"/>
    <p:sldId id="344" r:id="rId14"/>
    <p:sldId id="345" r:id="rId15"/>
    <p:sldId id="346" r:id="rId16"/>
    <p:sldId id="347" r:id="rId17"/>
    <p:sldId id="348" r:id="rId18"/>
    <p:sldId id="349" r:id="rId19"/>
    <p:sldId id="350" r:id="rId20"/>
    <p:sldId id="318" r:id="rId21"/>
    <p:sldId id="300" r:id="rId22"/>
    <p:sldId id="319" r:id="rId23"/>
    <p:sldId id="320" r:id="rId24"/>
    <p:sldId id="301" r:id="rId25"/>
    <p:sldId id="351" r:id="rId26"/>
    <p:sldId id="302" r:id="rId27"/>
    <p:sldId id="352" r:id="rId28"/>
    <p:sldId id="361" r:id="rId29"/>
    <p:sldId id="353" r:id="rId30"/>
    <p:sldId id="354" r:id="rId31"/>
    <p:sldId id="355" r:id="rId32"/>
    <p:sldId id="356" r:id="rId33"/>
    <p:sldId id="357" r:id="rId34"/>
    <p:sldId id="358" r:id="rId35"/>
    <p:sldId id="359" r:id="rId36"/>
    <p:sldId id="360" r:id="rId37"/>
    <p:sldId id="291" r:id="rId38"/>
    <p:sldId id="303" r:id="rId39"/>
    <p:sldId id="366" r:id="rId40"/>
    <p:sldId id="362" r:id="rId41"/>
    <p:sldId id="363" r:id="rId42"/>
    <p:sldId id="321" r:id="rId43"/>
    <p:sldId id="304" r:id="rId44"/>
    <p:sldId id="322" r:id="rId45"/>
    <p:sldId id="364" r:id="rId46"/>
    <p:sldId id="365" r:id="rId47"/>
    <p:sldId id="264" r:id="rId48"/>
    <p:sldId id="367" r:id="rId49"/>
    <p:sldId id="378" r:id="rId50"/>
    <p:sldId id="379" r:id="rId51"/>
    <p:sldId id="380" r:id="rId52"/>
    <p:sldId id="381" r:id="rId53"/>
    <p:sldId id="382" r:id="rId54"/>
    <p:sldId id="305" r:id="rId55"/>
    <p:sldId id="368" r:id="rId56"/>
    <p:sldId id="309" r:id="rId57"/>
    <p:sldId id="369" r:id="rId58"/>
    <p:sldId id="370" r:id="rId59"/>
    <p:sldId id="371" r:id="rId60"/>
    <p:sldId id="310" r:id="rId61"/>
    <p:sldId id="372" r:id="rId62"/>
    <p:sldId id="373" r:id="rId63"/>
    <p:sldId id="374" r:id="rId64"/>
    <p:sldId id="375" r:id="rId65"/>
    <p:sldId id="376" r:id="rId66"/>
    <p:sldId id="323" r:id="rId67"/>
    <p:sldId id="324" r:id="rId68"/>
    <p:sldId id="325" r:id="rId69"/>
    <p:sldId id="377" r:id="rId70"/>
    <p:sldId id="312" r:id="rId71"/>
    <p:sldId id="311" r:id="rId72"/>
    <p:sldId id="326" r:id="rId73"/>
    <p:sldId id="327" r:id="rId74"/>
    <p:sldId id="328" r:id="rId75"/>
    <p:sldId id="329" r:id="rId76"/>
    <p:sldId id="331" r:id="rId77"/>
    <p:sldId id="332" r:id="rId78"/>
    <p:sldId id="333" r:id="rId79"/>
    <p:sldId id="334" r:id="rId80"/>
    <p:sldId id="335" r:id="rId81"/>
    <p:sldId id="336" r:id="rId82"/>
    <p:sldId id="337" r:id="rId83"/>
    <p:sldId id="338" r:id="rId84"/>
    <p:sldId id="339" r:id="rId85"/>
    <p:sldId id="313" r:id="rId86"/>
    <p:sldId id="384" r:id="rId87"/>
    <p:sldId id="385" r:id="rId88"/>
    <p:sldId id="265" r:id="rId89"/>
    <p:sldId id="383" r:id="rId90"/>
    <p:sldId id="386" r:id="rId91"/>
    <p:sldId id="387" r:id="rId92"/>
    <p:sldId id="388" r:id="rId93"/>
    <p:sldId id="389" r:id="rId94"/>
    <p:sldId id="390" r:id="rId95"/>
    <p:sldId id="391" r:id="rId96"/>
    <p:sldId id="392" r:id="rId97"/>
    <p:sldId id="394" r:id="rId98"/>
    <p:sldId id="395" r:id="rId99"/>
    <p:sldId id="396" r:id="rId100"/>
    <p:sldId id="393" r:id="rId101"/>
    <p:sldId id="397" r:id="rId102"/>
    <p:sldId id="314" r:id="rId103"/>
    <p:sldId id="398" r:id="rId104"/>
    <p:sldId id="281" r:id="rId105"/>
    <p:sldId id="315" r:id="rId106"/>
    <p:sldId id="295" r:id="rId107"/>
    <p:sldId id="266" r:id="rId108"/>
    <p:sldId id="296" r:id="rId109"/>
    <p:sldId id="316" r:id="rId110"/>
    <p:sldId id="282" r:id="rId111"/>
    <p:sldId id="285" r:id="rId112"/>
    <p:sldId id="284" r:id="rId113"/>
  </p:sldIdLst>
  <p:sldSz cx="12192000" cy="6858000"/>
  <p:notesSz cx="6858000" cy="9144000"/>
  <p:custDataLst>
    <p:tags r:id="rId1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6" d="100"/>
          <a:sy n="106" d="100"/>
        </p:scale>
        <p:origin x="126" y="222"/>
      </p:cViewPr>
      <p:guideLst>
        <p:guide orient="horz" pos="2160"/>
        <p:guide pos="3840"/>
      </p:guideLst>
    </p:cSldViewPr>
  </p:slideViewPr>
  <p:notesTextViewPr>
    <p:cViewPr>
      <p:scale>
        <a:sx n="1" d="1"/>
        <a:sy n="1" d="1"/>
      </p:scale>
      <p:origin x="0" y="0"/>
    </p:cViewPr>
  </p:notesTextViewPr>
  <p:notesViewPr>
    <p:cSldViewPr snapToGrid="0">
      <p:cViewPr varScale="1">
        <p:scale>
          <a:sx n="88" d="100"/>
          <a:sy n="88" d="100"/>
        </p:scale>
        <p:origin x="3822" y="11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AADC92-EA2C-4E94-B309-E85D827F9CA5}" type="doc">
      <dgm:prSet loTypeId="urn:microsoft.com/office/officeart/2005/8/layout/process2" loCatId="process" qsTypeId="urn:microsoft.com/office/officeart/2005/8/quickstyle/simple1" qsCatId="simple" csTypeId="urn:microsoft.com/office/officeart/2005/8/colors/accent0_3" csCatId="mainScheme" phldr="1"/>
      <dgm:spPr/>
    </dgm:pt>
    <dgm:pt modelId="{7E0AF685-B563-4756-91D9-F612C1BBCC94}">
      <dgm:prSet phldrT="[Text]" custT="1"/>
      <dgm:spPr/>
      <dgm:t>
        <a:bodyPr/>
        <a:lstStyle/>
        <a:p>
          <a:r>
            <a:rPr lang="en-US" sz="2000" dirty="0"/>
            <a:t>High Output Growth </a:t>
          </a:r>
        </a:p>
      </dgm:t>
    </dgm:pt>
    <dgm:pt modelId="{F4080DE7-AC0C-4225-8EA3-523086BC1145}" type="parTrans" cxnId="{4DBFDD2D-B4E1-4268-A9BB-F24DCE2CB608}">
      <dgm:prSet/>
      <dgm:spPr/>
      <dgm:t>
        <a:bodyPr/>
        <a:lstStyle/>
        <a:p>
          <a:endParaRPr lang="en-US"/>
        </a:p>
      </dgm:t>
    </dgm:pt>
    <dgm:pt modelId="{C2C84848-3217-4825-829A-82D0346EF8B5}" type="sibTrans" cxnId="{4DBFDD2D-B4E1-4268-A9BB-F24DCE2CB608}">
      <dgm:prSet/>
      <dgm:spPr/>
      <dgm:t>
        <a:bodyPr/>
        <a:lstStyle/>
        <a:p>
          <a:endParaRPr lang="en-US"/>
        </a:p>
      </dgm:t>
    </dgm:pt>
    <dgm:pt modelId="{F748FC33-FB40-4539-9897-CD194A00D0BC}">
      <dgm:prSet phldrT="[Text]" custT="1"/>
      <dgm:spPr/>
      <dgm:t>
        <a:bodyPr/>
        <a:lstStyle/>
        <a:p>
          <a:r>
            <a:rPr lang="en-US" sz="2000" dirty="0"/>
            <a:t>Low Unemployment</a:t>
          </a:r>
        </a:p>
      </dgm:t>
    </dgm:pt>
    <dgm:pt modelId="{1E99D7F8-A3CF-4366-9D47-F738E1ED751C}" type="parTrans" cxnId="{BFED67AD-F417-4383-B1D4-B4FA21099786}">
      <dgm:prSet/>
      <dgm:spPr/>
      <dgm:t>
        <a:bodyPr/>
        <a:lstStyle/>
        <a:p>
          <a:endParaRPr lang="en-US"/>
        </a:p>
      </dgm:t>
    </dgm:pt>
    <dgm:pt modelId="{8340EF0E-C31B-497B-9B8A-3C240EF8C967}" type="sibTrans" cxnId="{BFED67AD-F417-4383-B1D4-B4FA21099786}">
      <dgm:prSet/>
      <dgm:spPr/>
      <dgm:t>
        <a:bodyPr/>
        <a:lstStyle/>
        <a:p>
          <a:endParaRPr lang="en-US"/>
        </a:p>
      </dgm:t>
    </dgm:pt>
    <dgm:pt modelId="{94755ADF-E58E-4519-8207-19F131773F5B}" type="pres">
      <dgm:prSet presAssocID="{16AADC92-EA2C-4E94-B309-E85D827F9CA5}" presName="linearFlow" presStyleCnt="0">
        <dgm:presLayoutVars>
          <dgm:resizeHandles val="exact"/>
        </dgm:presLayoutVars>
      </dgm:prSet>
      <dgm:spPr/>
    </dgm:pt>
    <dgm:pt modelId="{A3FF480C-6B28-4D4A-BE41-7C129BCEB1A6}" type="pres">
      <dgm:prSet presAssocID="{7E0AF685-B563-4756-91D9-F612C1BBCC94}" presName="node" presStyleLbl="node1" presStyleIdx="0" presStyleCnt="2" custScaleX="21658" custScaleY="17883" custLinFactNeighborX="-23670" custLinFactNeighborY="9660">
        <dgm:presLayoutVars>
          <dgm:bulletEnabled val="1"/>
        </dgm:presLayoutVars>
      </dgm:prSet>
      <dgm:spPr/>
      <dgm:t>
        <a:bodyPr/>
        <a:lstStyle/>
        <a:p>
          <a:endParaRPr lang="en-US"/>
        </a:p>
      </dgm:t>
    </dgm:pt>
    <dgm:pt modelId="{95194EE3-602F-48D9-AD38-C930EA3B6E7F}" type="pres">
      <dgm:prSet presAssocID="{C2C84848-3217-4825-829A-82D0346EF8B5}" presName="sibTrans" presStyleLbl="sibTrans2D1" presStyleIdx="0" presStyleCnt="1" custAng="21487739" custScaleX="69289" custScaleY="13658" custLinFactNeighborX="-1651" custLinFactNeighborY="1485"/>
      <dgm:spPr/>
      <dgm:t>
        <a:bodyPr/>
        <a:lstStyle/>
        <a:p>
          <a:endParaRPr lang="en-US"/>
        </a:p>
      </dgm:t>
    </dgm:pt>
    <dgm:pt modelId="{2D3C6C49-6586-4882-9874-0AA4C5561C54}" type="pres">
      <dgm:prSet presAssocID="{C2C84848-3217-4825-829A-82D0346EF8B5}" presName="connectorText" presStyleLbl="sibTrans2D1" presStyleIdx="0" presStyleCnt="1"/>
      <dgm:spPr/>
      <dgm:t>
        <a:bodyPr/>
        <a:lstStyle/>
        <a:p>
          <a:endParaRPr lang="en-US"/>
        </a:p>
      </dgm:t>
    </dgm:pt>
    <dgm:pt modelId="{270B96DB-C17D-45AE-B5AE-E0D91B38D380}" type="pres">
      <dgm:prSet presAssocID="{F748FC33-FB40-4539-9897-CD194A00D0BC}" presName="node" presStyleLbl="node1" presStyleIdx="1" presStyleCnt="2" custScaleX="23267" custScaleY="15555" custLinFactNeighborX="12531" custLinFactNeighborY="-8080">
        <dgm:presLayoutVars>
          <dgm:bulletEnabled val="1"/>
        </dgm:presLayoutVars>
      </dgm:prSet>
      <dgm:spPr/>
      <dgm:t>
        <a:bodyPr/>
        <a:lstStyle/>
        <a:p>
          <a:endParaRPr lang="en-US"/>
        </a:p>
      </dgm:t>
    </dgm:pt>
  </dgm:ptLst>
  <dgm:cxnLst>
    <dgm:cxn modelId="{E120B4BC-A475-4C3D-B60F-5CB026E1C52B}" type="presOf" srcId="{16AADC92-EA2C-4E94-B309-E85D827F9CA5}" destId="{94755ADF-E58E-4519-8207-19F131773F5B}" srcOrd="0" destOrd="0" presId="urn:microsoft.com/office/officeart/2005/8/layout/process2"/>
    <dgm:cxn modelId="{4DBFDD2D-B4E1-4268-A9BB-F24DCE2CB608}" srcId="{16AADC92-EA2C-4E94-B309-E85D827F9CA5}" destId="{7E0AF685-B563-4756-91D9-F612C1BBCC94}" srcOrd="0" destOrd="0" parTransId="{F4080DE7-AC0C-4225-8EA3-523086BC1145}" sibTransId="{C2C84848-3217-4825-829A-82D0346EF8B5}"/>
    <dgm:cxn modelId="{C69AC726-C906-4D8D-8326-265A1FF01226}" type="presOf" srcId="{F748FC33-FB40-4539-9897-CD194A00D0BC}" destId="{270B96DB-C17D-45AE-B5AE-E0D91B38D380}" srcOrd="0" destOrd="0" presId="urn:microsoft.com/office/officeart/2005/8/layout/process2"/>
    <dgm:cxn modelId="{682C3893-92FC-439A-9C45-305BE1F44E1A}" type="presOf" srcId="{C2C84848-3217-4825-829A-82D0346EF8B5}" destId="{95194EE3-602F-48D9-AD38-C930EA3B6E7F}" srcOrd="0" destOrd="0" presId="urn:microsoft.com/office/officeart/2005/8/layout/process2"/>
    <dgm:cxn modelId="{71393870-F420-478F-AD9C-0161D81137E5}" type="presOf" srcId="{C2C84848-3217-4825-829A-82D0346EF8B5}" destId="{2D3C6C49-6586-4882-9874-0AA4C5561C54}" srcOrd="1" destOrd="0" presId="urn:microsoft.com/office/officeart/2005/8/layout/process2"/>
    <dgm:cxn modelId="{BFED67AD-F417-4383-B1D4-B4FA21099786}" srcId="{16AADC92-EA2C-4E94-B309-E85D827F9CA5}" destId="{F748FC33-FB40-4539-9897-CD194A00D0BC}" srcOrd="1" destOrd="0" parTransId="{1E99D7F8-A3CF-4366-9D47-F738E1ED751C}" sibTransId="{8340EF0E-C31B-497B-9B8A-3C240EF8C967}"/>
    <dgm:cxn modelId="{874822B3-04C6-4988-88BF-49FD2B184215}" type="presOf" srcId="{7E0AF685-B563-4756-91D9-F612C1BBCC94}" destId="{A3FF480C-6B28-4D4A-BE41-7C129BCEB1A6}" srcOrd="0" destOrd="0" presId="urn:microsoft.com/office/officeart/2005/8/layout/process2"/>
    <dgm:cxn modelId="{4FF5E540-378B-415A-B4DC-59A77ECAD646}" type="presParOf" srcId="{94755ADF-E58E-4519-8207-19F131773F5B}" destId="{A3FF480C-6B28-4D4A-BE41-7C129BCEB1A6}" srcOrd="0" destOrd="0" presId="urn:microsoft.com/office/officeart/2005/8/layout/process2"/>
    <dgm:cxn modelId="{924C6446-DAF3-4406-9900-7E55A8D46333}" type="presParOf" srcId="{94755ADF-E58E-4519-8207-19F131773F5B}" destId="{95194EE3-602F-48D9-AD38-C930EA3B6E7F}" srcOrd="1" destOrd="0" presId="urn:microsoft.com/office/officeart/2005/8/layout/process2"/>
    <dgm:cxn modelId="{659E1859-D6BF-44E3-933A-049D52F399D4}" type="presParOf" srcId="{95194EE3-602F-48D9-AD38-C930EA3B6E7F}" destId="{2D3C6C49-6586-4882-9874-0AA4C5561C54}" srcOrd="0" destOrd="0" presId="urn:microsoft.com/office/officeart/2005/8/layout/process2"/>
    <dgm:cxn modelId="{3C42C4D5-7A55-4507-985C-2D807C1CBA82}" type="presParOf" srcId="{94755ADF-E58E-4519-8207-19F131773F5B}" destId="{270B96DB-C17D-45AE-B5AE-E0D91B38D380}" srcOrd="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FF480C-6B28-4D4A-BE41-7C129BCEB1A6}">
      <dsp:nvSpPr>
        <dsp:cNvPr id="0" name=""/>
        <dsp:cNvSpPr/>
      </dsp:nvSpPr>
      <dsp:spPr>
        <a:xfrm>
          <a:off x="699105" y="2364971"/>
          <a:ext cx="2112434" cy="96902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High Output Growth </a:t>
          </a:r>
        </a:p>
      </dsp:txBody>
      <dsp:txXfrm>
        <a:off x="727487" y="2393353"/>
        <a:ext cx="2055670" cy="912256"/>
      </dsp:txXfrm>
    </dsp:sp>
    <dsp:sp modelId="{95194EE3-602F-48D9-AD38-C930EA3B6E7F}">
      <dsp:nvSpPr>
        <dsp:cNvPr id="0" name=""/>
        <dsp:cNvSpPr/>
      </dsp:nvSpPr>
      <dsp:spPr>
        <a:xfrm rot="21581380">
          <a:off x="3116634" y="2766205"/>
          <a:ext cx="696612" cy="33303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116635" y="2833083"/>
        <a:ext cx="596701" cy="199822"/>
      </dsp:txXfrm>
    </dsp:sp>
    <dsp:sp modelId="{270B96DB-C17D-45AE-B5AE-E0D91B38D380}">
      <dsp:nvSpPr>
        <dsp:cNvPr id="0" name=""/>
        <dsp:cNvSpPr/>
      </dsp:nvSpPr>
      <dsp:spPr>
        <a:xfrm>
          <a:off x="4151538" y="2524246"/>
          <a:ext cx="2269370" cy="84287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Low Unemployment</a:t>
          </a:r>
        </a:p>
      </dsp:txBody>
      <dsp:txXfrm>
        <a:off x="4176225" y="2548933"/>
        <a:ext cx="2219996" cy="793499"/>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9B1A07-F18E-41BE-95F5-1B9BC58AF744}" type="datetimeFigureOut">
              <a:rPr lang="en-GB" smtClean="0"/>
              <a:pPr/>
              <a:t>13/11/2019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638E3D-771E-4672-A11D-8D2C32B32D69}" type="slidenum">
              <a:rPr lang="en-GB" smtClean="0"/>
              <a:pPr/>
              <a:t>‹#›</a:t>
            </a:fld>
            <a:endParaRPr lang="en-GB"/>
          </a:p>
        </p:txBody>
      </p:sp>
    </p:spTree>
    <p:extLst>
      <p:ext uri="{BB962C8B-B14F-4D97-AF65-F5344CB8AC3E}">
        <p14:creationId xmlns:p14="http://schemas.microsoft.com/office/powerpoint/2010/main" val="22329738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1D4287-04A9-4C73-9D55-232C8596F91F}" type="datetimeFigureOut">
              <a:rPr lang="en-GB" smtClean="0"/>
              <a:pPr/>
              <a:t>13/11/2019</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AB5415-19B2-4E24-9144-8E58C47607AD}" type="slidenum">
              <a:rPr lang="en-GB" smtClean="0"/>
              <a:pPr/>
              <a:t>‹#›</a:t>
            </a:fld>
            <a:endParaRPr lang="en-GB"/>
          </a:p>
        </p:txBody>
      </p:sp>
    </p:spTree>
    <p:extLst>
      <p:ext uri="{BB962C8B-B14F-4D97-AF65-F5344CB8AC3E}">
        <p14:creationId xmlns:p14="http://schemas.microsoft.com/office/powerpoint/2010/main" val="76811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AB5415-19B2-4E24-9144-8E58C47607AD}" type="slidenum">
              <a:rPr lang="en-GB" smtClean="0"/>
              <a:pPr/>
              <a:t>4</a:t>
            </a:fld>
            <a:endParaRPr lang="en-GB"/>
          </a:p>
        </p:txBody>
      </p:sp>
    </p:spTree>
    <p:extLst>
      <p:ext uri="{BB962C8B-B14F-4D97-AF65-F5344CB8AC3E}">
        <p14:creationId xmlns:p14="http://schemas.microsoft.com/office/powerpoint/2010/main" val="30412938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9" name="Group 8"/>
          <p:cNvGrpSpPr/>
          <p:nvPr userDrawn="1"/>
        </p:nvGrpSpPr>
        <p:grpSpPr>
          <a:xfrm>
            <a:off x="0" y="6588034"/>
            <a:ext cx="12200164" cy="278130"/>
            <a:chOff x="0" y="6588034"/>
            <a:chExt cx="12200164" cy="278130"/>
          </a:xfrm>
        </p:grpSpPr>
        <p:sp>
          <p:nvSpPr>
            <p:cNvPr id="7" name="Rectangle 6"/>
            <p:cNvSpPr/>
            <p:nvPr userDrawn="1"/>
          </p:nvSpPr>
          <p:spPr>
            <a:xfrm>
              <a:off x="0" y="6604907"/>
              <a:ext cx="12192000" cy="2530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9514" y="6588034"/>
              <a:ext cx="1390650" cy="278130"/>
            </a:xfrm>
            <a:prstGeom prst="rect">
              <a:avLst/>
            </a:prstGeom>
          </p:spPr>
        </p:pic>
      </p:grpSp>
    </p:spTree>
    <p:extLst>
      <p:ext uri="{BB962C8B-B14F-4D97-AF65-F5344CB8AC3E}">
        <p14:creationId xmlns:p14="http://schemas.microsoft.com/office/powerpoint/2010/main" val="1000516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7" name="Group 6"/>
          <p:cNvGrpSpPr/>
          <p:nvPr userDrawn="1"/>
        </p:nvGrpSpPr>
        <p:grpSpPr>
          <a:xfrm>
            <a:off x="0" y="6588034"/>
            <a:ext cx="12200164" cy="278130"/>
            <a:chOff x="0" y="6588034"/>
            <a:chExt cx="12200164" cy="278130"/>
          </a:xfrm>
        </p:grpSpPr>
        <p:sp>
          <p:nvSpPr>
            <p:cNvPr id="8" name="Rectangle 7"/>
            <p:cNvSpPr/>
            <p:nvPr userDrawn="1"/>
          </p:nvSpPr>
          <p:spPr>
            <a:xfrm>
              <a:off x="0" y="6604907"/>
              <a:ext cx="12192000" cy="2530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9514" y="6588034"/>
              <a:ext cx="1390650" cy="278130"/>
            </a:xfrm>
            <a:prstGeom prst="rect">
              <a:avLst/>
            </a:prstGeom>
          </p:spPr>
        </p:pic>
      </p:grpSp>
    </p:spTree>
    <p:extLst>
      <p:ext uri="{BB962C8B-B14F-4D97-AF65-F5344CB8AC3E}">
        <p14:creationId xmlns:p14="http://schemas.microsoft.com/office/powerpoint/2010/main" val="1726155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7" name="Group 6"/>
          <p:cNvGrpSpPr/>
          <p:nvPr userDrawn="1"/>
        </p:nvGrpSpPr>
        <p:grpSpPr>
          <a:xfrm>
            <a:off x="0" y="6588034"/>
            <a:ext cx="12200164" cy="278130"/>
            <a:chOff x="0" y="6588034"/>
            <a:chExt cx="12200164" cy="278130"/>
          </a:xfrm>
        </p:grpSpPr>
        <p:sp>
          <p:nvSpPr>
            <p:cNvPr id="8" name="Rectangle 7"/>
            <p:cNvSpPr/>
            <p:nvPr userDrawn="1"/>
          </p:nvSpPr>
          <p:spPr>
            <a:xfrm>
              <a:off x="0" y="6604907"/>
              <a:ext cx="12192000" cy="2530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9514" y="6588034"/>
              <a:ext cx="1390650" cy="278130"/>
            </a:xfrm>
            <a:prstGeom prst="rect">
              <a:avLst/>
            </a:prstGeom>
          </p:spPr>
        </p:pic>
      </p:grpSp>
    </p:spTree>
    <p:extLst>
      <p:ext uri="{BB962C8B-B14F-4D97-AF65-F5344CB8AC3E}">
        <p14:creationId xmlns:p14="http://schemas.microsoft.com/office/powerpoint/2010/main" val="2896443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7" name="Group 6"/>
          <p:cNvGrpSpPr/>
          <p:nvPr userDrawn="1"/>
        </p:nvGrpSpPr>
        <p:grpSpPr>
          <a:xfrm>
            <a:off x="0" y="6588034"/>
            <a:ext cx="12200164" cy="278130"/>
            <a:chOff x="0" y="6588034"/>
            <a:chExt cx="12200164" cy="278130"/>
          </a:xfrm>
        </p:grpSpPr>
        <p:sp>
          <p:nvSpPr>
            <p:cNvPr id="8" name="Rectangle 7"/>
            <p:cNvSpPr/>
            <p:nvPr userDrawn="1"/>
          </p:nvSpPr>
          <p:spPr>
            <a:xfrm>
              <a:off x="0" y="6604907"/>
              <a:ext cx="12192000" cy="2530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9514" y="6588034"/>
              <a:ext cx="1390650" cy="278130"/>
            </a:xfrm>
            <a:prstGeom prst="rect">
              <a:avLst/>
            </a:prstGeom>
          </p:spPr>
        </p:pic>
      </p:grpSp>
    </p:spTree>
    <p:extLst>
      <p:ext uri="{BB962C8B-B14F-4D97-AF65-F5344CB8AC3E}">
        <p14:creationId xmlns:p14="http://schemas.microsoft.com/office/powerpoint/2010/main" val="548689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oup 6"/>
          <p:cNvGrpSpPr/>
          <p:nvPr userDrawn="1"/>
        </p:nvGrpSpPr>
        <p:grpSpPr>
          <a:xfrm>
            <a:off x="0" y="6588034"/>
            <a:ext cx="12200164" cy="278130"/>
            <a:chOff x="0" y="6588034"/>
            <a:chExt cx="12200164" cy="278130"/>
          </a:xfrm>
        </p:grpSpPr>
        <p:sp>
          <p:nvSpPr>
            <p:cNvPr id="8" name="Rectangle 7"/>
            <p:cNvSpPr/>
            <p:nvPr userDrawn="1"/>
          </p:nvSpPr>
          <p:spPr>
            <a:xfrm>
              <a:off x="0" y="6604907"/>
              <a:ext cx="12192000" cy="2530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9514" y="6588034"/>
              <a:ext cx="1390650" cy="278130"/>
            </a:xfrm>
            <a:prstGeom prst="rect">
              <a:avLst/>
            </a:prstGeom>
          </p:spPr>
        </p:pic>
      </p:grpSp>
    </p:spTree>
    <p:extLst>
      <p:ext uri="{BB962C8B-B14F-4D97-AF65-F5344CB8AC3E}">
        <p14:creationId xmlns:p14="http://schemas.microsoft.com/office/powerpoint/2010/main" val="207566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8" name="Group 7"/>
          <p:cNvGrpSpPr/>
          <p:nvPr userDrawn="1"/>
        </p:nvGrpSpPr>
        <p:grpSpPr>
          <a:xfrm>
            <a:off x="0" y="6588034"/>
            <a:ext cx="12200164" cy="278130"/>
            <a:chOff x="0" y="6588034"/>
            <a:chExt cx="12200164" cy="278130"/>
          </a:xfrm>
        </p:grpSpPr>
        <p:sp>
          <p:nvSpPr>
            <p:cNvPr id="9" name="Rectangle 8"/>
            <p:cNvSpPr/>
            <p:nvPr userDrawn="1"/>
          </p:nvSpPr>
          <p:spPr>
            <a:xfrm>
              <a:off x="0" y="6604907"/>
              <a:ext cx="12192000" cy="2530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9514" y="6588034"/>
              <a:ext cx="1390650" cy="278130"/>
            </a:xfrm>
            <a:prstGeom prst="rect">
              <a:avLst/>
            </a:prstGeom>
          </p:spPr>
        </p:pic>
      </p:grpSp>
    </p:spTree>
    <p:extLst>
      <p:ext uri="{BB962C8B-B14F-4D97-AF65-F5344CB8AC3E}">
        <p14:creationId xmlns:p14="http://schemas.microsoft.com/office/powerpoint/2010/main" val="2410096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0" name="Group 9"/>
          <p:cNvGrpSpPr/>
          <p:nvPr userDrawn="1"/>
        </p:nvGrpSpPr>
        <p:grpSpPr>
          <a:xfrm>
            <a:off x="0" y="6588034"/>
            <a:ext cx="12200164" cy="278130"/>
            <a:chOff x="0" y="6588034"/>
            <a:chExt cx="12200164" cy="278130"/>
          </a:xfrm>
        </p:grpSpPr>
        <p:sp>
          <p:nvSpPr>
            <p:cNvPr id="11" name="Rectangle 10"/>
            <p:cNvSpPr/>
            <p:nvPr userDrawn="1"/>
          </p:nvSpPr>
          <p:spPr>
            <a:xfrm>
              <a:off x="0" y="6604907"/>
              <a:ext cx="12192000" cy="2530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9514" y="6588034"/>
              <a:ext cx="1390650" cy="278130"/>
            </a:xfrm>
            <a:prstGeom prst="rect">
              <a:avLst/>
            </a:prstGeom>
          </p:spPr>
        </p:pic>
      </p:grpSp>
    </p:spTree>
    <p:extLst>
      <p:ext uri="{BB962C8B-B14F-4D97-AF65-F5344CB8AC3E}">
        <p14:creationId xmlns:p14="http://schemas.microsoft.com/office/powerpoint/2010/main" val="4136860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grpSp>
        <p:nvGrpSpPr>
          <p:cNvPr id="6" name="Group 5"/>
          <p:cNvGrpSpPr/>
          <p:nvPr userDrawn="1"/>
        </p:nvGrpSpPr>
        <p:grpSpPr>
          <a:xfrm>
            <a:off x="0" y="6588034"/>
            <a:ext cx="12200164" cy="278130"/>
            <a:chOff x="0" y="6588034"/>
            <a:chExt cx="12200164" cy="278130"/>
          </a:xfrm>
        </p:grpSpPr>
        <p:sp>
          <p:nvSpPr>
            <p:cNvPr id="7" name="Rectangle 6"/>
            <p:cNvSpPr/>
            <p:nvPr userDrawn="1"/>
          </p:nvSpPr>
          <p:spPr>
            <a:xfrm>
              <a:off x="0" y="6604907"/>
              <a:ext cx="12192000" cy="2530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9514" y="6588034"/>
              <a:ext cx="1390650" cy="278130"/>
            </a:xfrm>
            <a:prstGeom prst="rect">
              <a:avLst/>
            </a:prstGeom>
          </p:spPr>
        </p:pic>
      </p:grpSp>
    </p:spTree>
    <p:extLst>
      <p:ext uri="{BB962C8B-B14F-4D97-AF65-F5344CB8AC3E}">
        <p14:creationId xmlns:p14="http://schemas.microsoft.com/office/powerpoint/2010/main" val="1925135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p:cNvGrpSpPr/>
          <p:nvPr userDrawn="1"/>
        </p:nvGrpSpPr>
        <p:grpSpPr>
          <a:xfrm>
            <a:off x="0" y="6588034"/>
            <a:ext cx="12200164" cy="278130"/>
            <a:chOff x="0" y="6588034"/>
            <a:chExt cx="12200164" cy="278130"/>
          </a:xfrm>
        </p:grpSpPr>
        <p:sp>
          <p:nvSpPr>
            <p:cNvPr id="6" name="Rectangle 5"/>
            <p:cNvSpPr/>
            <p:nvPr userDrawn="1"/>
          </p:nvSpPr>
          <p:spPr>
            <a:xfrm>
              <a:off x="0" y="6604907"/>
              <a:ext cx="12192000" cy="2530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9514" y="6588034"/>
              <a:ext cx="1390650" cy="278130"/>
            </a:xfrm>
            <a:prstGeom prst="rect">
              <a:avLst/>
            </a:prstGeom>
          </p:spPr>
        </p:pic>
      </p:grpSp>
    </p:spTree>
    <p:extLst>
      <p:ext uri="{BB962C8B-B14F-4D97-AF65-F5344CB8AC3E}">
        <p14:creationId xmlns:p14="http://schemas.microsoft.com/office/powerpoint/2010/main" val="1517892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oup 7"/>
          <p:cNvGrpSpPr/>
          <p:nvPr userDrawn="1"/>
        </p:nvGrpSpPr>
        <p:grpSpPr>
          <a:xfrm>
            <a:off x="0" y="6588034"/>
            <a:ext cx="12200164" cy="278130"/>
            <a:chOff x="0" y="6588034"/>
            <a:chExt cx="12200164" cy="278130"/>
          </a:xfrm>
        </p:grpSpPr>
        <p:sp>
          <p:nvSpPr>
            <p:cNvPr id="9" name="Rectangle 8"/>
            <p:cNvSpPr/>
            <p:nvPr userDrawn="1"/>
          </p:nvSpPr>
          <p:spPr>
            <a:xfrm>
              <a:off x="0" y="6604907"/>
              <a:ext cx="12192000" cy="2530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9514" y="6588034"/>
              <a:ext cx="1390650" cy="278130"/>
            </a:xfrm>
            <a:prstGeom prst="rect">
              <a:avLst/>
            </a:prstGeom>
          </p:spPr>
        </p:pic>
      </p:grpSp>
    </p:spTree>
    <p:extLst>
      <p:ext uri="{BB962C8B-B14F-4D97-AF65-F5344CB8AC3E}">
        <p14:creationId xmlns:p14="http://schemas.microsoft.com/office/powerpoint/2010/main" val="2418608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oup 7"/>
          <p:cNvGrpSpPr/>
          <p:nvPr userDrawn="1"/>
        </p:nvGrpSpPr>
        <p:grpSpPr>
          <a:xfrm>
            <a:off x="0" y="6588034"/>
            <a:ext cx="12200164" cy="278130"/>
            <a:chOff x="0" y="6588034"/>
            <a:chExt cx="12200164" cy="278130"/>
          </a:xfrm>
        </p:grpSpPr>
        <p:sp>
          <p:nvSpPr>
            <p:cNvPr id="9" name="Rectangle 8"/>
            <p:cNvSpPr/>
            <p:nvPr userDrawn="1"/>
          </p:nvSpPr>
          <p:spPr>
            <a:xfrm>
              <a:off x="0" y="6604907"/>
              <a:ext cx="12192000" cy="2530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9514" y="6588034"/>
              <a:ext cx="1390650" cy="278130"/>
            </a:xfrm>
            <a:prstGeom prst="rect">
              <a:avLst/>
            </a:prstGeom>
          </p:spPr>
        </p:pic>
      </p:grpSp>
    </p:spTree>
    <p:extLst>
      <p:ext uri="{BB962C8B-B14F-4D97-AF65-F5344CB8AC3E}">
        <p14:creationId xmlns:p14="http://schemas.microsoft.com/office/powerpoint/2010/main" val="886161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7" name="Group 6"/>
          <p:cNvGrpSpPr/>
          <p:nvPr userDrawn="1"/>
        </p:nvGrpSpPr>
        <p:grpSpPr>
          <a:xfrm>
            <a:off x="0" y="6588034"/>
            <a:ext cx="12200164" cy="278130"/>
            <a:chOff x="0" y="6588034"/>
            <a:chExt cx="12200164" cy="278130"/>
          </a:xfrm>
        </p:grpSpPr>
        <p:sp>
          <p:nvSpPr>
            <p:cNvPr id="8" name="Rectangle 7"/>
            <p:cNvSpPr/>
            <p:nvPr userDrawn="1"/>
          </p:nvSpPr>
          <p:spPr>
            <a:xfrm>
              <a:off x="0" y="6604907"/>
              <a:ext cx="12192000" cy="2530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809514" y="6588034"/>
              <a:ext cx="1390650" cy="278130"/>
            </a:xfrm>
            <a:prstGeom prst="rect">
              <a:avLst/>
            </a:prstGeom>
          </p:spPr>
        </p:pic>
      </p:grpSp>
    </p:spTree>
    <p:extLst>
      <p:ext uri="{BB962C8B-B14F-4D97-AF65-F5344CB8AC3E}">
        <p14:creationId xmlns:p14="http://schemas.microsoft.com/office/powerpoint/2010/main" val="1536768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0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7263" y="2165684"/>
            <a:ext cx="9144000" cy="916489"/>
          </a:xfrm>
        </p:spPr>
        <p:txBody>
          <a:bodyPr/>
          <a:lstStyle/>
          <a:p>
            <a:r>
              <a:rPr lang="en-GB" dirty="0">
                <a:latin typeface="+mn-lt"/>
                <a:cs typeface="Calibri"/>
              </a:rPr>
              <a:t>Unit 13</a:t>
            </a:r>
          </a:p>
        </p:txBody>
      </p:sp>
      <p:sp>
        <p:nvSpPr>
          <p:cNvPr id="3" name="Subtitle 2"/>
          <p:cNvSpPr>
            <a:spLocks noGrp="1"/>
          </p:cNvSpPr>
          <p:nvPr>
            <p:ph type="subTitle" idx="1"/>
          </p:nvPr>
        </p:nvSpPr>
        <p:spPr>
          <a:xfrm>
            <a:off x="1497263" y="3281196"/>
            <a:ext cx="9144000" cy="1655762"/>
          </a:xfrm>
        </p:spPr>
        <p:txBody>
          <a:bodyPr>
            <a:normAutofit/>
          </a:bodyPr>
          <a:lstStyle/>
          <a:p>
            <a:r>
              <a:rPr lang="en-GB" sz="3200" dirty="0"/>
              <a:t>ECONOMIC FLUCTUATIONS AND UNEMPLOYMENT</a:t>
            </a:r>
          </a:p>
        </p:txBody>
      </p:sp>
    </p:spTree>
    <p:extLst>
      <p:ext uri="{BB962C8B-B14F-4D97-AF65-F5344CB8AC3E}">
        <p14:creationId xmlns:p14="http://schemas.microsoft.com/office/powerpoint/2010/main" val="928065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Natural Log versus Level</a:t>
            </a:r>
          </a:p>
        </p:txBody>
      </p:sp>
      <p:sp>
        <p:nvSpPr>
          <p:cNvPr id="3" name="Content Placeholder 2"/>
          <p:cNvSpPr>
            <a:spLocks noGrp="1"/>
          </p:cNvSpPr>
          <p:nvPr>
            <p:ph idx="1"/>
          </p:nvPr>
        </p:nvSpPr>
        <p:spPr/>
        <p:txBody>
          <a:bodyPr>
            <a:normAutofit/>
          </a:bodyPr>
          <a:lstStyle/>
          <a:p>
            <a:r>
              <a:rPr lang="en-US" sz="2400" dirty="0"/>
              <a:t>By looking at the graph in levels of GDP per capita in the left-hand panel of Figure 13.2, it is </a:t>
            </a:r>
            <a:r>
              <a:rPr lang="en-US" sz="2400" dirty="0">
                <a:solidFill>
                  <a:srgbClr val="FF0000"/>
                </a:solidFill>
              </a:rPr>
              <a:t>hard to tell </a:t>
            </a:r>
            <a:r>
              <a:rPr lang="en-US" sz="2400" dirty="0"/>
              <a:t>whether the economy was </a:t>
            </a:r>
            <a:r>
              <a:rPr lang="en-US" sz="2400" b="1" dirty="0"/>
              <a:t>growing</a:t>
            </a:r>
            <a:r>
              <a:rPr lang="en-US" sz="2400" dirty="0"/>
              <a:t> at a steady pace, accelerating, or decelerating over time. </a:t>
            </a:r>
          </a:p>
          <a:p>
            <a:r>
              <a:rPr lang="en-US" sz="2400" b="1" dirty="0">
                <a:solidFill>
                  <a:srgbClr val="FF0000"/>
                </a:solidFill>
              </a:rPr>
              <a:t>Transforming the data </a:t>
            </a:r>
            <a:r>
              <a:rPr lang="en-US" sz="2400" dirty="0"/>
              <a:t>into natural logs in the right-hand panel allows us to answer the question about the </a:t>
            </a:r>
            <a:r>
              <a:rPr lang="en-US" sz="2400" b="1" dirty="0"/>
              <a:t>pace of growth </a:t>
            </a:r>
            <a:r>
              <a:rPr lang="en-US" sz="2400" dirty="0"/>
              <a:t>more easily. </a:t>
            </a:r>
          </a:p>
          <a:p>
            <a:endParaRPr lang="en-US" sz="2400" dirty="0"/>
          </a:p>
          <a:p>
            <a:r>
              <a:rPr lang="en-US" sz="2400" dirty="0"/>
              <a:t>For a graph in which the vertical axis represents the </a:t>
            </a:r>
            <a:r>
              <a:rPr lang="en-US" sz="2400" dirty="0">
                <a:solidFill>
                  <a:srgbClr val="FF0000"/>
                </a:solidFill>
              </a:rPr>
              <a:t>log of GDP per capita</a:t>
            </a:r>
            <a:r>
              <a:rPr lang="en-US" sz="2400" dirty="0"/>
              <a:t>, the </a:t>
            </a:r>
            <a:r>
              <a:rPr lang="en-US" sz="2400" b="1" dirty="0"/>
              <a:t>slope of the line </a:t>
            </a:r>
            <a:r>
              <a:rPr lang="en-US" sz="2400" dirty="0"/>
              <a:t>(the dashed black line) represents the </a:t>
            </a:r>
            <a:r>
              <a:rPr lang="en-US" sz="2400" dirty="0">
                <a:solidFill>
                  <a:srgbClr val="FF0000"/>
                </a:solidFill>
              </a:rPr>
              <a:t>average annual growth rate of the series. </a:t>
            </a:r>
          </a:p>
        </p:txBody>
      </p:sp>
    </p:spTree>
    <p:extLst>
      <p:ext uri="{BB962C8B-B14F-4D97-AF65-F5344CB8AC3E}">
        <p14:creationId xmlns:p14="http://schemas.microsoft.com/office/powerpoint/2010/main" val="28252501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 Capacity Utilization Rate</a:t>
            </a:r>
            <a:endParaRPr lang="en-US" b="1" dirty="0"/>
          </a:p>
        </p:txBody>
      </p:sp>
      <p:sp>
        <p:nvSpPr>
          <p:cNvPr id="3" name="Content Placeholder 2"/>
          <p:cNvSpPr>
            <a:spLocks noGrp="1"/>
          </p:cNvSpPr>
          <p:nvPr>
            <p:ph idx="1"/>
          </p:nvPr>
        </p:nvSpPr>
        <p:spPr/>
        <p:txBody>
          <a:bodyPr>
            <a:normAutofit/>
          </a:bodyPr>
          <a:lstStyle/>
          <a:p>
            <a:pPr marL="0" indent="0" algn="ctr">
              <a:buNone/>
            </a:pPr>
            <a:r>
              <a:rPr lang="en-US" sz="2400" b="1" i="1" dirty="0" smtClean="0">
                <a:solidFill>
                  <a:schemeClr val="tx2"/>
                </a:solidFill>
              </a:rPr>
              <a:t>Capacity Utilization Rate </a:t>
            </a:r>
          </a:p>
          <a:p>
            <a:endParaRPr lang="en-US" sz="2400" b="1" i="1" dirty="0">
              <a:solidFill>
                <a:schemeClr val="tx2"/>
              </a:solidFill>
            </a:endParaRPr>
          </a:p>
          <a:p>
            <a:pPr marL="0" indent="0">
              <a:buNone/>
            </a:pPr>
            <a:r>
              <a:rPr lang="en-US" sz="2400" i="1" dirty="0" smtClean="0">
                <a:solidFill>
                  <a:schemeClr val="tx2"/>
                </a:solidFill>
              </a:rPr>
              <a:t>is a  </a:t>
            </a:r>
            <a:r>
              <a:rPr lang="en-US" sz="2400" i="1" dirty="0">
                <a:solidFill>
                  <a:schemeClr val="tx2"/>
                </a:solidFill>
              </a:rPr>
              <a:t>measure of the extent to which a firm, industry, or entire economy is producing as much as </a:t>
            </a:r>
            <a:endParaRPr lang="en-US" sz="2400" i="1" dirty="0" smtClean="0">
              <a:solidFill>
                <a:schemeClr val="tx2"/>
              </a:solidFill>
            </a:endParaRPr>
          </a:p>
          <a:p>
            <a:pPr marL="457200" indent="-457200">
              <a:buAutoNum type="arabicParenR"/>
            </a:pPr>
            <a:r>
              <a:rPr lang="en-US" sz="2400" i="1" dirty="0" smtClean="0">
                <a:solidFill>
                  <a:schemeClr val="tx2"/>
                </a:solidFill>
              </a:rPr>
              <a:t>the </a:t>
            </a:r>
            <a:r>
              <a:rPr lang="en-US" sz="2400" i="1" dirty="0">
                <a:solidFill>
                  <a:schemeClr val="tx2"/>
                </a:solidFill>
              </a:rPr>
              <a:t>stock of its capital goods and </a:t>
            </a:r>
            <a:endParaRPr lang="en-US" sz="2400" i="1" dirty="0" smtClean="0">
              <a:solidFill>
                <a:schemeClr val="tx2"/>
              </a:solidFill>
            </a:endParaRPr>
          </a:p>
          <a:p>
            <a:pPr marL="457200" indent="-457200">
              <a:buAutoNum type="arabicParenR"/>
            </a:pPr>
            <a:r>
              <a:rPr lang="en-US" sz="2400" i="1" dirty="0" smtClean="0">
                <a:solidFill>
                  <a:schemeClr val="tx2"/>
                </a:solidFill>
              </a:rPr>
              <a:t>current </a:t>
            </a:r>
            <a:r>
              <a:rPr lang="en-US" sz="2400" i="1" dirty="0">
                <a:solidFill>
                  <a:schemeClr val="tx2"/>
                </a:solidFill>
              </a:rPr>
              <a:t>knowledge would </a:t>
            </a:r>
            <a:r>
              <a:rPr lang="en-US" sz="2400" i="1" dirty="0" smtClean="0">
                <a:solidFill>
                  <a:schemeClr val="tx2"/>
                </a:solidFill>
              </a:rPr>
              <a:t>allow.</a:t>
            </a:r>
            <a:endParaRPr lang="en-US" sz="2400" i="1" dirty="0">
              <a:solidFill>
                <a:schemeClr val="tx2"/>
              </a:solidFill>
            </a:endParaRPr>
          </a:p>
        </p:txBody>
      </p:sp>
    </p:spTree>
    <p:extLst>
      <p:ext uri="{BB962C8B-B14F-4D97-AF65-F5344CB8AC3E}">
        <p14:creationId xmlns:p14="http://schemas.microsoft.com/office/powerpoint/2010/main" val="8248546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How One Firm’s Investment Can Induce Another Firm To Invest: A Game Theory Approach</a:t>
            </a:r>
          </a:p>
        </p:txBody>
      </p:sp>
      <p:sp>
        <p:nvSpPr>
          <p:cNvPr id="3" name="Content Placeholder 2"/>
          <p:cNvSpPr>
            <a:spLocks noGrp="1"/>
          </p:cNvSpPr>
          <p:nvPr>
            <p:ph idx="1"/>
          </p:nvPr>
        </p:nvSpPr>
        <p:spPr/>
        <p:txBody>
          <a:bodyPr>
            <a:normAutofit/>
          </a:bodyPr>
          <a:lstStyle/>
          <a:p>
            <a:r>
              <a:rPr lang="en-US" sz="2000" dirty="0"/>
              <a:t>These two circles highlight the </a:t>
            </a:r>
            <a:r>
              <a:rPr lang="en-US" sz="2000" b="1" u="sng" dirty="0"/>
              <a:t>role of expectations of future demand</a:t>
            </a:r>
            <a:r>
              <a:rPr lang="en-US" sz="2000" dirty="0"/>
              <a:t>, which </a:t>
            </a:r>
            <a:r>
              <a:rPr lang="en-US" sz="2000" dirty="0">
                <a:solidFill>
                  <a:srgbClr val="C00000"/>
                </a:solidFill>
              </a:rPr>
              <a:t>depend on the </a:t>
            </a:r>
            <a:r>
              <a:rPr lang="en-US" sz="2000" dirty="0" smtClean="0">
                <a:solidFill>
                  <a:srgbClr val="C00000"/>
                </a:solidFill>
              </a:rPr>
              <a:t>behavior </a:t>
            </a:r>
            <a:r>
              <a:rPr lang="en-US" sz="2000" dirty="0">
                <a:solidFill>
                  <a:srgbClr val="C00000"/>
                </a:solidFill>
              </a:rPr>
              <a:t>of other actors</a:t>
            </a:r>
            <a:r>
              <a:rPr lang="en-US" sz="2000" dirty="0"/>
              <a:t>. </a:t>
            </a:r>
            <a:endParaRPr lang="en-US" sz="2000" dirty="0" smtClean="0"/>
          </a:p>
          <a:p>
            <a:r>
              <a:rPr lang="en-US" sz="2000" dirty="0" smtClean="0"/>
              <a:t>A </a:t>
            </a:r>
            <a:r>
              <a:rPr lang="en-US" sz="2000" dirty="0"/>
              <a:t>game </a:t>
            </a:r>
            <a:r>
              <a:rPr lang="en-US" sz="2000" dirty="0" smtClean="0"/>
              <a:t>can </a:t>
            </a:r>
            <a:r>
              <a:rPr lang="en-US" sz="2000" dirty="0"/>
              <a:t>illustrate how to get out of the vicious circle and into the virtuous one. As in every </a:t>
            </a:r>
            <a:r>
              <a:rPr lang="en-US" sz="2000" b="1" dirty="0">
                <a:solidFill>
                  <a:schemeClr val="accent5"/>
                </a:solidFill>
              </a:rPr>
              <a:t>game</a:t>
            </a:r>
            <a:r>
              <a:rPr lang="en-US" sz="2000" dirty="0"/>
              <a:t>, we specify:</a:t>
            </a:r>
          </a:p>
          <a:p>
            <a:pPr marL="0" indent="0">
              <a:buNone/>
            </a:pPr>
            <a:endParaRPr lang="en-US" sz="2000" dirty="0" smtClean="0"/>
          </a:p>
          <a:p>
            <a:pPr>
              <a:buFont typeface="Wingdings" panose="05000000000000000000" pitchFamily="2" charset="2"/>
              <a:buChar char="Ø"/>
            </a:pPr>
            <a:r>
              <a:rPr lang="en-US" sz="2000" dirty="0" smtClean="0"/>
              <a:t> </a:t>
            </a:r>
            <a:r>
              <a:rPr lang="en-US" sz="2000" b="1" u="sng" dirty="0"/>
              <a:t>The actors: </a:t>
            </a:r>
            <a:r>
              <a:rPr lang="en-US" sz="2000" i="1" dirty="0"/>
              <a:t>The two </a:t>
            </a:r>
            <a:r>
              <a:rPr lang="en-US" sz="2000" i="1" dirty="0" smtClean="0"/>
              <a:t>firms</a:t>
            </a:r>
            <a:r>
              <a:rPr lang="en-US" sz="2000" dirty="0" smtClean="0"/>
              <a:t>.</a:t>
            </a:r>
          </a:p>
          <a:p>
            <a:pPr>
              <a:buFont typeface="Wingdings" panose="05000000000000000000" pitchFamily="2" charset="2"/>
              <a:buChar char="Ø"/>
            </a:pPr>
            <a:r>
              <a:rPr lang="en-US" sz="2000" dirty="0"/>
              <a:t> </a:t>
            </a:r>
            <a:r>
              <a:rPr lang="en-US" sz="2000" b="1" u="sng" dirty="0" smtClean="0"/>
              <a:t>The </a:t>
            </a:r>
            <a:r>
              <a:rPr lang="en-US" sz="2000" b="1" u="sng" dirty="0"/>
              <a:t>actions that they can take: </a:t>
            </a:r>
            <a:r>
              <a:rPr lang="en-US" sz="2000" i="1" dirty="0"/>
              <a:t>Invest, or do not </a:t>
            </a:r>
            <a:r>
              <a:rPr lang="en-US" sz="2000" i="1" dirty="0" smtClean="0"/>
              <a:t>invest.</a:t>
            </a:r>
          </a:p>
          <a:p>
            <a:pPr>
              <a:buFont typeface="Wingdings" panose="05000000000000000000" pitchFamily="2" charset="2"/>
              <a:buChar char="Ø"/>
            </a:pPr>
            <a:r>
              <a:rPr lang="en-US" sz="2000" i="1" dirty="0"/>
              <a:t> </a:t>
            </a:r>
            <a:r>
              <a:rPr lang="en-US" sz="2000" b="1" u="sng" dirty="0" smtClean="0"/>
              <a:t>The </a:t>
            </a:r>
            <a:r>
              <a:rPr lang="en-US" sz="2000" b="1" u="sng" dirty="0"/>
              <a:t>information they have: </a:t>
            </a:r>
            <a:r>
              <a:rPr lang="en-US" sz="2000" i="1" dirty="0"/>
              <a:t>They decide simultaneously, so they do not know what the other has </a:t>
            </a:r>
            <a:r>
              <a:rPr lang="en-US" sz="2000" i="1" dirty="0" smtClean="0"/>
              <a:t>done.</a:t>
            </a:r>
          </a:p>
          <a:p>
            <a:pPr>
              <a:buFont typeface="Wingdings" panose="05000000000000000000" pitchFamily="2" charset="2"/>
              <a:buChar char="Ø"/>
            </a:pPr>
            <a:r>
              <a:rPr lang="en-US" sz="2000" dirty="0" smtClean="0"/>
              <a:t> </a:t>
            </a:r>
            <a:r>
              <a:rPr lang="en-US" sz="2000" b="1" u="sng" dirty="0" smtClean="0"/>
              <a:t>The </a:t>
            </a:r>
            <a:r>
              <a:rPr lang="en-US" sz="2000" b="1" u="sng" dirty="0"/>
              <a:t>payoff</a:t>
            </a:r>
            <a:r>
              <a:rPr lang="en-US" sz="2000" b="1" u="sng" dirty="0" smtClean="0"/>
              <a:t>:  </a:t>
            </a:r>
            <a:r>
              <a:rPr lang="en-US" sz="2000" dirty="0"/>
              <a:t>The profits resulting from each of the four pairs of actions that they could possibly take.</a:t>
            </a:r>
          </a:p>
          <a:p>
            <a:endParaRPr lang="en-US" dirty="0"/>
          </a:p>
        </p:txBody>
      </p:sp>
    </p:spTree>
    <p:extLst>
      <p:ext uri="{BB962C8B-B14F-4D97-AF65-F5344CB8AC3E}">
        <p14:creationId xmlns:p14="http://schemas.microsoft.com/office/powerpoint/2010/main" val="8892988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igure-13-17.jpg"/>
          <p:cNvPicPr>
            <a:picLocks noChangeAspect="1"/>
          </p:cNvPicPr>
          <p:nvPr/>
        </p:nvPicPr>
        <p:blipFill>
          <a:blip r:embed="rId2"/>
          <a:srcRect l="22581" r="24740" b="1568"/>
          <a:stretch>
            <a:fillRect/>
          </a:stretch>
        </p:blipFill>
        <p:spPr>
          <a:xfrm>
            <a:off x="2091610" y="1015470"/>
            <a:ext cx="6563503" cy="4495609"/>
          </a:xfrm>
          <a:prstGeom prst="rect">
            <a:avLst/>
          </a:prstGeom>
        </p:spPr>
      </p:pic>
      <p:sp>
        <p:nvSpPr>
          <p:cNvPr id="2" name="Title 1"/>
          <p:cNvSpPr>
            <a:spLocks noGrp="1"/>
          </p:cNvSpPr>
          <p:nvPr>
            <p:ph type="title"/>
          </p:nvPr>
        </p:nvSpPr>
        <p:spPr>
          <a:xfrm>
            <a:off x="997167" y="365125"/>
            <a:ext cx="10515600" cy="935641"/>
          </a:xfrm>
        </p:spPr>
        <p:txBody>
          <a:bodyPr>
            <a:normAutofit/>
          </a:bodyPr>
          <a:lstStyle/>
          <a:p>
            <a:pPr algn="ctr"/>
            <a:r>
              <a:rPr lang="en-GB" sz="4800" dirty="0">
                <a:latin typeface="+mn-lt"/>
              </a:rPr>
              <a:t>Investment: A </a:t>
            </a:r>
            <a:r>
              <a:rPr lang="en-GB" sz="4800" dirty="0" smtClean="0">
                <a:latin typeface="+mn-lt"/>
              </a:rPr>
              <a:t>Coordination Game</a:t>
            </a:r>
            <a:endParaRPr lang="en-GB" sz="4800" dirty="0">
              <a:latin typeface="+mn-lt"/>
            </a:endParaRPr>
          </a:p>
        </p:txBody>
      </p:sp>
      <p:sp>
        <p:nvSpPr>
          <p:cNvPr id="6" name="TextBox 6"/>
          <p:cNvSpPr txBox="1"/>
          <p:nvPr/>
        </p:nvSpPr>
        <p:spPr>
          <a:xfrm>
            <a:off x="503499" y="5511079"/>
            <a:ext cx="11109382" cy="461665"/>
          </a:xfrm>
          <a:prstGeom prst="rect">
            <a:avLst/>
          </a:prstGeom>
          <a:noFill/>
        </p:spPr>
        <p:txBody>
          <a:bodyPr wrap="square" rtlCol="0">
            <a:spAutoFit/>
          </a:bodyPr>
          <a:lstStyle/>
          <a:p>
            <a:pPr algn="ctr"/>
            <a:r>
              <a:rPr lang="en-GB" sz="2400" dirty="0"/>
              <a:t>Investment is the best response to other firms’ investment (</a:t>
            </a:r>
            <a:r>
              <a:rPr lang="en-GB" sz="2400" b="1" dirty="0"/>
              <a:t>coordination game).</a:t>
            </a:r>
            <a:endParaRPr lang="en-US" sz="2400" b="1" dirty="0"/>
          </a:p>
        </p:txBody>
      </p:sp>
    </p:spTree>
    <p:extLst>
      <p:ext uri="{BB962C8B-B14F-4D97-AF65-F5344CB8AC3E}">
        <p14:creationId xmlns:p14="http://schemas.microsoft.com/office/powerpoint/2010/main" val="13733997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a:t>Investment: A Coordination Game</a:t>
            </a:r>
          </a:p>
        </p:txBody>
      </p:sp>
      <p:sp>
        <p:nvSpPr>
          <p:cNvPr id="8" name="Text Placeholder 7"/>
          <p:cNvSpPr>
            <a:spLocks noGrp="1"/>
          </p:cNvSpPr>
          <p:nvPr>
            <p:ph type="body" idx="1"/>
          </p:nvPr>
        </p:nvSpPr>
        <p:spPr/>
        <p:txBody>
          <a:bodyPr/>
          <a:lstStyle/>
          <a:p>
            <a:r>
              <a:rPr lang="en-US" dirty="0" smtClean="0"/>
              <a:t> Game 1</a:t>
            </a:r>
            <a:endParaRPr lang="en-US" dirty="0"/>
          </a:p>
        </p:txBody>
      </p:sp>
      <p:sp>
        <p:nvSpPr>
          <p:cNvPr id="9" name="Content Placeholder 8"/>
          <p:cNvSpPr>
            <a:spLocks noGrp="1"/>
          </p:cNvSpPr>
          <p:nvPr>
            <p:ph sz="half" idx="2"/>
          </p:nvPr>
        </p:nvSpPr>
        <p:spPr/>
        <p:txBody>
          <a:bodyPr>
            <a:normAutofit lnSpcReduction="10000"/>
          </a:bodyPr>
          <a:lstStyle/>
          <a:p>
            <a:pPr marL="457200" indent="-457200">
              <a:buFont typeface="+mj-lt"/>
              <a:buAutoNum type="arabicPeriod"/>
            </a:pPr>
            <a:r>
              <a:rPr lang="en-US" sz="2400" dirty="0"/>
              <a:t>If </a:t>
            </a:r>
            <a:r>
              <a:rPr lang="en-US" sz="2400" b="1" dirty="0">
                <a:solidFill>
                  <a:schemeClr val="accent5"/>
                </a:solidFill>
              </a:rPr>
              <a:t>Firm A invests </a:t>
            </a:r>
            <a:r>
              <a:rPr lang="en-US" sz="2400" dirty="0"/>
              <a:t>and </a:t>
            </a:r>
            <a:r>
              <a:rPr lang="en-US" sz="2400" b="1" dirty="0">
                <a:solidFill>
                  <a:schemeClr val="accent5"/>
                </a:solidFill>
              </a:rPr>
              <a:t>B does not </a:t>
            </a:r>
            <a:r>
              <a:rPr lang="en-US" sz="2400" dirty="0"/>
              <a:t>(the upper-right cell in the figure) </a:t>
            </a:r>
            <a:r>
              <a:rPr lang="en-US" sz="2400" dirty="0" smtClean="0"/>
              <a:t>then:</a:t>
            </a:r>
          </a:p>
          <a:p>
            <a:pPr>
              <a:buFont typeface="Courier New" panose="02070309020205020404" pitchFamily="49" charset="0"/>
              <a:buChar char="o"/>
            </a:pPr>
            <a:r>
              <a:rPr lang="en-US" sz="2400" dirty="0" smtClean="0"/>
              <a:t> </a:t>
            </a:r>
            <a:r>
              <a:rPr lang="en-US" sz="2400" i="1" dirty="0"/>
              <a:t>A pays to install new equipment and premises</a:t>
            </a:r>
            <a:r>
              <a:rPr lang="en-US" sz="2400" dirty="0"/>
              <a:t>, </a:t>
            </a:r>
            <a:r>
              <a:rPr lang="en-US" sz="2400" dirty="0" smtClean="0">
                <a:sym typeface="Wingdings" panose="05000000000000000000" pitchFamily="2" charset="2"/>
              </a:rPr>
              <a:t> </a:t>
            </a:r>
            <a:endParaRPr lang="en-US" sz="2400" dirty="0" smtClean="0"/>
          </a:p>
          <a:p>
            <a:pPr>
              <a:buFont typeface="Courier New" panose="02070309020205020404" pitchFamily="49" charset="0"/>
              <a:buChar char="o"/>
            </a:pPr>
            <a:r>
              <a:rPr lang="en-US" sz="2400" dirty="0" smtClean="0"/>
              <a:t>but </a:t>
            </a:r>
            <a:r>
              <a:rPr lang="en-US" sz="2400" dirty="0"/>
              <a:t>because the other firm did not invest </a:t>
            </a:r>
            <a:r>
              <a:rPr lang="en-US" sz="2400" dirty="0" smtClean="0"/>
              <a:t> </a:t>
            </a:r>
            <a:r>
              <a:rPr lang="en-US" sz="2400" dirty="0" smtClean="0">
                <a:sym typeface="Wingdings" panose="05000000000000000000" pitchFamily="2" charset="2"/>
              </a:rPr>
              <a:t></a:t>
            </a:r>
            <a:endParaRPr lang="en-US" sz="2400" dirty="0"/>
          </a:p>
          <a:p>
            <a:pPr>
              <a:buFont typeface="Courier New" panose="02070309020205020404" pitchFamily="49" charset="0"/>
              <a:buChar char="o"/>
            </a:pPr>
            <a:r>
              <a:rPr lang="en-US" sz="2400" dirty="0" smtClean="0"/>
              <a:t>there </a:t>
            </a:r>
            <a:r>
              <a:rPr lang="en-US" sz="2400" dirty="0"/>
              <a:t>is </a:t>
            </a:r>
            <a:r>
              <a:rPr lang="en-US" sz="2400" b="1" dirty="0"/>
              <a:t>no demand for the products </a:t>
            </a:r>
            <a:r>
              <a:rPr lang="en-US" sz="2400" dirty="0"/>
              <a:t>that the new capacity could produce; </a:t>
            </a:r>
            <a:r>
              <a:rPr lang="en-US" sz="2400" b="1" u="sng" dirty="0"/>
              <a:t>so A makes a loss</a:t>
            </a:r>
            <a:r>
              <a:rPr lang="en-US" sz="2400" dirty="0"/>
              <a:t>. </a:t>
            </a:r>
          </a:p>
        </p:txBody>
      </p:sp>
      <p:sp>
        <p:nvSpPr>
          <p:cNvPr id="10" name="Text Placeholder 9"/>
          <p:cNvSpPr>
            <a:spLocks noGrp="1"/>
          </p:cNvSpPr>
          <p:nvPr>
            <p:ph type="body" sz="quarter" idx="3"/>
          </p:nvPr>
        </p:nvSpPr>
        <p:spPr/>
        <p:txBody>
          <a:bodyPr/>
          <a:lstStyle/>
          <a:p>
            <a:r>
              <a:rPr lang="en-US" dirty="0" smtClean="0"/>
              <a:t>Game 2 &amp; 3</a:t>
            </a:r>
            <a:endParaRPr lang="en-US" dirty="0"/>
          </a:p>
        </p:txBody>
      </p:sp>
      <p:sp>
        <p:nvSpPr>
          <p:cNvPr id="11" name="Content Placeholder 10"/>
          <p:cNvSpPr>
            <a:spLocks noGrp="1"/>
          </p:cNvSpPr>
          <p:nvPr>
            <p:ph sz="quarter" idx="4"/>
          </p:nvPr>
        </p:nvSpPr>
        <p:spPr/>
        <p:txBody>
          <a:bodyPr/>
          <a:lstStyle/>
          <a:p>
            <a:pPr marL="0" indent="0">
              <a:buNone/>
            </a:pPr>
            <a:r>
              <a:rPr lang="en-US" sz="2400" dirty="0" smtClean="0"/>
              <a:t>2. But </a:t>
            </a:r>
            <a:r>
              <a:rPr lang="en-US" sz="2400" b="1" dirty="0">
                <a:solidFill>
                  <a:schemeClr val="accent5"/>
                </a:solidFill>
              </a:rPr>
              <a:t>had B known that A would </a:t>
            </a:r>
            <a:r>
              <a:rPr lang="en-US" sz="2400" b="1" dirty="0" smtClean="0">
                <a:solidFill>
                  <a:schemeClr val="accent5"/>
                </a:solidFill>
              </a:rPr>
              <a:t>invest</a:t>
            </a:r>
            <a:r>
              <a:rPr lang="en-US" sz="2400" dirty="0" smtClean="0"/>
              <a:t>:</a:t>
            </a:r>
          </a:p>
          <a:p>
            <a:pPr>
              <a:buFont typeface="Courier New" panose="02070309020205020404" pitchFamily="49" charset="0"/>
              <a:buChar char="o"/>
            </a:pPr>
            <a:r>
              <a:rPr lang="en-US" sz="2400" dirty="0" smtClean="0"/>
              <a:t> </a:t>
            </a:r>
            <a:r>
              <a:rPr lang="en-US" sz="2400" dirty="0"/>
              <a:t>then B would have made higher profits by investing as well (getting 100 rather than only 80</a:t>
            </a:r>
            <a:r>
              <a:rPr lang="en-US" sz="2400" dirty="0" smtClean="0"/>
              <a:t>) </a:t>
            </a:r>
            <a:r>
              <a:rPr lang="en-US" sz="2400" dirty="0" smtClean="0">
                <a:sym typeface="Wingdings" panose="05000000000000000000" pitchFamily="2" charset="2"/>
              </a:rPr>
              <a:t></a:t>
            </a:r>
          </a:p>
          <a:p>
            <a:pPr marL="0" indent="0">
              <a:buNone/>
            </a:pPr>
            <a:r>
              <a:rPr lang="en-US" sz="2400" dirty="0" smtClean="0"/>
              <a:t>3.  </a:t>
            </a:r>
            <a:r>
              <a:rPr lang="en-US" sz="2400" dirty="0"/>
              <a:t>On the other hand, </a:t>
            </a:r>
            <a:r>
              <a:rPr lang="en-US" sz="2400" b="1" dirty="0">
                <a:solidFill>
                  <a:schemeClr val="accent5"/>
                </a:solidFill>
              </a:rPr>
              <a:t>had B known that A was not going to </a:t>
            </a:r>
            <a:r>
              <a:rPr lang="en-US" sz="2400" b="1" dirty="0" smtClean="0">
                <a:solidFill>
                  <a:schemeClr val="accent5"/>
                </a:solidFill>
              </a:rPr>
              <a:t>invest</a:t>
            </a:r>
            <a:r>
              <a:rPr lang="en-US" sz="2400" dirty="0" smtClean="0"/>
              <a:t> </a:t>
            </a:r>
            <a:r>
              <a:rPr lang="en-US" sz="2400" dirty="0" smtClean="0">
                <a:sym typeface="Wingdings" panose="05000000000000000000" pitchFamily="2" charset="2"/>
              </a:rPr>
              <a:t></a:t>
            </a:r>
          </a:p>
          <a:p>
            <a:pPr>
              <a:buFont typeface="Courier New" panose="02070309020205020404" pitchFamily="49" charset="0"/>
              <a:buChar char="o"/>
            </a:pPr>
            <a:r>
              <a:rPr lang="en-US" sz="2400" dirty="0" smtClean="0"/>
              <a:t> </a:t>
            </a:r>
            <a:r>
              <a:rPr lang="en-US" sz="2400" dirty="0"/>
              <a:t>then it would have done better to also not invest.</a:t>
            </a:r>
          </a:p>
          <a:p>
            <a:endParaRPr lang="en-US" dirty="0"/>
          </a:p>
        </p:txBody>
      </p:sp>
    </p:spTree>
    <p:extLst>
      <p:ext uri="{BB962C8B-B14F-4D97-AF65-F5344CB8AC3E}">
        <p14:creationId xmlns:p14="http://schemas.microsoft.com/office/powerpoint/2010/main" val="13921718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167" y="365125"/>
            <a:ext cx="10515600" cy="935641"/>
          </a:xfrm>
        </p:spPr>
        <p:txBody>
          <a:bodyPr>
            <a:normAutofit/>
          </a:bodyPr>
          <a:lstStyle/>
          <a:p>
            <a:pPr algn="ctr"/>
            <a:r>
              <a:rPr lang="en-GB" sz="4800" dirty="0">
                <a:latin typeface="+mn-lt"/>
              </a:rPr>
              <a:t>Business confidence</a:t>
            </a:r>
          </a:p>
        </p:txBody>
      </p:sp>
      <p:sp>
        <p:nvSpPr>
          <p:cNvPr id="7" name="TextBox 6"/>
          <p:cNvSpPr txBox="1"/>
          <p:nvPr/>
        </p:nvSpPr>
        <p:spPr>
          <a:xfrm>
            <a:off x="429474" y="6021977"/>
            <a:ext cx="11196468" cy="584775"/>
          </a:xfrm>
          <a:prstGeom prst="rect">
            <a:avLst/>
          </a:prstGeom>
          <a:noFill/>
        </p:spPr>
        <p:txBody>
          <a:bodyPr wrap="square" rtlCol="0">
            <a:spAutoFit/>
          </a:bodyPr>
          <a:lstStyle/>
          <a:p>
            <a:r>
              <a:rPr lang="en-US" sz="3200" b="1" dirty="0"/>
              <a:t>Business confidence </a:t>
            </a:r>
            <a:r>
              <a:rPr lang="en-US" sz="3200" dirty="0"/>
              <a:t>coordinates firms to invest at the same time. </a:t>
            </a:r>
          </a:p>
        </p:txBody>
      </p:sp>
      <p:pic>
        <p:nvPicPr>
          <p:cNvPr id="5" name="Picture 4" descr="figure-13-18.jpg"/>
          <p:cNvPicPr>
            <a:picLocks noChangeAspect="1"/>
          </p:cNvPicPr>
          <p:nvPr/>
        </p:nvPicPr>
        <p:blipFill>
          <a:blip r:embed="rId2"/>
          <a:stretch>
            <a:fillRect/>
          </a:stretch>
        </p:blipFill>
        <p:spPr>
          <a:xfrm>
            <a:off x="2269078" y="1476649"/>
            <a:ext cx="7653845" cy="4318785"/>
          </a:xfrm>
          <a:prstGeom prst="rect">
            <a:avLst/>
          </a:prstGeom>
        </p:spPr>
      </p:pic>
    </p:spTree>
    <p:extLst>
      <p:ext uri="{BB962C8B-B14F-4D97-AF65-F5344CB8AC3E}">
        <p14:creationId xmlns:p14="http://schemas.microsoft.com/office/powerpoint/2010/main" val="13733997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13-19-a.jpg"/>
          <p:cNvPicPr>
            <a:picLocks noChangeAspect="1"/>
          </p:cNvPicPr>
          <p:nvPr/>
        </p:nvPicPr>
        <p:blipFill>
          <a:blip r:embed="rId2"/>
          <a:stretch>
            <a:fillRect/>
          </a:stretch>
        </p:blipFill>
        <p:spPr>
          <a:xfrm>
            <a:off x="6597765" y="1286572"/>
            <a:ext cx="4533388" cy="4963061"/>
          </a:xfrm>
          <a:prstGeom prst="rect">
            <a:avLst/>
          </a:prstGeom>
        </p:spPr>
      </p:pic>
      <p:sp>
        <p:nvSpPr>
          <p:cNvPr id="2" name="Title 1"/>
          <p:cNvSpPr>
            <a:spLocks noGrp="1"/>
          </p:cNvSpPr>
          <p:nvPr>
            <p:ph type="title"/>
          </p:nvPr>
        </p:nvSpPr>
        <p:spPr>
          <a:xfrm>
            <a:off x="997167" y="365125"/>
            <a:ext cx="10515600" cy="935641"/>
          </a:xfrm>
        </p:spPr>
        <p:txBody>
          <a:bodyPr>
            <a:normAutofit/>
          </a:bodyPr>
          <a:lstStyle/>
          <a:p>
            <a:pPr algn="ctr"/>
            <a:r>
              <a:rPr lang="en-GB" sz="4800" dirty="0">
                <a:latin typeface="+mn-lt"/>
              </a:rPr>
              <a:t>Investment and the aggregate economy</a:t>
            </a:r>
          </a:p>
        </p:txBody>
      </p:sp>
      <p:sp>
        <p:nvSpPr>
          <p:cNvPr id="7" name="TextBox 6"/>
          <p:cNvSpPr txBox="1"/>
          <p:nvPr/>
        </p:nvSpPr>
        <p:spPr>
          <a:xfrm>
            <a:off x="692961" y="1771153"/>
            <a:ext cx="6488679" cy="3539430"/>
          </a:xfrm>
          <a:prstGeom prst="rect">
            <a:avLst/>
          </a:prstGeom>
          <a:noFill/>
        </p:spPr>
        <p:txBody>
          <a:bodyPr wrap="square" rtlCol="0">
            <a:spAutoFit/>
          </a:bodyPr>
          <a:lstStyle/>
          <a:p>
            <a:r>
              <a:rPr lang="en-US" sz="3200" dirty="0"/>
              <a:t>The benefits of coordinating investment makes cycles </a:t>
            </a:r>
            <a:r>
              <a:rPr lang="en-US" sz="3200" u="sng" dirty="0"/>
              <a:t>self-reinforcing.</a:t>
            </a:r>
          </a:p>
          <a:p>
            <a:r>
              <a:rPr lang="en-GB" sz="3200" dirty="0"/>
              <a:t>Firms respond positively to the growth of demand in the economy.</a:t>
            </a:r>
          </a:p>
          <a:p>
            <a:r>
              <a:rPr lang="en-GB" sz="3200" dirty="0"/>
              <a:t>This is why investment is </a:t>
            </a:r>
            <a:r>
              <a:rPr lang="en-GB" sz="3200" u="sng" dirty="0"/>
              <a:t>more volatile than GDP. </a:t>
            </a:r>
          </a:p>
        </p:txBody>
      </p:sp>
    </p:spTree>
    <p:extLst>
      <p:ext uri="{BB962C8B-B14F-4D97-AF65-F5344CB8AC3E}">
        <p14:creationId xmlns:p14="http://schemas.microsoft.com/office/powerpoint/2010/main" val="13733997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22" y="738603"/>
            <a:ext cx="10515600" cy="935641"/>
          </a:xfrm>
        </p:spPr>
        <p:txBody>
          <a:bodyPr>
            <a:normAutofit/>
          </a:bodyPr>
          <a:lstStyle/>
          <a:p>
            <a:pPr algn="ctr"/>
            <a:r>
              <a:rPr lang="en-GB" sz="4800" dirty="0">
                <a:latin typeface="+mn-lt"/>
              </a:rPr>
              <a:t>Other components of GDP</a:t>
            </a:r>
          </a:p>
        </p:txBody>
      </p:sp>
      <p:sp>
        <p:nvSpPr>
          <p:cNvPr id="6" name="TextBox 5"/>
          <p:cNvSpPr txBox="1"/>
          <p:nvPr/>
        </p:nvSpPr>
        <p:spPr>
          <a:xfrm>
            <a:off x="840506" y="2232960"/>
            <a:ext cx="10833183" cy="3046988"/>
          </a:xfrm>
          <a:prstGeom prst="rect">
            <a:avLst/>
          </a:prstGeom>
          <a:noFill/>
        </p:spPr>
        <p:txBody>
          <a:bodyPr wrap="square" rtlCol="0">
            <a:spAutoFit/>
          </a:bodyPr>
          <a:lstStyle/>
          <a:p>
            <a:pPr marL="457200" indent="-457200">
              <a:buFont typeface="Arial"/>
              <a:buChar char="•"/>
            </a:pPr>
            <a:r>
              <a:rPr lang="en-US" sz="3200" dirty="0"/>
              <a:t>Government spending is less volatile than investment</a:t>
            </a:r>
          </a:p>
          <a:p>
            <a:r>
              <a:rPr lang="en-US" sz="3200" dirty="0"/>
              <a:t>     (does not depend on business confidence)</a:t>
            </a:r>
          </a:p>
          <a:p>
            <a:pPr marL="457200" indent="-457200">
              <a:buFont typeface="Arial"/>
              <a:buChar char="•"/>
            </a:pPr>
            <a:endParaRPr lang="en-US" sz="3200" dirty="0"/>
          </a:p>
          <a:p>
            <a:pPr marL="457200" indent="-457200">
              <a:buFont typeface="Arial"/>
              <a:buChar char="•"/>
            </a:pPr>
            <a:r>
              <a:rPr lang="en-US" sz="3200" dirty="0"/>
              <a:t>Exports depend on demand from other countries, so will fluctuate according to the business cycles of major export markets.  </a:t>
            </a:r>
            <a:endParaRPr lang="en-US" sz="3200" b="1" dirty="0"/>
          </a:p>
        </p:txBody>
      </p:sp>
    </p:spTree>
    <p:extLst>
      <p:ext uri="{BB962C8B-B14F-4D97-AF65-F5344CB8AC3E}">
        <p14:creationId xmlns:p14="http://schemas.microsoft.com/office/powerpoint/2010/main" val="6017619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58873" y="2598236"/>
            <a:ext cx="3674254" cy="832686"/>
          </a:xfrm>
        </p:spPr>
        <p:txBody>
          <a:bodyPr>
            <a:noAutofit/>
          </a:bodyPr>
          <a:lstStyle/>
          <a:p>
            <a:r>
              <a:rPr lang="en-GB" dirty="0">
                <a:latin typeface="+mn-lt"/>
              </a:rPr>
              <a:t>F. Inflation</a:t>
            </a:r>
          </a:p>
        </p:txBody>
      </p:sp>
    </p:spTree>
    <p:extLst>
      <p:ext uri="{BB962C8B-B14F-4D97-AF65-F5344CB8AC3E}">
        <p14:creationId xmlns:p14="http://schemas.microsoft.com/office/powerpoint/2010/main" val="31322287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22" y="234407"/>
            <a:ext cx="10515600" cy="935641"/>
          </a:xfrm>
        </p:spPr>
        <p:txBody>
          <a:bodyPr>
            <a:normAutofit/>
          </a:bodyPr>
          <a:lstStyle/>
          <a:p>
            <a:pPr algn="ctr"/>
            <a:r>
              <a:rPr lang="en-GB" sz="4800" dirty="0">
                <a:latin typeface="+mn-lt"/>
              </a:rPr>
              <a:t>Inflation, GDP, and Unemployment</a:t>
            </a:r>
          </a:p>
        </p:txBody>
      </p:sp>
      <p:sp>
        <p:nvSpPr>
          <p:cNvPr id="6" name="TextBox 5"/>
          <p:cNvSpPr txBox="1"/>
          <p:nvPr/>
        </p:nvSpPr>
        <p:spPr>
          <a:xfrm>
            <a:off x="273508" y="1411307"/>
            <a:ext cx="6593299" cy="2062103"/>
          </a:xfrm>
          <a:prstGeom prst="rect">
            <a:avLst/>
          </a:prstGeom>
          <a:noFill/>
        </p:spPr>
        <p:txBody>
          <a:bodyPr wrap="square" rtlCol="0">
            <a:spAutoFit/>
          </a:bodyPr>
          <a:lstStyle/>
          <a:p>
            <a:r>
              <a:rPr lang="en-US" sz="3200" b="1" dirty="0"/>
              <a:t>Inflation</a:t>
            </a:r>
            <a:r>
              <a:rPr lang="en-US" sz="3200" dirty="0"/>
              <a:t> = an increase in the general price level in the economy</a:t>
            </a:r>
          </a:p>
          <a:p>
            <a:r>
              <a:rPr lang="en-US" sz="3200"/>
              <a:t>Inflation tends </a:t>
            </a:r>
            <a:r>
              <a:rPr lang="en-US" sz="3200" dirty="0"/>
              <a:t>to be lower during recessions (high unemployment)</a:t>
            </a:r>
          </a:p>
        </p:txBody>
      </p:sp>
      <p:pic>
        <p:nvPicPr>
          <p:cNvPr id="9" name="Picture 8" descr="figure-13-20-a.jpg"/>
          <p:cNvPicPr>
            <a:picLocks noChangeAspect="1"/>
          </p:cNvPicPr>
          <p:nvPr/>
        </p:nvPicPr>
        <p:blipFill>
          <a:blip r:embed="rId2"/>
          <a:stretch>
            <a:fillRect/>
          </a:stretch>
        </p:blipFill>
        <p:spPr>
          <a:xfrm>
            <a:off x="6470503" y="1111778"/>
            <a:ext cx="3996001" cy="2664000"/>
          </a:xfrm>
          <a:prstGeom prst="rect">
            <a:avLst/>
          </a:prstGeom>
        </p:spPr>
      </p:pic>
      <p:pic>
        <p:nvPicPr>
          <p:cNvPr id="10" name="Picture 9" descr="figure-13-20-b.jpg"/>
          <p:cNvPicPr>
            <a:picLocks noChangeAspect="1"/>
          </p:cNvPicPr>
          <p:nvPr/>
        </p:nvPicPr>
        <p:blipFill>
          <a:blip r:embed="rId3"/>
          <a:stretch>
            <a:fillRect/>
          </a:stretch>
        </p:blipFill>
        <p:spPr>
          <a:xfrm>
            <a:off x="6527242" y="3768392"/>
            <a:ext cx="3863219" cy="2640681"/>
          </a:xfrm>
          <a:prstGeom prst="rect">
            <a:avLst/>
          </a:prstGeom>
        </p:spPr>
      </p:pic>
      <p:pic>
        <p:nvPicPr>
          <p:cNvPr id="11" name="Picture 10" descr="figure-13-20-c.jpg"/>
          <p:cNvPicPr>
            <a:picLocks noChangeAspect="1"/>
          </p:cNvPicPr>
          <p:nvPr/>
        </p:nvPicPr>
        <p:blipFill>
          <a:blip r:embed="rId4"/>
          <a:stretch>
            <a:fillRect/>
          </a:stretch>
        </p:blipFill>
        <p:spPr>
          <a:xfrm>
            <a:off x="832020" y="3712513"/>
            <a:ext cx="4005250" cy="2664000"/>
          </a:xfrm>
          <a:prstGeom prst="rect">
            <a:avLst/>
          </a:prstGeom>
        </p:spPr>
      </p:pic>
    </p:spTree>
    <p:extLst>
      <p:ext uri="{BB962C8B-B14F-4D97-AF65-F5344CB8AC3E}">
        <p14:creationId xmlns:p14="http://schemas.microsoft.com/office/powerpoint/2010/main" val="20380287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22" y="234407"/>
            <a:ext cx="10515600" cy="935641"/>
          </a:xfrm>
        </p:spPr>
        <p:txBody>
          <a:bodyPr>
            <a:normAutofit/>
          </a:bodyPr>
          <a:lstStyle/>
          <a:p>
            <a:pPr algn="ctr"/>
            <a:r>
              <a:rPr lang="en-GB" sz="4800" dirty="0">
                <a:latin typeface="+mn-lt"/>
              </a:rPr>
              <a:t>Trends in inflation</a:t>
            </a:r>
          </a:p>
        </p:txBody>
      </p:sp>
      <p:sp>
        <p:nvSpPr>
          <p:cNvPr id="6" name="TextBox 5"/>
          <p:cNvSpPr txBox="1"/>
          <p:nvPr/>
        </p:nvSpPr>
        <p:spPr>
          <a:xfrm>
            <a:off x="1302814" y="5018819"/>
            <a:ext cx="10210599" cy="1569660"/>
          </a:xfrm>
          <a:prstGeom prst="rect">
            <a:avLst/>
          </a:prstGeom>
          <a:noFill/>
        </p:spPr>
        <p:txBody>
          <a:bodyPr wrap="square" rtlCol="0">
            <a:spAutoFit/>
          </a:bodyPr>
          <a:lstStyle/>
          <a:p>
            <a:pPr>
              <a:buFont typeface="Arial" pitchFamily="34" charset="0"/>
              <a:buChar char="•"/>
            </a:pPr>
            <a:r>
              <a:rPr lang="en-GB" sz="3200" dirty="0"/>
              <a:t> Upward spikes in inflation during economic crises</a:t>
            </a:r>
          </a:p>
          <a:p>
            <a:pPr>
              <a:buFont typeface="Arial" pitchFamily="34" charset="0"/>
              <a:buChar char="•"/>
            </a:pPr>
            <a:r>
              <a:rPr lang="en-GB" sz="3200" dirty="0"/>
              <a:t> general downward trend since 1970s</a:t>
            </a:r>
          </a:p>
          <a:p>
            <a:pPr>
              <a:buFont typeface="Arial" pitchFamily="34" charset="0"/>
              <a:buChar char="•"/>
            </a:pPr>
            <a:r>
              <a:rPr lang="en-GB" sz="3200" dirty="0"/>
              <a:t> inflation tends to be higher in poor than in rich countries</a:t>
            </a:r>
            <a:endParaRPr lang="en-US" sz="3200" dirty="0"/>
          </a:p>
        </p:txBody>
      </p:sp>
      <p:pic>
        <p:nvPicPr>
          <p:cNvPr id="7" name="Picture 6" descr="figure-13-21.jpg"/>
          <p:cNvPicPr>
            <a:picLocks noChangeAspect="1"/>
          </p:cNvPicPr>
          <p:nvPr/>
        </p:nvPicPr>
        <p:blipFill>
          <a:blip r:embed="rId2"/>
          <a:stretch>
            <a:fillRect/>
          </a:stretch>
        </p:blipFill>
        <p:spPr>
          <a:xfrm>
            <a:off x="2208321" y="1171916"/>
            <a:ext cx="7775359" cy="3964623"/>
          </a:xfrm>
          <a:prstGeom prst="rect">
            <a:avLst/>
          </a:prstGeom>
        </p:spPr>
      </p:pic>
    </p:spTree>
    <p:extLst>
      <p:ext uri="{BB962C8B-B14F-4D97-AF65-F5344CB8AC3E}">
        <p14:creationId xmlns:p14="http://schemas.microsoft.com/office/powerpoint/2010/main" val="2038028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Long- Run Growth versus Fluctuations </a:t>
            </a:r>
          </a:p>
        </p:txBody>
      </p:sp>
      <p:sp>
        <p:nvSpPr>
          <p:cNvPr id="3" name="Content Placeholder 2"/>
          <p:cNvSpPr>
            <a:spLocks noGrp="1"/>
          </p:cNvSpPr>
          <p:nvPr>
            <p:ph idx="1"/>
          </p:nvPr>
        </p:nvSpPr>
        <p:spPr/>
        <p:txBody>
          <a:bodyPr>
            <a:normAutofit/>
          </a:bodyPr>
          <a:lstStyle/>
          <a:p>
            <a:r>
              <a:rPr lang="en-US" sz="2400" dirty="0">
                <a:solidFill>
                  <a:srgbClr val="C00000"/>
                </a:solidFill>
              </a:rPr>
              <a:t>Long-run growth </a:t>
            </a:r>
            <a:r>
              <a:rPr lang="en-US" sz="2400" dirty="0"/>
              <a:t>is shown as average annual growth rates. </a:t>
            </a:r>
            <a:r>
              <a:rPr lang="en-US" sz="2400" dirty="0">
                <a:solidFill>
                  <a:srgbClr val="C00000"/>
                </a:solidFill>
              </a:rPr>
              <a:t>Fluctuations</a:t>
            </a:r>
            <a:r>
              <a:rPr lang="en-US" sz="2400" dirty="0"/>
              <a:t> represents short-run deviations from it.</a:t>
            </a:r>
          </a:p>
          <a:p>
            <a:endParaRPr lang="en-US" sz="2400" dirty="0"/>
          </a:p>
          <a:p>
            <a:r>
              <a:rPr lang="en-US" sz="2400" dirty="0"/>
              <a:t>Figure 13.2 shows the output growth in the long-run. (Units 16 and 17).</a:t>
            </a:r>
          </a:p>
          <a:p>
            <a:r>
              <a:rPr lang="en-US" sz="2400" dirty="0"/>
              <a:t>In this unit we focus on </a:t>
            </a:r>
            <a:r>
              <a:rPr lang="en-US" sz="2400" b="1" dirty="0">
                <a:solidFill>
                  <a:srgbClr val="FF0000"/>
                </a:solidFill>
              </a:rPr>
              <a:t>fluctuations</a:t>
            </a:r>
            <a:r>
              <a:rPr lang="en-US" sz="2400" dirty="0"/>
              <a:t>. These are the deviations from the long-run growth. </a:t>
            </a:r>
          </a:p>
          <a:p>
            <a:r>
              <a:rPr lang="en-US" sz="2400" dirty="0"/>
              <a:t>In Figure 13.2, it is the deviations from the dotted black line showing the long-run growth rate. </a:t>
            </a:r>
          </a:p>
          <a:p>
            <a:r>
              <a:rPr lang="en-US" sz="2400" dirty="0"/>
              <a:t>Figure 13.3 shows the </a:t>
            </a:r>
            <a:r>
              <a:rPr lang="en-US" sz="2400" b="1" dirty="0"/>
              <a:t>deviations from long-run growth- </a:t>
            </a:r>
            <a:r>
              <a:rPr lang="en-US" sz="2400" dirty="0"/>
              <a:t>or short term fluctuations.</a:t>
            </a:r>
          </a:p>
        </p:txBody>
      </p:sp>
    </p:spTree>
    <p:extLst>
      <p:ext uri="{BB962C8B-B14F-4D97-AF65-F5344CB8AC3E}">
        <p14:creationId xmlns:p14="http://schemas.microsoft.com/office/powerpoint/2010/main" val="38335928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100" y="215733"/>
            <a:ext cx="10515600" cy="935641"/>
          </a:xfrm>
        </p:spPr>
        <p:txBody>
          <a:bodyPr>
            <a:normAutofit/>
          </a:bodyPr>
          <a:lstStyle/>
          <a:p>
            <a:pPr algn="ctr"/>
            <a:r>
              <a:rPr lang="en-GB" sz="4800" dirty="0">
                <a:latin typeface="+mn-lt"/>
              </a:rPr>
              <a:t>Measuring inflation</a:t>
            </a:r>
          </a:p>
        </p:txBody>
      </p:sp>
      <p:sp>
        <p:nvSpPr>
          <p:cNvPr id="6" name="TextBox 5"/>
          <p:cNvSpPr txBox="1"/>
          <p:nvPr/>
        </p:nvSpPr>
        <p:spPr>
          <a:xfrm>
            <a:off x="705677" y="1098957"/>
            <a:ext cx="10972734" cy="5509200"/>
          </a:xfrm>
          <a:prstGeom prst="rect">
            <a:avLst/>
          </a:prstGeom>
          <a:noFill/>
        </p:spPr>
        <p:txBody>
          <a:bodyPr wrap="square" rtlCol="0">
            <a:spAutoFit/>
          </a:bodyPr>
          <a:lstStyle/>
          <a:p>
            <a:r>
              <a:rPr lang="en-US" sz="3200" dirty="0"/>
              <a:t>The </a:t>
            </a:r>
            <a:r>
              <a:rPr lang="en-US" sz="3200" b="1" dirty="0"/>
              <a:t>Consumer Price Index</a:t>
            </a:r>
            <a:r>
              <a:rPr lang="en-US" sz="3200" dirty="0"/>
              <a:t> (</a:t>
            </a:r>
            <a:r>
              <a:rPr lang="en-US" sz="3200" b="1" dirty="0"/>
              <a:t>CPI</a:t>
            </a:r>
            <a:r>
              <a:rPr lang="en-US" sz="3200" dirty="0"/>
              <a:t>) measures the general level of prices that consumers have to pay for goods and services, including consumption taxes</a:t>
            </a:r>
          </a:p>
          <a:p>
            <a:pPr marL="457200" indent="-457200">
              <a:buFont typeface="Arial"/>
              <a:buChar char="•"/>
            </a:pPr>
            <a:r>
              <a:rPr lang="en-US" sz="3200" dirty="0"/>
              <a:t>Based on a representative bundle of consumer goods – “</a:t>
            </a:r>
            <a:r>
              <a:rPr lang="en-US" sz="3200" u="sng" dirty="0"/>
              <a:t>cost of living</a:t>
            </a:r>
            <a:r>
              <a:rPr lang="en-US" sz="3200" dirty="0"/>
              <a:t>”</a:t>
            </a:r>
          </a:p>
          <a:p>
            <a:pPr marL="457200" indent="-457200">
              <a:buFont typeface="Arial"/>
              <a:buChar char="•"/>
            </a:pPr>
            <a:r>
              <a:rPr lang="en-US" sz="3200" dirty="0"/>
              <a:t>Common measure of inflation = change in CPI </a:t>
            </a:r>
          </a:p>
          <a:p>
            <a:pPr algn="ctr"/>
            <a:endParaRPr lang="en-US" sz="3200" b="1" dirty="0"/>
          </a:p>
          <a:p>
            <a:r>
              <a:rPr lang="en-US" sz="3200" b="1" dirty="0"/>
              <a:t>GDP deflator </a:t>
            </a:r>
            <a:r>
              <a:rPr lang="en-US" sz="3200" dirty="0"/>
              <a:t>= A measure of the level of prices for domestically produced output (ratio of </a:t>
            </a:r>
            <a:r>
              <a:rPr lang="en-US" sz="3200" b="1" dirty="0"/>
              <a:t>nominal</a:t>
            </a:r>
            <a:r>
              <a:rPr lang="en-US" sz="3200" dirty="0"/>
              <a:t> to </a:t>
            </a:r>
            <a:r>
              <a:rPr lang="en-US" sz="3200" b="1" dirty="0"/>
              <a:t>real GDP</a:t>
            </a:r>
            <a:r>
              <a:rPr lang="en-US" sz="3200" dirty="0"/>
              <a:t>) </a:t>
            </a:r>
          </a:p>
          <a:p>
            <a:pPr marL="457200" indent="-457200">
              <a:buFont typeface="Arial"/>
              <a:buChar char="•"/>
            </a:pPr>
            <a:r>
              <a:rPr lang="en-US" sz="3200" dirty="0"/>
              <a:t>Tracks prices of components of GDP (C, I, G, NX)</a:t>
            </a:r>
          </a:p>
          <a:p>
            <a:pPr marL="457200" indent="-457200">
              <a:buFont typeface="Arial"/>
              <a:buChar char="•"/>
            </a:pPr>
            <a:r>
              <a:rPr lang="en-US" sz="3200" dirty="0"/>
              <a:t>Allows GDP to be compared across countries and over time</a:t>
            </a:r>
          </a:p>
        </p:txBody>
      </p:sp>
    </p:spTree>
    <p:extLst>
      <p:ext uri="{BB962C8B-B14F-4D97-AF65-F5344CB8AC3E}">
        <p14:creationId xmlns:p14="http://schemas.microsoft.com/office/powerpoint/2010/main" val="137339978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70625" y="554772"/>
            <a:ext cx="2650750" cy="669902"/>
          </a:xfrm>
        </p:spPr>
        <p:txBody>
          <a:bodyPr>
            <a:noAutofit/>
          </a:bodyPr>
          <a:lstStyle/>
          <a:p>
            <a:r>
              <a:rPr lang="en-GB" sz="4800" dirty="0">
                <a:latin typeface="+mn-lt"/>
              </a:rPr>
              <a:t>Summary</a:t>
            </a:r>
          </a:p>
        </p:txBody>
      </p:sp>
      <p:sp>
        <p:nvSpPr>
          <p:cNvPr id="2" name="TextBox 1"/>
          <p:cNvSpPr txBox="1"/>
          <p:nvPr/>
        </p:nvSpPr>
        <p:spPr>
          <a:xfrm>
            <a:off x="522514" y="1405604"/>
            <a:ext cx="11508377" cy="5016758"/>
          </a:xfrm>
          <a:prstGeom prst="rect">
            <a:avLst/>
          </a:prstGeom>
          <a:noFill/>
        </p:spPr>
        <p:txBody>
          <a:bodyPr wrap="square" rtlCol="0">
            <a:spAutoFit/>
          </a:bodyPr>
          <a:lstStyle/>
          <a:p>
            <a:pPr marL="514350" indent="-514350">
              <a:buFont typeface="+mj-lt"/>
              <a:buAutoNum type="arabicPeriod"/>
            </a:pPr>
            <a:r>
              <a:rPr lang="en-US" sz="3200" dirty="0"/>
              <a:t>Economic growth is not a smooth process – the economy goes through a </a:t>
            </a:r>
            <a:r>
              <a:rPr lang="en-US" sz="3200" b="1" dirty="0"/>
              <a:t>business cycle</a:t>
            </a:r>
          </a:p>
          <a:p>
            <a:pPr marL="971550" lvl="1" indent="-514350">
              <a:buFont typeface="Arial" pitchFamily="34" charset="0"/>
              <a:buChar char="•"/>
            </a:pPr>
            <a:r>
              <a:rPr lang="en-US" sz="3200" dirty="0"/>
              <a:t>Households try to smooth their consumption over the business cycle (problem: credit constraints)</a:t>
            </a:r>
          </a:p>
          <a:p>
            <a:pPr marL="971550" lvl="1" indent="-514350">
              <a:buFont typeface="Arial" pitchFamily="34" charset="0"/>
              <a:buChar char="•"/>
            </a:pPr>
            <a:r>
              <a:rPr lang="en-US" sz="3200" dirty="0"/>
              <a:t>Investment is more volatile than GDP; the outcome of a self-reinforcing coordination game</a:t>
            </a:r>
          </a:p>
          <a:p>
            <a:pPr marL="971550" lvl="1" indent="-514350">
              <a:buFont typeface="Arial" pitchFamily="34" charset="0"/>
              <a:buChar char="•"/>
            </a:pPr>
            <a:r>
              <a:rPr lang="en-US" sz="3200" dirty="0"/>
              <a:t>Inflation moves with the business cycle</a:t>
            </a:r>
          </a:p>
          <a:p>
            <a:pPr marL="514350" indent="-514350">
              <a:buFont typeface="+mj-lt"/>
              <a:buAutoNum type="arabicPeriod"/>
            </a:pPr>
            <a:r>
              <a:rPr lang="en-US" sz="3200" dirty="0"/>
              <a:t>System of </a:t>
            </a:r>
            <a:r>
              <a:rPr lang="en-US" sz="3200" b="1" dirty="0"/>
              <a:t>national accounts </a:t>
            </a:r>
            <a:r>
              <a:rPr lang="en-US" sz="3200" dirty="0"/>
              <a:t>to measure the economy</a:t>
            </a:r>
          </a:p>
          <a:p>
            <a:pPr marL="971550" lvl="1" indent="-514350">
              <a:buFont typeface="Arial" pitchFamily="34" charset="0"/>
              <a:buChar char="•"/>
            </a:pPr>
            <a:r>
              <a:rPr lang="en-US" sz="3200" b="1" dirty="0"/>
              <a:t>GDP = C + I + G + X – M</a:t>
            </a:r>
          </a:p>
          <a:p>
            <a:pPr marL="971550" lvl="1" indent="-514350">
              <a:buFont typeface="Arial" pitchFamily="34" charset="0"/>
              <a:buChar char="•"/>
            </a:pPr>
            <a:r>
              <a:rPr lang="en-US" sz="3200" dirty="0"/>
              <a:t>Measuring GDP as </a:t>
            </a:r>
            <a:r>
              <a:rPr lang="en-US" sz="3200" u="sng" dirty="0"/>
              <a:t>income, spending, production</a:t>
            </a:r>
          </a:p>
        </p:txBody>
      </p:sp>
    </p:spTree>
    <p:extLst>
      <p:ext uri="{BB962C8B-B14F-4D97-AF65-F5344CB8AC3E}">
        <p14:creationId xmlns:p14="http://schemas.microsoft.com/office/powerpoint/2010/main" val="41625830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63791" y="696837"/>
            <a:ext cx="4064419" cy="801296"/>
          </a:xfrm>
        </p:spPr>
        <p:txBody>
          <a:bodyPr>
            <a:noAutofit/>
          </a:bodyPr>
          <a:lstStyle/>
          <a:p>
            <a:r>
              <a:rPr lang="en-GB" sz="4800" dirty="0">
                <a:solidFill>
                  <a:srgbClr val="000000"/>
                </a:solidFill>
                <a:latin typeface="+mn-lt"/>
              </a:rPr>
              <a:t>In the next unit</a:t>
            </a:r>
          </a:p>
        </p:txBody>
      </p:sp>
      <p:sp>
        <p:nvSpPr>
          <p:cNvPr id="2" name="TextBox 1"/>
          <p:cNvSpPr txBox="1"/>
          <p:nvPr/>
        </p:nvSpPr>
        <p:spPr>
          <a:xfrm>
            <a:off x="1546888" y="1953551"/>
            <a:ext cx="8986578" cy="4031873"/>
          </a:xfrm>
          <a:prstGeom prst="rect">
            <a:avLst/>
          </a:prstGeom>
          <a:noFill/>
        </p:spPr>
        <p:txBody>
          <a:bodyPr wrap="square" rtlCol="0">
            <a:spAutoFit/>
          </a:bodyPr>
          <a:lstStyle/>
          <a:p>
            <a:pPr marL="457200" indent="-457200">
              <a:buFont typeface="Arial"/>
              <a:buChar char="•"/>
            </a:pPr>
            <a:r>
              <a:rPr lang="en-US" sz="3200" dirty="0"/>
              <a:t>The multiplier process: How limits on households’ ability to save, borrow, and share risks affect GDP</a:t>
            </a:r>
          </a:p>
          <a:p>
            <a:endParaRPr lang="en-US" sz="3200" b="1" dirty="0"/>
          </a:p>
          <a:p>
            <a:pPr marL="457200" indent="-457200">
              <a:buFont typeface="Arial"/>
              <a:buChar char="•"/>
            </a:pPr>
            <a:r>
              <a:rPr lang="en-US" sz="3200" b="1" dirty="0"/>
              <a:t>Fiscal policy</a:t>
            </a:r>
            <a:r>
              <a:rPr lang="en-US" sz="3200" dirty="0"/>
              <a:t>: How government spending can help stabilize the economy</a:t>
            </a:r>
          </a:p>
          <a:p>
            <a:pPr marL="457200" indent="-457200">
              <a:buFont typeface="Arial"/>
              <a:buChar char="•"/>
            </a:pPr>
            <a:endParaRPr lang="en-US" sz="3200" dirty="0"/>
          </a:p>
          <a:p>
            <a:pPr marL="457200" indent="-457200">
              <a:buFont typeface="Arial"/>
              <a:buChar char="•"/>
            </a:pPr>
            <a:r>
              <a:rPr lang="en-US" sz="3200" dirty="0"/>
              <a:t>Limitations of fiscal policy: The consequences of being part of the world economy </a:t>
            </a:r>
            <a:endParaRPr lang="en-US" sz="3200" b="1" dirty="0"/>
          </a:p>
        </p:txBody>
      </p:sp>
    </p:spTree>
    <p:extLst>
      <p:ext uri="{BB962C8B-B14F-4D97-AF65-F5344CB8AC3E}">
        <p14:creationId xmlns:p14="http://schemas.microsoft.com/office/powerpoint/2010/main" val="4017769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22" y="365125"/>
            <a:ext cx="10515600" cy="935641"/>
          </a:xfrm>
        </p:spPr>
        <p:txBody>
          <a:bodyPr>
            <a:normAutofit/>
          </a:bodyPr>
          <a:lstStyle/>
          <a:p>
            <a:pPr algn="ctr"/>
            <a:r>
              <a:rPr lang="en-US" sz="4800" b="1" dirty="0"/>
              <a:t>The Business Cycle</a:t>
            </a:r>
            <a:endParaRPr lang="en-GB" sz="4800" dirty="0">
              <a:latin typeface="+mn-lt"/>
            </a:endParaRPr>
          </a:p>
        </p:txBody>
      </p:sp>
      <p:sp>
        <p:nvSpPr>
          <p:cNvPr id="6" name="TextBox 5"/>
          <p:cNvSpPr txBox="1"/>
          <p:nvPr/>
        </p:nvSpPr>
        <p:spPr>
          <a:xfrm>
            <a:off x="168102" y="2141833"/>
            <a:ext cx="11528975" cy="3416320"/>
          </a:xfrm>
          <a:prstGeom prst="rect">
            <a:avLst/>
          </a:prstGeom>
          <a:noFill/>
        </p:spPr>
        <p:txBody>
          <a:bodyPr wrap="square" rtlCol="0">
            <a:spAutoFit/>
          </a:bodyPr>
          <a:lstStyle/>
          <a:p>
            <a:r>
              <a:rPr lang="en-US" sz="2400" b="1" dirty="0"/>
              <a:t>Business cycle </a:t>
            </a:r>
            <a:r>
              <a:rPr lang="en-US" sz="2400" dirty="0"/>
              <a:t>= The movement from boom, to recession, and back to boom is known as the business cycle. The economy goes from boom to recession and back to boom. See also: short-run equilibrium. </a:t>
            </a:r>
          </a:p>
          <a:p>
            <a:endParaRPr lang="en-US" sz="2400" dirty="0"/>
          </a:p>
          <a:p>
            <a:pPr lvl="1"/>
            <a:r>
              <a:rPr lang="en-US" sz="2400" dirty="0"/>
              <a:t>Business cycle Alternating periods of faster and slower (or even negative) growth rates</a:t>
            </a:r>
          </a:p>
          <a:p>
            <a:pPr lvl="1"/>
            <a:endParaRPr lang="en-US" sz="2400" dirty="0"/>
          </a:p>
          <a:p>
            <a:r>
              <a:rPr lang="en-US" sz="2400" b="1" dirty="0"/>
              <a:t>Recession</a:t>
            </a:r>
            <a:r>
              <a:rPr lang="en-US" sz="2400" dirty="0"/>
              <a:t> = period when output is declining or below its potential level</a:t>
            </a:r>
          </a:p>
          <a:p>
            <a:endParaRPr lang="en-US" sz="2400" b="1" dirty="0"/>
          </a:p>
          <a:p>
            <a:r>
              <a:rPr lang="en-US" sz="2400" dirty="0"/>
              <a:t>The business cycle affects </a:t>
            </a:r>
            <a:r>
              <a:rPr lang="en-US" sz="2400" dirty="0" err="1"/>
              <a:t>labour</a:t>
            </a:r>
            <a:r>
              <a:rPr lang="en-US" sz="2400" dirty="0"/>
              <a:t> market outcomes.</a:t>
            </a:r>
          </a:p>
        </p:txBody>
      </p:sp>
      <p:sp>
        <p:nvSpPr>
          <p:cNvPr id="7" name="TextBox 6"/>
          <p:cNvSpPr txBox="1"/>
          <p:nvPr/>
        </p:nvSpPr>
        <p:spPr>
          <a:xfrm>
            <a:off x="2425413" y="1304026"/>
            <a:ext cx="7641976" cy="861774"/>
          </a:xfrm>
          <a:prstGeom prst="rect">
            <a:avLst/>
          </a:prstGeom>
          <a:noFill/>
        </p:spPr>
        <p:txBody>
          <a:bodyPr wrap="square" rtlCol="0">
            <a:spAutoFit/>
          </a:bodyPr>
          <a:lstStyle/>
          <a:p>
            <a:r>
              <a:rPr lang="en-US" sz="3200" i="1" dirty="0">
                <a:solidFill>
                  <a:srgbClr val="C00000"/>
                </a:solidFill>
              </a:rPr>
              <a:t>Economic growth is not a smooth process.</a:t>
            </a:r>
          </a:p>
          <a:p>
            <a:endParaRPr lang="en-US" dirty="0"/>
          </a:p>
        </p:txBody>
      </p:sp>
    </p:spTree>
    <p:extLst>
      <p:ext uri="{BB962C8B-B14F-4D97-AF65-F5344CB8AC3E}">
        <p14:creationId xmlns:p14="http://schemas.microsoft.com/office/powerpoint/2010/main" val="1373399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The Business Cycle</a:t>
            </a:r>
          </a:p>
        </p:txBody>
      </p:sp>
      <p:sp>
        <p:nvSpPr>
          <p:cNvPr id="3" name="Content Placeholder 2"/>
          <p:cNvSpPr>
            <a:spLocks noGrp="1"/>
          </p:cNvSpPr>
          <p:nvPr>
            <p:ph idx="1"/>
          </p:nvPr>
        </p:nvSpPr>
        <p:spPr/>
        <p:txBody>
          <a:bodyPr>
            <a:normAutofit/>
          </a:bodyPr>
          <a:lstStyle/>
          <a:p>
            <a:r>
              <a:rPr lang="en-US" sz="2400" dirty="0"/>
              <a:t>Short run fluctuations are called business cycles.</a:t>
            </a:r>
          </a:p>
          <a:p>
            <a:r>
              <a:rPr lang="en-US" sz="2400" dirty="0"/>
              <a:t>Since we want to focus on the size of the economy and how it changes from year to year, we will examine total GDP rather than GDP per capita.</a:t>
            </a:r>
          </a:p>
          <a:p>
            <a:r>
              <a:rPr lang="en-US" sz="2400" i="1" dirty="0">
                <a:solidFill>
                  <a:srgbClr val="C00000"/>
                </a:solidFill>
              </a:rPr>
              <a:t>Note: When studying short-run fluctuations, we use total GDP rather than GDP per capita. On the other hand, for studying long-run growth, the best measure is log of GDP per </a:t>
            </a:r>
            <a:r>
              <a:rPr lang="en-US" sz="2400" i="1" dirty="0" err="1">
                <a:solidFill>
                  <a:srgbClr val="C00000"/>
                </a:solidFill>
              </a:rPr>
              <a:t>capia</a:t>
            </a:r>
            <a:r>
              <a:rPr lang="en-US" sz="2400" i="1" dirty="0">
                <a:solidFill>
                  <a:srgbClr val="C00000"/>
                </a:solidFill>
              </a:rPr>
              <a:t> that measures the growth rate.</a:t>
            </a:r>
          </a:p>
          <a:p>
            <a:endParaRPr lang="en-US" sz="2400" dirty="0"/>
          </a:p>
          <a:p>
            <a:r>
              <a:rPr lang="en-US" sz="2400" b="1" dirty="0"/>
              <a:t>Gross Domestic Product (GDP) </a:t>
            </a:r>
            <a:r>
              <a:rPr lang="en-US" sz="2400" dirty="0"/>
              <a:t>is a measure of the market value of the output of the economy in a given period</a:t>
            </a:r>
          </a:p>
        </p:txBody>
      </p:sp>
    </p:spTree>
    <p:extLst>
      <p:ext uri="{BB962C8B-B14F-4D97-AF65-F5344CB8AC3E}">
        <p14:creationId xmlns:p14="http://schemas.microsoft.com/office/powerpoint/2010/main" val="1627822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The Business Cycle</a:t>
            </a:r>
            <a:endParaRPr lang="en-US" dirty="0"/>
          </a:p>
        </p:txBody>
      </p:sp>
      <p:pic>
        <p:nvPicPr>
          <p:cNvPr id="4" name="Content Placeholder 3"/>
          <p:cNvPicPr>
            <a:picLocks noGrp="1" noChangeAspect="1"/>
          </p:cNvPicPr>
          <p:nvPr>
            <p:ph idx="1"/>
          </p:nvPr>
        </p:nvPicPr>
        <p:blipFill>
          <a:blip r:embed="rId2"/>
          <a:stretch>
            <a:fillRect/>
          </a:stretch>
        </p:blipFill>
        <p:spPr>
          <a:xfrm>
            <a:off x="4445251" y="1705628"/>
            <a:ext cx="5911913" cy="4841411"/>
          </a:xfrm>
          <a:prstGeom prst="rect">
            <a:avLst/>
          </a:prstGeom>
        </p:spPr>
      </p:pic>
      <p:sp>
        <p:nvSpPr>
          <p:cNvPr id="7" name="TextBox 6"/>
          <p:cNvSpPr txBox="1"/>
          <p:nvPr/>
        </p:nvSpPr>
        <p:spPr>
          <a:xfrm>
            <a:off x="1059257" y="3249170"/>
            <a:ext cx="2842788" cy="1754326"/>
          </a:xfrm>
          <a:prstGeom prst="rect">
            <a:avLst/>
          </a:prstGeom>
          <a:noFill/>
        </p:spPr>
        <p:txBody>
          <a:bodyPr wrap="square" rtlCol="0">
            <a:spAutoFit/>
          </a:bodyPr>
          <a:lstStyle/>
          <a:p>
            <a:r>
              <a:rPr lang="en-US" b="1" dirty="0">
                <a:solidFill>
                  <a:srgbClr val="C00000"/>
                </a:solidFill>
              </a:rPr>
              <a:t>UK GDP growth and unemployment </a:t>
            </a:r>
          </a:p>
          <a:p>
            <a:r>
              <a:rPr lang="en-US" dirty="0"/>
              <a:t>The panels show UK GDP growth and the unemployment rate for the period 1875–2014. </a:t>
            </a:r>
          </a:p>
        </p:txBody>
      </p:sp>
      <p:sp>
        <p:nvSpPr>
          <p:cNvPr id="9" name="Rectangle 8"/>
          <p:cNvSpPr/>
          <p:nvPr/>
        </p:nvSpPr>
        <p:spPr>
          <a:xfrm>
            <a:off x="902329" y="1512425"/>
            <a:ext cx="2836752" cy="923330"/>
          </a:xfrm>
          <a:prstGeom prst="rect">
            <a:avLst/>
          </a:prstGeom>
        </p:spPr>
        <p:txBody>
          <a:bodyPr wrap="square">
            <a:spAutoFit/>
          </a:bodyPr>
          <a:lstStyle/>
          <a:p>
            <a:r>
              <a:rPr lang="en-US" b="1" i="1" dirty="0"/>
              <a:t>Figure 13.3 UK GDP growth and unemployment rate (1875–2014). </a:t>
            </a:r>
          </a:p>
        </p:txBody>
      </p:sp>
    </p:spTree>
    <p:extLst>
      <p:ext uri="{BB962C8B-B14F-4D97-AF65-F5344CB8AC3E}">
        <p14:creationId xmlns:p14="http://schemas.microsoft.com/office/powerpoint/2010/main" val="681867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The Business Cycle</a:t>
            </a:r>
            <a:endParaRPr lang="en-US" dirty="0"/>
          </a:p>
        </p:txBody>
      </p:sp>
      <p:pic>
        <p:nvPicPr>
          <p:cNvPr id="4" name="Content Placeholder 3"/>
          <p:cNvPicPr>
            <a:picLocks noGrp="1" noChangeAspect="1"/>
          </p:cNvPicPr>
          <p:nvPr>
            <p:ph idx="1"/>
          </p:nvPr>
        </p:nvPicPr>
        <p:blipFill>
          <a:blip r:embed="rId2"/>
          <a:stretch>
            <a:fillRect/>
          </a:stretch>
        </p:blipFill>
        <p:spPr>
          <a:xfrm>
            <a:off x="5305331" y="1789411"/>
            <a:ext cx="5186781" cy="4351338"/>
          </a:xfrm>
          <a:prstGeom prst="rect">
            <a:avLst/>
          </a:prstGeom>
        </p:spPr>
      </p:pic>
      <p:sp>
        <p:nvSpPr>
          <p:cNvPr id="5" name="TextBox 4"/>
          <p:cNvSpPr txBox="1"/>
          <p:nvPr/>
        </p:nvSpPr>
        <p:spPr>
          <a:xfrm>
            <a:off x="769544" y="3226416"/>
            <a:ext cx="3458424" cy="1477328"/>
          </a:xfrm>
          <a:prstGeom prst="rect">
            <a:avLst/>
          </a:prstGeom>
          <a:noFill/>
        </p:spPr>
        <p:txBody>
          <a:bodyPr wrap="square" rtlCol="0">
            <a:spAutoFit/>
          </a:bodyPr>
          <a:lstStyle/>
          <a:p>
            <a:r>
              <a:rPr lang="en-US" b="1" dirty="0">
                <a:solidFill>
                  <a:srgbClr val="C00000"/>
                </a:solidFill>
              </a:rPr>
              <a:t>Peaks and troughs </a:t>
            </a:r>
          </a:p>
          <a:p>
            <a:r>
              <a:rPr lang="en-US" dirty="0"/>
              <a:t>The arrows highlight the peak and trough of a business cycle during the late 1980s and early 1990s. </a:t>
            </a:r>
          </a:p>
          <a:p>
            <a:endParaRPr lang="en-US" dirty="0"/>
          </a:p>
        </p:txBody>
      </p:sp>
      <p:sp>
        <p:nvSpPr>
          <p:cNvPr id="6" name="Rectangle 5"/>
          <p:cNvSpPr/>
          <p:nvPr/>
        </p:nvSpPr>
        <p:spPr>
          <a:xfrm>
            <a:off x="902329" y="1512425"/>
            <a:ext cx="2836752" cy="923330"/>
          </a:xfrm>
          <a:prstGeom prst="rect">
            <a:avLst/>
          </a:prstGeom>
        </p:spPr>
        <p:txBody>
          <a:bodyPr wrap="square">
            <a:spAutoFit/>
          </a:bodyPr>
          <a:lstStyle/>
          <a:p>
            <a:r>
              <a:rPr lang="en-US" b="1" i="1" dirty="0"/>
              <a:t>Figure 13.3 UK GDP growth and unemployment rate (1875–2014). </a:t>
            </a:r>
          </a:p>
        </p:txBody>
      </p:sp>
    </p:spTree>
    <p:extLst>
      <p:ext uri="{BB962C8B-B14F-4D97-AF65-F5344CB8AC3E}">
        <p14:creationId xmlns:p14="http://schemas.microsoft.com/office/powerpoint/2010/main" val="2670525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The Business Cycle</a:t>
            </a:r>
            <a:endParaRPr lang="en-US" dirty="0"/>
          </a:p>
        </p:txBody>
      </p:sp>
      <p:pic>
        <p:nvPicPr>
          <p:cNvPr id="5" name="Content Placeholder 4"/>
          <p:cNvPicPr>
            <a:picLocks noGrp="1" noChangeAspect="1"/>
          </p:cNvPicPr>
          <p:nvPr>
            <p:ph idx="1"/>
          </p:nvPr>
        </p:nvPicPr>
        <p:blipFill>
          <a:blip r:embed="rId2"/>
          <a:stretch>
            <a:fillRect/>
          </a:stretch>
        </p:blipFill>
        <p:spPr>
          <a:xfrm>
            <a:off x="4906979" y="1843732"/>
            <a:ext cx="6273198" cy="4351338"/>
          </a:xfrm>
          <a:prstGeom prst="rect">
            <a:avLst/>
          </a:prstGeom>
        </p:spPr>
      </p:pic>
      <p:sp>
        <p:nvSpPr>
          <p:cNvPr id="6" name="TextBox 5"/>
          <p:cNvSpPr txBox="1"/>
          <p:nvPr/>
        </p:nvSpPr>
        <p:spPr>
          <a:xfrm>
            <a:off x="1095469" y="2942376"/>
            <a:ext cx="3277355" cy="1477328"/>
          </a:xfrm>
          <a:prstGeom prst="rect">
            <a:avLst/>
          </a:prstGeom>
          <a:noFill/>
        </p:spPr>
        <p:txBody>
          <a:bodyPr wrap="square" rtlCol="0">
            <a:spAutoFit/>
          </a:bodyPr>
          <a:lstStyle/>
          <a:p>
            <a:r>
              <a:rPr lang="en-US" b="1" dirty="0">
                <a:solidFill>
                  <a:srgbClr val="C00000"/>
                </a:solidFill>
              </a:rPr>
              <a:t>The global financial crisis </a:t>
            </a:r>
          </a:p>
          <a:p>
            <a:r>
              <a:rPr lang="en-US" dirty="0"/>
              <a:t>In the twenty-first century, the 2008 financial crisis followed a period in which fluctuations were limited. </a:t>
            </a:r>
          </a:p>
        </p:txBody>
      </p:sp>
      <p:sp>
        <p:nvSpPr>
          <p:cNvPr id="7" name="Rectangle 6"/>
          <p:cNvSpPr/>
          <p:nvPr/>
        </p:nvSpPr>
        <p:spPr>
          <a:xfrm>
            <a:off x="902329" y="1512425"/>
            <a:ext cx="2836752" cy="923330"/>
          </a:xfrm>
          <a:prstGeom prst="rect">
            <a:avLst/>
          </a:prstGeom>
        </p:spPr>
        <p:txBody>
          <a:bodyPr wrap="square">
            <a:spAutoFit/>
          </a:bodyPr>
          <a:lstStyle/>
          <a:p>
            <a:r>
              <a:rPr lang="en-US" b="1" i="1" dirty="0"/>
              <a:t>Figure 13.3 UK GDP growth and unemployment rate (1875–2014). </a:t>
            </a:r>
          </a:p>
        </p:txBody>
      </p:sp>
    </p:spTree>
    <p:extLst>
      <p:ext uri="{BB962C8B-B14F-4D97-AF65-F5344CB8AC3E}">
        <p14:creationId xmlns:p14="http://schemas.microsoft.com/office/powerpoint/2010/main" val="2870956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t>The Business Cycle</a:t>
            </a:r>
            <a:endParaRPr lang="en-US" dirty="0"/>
          </a:p>
        </p:txBody>
      </p:sp>
      <p:pic>
        <p:nvPicPr>
          <p:cNvPr id="4" name="Content Placeholder 3"/>
          <p:cNvPicPr>
            <a:picLocks noGrp="1" noChangeAspect="1"/>
          </p:cNvPicPr>
          <p:nvPr>
            <p:ph idx="1"/>
          </p:nvPr>
        </p:nvPicPr>
        <p:blipFill>
          <a:blip r:embed="rId2"/>
          <a:stretch>
            <a:fillRect/>
          </a:stretch>
        </p:blipFill>
        <p:spPr>
          <a:xfrm>
            <a:off x="4300397" y="1870892"/>
            <a:ext cx="6870726" cy="4351338"/>
          </a:xfrm>
          <a:prstGeom prst="rect">
            <a:avLst/>
          </a:prstGeom>
        </p:spPr>
      </p:pic>
      <p:sp>
        <p:nvSpPr>
          <p:cNvPr id="5" name="TextBox 4"/>
          <p:cNvSpPr txBox="1"/>
          <p:nvPr/>
        </p:nvSpPr>
        <p:spPr>
          <a:xfrm>
            <a:off x="756719" y="3069125"/>
            <a:ext cx="2756026" cy="3416320"/>
          </a:xfrm>
          <a:prstGeom prst="rect">
            <a:avLst/>
          </a:prstGeom>
          <a:noFill/>
        </p:spPr>
        <p:txBody>
          <a:bodyPr wrap="square" rtlCol="0">
            <a:spAutoFit/>
          </a:bodyPr>
          <a:lstStyle/>
          <a:p>
            <a:r>
              <a:rPr lang="en-US" b="1" dirty="0">
                <a:solidFill>
                  <a:srgbClr val="C00000"/>
                </a:solidFill>
              </a:rPr>
              <a:t>Downturns and unemployment </a:t>
            </a:r>
          </a:p>
          <a:p>
            <a:r>
              <a:rPr lang="en-US" dirty="0"/>
              <a:t>We can see that downturns in the business cycle are associated with rising unemployment. In the business cycle of the early 1990s, unemploy­ment continued to rise for a time after the growth rate began to rise. </a:t>
            </a:r>
          </a:p>
          <a:p>
            <a:endParaRPr lang="en-US" dirty="0"/>
          </a:p>
        </p:txBody>
      </p:sp>
      <p:sp>
        <p:nvSpPr>
          <p:cNvPr id="6" name="Rectangle 5"/>
          <p:cNvSpPr/>
          <p:nvPr/>
        </p:nvSpPr>
        <p:spPr>
          <a:xfrm>
            <a:off x="756719" y="2019419"/>
            <a:ext cx="2836752" cy="923330"/>
          </a:xfrm>
          <a:prstGeom prst="rect">
            <a:avLst/>
          </a:prstGeom>
        </p:spPr>
        <p:txBody>
          <a:bodyPr wrap="square">
            <a:spAutoFit/>
          </a:bodyPr>
          <a:lstStyle/>
          <a:p>
            <a:r>
              <a:rPr lang="en-US" b="1" i="1" dirty="0"/>
              <a:t>Figure 13.3 UK GDP growth and unemployment rate (1875–2014). </a:t>
            </a:r>
          </a:p>
        </p:txBody>
      </p:sp>
    </p:spTree>
    <p:extLst>
      <p:ext uri="{BB962C8B-B14F-4D97-AF65-F5344CB8AC3E}">
        <p14:creationId xmlns:p14="http://schemas.microsoft.com/office/powerpoint/2010/main" val="189395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800" dirty="0">
                <a:solidFill>
                  <a:prstClr val="black"/>
                </a:solidFill>
                <a:latin typeface="Calibri"/>
              </a:rPr>
              <a:t>			     </a:t>
            </a:r>
            <a:r>
              <a:rPr lang="en-GB" sz="4800" dirty="0" err="1">
                <a:solidFill>
                  <a:prstClr val="black"/>
                </a:solidFill>
                <a:latin typeface="Calibri"/>
              </a:rPr>
              <a:t>Okun’s</a:t>
            </a:r>
            <a:r>
              <a:rPr lang="en-GB" sz="4800" dirty="0">
                <a:solidFill>
                  <a:prstClr val="black"/>
                </a:solidFill>
                <a:latin typeface="Calibri"/>
              </a:rPr>
              <a:t> Law</a:t>
            </a:r>
            <a:endParaRPr lang="en-US" dirty="0"/>
          </a:p>
        </p:txBody>
      </p:sp>
      <p:sp>
        <p:nvSpPr>
          <p:cNvPr id="3" name="Content Placeholder 2"/>
          <p:cNvSpPr>
            <a:spLocks noGrp="1"/>
          </p:cNvSpPr>
          <p:nvPr>
            <p:ph idx="1"/>
          </p:nvPr>
        </p:nvSpPr>
        <p:spPr/>
        <p:txBody>
          <a:bodyPr>
            <a:normAutofit/>
          </a:bodyPr>
          <a:lstStyle/>
          <a:p>
            <a:r>
              <a:rPr lang="en-US" sz="2400" dirty="0"/>
              <a:t>The relationship between output and unemployment fluctuations is known as </a:t>
            </a:r>
            <a:r>
              <a:rPr lang="en-US" sz="2400" b="1" dirty="0" err="1"/>
              <a:t>Okun’s</a:t>
            </a:r>
            <a:r>
              <a:rPr lang="en-US" sz="2400" b="1" dirty="0"/>
              <a:t> law: </a:t>
            </a:r>
          </a:p>
          <a:p>
            <a:r>
              <a:rPr lang="en-US" sz="2400" dirty="0"/>
              <a:t>It is based on an observation that when a country’s </a:t>
            </a:r>
            <a:r>
              <a:rPr lang="en-US" sz="2400" b="1" dirty="0"/>
              <a:t>output growth was high</a:t>
            </a:r>
            <a:r>
              <a:rPr lang="en-US" sz="2400" dirty="0"/>
              <a:t>, </a:t>
            </a:r>
            <a:r>
              <a:rPr lang="en-US" sz="2400" b="1" dirty="0"/>
              <a:t>unemployment tended to decrease</a:t>
            </a:r>
            <a:r>
              <a:rPr lang="en-US" sz="2400" dirty="0"/>
              <a:t>.</a:t>
            </a:r>
          </a:p>
          <a:p>
            <a:endParaRPr lang="en-US" sz="2400" dirty="0"/>
          </a:p>
          <a:p>
            <a:endParaRPr lang="en-US" sz="2400" dirty="0"/>
          </a:p>
        </p:txBody>
      </p:sp>
      <p:graphicFrame>
        <p:nvGraphicFramePr>
          <p:cNvPr id="4" name="Diagram 3"/>
          <p:cNvGraphicFramePr/>
          <p:nvPr>
            <p:extLst>
              <p:ext uri="{D42A27DB-BD31-4B8C-83A1-F6EECF244321}">
                <p14:modId xmlns:p14="http://schemas.microsoft.com/office/powerpoint/2010/main" val="4092439148"/>
              </p:ext>
            </p:extLst>
          </p:nvPr>
        </p:nvGraphicFramePr>
        <p:xfrm>
          <a:off x="1687968" y="169068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2450471" y="5530632"/>
            <a:ext cx="6096000" cy="646331"/>
          </a:xfrm>
          <a:prstGeom prst="rect">
            <a:avLst/>
          </a:prstGeom>
        </p:spPr>
        <p:txBody>
          <a:bodyPr>
            <a:spAutoFit/>
          </a:bodyPr>
          <a:lstStyle/>
          <a:p>
            <a:r>
              <a:rPr lang="en-US" b="1" i="1" dirty="0">
                <a:solidFill>
                  <a:srgbClr val="C00000"/>
                </a:solidFill>
              </a:rPr>
              <a:t>Changes in the rate of GDP growth are negatively correlated with the unemployment rate.</a:t>
            </a:r>
          </a:p>
        </p:txBody>
      </p:sp>
    </p:spTree>
    <p:extLst>
      <p:ext uri="{BB962C8B-B14F-4D97-AF65-F5344CB8AC3E}">
        <p14:creationId xmlns:p14="http://schemas.microsoft.com/office/powerpoint/2010/main" val="1575315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87232" y="424075"/>
            <a:ext cx="7719113" cy="5949566"/>
          </a:xfrm>
        </p:spPr>
      </p:pic>
      <p:sp>
        <p:nvSpPr>
          <p:cNvPr id="5" name="Rectangle 4"/>
          <p:cNvSpPr/>
          <p:nvPr/>
        </p:nvSpPr>
        <p:spPr>
          <a:xfrm>
            <a:off x="119021" y="1415533"/>
            <a:ext cx="2225828" cy="646331"/>
          </a:xfrm>
          <a:prstGeom prst="rect">
            <a:avLst/>
          </a:prstGeom>
        </p:spPr>
        <p:txBody>
          <a:bodyPr wrap="square">
            <a:spAutoFit/>
          </a:bodyPr>
          <a:lstStyle/>
          <a:p>
            <a:r>
              <a:rPr lang="en-US" b="1" i="1" dirty="0" err="1"/>
              <a:t>Okun’s</a:t>
            </a:r>
            <a:r>
              <a:rPr lang="en-US" b="1" i="1" dirty="0"/>
              <a:t> law for selected economies. </a:t>
            </a:r>
          </a:p>
        </p:txBody>
      </p:sp>
      <p:sp>
        <p:nvSpPr>
          <p:cNvPr id="6" name="TextBox 5"/>
          <p:cNvSpPr txBox="1"/>
          <p:nvPr/>
        </p:nvSpPr>
        <p:spPr>
          <a:xfrm>
            <a:off x="259269" y="2839403"/>
            <a:ext cx="2013151" cy="1569660"/>
          </a:xfrm>
          <a:prstGeom prst="rect">
            <a:avLst/>
          </a:prstGeom>
          <a:noFill/>
        </p:spPr>
        <p:txBody>
          <a:bodyPr wrap="square" rtlCol="0">
            <a:spAutoFit/>
          </a:bodyPr>
          <a:lstStyle/>
          <a:p>
            <a:pPr algn="ctr"/>
            <a:r>
              <a:rPr lang="en-US" sz="2400" b="1" i="1" dirty="0" err="1">
                <a:solidFill>
                  <a:srgbClr val="C00000"/>
                </a:solidFill>
              </a:rPr>
              <a:t>Okun’s</a:t>
            </a:r>
            <a:r>
              <a:rPr lang="en-US" sz="2400" b="1" i="1" dirty="0">
                <a:solidFill>
                  <a:srgbClr val="C00000"/>
                </a:solidFill>
              </a:rPr>
              <a:t> coefficient </a:t>
            </a:r>
            <a:r>
              <a:rPr lang="en-US" sz="2400" b="1" i="1" dirty="0"/>
              <a:t>= Degree of correlation</a:t>
            </a:r>
          </a:p>
        </p:txBody>
      </p:sp>
    </p:spTree>
    <p:extLst>
      <p:ext uri="{BB962C8B-B14F-4D97-AF65-F5344CB8AC3E}">
        <p14:creationId xmlns:p14="http://schemas.microsoft.com/office/powerpoint/2010/main" val="804464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1462" y="1848584"/>
            <a:ext cx="10515600" cy="4519225"/>
          </a:xfrm>
        </p:spPr>
        <p:txBody>
          <a:bodyPr>
            <a:normAutofit/>
          </a:bodyPr>
          <a:lstStyle/>
          <a:p>
            <a:pPr marL="514350" indent="-514350">
              <a:buAutoNum type="alphaUcPeriod"/>
            </a:pPr>
            <a:r>
              <a:rPr lang="en-GB" sz="4000" dirty="0"/>
              <a:t>Introduction</a:t>
            </a:r>
          </a:p>
          <a:p>
            <a:pPr marL="514350" indent="-514350">
              <a:buAutoNum type="alphaUcPeriod"/>
            </a:pPr>
            <a:r>
              <a:rPr lang="en-GB" sz="4000" dirty="0"/>
              <a:t>The business cycle</a:t>
            </a:r>
          </a:p>
          <a:p>
            <a:pPr marL="514350" indent="-514350">
              <a:buAutoNum type="alphaUcPeriod"/>
            </a:pPr>
            <a:r>
              <a:rPr lang="en-GB" sz="4000" dirty="0"/>
              <a:t>Measuring the aggregate economy</a:t>
            </a:r>
          </a:p>
          <a:p>
            <a:pPr marL="514350" indent="-514350">
              <a:buAutoNum type="alphaUcPeriod"/>
            </a:pPr>
            <a:r>
              <a:rPr lang="en-GB" sz="4000" dirty="0"/>
              <a:t>Economic fluctuations and consumption</a:t>
            </a:r>
          </a:p>
          <a:p>
            <a:pPr marL="514350" indent="-514350">
              <a:buAutoNum type="alphaUcPeriod"/>
            </a:pPr>
            <a:r>
              <a:rPr lang="en-GB" sz="4000" dirty="0"/>
              <a:t>Economic fluctuations and investment</a:t>
            </a:r>
          </a:p>
          <a:p>
            <a:pPr marL="514350" indent="-514350">
              <a:buAutoNum type="alphaUcPeriod"/>
            </a:pPr>
            <a:r>
              <a:rPr lang="en-GB" sz="4000" dirty="0"/>
              <a:t>Inflation</a:t>
            </a:r>
          </a:p>
        </p:txBody>
      </p:sp>
      <p:sp>
        <p:nvSpPr>
          <p:cNvPr id="6" name="TextBox 5"/>
          <p:cNvSpPr txBox="1"/>
          <p:nvPr/>
        </p:nvSpPr>
        <p:spPr>
          <a:xfrm>
            <a:off x="815475" y="788737"/>
            <a:ext cx="2580105" cy="830997"/>
          </a:xfrm>
          <a:prstGeom prst="rect">
            <a:avLst/>
          </a:prstGeom>
          <a:noFill/>
        </p:spPr>
        <p:txBody>
          <a:bodyPr wrap="square" rtlCol="0">
            <a:spAutoFit/>
          </a:bodyPr>
          <a:lstStyle/>
          <a:p>
            <a:r>
              <a:rPr lang="en-GB" sz="4800" dirty="0"/>
              <a:t>OUTLINE</a:t>
            </a:r>
            <a:endParaRPr lang="en-US" sz="4800" dirty="0"/>
          </a:p>
        </p:txBody>
      </p:sp>
    </p:spTree>
    <p:extLst>
      <p:ext uri="{BB962C8B-B14F-4D97-AF65-F5344CB8AC3E}">
        <p14:creationId xmlns:p14="http://schemas.microsoft.com/office/powerpoint/2010/main" val="2114716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2208BBE-CF2D-4F1B-A88F-EA89F3EB712D}"/>
              </a:ext>
            </a:extLst>
          </p:cNvPr>
          <p:cNvSpPr>
            <a:spLocks noGrp="1"/>
          </p:cNvSpPr>
          <p:nvPr>
            <p:ph type="title"/>
          </p:nvPr>
        </p:nvSpPr>
        <p:spPr>
          <a:xfrm>
            <a:off x="526073" y="466578"/>
            <a:ext cx="11139854" cy="930447"/>
          </a:xfrm>
        </p:spPr>
        <p:txBody>
          <a:bodyPr vert="horz" lIns="91440" tIns="45720" rIns="91440" bIns="45720" rtlCol="0" anchor="b">
            <a:noAutofit/>
          </a:bodyPr>
          <a:lstStyle/>
          <a:p>
            <a:pPr algn="ctr"/>
            <a:r>
              <a:rPr lang="en-US" sz="3200" b="1" kern="1200" dirty="0">
                <a:solidFill>
                  <a:srgbClr val="FFFFFF"/>
                </a:solidFill>
                <a:latin typeface="+mj-lt"/>
                <a:ea typeface="+mj-ea"/>
                <a:cs typeface="+mj-cs"/>
              </a:rPr>
              <a:t>The Relationship Between Output Growth and Unemployment</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2555A5A3-F1A3-4601-86B7-E426B51D3568}"/>
              </a:ext>
            </a:extLst>
          </p:cNvPr>
          <p:cNvPicPr>
            <a:picLocks noGrp="1" noChangeAspect="1"/>
          </p:cNvPicPr>
          <p:nvPr>
            <p:ph idx="1"/>
          </p:nvPr>
        </p:nvPicPr>
        <p:blipFill>
          <a:blip r:embed="rId2"/>
          <a:stretch>
            <a:fillRect/>
          </a:stretch>
        </p:blipFill>
        <p:spPr>
          <a:xfrm>
            <a:off x="320040" y="3588984"/>
            <a:ext cx="11496821" cy="1839490"/>
          </a:xfrm>
          <a:prstGeom prst="rect">
            <a:avLst/>
          </a:prstGeom>
        </p:spPr>
      </p:pic>
    </p:spTree>
    <p:extLst>
      <p:ext uri="{BB962C8B-B14F-4D97-AF65-F5344CB8AC3E}">
        <p14:creationId xmlns:p14="http://schemas.microsoft.com/office/powerpoint/2010/main" val="3923561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42243" y="3175333"/>
            <a:ext cx="8705432" cy="872791"/>
          </a:xfrm>
        </p:spPr>
        <p:txBody>
          <a:bodyPr>
            <a:noAutofit/>
          </a:bodyPr>
          <a:lstStyle/>
          <a:p>
            <a:pPr algn="ctr"/>
            <a:r>
              <a:rPr lang="en-GB" dirty="0">
                <a:latin typeface="+mn-lt"/>
              </a:rPr>
              <a:t>C. Measuring The Aggregate Economy</a:t>
            </a:r>
          </a:p>
        </p:txBody>
      </p:sp>
    </p:spTree>
    <p:extLst>
      <p:ext uri="{BB962C8B-B14F-4D97-AF65-F5344CB8AC3E}">
        <p14:creationId xmlns:p14="http://schemas.microsoft.com/office/powerpoint/2010/main" val="2621309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5D7818-C131-4A99-899D-676C98C5C86D}"/>
              </a:ext>
            </a:extLst>
          </p:cNvPr>
          <p:cNvSpPr>
            <a:spLocks noGrp="1"/>
          </p:cNvSpPr>
          <p:nvPr>
            <p:ph type="title"/>
          </p:nvPr>
        </p:nvSpPr>
        <p:spPr/>
        <p:txBody>
          <a:bodyPr/>
          <a:lstStyle/>
          <a:p>
            <a:pPr algn="ctr"/>
            <a:r>
              <a:rPr lang="en-GB" b="1" dirty="0"/>
              <a:t>Measuring The Aggregate Economy </a:t>
            </a:r>
            <a:endParaRPr lang="en-US" b="1" dirty="0"/>
          </a:p>
        </p:txBody>
      </p:sp>
      <p:sp>
        <p:nvSpPr>
          <p:cNvPr id="5" name="Content Placeholder 4">
            <a:extLst>
              <a:ext uri="{FF2B5EF4-FFF2-40B4-BE49-F238E27FC236}">
                <a16:creationId xmlns:a16="http://schemas.microsoft.com/office/drawing/2014/main" id="{6C78964E-6452-4309-A5B4-68BCD2F5BA41}"/>
              </a:ext>
            </a:extLst>
          </p:cNvPr>
          <p:cNvSpPr>
            <a:spLocks noGrp="1"/>
          </p:cNvSpPr>
          <p:nvPr>
            <p:ph idx="1"/>
          </p:nvPr>
        </p:nvSpPr>
        <p:spPr/>
        <p:txBody>
          <a:bodyPr/>
          <a:lstStyle/>
          <a:p>
            <a:r>
              <a:rPr lang="en-US" sz="2400" b="1" dirty="0">
                <a:solidFill>
                  <a:srgbClr val="FF0000"/>
                </a:solidFill>
              </a:rPr>
              <a:t>Aggregate Output (GDP): </a:t>
            </a:r>
          </a:p>
          <a:p>
            <a:pPr lvl="1"/>
            <a:r>
              <a:rPr lang="en-US" dirty="0"/>
              <a:t>The total output in an economy, across all sectors and regions.</a:t>
            </a:r>
          </a:p>
          <a:p>
            <a:pPr lvl="1"/>
            <a:endParaRPr lang="en-US" dirty="0"/>
          </a:p>
          <a:p>
            <a:r>
              <a:rPr lang="en-US" sz="2400" dirty="0"/>
              <a:t>The </a:t>
            </a:r>
            <a:r>
              <a:rPr lang="en-US" sz="2400" b="1" dirty="0">
                <a:solidFill>
                  <a:srgbClr val="FF0000"/>
                </a:solidFill>
              </a:rPr>
              <a:t>national accounts </a:t>
            </a:r>
            <a:r>
              <a:rPr lang="en-US" sz="2400" dirty="0"/>
              <a:t>is the system used for measuring overall output and expenditure in a country. </a:t>
            </a:r>
          </a:p>
          <a:p>
            <a:pPr marL="0" indent="0">
              <a:buNone/>
            </a:pPr>
            <a:endParaRPr lang="en-US" sz="2400" dirty="0"/>
          </a:p>
          <a:p>
            <a:r>
              <a:rPr lang="en-US" sz="2400" dirty="0"/>
              <a:t>They are the statistics published by national statistical offices that use information about individual </a:t>
            </a:r>
            <a:r>
              <a:rPr lang="en-US" sz="2400" dirty="0" err="1"/>
              <a:t>behaviour</a:t>
            </a:r>
            <a:r>
              <a:rPr lang="en-US" sz="2400" dirty="0"/>
              <a:t> to construct a quantitative picture of the economy as a whole.</a:t>
            </a:r>
          </a:p>
        </p:txBody>
      </p:sp>
    </p:spTree>
    <p:extLst>
      <p:ext uri="{BB962C8B-B14F-4D97-AF65-F5344CB8AC3E}">
        <p14:creationId xmlns:p14="http://schemas.microsoft.com/office/powerpoint/2010/main" val="398034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71C11-2130-4385-A68F-98E1836B8634}"/>
              </a:ext>
            </a:extLst>
          </p:cNvPr>
          <p:cNvSpPr>
            <a:spLocks noGrp="1"/>
          </p:cNvSpPr>
          <p:nvPr>
            <p:ph type="title"/>
          </p:nvPr>
        </p:nvSpPr>
        <p:spPr/>
        <p:txBody>
          <a:bodyPr/>
          <a:lstStyle/>
          <a:p>
            <a:pPr algn="ctr"/>
            <a:r>
              <a:rPr lang="en-GB" b="1" dirty="0">
                <a:solidFill>
                  <a:prstClr val="black"/>
                </a:solidFill>
              </a:rPr>
              <a:t>Measuring The Aggregate Economy </a:t>
            </a:r>
            <a:endParaRPr lang="en-US" dirty="0"/>
          </a:p>
        </p:txBody>
      </p:sp>
      <p:sp>
        <p:nvSpPr>
          <p:cNvPr id="3" name="Content Placeholder 2">
            <a:extLst>
              <a:ext uri="{FF2B5EF4-FFF2-40B4-BE49-F238E27FC236}">
                <a16:creationId xmlns:a16="http://schemas.microsoft.com/office/drawing/2014/main" id="{9E6C9DE9-F46E-4950-8D55-7D37717FB199}"/>
              </a:ext>
            </a:extLst>
          </p:cNvPr>
          <p:cNvSpPr>
            <a:spLocks noGrp="1"/>
          </p:cNvSpPr>
          <p:nvPr>
            <p:ph idx="1"/>
          </p:nvPr>
        </p:nvSpPr>
        <p:spPr>
          <a:xfrm>
            <a:off x="838200" y="1575303"/>
            <a:ext cx="10515600" cy="4601660"/>
          </a:xfrm>
        </p:spPr>
        <p:txBody>
          <a:bodyPr>
            <a:normAutofit/>
          </a:bodyPr>
          <a:lstStyle/>
          <a:p>
            <a:pPr marL="0" indent="0">
              <a:buNone/>
            </a:pPr>
            <a:r>
              <a:rPr lang="en-US" sz="2400" b="1" dirty="0"/>
              <a:t>National accounts</a:t>
            </a:r>
            <a:r>
              <a:rPr lang="en-US" sz="2400" dirty="0"/>
              <a:t> = system used to measure overall output and expenditure in a country.</a:t>
            </a:r>
          </a:p>
          <a:p>
            <a:pPr marL="0" indent="0">
              <a:buNone/>
            </a:pPr>
            <a:r>
              <a:rPr lang="en-US" sz="2400" dirty="0"/>
              <a:t>There are three different ways to estimate GDP:</a:t>
            </a:r>
          </a:p>
          <a:p>
            <a:endParaRPr lang="en-US" sz="2400" dirty="0"/>
          </a:p>
          <a:p>
            <a:pPr marL="228600" lvl="1">
              <a:spcBef>
                <a:spcPts val="1000"/>
              </a:spcBef>
            </a:pPr>
            <a:r>
              <a:rPr lang="en-US" b="1" dirty="0">
                <a:solidFill>
                  <a:srgbClr val="C00000"/>
                </a:solidFill>
              </a:rPr>
              <a:t>Total </a:t>
            </a:r>
            <a:r>
              <a:rPr lang="en-US" b="1" u="sng" dirty="0">
                <a:solidFill>
                  <a:srgbClr val="C00000"/>
                </a:solidFill>
              </a:rPr>
              <a:t>spending</a:t>
            </a:r>
            <a:r>
              <a:rPr lang="en-US" b="1" dirty="0">
                <a:solidFill>
                  <a:srgbClr val="C00000"/>
                </a:solidFill>
              </a:rPr>
              <a:t> on domestic products</a:t>
            </a:r>
            <a:r>
              <a:rPr lang="en-US" sz="2400" b="1" dirty="0">
                <a:solidFill>
                  <a:srgbClr val="C00000"/>
                </a:solidFill>
              </a:rPr>
              <a:t>: </a:t>
            </a:r>
            <a:r>
              <a:rPr lang="en-US" sz="2400" dirty="0"/>
              <a:t>The total spent by households, firms, the government, and residents of other countries on the home economy’s products.</a:t>
            </a:r>
          </a:p>
          <a:p>
            <a:r>
              <a:rPr lang="en-US" sz="2400" b="1" dirty="0">
                <a:solidFill>
                  <a:srgbClr val="C00000"/>
                </a:solidFill>
              </a:rPr>
              <a:t>Total domestic </a:t>
            </a:r>
            <a:r>
              <a:rPr lang="en-US" sz="2400" b="1" u="sng" dirty="0">
                <a:solidFill>
                  <a:srgbClr val="C00000"/>
                </a:solidFill>
              </a:rPr>
              <a:t>production</a:t>
            </a:r>
            <a:r>
              <a:rPr lang="en-US" sz="2400" b="1" dirty="0">
                <a:solidFill>
                  <a:srgbClr val="C00000"/>
                </a:solidFill>
              </a:rPr>
              <a:t> (measured as value added): </a:t>
            </a:r>
            <a:r>
              <a:rPr lang="en-US" sz="2400" dirty="0"/>
              <a:t>The total produced by the industries that operate in the home economy. </a:t>
            </a:r>
          </a:p>
          <a:p>
            <a:pPr marL="228600" lvl="1">
              <a:spcBef>
                <a:spcPts val="1000"/>
              </a:spcBef>
            </a:pPr>
            <a:r>
              <a:rPr lang="en-US" b="1" dirty="0">
                <a:solidFill>
                  <a:srgbClr val="C00000"/>
                </a:solidFill>
              </a:rPr>
              <a:t>Total domestic </a:t>
            </a:r>
            <a:r>
              <a:rPr lang="en-US" b="1" u="sng" dirty="0">
                <a:solidFill>
                  <a:srgbClr val="C00000"/>
                </a:solidFill>
              </a:rPr>
              <a:t>income</a:t>
            </a:r>
            <a:r>
              <a:rPr lang="en-US" sz="2400" b="1" dirty="0">
                <a:solidFill>
                  <a:srgbClr val="C00000"/>
                </a:solidFill>
              </a:rPr>
              <a:t>: </a:t>
            </a:r>
            <a:r>
              <a:rPr lang="en-US" sz="2400" dirty="0"/>
              <a:t>The sum of all the incomes received, comprising wages, profits, the incomes of the self-employed, and taxes received by the government.</a:t>
            </a:r>
          </a:p>
        </p:txBody>
      </p:sp>
    </p:spTree>
    <p:extLst>
      <p:ext uri="{BB962C8B-B14F-4D97-AF65-F5344CB8AC3E}">
        <p14:creationId xmlns:p14="http://schemas.microsoft.com/office/powerpoint/2010/main" val="3348951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22" y="365125"/>
            <a:ext cx="10515600" cy="935641"/>
          </a:xfrm>
        </p:spPr>
        <p:txBody>
          <a:bodyPr>
            <a:normAutofit/>
          </a:bodyPr>
          <a:lstStyle/>
          <a:p>
            <a:pPr algn="ctr"/>
            <a:r>
              <a:rPr lang="en-US" sz="4000" b="1" dirty="0">
                <a:solidFill>
                  <a:prstClr val="black"/>
                </a:solidFill>
                <a:latin typeface="Calibri"/>
                <a:ea typeface="+mn-ea"/>
                <a:cs typeface="+mn-cs"/>
              </a:rPr>
              <a:t>Production</a:t>
            </a:r>
            <a:endParaRPr lang="en-GB" sz="7200" b="1" dirty="0">
              <a:latin typeface="+mn-lt"/>
            </a:endParaRPr>
          </a:p>
        </p:txBody>
      </p:sp>
      <p:sp>
        <p:nvSpPr>
          <p:cNvPr id="6" name="TextBox 5"/>
          <p:cNvSpPr txBox="1"/>
          <p:nvPr/>
        </p:nvSpPr>
        <p:spPr>
          <a:xfrm>
            <a:off x="271365" y="1766112"/>
            <a:ext cx="10927772" cy="2431435"/>
          </a:xfrm>
          <a:prstGeom prst="rect">
            <a:avLst/>
          </a:prstGeom>
          <a:noFill/>
        </p:spPr>
        <p:txBody>
          <a:bodyPr wrap="square" rtlCol="0">
            <a:spAutoFit/>
          </a:bodyPr>
          <a:lstStyle/>
          <a:p>
            <a:endParaRPr lang="en-US" sz="2400" dirty="0"/>
          </a:p>
          <a:p>
            <a:r>
              <a:rPr lang="en-US" sz="2400" dirty="0"/>
              <a:t>Production is measured by the </a:t>
            </a:r>
            <a:r>
              <a:rPr lang="en-US" sz="2400" b="1" dirty="0"/>
              <a:t>value added </a:t>
            </a:r>
            <a:r>
              <a:rPr lang="en-US" sz="2400" dirty="0"/>
              <a:t>by each industry: this means that the cost of goods and services used as inputs to production is subtracted from the value of output (to prevent double-counting).</a:t>
            </a:r>
          </a:p>
          <a:p>
            <a:endParaRPr lang="en-US" sz="2400" dirty="0"/>
          </a:p>
          <a:p>
            <a:endParaRPr lang="en-US" sz="3200" dirty="0"/>
          </a:p>
        </p:txBody>
      </p:sp>
    </p:spTree>
    <p:extLst>
      <p:ext uri="{BB962C8B-B14F-4D97-AF65-F5344CB8AC3E}">
        <p14:creationId xmlns:p14="http://schemas.microsoft.com/office/powerpoint/2010/main" val="3665666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ure-13-06.jpg"/>
          <p:cNvPicPr>
            <a:picLocks noGrp="1" noChangeAspect="1"/>
          </p:cNvPicPr>
          <p:nvPr>
            <p:ph idx="1"/>
          </p:nvPr>
        </p:nvPicPr>
        <p:blipFill>
          <a:blip r:embed="rId2"/>
          <a:srcRect l="17549" r="17799" b="-969"/>
          <a:stretch>
            <a:fillRect/>
          </a:stretch>
        </p:blipFill>
        <p:spPr>
          <a:xfrm>
            <a:off x="2144343" y="1784283"/>
            <a:ext cx="6592252" cy="4514102"/>
          </a:xfrm>
          <a:prstGeom prst="rect">
            <a:avLst/>
          </a:prstGeom>
        </p:spPr>
      </p:pic>
      <p:sp>
        <p:nvSpPr>
          <p:cNvPr id="5" name="Title 4"/>
          <p:cNvSpPr txBox="1">
            <a:spLocks noGrp="1"/>
          </p:cNvSpPr>
          <p:nvPr>
            <p:ph type="title"/>
          </p:nvPr>
        </p:nvSpPr>
        <p:spPr>
          <a:xfrm>
            <a:off x="838200" y="372343"/>
            <a:ext cx="10515600" cy="1311128"/>
          </a:xfrm>
          <a:prstGeom prst="rect">
            <a:avLst/>
          </a:prstGeom>
          <a:noFill/>
        </p:spPr>
        <p:txBody>
          <a:bodyPr wrap="square" numCol="1" rtlCol="0">
            <a:spAutoFit/>
          </a:bodyPr>
          <a:lstStyle/>
          <a:p>
            <a:pPr algn="ctr"/>
            <a:r>
              <a:rPr lang="en-US" b="1" dirty="0"/>
              <a:t>Circular Flow Model Shows this Equivalence</a:t>
            </a:r>
            <a:br>
              <a:rPr lang="en-US" b="1" dirty="0"/>
            </a:br>
            <a:endParaRPr lang="en-US" dirty="0"/>
          </a:p>
        </p:txBody>
      </p:sp>
    </p:spTree>
    <p:extLst>
      <p:ext uri="{BB962C8B-B14F-4D97-AF65-F5344CB8AC3E}">
        <p14:creationId xmlns:p14="http://schemas.microsoft.com/office/powerpoint/2010/main" val="1656085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22" y="365125"/>
            <a:ext cx="10515600" cy="935641"/>
          </a:xfrm>
        </p:spPr>
        <p:txBody>
          <a:bodyPr>
            <a:normAutofit/>
          </a:bodyPr>
          <a:lstStyle/>
          <a:p>
            <a:pPr algn="ctr"/>
            <a:r>
              <a:rPr lang="en-GB" sz="4800" dirty="0">
                <a:latin typeface="+mn-lt"/>
              </a:rPr>
              <a:t>Exports, imports, and government</a:t>
            </a:r>
          </a:p>
        </p:txBody>
      </p:sp>
      <p:sp>
        <p:nvSpPr>
          <p:cNvPr id="6" name="TextBox 5"/>
          <p:cNvSpPr txBox="1"/>
          <p:nvPr/>
        </p:nvSpPr>
        <p:spPr>
          <a:xfrm>
            <a:off x="219112" y="1230535"/>
            <a:ext cx="11972887" cy="4154984"/>
          </a:xfrm>
          <a:prstGeom prst="rect">
            <a:avLst/>
          </a:prstGeom>
          <a:noFill/>
        </p:spPr>
        <p:txBody>
          <a:bodyPr wrap="square" rtlCol="0">
            <a:spAutoFit/>
          </a:bodyPr>
          <a:lstStyle/>
          <a:p>
            <a:r>
              <a:rPr lang="en-US" sz="2400" dirty="0"/>
              <a:t>How do we account for </a:t>
            </a:r>
            <a:r>
              <a:rPr lang="en-US" sz="2400" u="sng" dirty="0"/>
              <a:t>international transactions</a:t>
            </a:r>
            <a:r>
              <a:rPr lang="en-US" sz="2400" dirty="0"/>
              <a:t>?</a:t>
            </a:r>
          </a:p>
          <a:p>
            <a:endParaRPr lang="en-US" sz="2400" dirty="0"/>
          </a:p>
          <a:p>
            <a:pPr>
              <a:buFont typeface="Arial" pitchFamily="34" charset="0"/>
              <a:buChar char="•"/>
            </a:pPr>
            <a:r>
              <a:rPr lang="en-US" sz="2400" dirty="0"/>
              <a:t>Foreign production is domestic consumption (</a:t>
            </a:r>
            <a:r>
              <a:rPr lang="en-US" sz="2400" b="1" dirty="0"/>
              <a:t>imports</a:t>
            </a:r>
            <a:r>
              <a:rPr lang="en-US" sz="2400" dirty="0"/>
              <a:t>); and domestic production is foreign consumption (</a:t>
            </a:r>
            <a:r>
              <a:rPr lang="en-US" sz="2400" b="1" dirty="0"/>
              <a:t>exports</a:t>
            </a:r>
            <a:r>
              <a:rPr lang="en-US" sz="2400" dirty="0"/>
              <a:t>)</a:t>
            </a:r>
          </a:p>
          <a:p>
            <a:endParaRPr lang="en-US" sz="2400" dirty="0"/>
          </a:p>
          <a:p>
            <a:r>
              <a:rPr lang="en-US" sz="2400" dirty="0"/>
              <a:t>→ We </a:t>
            </a:r>
            <a:r>
              <a:rPr lang="en-GB" sz="2400" b="1" dirty="0">
                <a:solidFill>
                  <a:schemeClr val="accent6">
                    <a:lumMod val="50000"/>
                  </a:schemeClr>
                </a:solidFill>
              </a:rPr>
              <a:t>include exports </a:t>
            </a:r>
            <a:r>
              <a:rPr lang="en-GB" sz="2400" dirty="0"/>
              <a:t>and </a:t>
            </a:r>
            <a:r>
              <a:rPr lang="en-GB" sz="2400" b="1" dirty="0">
                <a:solidFill>
                  <a:srgbClr val="C00000"/>
                </a:solidFill>
              </a:rPr>
              <a:t>exclude imports</a:t>
            </a:r>
            <a:r>
              <a:rPr lang="en-GB" sz="2400" dirty="0"/>
              <a:t>, so that GDP includes value added, income from, or consumption of, domestic production.</a:t>
            </a:r>
          </a:p>
          <a:p>
            <a:endParaRPr lang="en-GB" sz="2400" dirty="0"/>
          </a:p>
          <a:p>
            <a:r>
              <a:rPr lang="en-GB" sz="2400" dirty="0"/>
              <a:t>How do we incorporate </a:t>
            </a:r>
            <a:r>
              <a:rPr lang="en-GB" sz="2400" u="sng" dirty="0"/>
              <a:t>government</a:t>
            </a:r>
            <a:r>
              <a:rPr lang="en-GB" sz="2400" dirty="0"/>
              <a:t>?</a:t>
            </a:r>
          </a:p>
          <a:p>
            <a:r>
              <a:rPr lang="en-US" sz="2400" dirty="0"/>
              <a:t>→ </a:t>
            </a:r>
            <a:r>
              <a:rPr lang="en-GB" sz="2400" dirty="0"/>
              <a:t>Treat it as </a:t>
            </a:r>
            <a:r>
              <a:rPr lang="en-GB" sz="2400" b="1" dirty="0">
                <a:solidFill>
                  <a:srgbClr val="00B050"/>
                </a:solidFill>
              </a:rPr>
              <a:t>another producer </a:t>
            </a:r>
            <a:r>
              <a:rPr lang="en-GB" sz="2400" dirty="0"/>
              <a:t>– public services are “bought” via taxes</a:t>
            </a:r>
            <a:endParaRPr lang="en-US" sz="2400" dirty="0"/>
          </a:p>
          <a:p>
            <a:r>
              <a:rPr lang="en-US" sz="2400" dirty="0"/>
              <a:t>→ Assume that </a:t>
            </a:r>
            <a:r>
              <a:rPr lang="en-US" sz="2400" b="1" dirty="0">
                <a:solidFill>
                  <a:srgbClr val="00B050"/>
                </a:solidFill>
              </a:rPr>
              <a:t>cost of production </a:t>
            </a:r>
            <a:r>
              <a:rPr lang="en-US" sz="2400" dirty="0"/>
              <a:t>captures the </a:t>
            </a:r>
            <a:r>
              <a:rPr lang="en-US" sz="2400" b="1" dirty="0">
                <a:solidFill>
                  <a:srgbClr val="00B050"/>
                </a:solidFill>
              </a:rPr>
              <a:t>v</a:t>
            </a:r>
            <a:r>
              <a:rPr lang="en-GB" sz="2400" b="1" dirty="0" err="1">
                <a:solidFill>
                  <a:srgbClr val="00B050"/>
                </a:solidFill>
              </a:rPr>
              <a:t>alue</a:t>
            </a:r>
            <a:r>
              <a:rPr lang="en-GB" sz="2400" b="1" dirty="0">
                <a:solidFill>
                  <a:srgbClr val="00B050"/>
                </a:solidFill>
              </a:rPr>
              <a:t> added</a:t>
            </a:r>
          </a:p>
        </p:txBody>
      </p:sp>
    </p:spTree>
    <p:extLst>
      <p:ext uri="{BB962C8B-B14F-4D97-AF65-F5344CB8AC3E}">
        <p14:creationId xmlns:p14="http://schemas.microsoft.com/office/powerpoint/2010/main" val="3665666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166C5-2F49-4B76-923E-265C1D53751F}"/>
              </a:ext>
            </a:extLst>
          </p:cNvPr>
          <p:cNvSpPr>
            <a:spLocks noGrp="1"/>
          </p:cNvSpPr>
          <p:nvPr>
            <p:ph type="title"/>
          </p:nvPr>
        </p:nvSpPr>
        <p:spPr/>
        <p:txBody>
          <a:bodyPr/>
          <a:lstStyle/>
          <a:p>
            <a:pPr algn="ctr"/>
            <a:r>
              <a:rPr lang="en-US" b="1" dirty="0"/>
              <a:t>Expenditure Is a Key to Understanding Recessions</a:t>
            </a:r>
          </a:p>
        </p:txBody>
      </p:sp>
      <p:sp>
        <p:nvSpPr>
          <p:cNvPr id="3" name="Content Placeholder 2">
            <a:extLst>
              <a:ext uri="{FF2B5EF4-FFF2-40B4-BE49-F238E27FC236}">
                <a16:creationId xmlns:a16="http://schemas.microsoft.com/office/drawing/2014/main" id="{6280CF7A-F023-446A-8A31-D10094149A63}"/>
              </a:ext>
            </a:extLst>
          </p:cNvPr>
          <p:cNvSpPr>
            <a:spLocks noGrp="1"/>
          </p:cNvSpPr>
          <p:nvPr>
            <p:ph idx="1"/>
          </p:nvPr>
        </p:nvSpPr>
        <p:spPr/>
        <p:txBody>
          <a:bodyPr>
            <a:normAutofit/>
          </a:bodyPr>
          <a:lstStyle/>
          <a:p>
            <a:r>
              <a:rPr lang="en-US" dirty="0"/>
              <a:t>The fact that </a:t>
            </a:r>
            <a:r>
              <a:rPr lang="en-US" b="1" dirty="0">
                <a:solidFill>
                  <a:srgbClr val="C00000"/>
                </a:solidFill>
              </a:rPr>
              <a:t>expenditure</a:t>
            </a:r>
            <a:r>
              <a:rPr lang="en-US" dirty="0"/>
              <a:t>, </a:t>
            </a:r>
            <a:r>
              <a:rPr lang="en-US" b="1" dirty="0">
                <a:solidFill>
                  <a:srgbClr val="C00000"/>
                </a:solidFill>
              </a:rPr>
              <a:t>output (production), </a:t>
            </a:r>
            <a:r>
              <a:rPr lang="en-US" dirty="0"/>
              <a:t>and </a:t>
            </a:r>
            <a:r>
              <a:rPr lang="en-US" b="1" dirty="0">
                <a:solidFill>
                  <a:srgbClr val="C00000"/>
                </a:solidFill>
              </a:rPr>
              <a:t>incomes</a:t>
            </a:r>
            <a:r>
              <a:rPr lang="en-US" dirty="0"/>
              <a:t> are all equal means that we </a:t>
            </a:r>
            <a:r>
              <a:rPr lang="en-US" i="1" dirty="0"/>
              <a:t>can use any one </a:t>
            </a:r>
            <a:r>
              <a:rPr lang="en-US" dirty="0"/>
              <a:t>of these perspectives to help us understand the others. </a:t>
            </a:r>
          </a:p>
          <a:p>
            <a:r>
              <a:rPr lang="en-US" dirty="0"/>
              <a:t>We described </a:t>
            </a:r>
            <a:r>
              <a:rPr lang="en-US" b="1" dirty="0"/>
              <a:t>recessions</a:t>
            </a:r>
            <a:r>
              <a:rPr lang="en-US" dirty="0"/>
              <a:t> as periods of </a:t>
            </a:r>
            <a:r>
              <a:rPr lang="en-US" b="1" dirty="0"/>
              <a:t>negative output growth</a:t>
            </a:r>
            <a:r>
              <a:rPr lang="en-US" dirty="0"/>
              <a:t>. </a:t>
            </a:r>
          </a:p>
          <a:p>
            <a:pPr marL="0" indent="0">
              <a:buNone/>
            </a:pPr>
            <a:endParaRPr lang="en-US" dirty="0"/>
          </a:p>
          <a:p>
            <a:r>
              <a:rPr lang="en-US" dirty="0"/>
              <a:t>This means they must also be periods of </a:t>
            </a:r>
            <a:r>
              <a:rPr lang="en-US" b="1" dirty="0"/>
              <a:t>negative expenditure growth </a:t>
            </a:r>
            <a:r>
              <a:rPr lang="en-US" dirty="0"/>
              <a:t>(output will only decline if people are buying less). </a:t>
            </a:r>
          </a:p>
        </p:txBody>
      </p:sp>
    </p:spTree>
    <p:extLst>
      <p:ext uri="{BB962C8B-B14F-4D97-AF65-F5344CB8AC3E}">
        <p14:creationId xmlns:p14="http://schemas.microsoft.com/office/powerpoint/2010/main" val="2319575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354CAF-90B9-419F-B303-9FC89C1B26C4}"/>
              </a:ext>
            </a:extLst>
          </p:cNvPr>
          <p:cNvSpPr>
            <a:spLocks noGrp="1"/>
          </p:cNvSpPr>
          <p:nvPr>
            <p:ph type="title"/>
          </p:nvPr>
        </p:nvSpPr>
        <p:spPr>
          <a:xfrm>
            <a:off x="1524000" y="2245809"/>
            <a:ext cx="9144000" cy="1564716"/>
          </a:xfrm>
        </p:spPr>
        <p:txBody>
          <a:bodyPr vert="horz" lIns="91440" tIns="45720" rIns="91440" bIns="45720" rtlCol="0" anchor="b">
            <a:normAutofit/>
          </a:bodyPr>
          <a:lstStyle/>
          <a:p>
            <a:pPr algn="ctr"/>
            <a:r>
              <a:rPr lang="en-US" sz="6600" b="1" kern="1200" dirty="0">
                <a:solidFill>
                  <a:schemeClr val="tx1"/>
                </a:solidFill>
                <a:latin typeface="+mj-lt"/>
                <a:ea typeface="+mj-ea"/>
                <a:cs typeface="+mj-cs"/>
              </a:rPr>
              <a:t>Components of GDP</a:t>
            </a:r>
          </a:p>
        </p:txBody>
      </p:sp>
      <p:sp>
        <p:nvSpPr>
          <p:cNvPr id="5" name="Text Placeholder 4">
            <a:extLst>
              <a:ext uri="{FF2B5EF4-FFF2-40B4-BE49-F238E27FC236}">
                <a16:creationId xmlns:a16="http://schemas.microsoft.com/office/drawing/2014/main" id="{4148B0B4-8C93-4C07-98EE-DB9C155EFD4E}"/>
              </a:ext>
            </a:extLst>
          </p:cNvPr>
          <p:cNvSpPr>
            <a:spLocks noGrp="1"/>
          </p:cNvSpPr>
          <p:nvPr>
            <p:ph type="body" idx="1"/>
          </p:nvPr>
        </p:nvSpPr>
        <p:spPr>
          <a:xfrm>
            <a:off x="1524000" y="3947050"/>
            <a:ext cx="9144000" cy="572583"/>
          </a:xfrm>
        </p:spPr>
        <p:txBody>
          <a:bodyPr vert="horz" lIns="91440" tIns="45720" rIns="91440" bIns="45720" rtlCol="0">
            <a:normAutofit lnSpcReduction="10000"/>
          </a:bodyPr>
          <a:lstStyle/>
          <a:p>
            <a:pPr algn="ctr"/>
            <a:r>
              <a:rPr lang="en-US" sz="3600" b="1" dirty="0">
                <a:solidFill>
                  <a:schemeClr val="tx1"/>
                </a:solidFill>
              </a:rPr>
              <a:t>Expenditure</a:t>
            </a:r>
            <a:r>
              <a:rPr lang="en-US" sz="3200" b="1" dirty="0">
                <a:solidFill>
                  <a:schemeClr val="tx1"/>
                </a:solidFill>
              </a:rPr>
              <a:t> </a:t>
            </a:r>
            <a:r>
              <a:rPr lang="en-US" sz="3600" b="1" dirty="0">
                <a:solidFill>
                  <a:schemeClr val="tx1"/>
                </a:solidFill>
              </a:rPr>
              <a:t>Approach</a:t>
            </a:r>
            <a:endParaRPr lang="en-US" sz="3200" b="1" kern="1200" dirty="0">
              <a:solidFill>
                <a:schemeClr val="tx1"/>
              </a:solidFill>
              <a:latin typeface="+mn-lt"/>
              <a:ea typeface="+mn-ea"/>
              <a:cs typeface="+mn-cs"/>
            </a:endParaRPr>
          </a:p>
        </p:txBody>
      </p:sp>
      <p:sp>
        <p:nvSpPr>
          <p:cNvPr id="22"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13">
            <a:extLst>
              <a:ext uri="{FF2B5EF4-FFF2-40B4-BE49-F238E27FC236}">
                <a16:creationId xmlns:a16="http://schemas.microsoft.com/office/drawing/2014/main" id="{04DC2037-48A0-4F22-B9D4-8EAEBC780A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25"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3046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A55CB-E156-4019-9ACD-41F9704A6B8D}"/>
              </a:ext>
            </a:extLst>
          </p:cNvPr>
          <p:cNvSpPr>
            <a:spLocks noGrp="1"/>
          </p:cNvSpPr>
          <p:nvPr>
            <p:ph type="title"/>
          </p:nvPr>
        </p:nvSpPr>
        <p:spPr/>
        <p:txBody>
          <a:bodyPr/>
          <a:lstStyle/>
          <a:p>
            <a:pPr algn="ctr"/>
            <a:r>
              <a:rPr lang="en-US" b="1" dirty="0"/>
              <a:t>Expenditure Is a Key to Understanding Recessions</a:t>
            </a:r>
            <a:endParaRPr lang="en-US" dirty="0"/>
          </a:p>
        </p:txBody>
      </p:sp>
      <p:sp>
        <p:nvSpPr>
          <p:cNvPr id="3" name="Content Placeholder 2">
            <a:extLst>
              <a:ext uri="{FF2B5EF4-FFF2-40B4-BE49-F238E27FC236}">
                <a16:creationId xmlns:a16="http://schemas.microsoft.com/office/drawing/2014/main" id="{1BC32178-5EAD-449C-9BE8-EA81333557D7}"/>
              </a:ext>
            </a:extLst>
          </p:cNvPr>
          <p:cNvSpPr>
            <a:spLocks noGrp="1"/>
          </p:cNvSpPr>
          <p:nvPr>
            <p:ph idx="1"/>
          </p:nvPr>
        </p:nvSpPr>
        <p:spPr/>
        <p:txBody>
          <a:bodyPr/>
          <a:lstStyle/>
          <a:p>
            <a:r>
              <a:rPr lang="en-US" dirty="0"/>
              <a:t>Often, we can even say that output declines because people are buying less. </a:t>
            </a:r>
          </a:p>
          <a:p>
            <a:pPr marL="0" indent="0">
              <a:buNone/>
            </a:pPr>
            <a:endParaRPr lang="en-US" dirty="0"/>
          </a:p>
          <a:p>
            <a:r>
              <a:rPr lang="en-US" dirty="0"/>
              <a:t>This is </a:t>
            </a:r>
            <a:r>
              <a:rPr lang="en-US" b="1" dirty="0">
                <a:solidFill>
                  <a:schemeClr val="accent5"/>
                </a:solidFill>
              </a:rPr>
              <a:t>very useful </a:t>
            </a:r>
            <a:r>
              <a:rPr lang="en-US" dirty="0"/>
              <a:t>because </a:t>
            </a:r>
            <a:r>
              <a:rPr lang="en-US" u="sng" dirty="0"/>
              <a:t>we know a lot about what determines expenditure</a:t>
            </a:r>
            <a:r>
              <a:rPr lang="en-US" dirty="0"/>
              <a:t>, which in turn helps us to understand </a:t>
            </a:r>
            <a:r>
              <a:rPr lang="en-US" b="1" dirty="0">
                <a:solidFill>
                  <a:srgbClr val="C00000"/>
                </a:solidFill>
              </a:rPr>
              <a:t>recessions</a:t>
            </a:r>
            <a:r>
              <a:rPr lang="en-US" dirty="0"/>
              <a:t>.</a:t>
            </a:r>
          </a:p>
          <a:p>
            <a:endParaRPr lang="en-US" dirty="0"/>
          </a:p>
        </p:txBody>
      </p:sp>
    </p:spTree>
    <p:extLst>
      <p:ext uri="{BB962C8B-B14F-4D97-AF65-F5344CB8AC3E}">
        <p14:creationId xmlns:p14="http://schemas.microsoft.com/office/powerpoint/2010/main" val="581852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64995" y="2299370"/>
            <a:ext cx="4862011" cy="1071359"/>
          </a:xfrm>
        </p:spPr>
        <p:txBody>
          <a:bodyPr>
            <a:noAutofit/>
          </a:bodyPr>
          <a:lstStyle/>
          <a:p>
            <a:r>
              <a:rPr lang="en-GB" dirty="0">
                <a:latin typeface="+mn-lt"/>
              </a:rPr>
              <a:t>A. Introduction</a:t>
            </a:r>
          </a:p>
        </p:txBody>
      </p:sp>
    </p:spTree>
    <p:extLst>
      <p:ext uri="{BB962C8B-B14F-4D97-AF65-F5344CB8AC3E}">
        <p14:creationId xmlns:p14="http://schemas.microsoft.com/office/powerpoint/2010/main" val="1042263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2E577-DF0A-4BB3-8F06-862030D1DC84}"/>
              </a:ext>
            </a:extLst>
          </p:cNvPr>
          <p:cNvSpPr>
            <a:spLocks noGrp="1"/>
          </p:cNvSpPr>
          <p:nvPr>
            <p:ph type="title"/>
          </p:nvPr>
        </p:nvSpPr>
        <p:spPr/>
        <p:txBody>
          <a:bodyPr/>
          <a:lstStyle/>
          <a:p>
            <a:pPr algn="ctr"/>
            <a:r>
              <a:rPr lang="en-US" b="1" dirty="0"/>
              <a:t>Consumption</a:t>
            </a:r>
          </a:p>
        </p:txBody>
      </p:sp>
      <p:sp>
        <p:nvSpPr>
          <p:cNvPr id="3" name="Content Placeholder 2">
            <a:extLst>
              <a:ext uri="{FF2B5EF4-FFF2-40B4-BE49-F238E27FC236}">
                <a16:creationId xmlns:a16="http://schemas.microsoft.com/office/drawing/2014/main" id="{D4782D10-6AD8-48F3-9E22-5C10AF22DD8C}"/>
              </a:ext>
            </a:extLst>
          </p:cNvPr>
          <p:cNvSpPr>
            <a:spLocks noGrp="1"/>
          </p:cNvSpPr>
          <p:nvPr>
            <p:ph idx="1"/>
          </p:nvPr>
        </p:nvSpPr>
        <p:spPr/>
        <p:txBody>
          <a:bodyPr>
            <a:normAutofit/>
          </a:bodyPr>
          <a:lstStyle/>
          <a:p>
            <a:r>
              <a:rPr lang="en-US" sz="2400" dirty="0"/>
              <a:t>Consumption includes the </a:t>
            </a:r>
            <a:r>
              <a:rPr lang="en-US" sz="2400" b="1" dirty="0"/>
              <a:t>goods</a:t>
            </a:r>
            <a:r>
              <a:rPr lang="en-US" sz="2400" dirty="0"/>
              <a:t> and </a:t>
            </a:r>
            <a:r>
              <a:rPr lang="en-US" sz="2400" b="1" dirty="0"/>
              <a:t>services</a:t>
            </a:r>
            <a:r>
              <a:rPr lang="en-US" sz="2400" dirty="0"/>
              <a:t> purchased by households. </a:t>
            </a:r>
          </a:p>
          <a:p>
            <a:r>
              <a:rPr lang="en-US" sz="2400" dirty="0"/>
              <a:t>Goods are normally </a:t>
            </a:r>
            <a:r>
              <a:rPr lang="en-US" sz="2400" dirty="0">
                <a:solidFill>
                  <a:srgbClr val="C00000"/>
                </a:solidFill>
              </a:rPr>
              <a:t>tangible things</a:t>
            </a:r>
            <a:r>
              <a:rPr lang="en-US" sz="2400" dirty="0"/>
              <a:t>. </a:t>
            </a:r>
          </a:p>
          <a:p>
            <a:r>
              <a:rPr lang="en-US" sz="2400" dirty="0"/>
              <a:t>Goods like cars, household appliances, and furniture that </a:t>
            </a:r>
            <a:r>
              <a:rPr lang="en-US" sz="2400" b="1" dirty="0"/>
              <a:t>last for three years </a:t>
            </a:r>
            <a:r>
              <a:rPr lang="en-US" sz="2400" dirty="0"/>
              <a:t>or more are called </a:t>
            </a:r>
            <a:r>
              <a:rPr lang="en-US" sz="2400" dirty="0">
                <a:solidFill>
                  <a:schemeClr val="accent1"/>
                </a:solidFill>
              </a:rPr>
              <a:t>durable goods</a:t>
            </a:r>
            <a:r>
              <a:rPr lang="en-US" sz="2400" dirty="0"/>
              <a:t>; </a:t>
            </a:r>
          </a:p>
          <a:p>
            <a:r>
              <a:rPr lang="en-US" sz="2400" dirty="0"/>
              <a:t>those that last for </a:t>
            </a:r>
            <a:r>
              <a:rPr lang="en-US" sz="2400" b="1" dirty="0"/>
              <a:t>shorter</a:t>
            </a:r>
            <a:r>
              <a:rPr lang="en-US" sz="2400" dirty="0"/>
              <a:t> periods are </a:t>
            </a:r>
            <a:r>
              <a:rPr lang="en-US" sz="2400" dirty="0">
                <a:solidFill>
                  <a:schemeClr val="accent1"/>
                </a:solidFill>
              </a:rPr>
              <a:t>non-durable goods</a:t>
            </a:r>
            <a:r>
              <a:rPr lang="en-US" sz="2400" dirty="0"/>
              <a:t>. </a:t>
            </a:r>
          </a:p>
          <a:p>
            <a:r>
              <a:rPr lang="en-US" sz="2400" dirty="0"/>
              <a:t>Services are things that households buy that are normally </a:t>
            </a:r>
            <a:r>
              <a:rPr lang="en-US" sz="2400" dirty="0">
                <a:solidFill>
                  <a:srgbClr val="C00000"/>
                </a:solidFill>
              </a:rPr>
              <a:t>intangible</a:t>
            </a:r>
            <a:r>
              <a:rPr lang="en-US" sz="2400" dirty="0"/>
              <a:t>, such as transportation, housing (payment of rent), gym membership, and medical treatment. </a:t>
            </a:r>
          </a:p>
        </p:txBody>
      </p:sp>
    </p:spTree>
    <p:extLst>
      <p:ext uri="{BB962C8B-B14F-4D97-AF65-F5344CB8AC3E}">
        <p14:creationId xmlns:p14="http://schemas.microsoft.com/office/powerpoint/2010/main" val="2009485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12727-DB38-4F19-B7E1-922CCBCF0931}"/>
              </a:ext>
            </a:extLst>
          </p:cNvPr>
          <p:cNvSpPr>
            <a:spLocks noGrp="1"/>
          </p:cNvSpPr>
          <p:nvPr>
            <p:ph type="title"/>
          </p:nvPr>
        </p:nvSpPr>
        <p:spPr/>
        <p:txBody>
          <a:bodyPr/>
          <a:lstStyle/>
          <a:p>
            <a:pPr algn="ctr"/>
            <a:r>
              <a:rPr lang="en-US" b="1" dirty="0"/>
              <a:t>Consumption</a:t>
            </a:r>
            <a:endParaRPr lang="en-US" dirty="0"/>
          </a:p>
        </p:txBody>
      </p:sp>
      <p:sp>
        <p:nvSpPr>
          <p:cNvPr id="3" name="Content Placeholder 2">
            <a:extLst>
              <a:ext uri="{FF2B5EF4-FFF2-40B4-BE49-F238E27FC236}">
                <a16:creationId xmlns:a16="http://schemas.microsoft.com/office/drawing/2014/main" id="{C09444A0-9437-4545-92B0-266C16E501C1}"/>
              </a:ext>
            </a:extLst>
          </p:cNvPr>
          <p:cNvSpPr>
            <a:spLocks noGrp="1"/>
          </p:cNvSpPr>
          <p:nvPr>
            <p:ph idx="1"/>
          </p:nvPr>
        </p:nvSpPr>
        <p:spPr/>
        <p:txBody>
          <a:bodyPr>
            <a:normAutofit/>
          </a:bodyPr>
          <a:lstStyle/>
          <a:p>
            <a:r>
              <a:rPr lang="en-US" sz="2400" dirty="0"/>
              <a:t>Household spending on </a:t>
            </a:r>
            <a:r>
              <a:rPr lang="en-US" sz="2400" b="1" dirty="0"/>
              <a:t>durable goods </a:t>
            </a:r>
            <a:r>
              <a:rPr lang="en-US" sz="2400" dirty="0"/>
              <a:t>like cars and household equipment is counted in </a:t>
            </a:r>
            <a:r>
              <a:rPr lang="en-US" sz="2400" b="1" dirty="0">
                <a:solidFill>
                  <a:srgbClr val="00B050"/>
                </a:solidFill>
              </a:rPr>
              <a:t>consumption</a:t>
            </a:r>
            <a:r>
              <a:rPr lang="en-US" sz="2400" dirty="0">
                <a:solidFill>
                  <a:srgbClr val="00B050"/>
                </a:solidFill>
              </a:rPr>
              <a:t> in the national accounts.</a:t>
            </a:r>
          </a:p>
          <a:p>
            <a:endParaRPr lang="en-US" sz="2400" dirty="0">
              <a:solidFill>
                <a:srgbClr val="00B050"/>
              </a:solidFill>
            </a:endParaRPr>
          </a:p>
          <a:p>
            <a:r>
              <a:rPr lang="en-US" sz="2400" dirty="0"/>
              <a:t>However, in </a:t>
            </a:r>
            <a:r>
              <a:rPr lang="en-US" sz="2400" dirty="0">
                <a:solidFill>
                  <a:srgbClr val="00B050"/>
                </a:solidFill>
              </a:rPr>
              <a:t>economic terms </a:t>
            </a:r>
            <a:r>
              <a:rPr lang="en-US" sz="2400" dirty="0"/>
              <a:t>the decision to buy these </a:t>
            </a:r>
            <a:r>
              <a:rPr lang="en-US" sz="2400" u="sng" dirty="0"/>
              <a:t>long-lasting items </a:t>
            </a:r>
            <a:r>
              <a:rPr lang="en-US" sz="2400" dirty="0"/>
              <a:t>is more like an </a:t>
            </a:r>
            <a:r>
              <a:rPr lang="en-US" sz="2400" b="1" dirty="0">
                <a:solidFill>
                  <a:srgbClr val="00B050"/>
                </a:solidFill>
              </a:rPr>
              <a:t>investment decision</a:t>
            </a:r>
            <a:r>
              <a:rPr lang="en-US" sz="2400" dirty="0"/>
              <a:t>.</a:t>
            </a:r>
          </a:p>
        </p:txBody>
      </p:sp>
    </p:spTree>
    <p:extLst>
      <p:ext uri="{BB962C8B-B14F-4D97-AF65-F5344CB8AC3E}">
        <p14:creationId xmlns:p14="http://schemas.microsoft.com/office/powerpoint/2010/main" val="821608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7FD46-A72B-4907-8C5F-22238D2FF89F}"/>
              </a:ext>
            </a:extLst>
          </p:cNvPr>
          <p:cNvSpPr>
            <a:spLocks noGrp="1"/>
          </p:cNvSpPr>
          <p:nvPr>
            <p:ph type="title"/>
          </p:nvPr>
        </p:nvSpPr>
        <p:spPr/>
        <p:txBody>
          <a:bodyPr/>
          <a:lstStyle/>
          <a:p>
            <a:pPr algn="ctr"/>
            <a:r>
              <a:rPr lang="en-US" b="1" dirty="0"/>
              <a:t>Investment</a:t>
            </a:r>
          </a:p>
        </p:txBody>
      </p:sp>
      <p:sp>
        <p:nvSpPr>
          <p:cNvPr id="3" name="Content Placeholder 2">
            <a:extLst>
              <a:ext uri="{FF2B5EF4-FFF2-40B4-BE49-F238E27FC236}">
                <a16:creationId xmlns:a16="http://schemas.microsoft.com/office/drawing/2014/main" id="{EEEF1F89-782A-4150-8C57-6C8C50B66A4C}"/>
              </a:ext>
            </a:extLst>
          </p:cNvPr>
          <p:cNvSpPr>
            <a:spLocks noGrp="1"/>
          </p:cNvSpPr>
          <p:nvPr>
            <p:ph idx="1"/>
          </p:nvPr>
        </p:nvSpPr>
        <p:spPr/>
        <p:txBody>
          <a:bodyPr>
            <a:normAutofit/>
          </a:bodyPr>
          <a:lstStyle/>
          <a:p>
            <a:r>
              <a:rPr lang="en-US" dirty="0"/>
              <a:t>This is the </a:t>
            </a:r>
            <a:r>
              <a:rPr lang="en-US" dirty="0">
                <a:solidFill>
                  <a:srgbClr val="00B050"/>
                </a:solidFill>
              </a:rPr>
              <a:t>spending</a:t>
            </a:r>
            <a:r>
              <a:rPr lang="en-US" dirty="0"/>
              <a:t> by firms on </a:t>
            </a:r>
            <a:r>
              <a:rPr lang="en-US" b="1" dirty="0"/>
              <a:t>new equipment </a:t>
            </a:r>
            <a:r>
              <a:rPr lang="en-US" dirty="0"/>
              <a:t>and </a:t>
            </a:r>
            <a:r>
              <a:rPr lang="en-US" b="1" dirty="0"/>
              <a:t>new commercial buildings</a:t>
            </a:r>
            <a:r>
              <a:rPr lang="en-US" dirty="0"/>
              <a:t>; and spending on </a:t>
            </a:r>
            <a:r>
              <a:rPr lang="en-US" b="1" dirty="0"/>
              <a:t>residential structures </a:t>
            </a:r>
            <a:r>
              <a:rPr lang="en-US" dirty="0"/>
              <a:t>(the construction of new housing).</a:t>
            </a:r>
          </a:p>
          <a:p>
            <a:r>
              <a:rPr lang="en-US" dirty="0"/>
              <a:t>Investment</a:t>
            </a:r>
            <a:r>
              <a:rPr lang="en-US" b="1" dirty="0"/>
              <a:t> </a:t>
            </a:r>
            <a:r>
              <a:rPr lang="en-US" dirty="0"/>
              <a:t>in the </a:t>
            </a:r>
            <a:r>
              <a:rPr lang="en-US" b="1" dirty="0">
                <a:solidFill>
                  <a:srgbClr val="FF0000"/>
                </a:solidFill>
              </a:rPr>
              <a:t>unsold output </a:t>
            </a:r>
            <a:r>
              <a:rPr lang="en-US" dirty="0"/>
              <a:t>that firms produce is the other part of investment that is r</a:t>
            </a:r>
            <a:r>
              <a:rPr lang="en-US" u="sng" dirty="0"/>
              <a:t>ecorded as a </a:t>
            </a:r>
            <a:r>
              <a:rPr lang="en-US" b="1" u="sng" dirty="0"/>
              <a:t>separate</a:t>
            </a:r>
            <a:r>
              <a:rPr lang="en-US" u="sng" dirty="0"/>
              <a:t> item in the national accounts</a:t>
            </a:r>
            <a:r>
              <a:rPr lang="en-US" dirty="0"/>
              <a:t>. It is called the change in </a:t>
            </a:r>
            <a:r>
              <a:rPr lang="en-US" b="1" dirty="0"/>
              <a:t>inventories </a:t>
            </a:r>
            <a:r>
              <a:rPr lang="en-US" dirty="0"/>
              <a:t>or stocks. </a:t>
            </a:r>
            <a:r>
              <a:rPr lang="en-US" b="1" dirty="0"/>
              <a:t>. </a:t>
            </a:r>
          </a:p>
          <a:p>
            <a:r>
              <a:rPr lang="en-US" b="1" dirty="0"/>
              <a:t>Inventory Goods </a:t>
            </a:r>
            <a:r>
              <a:rPr lang="en-US" dirty="0"/>
              <a:t>held by a firm </a:t>
            </a:r>
            <a:r>
              <a:rPr lang="en-US" b="1" dirty="0"/>
              <a:t>prior to sale or use</a:t>
            </a:r>
            <a:r>
              <a:rPr lang="en-US" dirty="0"/>
              <a:t>, including raw materials, and partially-finished or finished goods intended for sale. </a:t>
            </a:r>
          </a:p>
        </p:txBody>
      </p:sp>
    </p:spTree>
    <p:extLst>
      <p:ext uri="{BB962C8B-B14F-4D97-AF65-F5344CB8AC3E}">
        <p14:creationId xmlns:p14="http://schemas.microsoft.com/office/powerpoint/2010/main" val="36601136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946E9-793B-4478-AEB2-8E8AEC279A5B}"/>
              </a:ext>
            </a:extLst>
          </p:cNvPr>
          <p:cNvSpPr>
            <a:spLocks noGrp="1"/>
          </p:cNvSpPr>
          <p:nvPr>
            <p:ph type="title"/>
          </p:nvPr>
        </p:nvSpPr>
        <p:spPr/>
        <p:txBody>
          <a:bodyPr/>
          <a:lstStyle/>
          <a:p>
            <a:pPr algn="ctr"/>
            <a:r>
              <a:rPr lang="en-US" b="1" dirty="0"/>
              <a:t>Inventories</a:t>
            </a:r>
          </a:p>
        </p:txBody>
      </p:sp>
      <p:sp>
        <p:nvSpPr>
          <p:cNvPr id="3" name="Content Placeholder 2">
            <a:extLst>
              <a:ext uri="{FF2B5EF4-FFF2-40B4-BE49-F238E27FC236}">
                <a16:creationId xmlns:a16="http://schemas.microsoft.com/office/drawing/2014/main" id="{9E8BEA1F-9E13-46AD-A30E-9BA818CE29C9}"/>
              </a:ext>
            </a:extLst>
          </p:cNvPr>
          <p:cNvSpPr>
            <a:spLocks noGrp="1"/>
          </p:cNvSpPr>
          <p:nvPr>
            <p:ph idx="1"/>
          </p:nvPr>
        </p:nvSpPr>
        <p:spPr/>
        <p:txBody>
          <a:bodyPr/>
          <a:lstStyle/>
          <a:p>
            <a:endParaRPr lang="en-US" dirty="0"/>
          </a:p>
          <a:p>
            <a:r>
              <a:rPr lang="en-US" dirty="0"/>
              <a:t>Including </a:t>
            </a:r>
            <a:r>
              <a:rPr lang="en-US" b="1" dirty="0"/>
              <a:t>changes in stocks </a:t>
            </a:r>
            <a:r>
              <a:rPr lang="en-US" dirty="0"/>
              <a:t>is essential to ensuring that </a:t>
            </a:r>
            <a:r>
              <a:rPr lang="en-US" u="sng" dirty="0"/>
              <a:t>when we measure GDP by</a:t>
            </a:r>
            <a:r>
              <a:rPr lang="en-US" dirty="0"/>
              <a:t> </a:t>
            </a:r>
            <a:r>
              <a:rPr lang="en-US" b="1" dirty="0">
                <a:solidFill>
                  <a:srgbClr val="FF0000"/>
                </a:solidFill>
              </a:rPr>
              <a:t>the output method </a:t>
            </a:r>
            <a:r>
              <a:rPr lang="en-US" dirty="0"/>
              <a:t>(what is produced), it is equal to GDP measured by the </a:t>
            </a:r>
            <a:r>
              <a:rPr lang="en-US" b="1" dirty="0">
                <a:solidFill>
                  <a:srgbClr val="FF0000"/>
                </a:solidFill>
              </a:rPr>
              <a:t>expenditure method </a:t>
            </a:r>
            <a:r>
              <a:rPr lang="en-US" dirty="0"/>
              <a:t>(what is spent, including investment by firms in </a:t>
            </a:r>
            <a:r>
              <a:rPr lang="en-US" b="1" dirty="0"/>
              <a:t>unsold inventories</a:t>
            </a:r>
            <a:r>
              <a:rPr lang="en-US" dirty="0"/>
              <a:t>).</a:t>
            </a:r>
          </a:p>
        </p:txBody>
      </p:sp>
    </p:spTree>
    <p:extLst>
      <p:ext uri="{BB962C8B-B14F-4D97-AF65-F5344CB8AC3E}">
        <p14:creationId xmlns:p14="http://schemas.microsoft.com/office/powerpoint/2010/main" val="3648238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E02E6-CA42-400F-9E31-F791328C0C6B}"/>
              </a:ext>
            </a:extLst>
          </p:cNvPr>
          <p:cNvSpPr>
            <a:spLocks noGrp="1"/>
          </p:cNvSpPr>
          <p:nvPr>
            <p:ph type="title"/>
          </p:nvPr>
        </p:nvSpPr>
        <p:spPr/>
        <p:txBody>
          <a:bodyPr anchor="t">
            <a:noAutofit/>
          </a:bodyPr>
          <a:lstStyle/>
          <a:p>
            <a:pPr algn="ctr"/>
            <a:r>
              <a:rPr lang="en-US" b="1" dirty="0"/>
              <a:t>Government Spending on Goods And Services </a:t>
            </a:r>
            <a:br>
              <a:rPr lang="en-US" b="1" dirty="0"/>
            </a:br>
            <a:endParaRPr lang="en-US" dirty="0"/>
          </a:p>
        </p:txBody>
      </p:sp>
      <p:sp>
        <p:nvSpPr>
          <p:cNvPr id="3" name="Content Placeholder 2">
            <a:extLst>
              <a:ext uri="{FF2B5EF4-FFF2-40B4-BE49-F238E27FC236}">
                <a16:creationId xmlns:a16="http://schemas.microsoft.com/office/drawing/2014/main" id="{2EF1ED28-1397-4620-A722-B01EB490DEC1}"/>
              </a:ext>
            </a:extLst>
          </p:cNvPr>
          <p:cNvSpPr>
            <a:spLocks noGrp="1"/>
          </p:cNvSpPr>
          <p:nvPr>
            <p:ph idx="1"/>
          </p:nvPr>
        </p:nvSpPr>
        <p:spPr/>
        <p:txBody>
          <a:bodyPr>
            <a:normAutofit/>
          </a:bodyPr>
          <a:lstStyle/>
          <a:p>
            <a:r>
              <a:rPr lang="en-US" dirty="0"/>
              <a:t>This represents the </a:t>
            </a:r>
            <a:r>
              <a:rPr lang="en-US" b="1" dirty="0"/>
              <a:t>consumption </a:t>
            </a:r>
            <a:r>
              <a:rPr lang="en-US" dirty="0"/>
              <a:t>and</a:t>
            </a:r>
            <a:r>
              <a:rPr lang="en-US" b="1" dirty="0"/>
              <a:t> investment purchases </a:t>
            </a:r>
            <a:r>
              <a:rPr lang="en-US" dirty="0"/>
              <a:t>by the government (consisting of central and local government, often called ‘general government’). </a:t>
            </a:r>
          </a:p>
          <a:p>
            <a:r>
              <a:rPr lang="en-US" b="1" dirty="0">
                <a:solidFill>
                  <a:srgbClr val="FF0000"/>
                </a:solidFill>
              </a:rPr>
              <a:t>Government </a:t>
            </a:r>
            <a:r>
              <a:rPr lang="en-US" b="1" i="1" dirty="0">
                <a:solidFill>
                  <a:srgbClr val="FF0000"/>
                </a:solidFill>
              </a:rPr>
              <a:t>consumption purchases </a:t>
            </a:r>
            <a:r>
              <a:rPr lang="en-US" dirty="0"/>
              <a:t>are of goods (such as office equipment, software, and cars) and </a:t>
            </a:r>
            <a:r>
              <a:rPr lang="en-US" b="1" i="1" dirty="0"/>
              <a:t>services</a:t>
            </a:r>
            <a:r>
              <a:rPr lang="en-US" dirty="0"/>
              <a:t> (such as wages of civil servants, armed services, police, teachers, and scientists).</a:t>
            </a:r>
          </a:p>
          <a:p>
            <a:endParaRPr lang="en-US" dirty="0"/>
          </a:p>
          <a:p>
            <a:r>
              <a:rPr lang="en-US" b="1" dirty="0">
                <a:solidFill>
                  <a:srgbClr val="FF0000"/>
                </a:solidFill>
              </a:rPr>
              <a:t>Government investment spending</a:t>
            </a:r>
            <a:r>
              <a:rPr lang="en-US" dirty="0"/>
              <a:t> is on the building of roads, schools, and </a:t>
            </a:r>
            <a:r>
              <a:rPr lang="en-US" dirty="0" err="1"/>
              <a:t>defence</a:t>
            </a:r>
            <a:r>
              <a:rPr lang="en-US" dirty="0"/>
              <a:t> equipment. </a:t>
            </a:r>
          </a:p>
        </p:txBody>
      </p:sp>
    </p:spTree>
    <p:extLst>
      <p:ext uri="{BB962C8B-B14F-4D97-AF65-F5344CB8AC3E}">
        <p14:creationId xmlns:p14="http://schemas.microsoft.com/office/powerpoint/2010/main" val="321403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619DF-B411-4BC6-8826-9288B9C1F5B5}"/>
              </a:ext>
            </a:extLst>
          </p:cNvPr>
          <p:cNvSpPr>
            <a:spLocks noGrp="1"/>
          </p:cNvSpPr>
          <p:nvPr>
            <p:ph type="title"/>
          </p:nvPr>
        </p:nvSpPr>
        <p:spPr/>
        <p:txBody>
          <a:bodyPr/>
          <a:lstStyle/>
          <a:p>
            <a:pPr algn="ctr"/>
            <a:r>
              <a:rPr lang="en-US" b="1" dirty="0"/>
              <a:t>Government Spending on Goods And Services </a:t>
            </a:r>
            <a:br>
              <a:rPr lang="en-US" b="1" dirty="0"/>
            </a:br>
            <a:endParaRPr lang="en-US" dirty="0"/>
          </a:p>
        </p:txBody>
      </p:sp>
      <p:sp>
        <p:nvSpPr>
          <p:cNvPr id="3" name="Content Placeholder 2">
            <a:extLst>
              <a:ext uri="{FF2B5EF4-FFF2-40B4-BE49-F238E27FC236}">
                <a16:creationId xmlns:a16="http://schemas.microsoft.com/office/drawing/2014/main" id="{E87B6AC6-0374-4BE3-9530-0E1C04C1FC20}"/>
              </a:ext>
            </a:extLst>
          </p:cNvPr>
          <p:cNvSpPr>
            <a:spLocks noGrp="1"/>
          </p:cNvSpPr>
          <p:nvPr>
            <p:ph idx="1"/>
          </p:nvPr>
        </p:nvSpPr>
        <p:spPr/>
        <p:txBody>
          <a:bodyPr>
            <a:normAutofit/>
          </a:bodyPr>
          <a:lstStyle/>
          <a:p>
            <a:r>
              <a:rPr lang="en-US" sz="2400" dirty="0"/>
              <a:t>Much of government spending on goods and services is for health and education.</a:t>
            </a:r>
          </a:p>
          <a:p>
            <a:pPr marL="0" indent="0">
              <a:buNone/>
            </a:pPr>
            <a:endParaRPr lang="en-US" sz="2400" dirty="0"/>
          </a:p>
          <a:p>
            <a:r>
              <a:rPr lang="en-US" sz="2400" dirty="0"/>
              <a:t>When government spending used as </a:t>
            </a:r>
            <a:r>
              <a:rPr lang="en-US" sz="2400" u="sng" dirty="0"/>
              <a:t>a component of aggregate </a:t>
            </a:r>
            <a:r>
              <a:rPr lang="en-US" sz="2400" dirty="0"/>
              <a:t>demand, this </a:t>
            </a:r>
            <a:r>
              <a:rPr lang="en-US" sz="2400" b="1" dirty="0"/>
              <a:t>does not include spending on transfers </a:t>
            </a:r>
            <a:r>
              <a:rPr lang="en-US" sz="2400" dirty="0"/>
              <a:t>such as pensions and unemployment benefits. </a:t>
            </a:r>
          </a:p>
        </p:txBody>
      </p:sp>
    </p:spTree>
    <p:extLst>
      <p:ext uri="{BB962C8B-B14F-4D97-AF65-F5344CB8AC3E}">
        <p14:creationId xmlns:p14="http://schemas.microsoft.com/office/powerpoint/2010/main" val="3775457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8F6A0-A59A-41F8-941F-E9C5015C8B79}"/>
              </a:ext>
            </a:extLst>
          </p:cNvPr>
          <p:cNvSpPr>
            <a:spLocks noGrp="1"/>
          </p:cNvSpPr>
          <p:nvPr>
            <p:ph type="title"/>
          </p:nvPr>
        </p:nvSpPr>
        <p:spPr/>
        <p:txBody>
          <a:bodyPr>
            <a:normAutofit/>
          </a:bodyPr>
          <a:lstStyle/>
          <a:p>
            <a:pPr algn="ctr"/>
            <a:r>
              <a:rPr lang="en-US" sz="4800" b="1" dirty="0"/>
              <a:t>Trade Balance</a:t>
            </a:r>
          </a:p>
        </p:txBody>
      </p:sp>
      <p:sp>
        <p:nvSpPr>
          <p:cNvPr id="3" name="Content Placeholder 2">
            <a:extLst>
              <a:ext uri="{FF2B5EF4-FFF2-40B4-BE49-F238E27FC236}">
                <a16:creationId xmlns:a16="http://schemas.microsoft.com/office/drawing/2014/main" id="{E78716F4-BE31-4DD3-BBCE-9B28F2E4D3D9}"/>
              </a:ext>
            </a:extLst>
          </p:cNvPr>
          <p:cNvSpPr>
            <a:spLocks noGrp="1"/>
          </p:cNvSpPr>
          <p:nvPr>
            <p:ph idx="1"/>
          </p:nvPr>
        </p:nvSpPr>
        <p:spPr/>
        <p:txBody>
          <a:bodyPr>
            <a:normAutofit/>
          </a:bodyPr>
          <a:lstStyle/>
          <a:p>
            <a:pPr marL="0" indent="0">
              <a:buNone/>
            </a:pPr>
            <a:r>
              <a:rPr lang="en-US" sz="2400" b="1" dirty="0">
                <a:solidFill>
                  <a:srgbClr val="FF0000"/>
                </a:solidFill>
              </a:rPr>
              <a:t>Exports (X): </a:t>
            </a:r>
            <a:r>
              <a:rPr lang="en-US" sz="2400" u="sng" dirty="0"/>
              <a:t>Domestically produced </a:t>
            </a:r>
            <a:r>
              <a:rPr lang="en-US" sz="2400" dirty="0"/>
              <a:t>goods and services that are purchased by households, firms, and governments </a:t>
            </a:r>
            <a:r>
              <a:rPr lang="en-US" sz="2400" u="sng" dirty="0"/>
              <a:t>in other countries.</a:t>
            </a:r>
          </a:p>
          <a:p>
            <a:pPr marL="0" indent="0">
              <a:buNone/>
            </a:pPr>
            <a:r>
              <a:rPr lang="en-US" sz="2400" b="1" dirty="0">
                <a:solidFill>
                  <a:srgbClr val="FF0000"/>
                </a:solidFill>
              </a:rPr>
              <a:t>Imports (M): </a:t>
            </a:r>
            <a:r>
              <a:rPr lang="en-US" sz="2400" dirty="0"/>
              <a:t>Goods and services purchased by households, firms, and governments </a:t>
            </a:r>
            <a:r>
              <a:rPr lang="en-US" sz="2400" u="sng" dirty="0"/>
              <a:t>in the home economy </a:t>
            </a:r>
            <a:r>
              <a:rPr lang="en-US" sz="2400" dirty="0"/>
              <a:t>that are </a:t>
            </a:r>
            <a:r>
              <a:rPr lang="en-US" sz="2400" u="sng" dirty="0"/>
              <a:t>produced in other countries</a:t>
            </a:r>
            <a:r>
              <a:rPr lang="en-US" sz="2400" dirty="0"/>
              <a:t>.</a:t>
            </a:r>
          </a:p>
          <a:p>
            <a:pPr marL="0" indent="0">
              <a:buNone/>
            </a:pPr>
            <a:endParaRPr lang="en-US" sz="2400" dirty="0"/>
          </a:p>
          <a:p>
            <a:pPr marL="0" indent="0">
              <a:buNone/>
            </a:pPr>
            <a:r>
              <a:rPr lang="en-US" sz="2400" b="1" dirty="0">
                <a:solidFill>
                  <a:srgbClr val="FF0000"/>
                </a:solidFill>
              </a:rPr>
              <a:t>Net exports (X − M): </a:t>
            </a:r>
            <a:r>
              <a:rPr lang="en-US" sz="2400" dirty="0"/>
              <a:t>Also called the </a:t>
            </a:r>
            <a:r>
              <a:rPr lang="en-US" sz="2400" b="1" u="sng" dirty="0">
                <a:solidFill>
                  <a:srgbClr val="C00000"/>
                </a:solidFill>
              </a:rPr>
              <a:t>trade balance </a:t>
            </a:r>
            <a:r>
              <a:rPr lang="en-US" sz="2400" dirty="0"/>
              <a:t>is the difference between the values of </a:t>
            </a:r>
            <a:r>
              <a:rPr lang="en-US" sz="2400" u="sng" dirty="0"/>
              <a:t>exports and imports </a:t>
            </a:r>
            <a:r>
              <a:rPr lang="en-US" sz="2400" dirty="0"/>
              <a:t>(X – M).</a:t>
            </a:r>
          </a:p>
          <a:p>
            <a:pPr marL="0" indent="0">
              <a:buNone/>
            </a:pPr>
            <a:endParaRPr lang="en-US" sz="2400" dirty="0"/>
          </a:p>
          <a:p>
            <a:pPr marL="0" indent="0">
              <a:buNone/>
            </a:pPr>
            <a:r>
              <a:rPr lang="en-US" sz="2400" dirty="0"/>
              <a:t>The trade balance is a </a:t>
            </a:r>
            <a:r>
              <a:rPr lang="en-US" sz="2400" b="1" dirty="0">
                <a:solidFill>
                  <a:srgbClr val="C00000"/>
                </a:solidFill>
              </a:rPr>
              <a:t>deficit</a:t>
            </a:r>
            <a:r>
              <a:rPr lang="en-US" sz="2400" dirty="0"/>
              <a:t> if the value of exports minus the value of imports is </a:t>
            </a:r>
            <a:r>
              <a:rPr lang="en-US" sz="2400" b="1" dirty="0">
                <a:solidFill>
                  <a:srgbClr val="C00000"/>
                </a:solidFill>
              </a:rPr>
              <a:t>negative</a:t>
            </a:r>
            <a:r>
              <a:rPr lang="en-US" sz="2400" dirty="0"/>
              <a:t>. It is called a </a:t>
            </a:r>
            <a:r>
              <a:rPr lang="en-US" sz="2400" b="1" dirty="0">
                <a:solidFill>
                  <a:srgbClr val="0070C0"/>
                </a:solidFill>
              </a:rPr>
              <a:t>trade surplus </a:t>
            </a:r>
            <a:r>
              <a:rPr lang="en-US" sz="2400" dirty="0"/>
              <a:t>if it is </a:t>
            </a:r>
            <a:r>
              <a:rPr lang="en-US" sz="2400" b="1" dirty="0">
                <a:solidFill>
                  <a:srgbClr val="0070C0"/>
                </a:solidFill>
              </a:rPr>
              <a:t>positive</a:t>
            </a:r>
            <a:r>
              <a:rPr lang="en-US" sz="2400" dirty="0"/>
              <a:t>.</a:t>
            </a:r>
          </a:p>
        </p:txBody>
      </p:sp>
    </p:spTree>
    <p:extLst>
      <p:ext uri="{BB962C8B-B14F-4D97-AF65-F5344CB8AC3E}">
        <p14:creationId xmlns:p14="http://schemas.microsoft.com/office/powerpoint/2010/main" val="1975771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22" y="365125"/>
            <a:ext cx="10515600" cy="935641"/>
          </a:xfrm>
        </p:spPr>
        <p:txBody>
          <a:bodyPr>
            <a:normAutofit/>
          </a:bodyPr>
          <a:lstStyle/>
          <a:p>
            <a:pPr algn="ctr"/>
            <a:r>
              <a:rPr lang="en-GB" b="1" dirty="0">
                <a:latin typeface="+mn-lt"/>
              </a:rPr>
              <a:t>Components of GDP: Expenditure Approach</a:t>
            </a:r>
          </a:p>
        </p:txBody>
      </p:sp>
      <p:sp>
        <p:nvSpPr>
          <p:cNvPr id="6" name="TextBox 5"/>
          <p:cNvSpPr txBox="1"/>
          <p:nvPr/>
        </p:nvSpPr>
        <p:spPr>
          <a:xfrm>
            <a:off x="522982" y="1486001"/>
            <a:ext cx="11047347" cy="4185761"/>
          </a:xfrm>
          <a:prstGeom prst="rect">
            <a:avLst/>
          </a:prstGeom>
          <a:noFill/>
        </p:spPr>
        <p:txBody>
          <a:bodyPr wrap="square" rtlCol="0">
            <a:spAutoFit/>
          </a:bodyPr>
          <a:lstStyle/>
          <a:p>
            <a:pPr marL="457200" indent="-457200">
              <a:spcBef>
                <a:spcPts val="600"/>
              </a:spcBef>
              <a:spcAft>
                <a:spcPts val="600"/>
              </a:spcAft>
              <a:buFont typeface="Arial"/>
              <a:buChar char="•"/>
            </a:pPr>
            <a:r>
              <a:rPr lang="en-US" sz="2400" dirty="0"/>
              <a:t>Consumption (</a:t>
            </a:r>
            <a:r>
              <a:rPr lang="en-US" sz="2400" b="1" dirty="0"/>
              <a:t>C</a:t>
            </a:r>
            <a:r>
              <a:rPr lang="en-US" sz="2400" dirty="0"/>
              <a:t>) = Expenditure on consumer goods and services </a:t>
            </a:r>
          </a:p>
          <a:p>
            <a:pPr marL="457200" indent="-457200">
              <a:spcBef>
                <a:spcPts val="600"/>
              </a:spcBef>
              <a:spcAft>
                <a:spcPts val="600"/>
              </a:spcAft>
              <a:buFont typeface="Arial" pitchFamily="34" charset="0"/>
              <a:buChar char="•"/>
            </a:pPr>
            <a:r>
              <a:rPr lang="en-US" sz="2400" dirty="0"/>
              <a:t>Investment (</a:t>
            </a:r>
            <a:r>
              <a:rPr lang="en-US" sz="2400" b="1" dirty="0"/>
              <a:t>I</a:t>
            </a:r>
            <a:r>
              <a:rPr lang="en-US" sz="2400" dirty="0"/>
              <a:t>) = Expenditure on newly produced capital goods (incl. equipment, buildings, and inventories = unsold output) </a:t>
            </a:r>
          </a:p>
          <a:p>
            <a:pPr marL="457200" indent="-457200">
              <a:spcBef>
                <a:spcPts val="600"/>
              </a:spcBef>
              <a:spcAft>
                <a:spcPts val="600"/>
              </a:spcAft>
              <a:buFont typeface="Arial"/>
              <a:buChar char="•"/>
            </a:pPr>
            <a:r>
              <a:rPr lang="en-US" sz="2400" b="1" dirty="0"/>
              <a:t>Government spending (G) </a:t>
            </a:r>
            <a:r>
              <a:rPr lang="en-US" sz="2400" dirty="0"/>
              <a:t>= Government expenditure on goods and services (excluding transfers to avoid double-counting)</a:t>
            </a:r>
          </a:p>
          <a:p>
            <a:pPr marL="457200" indent="-457200">
              <a:spcBef>
                <a:spcPts val="600"/>
              </a:spcBef>
              <a:spcAft>
                <a:spcPts val="600"/>
              </a:spcAft>
              <a:buFont typeface="Arial"/>
              <a:buChar char="•"/>
            </a:pPr>
            <a:r>
              <a:rPr lang="en-US" sz="2400" dirty="0"/>
              <a:t>Net exports (</a:t>
            </a:r>
            <a:r>
              <a:rPr lang="en-US" sz="2400" b="1" dirty="0"/>
              <a:t>trade balance</a:t>
            </a:r>
            <a:r>
              <a:rPr lang="en-US" sz="2400" dirty="0"/>
              <a:t>) = Exports (</a:t>
            </a:r>
            <a:r>
              <a:rPr lang="en-US" sz="2400" b="1" dirty="0"/>
              <a:t>X</a:t>
            </a:r>
            <a:r>
              <a:rPr lang="en-US" sz="2400" dirty="0"/>
              <a:t>) minus imports (</a:t>
            </a:r>
            <a:r>
              <a:rPr lang="en-US" sz="2400" b="1" dirty="0"/>
              <a:t>M</a:t>
            </a:r>
            <a:r>
              <a:rPr lang="en-US" sz="2400" dirty="0"/>
              <a:t>)</a:t>
            </a:r>
          </a:p>
          <a:p>
            <a:pPr>
              <a:spcBef>
                <a:spcPts val="600"/>
              </a:spcBef>
              <a:spcAft>
                <a:spcPts val="600"/>
              </a:spcAft>
            </a:pPr>
            <a:endParaRPr lang="en-US" sz="2400" dirty="0"/>
          </a:p>
          <a:p>
            <a:pPr marL="914400" lvl="1" indent="-457200">
              <a:spcBef>
                <a:spcPts val="600"/>
              </a:spcBef>
              <a:spcAft>
                <a:spcPts val="600"/>
              </a:spcAft>
              <a:buFont typeface="Arial"/>
              <a:buChar char="•"/>
            </a:pPr>
            <a:r>
              <a:rPr lang="en-US" sz="2400" dirty="0"/>
              <a:t>Trade balance is a </a:t>
            </a:r>
            <a:r>
              <a:rPr lang="en-US" sz="2400" b="1" dirty="0">
                <a:solidFill>
                  <a:srgbClr val="FF0000"/>
                </a:solidFill>
              </a:rPr>
              <a:t>deficit</a:t>
            </a:r>
            <a:r>
              <a:rPr lang="en-US" sz="2400" dirty="0"/>
              <a:t> if the value of exports </a:t>
            </a:r>
            <a:r>
              <a:rPr lang="en-US" sz="2400" b="1" dirty="0"/>
              <a:t>minus</a:t>
            </a:r>
            <a:r>
              <a:rPr lang="en-US" sz="2400" dirty="0"/>
              <a:t> the value of imports is negative; it is called a </a:t>
            </a:r>
            <a:r>
              <a:rPr lang="en-US" sz="2400" b="1" dirty="0">
                <a:solidFill>
                  <a:srgbClr val="FF0000"/>
                </a:solidFill>
              </a:rPr>
              <a:t>trade surplus </a:t>
            </a:r>
            <a:r>
              <a:rPr lang="en-US" sz="2400" dirty="0"/>
              <a:t>if it is </a:t>
            </a:r>
            <a:r>
              <a:rPr lang="en-US" sz="2400" b="1" dirty="0"/>
              <a:t>positive</a:t>
            </a:r>
            <a:r>
              <a:rPr lang="en-US" sz="2400" dirty="0"/>
              <a:t>.</a:t>
            </a:r>
          </a:p>
        </p:txBody>
      </p:sp>
    </p:spTree>
    <p:extLst>
      <p:ext uri="{BB962C8B-B14F-4D97-AF65-F5344CB8AC3E}">
        <p14:creationId xmlns:p14="http://schemas.microsoft.com/office/powerpoint/2010/main" val="39922740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22" y="365125"/>
            <a:ext cx="10515600" cy="935641"/>
          </a:xfrm>
        </p:spPr>
        <p:txBody>
          <a:bodyPr>
            <a:normAutofit/>
          </a:bodyPr>
          <a:lstStyle/>
          <a:p>
            <a:pPr algn="ctr"/>
            <a:r>
              <a:rPr lang="en-US" sz="4800" b="1" dirty="0">
                <a:latin typeface="+mn-lt"/>
              </a:rPr>
              <a:t> Decomposition of GDP </a:t>
            </a:r>
            <a:endParaRPr lang="en-GB" sz="4800" b="1" dirty="0">
              <a:latin typeface="+mn-lt"/>
            </a:endParaRPr>
          </a:p>
        </p:txBody>
      </p:sp>
      <p:sp>
        <p:nvSpPr>
          <p:cNvPr id="4" name="TextBox 5"/>
          <p:cNvSpPr txBox="1"/>
          <p:nvPr/>
        </p:nvSpPr>
        <p:spPr>
          <a:xfrm>
            <a:off x="466377" y="5583384"/>
            <a:ext cx="11075996" cy="1077218"/>
          </a:xfrm>
          <a:prstGeom prst="rect">
            <a:avLst/>
          </a:prstGeom>
          <a:noFill/>
        </p:spPr>
        <p:txBody>
          <a:bodyPr wrap="square" rtlCol="0">
            <a:spAutoFit/>
          </a:bodyPr>
          <a:lstStyle/>
          <a:p>
            <a:pPr marL="457200" indent="-457200" algn="ctr">
              <a:spcBef>
                <a:spcPts val="600"/>
              </a:spcBef>
              <a:spcAft>
                <a:spcPts val="600"/>
              </a:spcAft>
            </a:pPr>
            <a:r>
              <a:rPr lang="en-US" sz="3200" dirty="0"/>
              <a:t>In most countries, private consumption makes up the largest share of GDP</a:t>
            </a:r>
            <a:endParaRPr lang="en-US" sz="3200" b="1" dirty="0"/>
          </a:p>
        </p:txBody>
      </p:sp>
      <p:graphicFrame>
        <p:nvGraphicFramePr>
          <p:cNvPr id="5" name="Table 3"/>
          <p:cNvGraphicFramePr>
            <a:graphicFrameLocks noGrp="1"/>
          </p:cNvGraphicFramePr>
          <p:nvPr>
            <p:extLst>
              <p:ext uri="{D42A27DB-BD31-4B8C-83A1-F6EECF244321}">
                <p14:modId xmlns:p14="http://schemas.microsoft.com/office/powerpoint/2010/main" val="717523854"/>
              </p:ext>
            </p:extLst>
          </p:nvPr>
        </p:nvGraphicFramePr>
        <p:xfrm>
          <a:off x="3056708" y="1229249"/>
          <a:ext cx="5938327" cy="4244090"/>
        </p:xfrm>
        <a:graphic>
          <a:graphicData uri="http://schemas.openxmlformats.org/drawingml/2006/table">
            <a:tbl>
              <a:tblPr firstRow="1" bandRow="1">
                <a:tableStyleId>{5C22544A-7EE6-4342-B048-85BDC9FD1C3A}</a:tableStyleId>
              </a:tblPr>
              <a:tblGrid>
                <a:gridCol w="1631994">
                  <a:extLst>
                    <a:ext uri="{9D8B030D-6E8A-4147-A177-3AD203B41FA5}">
                      <a16:colId xmlns:a16="http://schemas.microsoft.com/office/drawing/2014/main" val="20000"/>
                    </a:ext>
                  </a:extLst>
                </a:gridCol>
                <a:gridCol w="1337169">
                  <a:extLst>
                    <a:ext uri="{9D8B030D-6E8A-4147-A177-3AD203B41FA5}">
                      <a16:colId xmlns:a16="http://schemas.microsoft.com/office/drawing/2014/main" val="20001"/>
                    </a:ext>
                  </a:extLst>
                </a:gridCol>
                <a:gridCol w="1484582">
                  <a:extLst>
                    <a:ext uri="{9D8B030D-6E8A-4147-A177-3AD203B41FA5}">
                      <a16:colId xmlns:a16="http://schemas.microsoft.com/office/drawing/2014/main" val="20002"/>
                    </a:ext>
                  </a:extLst>
                </a:gridCol>
                <a:gridCol w="1484582">
                  <a:extLst>
                    <a:ext uri="{9D8B030D-6E8A-4147-A177-3AD203B41FA5}">
                      <a16:colId xmlns:a16="http://schemas.microsoft.com/office/drawing/2014/main" val="20003"/>
                    </a:ext>
                  </a:extLst>
                </a:gridCol>
              </a:tblGrid>
              <a:tr h="739634">
                <a:tc>
                  <a:txBody>
                    <a:bodyPr/>
                    <a:lstStyle/>
                    <a:p>
                      <a:endParaRPr lang="en-GB" dirty="0"/>
                    </a:p>
                  </a:txBody>
                  <a:tcPr/>
                </a:tc>
                <a:tc>
                  <a:txBody>
                    <a:bodyPr/>
                    <a:lstStyle/>
                    <a:p>
                      <a:pPr algn="ctr"/>
                      <a:r>
                        <a:rPr lang="en-GB" dirty="0"/>
                        <a:t>US</a:t>
                      </a:r>
                    </a:p>
                  </a:txBody>
                  <a:tcPr/>
                </a:tc>
                <a:tc>
                  <a:txBody>
                    <a:bodyPr/>
                    <a:lstStyle/>
                    <a:p>
                      <a:pPr algn="ctr"/>
                      <a:r>
                        <a:rPr lang="en-GB" dirty="0"/>
                        <a:t>Euro</a:t>
                      </a:r>
                      <a:r>
                        <a:rPr lang="en-GB" baseline="0" dirty="0"/>
                        <a:t>zone (19 countries)</a:t>
                      </a:r>
                      <a:endParaRPr lang="en-GB" dirty="0"/>
                    </a:p>
                  </a:txBody>
                  <a:tcPr/>
                </a:tc>
                <a:tc>
                  <a:txBody>
                    <a:bodyPr/>
                    <a:lstStyle/>
                    <a:p>
                      <a:pPr algn="ctr"/>
                      <a:r>
                        <a:rPr lang="en-GB" dirty="0"/>
                        <a:t>China</a:t>
                      </a:r>
                    </a:p>
                  </a:txBody>
                  <a:tcPr/>
                </a:tc>
                <a:extLst>
                  <a:ext uri="{0D108BD9-81ED-4DB2-BD59-A6C34878D82A}">
                    <a16:rowId xmlns:a16="http://schemas.microsoft.com/office/drawing/2014/main" val="10000"/>
                  </a:ext>
                </a:extLst>
              </a:tr>
              <a:tr h="739634">
                <a:tc>
                  <a:txBody>
                    <a:bodyPr/>
                    <a:lstStyle/>
                    <a:p>
                      <a:r>
                        <a:rPr lang="en-GB" dirty="0"/>
                        <a:t>Consumption (C)</a:t>
                      </a:r>
                    </a:p>
                  </a:txBody>
                  <a:tcPr/>
                </a:tc>
                <a:tc>
                  <a:txBody>
                    <a:bodyPr/>
                    <a:lstStyle/>
                    <a:p>
                      <a:pPr algn="ctr" fontAlgn="b"/>
                      <a:r>
                        <a:rPr lang="en-GB" sz="1600" b="0" i="0" u="none" strike="noStrike" dirty="0">
                          <a:solidFill>
                            <a:srgbClr val="000000"/>
                          </a:solidFill>
                          <a:effectLst/>
                          <a:latin typeface="+mj-lt"/>
                        </a:rPr>
                        <a:t>68.4%</a:t>
                      </a:r>
                    </a:p>
                  </a:txBody>
                  <a:tcPr marL="0" marR="0" marT="0" marB="0" anchor="ctr"/>
                </a:tc>
                <a:tc>
                  <a:txBody>
                    <a:bodyPr/>
                    <a:lstStyle/>
                    <a:p>
                      <a:pPr algn="ctr" fontAlgn="b"/>
                      <a:r>
                        <a:rPr lang="en-GB" sz="1600" b="0" i="0" u="none" strike="noStrike" dirty="0">
                          <a:solidFill>
                            <a:srgbClr val="000000"/>
                          </a:solidFill>
                          <a:effectLst/>
                          <a:latin typeface="+mj-lt"/>
                        </a:rPr>
                        <a:t>55.9%</a:t>
                      </a:r>
                    </a:p>
                  </a:txBody>
                  <a:tcPr marL="0" marR="0" marT="0" marB="0" anchor="ctr"/>
                </a:tc>
                <a:tc>
                  <a:txBody>
                    <a:bodyPr/>
                    <a:lstStyle/>
                    <a:p>
                      <a:pPr algn="ctr" fontAlgn="b"/>
                      <a:r>
                        <a:rPr lang="en-GB" sz="1600" b="0" i="0" u="none" strike="noStrike" dirty="0">
                          <a:solidFill>
                            <a:srgbClr val="000000"/>
                          </a:solidFill>
                          <a:effectLst/>
                          <a:latin typeface="+mj-lt"/>
                        </a:rPr>
                        <a:t>37.3%</a:t>
                      </a:r>
                    </a:p>
                  </a:txBody>
                  <a:tcPr marL="0" marR="0" marT="0" marB="0" anchor="ctr"/>
                </a:tc>
                <a:extLst>
                  <a:ext uri="{0D108BD9-81ED-4DB2-BD59-A6C34878D82A}">
                    <a16:rowId xmlns:a16="http://schemas.microsoft.com/office/drawing/2014/main" val="10001"/>
                  </a:ext>
                </a:extLst>
              </a:tr>
              <a:tr h="739634">
                <a:tc>
                  <a:txBody>
                    <a:bodyPr/>
                    <a:lstStyle/>
                    <a:p>
                      <a:r>
                        <a:rPr lang="en-GB" dirty="0"/>
                        <a:t>Government spending (G)</a:t>
                      </a:r>
                    </a:p>
                  </a:txBody>
                  <a:tcPr/>
                </a:tc>
                <a:tc>
                  <a:txBody>
                    <a:bodyPr/>
                    <a:lstStyle/>
                    <a:p>
                      <a:pPr algn="ctr" fontAlgn="b"/>
                      <a:r>
                        <a:rPr lang="en-GB" sz="1600" b="0" i="0" u="none" strike="noStrike" dirty="0">
                          <a:solidFill>
                            <a:srgbClr val="000000"/>
                          </a:solidFill>
                          <a:effectLst/>
                          <a:latin typeface="+mj-lt"/>
                        </a:rPr>
                        <a:t>15.1%</a:t>
                      </a:r>
                    </a:p>
                  </a:txBody>
                  <a:tcPr marL="0" marR="0" marT="0" marB="0" anchor="ctr"/>
                </a:tc>
                <a:tc>
                  <a:txBody>
                    <a:bodyPr/>
                    <a:lstStyle/>
                    <a:p>
                      <a:pPr algn="ctr" fontAlgn="b"/>
                      <a:r>
                        <a:rPr lang="en-GB" sz="1600" b="0" i="0" u="none" strike="noStrike" dirty="0">
                          <a:solidFill>
                            <a:srgbClr val="000000"/>
                          </a:solidFill>
                          <a:effectLst/>
                          <a:latin typeface="+mj-lt"/>
                        </a:rPr>
                        <a:t>21.1%</a:t>
                      </a:r>
                    </a:p>
                  </a:txBody>
                  <a:tcPr marL="0" marR="0" marT="0" marB="0" anchor="ctr"/>
                </a:tc>
                <a:tc>
                  <a:txBody>
                    <a:bodyPr/>
                    <a:lstStyle/>
                    <a:p>
                      <a:pPr algn="ctr" fontAlgn="b"/>
                      <a:r>
                        <a:rPr lang="en-GB" sz="1600" b="0" i="0" u="none" strike="noStrike" dirty="0">
                          <a:solidFill>
                            <a:srgbClr val="000000"/>
                          </a:solidFill>
                          <a:effectLst/>
                          <a:latin typeface="+mj-lt"/>
                        </a:rPr>
                        <a:t>14.1%</a:t>
                      </a:r>
                    </a:p>
                  </a:txBody>
                  <a:tcPr marL="0" marR="0" marT="0" marB="0" anchor="ctr"/>
                </a:tc>
                <a:extLst>
                  <a:ext uri="{0D108BD9-81ED-4DB2-BD59-A6C34878D82A}">
                    <a16:rowId xmlns:a16="http://schemas.microsoft.com/office/drawing/2014/main" val="10002"/>
                  </a:ext>
                </a:extLst>
              </a:tr>
              <a:tr h="428518">
                <a:tc>
                  <a:txBody>
                    <a:bodyPr/>
                    <a:lstStyle/>
                    <a:p>
                      <a:r>
                        <a:rPr lang="en-GB" dirty="0"/>
                        <a:t>Investment</a:t>
                      </a:r>
                      <a:r>
                        <a:rPr lang="en-GB" baseline="0" dirty="0"/>
                        <a:t> (I)</a:t>
                      </a:r>
                      <a:endParaRPr lang="en-GB" dirty="0"/>
                    </a:p>
                  </a:txBody>
                  <a:tcPr/>
                </a:tc>
                <a:tc>
                  <a:txBody>
                    <a:bodyPr/>
                    <a:lstStyle/>
                    <a:p>
                      <a:pPr algn="ctr" fontAlgn="b"/>
                      <a:r>
                        <a:rPr lang="en-GB" sz="1600" b="0" i="0" u="none" strike="noStrike">
                          <a:solidFill>
                            <a:srgbClr val="000000"/>
                          </a:solidFill>
                          <a:effectLst/>
                          <a:latin typeface="+mj-lt"/>
                        </a:rPr>
                        <a:t>19.1%</a:t>
                      </a:r>
                    </a:p>
                  </a:txBody>
                  <a:tcPr marL="0" marR="0" marT="0" marB="0" anchor="ctr"/>
                </a:tc>
                <a:tc>
                  <a:txBody>
                    <a:bodyPr/>
                    <a:lstStyle/>
                    <a:p>
                      <a:pPr algn="ctr" fontAlgn="b"/>
                      <a:r>
                        <a:rPr lang="en-GB" sz="1600" b="0" i="0" u="none" strike="noStrike" dirty="0">
                          <a:solidFill>
                            <a:srgbClr val="000000"/>
                          </a:solidFill>
                          <a:effectLst/>
                          <a:latin typeface="+mj-lt"/>
                        </a:rPr>
                        <a:t>19.5%</a:t>
                      </a:r>
                    </a:p>
                  </a:txBody>
                  <a:tcPr marL="0" marR="0" marT="0" marB="0" anchor="ctr"/>
                </a:tc>
                <a:tc>
                  <a:txBody>
                    <a:bodyPr/>
                    <a:lstStyle/>
                    <a:p>
                      <a:pPr algn="ctr" fontAlgn="b"/>
                      <a:r>
                        <a:rPr lang="en-GB" sz="1600" b="0" i="0" u="none" strike="noStrike" dirty="0">
                          <a:solidFill>
                            <a:srgbClr val="000000"/>
                          </a:solidFill>
                          <a:effectLst/>
                          <a:latin typeface="+mj-lt"/>
                        </a:rPr>
                        <a:t>47.3%</a:t>
                      </a:r>
                    </a:p>
                  </a:txBody>
                  <a:tcPr marL="0" marR="0" marT="0" marB="0" anchor="ctr"/>
                </a:tc>
                <a:extLst>
                  <a:ext uri="{0D108BD9-81ED-4DB2-BD59-A6C34878D82A}">
                    <a16:rowId xmlns:a16="http://schemas.microsoft.com/office/drawing/2014/main" val="10003"/>
                  </a:ext>
                </a:extLst>
              </a:tr>
              <a:tr h="739634">
                <a:tc>
                  <a:txBody>
                    <a:bodyPr/>
                    <a:lstStyle/>
                    <a:p>
                      <a:r>
                        <a:rPr lang="en-GB" dirty="0"/>
                        <a:t>Change in inventories</a:t>
                      </a:r>
                    </a:p>
                  </a:txBody>
                  <a:tcPr/>
                </a:tc>
                <a:tc>
                  <a:txBody>
                    <a:bodyPr/>
                    <a:lstStyle/>
                    <a:p>
                      <a:pPr algn="ctr" fontAlgn="b"/>
                      <a:r>
                        <a:rPr lang="en-GB" sz="1600" b="0" i="0" u="none" strike="noStrike">
                          <a:solidFill>
                            <a:srgbClr val="000000"/>
                          </a:solidFill>
                          <a:effectLst/>
                          <a:latin typeface="+mj-lt"/>
                        </a:rPr>
                        <a:t>0.4%</a:t>
                      </a:r>
                    </a:p>
                  </a:txBody>
                  <a:tcPr marL="0" marR="0" marT="0" marB="0" anchor="ctr"/>
                </a:tc>
                <a:tc>
                  <a:txBody>
                    <a:bodyPr/>
                    <a:lstStyle/>
                    <a:p>
                      <a:pPr algn="ctr" fontAlgn="b"/>
                      <a:r>
                        <a:rPr lang="en-GB" sz="1600" b="0" i="0" u="none" strike="noStrike" dirty="0">
                          <a:solidFill>
                            <a:srgbClr val="000000"/>
                          </a:solidFill>
                          <a:effectLst/>
                          <a:latin typeface="+mj-lt"/>
                        </a:rPr>
                        <a:t>0.0%</a:t>
                      </a:r>
                    </a:p>
                  </a:txBody>
                  <a:tcPr marL="0" marR="0" marT="0" marB="0" anchor="ctr"/>
                </a:tc>
                <a:tc>
                  <a:txBody>
                    <a:bodyPr/>
                    <a:lstStyle/>
                    <a:p>
                      <a:pPr algn="ctr" fontAlgn="b"/>
                      <a:r>
                        <a:rPr lang="en-GB" sz="1600" b="0" i="0" u="none" strike="noStrike" dirty="0">
                          <a:solidFill>
                            <a:srgbClr val="000000"/>
                          </a:solidFill>
                          <a:effectLst/>
                          <a:latin typeface="+mj-lt"/>
                        </a:rPr>
                        <a:t>2.0%</a:t>
                      </a:r>
                    </a:p>
                  </a:txBody>
                  <a:tcPr marL="0" marR="0" marT="0" marB="0" anchor="ctr"/>
                </a:tc>
                <a:extLst>
                  <a:ext uri="{0D108BD9-81ED-4DB2-BD59-A6C34878D82A}">
                    <a16:rowId xmlns:a16="http://schemas.microsoft.com/office/drawing/2014/main" val="10004"/>
                  </a:ext>
                </a:extLst>
              </a:tr>
              <a:tr h="428518">
                <a:tc>
                  <a:txBody>
                    <a:bodyPr/>
                    <a:lstStyle/>
                    <a:p>
                      <a:r>
                        <a:rPr lang="en-GB" dirty="0"/>
                        <a:t>Exports (X)</a:t>
                      </a:r>
                    </a:p>
                  </a:txBody>
                  <a:tcPr/>
                </a:tc>
                <a:tc>
                  <a:txBody>
                    <a:bodyPr/>
                    <a:lstStyle/>
                    <a:p>
                      <a:pPr algn="ctr" fontAlgn="b"/>
                      <a:r>
                        <a:rPr lang="en-GB" sz="1600" b="0" i="0" u="none" strike="noStrike">
                          <a:solidFill>
                            <a:srgbClr val="000000"/>
                          </a:solidFill>
                          <a:effectLst/>
                          <a:latin typeface="+mj-lt"/>
                        </a:rPr>
                        <a:t>13.6%</a:t>
                      </a:r>
                    </a:p>
                  </a:txBody>
                  <a:tcPr marL="0" marR="0" marT="0" marB="0" anchor="ctr"/>
                </a:tc>
                <a:tc>
                  <a:txBody>
                    <a:bodyPr/>
                    <a:lstStyle/>
                    <a:p>
                      <a:pPr algn="ctr" fontAlgn="b"/>
                      <a:r>
                        <a:rPr lang="en-GB" sz="1600" b="0" i="0" u="none" strike="noStrike">
                          <a:solidFill>
                            <a:srgbClr val="000000"/>
                          </a:solidFill>
                          <a:effectLst/>
                          <a:latin typeface="+mj-lt"/>
                        </a:rPr>
                        <a:t>43.9%</a:t>
                      </a:r>
                    </a:p>
                  </a:txBody>
                  <a:tcPr marL="0" marR="0" marT="0" marB="0" anchor="ctr"/>
                </a:tc>
                <a:tc>
                  <a:txBody>
                    <a:bodyPr/>
                    <a:lstStyle/>
                    <a:p>
                      <a:pPr algn="ctr" fontAlgn="b"/>
                      <a:r>
                        <a:rPr lang="en-GB" sz="1600" b="0" i="0" u="none" strike="noStrike" dirty="0">
                          <a:solidFill>
                            <a:srgbClr val="000000"/>
                          </a:solidFill>
                          <a:effectLst/>
                          <a:latin typeface="+mj-lt"/>
                        </a:rPr>
                        <a:t>26.2%</a:t>
                      </a:r>
                    </a:p>
                  </a:txBody>
                  <a:tcPr marL="0" marR="0" marT="0" marB="0" anchor="ctr"/>
                </a:tc>
                <a:extLst>
                  <a:ext uri="{0D108BD9-81ED-4DB2-BD59-A6C34878D82A}">
                    <a16:rowId xmlns:a16="http://schemas.microsoft.com/office/drawing/2014/main" val="10005"/>
                  </a:ext>
                </a:extLst>
              </a:tr>
              <a:tr h="428518">
                <a:tc>
                  <a:txBody>
                    <a:bodyPr/>
                    <a:lstStyle/>
                    <a:p>
                      <a:r>
                        <a:rPr lang="en-GB" dirty="0"/>
                        <a:t>Imports (M)</a:t>
                      </a:r>
                    </a:p>
                  </a:txBody>
                  <a:tcPr/>
                </a:tc>
                <a:tc>
                  <a:txBody>
                    <a:bodyPr/>
                    <a:lstStyle/>
                    <a:p>
                      <a:pPr algn="ctr" fontAlgn="b"/>
                      <a:r>
                        <a:rPr lang="en-GB" sz="1600" b="0" i="0" u="none" strike="noStrike" dirty="0">
                          <a:solidFill>
                            <a:srgbClr val="000000"/>
                          </a:solidFill>
                          <a:effectLst/>
                          <a:latin typeface="+mj-lt"/>
                        </a:rPr>
                        <a:t>16.6%</a:t>
                      </a:r>
                    </a:p>
                  </a:txBody>
                  <a:tcPr marL="0" marR="0" marT="0" marB="0" anchor="ctr"/>
                </a:tc>
                <a:tc>
                  <a:txBody>
                    <a:bodyPr/>
                    <a:lstStyle/>
                    <a:p>
                      <a:pPr algn="ctr" fontAlgn="b"/>
                      <a:r>
                        <a:rPr lang="en-GB" sz="1600" b="0" i="0" u="none" strike="noStrike">
                          <a:solidFill>
                            <a:srgbClr val="000000"/>
                          </a:solidFill>
                          <a:effectLst/>
                          <a:latin typeface="+mj-lt"/>
                        </a:rPr>
                        <a:t>40.5%</a:t>
                      </a:r>
                    </a:p>
                  </a:txBody>
                  <a:tcPr marL="0" marR="0" marT="0" marB="0" anchor="ctr"/>
                </a:tc>
                <a:tc>
                  <a:txBody>
                    <a:bodyPr/>
                    <a:lstStyle/>
                    <a:p>
                      <a:pPr algn="ctr" fontAlgn="b"/>
                      <a:r>
                        <a:rPr lang="en-GB" sz="1600" b="0" i="0" u="none" strike="noStrike" dirty="0">
                          <a:solidFill>
                            <a:srgbClr val="000000"/>
                          </a:solidFill>
                          <a:effectLst/>
                          <a:latin typeface="+mj-lt"/>
                        </a:rPr>
                        <a:t>23.8%</a:t>
                      </a:r>
                    </a:p>
                  </a:txBody>
                  <a:tcPr marL="0" marR="0"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992274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5FC98-73F8-4197-97FD-CD63C4CE1B03}"/>
              </a:ext>
            </a:extLst>
          </p:cNvPr>
          <p:cNvSpPr>
            <a:spLocks noGrp="1"/>
          </p:cNvSpPr>
          <p:nvPr>
            <p:ph type="title"/>
          </p:nvPr>
        </p:nvSpPr>
        <p:spPr/>
        <p:txBody>
          <a:bodyPr/>
          <a:lstStyle/>
          <a:p>
            <a:pPr algn="ctr"/>
            <a:r>
              <a:rPr lang="en-US" b="1" dirty="0"/>
              <a:t>A Business Cycle Model</a:t>
            </a:r>
          </a:p>
        </p:txBody>
      </p:sp>
      <p:sp>
        <p:nvSpPr>
          <p:cNvPr id="3" name="Content Placeholder 2">
            <a:extLst>
              <a:ext uri="{FF2B5EF4-FFF2-40B4-BE49-F238E27FC236}">
                <a16:creationId xmlns:a16="http://schemas.microsoft.com/office/drawing/2014/main" id="{DA06B676-1103-4CAC-B8C0-EAE6CD37DC1A}"/>
              </a:ext>
            </a:extLst>
          </p:cNvPr>
          <p:cNvSpPr>
            <a:spLocks noGrp="1"/>
          </p:cNvSpPr>
          <p:nvPr>
            <p:ph idx="1"/>
          </p:nvPr>
        </p:nvSpPr>
        <p:spPr/>
        <p:txBody>
          <a:bodyPr>
            <a:normAutofit fontScale="85000" lnSpcReduction="20000"/>
          </a:bodyPr>
          <a:lstStyle/>
          <a:p>
            <a:pPr marL="0" indent="0" algn="ctr">
              <a:buNone/>
            </a:pPr>
            <a:r>
              <a:rPr lang="en-US" dirty="0"/>
              <a:t>Long-term Trends (as a measure of </a:t>
            </a:r>
            <a:r>
              <a:rPr lang="en-US" b="1" dirty="0">
                <a:solidFill>
                  <a:srgbClr val="0070C0"/>
                </a:solidFill>
              </a:rPr>
              <a:t>potential output</a:t>
            </a:r>
            <a:r>
              <a:rPr lang="en-US" dirty="0"/>
              <a:t>)</a:t>
            </a:r>
          </a:p>
          <a:p>
            <a:pPr marL="0" indent="0" algn="ctr">
              <a:buNone/>
            </a:pPr>
            <a:endParaRPr lang="en-US" dirty="0"/>
          </a:p>
          <a:p>
            <a:pPr marL="0" indent="0" algn="ctr">
              <a:buNone/>
            </a:pPr>
            <a:r>
              <a:rPr lang="en-US" dirty="0"/>
              <a:t>Short-term fluctuations (aka deviations for the LT Trend; </a:t>
            </a:r>
            <a:r>
              <a:rPr lang="en-US" b="1" dirty="0">
                <a:solidFill>
                  <a:srgbClr val="0070C0"/>
                </a:solidFill>
              </a:rPr>
              <a:t>Business Cycle</a:t>
            </a:r>
            <a:r>
              <a:rPr lang="en-US" dirty="0"/>
              <a:t>)</a:t>
            </a:r>
          </a:p>
          <a:p>
            <a:pPr marL="0" indent="0" algn="ctr">
              <a:buNone/>
            </a:pPr>
            <a:endParaRPr lang="en-US" dirty="0"/>
          </a:p>
          <a:p>
            <a:pPr marL="0" indent="0" algn="ctr">
              <a:buNone/>
            </a:pPr>
            <a:r>
              <a:rPr lang="en-US" dirty="0"/>
              <a:t>Recessions- Boom- Moderations</a:t>
            </a:r>
          </a:p>
          <a:p>
            <a:pPr marL="0" indent="0" algn="ctr">
              <a:buNone/>
            </a:pPr>
            <a:endParaRPr lang="en-US" dirty="0"/>
          </a:p>
          <a:p>
            <a:pPr marL="0" indent="0" algn="ctr">
              <a:buNone/>
            </a:pPr>
            <a:r>
              <a:rPr lang="en-US" dirty="0"/>
              <a:t>Relationship between business cycle and labor market (</a:t>
            </a:r>
            <a:r>
              <a:rPr lang="en-US" b="1" dirty="0">
                <a:solidFill>
                  <a:srgbClr val="0070C0"/>
                </a:solidFill>
              </a:rPr>
              <a:t>Okun’s Law</a:t>
            </a:r>
            <a:r>
              <a:rPr lang="en-US" dirty="0"/>
              <a:t>)</a:t>
            </a:r>
          </a:p>
          <a:p>
            <a:pPr marL="0" indent="0" algn="ctr">
              <a:buNone/>
            </a:pPr>
            <a:endParaRPr lang="en-US" dirty="0"/>
          </a:p>
          <a:p>
            <a:pPr marL="0" indent="0" algn="ctr">
              <a:buNone/>
            </a:pPr>
            <a:r>
              <a:rPr lang="en-US" dirty="0"/>
              <a:t>Relationship between labor market and inflation (</a:t>
            </a:r>
            <a:r>
              <a:rPr lang="en-US" b="1" dirty="0">
                <a:solidFill>
                  <a:srgbClr val="0070C0"/>
                </a:solidFill>
              </a:rPr>
              <a:t>Philips Curve</a:t>
            </a:r>
            <a:r>
              <a:rPr lang="en-US" dirty="0"/>
              <a:t>)</a:t>
            </a:r>
          </a:p>
          <a:p>
            <a:pPr marL="0" indent="0" algn="ctr">
              <a:buNone/>
            </a:pPr>
            <a:endParaRPr lang="en-US" dirty="0"/>
          </a:p>
          <a:p>
            <a:pPr marL="0" indent="0" algn="ctr">
              <a:buNone/>
            </a:pPr>
            <a:r>
              <a:rPr lang="en-US" dirty="0"/>
              <a:t>Relationship between inflation and monetary policy (</a:t>
            </a:r>
            <a:r>
              <a:rPr lang="en-US" b="1" dirty="0">
                <a:solidFill>
                  <a:srgbClr val="0070C0"/>
                </a:solidFill>
              </a:rPr>
              <a:t>Taylor Principle</a:t>
            </a:r>
            <a:r>
              <a:rPr lang="en-US" dirty="0"/>
              <a:t>)</a:t>
            </a:r>
          </a:p>
          <a:p>
            <a:pPr marL="0" indent="0" algn="ctr">
              <a:buNone/>
            </a:pPr>
            <a:endParaRPr lang="en-US" dirty="0"/>
          </a:p>
        </p:txBody>
      </p:sp>
      <p:sp>
        <p:nvSpPr>
          <p:cNvPr id="4" name="Arrow: Down 3">
            <a:extLst>
              <a:ext uri="{FF2B5EF4-FFF2-40B4-BE49-F238E27FC236}">
                <a16:creationId xmlns:a16="http://schemas.microsoft.com/office/drawing/2014/main" id="{16B79D7E-A630-4FB2-AFBA-84EEE234909F}"/>
              </a:ext>
            </a:extLst>
          </p:cNvPr>
          <p:cNvSpPr/>
          <p:nvPr/>
        </p:nvSpPr>
        <p:spPr>
          <a:xfrm>
            <a:off x="5674466" y="3035215"/>
            <a:ext cx="580417" cy="338900"/>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F35EE4D3-9119-4620-9E8D-4D6BFE5057B2}"/>
              </a:ext>
            </a:extLst>
          </p:cNvPr>
          <p:cNvSpPr/>
          <p:nvPr/>
        </p:nvSpPr>
        <p:spPr>
          <a:xfrm>
            <a:off x="5706889" y="3774263"/>
            <a:ext cx="580417" cy="338900"/>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AB074A46-F07E-4A0F-A7A7-69E3B308B345}"/>
              </a:ext>
            </a:extLst>
          </p:cNvPr>
          <p:cNvSpPr/>
          <p:nvPr/>
        </p:nvSpPr>
        <p:spPr>
          <a:xfrm>
            <a:off x="5706889" y="4479378"/>
            <a:ext cx="580417" cy="338900"/>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B238D29D-B87C-4AE6-809D-D850EB447997}"/>
              </a:ext>
            </a:extLst>
          </p:cNvPr>
          <p:cNvSpPr/>
          <p:nvPr/>
        </p:nvSpPr>
        <p:spPr>
          <a:xfrm>
            <a:off x="5739315" y="5218426"/>
            <a:ext cx="547992" cy="338900"/>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0D7FDA73-EF4E-480E-8CBC-67737BE278D8}"/>
              </a:ext>
            </a:extLst>
          </p:cNvPr>
          <p:cNvSpPr/>
          <p:nvPr/>
        </p:nvSpPr>
        <p:spPr>
          <a:xfrm>
            <a:off x="5640254" y="2260970"/>
            <a:ext cx="580417" cy="338900"/>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5087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1536"/>
            <a:ext cx="10515600" cy="935641"/>
          </a:xfrm>
        </p:spPr>
        <p:txBody>
          <a:bodyPr>
            <a:normAutofit/>
          </a:bodyPr>
          <a:lstStyle/>
          <a:p>
            <a:pPr algn="ctr"/>
            <a:r>
              <a:rPr lang="en-GB" sz="4800" dirty="0">
                <a:solidFill>
                  <a:srgbClr val="000000"/>
                </a:solidFill>
                <a:latin typeface="+mn-lt"/>
              </a:rPr>
              <a:t>The Context for This Unit</a:t>
            </a:r>
          </a:p>
        </p:txBody>
      </p:sp>
      <p:grpSp>
        <p:nvGrpSpPr>
          <p:cNvPr id="6" name="Group 5"/>
          <p:cNvGrpSpPr/>
          <p:nvPr/>
        </p:nvGrpSpPr>
        <p:grpSpPr>
          <a:xfrm>
            <a:off x="615330" y="1851990"/>
            <a:ext cx="11281452" cy="2800767"/>
            <a:chOff x="615330" y="1851990"/>
            <a:chExt cx="11281452" cy="2800767"/>
          </a:xfrm>
        </p:grpSpPr>
        <p:sp>
          <p:nvSpPr>
            <p:cNvPr id="4" name="TextBox 3"/>
            <p:cNvSpPr txBox="1"/>
            <p:nvPr/>
          </p:nvSpPr>
          <p:spPr>
            <a:xfrm>
              <a:off x="615330" y="1851990"/>
              <a:ext cx="11281452" cy="2800767"/>
            </a:xfrm>
            <a:prstGeom prst="rect">
              <a:avLst/>
            </a:prstGeom>
            <a:noFill/>
          </p:spPr>
          <p:txBody>
            <a:bodyPr wrap="square" rtlCol="0">
              <a:spAutoFit/>
            </a:bodyPr>
            <a:lstStyle/>
            <a:p>
              <a:r>
                <a:rPr lang="en-US" sz="2400" dirty="0"/>
                <a:t>Previously looked at how individuals make decisions about saving and consumption.</a:t>
              </a:r>
            </a:p>
            <a:p>
              <a:endParaRPr lang="en-US" sz="2400" dirty="0"/>
            </a:p>
            <a:p>
              <a:r>
                <a:rPr lang="en-US" sz="2400" dirty="0"/>
                <a:t>These decisions also depend on economic conditions (prices, unemployment), and affect firms’ decisions (investment).</a:t>
              </a:r>
            </a:p>
            <a:p>
              <a:pPr marL="457200" indent="-457200">
                <a:buFont typeface="Arial"/>
                <a:buChar char="•"/>
              </a:pPr>
              <a:r>
                <a:rPr lang="en-US" sz="2400" dirty="0"/>
                <a:t>How do households and firms respond to economic conditions?</a:t>
              </a:r>
            </a:p>
            <a:p>
              <a:pPr marL="457200" indent="-457200">
                <a:buFont typeface="Arial"/>
                <a:buChar char="•"/>
              </a:pPr>
              <a:r>
                <a:rPr lang="en-US" sz="2400" dirty="0"/>
                <a:t>What indicators can we use to measure economic conditions?</a:t>
              </a:r>
            </a:p>
            <a:p>
              <a:endParaRPr lang="en-US" sz="3200" dirty="0"/>
            </a:p>
          </p:txBody>
        </p:sp>
        <p:sp>
          <p:nvSpPr>
            <p:cNvPr id="5" name="TextBox 4"/>
            <p:cNvSpPr txBox="1"/>
            <p:nvPr/>
          </p:nvSpPr>
          <p:spPr>
            <a:xfrm>
              <a:off x="9994757" y="2288629"/>
              <a:ext cx="1755722" cy="461665"/>
            </a:xfrm>
            <a:prstGeom prst="rect">
              <a:avLst/>
            </a:prstGeom>
            <a:noFill/>
          </p:spPr>
          <p:txBody>
            <a:bodyPr wrap="square" rtlCol="0">
              <a:spAutoFit/>
            </a:bodyPr>
            <a:lstStyle/>
            <a:p>
              <a:r>
                <a:rPr lang="en-US" sz="2400" dirty="0">
                  <a:solidFill>
                    <a:srgbClr val="000000"/>
                  </a:solidFill>
                </a:rPr>
                <a:t>(Unit 10)</a:t>
              </a:r>
            </a:p>
          </p:txBody>
        </p:sp>
      </p:grpSp>
    </p:spTree>
    <p:extLst>
      <p:ext uri="{BB962C8B-B14F-4D97-AF65-F5344CB8AC3E}">
        <p14:creationId xmlns:p14="http://schemas.microsoft.com/office/powerpoint/2010/main" val="4425743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F6B0F-F17E-4D53-BD55-73C44E08E0A5}"/>
              </a:ext>
            </a:extLst>
          </p:cNvPr>
          <p:cNvSpPr>
            <a:spLocks noGrp="1"/>
          </p:cNvSpPr>
          <p:nvPr>
            <p:ph type="title"/>
          </p:nvPr>
        </p:nvSpPr>
        <p:spPr/>
        <p:txBody>
          <a:bodyPr/>
          <a:lstStyle/>
          <a:p>
            <a:pPr algn="ctr"/>
            <a:r>
              <a:rPr lang="en-US" b="1" dirty="0"/>
              <a:t>GDP Measures Aggregate Demand</a:t>
            </a:r>
          </a:p>
        </p:txBody>
      </p:sp>
      <p:sp>
        <p:nvSpPr>
          <p:cNvPr id="3" name="Content Placeholder 2">
            <a:extLst>
              <a:ext uri="{FF2B5EF4-FFF2-40B4-BE49-F238E27FC236}">
                <a16:creationId xmlns:a16="http://schemas.microsoft.com/office/drawing/2014/main" id="{E8B0C28E-657C-4F3B-B81E-5B9D71630B74}"/>
              </a:ext>
            </a:extLst>
          </p:cNvPr>
          <p:cNvSpPr>
            <a:spLocks noGrp="1"/>
          </p:cNvSpPr>
          <p:nvPr>
            <p:ph idx="1"/>
          </p:nvPr>
        </p:nvSpPr>
        <p:spPr/>
        <p:txBody>
          <a:bodyPr>
            <a:normAutofit/>
          </a:bodyPr>
          <a:lstStyle/>
          <a:p>
            <a:r>
              <a:rPr lang="en-US" sz="2400" dirty="0"/>
              <a:t>To calculate </a:t>
            </a:r>
            <a:r>
              <a:rPr lang="en-US" sz="2400" b="1" dirty="0">
                <a:solidFill>
                  <a:srgbClr val="0070C0"/>
                </a:solidFill>
              </a:rPr>
              <a:t>GDP</a:t>
            </a:r>
            <a:r>
              <a:rPr lang="en-US" sz="2400" dirty="0"/>
              <a:t>, which is the </a:t>
            </a:r>
            <a:r>
              <a:rPr lang="en-US" sz="2400" b="1" dirty="0">
                <a:solidFill>
                  <a:srgbClr val="0070C0"/>
                </a:solidFill>
              </a:rPr>
              <a:t>aggregate demand </a:t>
            </a:r>
            <a:r>
              <a:rPr lang="en-US" sz="2400" dirty="0"/>
              <a:t>for what is produced in the country, we add the purchases by those in other countries (exports) and subtract the purchases by home residents of goods and services produced abroad (imports)</a:t>
            </a:r>
          </a:p>
          <a:p>
            <a:pPr marL="0" indent="0">
              <a:buNone/>
            </a:pPr>
            <a:endParaRPr lang="en-US" sz="2400" dirty="0"/>
          </a:p>
          <a:p>
            <a:pPr algn="ctr"/>
            <a:r>
              <a:rPr lang="en-US" sz="2400" b="1" dirty="0">
                <a:solidFill>
                  <a:srgbClr val="0070C0"/>
                </a:solidFill>
              </a:rPr>
              <a:t>Aggregate Demand </a:t>
            </a:r>
            <a:r>
              <a:rPr lang="en-US" sz="2400" dirty="0"/>
              <a:t>is the total of the components of spending in the economy, added to get GDP: </a:t>
            </a:r>
            <a:r>
              <a:rPr lang="en-US" sz="2400" b="1" i="1" dirty="0"/>
              <a:t>Y</a:t>
            </a:r>
            <a:r>
              <a:rPr lang="en-US" sz="2400" b="1" dirty="0"/>
              <a:t> = </a:t>
            </a:r>
            <a:r>
              <a:rPr lang="en-US" sz="2400" b="1" i="1" dirty="0"/>
              <a:t>C</a:t>
            </a:r>
            <a:r>
              <a:rPr lang="en-US" sz="2400" b="1" dirty="0"/>
              <a:t> + </a:t>
            </a:r>
            <a:r>
              <a:rPr lang="en-US" sz="2400" b="1" i="1" dirty="0"/>
              <a:t>I</a:t>
            </a:r>
            <a:r>
              <a:rPr lang="en-US" sz="2400" b="1" dirty="0"/>
              <a:t> + </a:t>
            </a:r>
            <a:r>
              <a:rPr lang="en-US" sz="2400" b="1" i="1" dirty="0"/>
              <a:t>G</a:t>
            </a:r>
            <a:r>
              <a:rPr lang="en-US" sz="2400" b="1" dirty="0"/>
              <a:t> + </a:t>
            </a:r>
            <a:r>
              <a:rPr lang="en-US" sz="2400" b="1" i="1" dirty="0"/>
              <a:t>X</a:t>
            </a:r>
            <a:r>
              <a:rPr lang="en-US" sz="2400" b="1" dirty="0"/>
              <a:t> – </a:t>
            </a:r>
            <a:r>
              <a:rPr lang="en-US" sz="2400" b="1" i="1" dirty="0"/>
              <a:t>M</a:t>
            </a:r>
            <a:r>
              <a:rPr lang="en-US" sz="2400" dirty="0"/>
              <a:t>. </a:t>
            </a:r>
          </a:p>
          <a:p>
            <a:pPr marL="0" indent="0">
              <a:buNone/>
            </a:pPr>
            <a:endParaRPr lang="en-US" sz="2400" dirty="0"/>
          </a:p>
          <a:p>
            <a:r>
              <a:rPr lang="en-US" sz="2400" dirty="0"/>
              <a:t>It is the </a:t>
            </a:r>
            <a:r>
              <a:rPr lang="en-US" sz="2400" b="1" dirty="0">
                <a:solidFill>
                  <a:srgbClr val="0070C0"/>
                </a:solidFill>
              </a:rPr>
              <a:t>total amount of demand for (or expenditure on)</a:t>
            </a:r>
            <a:r>
              <a:rPr lang="en-US" sz="2400" b="1" dirty="0"/>
              <a:t> </a:t>
            </a:r>
            <a:r>
              <a:rPr lang="en-US" sz="2400" dirty="0"/>
              <a:t>goods and services produced in the economy.</a:t>
            </a:r>
          </a:p>
        </p:txBody>
      </p:sp>
    </p:spTree>
    <p:extLst>
      <p:ext uri="{BB962C8B-B14F-4D97-AF65-F5344CB8AC3E}">
        <p14:creationId xmlns:p14="http://schemas.microsoft.com/office/powerpoint/2010/main" val="41831675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2EDE9-FE7E-4ACA-BC2D-E893E645013F}"/>
              </a:ext>
            </a:extLst>
          </p:cNvPr>
          <p:cNvSpPr>
            <a:spLocks noGrp="1"/>
          </p:cNvSpPr>
          <p:nvPr>
            <p:ph type="title"/>
          </p:nvPr>
        </p:nvSpPr>
        <p:spPr/>
        <p:txBody>
          <a:bodyPr/>
          <a:lstStyle/>
          <a:p>
            <a:pPr algn="ctr"/>
            <a:r>
              <a:rPr lang="en-US" b="1" dirty="0"/>
              <a:t>How Much Each Component Of Expenditure Contributes Towards GDP Fluctuations?</a:t>
            </a:r>
          </a:p>
        </p:txBody>
      </p:sp>
      <p:sp>
        <p:nvSpPr>
          <p:cNvPr id="3" name="Content Placeholder 2">
            <a:extLst>
              <a:ext uri="{FF2B5EF4-FFF2-40B4-BE49-F238E27FC236}">
                <a16:creationId xmlns:a16="http://schemas.microsoft.com/office/drawing/2014/main" id="{F1DB2B37-0A4E-4521-A6A6-39EFB5E9C262}"/>
              </a:ext>
            </a:extLst>
          </p:cNvPr>
          <p:cNvSpPr>
            <a:spLocks noGrp="1"/>
          </p:cNvSpPr>
          <p:nvPr>
            <p:ph idx="1"/>
          </p:nvPr>
        </p:nvSpPr>
        <p:spPr/>
        <p:txBody>
          <a:bodyPr/>
          <a:lstStyle/>
          <a:p>
            <a:pPr marL="0" indent="0">
              <a:buNone/>
            </a:pPr>
            <a:r>
              <a:rPr lang="en-US" sz="2400" dirty="0"/>
              <a:t>The contribution of each component to GDP growth fluctuation (or business cycle) depends on both:</a:t>
            </a:r>
          </a:p>
          <a:p>
            <a:pPr marL="0" indent="0">
              <a:buNone/>
            </a:pPr>
            <a:endParaRPr lang="en-US" dirty="0"/>
          </a:p>
          <a:p>
            <a:pPr marL="914400" lvl="1" indent="-457200">
              <a:buFont typeface="+mj-lt"/>
              <a:buAutoNum type="arabicPeriod"/>
            </a:pPr>
            <a:r>
              <a:rPr lang="en-US" dirty="0"/>
              <a:t>The </a:t>
            </a:r>
            <a:r>
              <a:rPr lang="en-US" b="1" dirty="0">
                <a:solidFill>
                  <a:schemeClr val="accent1">
                    <a:lumMod val="75000"/>
                  </a:schemeClr>
                </a:solidFill>
              </a:rPr>
              <a:t>share of GDP </a:t>
            </a:r>
            <a:r>
              <a:rPr lang="en-US" dirty="0"/>
              <a:t>that the component makes up and </a:t>
            </a:r>
          </a:p>
          <a:p>
            <a:pPr marL="914400" lvl="1" indent="-457200">
              <a:buFont typeface="+mj-lt"/>
              <a:buAutoNum type="arabicPeriod"/>
            </a:pPr>
            <a:r>
              <a:rPr lang="en-US" dirty="0"/>
              <a:t>Its </a:t>
            </a:r>
            <a:r>
              <a:rPr lang="en-US" b="1" dirty="0">
                <a:solidFill>
                  <a:schemeClr val="accent1">
                    <a:lumMod val="75000"/>
                  </a:schemeClr>
                </a:solidFill>
              </a:rPr>
              <a:t>growth </a:t>
            </a:r>
            <a:r>
              <a:rPr lang="en-US" dirty="0"/>
              <a:t>over the </a:t>
            </a:r>
            <a:r>
              <a:rPr lang="en-US" u="sng" dirty="0"/>
              <a:t>previous period.</a:t>
            </a:r>
          </a:p>
          <a:p>
            <a:pPr marL="0" indent="0">
              <a:buNone/>
            </a:pPr>
            <a:endParaRPr lang="en-US" dirty="0"/>
          </a:p>
          <a:p>
            <a:r>
              <a:rPr lang="en-US" sz="2400" dirty="0"/>
              <a:t>In most countries, private </a:t>
            </a:r>
            <a:r>
              <a:rPr lang="en-US" sz="2400" b="1" dirty="0"/>
              <a:t>consumption spending </a:t>
            </a:r>
            <a:r>
              <a:rPr lang="en-US" sz="2400" dirty="0"/>
              <a:t>makes up the largest share of GDP and </a:t>
            </a:r>
            <a:r>
              <a:rPr lang="en-US" sz="2400" b="1" dirty="0"/>
              <a:t>Investment spending </a:t>
            </a:r>
            <a:r>
              <a:rPr lang="en-US" sz="2400" dirty="0"/>
              <a:t>accounts for a much smaller share. </a:t>
            </a:r>
          </a:p>
        </p:txBody>
      </p:sp>
    </p:spTree>
    <p:extLst>
      <p:ext uri="{BB962C8B-B14F-4D97-AF65-F5344CB8AC3E}">
        <p14:creationId xmlns:p14="http://schemas.microsoft.com/office/powerpoint/2010/main" val="32418315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F3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08E314C-23FF-4529-8872-9BE76B7433A7}"/>
              </a:ext>
            </a:extLst>
          </p:cNvPr>
          <p:cNvPicPr>
            <a:picLocks noGrp="1" noChangeAspect="1"/>
          </p:cNvPicPr>
          <p:nvPr>
            <p:ph idx="1"/>
          </p:nvPr>
        </p:nvPicPr>
        <p:blipFill>
          <a:blip r:embed="rId2"/>
          <a:stretch>
            <a:fillRect/>
          </a:stretch>
        </p:blipFill>
        <p:spPr>
          <a:xfrm>
            <a:off x="643467" y="1016255"/>
            <a:ext cx="10905066" cy="4825490"/>
          </a:xfrm>
          <a:prstGeom prst="rect">
            <a:avLst/>
          </a:prstGeom>
        </p:spPr>
      </p:pic>
    </p:spTree>
    <p:extLst>
      <p:ext uri="{BB962C8B-B14F-4D97-AF65-F5344CB8AC3E}">
        <p14:creationId xmlns:p14="http://schemas.microsoft.com/office/powerpoint/2010/main" val="22538532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22" y="365125"/>
            <a:ext cx="10515600" cy="935641"/>
          </a:xfrm>
        </p:spPr>
        <p:txBody>
          <a:bodyPr>
            <a:normAutofit/>
          </a:bodyPr>
          <a:lstStyle/>
          <a:p>
            <a:pPr algn="ctr"/>
            <a:r>
              <a:rPr lang="en-GB" sz="4800" dirty="0">
                <a:latin typeface="+mn-lt"/>
              </a:rPr>
              <a:t>Components of GDP growth</a:t>
            </a:r>
          </a:p>
        </p:txBody>
      </p:sp>
      <p:sp>
        <p:nvSpPr>
          <p:cNvPr id="4" name="TextBox 5"/>
          <p:cNvSpPr txBox="1"/>
          <p:nvPr/>
        </p:nvSpPr>
        <p:spPr>
          <a:xfrm>
            <a:off x="306026" y="4835920"/>
            <a:ext cx="11075996" cy="954107"/>
          </a:xfrm>
          <a:prstGeom prst="rect">
            <a:avLst/>
          </a:prstGeom>
          <a:noFill/>
        </p:spPr>
        <p:txBody>
          <a:bodyPr wrap="square" rtlCol="0">
            <a:spAutoFit/>
          </a:bodyPr>
          <a:lstStyle/>
          <a:p>
            <a:pPr marL="457200" indent="-457200" algn="ctr">
              <a:spcBef>
                <a:spcPts val="600"/>
              </a:spcBef>
              <a:spcAft>
                <a:spcPts val="600"/>
              </a:spcAft>
            </a:pPr>
            <a:r>
              <a:rPr lang="en-GB" sz="2800" b="1" dirty="0">
                <a:solidFill>
                  <a:srgbClr val="FF0000"/>
                </a:solidFill>
              </a:rPr>
              <a:t>Although consumption makes up about 70% of US GDP, the effect of investment on GDP was more than three times larger.</a:t>
            </a:r>
            <a:endParaRPr lang="en-US" sz="2800" b="1" dirty="0">
              <a:solidFill>
                <a:srgbClr val="FF0000"/>
              </a:solidFill>
            </a:endParaRPr>
          </a:p>
        </p:txBody>
      </p:sp>
      <p:pic>
        <p:nvPicPr>
          <p:cNvPr id="7" name="Picture 3" descr="Screen Shot 2015-01-05 at 10.55.08.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0446" y="2482850"/>
            <a:ext cx="8928100" cy="1892300"/>
          </a:xfrm>
          <a:prstGeom prst="rect">
            <a:avLst/>
          </a:prstGeom>
        </p:spPr>
      </p:pic>
      <p:sp>
        <p:nvSpPr>
          <p:cNvPr id="3" name="Rectangle 2">
            <a:extLst>
              <a:ext uri="{FF2B5EF4-FFF2-40B4-BE49-F238E27FC236}">
                <a16:creationId xmlns:a16="http://schemas.microsoft.com/office/drawing/2014/main" id="{A6888073-48D7-4C21-8D99-ECC2DFE8B162}"/>
              </a:ext>
            </a:extLst>
          </p:cNvPr>
          <p:cNvSpPr/>
          <p:nvPr/>
        </p:nvSpPr>
        <p:spPr>
          <a:xfrm>
            <a:off x="2824065" y="1901253"/>
            <a:ext cx="6096000" cy="646331"/>
          </a:xfrm>
          <a:prstGeom prst="rect">
            <a:avLst/>
          </a:prstGeom>
        </p:spPr>
        <p:txBody>
          <a:bodyPr>
            <a:spAutoFit/>
          </a:bodyPr>
          <a:lstStyle/>
          <a:p>
            <a:r>
              <a:rPr lang="en-US" dirty="0"/>
              <a:t>Contributions to percentage change in real GDP in the US in 2009</a:t>
            </a:r>
          </a:p>
        </p:txBody>
      </p:sp>
    </p:spTree>
    <p:extLst>
      <p:ext uri="{BB962C8B-B14F-4D97-AF65-F5344CB8AC3E}">
        <p14:creationId xmlns:p14="http://schemas.microsoft.com/office/powerpoint/2010/main" val="3992274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E7DDB-2840-4914-93F9-FAA8298F5D02}"/>
              </a:ext>
            </a:extLst>
          </p:cNvPr>
          <p:cNvSpPr>
            <a:spLocks noGrp="1"/>
          </p:cNvSpPr>
          <p:nvPr>
            <p:ph type="title"/>
          </p:nvPr>
        </p:nvSpPr>
        <p:spPr/>
        <p:txBody>
          <a:bodyPr/>
          <a:lstStyle/>
          <a:p>
            <a:pPr algn="ctr"/>
            <a:r>
              <a:rPr lang="en-US" b="1" dirty="0"/>
              <a:t> Contributions of the Components of Expenditure to US GDP Growth</a:t>
            </a:r>
          </a:p>
        </p:txBody>
      </p:sp>
      <p:sp>
        <p:nvSpPr>
          <p:cNvPr id="3" name="Content Placeholder 2">
            <a:extLst>
              <a:ext uri="{FF2B5EF4-FFF2-40B4-BE49-F238E27FC236}">
                <a16:creationId xmlns:a16="http://schemas.microsoft.com/office/drawing/2014/main" id="{9B99D520-9984-4A65-8F17-BCE21117A0A5}"/>
              </a:ext>
            </a:extLst>
          </p:cNvPr>
          <p:cNvSpPr>
            <a:spLocks noGrp="1"/>
          </p:cNvSpPr>
          <p:nvPr>
            <p:ph idx="1"/>
          </p:nvPr>
        </p:nvSpPr>
        <p:spPr/>
        <p:txBody>
          <a:bodyPr>
            <a:normAutofit/>
          </a:bodyPr>
          <a:lstStyle/>
          <a:p>
            <a:pPr marL="0" indent="0">
              <a:buNone/>
            </a:pPr>
            <a:r>
              <a:rPr lang="en-US" dirty="0"/>
              <a:t>The data is for 2009, in the middle of the recession caused by the global financial crisis. We can see that:</a:t>
            </a:r>
          </a:p>
          <a:p>
            <a:endParaRPr lang="en-US" dirty="0"/>
          </a:p>
          <a:p>
            <a:pPr marL="914400" lvl="1" indent="-457200">
              <a:buFont typeface="+mj-lt"/>
              <a:buAutoNum type="arabicPeriod"/>
            </a:pPr>
            <a:r>
              <a:rPr lang="en-US" dirty="0"/>
              <a:t>Although investment makes up less than one-fifth of US GDP, it was much more important in accounting for the contraction in the economy than the fall in consumption spending.</a:t>
            </a:r>
          </a:p>
          <a:p>
            <a:pPr marL="457200" lvl="1" indent="0">
              <a:buNone/>
            </a:pPr>
            <a:endParaRPr lang="en-US" dirty="0"/>
          </a:p>
          <a:p>
            <a:pPr marL="457200" lvl="1" indent="0">
              <a:buNone/>
            </a:pPr>
            <a:r>
              <a:rPr lang="en-US" dirty="0"/>
              <a:t>2.   Although consumption makes up about 70% of US GDP, the effect of investment on GDP was more than three times larger.</a:t>
            </a:r>
          </a:p>
          <a:p>
            <a:endParaRPr lang="en-US" dirty="0"/>
          </a:p>
        </p:txBody>
      </p:sp>
    </p:spTree>
    <p:extLst>
      <p:ext uri="{BB962C8B-B14F-4D97-AF65-F5344CB8AC3E}">
        <p14:creationId xmlns:p14="http://schemas.microsoft.com/office/powerpoint/2010/main" val="26875934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15A51-97F5-4A66-8E28-70BF5697D540}"/>
              </a:ext>
            </a:extLst>
          </p:cNvPr>
          <p:cNvSpPr>
            <a:spLocks noGrp="1"/>
          </p:cNvSpPr>
          <p:nvPr>
            <p:ph type="title"/>
          </p:nvPr>
        </p:nvSpPr>
        <p:spPr/>
        <p:txBody>
          <a:bodyPr/>
          <a:lstStyle/>
          <a:p>
            <a:pPr algn="ctr"/>
            <a:r>
              <a:rPr lang="en-US" dirty="0"/>
              <a:t> </a:t>
            </a:r>
            <a:r>
              <a:rPr lang="en-US" b="1" dirty="0"/>
              <a:t>Contributions of the Components of Expenditure to US GDP Growth</a:t>
            </a:r>
          </a:p>
        </p:txBody>
      </p:sp>
      <p:sp>
        <p:nvSpPr>
          <p:cNvPr id="3" name="Content Placeholder 2">
            <a:extLst>
              <a:ext uri="{FF2B5EF4-FFF2-40B4-BE49-F238E27FC236}">
                <a16:creationId xmlns:a16="http://schemas.microsoft.com/office/drawing/2014/main" id="{22E63A6F-472E-4BAB-A8B2-28E02B1A194D}"/>
              </a:ext>
            </a:extLst>
          </p:cNvPr>
          <p:cNvSpPr>
            <a:spLocks noGrp="1"/>
          </p:cNvSpPr>
          <p:nvPr>
            <p:ph idx="1"/>
          </p:nvPr>
        </p:nvSpPr>
        <p:spPr/>
        <p:txBody>
          <a:bodyPr/>
          <a:lstStyle/>
          <a:p>
            <a:pPr marL="457200" lvl="1" indent="0">
              <a:buNone/>
            </a:pPr>
            <a:r>
              <a:rPr lang="en-US" dirty="0"/>
              <a:t>3. In contrast to consumption and investment, government expenditure contributed positively to GDP growth. </a:t>
            </a:r>
          </a:p>
          <a:p>
            <a:pPr marL="457200" lvl="1" indent="0">
              <a:buNone/>
            </a:pPr>
            <a:endParaRPr lang="en-US" dirty="0"/>
          </a:p>
          <a:p>
            <a:pPr marL="457200" lvl="1" indent="0">
              <a:buNone/>
            </a:pPr>
            <a:r>
              <a:rPr lang="en-US" i="1" dirty="0"/>
              <a:t>The US government used fiscal stimulus to prop up the economy whilst private sector demand was depressed.</a:t>
            </a:r>
          </a:p>
          <a:p>
            <a:pPr marL="457200" lvl="1" indent="0">
              <a:buNone/>
            </a:pPr>
            <a:endParaRPr lang="en-US" dirty="0"/>
          </a:p>
          <a:p>
            <a:pPr marL="457200" lvl="1" indent="0">
              <a:buNone/>
            </a:pPr>
            <a:r>
              <a:rPr lang="en-US" dirty="0"/>
              <a:t>4. Net exports also contributed positively to GDP.</a:t>
            </a:r>
          </a:p>
          <a:p>
            <a:pPr marL="457200" lvl="1" indent="0">
              <a:buNone/>
            </a:pPr>
            <a:endParaRPr lang="en-US" dirty="0"/>
          </a:p>
          <a:p>
            <a:pPr marL="457200" lvl="1" indent="0">
              <a:buNone/>
            </a:pPr>
            <a:r>
              <a:rPr lang="en-US" i="1" dirty="0"/>
              <a:t>This reflects both the stronger performance of emerging economies in the aftermath of the crisis and the collapse in import demand that accompanied the recession.</a:t>
            </a:r>
          </a:p>
          <a:p>
            <a:endParaRPr lang="en-US" dirty="0"/>
          </a:p>
        </p:txBody>
      </p:sp>
    </p:spTree>
    <p:extLst>
      <p:ext uri="{BB962C8B-B14F-4D97-AF65-F5344CB8AC3E}">
        <p14:creationId xmlns:p14="http://schemas.microsoft.com/office/powerpoint/2010/main" val="28779747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0CACB-E864-4B79-AAA3-6EDE4CEEAA21}"/>
              </a:ext>
            </a:extLst>
          </p:cNvPr>
          <p:cNvSpPr>
            <a:spLocks noGrp="1"/>
          </p:cNvSpPr>
          <p:nvPr>
            <p:ph type="title"/>
          </p:nvPr>
        </p:nvSpPr>
        <p:spPr/>
        <p:txBody>
          <a:bodyPr/>
          <a:lstStyle/>
          <a:p>
            <a:pPr algn="ctr"/>
            <a:r>
              <a:rPr lang="en-US" b="1" dirty="0"/>
              <a:t>Shortcomings of GDP as a Measure</a:t>
            </a:r>
            <a:r>
              <a:rPr lang="en-US" dirty="0"/>
              <a:t/>
            </a:r>
            <a:br>
              <a:rPr lang="en-US" dirty="0"/>
            </a:br>
            <a:endParaRPr lang="en-US" dirty="0"/>
          </a:p>
        </p:txBody>
      </p:sp>
      <p:sp>
        <p:nvSpPr>
          <p:cNvPr id="3" name="Content Placeholder 2">
            <a:extLst>
              <a:ext uri="{FF2B5EF4-FFF2-40B4-BE49-F238E27FC236}">
                <a16:creationId xmlns:a16="http://schemas.microsoft.com/office/drawing/2014/main" id="{34EAD5D1-296A-4E18-9FBE-CE4DF727EE96}"/>
              </a:ext>
            </a:extLst>
          </p:cNvPr>
          <p:cNvSpPr>
            <a:spLocks noGrp="1"/>
          </p:cNvSpPr>
          <p:nvPr>
            <p:ph idx="1"/>
          </p:nvPr>
        </p:nvSpPr>
        <p:spPr/>
        <p:txBody>
          <a:bodyPr>
            <a:normAutofit/>
          </a:bodyPr>
          <a:lstStyle/>
          <a:p>
            <a:pPr marL="514350" indent="-514350">
              <a:buFont typeface="+mj-lt"/>
              <a:buAutoNum type="arabicPeriod"/>
            </a:pPr>
            <a:r>
              <a:rPr lang="en-US" sz="2400" i="1" dirty="0">
                <a:solidFill>
                  <a:srgbClr val="7030A0"/>
                </a:solidFill>
              </a:rPr>
              <a:t>It is a conventional measure of the size of an economy</a:t>
            </a:r>
            <a:r>
              <a:rPr lang="en-US" sz="2400" dirty="0">
                <a:solidFill>
                  <a:srgbClr val="7030A0"/>
                </a:solidFill>
              </a:rPr>
              <a:t>:  </a:t>
            </a:r>
            <a:r>
              <a:rPr lang="en-US" sz="2400" dirty="0"/>
              <a:t>the concept of green growth accounting should be introduced, which shows how to calculate the size of the economy and its growth taking into account environmental degradation.</a:t>
            </a:r>
          </a:p>
          <a:p>
            <a:pPr marL="514350" indent="-514350">
              <a:buFont typeface="+mj-lt"/>
              <a:buAutoNum type="arabicPeriod"/>
            </a:pPr>
            <a:r>
              <a:rPr lang="en-US" sz="2400" i="1" dirty="0">
                <a:solidFill>
                  <a:srgbClr val="7030A0"/>
                </a:solidFill>
              </a:rPr>
              <a:t>Distinguish aggregate GDP from GDP per capita</a:t>
            </a:r>
            <a:r>
              <a:rPr lang="en-US" sz="2400" dirty="0">
                <a:solidFill>
                  <a:srgbClr val="7030A0"/>
                </a:solidFill>
              </a:rPr>
              <a:t>: </a:t>
            </a:r>
            <a:r>
              <a:rPr lang="en-US" sz="2400" dirty="0"/>
              <a:t>This is especially important when discussing growth. In this section, the focus has been on GDP and the contributions of the different components of demand to its growth. In other contexts, the relevant concept is a per capita measure.</a:t>
            </a:r>
          </a:p>
          <a:p>
            <a:pPr marL="514350" indent="-514350">
              <a:buFont typeface="+mj-lt"/>
              <a:buAutoNum type="arabicPeriod"/>
            </a:pPr>
            <a:r>
              <a:rPr lang="en-US" sz="2400" i="1" dirty="0">
                <a:solidFill>
                  <a:srgbClr val="7030A0"/>
                </a:solidFill>
              </a:rPr>
              <a:t>GDP per capita is a flawed measure of living standards</a:t>
            </a:r>
            <a:endParaRPr lang="en-US" sz="2400" dirty="0">
              <a:solidFill>
                <a:srgbClr val="7030A0"/>
              </a:solidFill>
            </a:endParaRPr>
          </a:p>
          <a:p>
            <a:endParaRPr lang="en-US" dirty="0"/>
          </a:p>
        </p:txBody>
      </p:sp>
    </p:spTree>
    <p:extLst>
      <p:ext uri="{BB962C8B-B14F-4D97-AF65-F5344CB8AC3E}">
        <p14:creationId xmlns:p14="http://schemas.microsoft.com/office/powerpoint/2010/main" val="17870019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43284" y="3280148"/>
            <a:ext cx="8705432" cy="872791"/>
          </a:xfrm>
        </p:spPr>
        <p:txBody>
          <a:bodyPr>
            <a:noAutofit/>
          </a:bodyPr>
          <a:lstStyle/>
          <a:p>
            <a:pPr algn="ctr"/>
            <a:r>
              <a:rPr lang="en-GB" dirty="0">
                <a:latin typeface="+mn-lt"/>
              </a:rPr>
              <a:t>D. Economic fluctuations and consumption</a:t>
            </a:r>
          </a:p>
        </p:txBody>
      </p:sp>
    </p:spTree>
    <p:extLst>
      <p:ext uri="{BB962C8B-B14F-4D97-AF65-F5344CB8AC3E}">
        <p14:creationId xmlns:p14="http://schemas.microsoft.com/office/powerpoint/2010/main" val="30806567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CEBA46-B29E-4530-9BA1-BE9619F504D7}"/>
              </a:ext>
            </a:extLst>
          </p:cNvPr>
          <p:cNvSpPr>
            <a:spLocks noGrp="1"/>
          </p:cNvSpPr>
          <p:nvPr>
            <p:ph type="title"/>
          </p:nvPr>
        </p:nvSpPr>
        <p:spPr/>
        <p:txBody>
          <a:bodyPr/>
          <a:lstStyle/>
          <a:p>
            <a:pPr algn="ctr"/>
            <a:r>
              <a:rPr lang="en-US" b="1" dirty="0"/>
              <a:t>How Each Sector Derive Economic Fluctuations?</a:t>
            </a:r>
          </a:p>
        </p:txBody>
      </p:sp>
      <p:sp>
        <p:nvSpPr>
          <p:cNvPr id="5" name="Content Placeholder 4">
            <a:extLst>
              <a:ext uri="{FF2B5EF4-FFF2-40B4-BE49-F238E27FC236}">
                <a16:creationId xmlns:a16="http://schemas.microsoft.com/office/drawing/2014/main" id="{84A18BF5-8282-4722-AB5F-B46922406C81}"/>
              </a:ext>
            </a:extLst>
          </p:cNvPr>
          <p:cNvSpPr>
            <a:spLocks noGrp="1"/>
          </p:cNvSpPr>
          <p:nvPr>
            <p:ph idx="1"/>
          </p:nvPr>
        </p:nvSpPr>
        <p:spPr/>
        <p:txBody>
          <a:bodyPr>
            <a:normAutofit/>
          </a:bodyPr>
          <a:lstStyle/>
          <a:p>
            <a:r>
              <a:rPr lang="en-US" sz="2400" dirty="0"/>
              <a:t>Just as we divided GDP into different components from the </a:t>
            </a:r>
            <a:r>
              <a:rPr lang="en-US" sz="2400" dirty="0">
                <a:solidFill>
                  <a:srgbClr val="FF0000"/>
                </a:solidFill>
              </a:rPr>
              <a:t>expenditure side</a:t>
            </a:r>
            <a:r>
              <a:rPr lang="en-US" sz="2400" dirty="0"/>
              <a:t>, we can </a:t>
            </a:r>
            <a:r>
              <a:rPr lang="en-US" sz="2400" u="sng" dirty="0"/>
              <a:t>also divide it into different </a:t>
            </a:r>
            <a:r>
              <a:rPr lang="en-US" sz="2400" b="1" dirty="0"/>
              <a:t>sectors </a:t>
            </a:r>
            <a:r>
              <a:rPr lang="en-US" sz="2400" dirty="0"/>
              <a:t>on the </a:t>
            </a:r>
            <a:r>
              <a:rPr lang="en-US" sz="2400" b="1" dirty="0">
                <a:solidFill>
                  <a:srgbClr val="FFC000"/>
                </a:solidFill>
              </a:rPr>
              <a:t>production side</a:t>
            </a:r>
            <a:r>
              <a:rPr lang="en-US" sz="2400" dirty="0"/>
              <a:t>. </a:t>
            </a:r>
          </a:p>
          <a:p>
            <a:pPr marL="0" indent="0">
              <a:buNone/>
            </a:pPr>
            <a:endParaRPr lang="en-US" sz="2400" dirty="0"/>
          </a:p>
          <a:p>
            <a:r>
              <a:rPr lang="en-US" sz="2400" dirty="0"/>
              <a:t>This helps us understand how each sector derive growth rate of real GDP.</a:t>
            </a:r>
          </a:p>
          <a:p>
            <a:pPr marL="0" indent="0">
              <a:buNone/>
            </a:pPr>
            <a:endParaRPr lang="en-US" sz="2400" dirty="0"/>
          </a:p>
          <a:p>
            <a:r>
              <a:rPr lang="en-US" sz="2400" dirty="0"/>
              <a:t> There are three main sectors: </a:t>
            </a:r>
            <a:r>
              <a:rPr lang="en-US" sz="2400" dirty="0">
                <a:solidFill>
                  <a:srgbClr val="00B0F0"/>
                </a:solidFill>
              </a:rPr>
              <a:t>agriculture</a:t>
            </a:r>
            <a:r>
              <a:rPr lang="en-US" sz="2400" dirty="0"/>
              <a:t>, </a:t>
            </a:r>
            <a:r>
              <a:rPr lang="en-US" sz="2400" dirty="0">
                <a:solidFill>
                  <a:schemeClr val="tx2"/>
                </a:solidFill>
              </a:rPr>
              <a:t>industry</a:t>
            </a:r>
            <a:r>
              <a:rPr lang="en-US" sz="2400" dirty="0"/>
              <a:t>, and </a:t>
            </a:r>
            <a:r>
              <a:rPr lang="en-US" sz="2400" dirty="0">
                <a:solidFill>
                  <a:schemeClr val="accent1">
                    <a:lumMod val="75000"/>
                  </a:schemeClr>
                </a:solidFill>
              </a:rPr>
              <a:t>services</a:t>
            </a:r>
            <a:r>
              <a:rPr lang="en-US" sz="2400" dirty="0"/>
              <a:t>. </a:t>
            </a:r>
          </a:p>
        </p:txBody>
      </p:sp>
    </p:spTree>
    <p:extLst>
      <p:ext uri="{BB962C8B-B14F-4D97-AF65-F5344CB8AC3E}">
        <p14:creationId xmlns:p14="http://schemas.microsoft.com/office/powerpoint/2010/main" val="19995485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the agricultural sector drove fluctuations in GDP: An Agrarian Economy</a:t>
            </a:r>
          </a:p>
        </p:txBody>
      </p:sp>
      <p:pic>
        <p:nvPicPr>
          <p:cNvPr id="4" name="Content Placeholder 3"/>
          <p:cNvPicPr>
            <a:picLocks noGrp="1" noChangeAspect="1"/>
          </p:cNvPicPr>
          <p:nvPr>
            <p:ph idx="1"/>
          </p:nvPr>
        </p:nvPicPr>
        <p:blipFill>
          <a:blip r:embed="rId2"/>
          <a:stretch>
            <a:fillRect/>
          </a:stretch>
        </p:blipFill>
        <p:spPr>
          <a:xfrm>
            <a:off x="3801135" y="1940500"/>
            <a:ext cx="7124700" cy="3886200"/>
          </a:xfrm>
          <a:prstGeom prst="rect">
            <a:avLst/>
          </a:prstGeom>
        </p:spPr>
      </p:pic>
      <p:sp>
        <p:nvSpPr>
          <p:cNvPr id="5" name="Rectangle 4"/>
          <p:cNvSpPr/>
          <p:nvPr/>
        </p:nvSpPr>
        <p:spPr>
          <a:xfrm>
            <a:off x="159945" y="2240360"/>
            <a:ext cx="3262265" cy="1754326"/>
          </a:xfrm>
          <a:prstGeom prst="rect">
            <a:avLst/>
          </a:prstGeom>
        </p:spPr>
        <p:txBody>
          <a:bodyPr wrap="square">
            <a:spAutoFit/>
          </a:bodyPr>
          <a:lstStyle/>
          <a:p>
            <a:r>
              <a:rPr lang="en-US" b="1" dirty="0">
                <a:solidFill>
                  <a:schemeClr val="accent1">
                    <a:lumMod val="75000"/>
                  </a:schemeClr>
                </a:solidFill>
              </a:rPr>
              <a:t> GDP growth between 1550 and 1700</a:t>
            </a:r>
          </a:p>
          <a:p>
            <a:endParaRPr lang="en-US" dirty="0"/>
          </a:p>
          <a:p>
            <a:r>
              <a:rPr lang="en-US" dirty="0"/>
              <a:t>The figure shows the growth rate of real GDP and its three main sectors at this time. </a:t>
            </a:r>
          </a:p>
        </p:txBody>
      </p:sp>
      <p:sp>
        <p:nvSpPr>
          <p:cNvPr id="6" name="Rectangle 5"/>
          <p:cNvSpPr/>
          <p:nvPr/>
        </p:nvSpPr>
        <p:spPr>
          <a:xfrm>
            <a:off x="1436483" y="5826700"/>
            <a:ext cx="9183232" cy="369332"/>
          </a:xfrm>
          <a:prstGeom prst="rect">
            <a:avLst/>
          </a:prstGeom>
        </p:spPr>
        <p:txBody>
          <a:bodyPr wrap="square">
            <a:spAutoFit/>
          </a:bodyPr>
          <a:lstStyle/>
          <a:p>
            <a:r>
              <a:rPr lang="en-US" i="1" dirty="0"/>
              <a:t>The role of agriculture in the fluctuations of the aggregate economy in Britain (1550–1700). </a:t>
            </a:r>
          </a:p>
        </p:txBody>
      </p:sp>
    </p:spTree>
    <p:extLst>
      <p:ext uri="{BB962C8B-B14F-4D97-AF65-F5344CB8AC3E}">
        <p14:creationId xmlns:p14="http://schemas.microsoft.com/office/powerpoint/2010/main" val="2942030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B7185-FC88-41EC-BA49-BABD98BD44C3}"/>
              </a:ext>
            </a:extLst>
          </p:cNvPr>
          <p:cNvSpPr>
            <a:spLocks noGrp="1"/>
          </p:cNvSpPr>
          <p:nvPr>
            <p:ph type="title"/>
          </p:nvPr>
        </p:nvSpPr>
        <p:spPr/>
        <p:txBody>
          <a:bodyPr/>
          <a:lstStyle/>
          <a:p>
            <a:pPr algn="ctr"/>
            <a:r>
              <a:rPr lang="en-US" b="1" dirty="0"/>
              <a:t>Key Points</a:t>
            </a:r>
          </a:p>
        </p:txBody>
      </p:sp>
      <p:sp>
        <p:nvSpPr>
          <p:cNvPr id="3" name="Content Placeholder 2">
            <a:extLst>
              <a:ext uri="{FF2B5EF4-FFF2-40B4-BE49-F238E27FC236}">
                <a16:creationId xmlns:a16="http://schemas.microsoft.com/office/drawing/2014/main" id="{5A8EF6EC-B367-4A74-97B0-A8D65286FC3D}"/>
              </a:ext>
            </a:extLst>
          </p:cNvPr>
          <p:cNvSpPr>
            <a:spLocks noGrp="1"/>
          </p:cNvSpPr>
          <p:nvPr>
            <p:ph idx="1"/>
          </p:nvPr>
        </p:nvSpPr>
        <p:spPr/>
        <p:txBody>
          <a:bodyPr>
            <a:normAutofit/>
          </a:bodyPr>
          <a:lstStyle/>
          <a:p>
            <a:r>
              <a:rPr lang="en-US" sz="2400" dirty="0"/>
              <a:t>Fluctuations in the </a:t>
            </a:r>
            <a:r>
              <a:rPr lang="en-US" sz="2400" b="1" dirty="0"/>
              <a:t>total output of a nation </a:t>
            </a:r>
            <a:r>
              <a:rPr lang="en-US" sz="2400" dirty="0"/>
              <a:t>(GDP) affect unemployment.</a:t>
            </a:r>
          </a:p>
          <a:p>
            <a:r>
              <a:rPr lang="en-US" sz="2400" dirty="0"/>
              <a:t>Economists measure the </a:t>
            </a:r>
            <a:r>
              <a:rPr lang="en-US" sz="2400" b="1" dirty="0"/>
              <a:t>size of the economy </a:t>
            </a:r>
            <a:r>
              <a:rPr lang="en-US" sz="2400" dirty="0"/>
              <a:t>using the </a:t>
            </a:r>
            <a:r>
              <a:rPr lang="en-US" sz="2400" b="1" dirty="0">
                <a:solidFill>
                  <a:srgbClr val="FF0000"/>
                </a:solidFill>
              </a:rPr>
              <a:t>national accounts:</a:t>
            </a:r>
            <a:r>
              <a:rPr lang="en-US" sz="2400" dirty="0"/>
              <a:t> these measure economic fluctuations and growth.</a:t>
            </a:r>
          </a:p>
          <a:p>
            <a:r>
              <a:rPr lang="en-US" sz="2400" b="1" dirty="0"/>
              <a:t>Households respond to shocks </a:t>
            </a:r>
            <a:r>
              <a:rPr lang="en-US" sz="2400" dirty="0"/>
              <a:t>by </a:t>
            </a:r>
            <a:r>
              <a:rPr lang="en-US" sz="2400" i="1" dirty="0">
                <a:solidFill>
                  <a:srgbClr val="FF0000"/>
                </a:solidFill>
              </a:rPr>
              <a:t>saving</a:t>
            </a:r>
            <a:r>
              <a:rPr lang="en-US" sz="2400" dirty="0"/>
              <a:t>, </a:t>
            </a:r>
            <a:r>
              <a:rPr lang="en-US" sz="2400" i="1" dirty="0">
                <a:solidFill>
                  <a:srgbClr val="FF0000"/>
                </a:solidFill>
              </a:rPr>
              <a:t>borrowing</a:t>
            </a:r>
            <a:r>
              <a:rPr lang="en-US" sz="2400" dirty="0"/>
              <a:t>, and sharing to </a:t>
            </a:r>
            <a:r>
              <a:rPr lang="en-US" sz="2400" i="1" dirty="0">
                <a:solidFill>
                  <a:srgbClr val="FF0000"/>
                </a:solidFill>
              </a:rPr>
              <a:t>smooth</a:t>
            </a:r>
            <a:r>
              <a:rPr lang="en-US" sz="2400" dirty="0"/>
              <a:t> their </a:t>
            </a:r>
            <a:r>
              <a:rPr lang="en-US" sz="2400" i="1" dirty="0">
                <a:solidFill>
                  <a:srgbClr val="FF0000"/>
                </a:solidFill>
              </a:rPr>
              <a:t>consumption</a:t>
            </a:r>
            <a:r>
              <a:rPr lang="en-US" sz="2400" dirty="0"/>
              <a:t> of goods and services.</a:t>
            </a:r>
          </a:p>
          <a:p>
            <a:r>
              <a:rPr lang="en-US" sz="2400" dirty="0"/>
              <a:t>Due to limits on people’s ability to </a:t>
            </a:r>
            <a:r>
              <a:rPr lang="en-US" sz="2400" u="sng" dirty="0">
                <a:solidFill>
                  <a:srgbClr val="FF0000"/>
                </a:solidFill>
              </a:rPr>
              <a:t>borrow</a:t>
            </a:r>
            <a:r>
              <a:rPr lang="en-US" sz="2400" dirty="0"/>
              <a:t>, these strategies are not sufficient to eliminate shocks to their consumption.</a:t>
            </a:r>
          </a:p>
          <a:p>
            <a:r>
              <a:rPr lang="en-US" sz="2400" b="1" dirty="0">
                <a:solidFill>
                  <a:srgbClr val="FF0000"/>
                </a:solidFill>
              </a:rPr>
              <a:t>Investment spending </a:t>
            </a:r>
            <a:r>
              <a:rPr lang="en-US" sz="2400" dirty="0"/>
              <a:t>by firms (on capital goods) and households (on new housing) fluctuates </a:t>
            </a:r>
            <a:r>
              <a:rPr lang="en-US" sz="2400" u="sng" dirty="0"/>
              <a:t>more</a:t>
            </a:r>
            <a:r>
              <a:rPr lang="en-US" sz="2400" dirty="0"/>
              <a:t> than </a:t>
            </a:r>
            <a:r>
              <a:rPr lang="en-US" sz="2400" b="1" dirty="0">
                <a:solidFill>
                  <a:srgbClr val="FF0000"/>
                </a:solidFill>
              </a:rPr>
              <a:t>consumption</a:t>
            </a:r>
            <a:r>
              <a:rPr lang="en-US" sz="2400" dirty="0"/>
              <a:t>.</a:t>
            </a:r>
          </a:p>
          <a:p>
            <a:endParaRPr lang="en-US" dirty="0"/>
          </a:p>
        </p:txBody>
      </p:sp>
    </p:spTree>
    <p:extLst>
      <p:ext uri="{BB962C8B-B14F-4D97-AF65-F5344CB8AC3E}">
        <p14:creationId xmlns:p14="http://schemas.microsoft.com/office/powerpoint/2010/main" val="16219366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the agricultural sector drove fluctuations in GDP: An Agrarian Economy</a:t>
            </a:r>
          </a:p>
        </p:txBody>
      </p:sp>
      <p:pic>
        <p:nvPicPr>
          <p:cNvPr id="4" name="Content Placeholder 3"/>
          <p:cNvPicPr>
            <a:picLocks noGrp="1" noChangeAspect="1"/>
          </p:cNvPicPr>
          <p:nvPr>
            <p:ph idx="1"/>
          </p:nvPr>
        </p:nvPicPr>
        <p:blipFill>
          <a:blip r:embed="rId2"/>
          <a:stretch>
            <a:fillRect/>
          </a:stretch>
        </p:blipFill>
        <p:spPr>
          <a:xfrm>
            <a:off x="4299076" y="1913338"/>
            <a:ext cx="7124700" cy="3886200"/>
          </a:xfrm>
          <a:prstGeom prst="rect">
            <a:avLst/>
          </a:prstGeom>
        </p:spPr>
      </p:pic>
      <p:sp>
        <p:nvSpPr>
          <p:cNvPr id="5" name="Rectangle 4"/>
          <p:cNvSpPr/>
          <p:nvPr/>
        </p:nvSpPr>
        <p:spPr>
          <a:xfrm>
            <a:off x="494923" y="2285628"/>
            <a:ext cx="2746218" cy="1477328"/>
          </a:xfrm>
          <a:prstGeom prst="rect">
            <a:avLst/>
          </a:prstGeom>
        </p:spPr>
        <p:txBody>
          <a:bodyPr wrap="square">
            <a:spAutoFit/>
          </a:bodyPr>
          <a:lstStyle/>
          <a:p>
            <a:r>
              <a:rPr lang="en-US" b="1" dirty="0">
                <a:solidFill>
                  <a:schemeClr val="accent1">
                    <a:lumMod val="75000"/>
                  </a:schemeClr>
                </a:solidFill>
              </a:rPr>
              <a:t> Agriculture</a:t>
            </a:r>
          </a:p>
          <a:p>
            <a:endParaRPr lang="en-US" dirty="0"/>
          </a:p>
          <a:p>
            <a:r>
              <a:rPr lang="en-US" dirty="0"/>
              <a:t>Clearly the agricultural sector is much more volatile than other sectors. </a:t>
            </a:r>
          </a:p>
        </p:txBody>
      </p:sp>
      <p:pic>
        <p:nvPicPr>
          <p:cNvPr id="6" name="Picture 5"/>
          <p:cNvPicPr>
            <a:picLocks noChangeAspect="1"/>
          </p:cNvPicPr>
          <p:nvPr/>
        </p:nvPicPr>
        <p:blipFill>
          <a:blip r:embed="rId3"/>
          <a:stretch>
            <a:fillRect/>
          </a:stretch>
        </p:blipFill>
        <p:spPr>
          <a:xfrm>
            <a:off x="1477879" y="5894563"/>
            <a:ext cx="9236241" cy="499915"/>
          </a:xfrm>
          <a:prstGeom prst="rect">
            <a:avLst/>
          </a:prstGeom>
        </p:spPr>
      </p:pic>
    </p:spTree>
    <p:extLst>
      <p:ext uri="{BB962C8B-B14F-4D97-AF65-F5344CB8AC3E}">
        <p14:creationId xmlns:p14="http://schemas.microsoft.com/office/powerpoint/2010/main" val="35751390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the agricultural sector drove fluctuations in GDP: An Agrarian Economy</a:t>
            </a:r>
          </a:p>
        </p:txBody>
      </p:sp>
      <p:pic>
        <p:nvPicPr>
          <p:cNvPr id="4" name="Content Placeholder 3"/>
          <p:cNvPicPr>
            <a:picLocks noGrp="1" noChangeAspect="1"/>
          </p:cNvPicPr>
          <p:nvPr>
            <p:ph idx="1"/>
          </p:nvPr>
        </p:nvPicPr>
        <p:blipFill>
          <a:blip r:embed="rId2"/>
          <a:stretch>
            <a:fillRect/>
          </a:stretch>
        </p:blipFill>
        <p:spPr>
          <a:xfrm>
            <a:off x="4229100" y="2076301"/>
            <a:ext cx="7124700" cy="3886200"/>
          </a:xfrm>
          <a:prstGeom prst="rect">
            <a:avLst/>
          </a:prstGeom>
        </p:spPr>
      </p:pic>
      <p:sp>
        <p:nvSpPr>
          <p:cNvPr id="5" name="Rectangle 4"/>
          <p:cNvSpPr/>
          <p:nvPr/>
        </p:nvSpPr>
        <p:spPr>
          <a:xfrm>
            <a:off x="728427" y="2328197"/>
            <a:ext cx="3500673" cy="2031325"/>
          </a:xfrm>
          <a:prstGeom prst="rect">
            <a:avLst/>
          </a:prstGeom>
        </p:spPr>
        <p:txBody>
          <a:bodyPr wrap="square">
            <a:spAutoFit/>
          </a:bodyPr>
          <a:lstStyle/>
          <a:p>
            <a:r>
              <a:rPr lang="en-US" b="1" dirty="0">
                <a:solidFill>
                  <a:schemeClr val="accent1">
                    <a:lumMod val="75000"/>
                  </a:schemeClr>
                </a:solidFill>
              </a:rPr>
              <a:t> Industry</a:t>
            </a:r>
          </a:p>
          <a:p>
            <a:endParaRPr lang="en-US" dirty="0"/>
          </a:p>
          <a:p>
            <a:r>
              <a:rPr lang="en-US" dirty="0"/>
              <a:t>In this period the average difference in the output of the agricultural sector from one year to the next is three times larger than that of the industrial sector…</a:t>
            </a:r>
          </a:p>
        </p:txBody>
      </p:sp>
      <p:pic>
        <p:nvPicPr>
          <p:cNvPr id="6" name="Picture 5"/>
          <p:cNvPicPr>
            <a:picLocks noChangeAspect="1"/>
          </p:cNvPicPr>
          <p:nvPr/>
        </p:nvPicPr>
        <p:blipFill>
          <a:blip r:embed="rId3"/>
          <a:stretch>
            <a:fillRect/>
          </a:stretch>
        </p:blipFill>
        <p:spPr>
          <a:xfrm>
            <a:off x="1477879" y="6014118"/>
            <a:ext cx="9236241" cy="499915"/>
          </a:xfrm>
          <a:prstGeom prst="rect">
            <a:avLst/>
          </a:prstGeom>
        </p:spPr>
      </p:pic>
    </p:spTree>
    <p:extLst>
      <p:ext uri="{BB962C8B-B14F-4D97-AF65-F5344CB8AC3E}">
        <p14:creationId xmlns:p14="http://schemas.microsoft.com/office/powerpoint/2010/main" val="26401100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the agricultural sector drove fluctuations in GDP: An Agrarian Economy</a:t>
            </a:r>
          </a:p>
        </p:txBody>
      </p:sp>
      <p:pic>
        <p:nvPicPr>
          <p:cNvPr id="4" name="Content Placeholder 3"/>
          <p:cNvPicPr>
            <a:picLocks noGrp="1" noChangeAspect="1"/>
          </p:cNvPicPr>
          <p:nvPr>
            <p:ph idx="1"/>
          </p:nvPr>
        </p:nvPicPr>
        <p:blipFill>
          <a:blip r:embed="rId2"/>
          <a:stretch>
            <a:fillRect/>
          </a:stretch>
        </p:blipFill>
        <p:spPr>
          <a:xfrm>
            <a:off x="4229100" y="1922392"/>
            <a:ext cx="7124700" cy="3886200"/>
          </a:xfrm>
          <a:prstGeom prst="rect">
            <a:avLst/>
          </a:prstGeom>
        </p:spPr>
      </p:pic>
      <p:sp>
        <p:nvSpPr>
          <p:cNvPr id="5" name="Rectangle 4"/>
          <p:cNvSpPr/>
          <p:nvPr/>
        </p:nvSpPr>
        <p:spPr>
          <a:xfrm>
            <a:off x="838200" y="2285628"/>
            <a:ext cx="3127218" cy="1477328"/>
          </a:xfrm>
          <a:prstGeom prst="rect">
            <a:avLst/>
          </a:prstGeom>
        </p:spPr>
        <p:txBody>
          <a:bodyPr wrap="square">
            <a:spAutoFit/>
          </a:bodyPr>
          <a:lstStyle/>
          <a:p>
            <a:r>
              <a:rPr lang="en-US" b="1" dirty="0">
                <a:solidFill>
                  <a:schemeClr val="accent1">
                    <a:lumMod val="75000"/>
                  </a:schemeClr>
                </a:solidFill>
              </a:rPr>
              <a:t> Services</a:t>
            </a:r>
          </a:p>
          <a:p>
            <a:endParaRPr lang="en-US" dirty="0"/>
          </a:p>
          <a:p>
            <a:r>
              <a:rPr lang="en-US" dirty="0"/>
              <a:t>… and more than 10 times larger than that of the services sector. </a:t>
            </a:r>
          </a:p>
        </p:txBody>
      </p:sp>
      <p:pic>
        <p:nvPicPr>
          <p:cNvPr id="6" name="Picture 5"/>
          <p:cNvPicPr>
            <a:picLocks noChangeAspect="1"/>
          </p:cNvPicPr>
          <p:nvPr/>
        </p:nvPicPr>
        <p:blipFill>
          <a:blip r:embed="rId3"/>
          <a:stretch>
            <a:fillRect/>
          </a:stretch>
        </p:blipFill>
        <p:spPr>
          <a:xfrm>
            <a:off x="1477879" y="5903617"/>
            <a:ext cx="9236241" cy="499915"/>
          </a:xfrm>
          <a:prstGeom prst="rect">
            <a:avLst/>
          </a:prstGeom>
        </p:spPr>
      </p:pic>
    </p:spTree>
    <p:extLst>
      <p:ext uri="{BB962C8B-B14F-4D97-AF65-F5344CB8AC3E}">
        <p14:creationId xmlns:p14="http://schemas.microsoft.com/office/powerpoint/2010/main" val="30549095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the agricultural sector drove fluctuations in GDP: An Agrarian Economy</a:t>
            </a:r>
          </a:p>
        </p:txBody>
      </p:sp>
      <p:pic>
        <p:nvPicPr>
          <p:cNvPr id="4" name="Content Placeholder 3"/>
          <p:cNvPicPr>
            <a:picLocks noGrp="1" noChangeAspect="1"/>
          </p:cNvPicPr>
          <p:nvPr>
            <p:ph idx="1"/>
          </p:nvPr>
        </p:nvPicPr>
        <p:blipFill>
          <a:blip r:embed="rId2"/>
          <a:stretch>
            <a:fillRect/>
          </a:stretch>
        </p:blipFill>
        <p:spPr>
          <a:xfrm>
            <a:off x="4229100" y="2139675"/>
            <a:ext cx="7124700" cy="3886200"/>
          </a:xfrm>
          <a:prstGeom prst="rect">
            <a:avLst/>
          </a:prstGeom>
        </p:spPr>
      </p:pic>
      <p:sp>
        <p:nvSpPr>
          <p:cNvPr id="5" name="Rectangle 4"/>
          <p:cNvSpPr/>
          <p:nvPr/>
        </p:nvSpPr>
        <p:spPr>
          <a:xfrm>
            <a:off x="838200" y="2346304"/>
            <a:ext cx="3390900" cy="2585323"/>
          </a:xfrm>
          <a:prstGeom prst="rect">
            <a:avLst/>
          </a:prstGeom>
        </p:spPr>
        <p:txBody>
          <a:bodyPr wrap="square">
            <a:spAutoFit/>
          </a:bodyPr>
          <a:lstStyle/>
          <a:p>
            <a:r>
              <a:rPr lang="en-US" b="1" dirty="0">
                <a:solidFill>
                  <a:schemeClr val="accent1">
                    <a:lumMod val="75000"/>
                  </a:schemeClr>
                </a:solidFill>
              </a:rPr>
              <a:t> Agriculture drove fluctuations in GDP</a:t>
            </a:r>
          </a:p>
          <a:p>
            <a:endParaRPr lang="en-US" dirty="0"/>
          </a:p>
          <a:p>
            <a:r>
              <a:rPr lang="en-US" dirty="0"/>
              <a:t>Between 1552 and 1553, the agricultural sector expanded by 41% and GDP rose by 17%. In the next year the agricultural sector contracted by 16% and the economy shrank by 8%. </a:t>
            </a:r>
          </a:p>
        </p:txBody>
      </p:sp>
      <p:pic>
        <p:nvPicPr>
          <p:cNvPr id="6" name="Picture 5"/>
          <p:cNvPicPr>
            <a:picLocks noChangeAspect="1"/>
          </p:cNvPicPr>
          <p:nvPr/>
        </p:nvPicPr>
        <p:blipFill>
          <a:blip r:embed="rId3"/>
          <a:stretch>
            <a:fillRect/>
          </a:stretch>
        </p:blipFill>
        <p:spPr>
          <a:xfrm>
            <a:off x="1568414" y="6073083"/>
            <a:ext cx="9236241" cy="499915"/>
          </a:xfrm>
          <a:prstGeom prst="rect">
            <a:avLst/>
          </a:prstGeom>
        </p:spPr>
      </p:pic>
    </p:spTree>
    <p:extLst>
      <p:ext uri="{BB962C8B-B14F-4D97-AF65-F5344CB8AC3E}">
        <p14:creationId xmlns:p14="http://schemas.microsoft.com/office/powerpoint/2010/main" val="23540177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22" y="365125"/>
            <a:ext cx="10515600" cy="935641"/>
          </a:xfrm>
        </p:spPr>
        <p:txBody>
          <a:bodyPr>
            <a:normAutofit/>
          </a:bodyPr>
          <a:lstStyle/>
          <a:p>
            <a:pPr algn="ctr"/>
            <a:r>
              <a:rPr lang="en-GB" sz="4800" dirty="0">
                <a:latin typeface="+mn-lt"/>
              </a:rPr>
              <a:t>Economic fluctuations</a:t>
            </a:r>
          </a:p>
        </p:txBody>
      </p:sp>
      <p:sp>
        <p:nvSpPr>
          <p:cNvPr id="4" name="TextBox 5"/>
          <p:cNvSpPr txBox="1"/>
          <p:nvPr/>
        </p:nvSpPr>
        <p:spPr>
          <a:xfrm>
            <a:off x="466377" y="5583384"/>
            <a:ext cx="11075996" cy="830997"/>
          </a:xfrm>
          <a:prstGeom prst="rect">
            <a:avLst/>
          </a:prstGeom>
          <a:noFill/>
        </p:spPr>
        <p:txBody>
          <a:bodyPr wrap="square" rtlCol="0">
            <a:spAutoFit/>
          </a:bodyPr>
          <a:lstStyle/>
          <a:p>
            <a:pPr marL="457200" indent="-457200" algn="ctr">
              <a:spcBef>
                <a:spcPts val="600"/>
              </a:spcBef>
              <a:spcAft>
                <a:spcPts val="600"/>
              </a:spcAft>
            </a:pPr>
            <a:r>
              <a:rPr lang="en-GB" sz="2400" dirty="0"/>
              <a:t>Economies fluctuate between good and bad times. This is true for industrialised as well as agrarian societies.</a:t>
            </a:r>
            <a:endParaRPr lang="en-US" sz="2400" b="1" dirty="0"/>
          </a:p>
        </p:txBody>
      </p:sp>
      <p:pic>
        <p:nvPicPr>
          <p:cNvPr id="6" name="Picture 5" descr="figure-13-09-b.jpg"/>
          <p:cNvPicPr>
            <a:picLocks noChangeAspect="1"/>
          </p:cNvPicPr>
          <p:nvPr/>
        </p:nvPicPr>
        <p:blipFill>
          <a:blip r:embed="rId2"/>
          <a:stretch>
            <a:fillRect/>
          </a:stretch>
        </p:blipFill>
        <p:spPr>
          <a:xfrm>
            <a:off x="2454091" y="1467911"/>
            <a:ext cx="7283818" cy="4089561"/>
          </a:xfrm>
          <a:prstGeom prst="rect">
            <a:avLst/>
          </a:prstGeom>
        </p:spPr>
      </p:pic>
      <p:sp>
        <p:nvSpPr>
          <p:cNvPr id="3" name="Rectangle 2"/>
          <p:cNvSpPr/>
          <p:nvPr/>
        </p:nvSpPr>
        <p:spPr>
          <a:xfrm>
            <a:off x="818707" y="1467911"/>
            <a:ext cx="1635384" cy="307777"/>
          </a:xfrm>
          <a:prstGeom prst="rect">
            <a:avLst/>
          </a:prstGeom>
        </p:spPr>
        <p:txBody>
          <a:bodyPr wrap="none">
            <a:spAutoFit/>
          </a:bodyPr>
          <a:lstStyle/>
          <a:p>
            <a:r>
              <a:rPr lang="en-GB" sz="1400" dirty="0">
                <a:solidFill>
                  <a:srgbClr val="222222"/>
                </a:solidFill>
                <a:latin typeface="Source Sans Pro"/>
              </a:rPr>
              <a:t>India (1961–2014)</a:t>
            </a:r>
            <a:endParaRPr lang="en-GB" dirty="0"/>
          </a:p>
        </p:txBody>
      </p:sp>
    </p:spTree>
    <p:extLst>
      <p:ext uri="{BB962C8B-B14F-4D97-AF65-F5344CB8AC3E}">
        <p14:creationId xmlns:p14="http://schemas.microsoft.com/office/powerpoint/2010/main" val="39922740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B2225-A188-488C-A108-64243DDE026D}"/>
              </a:ext>
            </a:extLst>
          </p:cNvPr>
          <p:cNvSpPr>
            <a:spLocks noGrp="1"/>
          </p:cNvSpPr>
          <p:nvPr>
            <p:ph type="title"/>
          </p:nvPr>
        </p:nvSpPr>
        <p:spPr/>
        <p:txBody>
          <a:bodyPr/>
          <a:lstStyle/>
          <a:p>
            <a:pPr algn="ctr"/>
            <a:r>
              <a:rPr lang="en-US" b="1" dirty="0"/>
              <a:t>Costs and Causes of Economic Fluctuations</a:t>
            </a:r>
          </a:p>
        </p:txBody>
      </p:sp>
      <p:sp>
        <p:nvSpPr>
          <p:cNvPr id="3" name="Content Placeholder 2">
            <a:extLst>
              <a:ext uri="{FF2B5EF4-FFF2-40B4-BE49-F238E27FC236}">
                <a16:creationId xmlns:a16="http://schemas.microsoft.com/office/drawing/2014/main" id="{0A36134D-D0D5-491F-99E7-798637A6BFCD}"/>
              </a:ext>
            </a:extLst>
          </p:cNvPr>
          <p:cNvSpPr>
            <a:spLocks noGrp="1"/>
          </p:cNvSpPr>
          <p:nvPr>
            <p:ph idx="1"/>
          </p:nvPr>
        </p:nvSpPr>
        <p:spPr/>
        <p:txBody>
          <a:bodyPr>
            <a:normAutofit/>
          </a:bodyPr>
          <a:lstStyle/>
          <a:p>
            <a:r>
              <a:rPr lang="en-US" sz="2400" dirty="0"/>
              <a:t>The term </a:t>
            </a:r>
            <a:r>
              <a:rPr lang="en-US" sz="2400" b="1" dirty="0">
                <a:solidFill>
                  <a:srgbClr val="FF0000"/>
                </a:solidFill>
              </a:rPr>
              <a:t>shock</a:t>
            </a:r>
            <a:r>
              <a:rPr lang="en-US" sz="2400" dirty="0"/>
              <a:t> is used in economics to refer to an unexpected event, for example, extreme weather or a war, which causes GDP to fluctuate.</a:t>
            </a:r>
          </a:p>
          <a:p>
            <a:r>
              <a:rPr lang="en-US" sz="2400" dirty="0"/>
              <a:t>Shock is an </a:t>
            </a:r>
            <a:r>
              <a:rPr lang="en-US" sz="2400" b="1" dirty="0">
                <a:solidFill>
                  <a:srgbClr val="FF0000"/>
                </a:solidFill>
              </a:rPr>
              <a:t>exogenous</a:t>
            </a:r>
            <a:r>
              <a:rPr lang="en-US" sz="2400" dirty="0"/>
              <a:t> change in some of the fundamental data used in a model. It is determined outside the model.</a:t>
            </a:r>
          </a:p>
          <a:p>
            <a:endParaRPr lang="en-US" sz="2400" dirty="0"/>
          </a:p>
          <a:p>
            <a:r>
              <a:rPr lang="en-US" sz="2400" dirty="0"/>
              <a:t>There are two broad types of shocks:</a:t>
            </a:r>
          </a:p>
          <a:p>
            <a:pPr marL="514350" indent="-514350">
              <a:buFont typeface="+mj-lt"/>
              <a:buAutoNum type="arabicPeriod"/>
            </a:pPr>
            <a:r>
              <a:rPr lang="en-GB" sz="2400" dirty="0"/>
              <a:t>Good or bad fortune strikes the </a:t>
            </a:r>
            <a:r>
              <a:rPr lang="en-GB" sz="2400" dirty="0">
                <a:solidFill>
                  <a:schemeClr val="accent2">
                    <a:lumMod val="50000"/>
                  </a:schemeClr>
                </a:solidFill>
              </a:rPr>
              <a:t>household</a:t>
            </a:r>
          </a:p>
          <a:p>
            <a:pPr marL="514350" indent="-514350">
              <a:buFont typeface="+mj-lt"/>
              <a:buAutoNum type="arabicPeriod"/>
            </a:pPr>
            <a:r>
              <a:rPr lang="en-GB" sz="2400" dirty="0"/>
              <a:t>Good or bad fortune strikes the </a:t>
            </a:r>
            <a:r>
              <a:rPr lang="en-GB" sz="2400" dirty="0">
                <a:solidFill>
                  <a:schemeClr val="accent2">
                    <a:lumMod val="50000"/>
                  </a:schemeClr>
                </a:solidFill>
              </a:rPr>
              <a:t>entire economy</a:t>
            </a:r>
            <a:endParaRPr lang="en-US" sz="2400" dirty="0">
              <a:solidFill>
                <a:schemeClr val="accent2">
                  <a:lumMod val="50000"/>
                </a:schemeClr>
              </a:solidFill>
            </a:endParaRPr>
          </a:p>
          <a:p>
            <a:endParaRPr lang="en-US" sz="2400" dirty="0"/>
          </a:p>
        </p:txBody>
      </p:sp>
    </p:spTree>
    <p:extLst>
      <p:ext uri="{BB962C8B-B14F-4D97-AF65-F5344CB8AC3E}">
        <p14:creationId xmlns:p14="http://schemas.microsoft.com/office/powerpoint/2010/main" val="9116569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22" y="365125"/>
            <a:ext cx="10515600" cy="935641"/>
          </a:xfrm>
        </p:spPr>
        <p:txBody>
          <a:bodyPr>
            <a:normAutofit fontScale="90000"/>
          </a:bodyPr>
          <a:lstStyle/>
          <a:p>
            <a:pPr algn="ctr"/>
            <a:r>
              <a:rPr lang="en-GB" sz="4800" dirty="0">
                <a:latin typeface="+mn-lt"/>
              </a:rPr>
              <a:t>How Households Cope with Income Shock?</a:t>
            </a:r>
          </a:p>
        </p:txBody>
      </p:sp>
      <p:sp>
        <p:nvSpPr>
          <p:cNvPr id="6" name="TextBox 5"/>
          <p:cNvSpPr txBox="1"/>
          <p:nvPr/>
        </p:nvSpPr>
        <p:spPr>
          <a:xfrm>
            <a:off x="691082" y="1816258"/>
            <a:ext cx="10889217" cy="1569660"/>
          </a:xfrm>
          <a:prstGeom prst="rect">
            <a:avLst/>
          </a:prstGeom>
          <a:noFill/>
        </p:spPr>
        <p:txBody>
          <a:bodyPr wrap="square" rtlCol="0">
            <a:spAutoFit/>
          </a:bodyPr>
          <a:lstStyle/>
          <a:p>
            <a:r>
              <a:rPr lang="en-GB" sz="2400" dirty="0"/>
              <a:t>People use two strategies to deal with shocks that are specific to their household: </a:t>
            </a:r>
          </a:p>
          <a:p>
            <a:endParaRPr lang="en-GB" sz="2400" dirty="0"/>
          </a:p>
          <a:p>
            <a:pPr marL="514350" indent="-514350">
              <a:buFont typeface="+mj-lt"/>
              <a:buAutoNum type="arabicPeriod"/>
            </a:pPr>
            <a:r>
              <a:rPr lang="en-GB" sz="2400" b="1" dirty="0"/>
              <a:t>Self-insurance </a:t>
            </a:r>
            <a:r>
              <a:rPr lang="en-GB" sz="2400" dirty="0"/>
              <a:t>– saving and borrowing. Other households are not involved. </a:t>
            </a:r>
          </a:p>
          <a:p>
            <a:pPr marL="514350" indent="-514350">
              <a:buFont typeface="+mj-lt"/>
              <a:buAutoNum type="arabicPeriod"/>
            </a:pPr>
            <a:r>
              <a:rPr lang="en-GB" sz="2400" b="1" dirty="0"/>
              <a:t>Co-insurance </a:t>
            </a:r>
            <a:r>
              <a:rPr lang="en-GB" sz="2400" dirty="0"/>
              <a:t>– support from social network or government.</a:t>
            </a:r>
          </a:p>
        </p:txBody>
      </p:sp>
    </p:spTree>
    <p:extLst>
      <p:ext uri="{BB962C8B-B14F-4D97-AF65-F5344CB8AC3E}">
        <p14:creationId xmlns:p14="http://schemas.microsoft.com/office/powerpoint/2010/main" val="4946836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0DA-50AB-4747-9A4D-073B8D988966}"/>
              </a:ext>
            </a:extLst>
          </p:cNvPr>
          <p:cNvSpPr>
            <a:spLocks noGrp="1"/>
          </p:cNvSpPr>
          <p:nvPr>
            <p:ph type="title"/>
          </p:nvPr>
        </p:nvSpPr>
        <p:spPr/>
        <p:txBody>
          <a:bodyPr>
            <a:normAutofit/>
          </a:bodyPr>
          <a:lstStyle/>
          <a:p>
            <a:pPr algn="ctr"/>
            <a:r>
              <a:rPr lang="en-GB" sz="4800" b="1" dirty="0"/>
              <a:t>Income Shock</a:t>
            </a:r>
            <a:r>
              <a:rPr lang="en-GB" sz="4800" dirty="0"/>
              <a:t>: </a:t>
            </a:r>
            <a:r>
              <a:rPr lang="en-US" sz="4800" b="1" dirty="0"/>
              <a:t>Self-insurance</a:t>
            </a:r>
          </a:p>
        </p:txBody>
      </p:sp>
      <p:sp>
        <p:nvSpPr>
          <p:cNvPr id="3" name="Content Placeholder 2">
            <a:extLst>
              <a:ext uri="{FF2B5EF4-FFF2-40B4-BE49-F238E27FC236}">
                <a16:creationId xmlns:a16="http://schemas.microsoft.com/office/drawing/2014/main" id="{D628A7E0-310E-46F6-852D-9AD55930B503}"/>
              </a:ext>
            </a:extLst>
          </p:cNvPr>
          <p:cNvSpPr>
            <a:spLocks noGrp="1"/>
          </p:cNvSpPr>
          <p:nvPr>
            <p:ph idx="1"/>
          </p:nvPr>
        </p:nvSpPr>
        <p:spPr/>
        <p:txBody>
          <a:bodyPr>
            <a:normAutofit/>
          </a:bodyPr>
          <a:lstStyle/>
          <a:p>
            <a:r>
              <a:rPr lang="en-US" sz="2400" b="1" dirty="0"/>
              <a:t>Self-insurance </a:t>
            </a:r>
          </a:p>
          <a:p>
            <a:pPr lvl="1"/>
            <a:r>
              <a:rPr lang="en-US" u="sng" dirty="0"/>
              <a:t>Saving</a:t>
            </a:r>
            <a:r>
              <a:rPr lang="en-US" dirty="0"/>
              <a:t> by a household in order to be able to </a:t>
            </a:r>
            <a:r>
              <a:rPr lang="en-US" u="sng" dirty="0"/>
              <a:t>maintain its consumption </a:t>
            </a:r>
            <a:r>
              <a:rPr lang="en-US" dirty="0"/>
              <a:t>when there is a </a:t>
            </a:r>
            <a:r>
              <a:rPr lang="en-US" b="1" dirty="0"/>
              <a:t>temporary fall in income </a:t>
            </a:r>
            <a:r>
              <a:rPr lang="en-US" dirty="0"/>
              <a:t>or </a:t>
            </a:r>
            <a:r>
              <a:rPr lang="en-US" b="1" dirty="0"/>
              <a:t>need for greater expenditure</a:t>
            </a:r>
            <a:r>
              <a:rPr lang="en-US" dirty="0"/>
              <a:t>.</a:t>
            </a:r>
          </a:p>
          <a:p>
            <a:r>
              <a:rPr lang="en-US" sz="2400" dirty="0"/>
              <a:t>Households that encounter an unusually high income in some period will save, so that when their luck reverses, they can spend their savings (</a:t>
            </a:r>
            <a:r>
              <a:rPr lang="en-US" sz="2400" b="1" dirty="0">
                <a:solidFill>
                  <a:schemeClr val="accent2">
                    <a:lumMod val="50000"/>
                  </a:schemeClr>
                </a:solidFill>
              </a:rPr>
              <a:t>Consumption smoothing</a:t>
            </a:r>
            <a:r>
              <a:rPr lang="en-US" sz="2400" dirty="0"/>
              <a:t>)</a:t>
            </a:r>
          </a:p>
          <a:p>
            <a:r>
              <a:rPr lang="en-US" sz="2400" dirty="0"/>
              <a:t>As we saw in Unit 10, they may also </a:t>
            </a:r>
            <a:r>
              <a:rPr lang="en-US" sz="2400" dirty="0">
                <a:solidFill>
                  <a:schemeClr val="accent2">
                    <a:lumMod val="50000"/>
                  </a:schemeClr>
                </a:solidFill>
              </a:rPr>
              <a:t>borrow</a:t>
            </a:r>
            <a:r>
              <a:rPr lang="en-US" sz="2400" dirty="0"/>
              <a:t> in bad times if they can, depending on how </a:t>
            </a:r>
            <a:r>
              <a:rPr lang="en-US" sz="2400" i="1" dirty="0"/>
              <a:t>credit-constrained</a:t>
            </a:r>
            <a:r>
              <a:rPr lang="en-US" sz="2400" dirty="0"/>
              <a:t> they are. </a:t>
            </a:r>
          </a:p>
          <a:p>
            <a:r>
              <a:rPr lang="en-US" sz="2400" dirty="0"/>
              <a:t>It is called self-insurance because other households are not involved.</a:t>
            </a:r>
          </a:p>
        </p:txBody>
      </p:sp>
    </p:spTree>
    <p:extLst>
      <p:ext uri="{BB962C8B-B14F-4D97-AF65-F5344CB8AC3E}">
        <p14:creationId xmlns:p14="http://schemas.microsoft.com/office/powerpoint/2010/main" val="35534422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07646-6F2F-45CA-81C5-587B885A22E5}"/>
              </a:ext>
            </a:extLst>
          </p:cNvPr>
          <p:cNvSpPr>
            <a:spLocks noGrp="1"/>
          </p:cNvSpPr>
          <p:nvPr>
            <p:ph type="title"/>
          </p:nvPr>
        </p:nvSpPr>
        <p:spPr/>
        <p:txBody>
          <a:bodyPr>
            <a:normAutofit/>
          </a:bodyPr>
          <a:lstStyle/>
          <a:p>
            <a:pPr algn="ctr"/>
            <a:r>
              <a:rPr lang="en-GB" sz="4800" b="1" dirty="0">
                <a:solidFill>
                  <a:prstClr val="black"/>
                </a:solidFill>
              </a:rPr>
              <a:t>Income Shock</a:t>
            </a:r>
            <a:r>
              <a:rPr lang="en-GB" sz="4800" dirty="0"/>
              <a:t>: </a:t>
            </a:r>
            <a:r>
              <a:rPr lang="en-US" sz="4800" b="1" dirty="0"/>
              <a:t>Co-insurance</a:t>
            </a:r>
            <a:endParaRPr lang="en-US" sz="4800" dirty="0"/>
          </a:p>
        </p:txBody>
      </p:sp>
      <p:sp>
        <p:nvSpPr>
          <p:cNvPr id="3" name="Content Placeholder 2">
            <a:extLst>
              <a:ext uri="{FF2B5EF4-FFF2-40B4-BE49-F238E27FC236}">
                <a16:creationId xmlns:a16="http://schemas.microsoft.com/office/drawing/2014/main" id="{E756CDEB-A6B1-457A-9498-9E11AD91FB5D}"/>
              </a:ext>
            </a:extLst>
          </p:cNvPr>
          <p:cNvSpPr>
            <a:spLocks noGrp="1"/>
          </p:cNvSpPr>
          <p:nvPr>
            <p:ph idx="1"/>
          </p:nvPr>
        </p:nvSpPr>
        <p:spPr/>
        <p:txBody>
          <a:bodyPr>
            <a:normAutofit/>
          </a:bodyPr>
          <a:lstStyle/>
          <a:p>
            <a:r>
              <a:rPr lang="en-US" sz="2400" b="1" i="1" dirty="0"/>
              <a:t>Co-insurance: </a:t>
            </a:r>
            <a:r>
              <a:rPr lang="en-US" sz="2400" i="1" dirty="0"/>
              <a:t>a means of </a:t>
            </a:r>
            <a:r>
              <a:rPr lang="en-US" sz="2400" i="1" u="sng" dirty="0">
                <a:solidFill>
                  <a:srgbClr val="FF0000"/>
                </a:solidFill>
              </a:rPr>
              <a:t>pooling savings across households </a:t>
            </a:r>
            <a:r>
              <a:rPr lang="en-US" sz="2400" i="1" dirty="0"/>
              <a:t>in order for a household to be able to maintain consumption when it experiences a temporary fall in income or the need for greater expenditure.</a:t>
            </a:r>
          </a:p>
          <a:p>
            <a:pPr marL="0" indent="0">
              <a:buNone/>
            </a:pPr>
            <a:endParaRPr lang="en-US" sz="2400" i="1" dirty="0"/>
          </a:p>
          <a:p>
            <a:r>
              <a:rPr lang="en-US" sz="2400" dirty="0"/>
              <a:t>Households that have been fortunate during a particular </a:t>
            </a:r>
            <a:r>
              <a:rPr lang="en-US" sz="2400" i="1" u="sng" dirty="0"/>
              <a:t>period</a:t>
            </a:r>
            <a:r>
              <a:rPr lang="en-US" sz="2400" dirty="0"/>
              <a:t> can help a household hit by bad luck. </a:t>
            </a:r>
          </a:p>
          <a:p>
            <a:pPr marL="0" indent="0">
              <a:buNone/>
            </a:pPr>
            <a:endParaRPr lang="en-US" sz="2400" dirty="0"/>
          </a:p>
          <a:p>
            <a:r>
              <a:rPr lang="en-US" sz="2400" dirty="0"/>
              <a:t>Since the mid-twentieth century, particularly in richer countries, co-insurance has taken the form of citizens </a:t>
            </a:r>
            <a:r>
              <a:rPr lang="en-US" sz="2400" b="1" dirty="0">
                <a:solidFill>
                  <a:schemeClr val="accent2">
                    <a:lumMod val="50000"/>
                  </a:schemeClr>
                </a:solidFill>
              </a:rPr>
              <a:t>paying taxes</a:t>
            </a:r>
            <a:r>
              <a:rPr lang="en-US" sz="2400" dirty="0"/>
              <a:t>, which are then used to support individuals who are temporarily out of work, called </a:t>
            </a:r>
            <a:r>
              <a:rPr lang="en-US" sz="2400" u="sng" dirty="0"/>
              <a:t>unemployment benefits</a:t>
            </a:r>
            <a:r>
              <a:rPr lang="en-US" sz="2400" dirty="0"/>
              <a:t>.</a:t>
            </a:r>
          </a:p>
        </p:txBody>
      </p:sp>
    </p:spTree>
    <p:extLst>
      <p:ext uri="{BB962C8B-B14F-4D97-AF65-F5344CB8AC3E}">
        <p14:creationId xmlns:p14="http://schemas.microsoft.com/office/powerpoint/2010/main" val="40519348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3C27C-458E-4748-BF08-FF214339FDCE}"/>
              </a:ext>
            </a:extLst>
          </p:cNvPr>
          <p:cNvSpPr>
            <a:spLocks noGrp="1"/>
          </p:cNvSpPr>
          <p:nvPr>
            <p:ph type="title"/>
          </p:nvPr>
        </p:nvSpPr>
        <p:spPr/>
        <p:txBody>
          <a:bodyPr/>
          <a:lstStyle/>
          <a:p>
            <a:pPr algn="ctr"/>
            <a:r>
              <a:rPr lang="en-US" b="1" dirty="0"/>
              <a:t>Consumption Smoothing and Altruism </a:t>
            </a:r>
          </a:p>
        </p:txBody>
      </p:sp>
      <p:sp>
        <p:nvSpPr>
          <p:cNvPr id="3" name="Content Placeholder 2">
            <a:extLst>
              <a:ext uri="{FF2B5EF4-FFF2-40B4-BE49-F238E27FC236}">
                <a16:creationId xmlns:a16="http://schemas.microsoft.com/office/drawing/2014/main" id="{361A0193-B389-4825-B8F9-01935F047B23}"/>
              </a:ext>
            </a:extLst>
          </p:cNvPr>
          <p:cNvSpPr>
            <a:spLocks noGrp="1"/>
          </p:cNvSpPr>
          <p:nvPr>
            <p:ph idx="1"/>
          </p:nvPr>
        </p:nvSpPr>
        <p:spPr/>
        <p:txBody>
          <a:bodyPr>
            <a:normAutofit/>
          </a:bodyPr>
          <a:lstStyle/>
          <a:p>
            <a:pPr marL="0" indent="0">
              <a:buNone/>
            </a:pPr>
            <a:r>
              <a:rPr lang="en-US" sz="2600" dirty="0"/>
              <a:t>These strategies reflect two important </a:t>
            </a:r>
            <a:r>
              <a:rPr lang="en-US" sz="2600" b="1" dirty="0"/>
              <a:t>aspects of household preferences</a:t>
            </a:r>
            <a:r>
              <a:rPr lang="en-US" sz="2600" dirty="0"/>
              <a:t>:</a:t>
            </a:r>
          </a:p>
          <a:p>
            <a:pPr marL="457200" indent="-457200">
              <a:buFont typeface="+mj-lt"/>
              <a:buAutoNum type="arabicPeriod"/>
            </a:pPr>
            <a:r>
              <a:rPr lang="en-US" sz="2400" dirty="0">
                <a:solidFill>
                  <a:srgbClr val="FF0000"/>
                </a:solidFill>
              </a:rPr>
              <a:t>People prefer a smooth pattern of consumption</a:t>
            </a:r>
            <a:r>
              <a:rPr lang="en-US" sz="2400" dirty="0"/>
              <a:t>: they </a:t>
            </a:r>
            <a:r>
              <a:rPr lang="en-US" sz="2400" u="sng" dirty="0"/>
              <a:t>dislike consumption that fluctuates </a:t>
            </a:r>
            <a:r>
              <a:rPr lang="en-US" sz="2400" dirty="0"/>
              <a:t>as a result of bad or good shocks such as injury or good harvests. So they will self-insure.</a:t>
            </a:r>
          </a:p>
          <a:p>
            <a:pPr marL="0" indent="0">
              <a:buNone/>
            </a:pPr>
            <a:r>
              <a:rPr lang="en-US" sz="2400" dirty="0">
                <a:solidFill>
                  <a:srgbClr val="FF0000"/>
                </a:solidFill>
              </a:rPr>
              <a:t> </a:t>
            </a:r>
          </a:p>
          <a:p>
            <a:pPr marL="0" indent="0">
              <a:buNone/>
            </a:pPr>
            <a:r>
              <a:rPr lang="en-US" sz="2400" dirty="0">
                <a:solidFill>
                  <a:srgbClr val="FF0000"/>
                </a:solidFill>
              </a:rPr>
              <a:t>2.  Households are not solely selfish</a:t>
            </a:r>
            <a:r>
              <a:rPr lang="en-US" sz="2400" dirty="0"/>
              <a:t>: They are willing to provide support to each other to help smooth the effect of good and bad luck.</a:t>
            </a:r>
          </a:p>
          <a:p>
            <a:pPr marL="0" indent="0">
              <a:buNone/>
            </a:pPr>
            <a:r>
              <a:rPr lang="en-US" sz="2400" dirty="0"/>
              <a:t>Altruistic and reciprocal preferences remain important even when co-insurance takes the form of a </a:t>
            </a:r>
            <a:r>
              <a:rPr lang="en-US" sz="2400" dirty="0">
                <a:solidFill>
                  <a:srgbClr val="FF0000"/>
                </a:solidFill>
              </a:rPr>
              <a:t>tax-supported unemployment benefit</a:t>
            </a:r>
            <a:r>
              <a:rPr lang="en-US" sz="2400" dirty="0"/>
              <a:t>, because these are among the motives for supporting the public policies in question.</a:t>
            </a:r>
          </a:p>
          <a:p>
            <a:pPr marL="0" indent="0">
              <a:buNone/>
            </a:pPr>
            <a:endParaRPr lang="en-US" dirty="0"/>
          </a:p>
        </p:txBody>
      </p:sp>
    </p:spTree>
    <p:extLst>
      <p:ext uri="{BB962C8B-B14F-4D97-AF65-F5344CB8AC3E}">
        <p14:creationId xmlns:p14="http://schemas.microsoft.com/office/powerpoint/2010/main" val="2560769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837" y="523895"/>
            <a:ext cx="10515600" cy="935641"/>
          </a:xfrm>
        </p:spPr>
        <p:txBody>
          <a:bodyPr>
            <a:normAutofit/>
          </a:bodyPr>
          <a:lstStyle/>
          <a:p>
            <a:pPr algn="ctr"/>
            <a:r>
              <a:rPr lang="en-GB" sz="4800" dirty="0">
                <a:latin typeface="+mn-lt"/>
              </a:rPr>
              <a:t>This Unit </a:t>
            </a:r>
          </a:p>
        </p:txBody>
      </p:sp>
      <p:sp>
        <p:nvSpPr>
          <p:cNvPr id="3" name="Content Placeholder 2"/>
          <p:cNvSpPr>
            <a:spLocks noGrp="1"/>
          </p:cNvSpPr>
          <p:nvPr>
            <p:ph idx="1"/>
          </p:nvPr>
        </p:nvSpPr>
        <p:spPr>
          <a:xfrm>
            <a:off x="838200" y="1429555"/>
            <a:ext cx="10515600" cy="4747408"/>
          </a:xfrm>
        </p:spPr>
        <p:txBody>
          <a:bodyPr>
            <a:normAutofit/>
          </a:bodyPr>
          <a:lstStyle/>
          <a:p>
            <a:pPr marL="0" indent="0">
              <a:buNone/>
            </a:pPr>
            <a:endParaRPr lang="en-GB" dirty="0">
              <a:latin typeface="Comic Sans MS" panose="030F0702030302020204" pitchFamily="66" charset="0"/>
            </a:endParaRPr>
          </a:p>
          <a:p>
            <a:pPr marL="0" indent="0">
              <a:buNone/>
            </a:pPr>
            <a:endParaRPr lang="en-GB" dirty="0">
              <a:latin typeface="Comic Sans MS" panose="030F0702030302020204" pitchFamily="66" charset="0"/>
            </a:endParaRPr>
          </a:p>
          <a:p>
            <a:pPr marL="0" indent="0">
              <a:buNone/>
            </a:pPr>
            <a:endParaRPr lang="en-GB" dirty="0">
              <a:latin typeface="Comic Sans MS" panose="030F0702030302020204" pitchFamily="66" charset="0"/>
            </a:endParaRPr>
          </a:p>
        </p:txBody>
      </p:sp>
      <p:sp>
        <p:nvSpPr>
          <p:cNvPr id="4" name="TextBox 3"/>
          <p:cNvSpPr txBox="1"/>
          <p:nvPr/>
        </p:nvSpPr>
        <p:spPr>
          <a:xfrm>
            <a:off x="883903" y="1718000"/>
            <a:ext cx="10424195" cy="3170099"/>
          </a:xfrm>
          <a:prstGeom prst="rect">
            <a:avLst/>
          </a:prstGeom>
          <a:noFill/>
        </p:spPr>
        <p:txBody>
          <a:bodyPr wrap="square" rtlCol="0">
            <a:spAutoFit/>
          </a:bodyPr>
          <a:lstStyle/>
          <a:p>
            <a:pPr marL="457200" indent="-457200">
              <a:buFont typeface="Arial"/>
              <a:buChar char="•"/>
            </a:pPr>
            <a:r>
              <a:rPr lang="en-US" sz="2400" dirty="0"/>
              <a:t>Measuring the size of an economy: GDP </a:t>
            </a:r>
          </a:p>
          <a:p>
            <a:pPr marL="457200" indent="-457200">
              <a:buFont typeface="Arial"/>
              <a:buChar char="•"/>
            </a:pPr>
            <a:endParaRPr lang="en-US" sz="2400" dirty="0"/>
          </a:p>
          <a:p>
            <a:pPr marL="457200" indent="-457200">
              <a:buFont typeface="Arial"/>
              <a:buChar char="•"/>
            </a:pPr>
            <a:r>
              <a:rPr lang="en-US" sz="2400" dirty="0"/>
              <a:t>How households smooth fluctuations in their income</a:t>
            </a:r>
          </a:p>
          <a:p>
            <a:pPr marL="457200" indent="-457200">
              <a:buFont typeface="Arial"/>
              <a:buChar char="•"/>
            </a:pPr>
            <a:endParaRPr lang="en-US" sz="2400" dirty="0"/>
          </a:p>
          <a:p>
            <a:pPr marL="457200" indent="-457200">
              <a:buFont typeface="Arial"/>
              <a:buChar char="•"/>
            </a:pPr>
            <a:r>
              <a:rPr lang="en-US" sz="2400" dirty="0"/>
              <a:t>The role of firms’ investment decisions in the business cycle</a:t>
            </a:r>
          </a:p>
          <a:p>
            <a:pPr marL="457200" indent="-457200">
              <a:buFont typeface="Arial"/>
              <a:buChar char="•"/>
            </a:pPr>
            <a:endParaRPr lang="en-US" sz="2400" dirty="0"/>
          </a:p>
          <a:p>
            <a:pPr marL="457200" indent="-457200">
              <a:buFont typeface="Arial"/>
              <a:buChar char="•"/>
            </a:pPr>
            <a:r>
              <a:rPr lang="en-US" sz="2400" dirty="0"/>
              <a:t>Understanding inflation</a:t>
            </a:r>
          </a:p>
          <a:p>
            <a:pPr marL="457200" indent="-457200">
              <a:buFont typeface="Arial"/>
              <a:buChar char="•"/>
            </a:pPr>
            <a:endParaRPr lang="en-US" sz="3200" dirty="0"/>
          </a:p>
        </p:txBody>
      </p:sp>
    </p:spTree>
    <p:extLst>
      <p:ext uri="{BB962C8B-B14F-4D97-AF65-F5344CB8AC3E}">
        <p14:creationId xmlns:p14="http://schemas.microsoft.com/office/powerpoint/2010/main" val="33395243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22" y="365125"/>
            <a:ext cx="10515600" cy="935641"/>
          </a:xfrm>
        </p:spPr>
        <p:txBody>
          <a:bodyPr>
            <a:normAutofit/>
          </a:bodyPr>
          <a:lstStyle/>
          <a:p>
            <a:pPr algn="ctr"/>
            <a:r>
              <a:rPr lang="en-GB" sz="4800" dirty="0">
                <a:latin typeface="+mn-lt"/>
              </a:rPr>
              <a:t>Economy-wide Shocks</a:t>
            </a:r>
          </a:p>
        </p:txBody>
      </p:sp>
      <p:sp>
        <p:nvSpPr>
          <p:cNvPr id="6" name="TextBox 5"/>
          <p:cNvSpPr txBox="1"/>
          <p:nvPr/>
        </p:nvSpPr>
        <p:spPr>
          <a:xfrm>
            <a:off x="691082" y="1816258"/>
            <a:ext cx="10889217" cy="2677656"/>
          </a:xfrm>
          <a:prstGeom prst="rect">
            <a:avLst/>
          </a:prstGeom>
          <a:noFill/>
        </p:spPr>
        <p:txBody>
          <a:bodyPr wrap="square" rtlCol="0">
            <a:spAutoFit/>
          </a:bodyPr>
          <a:lstStyle/>
          <a:p>
            <a:r>
              <a:rPr lang="en-GB" sz="2400" dirty="0"/>
              <a:t>Co-insurance is less effective if the bad shock hits everyone at the same time.</a:t>
            </a:r>
          </a:p>
          <a:p>
            <a:endParaRPr lang="en-GB" sz="2400" dirty="0"/>
          </a:p>
          <a:p>
            <a:r>
              <a:rPr lang="en-GB" sz="2400" dirty="0"/>
              <a:t>But when these shocks hit, co-insurance is even more necessary. This is the case for an increase in </a:t>
            </a:r>
            <a:r>
              <a:rPr lang="en-GB" sz="2400" b="1" dirty="0">
                <a:solidFill>
                  <a:srgbClr val="FF0000"/>
                </a:solidFill>
              </a:rPr>
              <a:t>government spending </a:t>
            </a:r>
            <a:r>
              <a:rPr lang="en-GB" sz="2400" dirty="0"/>
              <a:t>during the crisis.</a:t>
            </a:r>
          </a:p>
          <a:p>
            <a:endParaRPr lang="en-GB" sz="2400" dirty="0"/>
          </a:p>
          <a:p>
            <a:r>
              <a:rPr lang="en-GB" sz="2400" dirty="0"/>
              <a:t>In farming economies of the past that were based in volatile climates, people practised co-insurance based on </a:t>
            </a:r>
            <a:r>
              <a:rPr lang="en-GB" sz="2400" u="sng" dirty="0"/>
              <a:t>trust, reciprocity, and altruism</a:t>
            </a:r>
            <a:r>
              <a:rPr lang="en-GB" sz="2400" dirty="0"/>
              <a:t>.</a:t>
            </a:r>
          </a:p>
        </p:txBody>
      </p:sp>
    </p:spTree>
    <p:extLst>
      <p:ext uri="{BB962C8B-B14F-4D97-AF65-F5344CB8AC3E}">
        <p14:creationId xmlns:p14="http://schemas.microsoft.com/office/powerpoint/2010/main" val="4946836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29" name="Group 18">
            <a:extLst>
              <a:ext uri="{FF2B5EF4-FFF2-40B4-BE49-F238E27FC236}">
                <a16:creationId xmlns:a16="http://schemas.microsoft.com/office/drawing/2014/main" id="{D2C4BFA1-2075-4901-9E24-E41D1FDD51F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20"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30" name="Oval 20">
              <a:extLst>
                <a:ext uri="{FF2B5EF4-FFF2-40B4-BE49-F238E27FC236}">
                  <a16:creationId xmlns:a16="http://schemas.microsoft.com/office/drawing/2014/main" id="{F0307F65-8304-4FA8-A841-D4D7625411BE}"/>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22"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24" name="Rectangle 23">
            <a:extLst>
              <a:ext uri="{FF2B5EF4-FFF2-40B4-BE49-F238E27FC236}">
                <a16:creationId xmlns:a16="http://schemas.microsoft.com/office/drawing/2014/main" id="{053FB2EE-284F-4C87-AB3D-BBF87A9FAB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89B23F5F-655F-455C-B995-B82E27131F9A}"/>
              </a:ext>
            </a:extLst>
          </p:cNvPr>
          <p:cNvSpPr>
            <a:spLocks noGrp="1"/>
          </p:cNvSpPr>
          <p:nvPr>
            <p:ph type="title"/>
          </p:nvPr>
        </p:nvSpPr>
        <p:spPr>
          <a:xfrm>
            <a:off x="1524000" y="2776538"/>
            <a:ext cx="9144000" cy="1381188"/>
          </a:xfrm>
        </p:spPr>
        <p:txBody>
          <a:bodyPr vert="horz" lIns="91440" tIns="45720" rIns="91440" bIns="45720" rtlCol="0" anchor="ctr">
            <a:normAutofit fontScale="90000"/>
          </a:bodyPr>
          <a:lstStyle/>
          <a:p>
            <a:pPr algn="ctr"/>
            <a:r>
              <a:rPr lang="en-US" b="1" kern="1200" dirty="0">
                <a:solidFill>
                  <a:schemeClr val="bg2"/>
                </a:solidFill>
                <a:latin typeface="+mj-lt"/>
                <a:ea typeface="+mj-ea"/>
                <a:cs typeface="+mj-cs"/>
              </a:rPr>
              <a:t>Why is Consumption Smooth?</a:t>
            </a:r>
          </a:p>
        </p:txBody>
      </p:sp>
    </p:spTree>
    <p:extLst>
      <p:ext uri="{BB962C8B-B14F-4D97-AF65-F5344CB8AC3E}">
        <p14:creationId xmlns:p14="http://schemas.microsoft.com/office/powerpoint/2010/main" val="97852963"/>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4CB366-EFE6-4497-9575-4EC0B6864BDF}"/>
              </a:ext>
            </a:extLst>
          </p:cNvPr>
          <p:cNvSpPr>
            <a:spLocks noGrp="1"/>
          </p:cNvSpPr>
          <p:nvPr>
            <p:ph type="title"/>
          </p:nvPr>
        </p:nvSpPr>
        <p:spPr/>
        <p:txBody>
          <a:bodyPr>
            <a:normAutofit/>
          </a:bodyPr>
          <a:lstStyle/>
          <a:p>
            <a:pPr algn="ctr"/>
            <a:r>
              <a:rPr lang="en-US" sz="4800" b="1" dirty="0"/>
              <a:t>Self-Insurance is a Basic Source of Stability</a:t>
            </a:r>
          </a:p>
        </p:txBody>
      </p:sp>
      <p:sp>
        <p:nvSpPr>
          <p:cNvPr id="5" name="Content Placeholder 4">
            <a:extLst>
              <a:ext uri="{FF2B5EF4-FFF2-40B4-BE49-F238E27FC236}">
                <a16:creationId xmlns:a16="http://schemas.microsoft.com/office/drawing/2014/main" id="{F2BD0C50-DC1C-48D8-AD56-AA511A507A2E}"/>
              </a:ext>
            </a:extLst>
          </p:cNvPr>
          <p:cNvSpPr>
            <a:spLocks noGrp="1"/>
          </p:cNvSpPr>
          <p:nvPr>
            <p:ph idx="1"/>
          </p:nvPr>
        </p:nvSpPr>
        <p:spPr/>
        <p:txBody>
          <a:bodyPr>
            <a:normAutofit/>
          </a:bodyPr>
          <a:lstStyle/>
          <a:p>
            <a:r>
              <a:rPr lang="en-US" sz="2400" dirty="0"/>
              <a:t>A basic source of stabilization in any economy comes from the </a:t>
            </a:r>
            <a:r>
              <a:rPr lang="en-US" sz="2400" b="1" dirty="0">
                <a:solidFill>
                  <a:srgbClr val="FF0000"/>
                </a:solidFill>
              </a:rPr>
              <a:t>desire</a:t>
            </a:r>
            <a:r>
              <a:rPr lang="en-US" sz="2400" dirty="0"/>
              <a:t> of households to keep the level of their </a:t>
            </a:r>
            <a:r>
              <a:rPr lang="en-US" sz="2400" i="1" dirty="0">
                <a:solidFill>
                  <a:srgbClr val="FF0000"/>
                </a:solidFill>
              </a:rPr>
              <a:t>consumption of goods and services constant</a:t>
            </a:r>
            <a:r>
              <a:rPr lang="en-US" sz="2400" dirty="0"/>
              <a:t>. </a:t>
            </a:r>
          </a:p>
          <a:p>
            <a:r>
              <a:rPr lang="en-US" sz="2400" dirty="0"/>
              <a:t>Keeping a </a:t>
            </a:r>
            <a:r>
              <a:rPr lang="en-US" sz="2400" b="1" dirty="0">
                <a:solidFill>
                  <a:srgbClr val="FF0000"/>
                </a:solidFill>
              </a:rPr>
              <a:t>steady level of consumption </a:t>
            </a:r>
            <a:r>
              <a:rPr lang="en-US" sz="2400" dirty="0"/>
              <a:t>means households have to </a:t>
            </a:r>
            <a:r>
              <a:rPr lang="en-US" sz="2400" dirty="0">
                <a:solidFill>
                  <a:srgbClr val="FF0000"/>
                </a:solidFill>
              </a:rPr>
              <a:t>plan</a:t>
            </a:r>
            <a:r>
              <a:rPr lang="en-US" sz="2400" dirty="0"/>
              <a:t>: </a:t>
            </a:r>
          </a:p>
          <a:p>
            <a:pPr marL="0" indent="0">
              <a:buNone/>
            </a:pPr>
            <a:r>
              <a:rPr lang="en-US" sz="2400" i="1" dirty="0"/>
              <a:t>they save when they have unexpectedly high income and borrow (or dissave) when they lost their income or have an unexpected high expenditure.</a:t>
            </a:r>
          </a:p>
          <a:p>
            <a:pPr marL="0" indent="0">
              <a:buNone/>
            </a:pPr>
            <a:endParaRPr lang="en-US" sz="2400" i="1" dirty="0"/>
          </a:p>
          <a:p>
            <a:r>
              <a:rPr lang="en-US" sz="2400" dirty="0"/>
              <a:t>They think about what might happen to their income in the future, and they save and borrow to </a:t>
            </a:r>
            <a:r>
              <a:rPr lang="en-US" sz="2400" i="1" dirty="0">
                <a:solidFill>
                  <a:srgbClr val="0070C0"/>
                </a:solidFill>
              </a:rPr>
              <a:t>smooth the bumps in income</a:t>
            </a:r>
            <a:r>
              <a:rPr lang="en-US" sz="2400" u="sng" dirty="0"/>
              <a:t>. This is the self-insurance</a:t>
            </a:r>
            <a:r>
              <a:rPr lang="en-US" sz="2400" dirty="0"/>
              <a:t>.</a:t>
            </a:r>
          </a:p>
        </p:txBody>
      </p:sp>
    </p:spTree>
    <p:extLst>
      <p:ext uri="{BB962C8B-B14F-4D97-AF65-F5344CB8AC3E}">
        <p14:creationId xmlns:p14="http://schemas.microsoft.com/office/powerpoint/2010/main" val="41103127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69A21-247D-48EC-A5A6-30C87A98EFEF}"/>
              </a:ext>
            </a:extLst>
          </p:cNvPr>
          <p:cNvSpPr>
            <a:spLocks noGrp="1"/>
          </p:cNvSpPr>
          <p:nvPr>
            <p:ph type="title"/>
          </p:nvPr>
        </p:nvSpPr>
        <p:spPr/>
        <p:txBody>
          <a:bodyPr>
            <a:normAutofit/>
          </a:bodyPr>
          <a:lstStyle/>
          <a:p>
            <a:r>
              <a:rPr lang="en-US" sz="4000" b="1" dirty="0"/>
              <a:t>Stabilization Measures: Consumption Smoothing</a:t>
            </a:r>
          </a:p>
        </p:txBody>
      </p:sp>
      <p:sp>
        <p:nvSpPr>
          <p:cNvPr id="3" name="Content Placeholder 2">
            <a:extLst>
              <a:ext uri="{FF2B5EF4-FFF2-40B4-BE49-F238E27FC236}">
                <a16:creationId xmlns:a16="http://schemas.microsoft.com/office/drawing/2014/main" id="{B6D396B4-3188-4EFB-BABA-55A59CC0BDD6}"/>
              </a:ext>
            </a:extLst>
          </p:cNvPr>
          <p:cNvSpPr>
            <a:spLocks noGrp="1"/>
          </p:cNvSpPr>
          <p:nvPr>
            <p:ph idx="1"/>
          </p:nvPr>
        </p:nvSpPr>
        <p:spPr/>
        <p:txBody>
          <a:bodyPr>
            <a:normAutofit/>
          </a:bodyPr>
          <a:lstStyle/>
          <a:p>
            <a:pPr marL="0" indent="0">
              <a:buNone/>
            </a:pPr>
            <a:r>
              <a:rPr lang="en-US" sz="2400" dirty="0"/>
              <a:t>Modern households also try to smooth their consumption. One way to visualize this </a:t>
            </a:r>
            <a:r>
              <a:rPr lang="en-US" sz="2400" dirty="0" err="1"/>
              <a:t>behaviour</a:t>
            </a:r>
            <a:r>
              <a:rPr lang="en-US" sz="2400" dirty="0"/>
              <a:t> is to focus on </a:t>
            </a:r>
            <a:r>
              <a:rPr lang="en-US" sz="2400" b="1" dirty="0"/>
              <a:t>predictable events</a:t>
            </a:r>
            <a:r>
              <a:rPr lang="en-US" sz="2400" dirty="0"/>
              <a:t>:</a:t>
            </a:r>
          </a:p>
          <a:p>
            <a:pPr marL="0" indent="0">
              <a:buNone/>
            </a:pPr>
            <a:r>
              <a:rPr lang="en-US" sz="2400" dirty="0"/>
              <a:t>A young person thinking about life can imagine getting a job, then enjoying a period of working life with income higher than the starting salary, followed by years in retirement when income is lower than during working life. </a:t>
            </a:r>
            <a:r>
              <a:rPr lang="en-US" sz="2400" b="1" dirty="0">
                <a:solidFill>
                  <a:srgbClr val="00B050"/>
                </a:solidFill>
              </a:rPr>
              <a:t>(Permanent Income Hypothesis)</a:t>
            </a:r>
          </a:p>
          <a:p>
            <a:pPr marL="0" indent="0">
              <a:buNone/>
            </a:pPr>
            <a:endParaRPr lang="en-US" sz="2400" b="1" dirty="0">
              <a:solidFill>
                <a:srgbClr val="00B050"/>
              </a:solidFill>
            </a:endParaRPr>
          </a:p>
          <a:p>
            <a:pPr marL="0" indent="0" algn="ctr">
              <a:buNone/>
            </a:pPr>
            <a:r>
              <a:rPr lang="en-US" sz="2400" i="1" dirty="0">
                <a:solidFill>
                  <a:srgbClr val="FF0000"/>
                </a:solidFill>
              </a:rPr>
              <a:t>Consumption fluctuates less than income </a:t>
            </a:r>
            <a:r>
              <a:rPr lang="en-US" sz="2400" i="1" dirty="0">
                <a:solidFill>
                  <a:srgbClr val="FF0000"/>
                </a:solidFill>
                <a:sym typeface="Wingdings" panose="05000000000000000000" pitchFamily="2" charset="2"/>
              </a:rPr>
              <a:t> due to smoothing.</a:t>
            </a:r>
          </a:p>
          <a:p>
            <a:pPr marL="0" indent="0">
              <a:buNone/>
            </a:pPr>
            <a:endParaRPr lang="en-US" sz="2400" dirty="0">
              <a:solidFill>
                <a:srgbClr val="00B050"/>
              </a:solidFill>
            </a:endParaRPr>
          </a:p>
          <a:p>
            <a:pPr marL="0" indent="0">
              <a:buNone/>
            </a:pPr>
            <a:endParaRPr lang="en-US" sz="2400" b="1" dirty="0">
              <a:solidFill>
                <a:srgbClr val="00B050"/>
              </a:solidFill>
            </a:endParaRPr>
          </a:p>
        </p:txBody>
      </p:sp>
    </p:spTree>
    <p:extLst>
      <p:ext uri="{BB962C8B-B14F-4D97-AF65-F5344CB8AC3E}">
        <p14:creationId xmlns:p14="http://schemas.microsoft.com/office/powerpoint/2010/main" val="30841462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2EF2C-5392-4825-B4E6-1A59AE301A32}"/>
              </a:ext>
            </a:extLst>
          </p:cNvPr>
          <p:cNvSpPr>
            <a:spLocks noGrp="1"/>
          </p:cNvSpPr>
          <p:nvPr>
            <p:ph type="title"/>
          </p:nvPr>
        </p:nvSpPr>
        <p:spPr/>
        <p:txBody>
          <a:bodyPr>
            <a:noAutofit/>
          </a:bodyPr>
          <a:lstStyle/>
          <a:p>
            <a:r>
              <a:rPr lang="en-US" sz="4000" b="1" dirty="0"/>
              <a:t>Permanent Income Hypothesis:</a:t>
            </a:r>
            <a:br>
              <a:rPr lang="en-US" sz="4000" b="1" dirty="0"/>
            </a:br>
            <a:r>
              <a:rPr lang="en-US" sz="3600" b="1" dirty="0"/>
              <a:t>A Model of Consumption Throughout A Person’s Life</a:t>
            </a:r>
            <a:endParaRPr lang="en-US" sz="4000" b="1" dirty="0"/>
          </a:p>
        </p:txBody>
      </p:sp>
      <p:sp>
        <p:nvSpPr>
          <p:cNvPr id="3" name="Content Placeholder 2">
            <a:extLst>
              <a:ext uri="{FF2B5EF4-FFF2-40B4-BE49-F238E27FC236}">
                <a16:creationId xmlns:a16="http://schemas.microsoft.com/office/drawing/2014/main" id="{9B84E994-DE5E-4F82-BAD5-65669559BC9D}"/>
              </a:ext>
            </a:extLst>
          </p:cNvPr>
          <p:cNvSpPr>
            <a:spLocks noGrp="1"/>
          </p:cNvSpPr>
          <p:nvPr>
            <p:ph idx="1"/>
          </p:nvPr>
        </p:nvSpPr>
        <p:spPr/>
        <p:txBody>
          <a:bodyPr>
            <a:normAutofit/>
          </a:bodyPr>
          <a:lstStyle/>
          <a:p>
            <a:r>
              <a:rPr lang="en-US" sz="2400" dirty="0"/>
              <a:t>The model of decision making for the individual that we introduced in Unit 3 and Unit 10 is the basis for this model:</a:t>
            </a:r>
            <a:endParaRPr lang="en-US" sz="2400" b="1" dirty="0"/>
          </a:p>
          <a:p>
            <a:r>
              <a:rPr lang="en-US" sz="2400" dirty="0"/>
              <a:t>The person </a:t>
            </a:r>
            <a:r>
              <a:rPr lang="en-US" sz="2400" i="1" dirty="0">
                <a:solidFill>
                  <a:schemeClr val="accent1"/>
                </a:solidFill>
              </a:rPr>
              <a:t>contemplating a future promotion</a:t>
            </a:r>
            <a:r>
              <a:rPr lang="en-US" sz="2400" dirty="0"/>
              <a:t> and planning their spending would be in a position similar to </a:t>
            </a:r>
            <a:r>
              <a:rPr lang="en-US" sz="2400" b="1" dirty="0"/>
              <a:t>Julia</a:t>
            </a:r>
            <a:r>
              <a:rPr lang="en-US" sz="2400" dirty="0"/>
              <a:t> in Unit 10 (Figure 10.2), who had </a:t>
            </a:r>
            <a:r>
              <a:rPr lang="en-US" sz="2400" u="sng" dirty="0"/>
              <a:t>limited funds </a:t>
            </a:r>
            <a:r>
              <a:rPr lang="en-US" sz="2400" dirty="0"/>
              <a:t>in the present but knew she would have more later, and consequently was interested in </a:t>
            </a:r>
            <a:r>
              <a:rPr lang="en-US" sz="2400" b="1" dirty="0"/>
              <a:t>moving some of her future buying power to the present </a:t>
            </a:r>
            <a:r>
              <a:rPr lang="en-US" sz="2400" dirty="0"/>
              <a:t>by borrowing. </a:t>
            </a:r>
          </a:p>
          <a:p>
            <a:pPr marL="0" indent="0">
              <a:buNone/>
            </a:pPr>
            <a:endParaRPr lang="en-US" sz="2400" i="1" dirty="0">
              <a:solidFill>
                <a:schemeClr val="accent1"/>
              </a:solidFill>
            </a:endParaRPr>
          </a:p>
          <a:p>
            <a:pPr marL="0" indent="0" algn="ctr">
              <a:buNone/>
            </a:pPr>
            <a:r>
              <a:rPr lang="en-US" sz="2400" i="1" dirty="0">
                <a:solidFill>
                  <a:schemeClr val="accent1"/>
                </a:solidFill>
              </a:rPr>
              <a:t>It predicts that, although income fluctuates throughout our lives, our desired consumption is smoother.</a:t>
            </a:r>
          </a:p>
          <a:p>
            <a:endParaRPr lang="en-US" sz="2400" dirty="0"/>
          </a:p>
          <a:p>
            <a:endParaRPr lang="en-US" sz="2400" b="1" dirty="0"/>
          </a:p>
        </p:txBody>
      </p:sp>
    </p:spTree>
    <p:extLst>
      <p:ext uri="{BB962C8B-B14F-4D97-AF65-F5344CB8AC3E}">
        <p14:creationId xmlns:p14="http://schemas.microsoft.com/office/powerpoint/2010/main" val="23407574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F3DB2-F49B-45B6-9646-B8CEE1C32333}"/>
              </a:ext>
            </a:extLst>
          </p:cNvPr>
          <p:cNvSpPr>
            <a:spLocks noGrp="1"/>
          </p:cNvSpPr>
          <p:nvPr>
            <p:ph type="title"/>
          </p:nvPr>
        </p:nvSpPr>
        <p:spPr/>
        <p:txBody>
          <a:bodyPr/>
          <a:lstStyle/>
          <a:p>
            <a:r>
              <a:rPr lang="en-US" sz="4000" b="1" dirty="0">
                <a:solidFill>
                  <a:prstClr val="black"/>
                </a:solidFill>
              </a:rPr>
              <a:t>Permanent Income Hypothesis:</a:t>
            </a:r>
            <a:br>
              <a:rPr lang="en-US" sz="4000" b="1" dirty="0">
                <a:solidFill>
                  <a:prstClr val="black"/>
                </a:solidFill>
              </a:rPr>
            </a:br>
            <a:r>
              <a:rPr lang="en-US" sz="3600" b="1" dirty="0">
                <a:solidFill>
                  <a:prstClr val="black"/>
                </a:solidFill>
              </a:rPr>
              <a:t>A Model of Consumption Throughout A Person’s Life</a:t>
            </a:r>
            <a:endParaRPr lang="en-US" dirty="0"/>
          </a:p>
        </p:txBody>
      </p:sp>
      <p:sp>
        <p:nvSpPr>
          <p:cNvPr id="3" name="Content Placeholder 2">
            <a:extLst>
              <a:ext uri="{FF2B5EF4-FFF2-40B4-BE49-F238E27FC236}">
                <a16:creationId xmlns:a16="http://schemas.microsoft.com/office/drawing/2014/main" id="{DA3182B2-2353-4DEA-A726-2A5E61EF81E6}"/>
              </a:ext>
            </a:extLst>
          </p:cNvPr>
          <p:cNvSpPr>
            <a:spLocks noGrp="1"/>
          </p:cNvSpPr>
          <p:nvPr>
            <p:ph idx="1"/>
          </p:nvPr>
        </p:nvSpPr>
        <p:spPr/>
        <p:txBody>
          <a:bodyPr/>
          <a:lstStyle/>
          <a:p>
            <a:r>
              <a:rPr lang="en-US" sz="2400" dirty="0"/>
              <a:t>People prefer to smooth their consumption because there are </a:t>
            </a:r>
            <a:r>
              <a:rPr lang="en-US" sz="2400" b="1" dirty="0"/>
              <a:t>diminishing marginal returns</a:t>
            </a:r>
            <a:r>
              <a:rPr lang="en-US" sz="2400" dirty="0"/>
              <a:t> </a:t>
            </a:r>
            <a:r>
              <a:rPr lang="en-US" sz="2400" u="sng" dirty="0"/>
              <a:t>to consumption </a:t>
            </a:r>
            <a:r>
              <a:rPr lang="en-US" sz="2400" dirty="0"/>
              <a:t>at any given time. </a:t>
            </a:r>
          </a:p>
          <a:p>
            <a:pPr marL="0" indent="0">
              <a:buNone/>
            </a:pPr>
            <a:endParaRPr lang="en-US" sz="2400" dirty="0"/>
          </a:p>
          <a:p>
            <a:r>
              <a:rPr lang="en-US" sz="2400" dirty="0"/>
              <a:t>So having a lot of consumption later and little now, for example, is worse than having some intermediate amount of consumption in the two periods</a:t>
            </a:r>
            <a:endParaRPr lang="en-US" sz="2400" b="1" dirty="0">
              <a:solidFill>
                <a:srgbClr val="00B050"/>
              </a:solidFill>
            </a:endParaRPr>
          </a:p>
          <a:p>
            <a:endParaRPr lang="en-US" b="1" dirty="0"/>
          </a:p>
        </p:txBody>
      </p:sp>
    </p:spTree>
    <p:extLst>
      <p:ext uri="{BB962C8B-B14F-4D97-AF65-F5344CB8AC3E}">
        <p14:creationId xmlns:p14="http://schemas.microsoft.com/office/powerpoint/2010/main" val="42247609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883D6B-FDEF-4374-B698-675F20EBE23C}"/>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Income over time </a:t>
            </a:r>
            <a:br>
              <a:rPr lang="en-US" sz="2800" dirty="0"/>
            </a:br>
            <a:endParaRPr lang="en-US" sz="2800" dirty="0"/>
          </a:p>
        </p:txBody>
      </p:sp>
      <p:sp>
        <p:nvSpPr>
          <p:cNvPr id="14" name="Content Placeholder 7">
            <a:extLst>
              <a:ext uri="{FF2B5EF4-FFF2-40B4-BE49-F238E27FC236}">
                <a16:creationId xmlns:a16="http://schemas.microsoft.com/office/drawing/2014/main" id="{F4F22F70-8058-4FE2-9072-A394EB340A62}"/>
              </a:ext>
            </a:extLst>
          </p:cNvPr>
          <p:cNvSpPr>
            <a:spLocks noGrp="1"/>
          </p:cNvSpPr>
          <p:nvPr>
            <p:ph idx="1"/>
          </p:nvPr>
        </p:nvSpPr>
        <p:spPr>
          <a:xfrm>
            <a:off x="643468" y="2638043"/>
            <a:ext cx="3363974" cy="3415623"/>
          </a:xfrm>
        </p:spPr>
        <p:txBody>
          <a:bodyPr>
            <a:normAutofit/>
          </a:bodyPr>
          <a:lstStyle/>
          <a:p>
            <a:r>
              <a:rPr lang="en-US" sz="2000" dirty="0"/>
              <a:t>The blue line shows the path of income over time: it starts low, rises when the individual is promoted and falls at retirement. </a:t>
            </a:r>
          </a:p>
          <a:p>
            <a:endParaRPr lang="en-US" sz="2000" dirty="0"/>
          </a:p>
        </p:txBody>
      </p:sp>
      <p:pic>
        <p:nvPicPr>
          <p:cNvPr id="4" name="Content Placeholder 3">
            <a:extLst>
              <a:ext uri="{FF2B5EF4-FFF2-40B4-BE49-F238E27FC236}">
                <a16:creationId xmlns:a16="http://schemas.microsoft.com/office/drawing/2014/main" id="{5B867739-0477-4758-AE29-E5B59FE693B4}"/>
              </a:ext>
            </a:extLst>
          </p:cNvPr>
          <p:cNvPicPr>
            <a:picLocks noChangeAspect="1"/>
          </p:cNvPicPr>
          <p:nvPr/>
        </p:nvPicPr>
        <p:blipFill>
          <a:blip r:embed="rId2"/>
          <a:stretch>
            <a:fillRect/>
          </a:stretch>
        </p:blipFill>
        <p:spPr>
          <a:xfrm>
            <a:off x="5297763" y="1363947"/>
            <a:ext cx="6250769" cy="3969238"/>
          </a:xfrm>
          <a:prstGeom prst="rect">
            <a:avLst/>
          </a:prstGeom>
        </p:spPr>
      </p:pic>
    </p:spTree>
    <p:extLst>
      <p:ext uri="{BB962C8B-B14F-4D97-AF65-F5344CB8AC3E}">
        <p14:creationId xmlns:p14="http://schemas.microsoft.com/office/powerpoint/2010/main" val="69180725"/>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3C8979-F5CA-4F9D-8176-339D85432E7C}"/>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Consumption expenditure </a:t>
            </a:r>
            <a:br>
              <a:rPr lang="en-US" sz="2800" dirty="0"/>
            </a:br>
            <a:endParaRPr lang="en-US" sz="2800" dirty="0"/>
          </a:p>
        </p:txBody>
      </p:sp>
      <p:sp>
        <p:nvSpPr>
          <p:cNvPr id="8" name="Content Placeholder 7">
            <a:extLst>
              <a:ext uri="{FF2B5EF4-FFF2-40B4-BE49-F238E27FC236}">
                <a16:creationId xmlns:a16="http://schemas.microsoft.com/office/drawing/2014/main" id="{7F3CD736-A2D5-4557-A5CF-A8B8AE880303}"/>
              </a:ext>
            </a:extLst>
          </p:cNvPr>
          <p:cNvSpPr>
            <a:spLocks noGrp="1"/>
          </p:cNvSpPr>
          <p:nvPr>
            <p:ph idx="1"/>
          </p:nvPr>
        </p:nvSpPr>
        <p:spPr>
          <a:xfrm>
            <a:off x="643468" y="2638043"/>
            <a:ext cx="3363974" cy="3415623"/>
          </a:xfrm>
        </p:spPr>
        <p:txBody>
          <a:bodyPr>
            <a:normAutofit/>
          </a:bodyPr>
          <a:lstStyle/>
          <a:p>
            <a:r>
              <a:rPr lang="en-US" sz="2000" dirty="0"/>
              <a:t>This is the red line. It is smooth (flat) from the point at which the individual first gets a job. </a:t>
            </a:r>
          </a:p>
          <a:p>
            <a:endParaRPr lang="en-US" sz="2000" dirty="0"/>
          </a:p>
        </p:txBody>
      </p:sp>
      <p:pic>
        <p:nvPicPr>
          <p:cNvPr id="4" name="Content Placeholder 3">
            <a:extLst>
              <a:ext uri="{FF2B5EF4-FFF2-40B4-BE49-F238E27FC236}">
                <a16:creationId xmlns:a16="http://schemas.microsoft.com/office/drawing/2014/main" id="{681165A0-15BF-498B-891B-DDBA6A0378E0}"/>
              </a:ext>
            </a:extLst>
          </p:cNvPr>
          <p:cNvPicPr>
            <a:picLocks noChangeAspect="1"/>
          </p:cNvPicPr>
          <p:nvPr/>
        </p:nvPicPr>
        <p:blipFill>
          <a:blip r:embed="rId2"/>
          <a:stretch>
            <a:fillRect/>
          </a:stretch>
        </p:blipFill>
        <p:spPr>
          <a:xfrm>
            <a:off x="5297763" y="1363947"/>
            <a:ext cx="6250769" cy="3969238"/>
          </a:xfrm>
          <a:prstGeom prst="rect">
            <a:avLst/>
          </a:prstGeom>
        </p:spPr>
      </p:pic>
    </p:spTree>
    <p:extLst>
      <p:ext uri="{BB962C8B-B14F-4D97-AF65-F5344CB8AC3E}">
        <p14:creationId xmlns:p14="http://schemas.microsoft.com/office/powerpoint/2010/main" val="185083160"/>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616626-DDF2-4657-A795-521D725BDD77}"/>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The individual borrows while young </a:t>
            </a:r>
            <a:br>
              <a:rPr lang="en-US" sz="2800" dirty="0"/>
            </a:br>
            <a:endParaRPr lang="en-US" sz="2800" dirty="0"/>
          </a:p>
        </p:txBody>
      </p:sp>
      <p:sp>
        <p:nvSpPr>
          <p:cNvPr id="3" name="Content Placeholder 2">
            <a:extLst>
              <a:ext uri="{FF2B5EF4-FFF2-40B4-BE49-F238E27FC236}">
                <a16:creationId xmlns:a16="http://schemas.microsoft.com/office/drawing/2014/main" id="{744AA25E-8123-4E3F-98B9-A85A9218DB43}"/>
              </a:ext>
            </a:extLst>
          </p:cNvPr>
          <p:cNvSpPr>
            <a:spLocks noGrp="1"/>
          </p:cNvSpPr>
          <p:nvPr>
            <p:ph idx="1"/>
          </p:nvPr>
        </p:nvSpPr>
        <p:spPr>
          <a:xfrm>
            <a:off x="643468" y="2638043"/>
            <a:ext cx="3363974" cy="3415623"/>
          </a:xfrm>
        </p:spPr>
        <p:txBody>
          <a:bodyPr>
            <a:normAutofit/>
          </a:bodyPr>
          <a:lstStyle/>
          <a:p>
            <a:r>
              <a:rPr lang="en-US" sz="2000" dirty="0"/>
              <a:t>At this time income is low. The individual saves and repays the debt when older and earning more, and finally runs down savings after retirement, when income falls again. </a:t>
            </a:r>
          </a:p>
          <a:p>
            <a:endParaRPr lang="en-US" sz="2000" dirty="0"/>
          </a:p>
        </p:txBody>
      </p:sp>
      <p:pic>
        <p:nvPicPr>
          <p:cNvPr id="4" name="Picture 3">
            <a:extLst>
              <a:ext uri="{FF2B5EF4-FFF2-40B4-BE49-F238E27FC236}">
                <a16:creationId xmlns:a16="http://schemas.microsoft.com/office/drawing/2014/main" id="{37F3A9CD-3E40-4056-B00F-EA2B230CB9F0}"/>
              </a:ext>
            </a:extLst>
          </p:cNvPr>
          <p:cNvPicPr>
            <a:picLocks noChangeAspect="1"/>
          </p:cNvPicPr>
          <p:nvPr/>
        </p:nvPicPr>
        <p:blipFill>
          <a:blip r:embed="rId2"/>
          <a:stretch>
            <a:fillRect/>
          </a:stretch>
        </p:blipFill>
        <p:spPr>
          <a:xfrm>
            <a:off x="5297763" y="1363947"/>
            <a:ext cx="6250769" cy="3969238"/>
          </a:xfrm>
          <a:prstGeom prst="rect">
            <a:avLst/>
          </a:prstGeom>
        </p:spPr>
      </p:pic>
    </p:spTree>
    <p:extLst>
      <p:ext uri="{BB962C8B-B14F-4D97-AF65-F5344CB8AC3E}">
        <p14:creationId xmlns:p14="http://schemas.microsoft.com/office/powerpoint/2010/main" val="1907114940"/>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0">
            <a:extLst>
              <a:ext uri="{FF2B5EF4-FFF2-40B4-BE49-F238E27FC236}">
                <a16:creationId xmlns:a16="http://schemas.microsoft.com/office/drawing/2014/main" id="{7905BA41-EE6E-4F80-8636-447F22DD72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156EB83-5494-4A37-8F47-AEA6EBE64930}"/>
              </a:ext>
            </a:extLst>
          </p:cNvPr>
          <p:cNvSpPr>
            <a:spLocks noGrp="1"/>
          </p:cNvSpPr>
          <p:nvPr>
            <p:ph type="title"/>
          </p:nvPr>
        </p:nvSpPr>
        <p:spPr>
          <a:xfrm>
            <a:off x="1848465" y="3298722"/>
            <a:ext cx="8495070" cy="1784402"/>
          </a:xfrm>
        </p:spPr>
        <p:txBody>
          <a:bodyPr vert="horz" lIns="91440" tIns="45720" rIns="91440" bIns="45720" rtlCol="0" anchor="b">
            <a:normAutofit/>
          </a:bodyPr>
          <a:lstStyle/>
          <a:p>
            <a:pPr algn="ctr"/>
            <a:r>
              <a:rPr lang="en-US" sz="6000" b="1" kern="1200">
                <a:solidFill>
                  <a:srgbClr val="FFFFFF"/>
                </a:solidFill>
                <a:latin typeface="+mj-lt"/>
                <a:ea typeface="+mj-ea"/>
                <a:cs typeface="+mj-cs"/>
              </a:rPr>
              <a:t>Income Shocks</a:t>
            </a:r>
          </a:p>
        </p:txBody>
      </p:sp>
      <p:sp>
        <p:nvSpPr>
          <p:cNvPr id="18" name="Oval 12">
            <a:extLst>
              <a:ext uri="{FF2B5EF4-FFF2-40B4-BE49-F238E27FC236}">
                <a16:creationId xmlns:a16="http://schemas.microsoft.com/office/drawing/2014/main" id="{CD7549B2-EE05-4558-8C64-AC46755F2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4" y="889251"/>
            <a:ext cx="2140172" cy="21401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Graphic 7" descr="Money">
            <a:extLst>
              <a:ext uri="{FF2B5EF4-FFF2-40B4-BE49-F238E27FC236}">
                <a16:creationId xmlns:a16="http://schemas.microsoft.com/office/drawing/2014/main" id="{FB27F06C-9320-4357-8556-16A57E12588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508264" y="1371601"/>
            <a:ext cx="1175474" cy="1175474"/>
          </a:xfrm>
          <a:prstGeom prst="rect">
            <a:avLst/>
          </a:prstGeom>
        </p:spPr>
      </p:pic>
    </p:spTree>
    <p:extLst>
      <p:ext uri="{BB962C8B-B14F-4D97-AF65-F5344CB8AC3E}">
        <p14:creationId xmlns:p14="http://schemas.microsoft.com/office/powerpoint/2010/main" val="4208581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83552" y="2568043"/>
            <a:ext cx="10515600" cy="1088426"/>
          </a:xfrm>
        </p:spPr>
        <p:txBody>
          <a:bodyPr/>
          <a:lstStyle/>
          <a:p>
            <a:pPr algn="ctr"/>
            <a:r>
              <a:rPr lang="en-GB" dirty="0">
                <a:latin typeface="+mn-lt"/>
              </a:rPr>
              <a:t>B. The business cycle</a:t>
            </a:r>
          </a:p>
        </p:txBody>
      </p:sp>
    </p:spTree>
    <p:extLst>
      <p:ext uri="{BB962C8B-B14F-4D97-AF65-F5344CB8AC3E}">
        <p14:creationId xmlns:p14="http://schemas.microsoft.com/office/powerpoint/2010/main" val="30806567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21" y="215733"/>
            <a:ext cx="10759521" cy="1519761"/>
          </a:xfrm>
        </p:spPr>
        <p:txBody>
          <a:bodyPr>
            <a:normAutofit/>
          </a:bodyPr>
          <a:lstStyle/>
          <a:p>
            <a:r>
              <a:rPr lang="en-US" sz="4000" b="1" dirty="0"/>
              <a:t>What If the Individuals Encounters an Unexpected Income Shock?</a:t>
            </a:r>
            <a:endParaRPr lang="en-GB" sz="4000" b="1" dirty="0">
              <a:latin typeface="+mn-lt"/>
            </a:endParaRPr>
          </a:p>
        </p:txBody>
      </p:sp>
      <p:sp>
        <p:nvSpPr>
          <p:cNvPr id="6" name="TextBox 5"/>
          <p:cNvSpPr txBox="1"/>
          <p:nvPr/>
        </p:nvSpPr>
        <p:spPr>
          <a:xfrm>
            <a:off x="836023" y="1646261"/>
            <a:ext cx="10678460" cy="5262979"/>
          </a:xfrm>
          <a:prstGeom prst="rect">
            <a:avLst/>
          </a:prstGeom>
          <a:noFill/>
        </p:spPr>
        <p:txBody>
          <a:bodyPr wrap="square" rtlCol="0">
            <a:spAutoFit/>
          </a:bodyPr>
          <a:lstStyle/>
          <a:p>
            <a:r>
              <a:rPr lang="en-US" sz="2400" dirty="0"/>
              <a:t>The consumption-smoothing model suggests that:</a:t>
            </a:r>
          </a:p>
          <a:p>
            <a:endParaRPr lang="en-US" sz="2400" dirty="0"/>
          </a:p>
          <a:p>
            <a:r>
              <a:rPr lang="en-US" sz="2400" i="1" dirty="0">
                <a:solidFill>
                  <a:schemeClr val="accent4">
                    <a:lumMod val="75000"/>
                  </a:schemeClr>
                </a:solidFill>
              </a:rPr>
              <a:t>The individual will make a judgement </a:t>
            </a:r>
            <a:r>
              <a:rPr lang="en-US" sz="2400" dirty="0"/>
              <a:t>to determine whether the shock is temporary or permanent.</a:t>
            </a:r>
          </a:p>
          <a:p>
            <a:pPr marL="457200" indent="-457200">
              <a:buFont typeface="+mj-lt"/>
              <a:buAutoNum type="alphaUcPeriod"/>
            </a:pPr>
            <a:r>
              <a:rPr lang="en-US" sz="2400" i="1" dirty="0">
                <a:solidFill>
                  <a:schemeClr val="accent4">
                    <a:lumMod val="75000"/>
                  </a:schemeClr>
                </a:solidFill>
              </a:rPr>
              <a:t>If the shock is permanent</a:t>
            </a:r>
            <a:r>
              <a:rPr lang="en-US" sz="2400" dirty="0">
                <a:solidFill>
                  <a:schemeClr val="accent4">
                    <a:lumMod val="75000"/>
                  </a:schemeClr>
                </a:solidFill>
              </a:rPr>
              <a:t>: </a:t>
            </a:r>
            <a:r>
              <a:rPr lang="en-US" sz="2400" dirty="0"/>
              <a:t>We should adjust the red line in Figure 13.10 up or down to reflect the new long-run level of consumption that the individual adopts, consistent with the new pattern of forecast income.</a:t>
            </a:r>
          </a:p>
          <a:p>
            <a:pPr marL="457200" indent="-457200">
              <a:buFont typeface="+mj-lt"/>
              <a:buAutoNum type="alphaUcPeriod"/>
            </a:pPr>
            <a:r>
              <a:rPr lang="en-US" sz="2400" i="1" dirty="0">
                <a:solidFill>
                  <a:schemeClr val="accent4">
                    <a:lumMod val="75000"/>
                  </a:schemeClr>
                </a:solidFill>
              </a:rPr>
              <a:t>If the shock is temporary</a:t>
            </a:r>
            <a:r>
              <a:rPr lang="en-US" sz="2400" dirty="0">
                <a:solidFill>
                  <a:srgbClr val="FF0000"/>
                </a:solidFill>
              </a:rPr>
              <a:t>: </a:t>
            </a:r>
            <a:r>
              <a:rPr lang="en-US" sz="2400" dirty="0"/>
              <a:t>Little will change. A temporary fluctuation in income has almost no effect on the lifetime consumption plan, because it makes only a small change to lifetime income.</a:t>
            </a:r>
          </a:p>
          <a:p>
            <a:pPr marL="457200" indent="-457200">
              <a:buFont typeface="+mj-lt"/>
              <a:buAutoNum type="alphaUcPeriod"/>
            </a:pPr>
            <a:endParaRPr lang="en-US" sz="2400" dirty="0"/>
          </a:p>
          <a:p>
            <a:pPr algn="ctr"/>
            <a:r>
              <a:rPr lang="en-US" sz="2400" i="1" dirty="0">
                <a:solidFill>
                  <a:srgbClr val="C00000"/>
                </a:solidFill>
              </a:rPr>
              <a:t>Consumption smoothing is a </a:t>
            </a:r>
            <a:r>
              <a:rPr lang="en-GB" sz="2400" i="1" dirty="0">
                <a:solidFill>
                  <a:srgbClr val="C00000"/>
                </a:solidFill>
              </a:rPr>
              <a:t>basic source of stabilisation in an economy.</a:t>
            </a:r>
          </a:p>
          <a:p>
            <a:endParaRPr lang="en-US" sz="2400" dirty="0"/>
          </a:p>
          <a:p>
            <a:endParaRPr lang="en-GB" sz="2400" dirty="0"/>
          </a:p>
        </p:txBody>
      </p:sp>
    </p:spTree>
    <p:extLst>
      <p:ext uri="{BB962C8B-B14F-4D97-AF65-F5344CB8AC3E}">
        <p14:creationId xmlns:p14="http://schemas.microsoft.com/office/powerpoint/2010/main" val="13412088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22" y="215733"/>
            <a:ext cx="10515600" cy="935641"/>
          </a:xfrm>
        </p:spPr>
        <p:txBody>
          <a:bodyPr>
            <a:normAutofit fontScale="90000"/>
          </a:bodyPr>
          <a:lstStyle/>
          <a:p>
            <a:pPr algn="ctr"/>
            <a:r>
              <a:rPr lang="en-US" sz="4000" b="1" dirty="0">
                <a:solidFill>
                  <a:prstClr val="black"/>
                </a:solidFill>
              </a:rPr>
              <a:t>Permanent Income Hypothesis:</a:t>
            </a:r>
            <a:br>
              <a:rPr lang="en-US" sz="4000" b="1" dirty="0">
                <a:solidFill>
                  <a:prstClr val="black"/>
                </a:solidFill>
              </a:rPr>
            </a:br>
            <a:r>
              <a:rPr lang="en-US" sz="3600" b="1" dirty="0">
                <a:solidFill>
                  <a:prstClr val="black"/>
                </a:solidFill>
              </a:rPr>
              <a:t>A Model of Consumption Throughout A Person’s Life</a:t>
            </a:r>
            <a:endParaRPr lang="en-GB" sz="4800" dirty="0">
              <a:latin typeface="+mn-lt"/>
            </a:endParaRPr>
          </a:p>
        </p:txBody>
      </p:sp>
      <p:sp>
        <p:nvSpPr>
          <p:cNvPr id="6" name="TextBox 5"/>
          <p:cNvSpPr txBox="1"/>
          <p:nvPr/>
        </p:nvSpPr>
        <p:spPr>
          <a:xfrm>
            <a:off x="651392" y="1149873"/>
            <a:ext cx="10889217" cy="830997"/>
          </a:xfrm>
          <a:prstGeom prst="rect">
            <a:avLst/>
          </a:prstGeom>
          <a:noFill/>
        </p:spPr>
        <p:txBody>
          <a:bodyPr wrap="square" rtlCol="0">
            <a:spAutoFit/>
          </a:bodyPr>
          <a:lstStyle/>
          <a:p>
            <a:r>
              <a:rPr lang="en-US" sz="2400" dirty="0"/>
              <a:t>Households make lifetime consumption plans based on expectations about the future, and react to shocks:</a:t>
            </a:r>
          </a:p>
        </p:txBody>
      </p:sp>
      <p:pic>
        <p:nvPicPr>
          <p:cNvPr id="5" name="Picture 4" descr="figure-13-10-c.jpg"/>
          <p:cNvPicPr>
            <a:picLocks noChangeAspect="1"/>
          </p:cNvPicPr>
          <p:nvPr/>
        </p:nvPicPr>
        <p:blipFill>
          <a:blip r:embed="rId2"/>
          <a:stretch>
            <a:fillRect/>
          </a:stretch>
        </p:blipFill>
        <p:spPr>
          <a:xfrm>
            <a:off x="6560519" y="2668817"/>
            <a:ext cx="5243990" cy="3331476"/>
          </a:xfrm>
          <a:prstGeom prst="rect">
            <a:avLst/>
          </a:prstGeom>
        </p:spPr>
      </p:pic>
      <p:sp>
        <p:nvSpPr>
          <p:cNvPr id="10" name="TextBox 9"/>
          <p:cNvSpPr txBox="1"/>
          <p:nvPr/>
        </p:nvSpPr>
        <p:spPr>
          <a:xfrm>
            <a:off x="759036" y="2525671"/>
            <a:ext cx="6159861" cy="1569660"/>
          </a:xfrm>
          <a:prstGeom prst="rect">
            <a:avLst/>
          </a:prstGeom>
          <a:noFill/>
        </p:spPr>
        <p:txBody>
          <a:bodyPr wrap="square" rtlCol="0">
            <a:spAutoFit/>
          </a:bodyPr>
          <a:lstStyle/>
          <a:p>
            <a:pPr marL="457200" indent="-457200">
              <a:buFont typeface="Arial"/>
              <a:buChar char="•"/>
            </a:pPr>
            <a:r>
              <a:rPr lang="en-US" sz="2400" dirty="0"/>
              <a:t>Readjust long-run consumption (</a:t>
            </a:r>
            <a:r>
              <a:rPr lang="en-US" sz="2400" dirty="0">
                <a:solidFill>
                  <a:srgbClr val="C00000"/>
                </a:solidFill>
              </a:rPr>
              <a:t>red line</a:t>
            </a:r>
            <a:r>
              <a:rPr lang="en-US" sz="2400" dirty="0"/>
              <a:t>) if shocks are permanent</a:t>
            </a:r>
          </a:p>
          <a:p>
            <a:pPr marL="457200" indent="-457200">
              <a:buFont typeface="Arial"/>
              <a:buChar char="•"/>
            </a:pPr>
            <a:r>
              <a:rPr lang="en-US" sz="2400" dirty="0"/>
              <a:t>Do not change long-run consumption if shocks are temporary</a:t>
            </a:r>
          </a:p>
        </p:txBody>
      </p:sp>
    </p:spTree>
    <p:extLst>
      <p:ext uri="{BB962C8B-B14F-4D97-AF65-F5344CB8AC3E}">
        <p14:creationId xmlns:p14="http://schemas.microsoft.com/office/powerpoint/2010/main" val="13412088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B3746-49BD-4C85-B59E-F80CE3CE0BF0}"/>
              </a:ext>
            </a:extLst>
          </p:cNvPr>
          <p:cNvSpPr>
            <a:spLocks noGrp="1"/>
          </p:cNvSpPr>
          <p:nvPr>
            <p:ph type="title"/>
          </p:nvPr>
        </p:nvSpPr>
        <p:spPr/>
        <p:txBody>
          <a:bodyPr>
            <a:normAutofit/>
          </a:bodyPr>
          <a:lstStyle/>
          <a:p>
            <a:pPr algn="ctr"/>
            <a:r>
              <a:rPr lang="en-US" b="1" dirty="0"/>
              <a:t>Three Things that Constrain Consumption Smoothing During Income Shocks</a:t>
            </a:r>
          </a:p>
        </p:txBody>
      </p:sp>
      <p:sp>
        <p:nvSpPr>
          <p:cNvPr id="3" name="Content Placeholder 2">
            <a:extLst>
              <a:ext uri="{FF2B5EF4-FFF2-40B4-BE49-F238E27FC236}">
                <a16:creationId xmlns:a16="http://schemas.microsoft.com/office/drawing/2014/main" id="{22F25CC3-7D53-435B-8A6A-6B651D81357A}"/>
              </a:ext>
            </a:extLst>
          </p:cNvPr>
          <p:cNvSpPr>
            <a:spLocks noGrp="1"/>
          </p:cNvSpPr>
          <p:nvPr>
            <p:ph idx="1"/>
          </p:nvPr>
        </p:nvSpPr>
        <p:spPr/>
        <p:txBody>
          <a:bodyPr>
            <a:normAutofit fontScale="92500" lnSpcReduction="10000"/>
          </a:bodyPr>
          <a:lstStyle/>
          <a:p>
            <a:pPr marL="0" indent="0">
              <a:buNone/>
            </a:pPr>
            <a:r>
              <a:rPr lang="en-US" dirty="0"/>
              <a:t>The first two concern limits on </a:t>
            </a:r>
            <a:r>
              <a:rPr lang="en-US" dirty="0">
                <a:solidFill>
                  <a:srgbClr val="FF0000"/>
                </a:solidFill>
              </a:rPr>
              <a:t>self-insurance</a:t>
            </a:r>
            <a:r>
              <a:rPr lang="en-US" dirty="0"/>
              <a:t>, the third is a limit on </a:t>
            </a:r>
            <a:r>
              <a:rPr lang="en-US" dirty="0">
                <a:solidFill>
                  <a:srgbClr val="FF0000"/>
                </a:solidFill>
              </a:rPr>
              <a:t>co-insurance:</a:t>
            </a:r>
          </a:p>
          <a:p>
            <a:pPr marL="514350" indent="-514350">
              <a:buFont typeface="+mj-lt"/>
              <a:buAutoNum type="arabicPeriod"/>
            </a:pPr>
            <a:r>
              <a:rPr lang="en-US" i="1" dirty="0">
                <a:solidFill>
                  <a:srgbClr val="C00000"/>
                </a:solidFill>
              </a:rPr>
              <a:t>Credit constraints or credit market exclusion</a:t>
            </a:r>
            <a:r>
              <a:rPr lang="en-US" i="1" dirty="0"/>
              <a:t>:</a:t>
            </a:r>
            <a:r>
              <a:rPr lang="en-US" dirty="0"/>
              <a:t> This restricts a family’s ability to borrow in order to sustain consumption when income has fallen.</a:t>
            </a:r>
          </a:p>
          <a:p>
            <a:pPr marL="514350" indent="-514350">
              <a:buFont typeface="+mj-lt"/>
              <a:buAutoNum type="arabicPeriod"/>
            </a:pPr>
            <a:r>
              <a:rPr lang="en-US" i="1" dirty="0">
                <a:solidFill>
                  <a:srgbClr val="C00000"/>
                </a:solidFill>
              </a:rPr>
              <a:t>Weakness of will:</a:t>
            </a:r>
            <a:r>
              <a:rPr lang="en-US" dirty="0">
                <a:solidFill>
                  <a:srgbClr val="C00000"/>
                </a:solidFill>
              </a:rPr>
              <a:t> </a:t>
            </a:r>
            <a:r>
              <a:rPr lang="en-US" dirty="0"/>
              <a:t>A characteristic of human </a:t>
            </a:r>
            <a:r>
              <a:rPr lang="en-US" dirty="0" err="1"/>
              <a:t>behaviour</a:t>
            </a:r>
            <a:r>
              <a:rPr lang="en-US" dirty="0"/>
              <a:t> that leads people to be unable to carry out the plans—for example, saving in anticipation of a negative income shock—that they know would make them better off.</a:t>
            </a:r>
          </a:p>
          <a:p>
            <a:pPr marL="514350" indent="-514350">
              <a:buFont typeface="+mj-lt"/>
              <a:buAutoNum type="arabicPeriod"/>
            </a:pPr>
            <a:r>
              <a:rPr lang="en-US" i="1" dirty="0">
                <a:solidFill>
                  <a:srgbClr val="C00000"/>
                </a:solidFill>
              </a:rPr>
              <a:t>Limited co-insurance:</a:t>
            </a:r>
            <a:r>
              <a:rPr lang="en-US" dirty="0">
                <a:solidFill>
                  <a:srgbClr val="C00000"/>
                </a:solidFill>
              </a:rPr>
              <a:t> </a:t>
            </a:r>
            <a:r>
              <a:rPr lang="en-US" dirty="0"/>
              <a:t>So that those with a fall in income cannot expect much support in sustaining their incomes from others more fortunate than them.</a:t>
            </a:r>
          </a:p>
          <a:p>
            <a:endParaRPr lang="en-US" dirty="0"/>
          </a:p>
        </p:txBody>
      </p:sp>
    </p:spTree>
    <p:extLst>
      <p:ext uri="{BB962C8B-B14F-4D97-AF65-F5344CB8AC3E}">
        <p14:creationId xmlns:p14="http://schemas.microsoft.com/office/powerpoint/2010/main" val="7465643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B2441-CD6A-481B-BDDB-94B0161036A3}"/>
              </a:ext>
            </a:extLst>
          </p:cNvPr>
          <p:cNvSpPr>
            <a:spLocks noGrp="1"/>
          </p:cNvSpPr>
          <p:nvPr>
            <p:ph type="title"/>
          </p:nvPr>
        </p:nvSpPr>
        <p:spPr/>
        <p:txBody>
          <a:bodyPr/>
          <a:lstStyle/>
          <a:p>
            <a:pPr algn="ctr"/>
            <a:r>
              <a:rPr lang="en-US" b="1" dirty="0"/>
              <a:t>Credit Constraints</a:t>
            </a:r>
            <a:br>
              <a:rPr lang="en-US" b="1" dirty="0"/>
            </a:br>
            <a:endParaRPr lang="en-US" dirty="0"/>
          </a:p>
        </p:txBody>
      </p:sp>
      <p:sp>
        <p:nvSpPr>
          <p:cNvPr id="3" name="Content Placeholder 2">
            <a:extLst>
              <a:ext uri="{FF2B5EF4-FFF2-40B4-BE49-F238E27FC236}">
                <a16:creationId xmlns:a16="http://schemas.microsoft.com/office/drawing/2014/main" id="{A8D4C12F-9709-43CF-930C-EC3BA54DF892}"/>
              </a:ext>
            </a:extLst>
          </p:cNvPr>
          <p:cNvSpPr>
            <a:spLocks noGrp="1"/>
          </p:cNvSpPr>
          <p:nvPr>
            <p:ph idx="1"/>
          </p:nvPr>
        </p:nvSpPr>
        <p:spPr/>
        <p:txBody>
          <a:bodyPr>
            <a:normAutofit/>
          </a:bodyPr>
          <a:lstStyle/>
          <a:p>
            <a:r>
              <a:rPr lang="en-US" sz="2400" dirty="0"/>
              <a:t>Households with little money </a:t>
            </a:r>
            <a:r>
              <a:rPr lang="en-US" sz="2400" dirty="0">
                <a:solidFill>
                  <a:srgbClr val="C00000"/>
                </a:solidFill>
              </a:rPr>
              <a:t>cannot</a:t>
            </a:r>
            <a:r>
              <a:rPr lang="en-US" sz="2400" dirty="0"/>
              <a:t> borrow at all, or only at </a:t>
            </a:r>
            <a:r>
              <a:rPr lang="en-US" sz="2400" dirty="0">
                <a:solidFill>
                  <a:srgbClr val="C00000"/>
                </a:solidFill>
              </a:rPr>
              <a:t>extraordinarily high interest rates</a:t>
            </a:r>
            <a:r>
              <a:rPr lang="en-US" sz="2400" dirty="0"/>
              <a:t>. </a:t>
            </a:r>
          </a:p>
          <a:p>
            <a:r>
              <a:rPr lang="en-US" sz="2400" dirty="0"/>
              <a:t>Figure 13.11 shows the reaction of two different types of households to an anticipated rise in income. </a:t>
            </a:r>
          </a:p>
          <a:p>
            <a:pPr lvl="1">
              <a:buFont typeface="Courier New" panose="02070309020205020404" pitchFamily="49" charset="0"/>
              <a:buChar char="o"/>
            </a:pPr>
            <a:r>
              <a:rPr lang="en-US" sz="2000" dirty="0"/>
              <a:t>Households that are able to borrow as much as they like are in the top panel. </a:t>
            </a:r>
          </a:p>
          <a:p>
            <a:pPr lvl="1">
              <a:buFont typeface="Courier New" panose="02070309020205020404" pitchFamily="49" charset="0"/>
              <a:buChar char="o"/>
            </a:pPr>
            <a:r>
              <a:rPr lang="en-US" sz="2000" dirty="0"/>
              <a:t>Credit-constrained households that are unable to get a loan or take out a credit card are in the bottom panel. </a:t>
            </a:r>
          </a:p>
          <a:p>
            <a:pPr>
              <a:buFont typeface="Courier New" panose="02070309020205020404" pitchFamily="49" charset="0"/>
              <a:buChar char="o"/>
            </a:pPr>
            <a:r>
              <a:rPr lang="en-US" sz="2400" dirty="0"/>
              <a:t>How the two households react to two key events:</a:t>
            </a:r>
          </a:p>
          <a:p>
            <a:pPr marL="457200" indent="-457200">
              <a:buFont typeface="+mj-lt"/>
              <a:buAutoNum type="arabicPeriod"/>
            </a:pPr>
            <a:r>
              <a:rPr lang="en-US" sz="2400" dirty="0"/>
              <a:t>News is received that </a:t>
            </a:r>
            <a:r>
              <a:rPr lang="en-US" sz="2400" b="1" dirty="0"/>
              <a:t>income will rise </a:t>
            </a:r>
            <a:r>
              <a:rPr lang="en-US" sz="2400" dirty="0"/>
              <a:t>at a predictable time in the future</a:t>
            </a:r>
          </a:p>
          <a:p>
            <a:pPr marL="457200" indent="-457200">
              <a:buFont typeface="+mj-lt"/>
              <a:buAutoNum type="arabicPeriod"/>
            </a:pPr>
            <a:r>
              <a:rPr lang="en-US" sz="2400" dirty="0"/>
              <a:t>The household’s </a:t>
            </a:r>
            <a:r>
              <a:rPr lang="en-US" sz="2400" b="1" dirty="0"/>
              <a:t>income actually rises</a:t>
            </a:r>
            <a:endParaRPr lang="en-US" sz="2400" dirty="0"/>
          </a:p>
        </p:txBody>
      </p:sp>
    </p:spTree>
    <p:extLst>
      <p:ext uri="{BB962C8B-B14F-4D97-AF65-F5344CB8AC3E}">
        <p14:creationId xmlns:p14="http://schemas.microsoft.com/office/powerpoint/2010/main" val="37169764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865DA-00E6-48E6-B94E-2969C099ED15}"/>
              </a:ext>
            </a:extLst>
          </p:cNvPr>
          <p:cNvSpPr>
            <a:spLocks noGrp="1"/>
          </p:cNvSpPr>
          <p:nvPr>
            <p:ph type="title"/>
          </p:nvPr>
        </p:nvSpPr>
        <p:spPr>
          <a:xfrm>
            <a:off x="648929" y="629266"/>
            <a:ext cx="3667039" cy="1676603"/>
          </a:xfrm>
        </p:spPr>
        <p:txBody>
          <a:bodyPr>
            <a:normAutofit/>
          </a:bodyPr>
          <a:lstStyle/>
          <a:p>
            <a:r>
              <a:rPr lang="en-US" sz="3600" dirty="0"/>
              <a:t>Income Over Time </a:t>
            </a:r>
            <a:br>
              <a:rPr lang="en-US" sz="3600" dirty="0"/>
            </a:br>
            <a:endParaRPr lang="en-US" sz="3600" dirty="0"/>
          </a:p>
        </p:txBody>
      </p:sp>
      <p:sp>
        <p:nvSpPr>
          <p:cNvPr id="8" name="Content Placeholder 7">
            <a:extLst>
              <a:ext uri="{FF2B5EF4-FFF2-40B4-BE49-F238E27FC236}">
                <a16:creationId xmlns:a16="http://schemas.microsoft.com/office/drawing/2014/main" id="{96A3C6DC-17FB-43CE-95CC-2D44BC4FA31C}"/>
              </a:ext>
            </a:extLst>
          </p:cNvPr>
          <p:cNvSpPr>
            <a:spLocks noGrp="1"/>
          </p:cNvSpPr>
          <p:nvPr>
            <p:ph idx="1"/>
          </p:nvPr>
        </p:nvSpPr>
        <p:spPr>
          <a:xfrm>
            <a:off x="648931" y="2438401"/>
            <a:ext cx="3667036" cy="3779520"/>
          </a:xfrm>
        </p:spPr>
        <p:txBody>
          <a:bodyPr>
            <a:normAutofit/>
          </a:bodyPr>
          <a:lstStyle/>
          <a:p>
            <a:r>
              <a:rPr lang="en-US" sz="1800" dirty="0"/>
              <a:t>The blue lines on the figure show that the path of income over time is the same in both households. </a:t>
            </a:r>
          </a:p>
          <a:p>
            <a:endParaRPr lang="en-US" sz="1800" dirty="0"/>
          </a:p>
        </p:txBody>
      </p:sp>
      <p:sp>
        <p:nvSpPr>
          <p:cNvPr id="13" name="Rectangle 10">
            <a:extLst>
              <a:ext uri="{FF2B5EF4-FFF2-40B4-BE49-F238E27FC236}">
                <a16:creationId xmlns:a16="http://schemas.microsoft.com/office/drawing/2014/main" id="{F2B38F72-8FC4-4001-8C67-FA6B86DEC7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
            <a:ext cx="7555992"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F4B8D134-9E1E-4BCA-AB5C-E20B2CA7E1D6}"/>
              </a:ext>
            </a:extLst>
          </p:cNvPr>
          <p:cNvPicPr>
            <a:picLocks noChangeAspect="1"/>
          </p:cNvPicPr>
          <p:nvPr/>
        </p:nvPicPr>
        <p:blipFill rotWithShape="1">
          <a:blip r:embed="rId2"/>
          <a:srcRect r="2385" b="-3"/>
          <a:stretch/>
        </p:blipFill>
        <p:spPr>
          <a:xfrm>
            <a:off x="5276088" y="640082"/>
            <a:ext cx="6276250" cy="5577838"/>
          </a:xfrm>
          <a:prstGeom prst="rect">
            <a:avLst/>
          </a:prstGeom>
          <a:effectLst/>
        </p:spPr>
      </p:pic>
    </p:spTree>
    <p:extLst>
      <p:ext uri="{BB962C8B-B14F-4D97-AF65-F5344CB8AC3E}">
        <p14:creationId xmlns:p14="http://schemas.microsoft.com/office/powerpoint/2010/main" val="3712297754"/>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7678-93A4-455C-8AAF-52BE84AFB77A}"/>
              </a:ext>
            </a:extLst>
          </p:cNvPr>
          <p:cNvSpPr>
            <a:spLocks noGrp="1"/>
          </p:cNvSpPr>
          <p:nvPr>
            <p:ph type="title"/>
          </p:nvPr>
        </p:nvSpPr>
        <p:spPr>
          <a:xfrm>
            <a:off x="648929" y="629266"/>
            <a:ext cx="3667039" cy="1676603"/>
          </a:xfrm>
        </p:spPr>
        <p:txBody>
          <a:bodyPr>
            <a:normAutofit/>
          </a:bodyPr>
          <a:lstStyle/>
          <a:p>
            <a:r>
              <a:rPr lang="en-US" sz="3600" dirty="0"/>
              <a:t>Consumption Smoothing </a:t>
            </a:r>
            <a:br>
              <a:rPr lang="en-US" sz="3600" dirty="0"/>
            </a:br>
            <a:endParaRPr lang="en-US" sz="3600" dirty="0"/>
          </a:p>
        </p:txBody>
      </p:sp>
      <p:sp>
        <p:nvSpPr>
          <p:cNvPr id="8" name="Content Placeholder 7">
            <a:extLst>
              <a:ext uri="{FF2B5EF4-FFF2-40B4-BE49-F238E27FC236}">
                <a16:creationId xmlns:a16="http://schemas.microsoft.com/office/drawing/2014/main" id="{79AC5FEF-1C83-4744-8BC4-24FA5648DBDC}"/>
              </a:ext>
            </a:extLst>
          </p:cNvPr>
          <p:cNvSpPr>
            <a:spLocks noGrp="1"/>
          </p:cNvSpPr>
          <p:nvPr>
            <p:ph idx="1"/>
          </p:nvPr>
        </p:nvSpPr>
        <p:spPr>
          <a:xfrm>
            <a:off x="648931" y="2438401"/>
            <a:ext cx="3667036" cy="3779520"/>
          </a:xfrm>
        </p:spPr>
        <p:txBody>
          <a:bodyPr>
            <a:normAutofit/>
          </a:bodyPr>
          <a:lstStyle/>
          <a:p>
            <a:r>
              <a:rPr lang="en-US" sz="1800" dirty="0"/>
              <a:t>The red line in the top panel shows that, in a consumption-smoothing household, consumption changes immediately once the household receives the news. </a:t>
            </a:r>
          </a:p>
          <a:p>
            <a:endParaRPr lang="en-US" sz="1800" dirty="0"/>
          </a:p>
        </p:txBody>
      </p:sp>
      <p:sp>
        <p:nvSpPr>
          <p:cNvPr id="11" name="Rectangle 10">
            <a:extLst>
              <a:ext uri="{FF2B5EF4-FFF2-40B4-BE49-F238E27FC236}">
                <a16:creationId xmlns:a16="http://schemas.microsoft.com/office/drawing/2014/main" id="{F2B38F72-8FC4-4001-8C67-FA6B86DEC7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
            <a:ext cx="7555992"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F2C16E9B-1060-4895-8618-6D3FC3F31A3D}"/>
              </a:ext>
            </a:extLst>
          </p:cNvPr>
          <p:cNvPicPr>
            <a:picLocks noChangeAspect="1"/>
          </p:cNvPicPr>
          <p:nvPr/>
        </p:nvPicPr>
        <p:blipFill rotWithShape="1">
          <a:blip r:embed="rId2"/>
          <a:srcRect r="2385" b="-3"/>
          <a:stretch/>
        </p:blipFill>
        <p:spPr>
          <a:xfrm>
            <a:off x="5276088" y="640082"/>
            <a:ext cx="6276250" cy="5577838"/>
          </a:xfrm>
          <a:prstGeom prst="rect">
            <a:avLst/>
          </a:prstGeom>
          <a:effectLst/>
        </p:spPr>
      </p:pic>
    </p:spTree>
    <p:extLst>
      <p:ext uri="{BB962C8B-B14F-4D97-AF65-F5344CB8AC3E}">
        <p14:creationId xmlns:p14="http://schemas.microsoft.com/office/powerpoint/2010/main" val="2267844339"/>
      </p:ext>
    </p:extLst>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7678-93A4-455C-8AAF-52BE84AFB77A}"/>
              </a:ext>
            </a:extLst>
          </p:cNvPr>
          <p:cNvSpPr>
            <a:spLocks noGrp="1"/>
          </p:cNvSpPr>
          <p:nvPr>
            <p:ph type="title"/>
          </p:nvPr>
        </p:nvSpPr>
        <p:spPr>
          <a:xfrm>
            <a:off x="648929" y="629266"/>
            <a:ext cx="3667039" cy="1676603"/>
          </a:xfrm>
        </p:spPr>
        <p:txBody>
          <a:bodyPr>
            <a:normAutofit/>
          </a:bodyPr>
          <a:lstStyle/>
          <a:p>
            <a:r>
              <a:rPr lang="en-US" sz="3600" dirty="0"/>
              <a:t>The Effect of Credit Constraints </a:t>
            </a:r>
            <a:br>
              <a:rPr lang="en-US" sz="3600" dirty="0"/>
            </a:br>
            <a:endParaRPr lang="en-US" sz="3600" dirty="0"/>
          </a:p>
        </p:txBody>
      </p:sp>
      <p:sp>
        <p:nvSpPr>
          <p:cNvPr id="8" name="Content Placeholder 7">
            <a:extLst>
              <a:ext uri="{FF2B5EF4-FFF2-40B4-BE49-F238E27FC236}">
                <a16:creationId xmlns:a16="http://schemas.microsoft.com/office/drawing/2014/main" id="{0D19EC81-EF52-43F6-9AD7-667734689F07}"/>
              </a:ext>
            </a:extLst>
          </p:cNvPr>
          <p:cNvSpPr>
            <a:spLocks noGrp="1"/>
          </p:cNvSpPr>
          <p:nvPr>
            <p:ph idx="1"/>
          </p:nvPr>
        </p:nvSpPr>
        <p:spPr>
          <a:xfrm>
            <a:off x="648931" y="2438401"/>
            <a:ext cx="3667036" cy="3779520"/>
          </a:xfrm>
        </p:spPr>
        <p:txBody>
          <a:bodyPr>
            <a:normAutofit/>
          </a:bodyPr>
          <a:lstStyle/>
          <a:p>
            <a:r>
              <a:rPr lang="en-US" sz="1800" dirty="0"/>
              <a:t>On the other hand, a credit-constrained household that cannot borrow has to wait until the income arrives before adjusting its standard of living. </a:t>
            </a:r>
          </a:p>
          <a:p>
            <a:endParaRPr lang="en-US" sz="1800" dirty="0"/>
          </a:p>
          <a:p>
            <a:r>
              <a:rPr lang="en-US" sz="1800" dirty="0"/>
              <a:t>Credit constraints – limits on amount borrowed/ability to borrow. The households unable to adjust to a temporary income shock have lower welfare.</a:t>
            </a:r>
          </a:p>
          <a:p>
            <a:endParaRPr lang="en-US" sz="1800" dirty="0"/>
          </a:p>
        </p:txBody>
      </p:sp>
      <p:sp>
        <p:nvSpPr>
          <p:cNvPr id="11" name="Rectangle 10">
            <a:extLst>
              <a:ext uri="{FF2B5EF4-FFF2-40B4-BE49-F238E27FC236}">
                <a16:creationId xmlns:a16="http://schemas.microsoft.com/office/drawing/2014/main" id="{F2B38F72-8FC4-4001-8C67-FA6B86DEC7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
            <a:ext cx="7555992"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A582EF2-59A5-4E02-87B2-BF0F2D3B9709}"/>
              </a:ext>
            </a:extLst>
          </p:cNvPr>
          <p:cNvPicPr>
            <a:picLocks noChangeAspect="1"/>
          </p:cNvPicPr>
          <p:nvPr/>
        </p:nvPicPr>
        <p:blipFill rotWithShape="1">
          <a:blip r:embed="rId2"/>
          <a:srcRect r="2385" b="-3"/>
          <a:stretch/>
        </p:blipFill>
        <p:spPr>
          <a:xfrm>
            <a:off x="5276088" y="640082"/>
            <a:ext cx="6276250" cy="5577838"/>
          </a:xfrm>
          <a:prstGeom prst="rect">
            <a:avLst/>
          </a:prstGeom>
          <a:effectLst/>
        </p:spPr>
      </p:pic>
    </p:spTree>
    <p:extLst>
      <p:ext uri="{BB962C8B-B14F-4D97-AF65-F5344CB8AC3E}">
        <p14:creationId xmlns:p14="http://schemas.microsoft.com/office/powerpoint/2010/main" val="486751518"/>
      </p:ext>
    </p:extLst>
  </p:cSld>
  <p:clrMapOvr>
    <a:overrideClrMapping bg1="dk1" tx1="lt1" bg2="dk2"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8833-CBAE-479B-BFD1-CF0B5AC56F50}"/>
              </a:ext>
            </a:extLst>
          </p:cNvPr>
          <p:cNvSpPr>
            <a:spLocks noGrp="1"/>
          </p:cNvSpPr>
          <p:nvPr>
            <p:ph type="title"/>
          </p:nvPr>
        </p:nvSpPr>
        <p:spPr/>
        <p:txBody>
          <a:bodyPr>
            <a:normAutofit/>
          </a:bodyPr>
          <a:lstStyle/>
          <a:p>
            <a:pPr algn="ctr"/>
            <a:r>
              <a:rPr lang="en-US" b="1" dirty="0"/>
              <a:t>Credit-constrained and Unconstrained Households</a:t>
            </a:r>
          </a:p>
        </p:txBody>
      </p:sp>
      <p:sp>
        <p:nvSpPr>
          <p:cNvPr id="3" name="Content Placeholder 2">
            <a:extLst>
              <a:ext uri="{FF2B5EF4-FFF2-40B4-BE49-F238E27FC236}">
                <a16:creationId xmlns:a16="http://schemas.microsoft.com/office/drawing/2014/main" id="{2F667F87-9A74-4F9D-9A7A-45760C61956A}"/>
              </a:ext>
            </a:extLst>
          </p:cNvPr>
          <p:cNvSpPr>
            <a:spLocks noGrp="1"/>
          </p:cNvSpPr>
          <p:nvPr>
            <p:ph idx="1"/>
          </p:nvPr>
        </p:nvSpPr>
        <p:spPr/>
        <p:txBody>
          <a:bodyPr>
            <a:normAutofit/>
          </a:bodyPr>
          <a:lstStyle/>
          <a:p>
            <a:pPr marL="0" indent="0">
              <a:buNone/>
            </a:pPr>
            <a:r>
              <a:rPr lang="en-US" sz="2400" dirty="0"/>
              <a:t>What happens after a </a:t>
            </a:r>
            <a:r>
              <a:rPr lang="en-US" sz="2400" b="1" u="sng" dirty="0">
                <a:solidFill>
                  <a:srgbClr val="FF0000"/>
                </a:solidFill>
              </a:rPr>
              <a:t>negative income </a:t>
            </a:r>
            <a:r>
              <a:rPr lang="en-US" sz="2400" dirty="0"/>
              <a:t>shock?</a:t>
            </a:r>
          </a:p>
          <a:p>
            <a:pPr marL="0" indent="0">
              <a:buNone/>
            </a:pPr>
            <a:r>
              <a:rPr lang="en-US" sz="2400" dirty="0"/>
              <a:t>We can think about these decisions using the two-period model of borrowing and lending. </a:t>
            </a:r>
          </a:p>
          <a:p>
            <a:pPr marL="571500" indent="-571500">
              <a:buFont typeface="+mj-lt"/>
              <a:buAutoNum type="romanUcPeriod"/>
            </a:pPr>
            <a:r>
              <a:rPr lang="en-US" sz="2400" dirty="0"/>
              <a:t>First consider a household that receives the same income, </a:t>
            </a:r>
            <a:r>
              <a:rPr lang="en-US" sz="2400" i="1" dirty="0"/>
              <a:t>y</a:t>
            </a:r>
            <a:r>
              <a:rPr lang="en-US" sz="2400" dirty="0"/>
              <a:t>, this period and next period. </a:t>
            </a:r>
          </a:p>
          <a:p>
            <a:pPr marL="571500" indent="-571500">
              <a:buFont typeface="+mj-lt"/>
              <a:buAutoNum type="romanUcPeriod"/>
            </a:pPr>
            <a:r>
              <a:rPr lang="en-US" sz="2400" dirty="0"/>
              <a:t>The interest rate is </a:t>
            </a:r>
            <a:r>
              <a:rPr lang="en-US" sz="2400" i="1" u="sng" dirty="0"/>
              <a:t>r</a:t>
            </a:r>
            <a:r>
              <a:rPr lang="en-US" sz="2400" dirty="0"/>
              <a:t> so if the household can borrow and save, then it can choose any point on the </a:t>
            </a:r>
            <a:r>
              <a:rPr lang="en-US" sz="2400" b="1" dirty="0">
                <a:solidFill>
                  <a:srgbClr val="C00000"/>
                </a:solidFill>
              </a:rPr>
              <a:t>budget constraint</a:t>
            </a:r>
            <a:r>
              <a:rPr lang="en-US" sz="2400" dirty="0"/>
              <a:t>, which has the slope −(1 + </a:t>
            </a:r>
            <a:r>
              <a:rPr lang="en-US" sz="2400" i="1" dirty="0"/>
              <a:t>r</a:t>
            </a:r>
            <a:r>
              <a:rPr lang="en-US" sz="2400" dirty="0"/>
              <a:t>). </a:t>
            </a:r>
          </a:p>
          <a:p>
            <a:pPr marL="571500" indent="-571500">
              <a:buFont typeface="+mj-lt"/>
              <a:buAutoNum type="romanUcPeriod"/>
            </a:pPr>
            <a:r>
              <a:rPr lang="en-US" sz="2400" dirty="0"/>
              <a:t>The budget constraint is another term for the frontier of the feasible set with the slope of −(1 + </a:t>
            </a:r>
            <a:r>
              <a:rPr lang="en-US" sz="2400" i="1" dirty="0"/>
              <a:t>r</a:t>
            </a:r>
            <a:r>
              <a:rPr lang="en-US" sz="2400" dirty="0"/>
              <a:t>).</a:t>
            </a:r>
          </a:p>
        </p:txBody>
      </p:sp>
    </p:spTree>
    <p:extLst>
      <p:ext uri="{BB962C8B-B14F-4D97-AF65-F5344CB8AC3E}">
        <p14:creationId xmlns:p14="http://schemas.microsoft.com/office/powerpoint/2010/main" val="19286387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9CE72-A4DB-4628-B5F6-2EEE0F8E95A9}"/>
              </a:ext>
            </a:extLst>
          </p:cNvPr>
          <p:cNvSpPr>
            <a:spLocks noGrp="1"/>
          </p:cNvSpPr>
          <p:nvPr>
            <p:ph type="title"/>
          </p:nvPr>
        </p:nvSpPr>
        <p:spPr>
          <a:xfrm>
            <a:off x="648930" y="629266"/>
            <a:ext cx="5121644" cy="1676603"/>
          </a:xfrm>
        </p:spPr>
        <p:txBody>
          <a:bodyPr>
            <a:normAutofit fontScale="90000"/>
          </a:bodyPr>
          <a:lstStyle/>
          <a:p>
            <a:r>
              <a:rPr lang="en-US" dirty="0"/>
              <a:t>Same Income In Both Periods </a:t>
            </a:r>
            <a:br>
              <a:rPr lang="en-US" dirty="0"/>
            </a:br>
            <a:endParaRPr lang="en-US" dirty="0"/>
          </a:p>
        </p:txBody>
      </p:sp>
      <p:sp>
        <p:nvSpPr>
          <p:cNvPr id="8" name="Content Placeholder 7">
            <a:extLst>
              <a:ext uri="{FF2B5EF4-FFF2-40B4-BE49-F238E27FC236}">
                <a16:creationId xmlns:a16="http://schemas.microsoft.com/office/drawing/2014/main" id="{7E5F133E-805A-447A-9CC9-A58032EAB4D9}"/>
              </a:ext>
            </a:extLst>
          </p:cNvPr>
          <p:cNvSpPr>
            <a:spLocks noGrp="1"/>
          </p:cNvSpPr>
          <p:nvPr>
            <p:ph idx="1"/>
          </p:nvPr>
        </p:nvSpPr>
        <p:spPr>
          <a:xfrm>
            <a:off x="648931" y="2438400"/>
            <a:ext cx="5121642" cy="3785419"/>
          </a:xfrm>
        </p:spPr>
        <p:txBody>
          <a:bodyPr>
            <a:normAutofit/>
          </a:bodyPr>
          <a:lstStyle/>
          <a:p>
            <a:r>
              <a:rPr lang="en-US" sz="2000" dirty="0"/>
              <a:t>Consider a household that receives the same income, </a:t>
            </a:r>
            <a:r>
              <a:rPr lang="en-US" sz="2000" i="1" dirty="0"/>
              <a:t>y</a:t>
            </a:r>
            <a:r>
              <a:rPr lang="en-US" sz="2000" dirty="0"/>
              <a:t>, this period and next period, indicated by the endowment point A. </a:t>
            </a:r>
          </a:p>
          <a:p>
            <a:endParaRPr lang="en-US" sz="2000" dirty="0"/>
          </a:p>
        </p:txBody>
      </p:sp>
      <p:sp>
        <p:nvSpPr>
          <p:cNvPr id="11" name="Rectangle 10">
            <a:extLst>
              <a:ext uri="{FF2B5EF4-FFF2-40B4-BE49-F238E27FC236}">
                <a16:creationId xmlns:a16="http://schemas.microsoft.com/office/drawing/2014/main" id="{293F5FFF-2AE2-424B-BE21-49AFFEF688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612" y="2"/>
            <a:ext cx="6101388"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E096C4A2-B9CD-4AB9-AB83-6819DFBFEBDE}"/>
              </a:ext>
            </a:extLst>
          </p:cNvPr>
          <p:cNvPicPr>
            <a:picLocks noChangeAspect="1"/>
          </p:cNvPicPr>
          <p:nvPr/>
        </p:nvPicPr>
        <p:blipFill rotWithShape="1">
          <a:blip r:embed="rId2"/>
          <a:srcRect r="19234"/>
          <a:stretch/>
        </p:blipFill>
        <p:spPr>
          <a:xfrm>
            <a:off x="6721233" y="640082"/>
            <a:ext cx="4831104" cy="5577837"/>
          </a:xfrm>
          <a:prstGeom prst="rect">
            <a:avLst/>
          </a:prstGeom>
          <a:effectLst/>
        </p:spPr>
      </p:pic>
    </p:spTree>
    <p:extLst>
      <p:ext uri="{BB962C8B-B14F-4D97-AF65-F5344CB8AC3E}">
        <p14:creationId xmlns:p14="http://schemas.microsoft.com/office/powerpoint/2010/main" val="3282720547"/>
      </p:ext>
    </p:extLst>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8093-27B0-47E5-9D25-6FBAC1C41403}"/>
              </a:ext>
            </a:extLst>
          </p:cNvPr>
          <p:cNvSpPr>
            <a:spLocks noGrp="1"/>
          </p:cNvSpPr>
          <p:nvPr>
            <p:ph type="title"/>
          </p:nvPr>
        </p:nvSpPr>
        <p:spPr>
          <a:xfrm>
            <a:off x="648930" y="629266"/>
            <a:ext cx="5121644" cy="1676603"/>
          </a:xfrm>
        </p:spPr>
        <p:txBody>
          <a:bodyPr>
            <a:normAutofit fontScale="90000"/>
          </a:bodyPr>
          <a:lstStyle/>
          <a:p>
            <a:r>
              <a:rPr lang="en-US" dirty="0"/>
              <a:t>An Unconstrained Household </a:t>
            </a:r>
            <a:br>
              <a:rPr lang="en-US" dirty="0"/>
            </a:br>
            <a:endParaRPr lang="en-US" dirty="0"/>
          </a:p>
        </p:txBody>
      </p:sp>
      <p:sp>
        <p:nvSpPr>
          <p:cNvPr id="8" name="Content Placeholder 7">
            <a:extLst>
              <a:ext uri="{FF2B5EF4-FFF2-40B4-BE49-F238E27FC236}">
                <a16:creationId xmlns:a16="http://schemas.microsoft.com/office/drawing/2014/main" id="{386A6F8B-AD7D-4F1D-851A-5D793E403EDF}"/>
              </a:ext>
            </a:extLst>
          </p:cNvPr>
          <p:cNvSpPr>
            <a:spLocks noGrp="1"/>
          </p:cNvSpPr>
          <p:nvPr>
            <p:ph idx="1"/>
          </p:nvPr>
        </p:nvSpPr>
        <p:spPr>
          <a:xfrm>
            <a:off x="648931" y="2438400"/>
            <a:ext cx="5121642" cy="3785419"/>
          </a:xfrm>
        </p:spPr>
        <p:txBody>
          <a:bodyPr>
            <a:normAutofit/>
          </a:bodyPr>
          <a:lstStyle/>
          <a:p>
            <a:r>
              <a:rPr lang="en-US" sz="2000" dirty="0"/>
              <a:t>The interest rate is </a:t>
            </a:r>
            <a:r>
              <a:rPr lang="en-US" sz="2000" i="1" dirty="0"/>
              <a:t>r</a:t>
            </a:r>
            <a:r>
              <a:rPr lang="en-US" sz="2000" dirty="0"/>
              <a:t> so if the household can borrow and save, then it can choose any point on the budget constraint, which has the slope −(1 + </a:t>
            </a:r>
            <a:r>
              <a:rPr lang="en-US" sz="2000" i="1" dirty="0"/>
              <a:t>r</a:t>
            </a:r>
            <a:r>
              <a:rPr lang="en-US" sz="2000" dirty="0"/>
              <a:t>). </a:t>
            </a:r>
          </a:p>
          <a:p>
            <a:endParaRPr lang="en-US" sz="2000" dirty="0"/>
          </a:p>
        </p:txBody>
      </p:sp>
      <p:sp>
        <p:nvSpPr>
          <p:cNvPr id="11" name="Rectangle 10">
            <a:extLst>
              <a:ext uri="{FF2B5EF4-FFF2-40B4-BE49-F238E27FC236}">
                <a16:creationId xmlns:a16="http://schemas.microsoft.com/office/drawing/2014/main" id="{293F5FFF-2AE2-424B-BE21-49AFFEF688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612" y="2"/>
            <a:ext cx="6101388"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CBE1014C-FD65-4737-B399-803AA80C0D4B}"/>
              </a:ext>
            </a:extLst>
          </p:cNvPr>
          <p:cNvPicPr>
            <a:picLocks noChangeAspect="1"/>
          </p:cNvPicPr>
          <p:nvPr/>
        </p:nvPicPr>
        <p:blipFill rotWithShape="1">
          <a:blip r:embed="rId2"/>
          <a:srcRect r="19234"/>
          <a:stretch/>
        </p:blipFill>
        <p:spPr>
          <a:xfrm>
            <a:off x="6721233" y="640082"/>
            <a:ext cx="4831104" cy="5577837"/>
          </a:xfrm>
          <a:prstGeom prst="rect">
            <a:avLst/>
          </a:prstGeom>
          <a:effectLst/>
        </p:spPr>
      </p:pic>
    </p:spTree>
    <p:extLst>
      <p:ext uri="{BB962C8B-B14F-4D97-AF65-F5344CB8AC3E}">
        <p14:creationId xmlns:p14="http://schemas.microsoft.com/office/powerpoint/2010/main" val="211501770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a:t>Growth and Fluctuations</a:t>
            </a:r>
          </a:p>
        </p:txBody>
      </p:sp>
      <p:pic>
        <p:nvPicPr>
          <p:cNvPr id="6" name="Content Placeholder 5"/>
          <p:cNvPicPr>
            <a:picLocks noGrp="1" noChangeAspect="1"/>
          </p:cNvPicPr>
          <p:nvPr>
            <p:ph idx="1"/>
          </p:nvPr>
        </p:nvPicPr>
        <p:blipFill>
          <a:blip r:embed="rId2"/>
          <a:stretch>
            <a:fillRect/>
          </a:stretch>
        </p:blipFill>
        <p:spPr>
          <a:xfrm>
            <a:off x="3945283" y="1973655"/>
            <a:ext cx="6522646" cy="4351338"/>
          </a:xfrm>
          <a:prstGeom prst="rect">
            <a:avLst/>
          </a:prstGeom>
        </p:spPr>
      </p:pic>
      <p:sp>
        <p:nvSpPr>
          <p:cNvPr id="7" name="TextBox 6"/>
          <p:cNvSpPr txBox="1"/>
          <p:nvPr/>
        </p:nvSpPr>
        <p:spPr>
          <a:xfrm>
            <a:off x="660903" y="1973655"/>
            <a:ext cx="3150606" cy="2862322"/>
          </a:xfrm>
          <a:prstGeom prst="rect">
            <a:avLst/>
          </a:prstGeom>
          <a:noFill/>
        </p:spPr>
        <p:txBody>
          <a:bodyPr wrap="square" rtlCol="0">
            <a:spAutoFit/>
          </a:bodyPr>
          <a:lstStyle/>
          <a:p>
            <a:r>
              <a:rPr lang="en-US" b="1" dirty="0">
                <a:solidFill>
                  <a:srgbClr val="FF0000"/>
                </a:solidFill>
              </a:rPr>
              <a:t>Annual growth rate after 1921 </a:t>
            </a:r>
          </a:p>
          <a:p>
            <a:r>
              <a:rPr lang="en-US" dirty="0"/>
              <a:t>In the </a:t>
            </a:r>
            <a:r>
              <a:rPr lang="en-US" b="1" dirty="0"/>
              <a:t>right-hand panel</a:t>
            </a:r>
            <a:r>
              <a:rPr lang="en-US" dirty="0"/>
              <a:t>, the slope of the line (the dashed black line) represents the average annual growth rate from 1921 to 2014. It was 2.0% per annum. </a:t>
            </a:r>
          </a:p>
          <a:p>
            <a:r>
              <a:rPr lang="en-US" dirty="0"/>
              <a:t>We can see that growth was steady. </a:t>
            </a:r>
          </a:p>
          <a:p>
            <a:endParaRPr lang="en-US" dirty="0"/>
          </a:p>
        </p:txBody>
      </p:sp>
      <p:sp>
        <p:nvSpPr>
          <p:cNvPr id="8" name="Rectangle 7"/>
          <p:cNvSpPr/>
          <p:nvPr/>
        </p:nvSpPr>
        <p:spPr>
          <a:xfrm>
            <a:off x="5055889" y="1506022"/>
            <a:ext cx="4354334" cy="369332"/>
          </a:xfrm>
          <a:prstGeom prst="rect">
            <a:avLst/>
          </a:prstGeom>
        </p:spPr>
        <p:txBody>
          <a:bodyPr wrap="none">
            <a:spAutoFit/>
          </a:bodyPr>
          <a:lstStyle/>
          <a:p>
            <a:r>
              <a:rPr lang="it-IT" b="1" i="1" dirty="0"/>
              <a:t>Figure 13.2 UK GDP per capita (1875–2014).</a:t>
            </a:r>
            <a:endParaRPr lang="en-US" b="1" i="1" dirty="0"/>
          </a:p>
        </p:txBody>
      </p:sp>
    </p:spTree>
    <p:extLst>
      <p:ext uri="{BB962C8B-B14F-4D97-AF65-F5344CB8AC3E}">
        <p14:creationId xmlns:p14="http://schemas.microsoft.com/office/powerpoint/2010/main" val="25280812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14BE1-D766-4CD8-905C-ECD9CFDDEE67}"/>
              </a:ext>
            </a:extLst>
          </p:cNvPr>
          <p:cNvSpPr>
            <a:spLocks noGrp="1"/>
          </p:cNvSpPr>
          <p:nvPr>
            <p:ph type="title"/>
          </p:nvPr>
        </p:nvSpPr>
        <p:spPr>
          <a:xfrm>
            <a:off x="648930" y="629266"/>
            <a:ext cx="5121644" cy="1676603"/>
          </a:xfrm>
        </p:spPr>
        <p:txBody>
          <a:bodyPr>
            <a:normAutofit fontScale="90000"/>
          </a:bodyPr>
          <a:lstStyle/>
          <a:p>
            <a:r>
              <a:rPr lang="en-US" dirty="0"/>
              <a:t>Preference For Smoothing </a:t>
            </a:r>
            <a:br>
              <a:rPr lang="en-US" dirty="0"/>
            </a:br>
            <a:endParaRPr lang="en-US" dirty="0"/>
          </a:p>
        </p:txBody>
      </p:sp>
      <p:sp>
        <p:nvSpPr>
          <p:cNvPr id="8" name="Content Placeholder 7">
            <a:extLst>
              <a:ext uri="{FF2B5EF4-FFF2-40B4-BE49-F238E27FC236}">
                <a16:creationId xmlns:a16="http://schemas.microsoft.com/office/drawing/2014/main" id="{4F05290A-F075-4F1F-81B7-F39134C842A5}"/>
              </a:ext>
            </a:extLst>
          </p:cNvPr>
          <p:cNvSpPr>
            <a:spLocks noGrp="1"/>
          </p:cNvSpPr>
          <p:nvPr>
            <p:ph idx="1"/>
          </p:nvPr>
        </p:nvSpPr>
        <p:spPr>
          <a:xfrm>
            <a:off x="648931" y="2438400"/>
            <a:ext cx="5121642" cy="3785419"/>
          </a:xfrm>
        </p:spPr>
        <p:txBody>
          <a:bodyPr>
            <a:normAutofit/>
          </a:bodyPr>
          <a:lstStyle/>
          <a:p>
            <a:r>
              <a:rPr lang="en-US" sz="2000" dirty="0"/>
              <a:t>Assume that the household prefers to consume the same amount each period, shown by the point A where the indifference curve is tangent to the budget constraint. </a:t>
            </a:r>
          </a:p>
          <a:p>
            <a:endParaRPr lang="en-US" sz="2000" dirty="0"/>
          </a:p>
        </p:txBody>
      </p:sp>
      <p:sp>
        <p:nvSpPr>
          <p:cNvPr id="11" name="Rectangle 10">
            <a:extLst>
              <a:ext uri="{FF2B5EF4-FFF2-40B4-BE49-F238E27FC236}">
                <a16:creationId xmlns:a16="http://schemas.microsoft.com/office/drawing/2014/main" id="{293F5FFF-2AE2-424B-BE21-49AFFEF688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612" y="2"/>
            <a:ext cx="6101388"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68D90586-04A7-4A1C-A88A-060680CD6F6C}"/>
              </a:ext>
            </a:extLst>
          </p:cNvPr>
          <p:cNvPicPr>
            <a:picLocks noChangeAspect="1"/>
          </p:cNvPicPr>
          <p:nvPr/>
        </p:nvPicPr>
        <p:blipFill rotWithShape="1">
          <a:blip r:embed="rId2"/>
          <a:srcRect l="17" r="19217"/>
          <a:stretch/>
        </p:blipFill>
        <p:spPr>
          <a:xfrm>
            <a:off x="6721233" y="640082"/>
            <a:ext cx="4831104" cy="5577837"/>
          </a:xfrm>
          <a:prstGeom prst="rect">
            <a:avLst/>
          </a:prstGeom>
          <a:effectLst/>
        </p:spPr>
      </p:pic>
    </p:spTree>
    <p:extLst>
      <p:ext uri="{BB962C8B-B14F-4D97-AF65-F5344CB8AC3E}">
        <p14:creationId xmlns:p14="http://schemas.microsoft.com/office/powerpoint/2010/main" val="3679429601"/>
      </p:ext>
    </p:extLst>
  </p:cSld>
  <p:clrMapOvr>
    <a:overrideClrMapping bg1="dk1" tx1="lt1" bg2="dk2"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D31FD-359D-4503-ACA3-B0AE96809CD8}"/>
              </a:ext>
            </a:extLst>
          </p:cNvPr>
          <p:cNvSpPr>
            <a:spLocks noGrp="1"/>
          </p:cNvSpPr>
          <p:nvPr>
            <p:ph type="title"/>
          </p:nvPr>
        </p:nvSpPr>
        <p:spPr>
          <a:xfrm>
            <a:off x="648930" y="629266"/>
            <a:ext cx="5121644" cy="1676603"/>
          </a:xfrm>
        </p:spPr>
        <p:txBody>
          <a:bodyPr>
            <a:normAutofit/>
          </a:bodyPr>
          <a:lstStyle/>
          <a:p>
            <a:r>
              <a:rPr lang="en-US" dirty="0"/>
              <a:t>A Negative Shock </a:t>
            </a:r>
            <a:br>
              <a:rPr lang="en-US" dirty="0"/>
            </a:br>
            <a:endParaRPr lang="en-US" dirty="0"/>
          </a:p>
        </p:txBody>
      </p:sp>
      <p:sp>
        <p:nvSpPr>
          <p:cNvPr id="8" name="Content Placeholder 7">
            <a:extLst>
              <a:ext uri="{FF2B5EF4-FFF2-40B4-BE49-F238E27FC236}">
                <a16:creationId xmlns:a16="http://schemas.microsoft.com/office/drawing/2014/main" id="{1E20AFD8-E85B-46E6-A4A8-7CF6C890E694}"/>
              </a:ext>
            </a:extLst>
          </p:cNvPr>
          <p:cNvSpPr>
            <a:spLocks noGrp="1"/>
          </p:cNvSpPr>
          <p:nvPr>
            <p:ph idx="1"/>
          </p:nvPr>
        </p:nvSpPr>
        <p:spPr>
          <a:xfrm>
            <a:off x="648931" y="2438400"/>
            <a:ext cx="5121642" cy="3785419"/>
          </a:xfrm>
        </p:spPr>
        <p:txBody>
          <a:bodyPr>
            <a:normAutofit/>
          </a:bodyPr>
          <a:lstStyle/>
          <a:p>
            <a:r>
              <a:rPr lang="en-US" sz="2000" dirty="0"/>
              <a:t>Now suppose that the household experiences an unexpected negative temporary shock to its income this year, such as a bad harvest, which lowers this year’s income to </a:t>
            </a:r>
            <a:r>
              <a:rPr lang="en-US" sz="2000" i="1" dirty="0"/>
              <a:t>y</a:t>
            </a:r>
            <a:r>
              <a:rPr lang="en-US" sz="2000" dirty="0"/>
              <a:t>′, leaving expected income next year unaffected at </a:t>
            </a:r>
            <a:r>
              <a:rPr lang="en-US" sz="2000" i="1" dirty="0"/>
              <a:t>y</a:t>
            </a:r>
            <a:r>
              <a:rPr lang="en-US" sz="2000" dirty="0"/>
              <a:t>. </a:t>
            </a:r>
          </a:p>
          <a:p>
            <a:endParaRPr lang="en-US" sz="2000" dirty="0"/>
          </a:p>
        </p:txBody>
      </p:sp>
      <p:sp>
        <p:nvSpPr>
          <p:cNvPr id="11" name="Rectangle 10">
            <a:extLst>
              <a:ext uri="{FF2B5EF4-FFF2-40B4-BE49-F238E27FC236}">
                <a16:creationId xmlns:a16="http://schemas.microsoft.com/office/drawing/2014/main" id="{293F5FFF-2AE2-424B-BE21-49AFFEF688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612" y="2"/>
            <a:ext cx="6101388"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E78CECA0-944D-4C3D-929B-7B17546B8EB3}"/>
              </a:ext>
            </a:extLst>
          </p:cNvPr>
          <p:cNvPicPr>
            <a:picLocks noChangeAspect="1"/>
          </p:cNvPicPr>
          <p:nvPr/>
        </p:nvPicPr>
        <p:blipFill rotWithShape="1">
          <a:blip r:embed="rId2"/>
          <a:srcRect l="107" r="19127"/>
          <a:stretch/>
        </p:blipFill>
        <p:spPr>
          <a:xfrm>
            <a:off x="6721233" y="640082"/>
            <a:ext cx="4831104" cy="5577837"/>
          </a:xfrm>
          <a:prstGeom prst="rect">
            <a:avLst/>
          </a:prstGeom>
          <a:effectLst/>
        </p:spPr>
      </p:pic>
    </p:spTree>
    <p:extLst>
      <p:ext uri="{BB962C8B-B14F-4D97-AF65-F5344CB8AC3E}">
        <p14:creationId xmlns:p14="http://schemas.microsoft.com/office/powerpoint/2010/main" val="224966064"/>
      </p:ext>
    </p:extLst>
  </p:cSld>
  <p:clrMapOvr>
    <a:overrideClrMapping bg1="dk1" tx1="lt1" bg2="dk2" tx2="lt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1413F-EDA2-4DEC-8A53-998BF7A42D6F}"/>
              </a:ext>
            </a:extLst>
          </p:cNvPr>
          <p:cNvSpPr>
            <a:spLocks noGrp="1"/>
          </p:cNvSpPr>
          <p:nvPr>
            <p:ph type="title"/>
          </p:nvPr>
        </p:nvSpPr>
        <p:spPr>
          <a:xfrm>
            <a:off x="648930" y="629266"/>
            <a:ext cx="5121644" cy="1676603"/>
          </a:xfrm>
        </p:spPr>
        <p:txBody>
          <a:bodyPr>
            <a:normAutofit fontScale="90000"/>
          </a:bodyPr>
          <a:lstStyle/>
          <a:p>
            <a:r>
              <a:rPr lang="en-US" dirty="0"/>
              <a:t>The Budget Constraint </a:t>
            </a:r>
            <a:br>
              <a:rPr lang="en-US" dirty="0"/>
            </a:br>
            <a:endParaRPr lang="en-US" dirty="0"/>
          </a:p>
        </p:txBody>
      </p:sp>
      <p:sp>
        <p:nvSpPr>
          <p:cNvPr id="8" name="Content Placeholder 7">
            <a:extLst>
              <a:ext uri="{FF2B5EF4-FFF2-40B4-BE49-F238E27FC236}">
                <a16:creationId xmlns:a16="http://schemas.microsoft.com/office/drawing/2014/main" id="{46F0D0DA-74CB-4DCD-8A8C-70B405AB66AE}"/>
              </a:ext>
            </a:extLst>
          </p:cNvPr>
          <p:cNvSpPr>
            <a:spLocks noGrp="1"/>
          </p:cNvSpPr>
          <p:nvPr>
            <p:ph idx="1"/>
          </p:nvPr>
        </p:nvSpPr>
        <p:spPr>
          <a:xfrm>
            <a:off x="648931" y="2438400"/>
            <a:ext cx="5121642" cy="3785419"/>
          </a:xfrm>
        </p:spPr>
        <p:txBody>
          <a:bodyPr>
            <a:normAutofit/>
          </a:bodyPr>
          <a:lstStyle/>
          <a:p>
            <a:r>
              <a:rPr lang="en-US" sz="2000" dirty="0"/>
              <a:t>If it can borrow and save, then its budget constraint has a slope of −(1 + </a:t>
            </a:r>
            <a:r>
              <a:rPr lang="en-US" sz="2000" i="1" dirty="0"/>
              <a:t>r</a:t>
            </a:r>
            <a:r>
              <a:rPr lang="en-US" sz="2000" dirty="0"/>
              <a:t>) and passes through point A′. </a:t>
            </a:r>
          </a:p>
          <a:p>
            <a:endParaRPr lang="en-US" sz="2000" dirty="0"/>
          </a:p>
        </p:txBody>
      </p:sp>
      <p:sp>
        <p:nvSpPr>
          <p:cNvPr id="11" name="Rectangle 10">
            <a:extLst>
              <a:ext uri="{FF2B5EF4-FFF2-40B4-BE49-F238E27FC236}">
                <a16:creationId xmlns:a16="http://schemas.microsoft.com/office/drawing/2014/main" id="{293F5FFF-2AE2-424B-BE21-49AFFEF688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612" y="2"/>
            <a:ext cx="6101388"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D475572-456B-484A-A0F7-5A139A7DA701}"/>
              </a:ext>
            </a:extLst>
          </p:cNvPr>
          <p:cNvPicPr>
            <a:picLocks noChangeAspect="1"/>
          </p:cNvPicPr>
          <p:nvPr/>
        </p:nvPicPr>
        <p:blipFill rotWithShape="1">
          <a:blip r:embed="rId2"/>
          <a:srcRect l="1215" r="18019"/>
          <a:stretch/>
        </p:blipFill>
        <p:spPr>
          <a:xfrm>
            <a:off x="6721233" y="640082"/>
            <a:ext cx="4831104" cy="5577837"/>
          </a:xfrm>
          <a:prstGeom prst="rect">
            <a:avLst/>
          </a:prstGeom>
          <a:effectLst/>
        </p:spPr>
      </p:pic>
    </p:spTree>
    <p:extLst>
      <p:ext uri="{BB962C8B-B14F-4D97-AF65-F5344CB8AC3E}">
        <p14:creationId xmlns:p14="http://schemas.microsoft.com/office/powerpoint/2010/main" val="2838677398"/>
      </p:ext>
    </p:extLst>
  </p:cSld>
  <p:clrMapOvr>
    <a:overrideClrMapping bg1="dk1" tx1="lt1" bg2="dk2"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1DF16-1D26-4293-85EB-24C7B7F1D54A}"/>
              </a:ext>
            </a:extLst>
          </p:cNvPr>
          <p:cNvSpPr>
            <a:spLocks noGrp="1"/>
          </p:cNvSpPr>
          <p:nvPr>
            <p:ph type="title"/>
          </p:nvPr>
        </p:nvSpPr>
        <p:spPr>
          <a:xfrm>
            <a:off x="648930" y="629266"/>
            <a:ext cx="5121644" cy="1676603"/>
          </a:xfrm>
        </p:spPr>
        <p:txBody>
          <a:bodyPr>
            <a:normAutofit fontScale="90000"/>
          </a:bodyPr>
          <a:lstStyle/>
          <a:p>
            <a:r>
              <a:rPr lang="en-US" dirty="0"/>
              <a:t>The Highest Indifference Curve </a:t>
            </a:r>
            <a:br>
              <a:rPr lang="en-US" dirty="0"/>
            </a:br>
            <a:endParaRPr lang="en-US" dirty="0"/>
          </a:p>
        </p:txBody>
      </p:sp>
      <p:sp>
        <p:nvSpPr>
          <p:cNvPr id="8" name="Content Placeholder 7">
            <a:extLst>
              <a:ext uri="{FF2B5EF4-FFF2-40B4-BE49-F238E27FC236}">
                <a16:creationId xmlns:a16="http://schemas.microsoft.com/office/drawing/2014/main" id="{E2F7EB00-8A69-4B25-B16D-F6443D65DC4F}"/>
              </a:ext>
            </a:extLst>
          </p:cNvPr>
          <p:cNvSpPr>
            <a:spLocks noGrp="1"/>
          </p:cNvSpPr>
          <p:nvPr>
            <p:ph idx="1"/>
          </p:nvPr>
        </p:nvSpPr>
        <p:spPr>
          <a:xfrm>
            <a:off x="648931" y="2438400"/>
            <a:ext cx="5121642" cy="3785419"/>
          </a:xfrm>
        </p:spPr>
        <p:txBody>
          <a:bodyPr>
            <a:normAutofit/>
          </a:bodyPr>
          <a:lstStyle/>
          <a:p>
            <a:r>
              <a:rPr lang="en-US" sz="2000" dirty="0"/>
              <a:t>The highest curve that touches this budget constraint does so at point A″, showing that the household prefers to smooth consumption, consuming </a:t>
            </a:r>
            <a:r>
              <a:rPr lang="en-US" sz="2000" i="1" dirty="0"/>
              <a:t>c</a:t>
            </a:r>
            <a:r>
              <a:rPr lang="en-US" sz="2000" dirty="0"/>
              <a:t>′ in both periods. The household borrows </a:t>
            </a:r>
            <a:r>
              <a:rPr lang="en-US" sz="2000" i="1" dirty="0"/>
              <a:t>c</a:t>
            </a:r>
            <a:r>
              <a:rPr lang="en-US" sz="2000" dirty="0"/>
              <a:t>′ − </a:t>
            </a:r>
            <a:r>
              <a:rPr lang="en-US" sz="2000" i="1" dirty="0"/>
              <a:t>y</a:t>
            </a:r>
            <a:r>
              <a:rPr lang="en-US" sz="2000" dirty="0"/>
              <a:t>′ now and repays (1 + </a:t>
            </a:r>
            <a:r>
              <a:rPr lang="en-US" sz="2000" i="1" dirty="0"/>
              <a:t>r</a:t>
            </a:r>
            <a:r>
              <a:rPr lang="en-US" sz="2000" dirty="0"/>
              <a:t>)(</a:t>
            </a:r>
            <a:r>
              <a:rPr lang="en-US" sz="2000" i="1" dirty="0"/>
              <a:t>c</a:t>
            </a:r>
            <a:r>
              <a:rPr lang="en-US" sz="2000" dirty="0"/>
              <a:t>′ − </a:t>
            </a:r>
            <a:r>
              <a:rPr lang="en-US" sz="2000" i="1" dirty="0"/>
              <a:t>y</a:t>
            </a:r>
            <a:r>
              <a:rPr lang="en-US" sz="2000" dirty="0"/>
              <a:t>′) next period following the shock. </a:t>
            </a:r>
          </a:p>
          <a:p>
            <a:endParaRPr lang="en-US" sz="2000" dirty="0"/>
          </a:p>
        </p:txBody>
      </p:sp>
      <p:sp>
        <p:nvSpPr>
          <p:cNvPr id="11" name="Rectangle 10">
            <a:extLst>
              <a:ext uri="{FF2B5EF4-FFF2-40B4-BE49-F238E27FC236}">
                <a16:creationId xmlns:a16="http://schemas.microsoft.com/office/drawing/2014/main" id="{293F5FFF-2AE2-424B-BE21-49AFFEF688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612" y="2"/>
            <a:ext cx="6101388"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02340C1-E27C-45EC-8B74-BF349D649292}"/>
              </a:ext>
            </a:extLst>
          </p:cNvPr>
          <p:cNvPicPr>
            <a:picLocks noChangeAspect="1"/>
          </p:cNvPicPr>
          <p:nvPr/>
        </p:nvPicPr>
        <p:blipFill rotWithShape="1">
          <a:blip r:embed="rId2"/>
          <a:srcRect l="7762" r="11472"/>
          <a:stretch/>
        </p:blipFill>
        <p:spPr>
          <a:xfrm>
            <a:off x="6721233" y="640082"/>
            <a:ext cx="4831104" cy="5577837"/>
          </a:xfrm>
          <a:prstGeom prst="rect">
            <a:avLst/>
          </a:prstGeom>
          <a:effectLst/>
        </p:spPr>
      </p:pic>
    </p:spTree>
    <p:extLst>
      <p:ext uri="{BB962C8B-B14F-4D97-AF65-F5344CB8AC3E}">
        <p14:creationId xmlns:p14="http://schemas.microsoft.com/office/powerpoint/2010/main" val="2401063895"/>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00BB2-317A-4DA3-BB7B-931941655380}"/>
              </a:ext>
            </a:extLst>
          </p:cNvPr>
          <p:cNvSpPr>
            <a:spLocks noGrp="1"/>
          </p:cNvSpPr>
          <p:nvPr>
            <p:ph type="title"/>
          </p:nvPr>
        </p:nvSpPr>
        <p:spPr/>
        <p:txBody>
          <a:bodyPr/>
          <a:lstStyle/>
          <a:p>
            <a:pPr algn="ctr"/>
            <a:r>
              <a:rPr lang="en-US" b="1" dirty="0"/>
              <a:t>We Learn From This Example That:</a:t>
            </a:r>
            <a:br>
              <a:rPr lang="en-US" b="1" dirty="0"/>
            </a:br>
            <a:endParaRPr lang="en-US" b="1" dirty="0"/>
          </a:p>
        </p:txBody>
      </p:sp>
      <p:sp>
        <p:nvSpPr>
          <p:cNvPr id="3" name="Content Placeholder 2">
            <a:extLst>
              <a:ext uri="{FF2B5EF4-FFF2-40B4-BE49-F238E27FC236}">
                <a16:creationId xmlns:a16="http://schemas.microsoft.com/office/drawing/2014/main" id="{F242AEBE-0FA1-47DF-B6CA-D6643CFF8B97}"/>
              </a:ext>
            </a:extLst>
          </p:cNvPr>
          <p:cNvSpPr>
            <a:spLocks noGrp="1"/>
          </p:cNvSpPr>
          <p:nvPr>
            <p:ph idx="1"/>
          </p:nvPr>
        </p:nvSpPr>
        <p:spPr/>
        <p:txBody>
          <a:bodyPr>
            <a:normAutofit/>
          </a:bodyPr>
          <a:lstStyle/>
          <a:p>
            <a:pPr marL="514350" indent="-514350">
              <a:buFont typeface="+mj-lt"/>
              <a:buAutoNum type="arabicPeriod"/>
            </a:pPr>
            <a:r>
              <a:rPr lang="en-US" sz="2400" dirty="0"/>
              <a:t>Without borrowing or lending, the endowment point and pattern of consumption coincide.</a:t>
            </a:r>
          </a:p>
          <a:p>
            <a:pPr marL="514350" indent="-514350">
              <a:buFont typeface="+mj-lt"/>
              <a:buAutoNum type="arabicPeriod"/>
            </a:pPr>
            <a:r>
              <a:rPr lang="en-US" sz="2400" dirty="0"/>
              <a:t>Compared with the smoothing household, the credit-constrained household consumes less this period and more next period.</a:t>
            </a:r>
          </a:p>
          <a:p>
            <a:pPr marL="514350" indent="-514350">
              <a:buFont typeface="+mj-lt"/>
              <a:buAutoNum type="arabicPeriod"/>
            </a:pPr>
            <a:r>
              <a:rPr lang="en-US" sz="2400" dirty="0"/>
              <a:t>We can also see that the indifference curve that passes through A′ (not shown) is lower than the one that passes through A″. So the household that can smooth consumption by borrowing is better off than the credit-constrained household.</a:t>
            </a:r>
          </a:p>
          <a:p>
            <a:pPr marL="514350" indent="-514350">
              <a:buFont typeface="+mj-lt"/>
              <a:buAutoNum type="arabicPeriod"/>
            </a:pPr>
            <a:r>
              <a:rPr lang="en-US" sz="2400" dirty="0"/>
              <a:t>A temporary change in income affects the current consumption of credit-constrained households more than it does that of the unconstrained.</a:t>
            </a:r>
          </a:p>
          <a:p>
            <a:endParaRPr lang="en-US" dirty="0"/>
          </a:p>
        </p:txBody>
      </p:sp>
    </p:spTree>
    <p:extLst>
      <p:ext uri="{BB962C8B-B14F-4D97-AF65-F5344CB8AC3E}">
        <p14:creationId xmlns:p14="http://schemas.microsoft.com/office/powerpoint/2010/main" val="15757696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22" y="271755"/>
            <a:ext cx="10515600" cy="935641"/>
          </a:xfrm>
        </p:spPr>
        <p:txBody>
          <a:bodyPr>
            <a:normAutofit fontScale="90000"/>
          </a:bodyPr>
          <a:lstStyle/>
          <a:p>
            <a:pPr algn="ctr"/>
            <a:r>
              <a:rPr lang="en-GB" sz="4800" dirty="0">
                <a:latin typeface="+mn-lt"/>
              </a:rPr>
              <a:t>Limitations to smoothing: weakness of will</a:t>
            </a:r>
          </a:p>
        </p:txBody>
      </p:sp>
      <p:sp>
        <p:nvSpPr>
          <p:cNvPr id="8" name="TextBox 7"/>
          <p:cNvSpPr txBox="1"/>
          <p:nvPr/>
        </p:nvSpPr>
        <p:spPr>
          <a:xfrm>
            <a:off x="6035039" y="1841863"/>
            <a:ext cx="6156961" cy="3323987"/>
          </a:xfrm>
          <a:prstGeom prst="rect">
            <a:avLst/>
          </a:prstGeom>
          <a:noFill/>
        </p:spPr>
        <p:txBody>
          <a:bodyPr wrap="square" rtlCol="0">
            <a:spAutoFit/>
          </a:bodyPr>
          <a:lstStyle/>
          <a:p>
            <a:r>
              <a:rPr lang="en-US" sz="3200" b="1" dirty="0"/>
              <a:t>Weakness of will </a:t>
            </a:r>
            <a:r>
              <a:rPr lang="en-US" sz="3200" dirty="0"/>
              <a:t>– inability to commit to beneficial future plans.</a:t>
            </a:r>
          </a:p>
          <a:p>
            <a:endParaRPr lang="en-US" sz="3200" dirty="0"/>
          </a:p>
          <a:p>
            <a:r>
              <a:rPr lang="en-US" sz="3200" dirty="0"/>
              <a:t>A household is able to smooth consumption but doesn’t, and may regret it later.</a:t>
            </a:r>
          </a:p>
          <a:p>
            <a:r>
              <a:rPr lang="en-US" dirty="0"/>
              <a:t> </a:t>
            </a:r>
          </a:p>
        </p:txBody>
      </p:sp>
      <p:pic>
        <p:nvPicPr>
          <p:cNvPr id="5" name="Picture 4" descr="figure-13-13-c.jpg"/>
          <p:cNvPicPr>
            <a:picLocks noChangeAspect="1"/>
          </p:cNvPicPr>
          <p:nvPr/>
        </p:nvPicPr>
        <p:blipFill>
          <a:blip r:embed="rId2"/>
          <a:stretch>
            <a:fillRect/>
          </a:stretch>
        </p:blipFill>
        <p:spPr>
          <a:xfrm>
            <a:off x="207700" y="1212757"/>
            <a:ext cx="5792892" cy="5021126"/>
          </a:xfrm>
          <a:prstGeom prst="rect">
            <a:avLst/>
          </a:prstGeom>
        </p:spPr>
      </p:pic>
    </p:spTree>
    <p:extLst>
      <p:ext uri="{BB962C8B-B14F-4D97-AF65-F5344CB8AC3E}">
        <p14:creationId xmlns:p14="http://schemas.microsoft.com/office/powerpoint/2010/main" val="40215862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Limited Co-Insurance</a:t>
            </a:r>
            <a:endParaRPr lang="en-US" b="1" dirty="0"/>
          </a:p>
        </p:txBody>
      </p:sp>
      <p:sp>
        <p:nvSpPr>
          <p:cNvPr id="3" name="Content Placeholder 2"/>
          <p:cNvSpPr>
            <a:spLocks noGrp="1"/>
          </p:cNvSpPr>
          <p:nvPr>
            <p:ph idx="1"/>
          </p:nvPr>
        </p:nvSpPr>
        <p:spPr/>
        <p:txBody>
          <a:bodyPr>
            <a:normAutofit/>
          </a:bodyPr>
          <a:lstStyle/>
          <a:p>
            <a:r>
              <a:rPr lang="en-US" dirty="0" smtClean="0"/>
              <a:t>As </a:t>
            </a:r>
            <a:r>
              <a:rPr lang="en-US" dirty="0"/>
              <a:t>we have seen, unemployment benefits provide </a:t>
            </a:r>
            <a:r>
              <a:rPr lang="en-US" dirty="0" smtClean="0"/>
              <a:t>co-insurance—the </a:t>
            </a:r>
            <a:r>
              <a:rPr lang="en-US" dirty="0"/>
              <a:t>citizens who turn out to be lucky in one year insure those who are unlucky. But in many societies the coverage of these policies is very limited</a:t>
            </a:r>
            <a:r>
              <a:rPr lang="en-US" dirty="0" smtClean="0"/>
              <a:t>.</a:t>
            </a:r>
            <a:endParaRPr lang="en-US" dirty="0"/>
          </a:p>
          <a:p>
            <a:r>
              <a:rPr lang="en-US" dirty="0"/>
              <a:t>A vivid demonstration of the value of smoothing through co-insurance is the experience of Germany during the drastic reduction in income experienced by that economy in </a:t>
            </a:r>
            <a:r>
              <a:rPr lang="en-US" dirty="0" smtClean="0"/>
              <a:t>2009:</a:t>
            </a:r>
          </a:p>
        </p:txBody>
      </p:sp>
    </p:spTree>
    <p:extLst>
      <p:ext uri="{BB962C8B-B14F-4D97-AF65-F5344CB8AC3E}">
        <p14:creationId xmlns:p14="http://schemas.microsoft.com/office/powerpoint/2010/main" val="17274916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German Experience: A Success Story</a:t>
            </a:r>
            <a:endParaRPr lang="en-US" b="1" dirty="0"/>
          </a:p>
        </p:txBody>
      </p:sp>
      <p:sp>
        <p:nvSpPr>
          <p:cNvPr id="3" name="Content Placeholder 2"/>
          <p:cNvSpPr>
            <a:spLocks noGrp="1"/>
          </p:cNvSpPr>
          <p:nvPr>
            <p:ph idx="1"/>
          </p:nvPr>
        </p:nvSpPr>
        <p:spPr/>
        <p:txBody>
          <a:bodyPr/>
          <a:lstStyle/>
          <a:p>
            <a:r>
              <a:rPr lang="en-US" sz="2400" dirty="0"/>
              <a:t>When the demand for firms’ products fell, workers’ hours of work were cut, but as a result of both government policy and agreements between firms and their </a:t>
            </a:r>
            <a:r>
              <a:rPr lang="en-US" sz="2400" dirty="0" smtClean="0"/>
              <a:t>employees (due to strong labor unions), </a:t>
            </a:r>
            <a:r>
              <a:rPr lang="en-US" sz="2400" dirty="0"/>
              <a:t>very few Germans lost their jobs, and many of those at work were still paid as if they were working many more hours than they did. </a:t>
            </a:r>
            <a:endParaRPr lang="en-US" sz="2400" dirty="0" smtClean="0"/>
          </a:p>
          <a:p>
            <a:endParaRPr lang="en-US" sz="2400" dirty="0"/>
          </a:p>
          <a:p>
            <a:r>
              <a:rPr lang="en-US" sz="2400" dirty="0" smtClean="0"/>
              <a:t>The </a:t>
            </a:r>
            <a:r>
              <a:rPr lang="en-US" sz="2400" dirty="0"/>
              <a:t>result was that although aggregate income fell, consumption did not—and unemployment did not increase.</a:t>
            </a:r>
          </a:p>
          <a:p>
            <a:endParaRPr lang="en-US" dirty="0"/>
          </a:p>
        </p:txBody>
      </p:sp>
    </p:spTree>
    <p:extLst>
      <p:ext uri="{BB962C8B-B14F-4D97-AF65-F5344CB8AC3E}">
        <p14:creationId xmlns:p14="http://schemas.microsoft.com/office/powerpoint/2010/main" val="20307250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60116" y="3004716"/>
            <a:ext cx="8359700" cy="979738"/>
          </a:xfrm>
        </p:spPr>
        <p:txBody>
          <a:bodyPr>
            <a:noAutofit/>
          </a:bodyPr>
          <a:lstStyle/>
          <a:p>
            <a:pPr algn="ctr"/>
            <a:r>
              <a:rPr lang="en-GB" dirty="0">
                <a:latin typeface="+mn-lt"/>
              </a:rPr>
              <a:t>E. Economic Fluctuations And Investment</a:t>
            </a:r>
          </a:p>
        </p:txBody>
      </p:sp>
    </p:spTree>
    <p:extLst>
      <p:ext uri="{BB962C8B-B14F-4D97-AF65-F5344CB8AC3E}">
        <p14:creationId xmlns:p14="http://schemas.microsoft.com/office/powerpoint/2010/main" val="30806567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EC255E-3286-449D-8A31-AE51EC9C8700}"/>
              </a:ext>
            </a:extLst>
          </p:cNvPr>
          <p:cNvSpPr>
            <a:spLocks noGrp="1"/>
          </p:cNvSpPr>
          <p:nvPr>
            <p:ph type="title"/>
          </p:nvPr>
        </p:nvSpPr>
        <p:spPr/>
        <p:txBody>
          <a:bodyPr/>
          <a:lstStyle/>
          <a:p>
            <a:pPr algn="ctr"/>
            <a:r>
              <a:rPr lang="en-US" b="1" dirty="0"/>
              <a:t>Investors Behavior is Different from Consumers</a:t>
            </a:r>
          </a:p>
        </p:txBody>
      </p:sp>
      <p:sp>
        <p:nvSpPr>
          <p:cNvPr id="5" name="Content Placeholder 4">
            <a:extLst>
              <a:ext uri="{FF2B5EF4-FFF2-40B4-BE49-F238E27FC236}">
                <a16:creationId xmlns:a16="http://schemas.microsoft.com/office/drawing/2014/main" id="{DB187503-68ED-429B-A290-F365B1378655}"/>
              </a:ext>
            </a:extLst>
          </p:cNvPr>
          <p:cNvSpPr>
            <a:spLocks noGrp="1"/>
          </p:cNvSpPr>
          <p:nvPr>
            <p:ph idx="1"/>
          </p:nvPr>
        </p:nvSpPr>
        <p:spPr/>
        <p:txBody>
          <a:bodyPr>
            <a:normAutofit/>
          </a:bodyPr>
          <a:lstStyle/>
          <a:p>
            <a:r>
              <a:rPr lang="en-US" sz="2400" dirty="0"/>
              <a:t>Households tend to </a:t>
            </a:r>
            <a:r>
              <a:rPr lang="en-US" sz="2400" u="sng" dirty="0">
                <a:solidFill>
                  <a:schemeClr val="accent1"/>
                </a:solidFill>
              </a:rPr>
              <a:t>smooth their consumption spending </a:t>
            </a:r>
            <a:r>
              <a:rPr lang="en-US" sz="2400" dirty="0"/>
              <a:t>when they can, but there is </a:t>
            </a:r>
            <a:r>
              <a:rPr lang="en-US" sz="2400" b="1" i="1" dirty="0">
                <a:solidFill>
                  <a:schemeClr val="accent1"/>
                </a:solidFill>
              </a:rPr>
              <a:t>no similar motivation </a:t>
            </a:r>
            <a:r>
              <a:rPr lang="en-US" sz="2400" dirty="0"/>
              <a:t>for a firm to smooth investment spend­ing. </a:t>
            </a:r>
          </a:p>
          <a:p>
            <a:endParaRPr lang="en-US" sz="2400" dirty="0"/>
          </a:p>
          <a:p>
            <a:r>
              <a:rPr lang="en-US" sz="2400" dirty="0"/>
              <a:t>Firms increase their stock of machinery and equipment and build new prem­ises whenever </a:t>
            </a:r>
            <a:r>
              <a:rPr lang="en-US" sz="2400" b="1" dirty="0">
                <a:solidFill>
                  <a:schemeClr val="accent1"/>
                </a:solidFill>
              </a:rPr>
              <a:t>they see an opportunity to make profits. </a:t>
            </a:r>
          </a:p>
          <a:p>
            <a:endParaRPr lang="en-US" sz="2400" dirty="0"/>
          </a:p>
          <a:p>
            <a:r>
              <a:rPr lang="en-US" sz="2400" dirty="0"/>
              <a:t>But, unlike eating and most other consumption expenditures, investment expenditures can be </a:t>
            </a:r>
            <a:r>
              <a:rPr lang="en-US" sz="2400" b="1" i="1" dirty="0">
                <a:solidFill>
                  <a:schemeClr val="accent1"/>
                </a:solidFill>
              </a:rPr>
              <a:t>postponed</a:t>
            </a:r>
            <a:r>
              <a:rPr lang="en-US" sz="2400" dirty="0"/>
              <a:t>. </a:t>
            </a:r>
          </a:p>
        </p:txBody>
      </p:sp>
    </p:spTree>
    <p:extLst>
      <p:ext uri="{BB962C8B-B14F-4D97-AF65-F5344CB8AC3E}">
        <p14:creationId xmlns:p14="http://schemas.microsoft.com/office/powerpoint/2010/main" val="2876138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Growth and Fluctuations</a:t>
            </a:r>
            <a:endParaRPr lang="en-US" dirty="0"/>
          </a:p>
        </p:txBody>
      </p:sp>
      <p:pic>
        <p:nvPicPr>
          <p:cNvPr id="4" name="Content Placeholder 3"/>
          <p:cNvPicPr>
            <a:picLocks noGrp="1" noChangeAspect="1"/>
          </p:cNvPicPr>
          <p:nvPr>
            <p:ph idx="1"/>
          </p:nvPr>
        </p:nvPicPr>
        <p:blipFill>
          <a:blip r:embed="rId2"/>
          <a:stretch>
            <a:fillRect/>
          </a:stretch>
        </p:blipFill>
        <p:spPr>
          <a:xfrm>
            <a:off x="4373766" y="2205870"/>
            <a:ext cx="6522646" cy="4351338"/>
          </a:xfrm>
          <a:prstGeom prst="rect">
            <a:avLst/>
          </a:prstGeom>
        </p:spPr>
      </p:pic>
      <p:sp>
        <p:nvSpPr>
          <p:cNvPr id="5" name="TextBox 4"/>
          <p:cNvSpPr txBox="1"/>
          <p:nvPr/>
        </p:nvSpPr>
        <p:spPr>
          <a:xfrm>
            <a:off x="1176950" y="2326741"/>
            <a:ext cx="3041965" cy="2862322"/>
          </a:xfrm>
          <a:prstGeom prst="rect">
            <a:avLst/>
          </a:prstGeom>
          <a:noFill/>
        </p:spPr>
        <p:txBody>
          <a:bodyPr wrap="square" rtlCol="0">
            <a:spAutoFit/>
          </a:bodyPr>
          <a:lstStyle/>
          <a:p>
            <a:r>
              <a:rPr lang="en-US" b="1" dirty="0">
                <a:solidFill>
                  <a:srgbClr val="FF0000"/>
                </a:solidFill>
              </a:rPr>
              <a:t>Annual growth rate 1875 to 1914 </a:t>
            </a:r>
          </a:p>
          <a:p>
            <a:r>
              <a:rPr lang="en-US" dirty="0"/>
              <a:t>A line drawn through the log series from 1875 to 1914 is </a:t>
            </a:r>
            <a:r>
              <a:rPr lang="en-US" b="1" dirty="0"/>
              <a:t>flatter</a:t>
            </a:r>
            <a:r>
              <a:rPr lang="en-US" dirty="0"/>
              <a:t> than the line from 1921. </a:t>
            </a:r>
          </a:p>
          <a:p>
            <a:r>
              <a:rPr lang="en-US" dirty="0"/>
              <a:t>The average growth rate in that period was only 0.9% per annum. </a:t>
            </a:r>
          </a:p>
          <a:p>
            <a:endParaRPr lang="en-US" dirty="0"/>
          </a:p>
        </p:txBody>
      </p:sp>
      <p:sp>
        <p:nvSpPr>
          <p:cNvPr id="6" name="Rectangle 5"/>
          <p:cNvSpPr/>
          <p:nvPr/>
        </p:nvSpPr>
        <p:spPr>
          <a:xfrm>
            <a:off x="5626256" y="1639382"/>
            <a:ext cx="4354334" cy="369332"/>
          </a:xfrm>
          <a:prstGeom prst="rect">
            <a:avLst/>
          </a:prstGeom>
        </p:spPr>
        <p:txBody>
          <a:bodyPr wrap="none">
            <a:spAutoFit/>
          </a:bodyPr>
          <a:lstStyle/>
          <a:p>
            <a:r>
              <a:rPr lang="it-IT" b="1" i="1" dirty="0"/>
              <a:t>Figure 13.2 UK GDP per capita (1875–2014).</a:t>
            </a:r>
            <a:endParaRPr lang="en-US" b="1" i="1" dirty="0"/>
          </a:p>
        </p:txBody>
      </p:sp>
    </p:spTree>
    <p:extLst>
      <p:ext uri="{BB962C8B-B14F-4D97-AF65-F5344CB8AC3E}">
        <p14:creationId xmlns:p14="http://schemas.microsoft.com/office/powerpoint/2010/main" val="36094132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Investment Occurs In Waves</a:t>
            </a:r>
            <a:endParaRPr lang="en-US" b="1" dirty="0"/>
          </a:p>
        </p:txBody>
      </p:sp>
      <p:sp>
        <p:nvSpPr>
          <p:cNvPr id="3" name="Content Placeholder 2"/>
          <p:cNvSpPr>
            <a:spLocks noGrp="1"/>
          </p:cNvSpPr>
          <p:nvPr>
            <p:ph idx="1"/>
          </p:nvPr>
        </p:nvSpPr>
        <p:spPr/>
        <p:txBody>
          <a:bodyPr/>
          <a:lstStyle/>
          <a:p>
            <a:r>
              <a:rPr lang="en-US" sz="2400" dirty="0"/>
              <a:t> There are several reasons why this is likely to produce clusters of investment projects at some times, while few projects at other </a:t>
            </a:r>
            <a:r>
              <a:rPr lang="en-US" sz="2400" dirty="0" smtClean="0"/>
              <a:t>times:</a:t>
            </a:r>
          </a:p>
          <a:p>
            <a:pPr marL="0" indent="0">
              <a:buNone/>
            </a:pPr>
            <a:endParaRPr lang="en-US" dirty="0" smtClean="0"/>
          </a:p>
          <a:p>
            <a:pPr marL="914400" lvl="1" indent="-457200">
              <a:buAutoNum type="arabicParenR"/>
            </a:pPr>
            <a:r>
              <a:rPr lang="en-US" dirty="0" smtClean="0"/>
              <a:t>Introduction of new technologies (innovation)</a:t>
            </a:r>
          </a:p>
          <a:p>
            <a:pPr marL="914400" lvl="1" indent="-457200">
              <a:buAutoNum type="arabicParenR"/>
            </a:pPr>
            <a:r>
              <a:rPr lang="en-US" dirty="0"/>
              <a:t> </a:t>
            </a:r>
            <a:r>
              <a:rPr lang="en-US" dirty="0" smtClean="0"/>
              <a:t>Credit Constraint</a:t>
            </a:r>
          </a:p>
          <a:p>
            <a:pPr marL="457200" lvl="1" indent="0">
              <a:buNone/>
            </a:pPr>
            <a:endParaRPr lang="en-US" dirty="0" smtClean="0"/>
          </a:p>
        </p:txBody>
      </p:sp>
    </p:spTree>
    <p:extLst>
      <p:ext uri="{BB962C8B-B14F-4D97-AF65-F5344CB8AC3E}">
        <p14:creationId xmlns:p14="http://schemas.microsoft.com/office/powerpoint/2010/main" val="734637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Investment Occurs In </a:t>
            </a:r>
            <a:r>
              <a:rPr lang="en-US" b="1" dirty="0" smtClean="0"/>
              <a:t>Waves: </a:t>
            </a:r>
            <a:br>
              <a:rPr lang="en-US" b="1" dirty="0" smtClean="0"/>
            </a:br>
            <a:r>
              <a:rPr lang="en-US" b="1" dirty="0" smtClean="0"/>
              <a:t>Technological Innovation</a:t>
            </a:r>
            <a:endParaRPr lang="en-US" b="1" dirty="0"/>
          </a:p>
        </p:txBody>
      </p:sp>
      <p:sp>
        <p:nvSpPr>
          <p:cNvPr id="3" name="Content Placeholder 2"/>
          <p:cNvSpPr>
            <a:spLocks noGrp="1"/>
          </p:cNvSpPr>
          <p:nvPr>
            <p:ph idx="1"/>
          </p:nvPr>
        </p:nvSpPr>
        <p:spPr/>
        <p:txBody>
          <a:bodyPr>
            <a:normAutofit fontScale="92500"/>
          </a:bodyPr>
          <a:lstStyle/>
          <a:p>
            <a:pPr marL="457200" lvl="1" indent="0">
              <a:buNone/>
            </a:pPr>
            <a:r>
              <a:rPr lang="en-US" dirty="0">
                <a:solidFill>
                  <a:srgbClr val="FF0000"/>
                </a:solidFill>
              </a:rPr>
              <a:t>firms using the new technology </a:t>
            </a:r>
            <a:r>
              <a:rPr lang="en-US" dirty="0">
                <a:solidFill>
                  <a:schemeClr val="tx2"/>
                </a:solidFill>
                <a:sym typeface="Wingdings" panose="05000000000000000000" pitchFamily="2" charset="2"/>
              </a:rPr>
              <a:t></a:t>
            </a:r>
            <a:r>
              <a:rPr lang="en-US" dirty="0">
                <a:solidFill>
                  <a:srgbClr val="FF0000"/>
                </a:solidFill>
              </a:rPr>
              <a:t> can produce output at lower cost </a:t>
            </a:r>
            <a:r>
              <a:rPr lang="en-US" dirty="0">
                <a:solidFill>
                  <a:schemeClr val="tx2"/>
                </a:solidFill>
                <a:sym typeface="Wingdings" panose="05000000000000000000" pitchFamily="2" charset="2"/>
              </a:rPr>
              <a:t></a:t>
            </a:r>
            <a:r>
              <a:rPr lang="en-US" dirty="0">
                <a:solidFill>
                  <a:srgbClr val="FF0000"/>
                </a:solidFill>
                <a:sym typeface="Wingdings" panose="05000000000000000000" pitchFamily="2" charset="2"/>
              </a:rPr>
              <a:t> </a:t>
            </a:r>
          </a:p>
          <a:p>
            <a:pPr marL="457200" lvl="1" indent="0">
              <a:buNone/>
            </a:pPr>
            <a:r>
              <a:rPr lang="en-US" dirty="0">
                <a:solidFill>
                  <a:srgbClr val="FF0000"/>
                </a:solidFill>
              </a:rPr>
              <a:t>or produce higher-quality output </a:t>
            </a:r>
            <a:r>
              <a:rPr lang="en-US" dirty="0">
                <a:solidFill>
                  <a:schemeClr val="tx2"/>
                </a:solidFill>
                <a:sym typeface="Wingdings" panose="05000000000000000000" pitchFamily="2" charset="2"/>
              </a:rPr>
              <a:t></a:t>
            </a:r>
            <a:r>
              <a:rPr lang="en-US" dirty="0">
                <a:solidFill>
                  <a:srgbClr val="FF0000"/>
                </a:solidFill>
                <a:sym typeface="Wingdings" panose="05000000000000000000" pitchFamily="2" charset="2"/>
              </a:rPr>
              <a:t> </a:t>
            </a:r>
            <a:r>
              <a:rPr lang="en-US" dirty="0">
                <a:solidFill>
                  <a:srgbClr val="FF0000"/>
                </a:solidFill>
              </a:rPr>
              <a:t>expand their share of the </a:t>
            </a:r>
            <a:r>
              <a:rPr lang="en-US" dirty="0" smtClean="0">
                <a:solidFill>
                  <a:srgbClr val="FF0000"/>
                </a:solidFill>
              </a:rPr>
              <a:t>market</a:t>
            </a:r>
            <a:endParaRPr lang="en-US" dirty="0" smtClean="0"/>
          </a:p>
          <a:p>
            <a:pPr marL="0" indent="0">
              <a:buNone/>
            </a:pPr>
            <a:endParaRPr lang="en-US" sz="2400" dirty="0"/>
          </a:p>
          <a:p>
            <a:r>
              <a:rPr lang="en-US" sz="2400" dirty="0" smtClean="0"/>
              <a:t>Firms </a:t>
            </a:r>
            <a:r>
              <a:rPr lang="en-US" sz="2400" dirty="0"/>
              <a:t>that fail to follow may be </a:t>
            </a:r>
            <a:r>
              <a:rPr lang="en-US" sz="2400" b="1" dirty="0"/>
              <a:t>forced out of business </a:t>
            </a:r>
            <a:r>
              <a:rPr lang="en-US" sz="2400" dirty="0"/>
              <a:t>because they are unable to make a profit using the old technology. </a:t>
            </a:r>
            <a:endParaRPr lang="en-US" sz="2400" dirty="0" smtClean="0"/>
          </a:p>
          <a:p>
            <a:endParaRPr lang="en-US" sz="2400" dirty="0"/>
          </a:p>
          <a:p>
            <a:r>
              <a:rPr lang="en-US" sz="2400" dirty="0" smtClean="0"/>
              <a:t>But </a:t>
            </a:r>
            <a:r>
              <a:rPr lang="en-US" sz="2400" dirty="0"/>
              <a:t>new technology </a:t>
            </a:r>
            <a:r>
              <a:rPr lang="en-US" sz="2400" i="1" dirty="0"/>
              <a:t>means that firms must install new machines</a:t>
            </a:r>
            <a:r>
              <a:rPr lang="en-US" sz="2400" dirty="0"/>
              <a:t>. As firms do this, there is an </a:t>
            </a:r>
            <a:r>
              <a:rPr lang="en-US" sz="2400" dirty="0">
                <a:solidFill>
                  <a:srgbClr val="C00000"/>
                </a:solidFill>
              </a:rPr>
              <a:t>investment </a:t>
            </a:r>
            <a:r>
              <a:rPr lang="en-US" sz="2400" dirty="0" smtClean="0">
                <a:solidFill>
                  <a:srgbClr val="C00000"/>
                </a:solidFill>
              </a:rPr>
              <a:t>boom</a:t>
            </a:r>
            <a:r>
              <a:rPr lang="en-US" sz="2400" dirty="0" smtClean="0"/>
              <a:t>:</a:t>
            </a:r>
          </a:p>
          <a:p>
            <a:endParaRPr lang="en-US" sz="2400" dirty="0" smtClean="0"/>
          </a:p>
          <a:p>
            <a:pPr lvl="1"/>
            <a:r>
              <a:rPr lang="en-US" i="1" dirty="0"/>
              <a:t>This </a:t>
            </a:r>
            <a:r>
              <a:rPr lang="en-US" i="1" dirty="0"/>
              <a:t>will be amplified if the firms producing the machinery and equipment need to expand</a:t>
            </a:r>
            <a:r>
              <a:rPr lang="en-US" i="1" u="sng" dirty="0"/>
              <a:t> their own production facilities </a:t>
            </a:r>
            <a:r>
              <a:rPr lang="en-US" i="1" dirty="0"/>
              <a:t>to meet the extra demand expected.</a:t>
            </a:r>
          </a:p>
        </p:txBody>
      </p:sp>
    </p:spTree>
    <p:extLst>
      <p:ext uri="{BB962C8B-B14F-4D97-AF65-F5344CB8AC3E}">
        <p14:creationId xmlns:p14="http://schemas.microsoft.com/office/powerpoint/2010/main" val="10026408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prstClr val="black"/>
                </a:solidFill>
              </a:rPr>
              <a:t>Investment Occurs In Waves: </a:t>
            </a:r>
            <a:br>
              <a:rPr lang="en-US" b="1" dirty="0">
                <a:solidFill>
                  <a:prstClr val="black"/>
                </a:solidFill>
              </a:rPr>
            </a:br>
            <a:r>
              <a:rPr lang="en-US" b="1" dirty="0">
                <a:solidFill>
                  <a:prstClr val="black"/>
                </a:solidFill>
              </a:rPr>
              <a:t>Technological Innovation</a:t>
            </a:r>
            <a:endParaRPr lang="en-US" dirty="0"/>
          </a:p>
        </p:txBody>
      </p:sp>
      <p:sp>
        <p:nvSpPr>
          <p:cNvPr id="3" name="Content Placeholder 2"/>
          <p:cNvSpPr>
            <a:spLocks noGrp="1"/>
          </p:cNvSpPr>
          <p:nvPr>
            <p:ph idx="1"/>
          </p:nvPr>
        </p:nvSpPr>
        <p:spPr/>
        <p:txBody>
          <a:bodyPr>
            <a:normAutofit/>
          </a:bodyPr>
          <a:lstStyle/>
          <a:p>
            <a:r>
              <a:rPr lang="en-US" sz="2400" dirty="0"/>
              <a:t>In this case, investment by one firm </a:t>
            </a:r>
            <a:r>
              <a:rPr lang="en-US" sz="2400" b="1" dirty="0"/>
              <a:t>pushes other firms to invest</a:t>
            </a:r>
            <a:r>
              <a:rPr lang="en-US" sz="2400" dirty="0"/>
              <a:t>: </a:t>
            </a:r>
            <a:endParaRPr lang="en-US" sz="2400" dirty="0" smtClean="0"/>
          </a:p>
          <a:p>
            <a:pPr marL="0" indent="0">
              <a:buNone/>
            </a:pPr>
            <a:endParaRPr lang="en-US" sz="2400" dirty="0" smtClean="0"/>
          </a:p>
          <a:p>
            <a:pPr lvl="1"/>
            <a:r>
              <a:rPr lang="en-US" dirty="0"/>
              <a:t>I</a:t>
            </a:r>
            <a:r>
              <a:rPr lang="en-US" dirty="0" smtClean="0"/>
              <a:t>f </a:t>
            </a:r>
            <a:r>
              <a:rPr lang="en-US" dirty="0"/>
              <a:t>they don’t, they may </a:t>
            </a:r>
            <a:r>
              <a:rPr lang="en-US" b="1" dirty="0"/>
              <a:t>lose market share </a:t>
            </a:r>
            <a:r>
              <a:rPr lang="en-US" dirty="0"/>
              <a:t>or even be unable to cover their costs and eventually have to leave the industry. </a:t>
            </a:r>
            <a:endParaRPr lang="en-US" dirty="0" smtClean="0"/>
          </a:p>
          <a:p>
            <a:pPr lvl="1"/>
            <a:r>
              <a:rPr lang="en-US" dirty="0" smtClean="0"/>
              <a:t>But </a:t>
            </a:r>
            <a:r>
              <a:rPr lang="en-US" dirty="0"/>
              <a:t>investment by one firm can also pull other firms to invest </a:t>
            </a:r>
            <a:r>
              <a:rPr lang="en-US" b="1" dirty="0"/>
              <a:t>by helping to increase their market and potential profits</a:t>
            </a:r>
            <a:r>
              <a:rPr lang="en-US" dirty="0"/>
              <a:t>.</a:t>
            </a:r>
          </a:p>
        </p:txBody>
      </p:sp>
    </p:spTree>
    <p:extLst>
      <p:ext uri="{BB962C8B-B14F-4D97-AF65-F5344CB8AC3E}">
        <p14:creationId xmlns:p14="http://schemas.microsoft.com/office/powerpoint/2010/main" val="39416979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t>
            </a:r>
            <a:r>
              <a:rPr lang="en-US" b="1" dirty="0" smtClean="0"/>
              <a:t>Investment In New Technologies And The Dotcom Bubble (1991–2015). </a:t>
            </a:r>
            <a:endParaRPr lang="en-US" b="1" dirty="0"/>
          </a:p>
        </p:txBody>
      </p:sp>
      <p:pic>
        <p:nvPicPr>
          <p:cNvPr id="4" name="Content Placeholder 3"/>
          <p:cNvPicPr>
            <a:picLocks noGrp="1" noChangeAspect="1"/>
          </p:cNvPicPr>
          <p:nvPr>
            <p:ph idx="1"/>
          </p:nvPr>
        </p:nvPicPr>
        <p:blipFill>
          <a:blip r:embed="rId2"/>
          <a:stretch>
            <a:fillRect/>
          </a:stretch>
        </p:blipFill>
        <p:spPr>
          <a:xfrm>
            <a:off x="4008893" y="1968649"/>
            <a:ext cx="7143750" cy="4029075"/>
          </a:xfrm>
          <a:prstGeom prst="rect">
            <a:avLst/>
          </a:prstGeom>
        </p:spPr>
      </p:pic>
      <p:sp>
        <p:nvSpPr>
          <p:cNvPr id="5" name="Rectangle 4"/>
          <p:cNvSpPr/>
          <p:nvPr/>
        </p:nvSpPr>
        <p:spPr>
          <a:xfrm>
            <a:off x="558297" y="2062950"/>
            <a:ext cx="3162677" cy="3693319"/>
          </a:xfrm>
          <a:prstGeom prst="rect">
            <a:avLst/>
          </a:prstGeom>
        </p:spPr>
        <p:txBody>
          <a:bodyPr wrap="square">
            <a:spAutoFit/>
          </a:bodyPr>
          <a:lstStyle/>
          <a:p>
            <a:r>
              <a:rPr lang="en-US" dirty="0"/>
              <a:t>An example of push investment is the hi-tech investment boom in the US. From the mid-1990s, new information and communications technology (ICT) was introduced into the US economy on a large scale. </a:t>
            </a:r>
            <a:endParaRPr lang="en-US" dirty="0" smtClean="0"/>
          </a:p>
          <a:p>
            <a:endParaRPr lang="en-US" dirty="0"/>
          </a:p>
          <a:p>
            <a:r>
              <a:rPr lang="en-US" dirty="0" smtClean="0"/>
              <a:t>Figure </a:t>
            </a:r>
            <a:r>
              <a:rPr lang="en-US" dirty="0"/>
              <a:t>13.14 shows the </a:t>
            </a:r>
            <a:r>
              <a:rPr lang="en-US" b="1" dirty="0"/>
              <a:t>sustained growth of investment </a:t>
            </a:r>
            <a:r>
              <a:rPr lang="en-US" dirty="0"/>
              <a:t>in new technologies through the second half of the 1990s.</a:t>
            </a:r>
          </a:p>
        </p:txBody>
      </p:sp>
    </p:spTree>
    <p:extLst>
      <p:ext uri="{BB962C8B-B14F-4D97-AF65-F5344CB8AC3E}">
        <p14:creationId xmlns:p14="http://schemas.microsoft.com/office/powerpoint/2010/main" val="27405927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Irrational Exuberance</a:t>
            </a:r>
            <a:endParaRPr lang="en-US" b="1" dirty="0"/>
          </a:p>
        </p:txBody>
      </p:sp>
      <p:sp>
        <p:nvSpPr>
          <p:cNvPr id="3" name="Content Placeholder 2"/>
          <p:cNvSpPr>
            <a:spLocks noGrp="1"/>
          </p:cNvSpPr>
          <p:nvPr>
            <p:ph idx="1"/>
          </p:nvPr>
        </p:nvSpPr>
        <p:spPr/>
        <p:txBody>
          <a:bodyPr>
            <a:normAutofit/>
          </a:bodyPr>
          <a:lstStyle/>
          <a:p>
            <a:r>
              <a:rPr lang="en-US" sz="2000" dirty="0" smtClean="0"/>
              <a:t>Investment </a:t>
            </a:r>
            <a:r>
              <a:rPr lang="en-US" sz="2000" dirty="0"/>
              <a:t>in new technology can lead to a </a:t>
            </a:r>
            <a:r>
              <a:rPr lang="en-US" sz="2000" b="1" dirty="0"/>
              <a:t>stock market bubble </a:t>
            </a:r>
            <a:r>
              <a:rPr lang="en-US" sz="2000" dirty="0"/>
              <a:t>and </a:t>
            </a:r>
            <a:r>
              <a:rPr lang="en-US" sz="2000" b="1" u="sng" dirty="0"/>
              <a:t>over-investment</a:t>
            </a:r>
            <a:r>
              <a:rPr lang="en-US" sz="2000" dirty="0"/>
              <a:t> in machinery and equipment. </a:t>
            </a:r>
            <a:endParaRPr lang="en-US" sz="2000" dirty="0" smtClean="0"/>
          </a:p>
          <a:p>
            <a:pPr marL="0" indent="0">
              <a:buNone/>
            </a:pPr>
            <a:endParaRPr lang="en-US" sz="2000" dirty="0" smtClean="0"/>
          </a:p>
          <a:p>
            <a:r>
              <a:rPr lang="en-US" sz="2000" dirty="0"/>
              <a:t>The index rose strongly from the mid-1990s to an all-time peak in 1999 as stock market investors’ </a:t>
            </a:r>
            <a:r>
              <a:rPr lang="en-US" sz="2000" dirty="0">
                <a:solidFill>
                  <a:srgbClr val="00B050"/>
                </a:solidFill>
              </a:rPr>
              <a:t>confidence in the profitability </a:t>
            </a:r>
            <a:r>
              <a:rPr lang="en-US" sz="2000" dirty="0"/>
              <a:t>of new tech firms grew. </a:t>
            </a:r>
            <a:endParaRPr lang="en-US" sz="2000" dirty="0" smtClean="0"/>
          </a:p>
          <a:p>
            <a:pPr marL="0" indent="0">
              <a:buNone/>
            </a:pPr>
            <a:endParaRPr lang="en-US" sz="2000" dirty="0" smtClean="0"/>
          </a:p>
          <a:p>
            <a:r>
              <a:rPr lang="en-US" sz="2000" dirty="0" smtClean="0"/>
              <a:t>Investment </a:t>
            </a:r>
            <a:r>
              <a:rPr lang="en-US" sz="2000" dirty="0"/>
              <a:t>in IT equipment (</a:t>
            </a:r>
            <a:r>
              <a:rPr lang="en-US" sz="2000" dirty="0">
                <a:solidFill>
                  <a:srgbClr val="C00000"/>
                </a:solidFill>
              </a:rPr>
              <a:t>the red line</a:t>
            </a:r>
            <a:r>
              <a:rPr lang="en-US" sz="2000" dirty="0"/>
              <a:t>) grew rapidly as a result of this confidence, but dropped sharply following the </a:t>
            </a:r>
            <a:r>
              <a:rPr lang="en-US" sz="2000" u="sng" dirty="0"/>
              <a:t>collapse in confidence </a:t>
            </a:r>
            <a:r>
              <a:rPr lang="en-US" sz="2000" b="1" dirty="0"/>
              <a:t>that caused the fall of the stock market index</a:t>
            </a:r>
            <a:r>
              <a:rPr lang="en-US" sz="2000" dirty="0"/>
              <a:t>. </a:t>
            </a:r>
            <a:endParaRPr lang="en-US" sz="2000" dirty="0" smtClean="0"/>
          </a:p>
          <a:p>
            <a:pPr marL="0" indent="0">
              <a:buNone/>
            </a:pPr>
            <a:endParaRPr lang="en-US" sz="2000" dirty="0" smtClean="0"/>
          </a:p>
          <a:p>
            <a:r>
              <a:rPr lang="en-US" sz="2000" dirty="0" smtClean="0"/>
              <a:t>This </a:t>
            </a:r>
            <a:r>
              <a:rPr lang="en-US" sz="2000" dirty="0"/>
              <a:t>suggests that</a:t>
            </a:r>
            <a:r>
              <a:rPr lang="en-US" sz="2000" b="1" u="sng" dirty="0">
                <a:solidFill>
                  <a:schemeClr val="accent1">
                    <a:lumMod val="75000"/>
                  </a:schemeClr>
                </a:solidFill>
              </a:rPr>
              <a:t> over-investment </a:t>
            </a:r>
            <a:r>
              <a:rPr lang="en-US" sz="2000" dirty="0"/>
              <a:t>in machinery and equipment had occurred: </a:t>
            </a:r>
            <a:endParaRPr lang="en-US" sz="2000" dirty="0" smtClean="0"/>
          </a:p>
          <a:p>
            <a:pPr marL="0" indent="0">
              <a:buNone/>
            </a:pPr>
            <a:r>
              <a:rPr lang="en-US" sz="2000" dirty="0" smtClean="0"/>
              <a:t>Robert </a:t>
            </a:r>
            <a:r>
              <a:rPr lang="en-US" sz="2000" dirty="0"/>
              <a:t>Shiller, the economist, argued that the Nasdaq index was driven high by what he called ‘</a:t>
            </a:r>
            <a:r>
              <a:rPr lang="en-US" sz="2000" i="1" dirty="0"/>
              <a:t>irrational exuberance</a:t>
            </a:r>
            <a:r>
              <a:rPr lang="en-US" sz="2000" dirty="0"/>
              <a:t>’; </a:t>
            </a:r>
            <a:r>
              <a:rPr lang="en-US" sz="2000" dirty="0" smtClean="0"/>
              <a:t>the </a:t>
            </a:r>
            <a:r>
              <a:rPr lang="en-US" sz="2000" b="1" dirty="0"/>
              <a:t>psychological basis </a:t>
            </a:r>
            <a:r>
              <a:rPr lang="en-US" sz="2000" dirty="0"/>
              <a:t>of a speculative bubble</a:t>
            </a:r>
          </a:p>
        </p:txBody>
      </p:sp>
    </p:spTree>
    <p:extLst>
      <p:ext uri="{BB962C8B-B14F-4D97-AF65-F5344CB8AC3E}">
        <p14:creationId xmlns:p14="http://schemas.microsoft.com/office/powerpoint/2010/main" val="33988204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Investment Occurs In Waves: </a:t>
            </a:r>
            <a:br>
              <a:rPr lang="en-US" b="1" dirty="0"/>
            </a:br>
            <a:r>
              <a:rPr lang="en-US" b="1" dirty="0" smtClean="0"/>
              <a:t>Credit Constraint</a:t>
            </a:r>
            <a:endParaRPr lang="en-US" b="1" dirty="0"/>
          </a:p>
        </p:txBody>
      </p:sp>
      <p:sp>
        <p:nvSpPr>
          <p:cNvPr id="3" name="Content Placeholder 2"/>
          <p:cNvSpPr>
            <a:spLocks noGrp="1"/>
          </p:cNvSpPr>
          <p:nvPr>
            <p:ph idx="1"/>
          </p:nvPr>
        </p:nvSpPr>
        <p:spPr/>
        <p:txBody>
          <a:bodyPr/>
          <a:lstStyle/>
          <a:p>
            <a:pPr marL="457200" lvl="1" indent="0">
              <a:buNone/>
            </a:pPr>
            <a:r>
              <a:rPr lang="en-US" dirty="0" smtClean="0"/>
              <a:t> 2) </a:t>
            </a:r>
            <a:r>
              <a:rPr lang="en-US" sz="2000" b="1" dirty="0" smtClean="0"/>
              <a:t>Credit </a:t>
            </a:r>
            <a:r>
              <a:rPr lang="en-US" sz="2000" b="1" dirty="0"/>
              <a:t>constraints </a:t>
            </a:r>
            <a:r>
              <a:rPr lang="en-US" sz="2000" dirty="0"/>
              <a:t>are another reason for the clustering of investment projects and the volatility of aggregate investment. </a:t>
            </a:r>
            <a:endParaRPr lang="en-US" sz="2000" dirty="0" smtClean="0"/>
          </a:p>
          <a:p>
            <a:pPr marL="457200" lvl="1" indent="0">
              <a:buNone/>
            </a:pPr>
            <a:endParaRPr lang="en-US" sz="2000" dirty="0"/>
          </a:p>
          <a:p>
            <a:pPr marL="0" indent="0">
              <a:buNone/>
            </a:pPr>
            <a:r>
              <a:rPr lang="en-US" sz="2000" dirty="0"/>
              <a:t>In a buoyant </a:t>
            </a:r>
            <a:r>
              <a:rPr lang="en-US" sz="2000" dirty="0" smtClean="0"/>
              <a:t>economy:</a:t>
            </a:r>
          </a:p>
          <a:p>
            <a:pPr marL="0" indent="0">
              <a:buNone/>
            </a:pPr>
            <a:r>
              <a:rPr lang="en-US" sz="2000" dirty="0" smtClean="0"/>
              <a:t> </a:t>
            </a:r>
            <a:r>
              <a:rPr lang="en-US" sz="2000" dirty="0">
                <a:solidFill>
                  <a:schemeClr val="accent1">
                    <a:lumMod val="75000"/>
                  </a:schemeClr>
                </a:solidFill>
              </a:rPr>
              <a:t>profits are high </a:t>
            </a:r>
            <a:r>
              <a:rPr lang="en-US" sz="2000" dirty="0" smtClean="0">
                <a:solidFill>
                  <a:schemeClr val="tx2"/>
                </a:solidFill>
                <a:sym typeface="Wingdings" panose="05000000000000000000" pitchFamily="2" charset="2"/>
              </a:rPr>
              <a:t></a:t>
            </a:r>
            <a:r>
              <a:rPr lang="en-US" sz="2000" dirty="0" smtClean="0">
                <a:solidFill>
                  <a:schemeClr val="accent1">
                    <a:lumMod val="75000"/>
                  </a:schemeClr>
                </a:solidFill>
                <a:sym typeface="Wingdings" panose="05000000000000000000" pitchFamily="2" charset="2"/>
              </a:rPr>
              <a:t> </a:t>
            </a:r>
            <a:r>
              <a:rPr lang="en-US" sz="2000" dirty="0" smtClean="0">
                <a:solidFill>
                  <a:schemeClr val="accent1">
                    <a:lumMod val="75000"/>
                  </a:schemeClr>
                </a:solidFill>
              </a:rPr>
              <a:t> </a:t>
            </a:r>
            <a:r>
              <a:rPr lang="en-US" sz="2000" dirty="0">
                <a:solidFill>
                  <a:schemeClr val="accent1">
                    <a:lumMod val="75000"/>
                  </a:schemeClr>
                </a:solidFill>
              </a:rPr>
              <a:t>firms can use these profits to finance investment </a:t>
            </a:r>
            <a:r>
              <a:rPr lang="en-US" sz="2000" dirty="0" smtClean="0">
                <a:solidFill>
                  <a:schemeClr val="accent1">
                    <a:lumMod val="75000"/>
                  </a:schemeClr>
                </a:solidFill>
              </a:rPr>
              <a:t>projects </a:t>
            </a:r>
            <a:r>
              <a:rPr lang="en-US" sz="2000" dirty="0" smtClean="0">
                <a:solidFill>
                  <a:schemeClr val="tx2"/>
                </a:solidFill>
                <a:sym typeface="Wingdings" panose="05000000000000000000" pitchFamily="2" charset="2"/>
              </a:rPr>
              <a:t></a:t>
            </a:r>
            <a:r>
              <a:rPr lang="en-US" sz="2000" dirty="0" smtClean="0">
                <a:solidFill>
                  <a:schemeClr val="accent1">
                    <a:lumMod val="75000"/>
                  </a:schemeClr>
                </a:solidFill>
              </a:rPr>
              <a:t> access </a:t>
            </a:r>
            <a:r>
              <a:rPr lang="en-US" sz="2000" dirty="0">
                <a:solidFill>
                  <a:schemeClr val="accent1">
                    <a:lumMod val="75000"/>
                  </a:schemeClr>
                </a:solidFill>
              </a:rPr>
              <a:t>to external finance from sources outside the firm is also easier: </a:t>
            </a:r>
            <a:endParaRPr lang="en-US" sz="2000" dirty="0" smtClean="0">
              <a:solidFill>
                <a:schemeClr val="accent1">
                  <a:lumMod val="75000"/>
                </a:schemeClr>
              </a:solidFill>
            </a:endParaRPr>
          </a:p>
          <a:p>
            <a:pPr marL="0" indent="0">
              <a:buNone/>
            </a:pPr>
            <a:endParaRPr lang="en-US" sz="2000" dirty="0"/>
          </a:p>
          <a:p>
            <a:pPr marL="0" indent="0">
              <a:buNone/>
            </a:pPr>
            <a:r>
              <a:rPr lang="en-US" sz="2000" dirty="0" smtClean="0"/>
              <a:t>In </a:t>
            </a:r>
            <a:r>
              <a:rPr lang="en-US" sz="2000" dirty="0"/>
              <a:t>the US hi-tech boom, for example, the expansion of the Nasdaq exchange reflected the appetite of investors to provide finance by buying shares (stocks) in firms in the emerging ICT industries.</a:t>
            </a:r>
          </a:p>
        </p:txBody>
      </p:sp>
    </p:spTree>
    <p:extLst>
      <p:ext uri="{BB962C8B-B14F-4D97-AF65-F5344CB8AC3E}">
        <p14:creationId xmlns:p14="http://schemas.microsoft.com/office/powerpoint/2010/main" val="24887457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How One Firm’s Investment Can Induce Another Firm To Invest: A Game Theory Approach</a:t>
            </a:r>
            <a:endParaRPr lang="en-US" b="1" dirty="0"/>
          </a:p>
        </p:txBody>
      </p:sp>
      <p:sp>
        <p:nvSpPr>
          <p:cNvPr id="3" name="Content Placeholder 2"/>
          <p:cNvSpPr>
            <a:spLocks noGrp="1"/>
          </p:cNvSpPr>
          <p:nvPr>
            <p:ph idx="1"/>
          </p:nvPr>
        </p:nvSpPr>
        <p:spPr/>
        <p:txBody>
          <a:bodyPr>
            <a:normAutofit/>
          </a:bodyPr>
          <a:lstStyle/>
          <a:p>
            <a:r>
              <a:rPr lang="en-US" sz="2000" dirty="0"/>
              <a:t>To understand how one firm’s investment </a:t>
            </a:r>
            <a:r>
              <a:rPr lang="en-US" sz="2000" b="1" dirty="0"/>
              <a:t>can induce another firm to invest</a:t>
            </a:r>
            <a:r>
              <a:rPr lang="en-US" sz="2000" dirty="0"/>
              <a:t>, think of a local economy comprising of just two </a:t>
            </a:r>
            <a:r>
              <a:rPr lang="en-US" sz="2000" dirty="0" smtClean="0"/>
              <a:t>firms:</a:t>
            </a:r>
            <a:endParaRPr lang="en-US" sz="2000" dirty="0"/>
          </a:p>
          <a:p>
            <a:pPr marL="0" indent="0">
              <a:buNone/>
            </a:pPr>
            <a:r>
              <a:rPr lang="en-US" sz="2000" dirty="0" smtClean="0"/>
              <a:t>Firm </a:t>
            </a:r>
            <a:r>
              <a:rPr lang="en-US" sz="2000" dirty="0"/>
              <a:t>A’s machinery and equipment a</a:t>
            </a:r>
            <a:r>
              <a:rPr lang="en-US" sz="2000" b="1" dirty="0">
                <a:solidFill>
                  <a:schemeClr val="tx2"/>
                </a:solidFill>
              </a:rPr>
              <a:t>re not fully used</a:t>
            </a:r>
            <a:r>
              <a:rPr lang="en-US" sz="2000" dirty="0"/>
              <a:t>, so the firm can produce more </a:t>
            </a:r>
            <a:r>
              <a:rPr lang="en-US" sz="2000" i="1" dirty="0"/>
              <a:t>if it hires more employees. </a:t>
            </a:r>
            <a:r>
              <a:rPr lang="en-US" sz="2000" dirty="0" smtClean="0"/>
              <a:t>But </a:t>
            </a:r>
            <a:r>
              <a:rPr lang="en-US" sz="2000" dirty="0"/>
              <a:t>there is </a:t>
            </a:r>
            <a:r>
              <a:rPr lang="en-US" sz="2000" b="1" u="sng" dirty="0"/>
              <a:t>not enough demand </a:t>
            </a:r>
            <a:r>
              <a:rPr lang="en-US" sz="2000" dirty="0"/>
              <a:t>to sell the products it would produce. </a:t>
            </a:r>
            <a:endParaRPr lang="en-US" sz="2000" dirty="0" smtClean="0"/>
          </a:p>
          <a:p>
            <a:pPr marL="0" indent="0" algn="ctr">
              <a:buNone/>
            </a:pPr>
            <a:r>
              <a:rPr lang="en-US" sz="2000" dirty="0" smtClean="0"/>
              <a:t>This </a:t>
            </a:r>
            <a:r>
              <a:rPr lang="en-US" sz="2000" dirty="0"/>
              <a:t>situation is called </a:t>
            </a:r>
            <a:r>
              <a:rPr lang="en-US" sz="2000" b="1" u="sng" dirty="0">
                <a:solidFill>
                  <a:schemeClr val="accent1"/>
                </a:solidFill>
              </a:rPr>
              <a:t>low capacity </a:t>
            </a:r>
            <a:r>
              <a:rPr lang="en-US" sz="2000" b="1" u="sng" dirty="0" smtClean="0">
                <a:solidFill>
                  <a:schemeClr val="accent1"/>
                </a:solidFill>
              </a:rPr>
              <a:t>utiliz­ation</a:t>
            </a:r>
            <a:r>
              <a:rPr lang="en-US" sz="2000" dirty="0" smtClean="0"/>
              <a:t>.</a:t>
            </a:r>
          </a:p>
          <a:p>
            <a:pPr marL="0" indent="0" algn="ctr">
              <a:buNone/>
            </a:pPr>
            <a:endParaRPr lang="en-US" sz="2000" dirty="0" smtClean="0"/>
          </a:p>
          <a:p>
            <a:pPr marL="0" indent="0">
              <a:buNone/>
            </a:pPr>
            <a:r>
              <a:rPr lang="en-US" sz="2000" i="1" dirty="0" smtClean="0"/>
              <a:t>The </a:t>
            </a:r>
            <a:r>
              <a:rPr lang="en-US" sz="2000" i="1" dirty="0"/>
              <a:t>owners of Firm A have no incentive to hire more workers or to install additional machinery (that is, to </a:t>
            </a:r>
            <a:r>
              <a:rPr lang="en-US" sz="2000" b="1" i="1" dirty="0">
                <a:solidFill>
                  <a:schemeClr val="accent1"/>
                </a:solidFill>
              </a:rPr>
              <a:t>invest</a:t>
            </a:r>
            <a:r>
              <a:rPr lang="en-US" sz="2000" i="1" dirty="0" smtClean="0"/>
              <a:t>).</a:t>
            </a:r>
          </a:p>
          <a:p>
            <a:pPr marL="0" indent="0">
              <a:buNone/>
            </a:pPr>
            <a:r>
              <a:rPr lang="en-US" sz="2000" b="1" i="1" dirty="0"/>
              <a:t>Firm B has the same problem. Because of low capacity utilization, profits are low for both. </a:t>
            </a:r>
          </a:p>
        </p:txBody>
      </p:sp>
    </p:spTree>
    <p:extLst>
      <p:ext uri="{BB962C8B-B14F-4D97-AF65-F5344CB8AC3E}">
        <p14:creationId xmlns:p14="http://schemas.microsoft.com/office/powerpoint/2010/main" val="30512584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Negative Expectations Of Future Demand Create A Vicious Circle</a:t>
            </a:r>
            <a:endParaRPr lang="en-US" b="1" dirty="0"/>
          </a:p>
        </p:txBody>
      </p:sp>
      <p:sp>
        <p:nvSpPr>
          <p:cNvPr id="3" name="Content Placeholder 2"/>
          <p:cNvSpPr>
            <a:spLocks noGrp="1"/>
          </p:cNvSpPr>
          <p:nvPr>
            <p:ph idx="1"/>
          </p:nvPr>
        </p:nvSpPr>
        <p:spPr/>
        <p:txBody>
          <a:bodyPr/>
          <a:lstStyle/>
          <a:p>
            <a:r>
              <a:rPr lang="en-US" sz="2400" dirty="0"/>
              <a:t>Thus when we think about both firms together we have a </a:t>
            </a:r>
            <a:r>
              <a:rPr lang="en-US" sz="2400" b="1" dirty="0"/>
              <a:t>vicious circle</a:t>
            </a:r>
            <a:r>
              <a:rPr lang="en-US" sz="2400" dirty="0"/>
              <a:t>:</a:t>
            </a:r>
          </a:p>
          <a:p>
            <a:endParaRPr lang="en-US" dirty="0"/>
          </a:p>
        </p:txBody>
      </p:sp>
      <p:pic>
        <p:nvPicPr>
          <p:cNvPr id="4" name="Picture 3"/>
          <p:cNvPicPr>
            <a:picLocks noChangeAspect="1"/>
          </p:cNvPicPr>
          <p:nvPr/>
        </p:nvPicPr>
        <p:blipFill>
          <a:blip r:embed="rId2"/>
          <a:stretch>
            <a:fillRect/>
          </a:stretch>
        </p:blipFill>
        <p:spPr>
          <a:xfrm>
            <a:off x="2243468" y="2556425"/>
            <a:ext cx="7143750" cy="3248025"/>
          </a:xfrm>
          <a:prstGeom prst="rect">
            <a:avLst/>
          </a:prstGeom>
        </p:spPr>
      </p:pic>
    </p:spTree>
    <p:extLst>
      <p:ext uri="{BB962C8B-B14F-4D97-AF65-F5344CB8AC3E}">
        <p14:creationId xmlns:p14="http://schemas.microsoft.com/office/powerpoint/2010/main" val="41227775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How One Firm’s Investment Can Induce Another Firm To Invest: A Game Theory Approach</a:t>
            </a:r>
          </a:p>
        </p:txBody>
      </p:sp>
      <p:sp>
        <p:nvSpPr>
          <p:cNvPr id="3" name="Content Placeholder 2"/>
          <p:cNvSpPr>
            <a:spLocks noGrp="1"/>
          </p:cNvSpPr>
          <p:nvPr>
            <p:ph idx="1"/>
          </p:nvPr>
        </p:nvSpPr>
        <p:spPr/>
        <p:txBody>
          <a:bodyPr>
            <a:normAutofit/>
          </a:bodyPr>
          <a:lstStyle/>
          <a:p>
            <a:r>
              <a:rPr lang="en-US" sz="2400" dirty="0"/>
              <a:t>If the owners of both A and B decide to </a:t>
            </a:r>
            <a:r>
              <a:rPr lang="en-US" sz="2400" b="1" dirty="0"/>
              <a:t>invest</a:t>
            </a:r>
            <a:r>
              <a:rPr lang="en-US" sz="2400" dirty="0"/>
              <a:t> and </a:t>
            </a:r>
            <a:r>
              <a:rPr lang="en-US" sz="2400" b="1" dirty="0"/>
              <a:t>hire at the same time</a:t>
            </a:r>
            <a:r>
              <a:rPr lang="en-US" sz="2400" dirty="0"/>
              <a:t>, they </a:t>
            </a:r>
            <a:r>
              <a:rPr lang="en-US" sz="2400" dirty="0" smtClean="0"/>
              <a:t>would:</a:t>
            </a:r>
          </a:p>
          <a:p>
            <a:endParaRPr lang="en-US" sz="2400" dirty="0"/>
          </a:p>
          <a:p>
            <a:pPr marL="0" indent="0">
              <a:buNone/>
            </a:pPr>
            <a:endParaRPr lang="en-US" sz="2400" dirty="0" smtClean="0"/>
          </a:p>
          <a:p>
            <a:pPr marL="0" indent="0" algn="ctr">
              <a:buNone/>
            </a:pPr>
            <a:r>
              <a:rPr lang="en-US" sz="2400" dirty="0">
                <a:solidFill>
                  <a:srgbClr val="FF0000"/>
                </a:solidFill>
              </a:rPr>
              <a:t> </a:t>
            </a:r>
            <a:r>
              <a:rPr lang="en-US" sz="2400" dirty="0" smtClean="0">
                <a:solidFill>
                  <a:srgbClr val="FF0000"/>
                </a:solidFill>
              </a:rPr>
              <a:t>employ </a:t>
            </a:r>
            <a:r>
              <a:rPr lang="en-US" sz="2400" dirty="0">
                <a:solidFill>
                  <a:srgbClr val="FF0000"/>
                </a:solidFill>
              </a:rPr>
              <a:t>more </a:t>
            </a:r>
            <a:r>
              <a:rPr lang="en-US" sz="2400" dirty="0" smtClean="0">
                <a:solidFill>
                  <a:srgbClr val="FF0000"/>
                </a:solidFill>
              </a:rPr>
              <a:t>workers </a:t>
            </a:r>
            <a:r>
              <a:rPr lang="en-US" sz="2400" dirty="0" smtClean="0">
                <a:solidFill>
                  <a:schemeClr val="tx2"/>
                </a:solidFill>
                <a:sym typeface="Wingdings" panose="05000000000000000000" pitchFamily="2" charset="2"/>
              </a:rPr>
              <a:t></a:t>
            </a:r>
            <a:r>
              <a:rPr lang="en-US" sz="2400" dirty="0" smtClean="0">
                <a:solidFill>
                  <a:srgbClr val="FF0000"/>
                </a:solidFill>
                <a:sym typeface="Wingdings" panose="05000000000000000000" pitchFamily="2" charset="2"/>
              </a:rPr>
              <a:t> </a:t>
            </a:r>
            <a:r>
              <a:rPr lang="en-US" sz="2400" dirty="0" smtClean="0">
                <a:solidFill>
                  <a:srgbClr val="FF0000"/>
                </a:solidFill>
              </a:rPr>
              <a:t>who </a:t>
            </a:r>
            <a:r>
              <a:rPr lang="en-US" sz="2400" dirty="0">
                <a:solidFill>
                  <a:srgbClr val="FF0000"/>
                </a:solidFill>
              </a:rPr>
              <a:t>would spend </a:t>
            </a:r>
            <a:r>
              <a:rPr lang="en-US" sz="2400" dirty="0" smtClean="0">
                <a:solidFill>
                  <a:srgbClr val="FF0000"/>
                </a:solidFill>
              </a:rPr>
              <a:t>more </a:t>
            </a:r>
            <a:r>
              <a:rPr lang="en-US" sz="2400" dirty="0" smtClean="0">
                <a:solidFill>
                  <a:schemeClr val="tx2"/>
                </a:solidFill>
                <a:sym typeface="Wingdings" panose="05000000000000000000" pitchFamily="2" charset="2"/>
              </a:rPr>
              <a:t></a:t>
            </a:r>
            <a:r>
              <a:rPr lang="en-US" sz="2400" dirty="0" smtClean="0">
                <a:solidFill>
                  <a:srgbClr val="FF0000"/>
                </a:solidFill>
                <a:sym typeface="Wingdings" panose="05000000000000000000" pitchFamily="2" charset="2"/>
              </a:rPr>
              <a:t> </a:t>
            </a:r>
            <a:r>
              <a:rPr lang="en-US" sz="2400" dirty="0" smtClean="0">
                <a:solidFill>
                  <a:srgbClr val="FF0000"/>
                </a:solidFill>
              </a:rPr>
              <a:t>increasing </a:t>
            </a:r>
            <a:r>
              <a:rPr lang="en-US" sz="2400" dirty="0">
                <a:solidFill>
                  <a:srgbClr val="FF0000"/>
                </a:solidFill>
              </a:rPr>
              <a:t>the demand for the products of both </a:t>
            </a:r>
            <a:r>
              <a:rPr lang="en-US" sz="2400" dirty="0" smtClean="0">
                <a:solidFill>
                  <a:srgbClr val="FF0000"/>
                </a:solidFill>
              </a:rPr>
              <a:t>firms </a:t>
            </a:r>
            <a:r>
              <a:rPr lang="en-US" sz="2400" dirty="0" smtClean="0">
                <a:solidFill>
                  <a:schemeClr val="tx2"/>
                </a:solidFill>
                <a:sym typeface="Wingdings" panose="05000000000000000000" pitchFamily="2" charset="2"/>
              </a:rPr>
              <a:t></a:t>
            </a:r>
            <a:r>
              <a:rPr lang="en-US" sz="2400" dirty="0" smtClean="0">
                <a:solidFill>
                  <a:srgbClr val="FF0000"/>
                </a:solidFill>
                <a:sym typeface="Wingdings" panose="05000000000000000000" pitchFamily="2" charset="2"/>
              </a:rPr>
              <a:t> </a:t>
            </a:r>
            <a:r>
              <a:rPr lang="en-US" sz="2400" dirty="0">
                <a:solidFill>
                  <a:srgbClr val="FF0000"/>
                </a:solidFill>
                <a:sym typeface="Wingdings" panose="05000000000000000000" pitchFamily="2" charset="2"/>
              </a:rPr>
              <a:t>t</a:t>
            </a:r>
            <a:r>
              <a:rPr lang="en-US" sz="2400" dirty="0" smtClean="0">
                <a:solidFill>
                  <a:srgbClr val="FF0000"/>
                </a:solidFill>
              </a:rPr>
              <a:t>he </a:t>
            </a:r>
            <a:r>
              <a:rPr lang="en-US" sz="2400" dirty="0">
                <a:solidFill>
                  <a:srgbClr val="FF0000"/>
                </a:solidFill>
              </a:rPr>
              <a:t>profits of both would </a:t>
            </a:r>
            <a:r>
              <a:rPr lang="en-US" sz="2400" dirty="0" smtClean="0">
                <a:solidFill>
                  <a:srgbClr val="FF0000"/>
                </a:solidFill>
              </a:rPr>
              <a:t>rise.</a:t>
            </a:r>
            <a:endParaRPr lang="en-US" sz="2400" dirty="0">
              <a:solidFill>
                <a:srgbClr val="FF0000"/>
              </a:solidFill>
            </a:endParaRPr>
          </a:p>
        </p:txBody>
      </p:sp>
    </p:spTree>
    <p:extLst>
      <p:ext uri="{BB962C8B-B14F-4D97-AF65-F5344CB8AC3E}">
        <p14:creationId xmlns:p14="http://schemas.microsoft.com/office/powerpoint/2010/main" val="28727399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Positive Expectations Of Future Demand Create A Virtuous Circle</a:t>
            </a:r>
            <a:endParaRPr lang="en-US" b="1" dirty="0"/>
          </a:p>
        </p:txBody>
      </p:sp>
      <p:pic>
        <p:nvPicPr>
          <p:cNvPr id="4" name="Content Placeholder 3"/>
          <p:cNvPicPr>
            <a:picLocks noGrp="1" noChangeAspect="1"/>
          </p:cNvPicPr>
          <p:nvPr>
            <p:ph idx="1"/>
          </p:nvPr>
        </p:nvPicPr>
        <p:blipFill>
          <a:blip r:embed="rId2"/>
          <a:stretch>
            <a:fillRect/>
          </a:stretch>
        </p:blipFill>
        <p:spPr>
          <a:xfrm>
            <a:off x="1600671" y="2440655"/>
            <a:ext cx="8104643" cy="3248025"/>
          </a:xfrm>
          <a:prstGeom prst="rect">
            <a:avLst/>
          </a:prstGeom>
        </p:spPr>
      </p:pic>
    </p:spTree>
    <p:extLst>
      <p:ext uri="{BB962C8B-B14F-4D97-AF65-F5344CB8AC3E}">
        <p14:creationId xmlns:p14="http://schemas.microsoft.com/office/powerpoint/2010/main" val="40499679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17&quot;&gt;&lt;/object&gt;&lt;object type=&quot;2&quot; unique_id=&quot;10018&quot;&gt;&lt;object type=&quot;3&quot; unique_id=&quot;10025&quot;&gt;&lt;property id=&quot;20148&quot; value=&quot;5&quot;/&gt;&lt;property id=&quot;20300&quot; value=&quot;Slide 1 - &amp;quot;Unit 6&amp;quot;&quot;/&gt;&lt;property id=&quot;20307&quot; value=&quot;256&quot;/&gt;&lt;/object&gt;&lt;object type=&quot;3&quot; unique_id=&quot;10026&quot;&gt;&lt;property id=&quot;20148&quot; value=&quot;5&quot;/&gt;&lt;property id=&quot;20300&quot; value=&quot;Slide 3 - &amp;quot;The Unit in Context&amp;quot;&quot;/&gt;&lt;property id=&quot;20307&quot; value=&quot;257&quot;/&gt;&lt;/object&gt;&lt;object type=&quot;3&quot; unique_id=&quot;10055&quot;&gt;&lt;property id=&quot;20148&quot; value=&quot;5&quot;/&gt;&lt;property id=&quot;20300&quot; value=&quot;Slide 4 - &amp;quot;This Unit &amp;quot;&quot;/&gt;&lt;property id=&quot;20307&quot; value=&quot;258&quot;/&gt;&lt;/object&gt;&lt;object type=&quot;3&quot; unique_id=&quot;10151&quot;&gt;&lt;property id=&quot;20148&quot; value=&quot;5&quot;/&gt;&lt;property id=&quot;20300&quot; value=&quot;Slide 6 - &amp;quot;Firms and Wage Contracts&amp;quot;&quot;/&gt;&lt;property id=&quot;20307&quot; value=&quot;259&quot;/&gt;&lt;/object&gt;&lt;object type=&quot;3&quot; unique_id=&quot;10218&quot;&gt;&lt;property id=&quot;20148&quot; value=&quot;5&quot;/&gt;&lt;property id=&quot;20300&quot; value=&quot;Slide 7 - &amp;quot;Firms and Wage Contracts&amp;quot;&quot;/&gt;&lt;property id=&quot;20307&quot; value=&quot;260&quot;/&gt;&lt;/object&gt;&lt;object type=&quot;3&quot; unique_id=&quot;19938&quot;&gt;&lt;property id=&quot;20148&quot; value=&quot;5&quot;/&gt;&lt;property id=&quot;20300&quot; value=&quot;Slide 8&quot;/&gt;&lt;property id=&quot;20307&quot; value=&quot;261&quot;/&gt;&lt;/object&gt;&lt;object type=&quot;3&quot; unique_id=&quot;20019&quot;&gt;&lt;property id=&quot;20148&quot; value=&quot;5&quot;/&gt;&lt;property id=&quot;20300&quot; value=&quot;Slide 2 - &amp;quot;A. Introduction&amp;quot;&quot;/&gt;&lt;property id=&quot;20307&quot; value=&quot;262&quot;/&gt;&lt;/object&gt;&lt;object type=&quot;3&quot; unique_id=&quot;20065&quot;&gt;&lt;property id=&quot;20148&quot; value=&quot;5&quot;/&gt;&lt;property id=&quot;20300&quot; value=&quot;Slide 5 - &amp;quot;B. Labour Contracts and Employment Rents&amp;quot;&quot;/&gt;&lt;property id=&quot;20307&quot; value=&quot;263&quot;/&gt;&lt;/object&gt;&lt;object type=&quot;3&quot; unique_id=&quot;20066&quot;&gt;&lt;property id=&quot;20148&quot; value=&quot;5&quot;/&gt;&lt;property id=&quot;20300&quot; value=&quot;Slide 9 - &amp;quot;C. Labour Discipline Model&amp;quot;&quot;/&gt;&lt;property id=&quot;20307&quot; value=&quot;264&quot;/&gt;&lt;/object&gt;&lt;object type=&quot;3&quot; unique_id=&quot;20144&quot;&gt;&lt;property id=&quot;20148&quot; value=&quot;5&quot;/&gt;&lt;property id=&quot;20300&quot; value=&quot;Slide 14 - &amp;quot;D. The Wage Curve&amp;quot;&quot;/&gt;&lt;property id=&quot;20307&quot; value=&quot;265&quot;/&gt;&lt;/object&gt;&lt;object type=&quot;3&quot; unique_id=&quot;20145&quot;&gt;&lt;property id=&quot;20148&quot; value=&quot;5&quot;/&gt;&lt;property id=&quot;20300&quot; value=&quot;Slide 18 - &amp;quot;E. Fairness and Reciprocity&amp;quot;&quot;/&gt;&lt;property id=&quot;20307&quot; value=&quot;266&quot;/&gt;&lt;/object&gt;&lt;object type=&quot;3&quot; unique_id=&quot;20185&quot;&gt;&lt;property id=&quot;20148&quot; value=&quot;5&quot;/&gt;&lt;property id=&quot;20300&quot; value=&quot;Slide 19 - &amp;quot;G. Looking Forward&amp;quot;&quot;/&gt;&lt;property id=&quot;20307&quot; value=&quot;267&quot;/&gt;&lt;/object&gt;&lt;object type=&quot;3&quot; unique_id=&quot;20228&quot;&gt;&lt;property id=&quot;20148&quot; value=&quot;5&quot;/&gt;&lt;property id=&quot;20300&quot; value=&quot;Slide 20 - &amp;quot;Firms and their Customers&amp;quot;&quot;/&gt;&lt;property id=&quot;20307&quot; value=&quot;268&quot;/&gt;&lt;/object&gt;&lt;object type=&quot;3&quot; unique_id=&quot;20567&quot;&gt;&lt;property id=&quot;20148&quot; value=&quot;5&quot;/&gt;&lt;property id=&quot;20300&quot; value=&quot;Slide 10&quot;/&gt;&lt;property id=&quot;20307&quot; value=&quot;269&quot;/&gt;&lt;/object&gt;&lt;object type=&quot;3&quot; unique_id=&quot;20696&quot;&gt;&lt;property id=&quot;20148&quot; value=&quot;5&quot;/&gt;&lt;property id=&quot;20300&quot; value=&quot;Slide 12&quot;/&gt;&lt;property id=&quot;20307&quot; value=&quot;270&quot;/&gt;&lt;/object&gt;&lt;object type=&quot;3&quot; unique_id=&quot;20782&quot;&gt;&lt;property id=&quot;20148&quot; value=&quot;5&quot;/&gt;&lt;property id=&quot;20300&quot; value=&quot;Slide 13&quot;/&gt;&lt;property id=&quot;20307&quot; value=&quot;271&quot;/&gt;&lt;/object&gt;&lt;object type=&quot;3&quot; unique_id=&quot;20963&quot;&gt;&lt;property id=&quot;20148&quot; value=&quot;5&quot;/&gt;&lt;property id=&quot;20300&quot; value=&quot;Slide 11&quot;/&gt;&lt;property id=&quot;20307&quot; value=&quot;272&quot;/&gt;&lt;/object&gt;&lt;object type=&quot;3&quot; unique_id=&quot;21116&quot;&gt;&lt;property id=&quot;20148&quot; value=&quot;5&quot;/&gt;&lt;property id=&quot;20300&quot; value=&quot;Slide 16&quot;/&gt;&lt;property id=&quot;20307&quot; value=&quot;273&quot;/&gt;&lt;/object&gt;&lt;object type=&quot;3&quot; unique_id=&quot;21217&quot;&gt;&lt;property id=&quot;20148&quot; value=&quot;5&quot;/&gt;&lt;property id=&quot;20300&quot; value=&quot;Slide 15&quot;/&gt;&lt;property id=&quot;20307&quot; value=&quot;274&quot;/&gt;&lt;/object&gt;&lt;object type=&quot;3&quot; unique_id=&quot;21428&quot;&gt;&lt;property id=&quot;20148&quot; value=&quot;5&quot;/&gt;&lt;property id=&quot;20300&quot; value=&quot;Slide 17&quot;/&gt;&lt;property id=&quot;20307&quot; value=&quot;275&quot;/&gt;&lt;/object&gt;&lt;/object&gt;&lt;/object&gt;&lt;/database&gt;"/>
  <p:tag name="SECTOMILLISECCONVERTED" val="1"/>
</p:tagLst>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FF5A50"/>
      </a:accent1>
      <a:accent2>
        <a:srgbClr val="FFECD0"/>
      </a:accent2>
      <a:accent3>
        <a:srgbClr val="EBEBEB"/>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1845</TotalTime>
  <Words>6441</Words>
  <Application>Microsoft Office PowerPoint</Application>
  <PresentationFormat>Widescreen</PresentationFormat>
  <Paragraphs>543</Paragraphs>
  <Slides>112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112</vt:i4>
      </vt:variant>
    </vt:vector>
  </HeadingPairs>
  <TitlesOfParts>
    <vt:vector size="120" baseType="lpstr">
      <vt:lpstr>Arial</vt:lpstr>
      <vt:lpstr>Calibri</vt:lpstr>
      <vt:lpstr>Calibri Light</vt:lpstr>
      <vt:lpstr>Comic Sans MS</vt:lpstr>
      <vt:lpstr>Courier New</vt:lpstr>
      <vt:lpstr>Source Sans Pro</vt:lpstr>
      <vt:lpstr>Wingdings</vt:lpstr>
      <vt:lpstr>Office Theme</vt:lpstr>
      <vt:lpstr>Unit 13</vt:lpstr>
      <vt:lpstr>PowerPoint Presentation</vt:lpstr>
      <vt:lpstr>A. Introduction</vt:lpstr>
      <vt:lpstr>The Context for This Unit</vt:lpstr>
      <vt:lpstr>Key Points</vt:lpstr>
      <vt:lpstr>This Unit </vt:lpstr>
      <vt:lpstr>B. The business cycle</vt:lpstr>
      <vt:lpstr>Growth and Fluctuations</vt:lpstr>
      <vt:lpstr>Growth and Fluctuations</vt:lpstr>
      <vt:lpstr>Natural Log versus Level</vt:lpstr>
      <vt:lpstr>Long- Run Growth versus Fluctuations </vt:lpstr>
      <vt:lpstr>The Business Cycle</vt:lpstr>
      <vt:lpstr>The Business Cycle</vt:lpstr>
      <vt:lpstr>The Business Cycle</vt:lpstr>
      <vt:lpstr>The Business Cycle</vt:lpstr>
      <vt:lpstr>The Business Cycle</vt:lpstr>
      <vt:lpstr>The Business Cycle</vt:lpstr>
      <vt:lpstr>        Okun’s Law</vt:lpstr>
      <vt:lpstr>PowerPoint Presentation</vt:lpstr>
      <vt:lpstr>The Relationship Between Output Growth and Unemployment</vt:lpstr>
      <vt:lpstr>C. Measuring The Aggregate Economy</vt:lpstr>
      <vt:lpstr>Measuring The Aggregate Economy </vt:lpstr>
      <vt:lpstr>Measuring The Aggregate Economy </vt:lpstr>
      <vt:lpstr>Production</vt:lpstr>
      <vt:lpstr>Circular Flow Model Shows this Equivalence </vt:lpstr>
      <vt:lpstr>Exports, imports, and government</vt:lpstr>
      <vt:lpstr>Expenditure Is a Key to Understanding Recessions</vt:lpstr>
      <vt:lpstr>Components of GDP</vt:lpstr>
      <vt:lpstr>Expenditure Is a Key to Understanding Recessions</vt:lpstr>
      <vt:lpstr>Consumption</vt:lpstr>
      <vt:lpstr>Consumption</vt:lpstr>
      <vt:lpstr>Investment</vt:lpstr>
      <vt:lpstr>Inventories</vt:lpstr>
      <vt:lpstr>Government Spending on Goods And Services  </vt:lpstr>
      <vt:lpstr>Government Spending on Goods And Services  </vt:lpstr>
      <vt:lpstr>Trade Balance</vt:lpstr>
      <vt:lpstr>Components of GDP: Expenditure Approach</vt:lpstr>
      <vt:lpstr> Decomposition of GDP </vt:lpstr>
      <vt:lpstr>A Business Cycle Model</vt:lpstr>
      <vt:lpstr>GDP Measures Aggregate Demand</vt:lpstr>
      <vt:lpstr>How Much Each Component Of Expenditure Contributes Towards GDP Fluctuations?</vt:lpstr>
      <vt:lpstr>PowerPoint Presentation</vt:lpstr>
      <vt:lpstr>Components of GDP growth</vt:lpstr>
      <vt:lpstr> Contributions of the Components of Expenditure to US GDP Growth</vt:lpstr>
      <vt:lpstr> Contributions of the Components of Expenditure to US GDP Growth</vt:lpstr>
      <vt:lpstr>Shortcomings of GDP as a Measure </vt:lpstr>
      <vt:lpstr>D. Economic fluctuations and consumption</vt:lpstr>
      <vt:lpstr>How Each Sector Derive Economic Fluctuations?</vt:lpstr>
      <vt:lpstr>How the agricultural sector drove fluctuations in GDP: An Agrarian Economy</vt:lpstr>
      <vt:lpstr>How the agricultural sector drove fluctuations in GDP: An Agrarian Economy</vt:lpstr>
      <vt:lpstr>How the agricultural sector drove fluctuations in GDP: An Agrarian Economy</vt:lpstr>
      <vt:lpstr>How the agricultural sector drove fluctuations in GDP: An Agrarian Economy</vt:lpstr>
      <vt:lpstr>How the agricultural sector drove fluctuations in GDP: An Agrarian Economy</vt:lpstr>
      <vt:lpstr>Economic fluctuations</vt:lpstr>
      <vt:lpstr>Costs and Causes of Economic Fluctuations</vt:lpstr>
      <vt:lpstr>How Households Cope with Income Shock?</vt:lpstr>
      <vt:lpstr>Income Shock: Self-insurance</vt:lpstr>
      <vt:lpstr>Income Shock: Co-insurance</vt:lpstr>
      <vt:lpstr>Consumption Smoothing and Altruism </vt:lpstr>
      <vt:lpstr>Economy-wide Shocks</vt:lpstr>
      <vt:lpstr>Why is Consumption Smooth?</vt:lpstr>
      <vt:lpstr>Self-Insurance is a Basic Source of Stability</vt:lpstr>
      <vt:lpstr>Stabilization Measures: Consumption Smoothing</vt:lpstr>
      <vt:lpstr>Permanent Income Hypothesis: A Model of Consumption Throughout A Person’s Life</vt:lpstr>
      <vt:lpstr>Permanent Income Hypothesis: A Model of Consumption Throughout A Person’s Life</vt:lpstr>
      <vt:lpstr>Income over time  </vt:lpstr>
      <vt:lpstr>Consumption expenditure  </vt:lpstr>
      <vt:lpstr>The individual borrows while young  </vt:lpstr>
      <vt:lpstr>Income Shocks</vt:lpstr>
      <vt:lpstr>What If the Individuals Encounters an Unexpected Income Shock?</vt:lpstr>
      <vt:lpstr>Permanent Income Hypothesis: A Model of Consumption Throughout A Person’s Life</vt:lpstr>
      <vt:lpstr>Three Things that Constrain Consumption Smoothing During Income Shocks</vt:lpstr>
      <vt:lpstr>Credit Constraints </vt:lpstr>
      <vt:lpstr>Income Over Time  </vt:lpstr>
      <vt:lpstr>Consumption Smoothing  </vt:lpstr>
      <vt:lpstr>The Effect of Credit Constraints  </vt:lpstr>
      <vt:lpstr>Credit-constrained and Unconstrained Households</vt:lpstr>
      <vt:lpstr>Same Income In Both Periods  </vt:lpstr>
      <vt:lpstr>An Unconstrained Household  </vt:lpstr>
      <vt:lpstr>Preference For Smoothing  </vt:lpstr>
      <vt:lpstr>A Negative Shock  </vt:lpstr>
      <vt:lpstr>The Budget Constraint  </vt:lpstr>
      <vt:lpstr>The Highest Indifference Curve  </vt:lpstr>
      <vt:lpstr>We Learn From This Example That: </vt:lpstr>
      <vt:lpstr>Limitations to smoothing: weakness of will</vt:lpstr>
      <vt:lpstr>Limited Co-Insurance</vt:lpstr>
      <vt:lpstr>German Experience: A Success Story</vt:lpstr>
      <vt:lpstr>E. Economic Fluctuations And Investment</vt:lpstr>
      <vt:lpstr>Investors Behavior is Different from Consumers</vt:lpstr>
      <vt:lpstr>Investment Occurs In Waves</vt:lpstr>
      <vt:lpstr>Investment Occurs In Waves:  Technological Innovation</vt:lpstr>
      <vt:lpstr>Investment Occurs In Waves:  Technological Innovation</vt:lpstr>
      <vt:lpstr> Investment In New Technologies And The Dotcom Bubble (1991–2015). </vt:lpstr>
      <vt:lpstr>Irrational Exuberance</vt:lpstr>
      <vt:lpstr>Investment Occurs In Waves:  Credit Constraint</vt:lpstr>
      <vt:lpstr>How One Firm’s Investment Can Induce Another Firm To Invest: A Game Theory Approach</vt:lpstr>
      <vt:lpstr>Negative Expectations Of Future Demand Create A Vicious Circle</vt:lpstr>
      <vt:lpstr>How One Firm’s Investment Can Induce Another Firm To Invest: A Game Theory Approach</vt:lpstr>
      <vt:lpstr>Positive Expectations Of Future Demand Create A Virtuous Circle</vt:lpstr>
      <vt:lpstr> Capacity Utilization Rate</vt:lpstr>
      <vt:lpstr>How One Firm’s Investment Can Induce Another Firm To Invest: A Game Theory Approach</vt:lpstr>
      <vt:lpstr>Investment: A Coordination Game</vt:lpstr>
      <vt:lpstr>Investment: A Coordination Game</vt:lpstr>
      <vt:lpstr>Business confidence</vt:lpstr>
      <vt:lpstr>Investment and the aggregate economy</vt:lpstr>
      <vt:lpstr>Other components of GDP</vt:lpstr>
      <vt:lpstr>F. Inflation</vt:lpstr>
      <vt:lpstr>Inflation, GDP, and Unemployment</vt:lpstr>
      <vt:lpstr>Trends in inflation</vt:lpstr>
      <vt:lpstr>Measuring inflation</vt:lpstr>
      <vt:lpstr>Summary</vt:lpstr>
      <vt:lpstr>In the next unit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13</dc:title>
  <dc:creator>Elham Saeidinezhad</dc:creator>
  <cp:lastModifiedBy>Elham Saeidinezhad</cp:lastModifiedBy>
  <cp:revision>162</cp:revision>
  <dcterms:created xsi:type="dcterms:W3CDTF">2019-10-27T06:55:37Z</dcterms:created>
  <dcterms:modified xsi:type="dcterms:W3CDTF">2019-11-13T21:50:33Z</dcterms:modified>
</cp:coreProperties>
</file>