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handoutMasterIdLst>
    <p:handoutMasterId r:id="rId92"/>
  </p:handoutMasterIdLst>
  <p:sldIdLst>
    <p:sldId id="256" r:id="rId2"/>
    <p:sldId id="276" r:id="rId3"/>
    <p:sldId id="336" r:id="rId4"/>
    <p:sldId id="333" r:id="rId5"/>
    <p:sldId id="334" r:id="rId6"/>
    <p:sldId id="341" r:id="rId7"/>
    <p:sldId id="344" r:id="rId8"/>
    <p:sldId id="342" r:id="rId9"/>
    <p:sldId id="343" r:id="rId10"/>
    <p:sldId id="350" r:id="rId11"/>
    <p:sldId id="335" r:id="rId12"/>
    <p:sldId id="351" r:id="rId13"/>
    <p:sldId id="345" r:id="rId14"/>
    <p:sldId id="353" r:id="rId15"/>
    <p:sldId id="352" r:id="rId16"/>
    <p:sldId id="349" r:id="rId17"/>
    <p:sldId id="348" r:id="rId18"/>
    <p:sldId id="301" r:id="rId19"/>
    <p:sldId id="354" r:id="rId20"/>
    <p:sldId id="355" r:id="rId21"/>
    <p:sldId id="302" r:id="rId22"/>
    <p:sldId id="356" r:id="rId23"/>
    <p:sldId id="303" r:id="rId24"/>
    <p:sldId id="357" r:id="rId25"/>
    <p:sldId id="358" r:id="rId26"/>
    <p:sldId id="366" r:id="rId27"/>
    <p:sldId id="369" r:id="rId28"/>
    <p:sldId id="370" r:id="rId29"/>
    <p:sldId id="371" r:id="rId30"/>
    <p:sldId id="372" r:id="rId31"/>
    <p:sldId id="367" r:id="rId32"/>
    <p:sldId id="373" r:id="rId33"/>
    <p:sldId id="368" r:id="rId34"/>
    <p:sldId id="374" r:id="rId35"/>
    <p:sldId id="361" r:id="rId36"/>
    <p:sldId id="306" r:id="rId37"/>
    <p:sldId id="376" r:id="rId38"/>
    <p:sldId id="377" r:id="rId39"/>
    <p:sldId id="387" r:id="rId40"/>
    <p:sldId id="359" r:id="rId41"/>
    <p:sldId id="360" r:id="rId42"/>
    <p:sldId id="362" r:id="rId43"/>
    <p:sldId id="364" r:id="rId44"/>
    <p:sldId id="365" r:id="rId45"/>
    <p:sldId id="363" r:id="rId46"/>
    <p:sldId id="308" r:id="rId47"/>
    <p:sldId id="378" r:id="rId48"/>
    <p:sldId id="385" r:id="rId49"/>
    <p:sldId id="386" r:id="rId50"/>
    <p:sldId id="388" r:id="rId51"/>
    <p:sldId id="379" r:id="rId52"/>
    <p:sldId id="380" r:id="rId53"/>
    <p:sldId id="381" r:id="rId54"/>
    <p:sldId id="382" r:id="rId55"/>
    <p:sldId id="383" r:id="rId56"/>
    <p:sldId id="384" r:id="rId57"/>
    <p:sldId id="310" r:id="rId58"/>
    <p:sldId id="390" r:id="rId59"/>
    <p:sldId id="397" r:id="rId60"/>
    <p:sldId id="398" r:id="rId61"/>
    <p:sldId id="389" r:id="rId62"/>
    <p:sldId id="392" r:id="rId63"/>
    <p:sldId id="393" r:id="rId64"/>
    <p:sldId id="394" r:id="rId65"/>
    <p:sldId id="395" r:id="rId66"/>
    <p:sldId id="396" r:id="rId67"/>
    <p:sldId id="311" r:id="rId68"/>
    <p:sldId id="399" r:id="rId69"/>
    <p:sldId id="401" r:id="rId70"/>
    <p:sldId id="402" r:id="rId71"/>
    <p:sldId id="400" r:id="rId72"/>
    <p:sldId id="403" r:id="rId73"/>
    <p:sldId id="404" r:id="rId74"/>
    <p:sldId id="405" r:id="rId75"/>
    <p:sldId id="406" r:id="rId76"/>
    <p:sldId id="418" r:id="rId77"/>
    <p:sldId id="407" r:id="rId78"/>
    <p:sldId id="408" r:id="rId79"/>
    <p:sldId id="409" r:id="rId80"/>
    <p:sldId id="410" r:id="rId81"/>
    <p:sldId id="411" r:id="rId82"/>
    <p:sldId id="313" r:id="rId83"/>
    <p:sldId id="412" r:id="rId84"/>
    <p:sldId id="413" r:id="rId85"/>
    <p:sldId id="414" r:id="rId86"/>
    <p:sldId id="415" r:id="rId87"/>
    <p:sldId id="416" r:id="rId88"/>
    <p:sldId id="417" r:id="rId89"/>
    <p:sldId id="327" r:id="rId90"/>
  </p:sldIdLst>
  <p:sldSz cx="12192000" cy="6858000"/>
  <p:notesSz cx="6858000" cy="9144000"/>
  <p:custDataLst>
    <p:tags r:id="rId9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107" d="100"/>
          <a:sy n="107" d="100"/>
        </p:scale>
        <p:origin x="126" y="20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9B1A07-F18E-41BE-95F5-1B9BC58AF744}" type="datetimeFigureOut">
              <a:rPr lang="en-GB" smtClean="0"/>
              <a:pPr/>
              <a:t>30/10/2019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638E3D-771E-4672-A11D-8D2C32B32D69}" type="slidenum">
              <a:rPr lang="en-GB" smtClean="0"/>
              <a:pPr/>
              <a:t>‹#›</a:t>
            </a:fld>
            <a:endParaRPr lang="en-GB"/>
          </a:p>
        </p:txBody>
      </p:sp>
    </p:spTree>
    <p:extLst>
      <p:ext uri="{BB962C8B-B14F-4D97-AF65-F5344CB8AC3E}">
        <p14:creationId xmlns:p14="http://schemas.microsoft.com/office/powerpoint/2010/main" val="2232973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1D4287-04A9-4C73-9D55-232C8596F91F}" type="datetimeFigureOut">
              <a:rPr lang="en-GB" smtClean="0"/>
              <a:pPr/>
              <a:t>30/10/2019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AB5415-19B2-4E24-9144-8E58C47607AD}" type="slidenum">
              <a:rPr lang="en-GB" smtClean="0"/>
              <a:pPr/>
              <a:t>‹#›</a:t>
            </a:fld>
            <a:endParaRPr lang="en-GB"/>
          </a:p>
        </p:txBody>
      </p:sp>
    </p:spTree>
    <p:extLst>
      <p:ext uri="{BB962C8B-B14F-4D97-AF65-F5344CB8AC3E}">
        <p14:creationId xmlns:p14="http://schemas.microsoft.com/office/powerpoint/2010/main" val="7681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AB5415-19B2-4E24-9144-8E58C47607AD}" type="slidenum">
              <a:rPr lang="en-GB" smtClean="0"/>
              <a:pPr/>
              <a:t>4</a:t>
            </a:fld>
            <a:endParaRPr lang="en-GB"/>
          </a:p>
        </p:txBody>
      </p:sp>
    </p:spTree>
    <p:extLst>
      <p:ext uri="{BB962C8B-B14F-4D97-AF65-F5344CB8AC3E}">
        <p14:creationId xmlns:p14="http://schemas.microsoft.com/office/powerpoint/2010/main" val="3041293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9" name="Group 8"/>
          <p:cNvGrpSpPr/>
          <p:nvPr userDrawn="1"/>
        </p:nvGrpSpPr>
        <p:grpSpPr>
          <a:xfrm>
            <a:off x="0" y="6588034"/>
            <a:ext cx="12200164" cy="278130"/>
            <a:chOff x="0" y="6588034"/>
            <a:chExt cx="12200164" cy="278130"/>
          </a:xfrm>
        </p:grpSpPr>
        <p:sp>
          <p:nvSpPr>
            <p:cNvPr id="7" name="Rectangle 6"/>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1000516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12200164"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1726155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12200164"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289644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12200164"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54868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0" y="6588034"/>
            <a:ext cx="12200164"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207566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7"/>
          <p:cNvGrpSpPr/>
          <p:nvPr userDrawn="1"/>
        </p:nvGrpSpPr>
        <p:grpSpPr>
          <a:xfrm>
            <a:off x="0" y="6588034"/>
            <a:ext cx="12200164" cy="278130"/>
            <a:chOff x="0" y="6588034"/>
            <a:chExt cx="12200164" cy="278130"/>
          </a:xfrm>
        </p:grpSpPr>
        <p:sp>
          <p:nvSpPr>
            <p:cNvPr id="9" name="Rectangle 8"/>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2410096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0" name="Group 9"/>
          <p:cNvGrpSpPr/>
          <p:nvPr userDrawn="1"/>
        </p:nvGrpSpPr>
        <p:grpSpPr>
          <a:xfrm>
            <a:off x="0" y="6588034"/>
            <a:ext cx="12200164" cy="278130"/>
            <a:chOff x="0" y="6588034"/>
            <a:chExt cx="12200164" cy="278130"/>
          </a:xfrm>
        </p:grpSpPr>
        <p:sp>
          <p:nvSpPr>
            <p:cNvPr id="11" name="Rectangle 10"/>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413686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grpSp>
        <p:nvGrpSpPr>
          <p:cNvPr id="6" name="Group 5"/>
          <p:cNvGrpSpPr/>
          <p:nvPr userDrawn="1"/>
        </p:nvGrpSpPr>
        <p:grpSpPr>
          <a:xfrm>
            <a:off x="0" y="6588034"/>
            <a:ext cx="12200164" cy="278130"/>
            <a:chOff x="0" y="6588034"/>
            <a:chExt cx="12200164" cy="278130"/>
          </a:xfrm>
        </p:grpSpPr>
        <p:sp>
          <p:nvSpPr>
            <p:cNvPr id="7" name="Rectangle 6"/>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192513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0" y="6588034"/>
            <a:ext cx="12200164" cy="278130"/>
            <a:chOff x="0" y="6588034"/>
            <a:chExt cx="12200164" cy="278130"/>
          </a:xfrm>
        </p:grpSpPr>
        <p:sp>
          <p:nvSpPr>
            <p:cNvPr id="6" name="Rectangle 5"/>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151789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p:cNvGrpSpPr/>
          <p:nvPr userDrawn="1"/>
        </p:nvGrpSpPr>
        <p:grpSpPr>
          <a:xfrm>
            <a:off x="0" y="6588034"/>
            <a:ext cx="12200164" cy="278130"/>
            <a:chOff x="0" y="6588034"/>
            <a:chExt cx="12200164" cy="278130"/>
          </a:xfrm>
        </p:grpSpPr>
        <p:sp>
          <p:nvSpPr>
            <p:cNvPr id="9" name="Rectangle 8"/>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2418608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p:cNvGrpSpPr/>
          <p:nvPr userDrawn="1"/>
        </p:nvGrpSpPr>
        <p:grpSpPr>
          <a:xfrm>
            <a:off x="0" y="6588034"/>
            <a:ext cx="12200164" cy="278130"/>
            <a:chOff x="0" y="6588034"/>
            <a:chExt cx="12200164" cy="278130"/>
          </a:xfrm>
        </p:grpSpPr>
        <p:sp>
          <p:nvSpPr>
            <p:cNvPr id="9" name="Rectangle 8"/>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886161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12200164"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1536768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263" y="2165684"/>
            <a:ext cx="9144000" cy="916489"/>
          </a:xfrm>
        </p:spPr>
        <p:txBody>
          <a:bodyPr/>
          <a:lstStyle/>
          <a:p>
            <a:r>
              <a:rPr lang="en-GB" dirty="0">
                <a:latin typeface="+mn-lt"/>
                <a:cs typeface="Calibri"/>
              </a:rPr>
              <a:t>Unit 10</a:t>
            </a:r>
          </a:p>
        </p:txBody>
      </p:sp>
      <p:sp>
        <p:nvSpPr>
          <p:cNvPr id="3" name="Subtitle 2"/>
          <p:cNvSpPr>
            <a:spLocks noGrp="1"/>
          </p:cNvSpPr>
          <p:nvPr>
            <p:ph type="subTitle" idx="1"/>
          </p:nvPr>
        </p:nvSpPr>
        <p:spPr>
          <a:xfrm>
            <a:off x="1497263" y="3281196"/>
            <a:ext cx="9144000" cy="1655762"/>
          </a:xfrm>
        </p:spPr>
        <p:txBody>
          <a:bodyPr>
            <a:normAutofit/>
          </a:bodyPr>
          <a:lstStyle/>
          <a:p>
            <a:r>
              <a:rPr lang="en-GB" sz="3200" dirty="0"/>
              <a:t>BANKS, MONEY, AND THE CREDIT MARKET</a:t>
            </a:r>
          </a:p>
        </p:txBody>
      </p:sp>
    </p:spTree>
    <p:extLst>
      <p:ext uri="{BB962C8B-B14F-4D97-AF65-F5344CB8AC3E}">
        <p14:creationId xmlns:p14="http://schemas.microsoft.com/office/powerpoint/2010/main" val="928065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C55C3-2D30-4948-8C60-CDC98D6B3474}"/>
              </a:ext>
            </a:extLst>
          </p:cNvPr>
          <p:cNvSpPr>
            <a:spLocks noGrp="1"/>
          </p:cNvSpPr>
          <p:nvPr>
            <p:ph type="title"/>
          </p:nvPr>
        </p:nvSpPr>
        <p:spPr/>
        <p:txBody>
          <a:bodyPr/>
          <a:lstStyle/>
          <a:p>
            <a:pPr algn="ctr"/>
            <a:r>
              <a:rPr lang="en-US" dirty="0"/>
              <a:t>Elasticity and Discipline of Credit</a:t>
            </a:r>
          </a:p>
        </p:txBody>
      </p:sp>
      <p:graphicFrame>
        <p:nvGraphicFramePr>
          <p:cNvPr id="4" name="Content Placeholder 3">
            <a:extLst>
              <a:ext uri="{FF2B5EF4-FFF2-40B4-BE49-F238E27FC236}">
                <a16:creationId xmlns:a16="http://schemas.microsoft.com/office/drawing/2014/main" id="{A2F2FF87-8608-4D69-B7C0-5672E48695AB}"/>
              </a:ext>
            </a:extLst>
          </p:cNvPr>
          <p:cNvGraphicFramePr>
            <a:graphicFrameLocks noGrp="1"/>
          </p:cNvGraphicFramePr>
          <p:nvPr>
            <p:ph idx="1"/>
            <p:extLst>
              <p:ext uri="{D42A27DB-BD31-4B8C-83A1-F6EECF244321}">
                <p14:modId xmlns:p14="http://schemas.microsoft.com/office/powerpoint/2010/main" val="3684893035"/>
              </p:ext>
            </p:extLst>
          </p:nvPr>
        </p:nvGraphicFramePr>
        <p:xfrm>
          <a:off x="838200" y="2879183"/>
          <a:ext cx="10515600" cy="2758440"/>
        </p:xfrm>
        <a:graphic>
          <a:graphicData uri="http://schemas.openxmlformats.org/drawingml/2006/table">
            <a:tbl>
              <a:tblPr firstRow="1" bandRow="1">
                <a:tableStyleId>{6E25E649-3F16-4E02-A733-19D2CDBF48F0}</a:tableStyleId>
              </a:tblPr>
              <a:tblGrid>
                <a:gridCol w="5257800">
                  <a:extLst>
                    <a:ext uri="{9D8B030D-6E8A-4147-A177-3AD203B41FA5}">
                      <a16:colId xmlns:a16="http://schemas.microsoft.com/office/drawing/2014/main" val="2611832192"/>
                    </a:ext>
                  </a:extLst>
                </a:gridCol>
                <a:gridCol w="5257800">
                  <a:extLst>
                    <a:ext uri="{9D8B030D-6E8A-4147-A177-3AD203B41FA5}">
                      <a16:colId xmlns:a16="http://schemas.microsoft.com/office/drawing/2014/main" val="2329123103"/>
                    </a:ext>
                  </a:extLst>
                </a:gridCol>
              </a:tblGrid>
              <a:tr h="348210">
                <a:tc>
                  <a:txBody>
                    <a:bodyPr/>
                    <a:lstStyle/>
                    <a:p>
                      <a:r>
                        <a:rPr lang="en-US" dirty="0"/>
                        <a:t>When Confidence is high …</a:t>
                      </a:r>
                    </a:p>
                  </a:txBody>
                  <a:tcPr/>
                </a:tc>
                <a:tc>
                  <a:txBody>
                    <a:bodyPr/>
                    <a:lstStyle/>
                    <a:p>
                      <a:r>
                        <a:rPr lang="en-US" dirty="0"/>
                        <a:t>When confidence is low….</a:t>
                      </a:r>
                    </a:p>
                  </a:txBody>
                  <a:tcPr/>
                </a:tc>
                <a:extLst>
                  <a:ext uri="{0D108BD9-81ED-4DB2-BD59-A6C34878D82A}">
                    <a16:rowId xmlns:a16="http://schemas.microsoft.com/office/drawing/2014/main" val="1319718196"/>
                  </a:ext>
                </a:extLst>
              </a:tr>
              <a:tr h="370840">
                <a:tc>
                  <a:txBody>
                    <a:bodyPr/>
                    <a:lstStyle/>
                    <a:p>
                      <a:r>
                        <a:rPr lang="en-US" dirty="0"/>
                        <a:t>Bank expand credit by approving more loans, credit card applications, etc.</a:t>
                      </a:r>
                    </a:p>
                  </a:txBody>
                  <a:tcPr/>
                </a:tc>
                <a:tc>
                  <a:txBody>
                    <a:bodyPr/>
                    <a:lstStyle/>
                    <a:p>
                      <a:r>
                        <a:rPr lang="en-US" dirty="0"/>
                        <a:t>Banks are more cautious and less credit and loan applications will be approved.</a:t>
                      </a:r>
                    </a:p>
                  </a:txBody>
                  <a:tcPr/>
                </a:tc>
                <a:extLst>
                  <a:ext uri="{0D108BD9-81ED-4DB2-BD59-A6C34878D82A}">
                    <a16:rowId xmlns:a16="http://schemas.microsoft.com/office/drawing/2014/main" val="1338213179"/>
                  </a:ext>
                </a:extLst>
              </a:tr>
              <a:tr h="370840">
                <a:tc>
                  <a:txBody>
                    <a:bodyPr/>
                    <a:lstStyle/>
                    <a:p>
                      <a:r>
                        <a:rPr lang="en-US" dirty="0"/>
                        <a:t>More businesses accepted credit card, and other forms of credit as a means of payments</a:t>
                      </a:r>
                    </a:p>
                  </a:txBody>
                  <a:tcPr/>
                </a:tc>
                <a:tc>
                  <a:txBody>
                    <a:bodyPr/>
                    <a:lstStyle/>
                    <a:p>
                      <a:r>
                        <a:rPr lang="en-US" dirty="0"/>
                        <a:t>Businesses prefer debit card or cash and do not accept credit card.</a:t>
                      </a:r>
                    </a:p>
                  </a:txBody>
                  <a:tcPr/>
                </a:tc>
                <a:extLst>
                  <a:ext uri="{0D108BD9-81ED-4DB2-BD59-A6C34878D82A}">
                    <a16:rowId xmlns:a16="http://schemas.microsoft.com/office/drawing/2014/main" val="1381305929"/>
                  </a:ext>
                </a:extLst>
              </a:tr>
              <a:tr h="370840">
                <a:tc>
                  <a:txBody>
                    <a:bodyPr/>
                    <a:lstStyle/>
                    <a:p>
                      <a:r>
                        <a:rPr lang="en-US" dirty="0"/>
                        <a:t>Payment system works more smoothly</a:t>
                      </a:r>
                    </a:p>
                  </a:txBody>
                  <a:tcPr/>
                </a:tc>
                <a:tc>
                  <a:txBody>
                    <a:bodyPr/>
                    <a:lstStyle/>
                    <a:p>
                      <a:r>
                        <a:rPr lang="en-US" dirty="0"/>
                        <a:t>There will be defaults in payment.</a:t>
                      </a:r>
                    </a:p>
                  </a:txBody>
                  <a:tcPr/>
                </a:tc>
                <a:extLst>
                  <a:ext uri="{0D108BD9-81ED-4DB2-BD59-A6C34878D82A}">
                    <a16:rowId xmlns:a16="http://schemas.microsoft.com/office/drawing/2014/main" val="2646371210"/>
                  </a:ext>
                </a:extLst>
              </a:tr>
              <a:tr h="370840">
                <a:tc>
                  <a:txBody>
                    <a:bodyPr/>
                    <a:lstStyle/>
                    <a:p>
                      <a:pPr algn="ctr"/>
                      <a:r>
                        <a:rPr lang="en-US" b="1" dirty="0"/>
                        <a:t>      Expansion of Credit</a:t>
                      </a:r>
                    </a:p>
                  </a:txBody>
                  <a:tcPr/>
                </a:tc>
                <a:tc>
                  <a:txBody>
                    <a:bodyPr/>
                    <a:lstStyle/>
                    <a:p>
                      <a:pPr algn="ctr"/>
                      <a:r>
                        <a:rPr lang="en-US" b="1" dirty="0"/>
                        <a:t> Contraction of Credit</a:t>
                      </a:r>
                    </a:p>
                  </a:txBody>
                  <a:tcPr/>
                </a:tc>
                <a:extLst>
                  <a:ext uri="{0D108BD9-81ED-4DB2-BD59-A6C34878D82A}">
                    <a16:rowId xmlns:a16="http://schemas.microsoft.com/office/drawing/2014/main" val="4229187691"/>
                  </a:ext>
                </a:extLst>
              </a:tr>
              <a:tr h="370840">
                <a:tc>
                  <a:txBody>
                    <a:bodyPr/>
                    <a:lstStyle/>
                    <a:p>
                      <a:pPr algn="ctr"/>
                      <a:r>
                        <a:rPr lang="en-US" b="1" dirty="0">
                          <a:solidFill>
                            <a:schemeClr val="accent1"/>
                          </a:solidFill>
                        </a:rPr>
                        <a:t>Economic Boom</a:t>
                      </a:r>
                    </a:p>
                  </a:txBody>
                  <a:tcPr/>
                </a:tc>
                <a:tc>
                  <a:txBody>
                    <a:bodyPr/>
                    <a:lstStyle/>
                    <a:p>
                      <a:pPr algn="ctr"/>
                      <a:r>
                        <a:rPr lang="en-US" b="1" dirty="0">
                          <a:solidFill>
                            <a:schemeClr val="accent1"/>
                          </a:solidFill>
                        </a:rPr>
                        <a:t> Economic Bust</a:t>
                      </a:r>
                    </a:p>
                  </a:txBody>
                  <a:tcPr/>
                </a:tc>
                <a:extLst>
                  <a:ext uri="{0D108BD9-81ED-4DB2-BD59-A6C34878D82A}">
                    <a16:rowId xmlns:a16="http://schemas.microsoft.com/office/drawing/2014/main" val="1269235847"/>
                  </a:ext>
                </a:extLst>
              </a:tr>
            </a:tbl>
          </a:graphicData>
        </a:graphic>
      </p:graphicFrame>
      <p:sp>
        <p:nvSpPr>
          <p:cNvPr id="5" name="Rectangle 4">
            <a:extLst>
              <a:ext uri="{FF2B5EF4-FFF2-40B4-BE49-F238E27FC236}">
                <a16:creationId xmlns:a16="http://schemas.microsoft.com/office/drawing/2014/main" id="{53CF8F04-0A03-4CF6-8588-0A94840EF6BC}"/>
              </a:ext>
            </a:extLst>
          </p:cNvPr>
          <p:cNvSpPr/>
          <p:nvPr/>
        </p:nvSpPr>
        <p:spPr>
          <a:xfrm>
            <a:off x="2425430" y="1953267"/>
            <a:ext cx="6494834" cy="707886"/>
          </a:xfrm>
          <a:prstGeom prst="rect">
            <a:avLst/>
          </a:prstGeom>
        </p:spPr>
        <p:txBody>
          <a:bodyPr wrap="square">
            <a:spAutoFit/>
          </a:bodyPr>
          <a:lstStyle/>
          <a:p>
            <a:r>
              <a:rPr lang="en-US" sz="2000" b="1" dirty="0"/>
              <a:t>What happens when trust evaporates in an economy? Will anyone accept any form of credit? </a:t>
            </a:r>
          </a:p>
        </p:txBody>
      </p:sp>
    </p:spTree>
    <p:extLst>
      <p:ext uri="{BB962C8B-B14F-4D97-AF65-F5344CB8AC3E}">
        <p14:creationId xmlns:p14="http://schemas.microsoft.com/office/powerpoint/2010/main" val="3016328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1463" y="2521857"/>
            <a:ext cx="10515600" cy="1143012"/>
          </a:xfrm>
        </p:spPr>
        <p:txBody>
          <a:bodyPr>
            <a:normAutofit/>
          </a:bodyPr>
          <a:lstStyle/>
          <a:p>
            <a:pPr algn="ctr"/>
            <a:r>
              <a:rPr lang="en-GB" dirty="0">
                <a:latin typeface="+mn-lt"/>
              </a:rPr>
              <a:t>B. Income, borrowing and saving </a:t>
            </a:r>
          </a:p>
        </p:txBody>
      </p:sp>
    </p:spTree>
    <p:extLst>
      <p:ext uri="{BB962C8B-B14F-4D97-AF65-F5344CB8AC3E}">
        <p14:creationId xmlns:p14="http://schemas.microsoft.com/office/powerpoint/2010/main" val="3080656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C6EE3C-7716-4C84-845C-53330A6AD087}"/>
              </a:ext>
            </a:extLst>
          </p:cNvPr>
          <p:cNvSpPr>
            <a:spLocks noGrp="1"/>
          </p:cNvSpPr>
          <p:nvPr>
            <p:ph type="title"/>
          </p:nvPr>
        </p:nvSpPr>
        <p:spPr/>
        <p:txBody>
          <a:bodyPr/>
          <a:lstStyle/>
          <a:p>
            <a:pPr algn="ctr"/>
            <a:r>
              <a:rPr lang="en-US" dirty="0"/>
              <a:t>Time Has Value</a:t>
            </a:r>
          </a:p>
        </p:txBody>
      </p:sp>
      <p:sp>
        <p:nvSpPr>
          <p:cNvPr id="5" name="Content Placeholder 4">
            <a:extLst>
              <a:ext uri="{FF2B5EF4-FFF2-40B4-BE49-F238E27FC236}">
                <a16:creationId xmlns:a16="http://schemas.microsoft.com/office/drawing/2014/main" id="{06E7BACF-CAA7-4799-B6E5-63557338AA5B}"/>
              </a:ext>
            </a:extLst>
          </p:cNvPr>
          <p:cNvSpPr>
            <a:spLocks noGrp="1"/>
          </p:cNvSpPr>
          <p:nvPr>
            <p:ph idx="1"/>
          </p:nvPr>
        </p:nvSpPr>
        <p:spPr/>
        <p:txBody>
          <a:bodyPr>
            <a:normAutofit/>
          </a:bodyPr>
          <a:lstStyle/>
          <a:p>
            <a:r>
              <a:rPr lang="en-US" sz="2400" dirty="0"/>
              <a:t>Borrowing and lending money, and the </a:t>
            </a:r>
            <a:r>
              <a:rPr lang="en-US" sz="2400" b="1" dirty="0"/>
              <a:t>trust</a:t>
            </a:r>
            <a:r>
              <a:rPr lang="en-US" sz="2400" dirty="0"/>
              <a:t> that makes this possible, are about </a:t>
            </a:r>
            <a:r>
              <a:rPr lang="en-US" sz="2400" b="1" dirty="0">
                <a:solidFill>
                  <a:schemeClr val="accent1"/>
                </a:solidFill>
              </a:rPr>
              <a:t>shifting</a:t>
            </a:r>
            <a:r>
              <a:rPr lang="en-US" sz="2400" dirty="0"/>
              <a:t> consumption and production </a:t>
            </a:r>
            <a:r>
              <a:rPr lang="en-US" sz="2400" b="1" dirty="0">
                <a:solidFill>
                  <a:schemeClr val="accent1"/>
                </a:solidFill>
              </a:rPr>
              <a:t>over time</a:t>
            </a:r>
          </a:p>
          <a:p>
            <a:pPr lvl="1"/>
            <a:r>
              <a:rPr lang="en-US" dirty="0"/>
              <a:t>The moneylender offers funds to the farmer to purchase fertilizer now, and he will pay back after the crop </a:t>
            </a:r>
            <a:r>
              <a:rPr lang="en-US" b="1" dirty="0"/>
              <a:t>matures</a:t>
            </a:r>
            <a:r>
              <a:rPr lang="en-US" dirty="0"/>
              <a:t>, as long as it was not destroyed by a drought. </a:t>
            </a:r>
          </a:p>
          <a:p>
            <a:pPr lvl="1"/>
            <a:endParaRPr lang="en-US" dirty="0"/>
          </a:p>
          <a:p>
            <a:r>
              <a:rPr lang="en-US" sz="2400" dirty="0"/>
              <a:t>The </a:t>
            </a:r>
            <a:r>
              <a:rPr lang="en-US" sz="2400" b="1" dirty="0">
                <a:solidFill>
                  <a:schemeClr val="accent1"/>
                </a:solidFill>
              </a:rPr>
              <a:t>passage of time </a:t>
            </a:r>
            <a:r>
              <a:rPr lang="en-US" sz="2400" dirty="0"/>
              <a:t>is an essential part of concepts such as money, income, wealth, consumption, savings, and investment:</a:t>
            </a:r>
          </a:p>
          <a:p>
            <a:pPr lvl="1"/>
            <a:r>
              <a:rPr lang="en-US" dirty="0"/>
              <a:t>Borrowing and lending transfer the </a:t>
            </a:r>
            <a:r>
              <a:rPr lang="en-US" b="1" dirty="0"/>
              <a:t>purchasing power  </a:t>
            </a:r>
            <a:r>
              <a:rPr lang="en-US" dirty="0"/>
              <a:t>(money, income, wealth) from the lender (saver) to the borrower (consumer, investor) today.</a:t>
            </a:r>
          </a:p>
        </p:txBody>
      </p:sp>
    </p:spTree>
    <p:extLst>
      <p:ext uri="{BB962C8B-B14F-4D97-AF65-F5344CB8AC3E}">
        <p14:creationId xmlns:p14="http://schemas.microsoft.com/office/powerpoint/2010/main" val="1831195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7F15-CD64-4B9C-842E-4ADA05916E3F}"/>
              </a:ext>
            </a:extLst>
          </p:cNvPr>
          <p:cNvSpPr>
            <a:spLocks noGrp="1"/>
          </p:cNvSpPr>
          <p:nvPr>
            <p:ph type="title"/>
          </p:nvPr>
        </p:nvSpPr>
        <p:spPr>
          <a:xfrm>
            <a:off x="838200" y="365126"/>
            <a:ext cx="10513979" cy="860560"/>
          </a:xfrm>
        </p:spPr>
        <p:txBody>
          <a:bodyPr/>
          <a:lstStyle/>
          <a:p>
            <a:pPr algn="ctr"/>
            <a:r>
              <a:rPr lang="en-US" dirty="0"/>
              <a:t>What is Money? </a:t>
            </a:r>
            <a:r>
              <a:rPr lang="en-US" sz="2400" i="1" dirty="0"/>
              <a:t>(1 of 2)</a:t>
            </a:r>
          </a:p>
        </p:txBody>
      </p:sp>
      <p:sp>
        <p:nvSpPr>
          <p:cNvPr id="3" name="Content Placeholder 2">
            <a:extLst>
              <a:ext uri="{FF2B5EF4-FFF2-40B4-BE49-F238E27FC236}">
                <a16:creationId xmlns:a16="http://schemas.microsoft.com/office/drawing/2014/main" id="{9401A2BA-4440-4C0F-BB34-78903140FF65}"/>
              </a:ext>
            </a:extLst>
          </p:cNvPr>
          <p:cNvSpPr>
            <a:spLocks noGrp="1"/>
          </p:cNvSpPr>
          <p:nvPr>
            <p:ph idx="1"/>
          </p:nvPr>
        </p:nvSpPr>
        <p:spPr>
          <a:xfrm>
            <a:off x="838199" y="1118681"/>
            <a:ext cx="10747444" cy="5374194"/>
          </a:xfrm>
        </p:spPr>
        <p:txBody>
          <a:bodyPr>
            <a:noAutofit/>
          </a:bodyPr>
          <a:lstStyle/>
          <a:p>
            <a:pPr marL="0" indent="0">
              <a:buNone/>
            </a:pPr>
            <a:r>
              <a:rPr lang="en-US" sz="2400" dirty="0"/>
              <a:t>Money is a </a:t>
            </a:r>
            <a:r>
              <a:rPr lang="en-US" sz="2400" b="1" dirty="0"/>
              <a:t>medium of exchange</a:t>
            </a:r>
            <a:r>
              <a:rPr lang="en-US" sz="2400" dirty="0"/>
              <a:t>:</a:t>
            </a:r>
          </a:p>
          <a:p>
            <a:pPr marL="0" indent="0">
              <a:buNone/>
            </a:pPr>
            <a:endParaRPr lang="en-US" sz="2400" dirty="0"/>
          </a:p>
          <a:p>
            <a:pPr marL="514350" indent="-514350">
              <a:buFont typeface="+mj-lt"/>
              <a:buAutoNum type="romanUcPeriod"/>
            </a:pPr>
            <a:r>
              <a:rPr lang="en-US" sz="2400" dirty="0"/>
              <a:t>Consisting of </a:t>
            </a:r>
            <a:r>
              <a:rPr lang="en-US" sz="2400" b="1" dirty="0">
                <a:solidFill>
                  <a:schemeClr val="accent1"/>
                </a:solidFill>
              </a:rPr>
              <a:t>bank</a:t>
            </a:r>
            <a:r>
              <a:rPr lang="en-US" sz="2400" dirty="0">
                <a:solidFill>
                  <a:schemeClr val="accent1"/>
                </a:solidFill>
              </a:rPr>
              <a:t> </a:t>
            </a:r>
            <a:r>
              <a:rPr lang="en-US" sz="2400" b="1" dirty="0">
                <a:solidFill>
                  <a:schemeClr val="accent1"/>
                </a:solidFill>
              </a:rPr>
              <a:t>notes</a:t>
            </a:r>
            <a:r>
              <a:rPr lang="en-US" sz="2400" dirty="0">
                <a:solidFill>
                  <a:schemeClr val="accent1"/>
                </a:solidFill>
              </a:rPr>
              <a:t> </a:t>
            </a:r>
            <a:r>
              <a:rPr lang="en-US" sz="2400" dirty="0"/>
              <a:t>and</a:t>
            </a:r>
            <a:r>
              <a:rPr lang="en-US" sz="2400" dirty="0">
                <a:solidFill>
                  <a:schemeClr val="accent1"/>
                </a:solidFill>
              </a:rPr>
              <a:t> </a:t>
            </a:r>
            <a:r>
              <a:rPr lang="en-US" sz="2400" b="1" dirty="0">
                <a:solidFill>
                  <a:schemeClr val="accent1"/>
                </a:solidFill>
              </a:rPr>
              <a:t>bank deposits (M1)</a:t>
            </a:r>
            <a:r>
              <a:rPr lang="en-US" sz="2400" b="1" dirty="0"/>
              <a:t>, </a:t>
            </a:r>
            <a:r>
              <a:rPr lang="en-US" sz="2400" dirty="0"/>
              <a:t>or </a:t>
            </a:r>
          </a:p>
          <a:p>
            <a:pPr lvl="1">
              <a:buFont typeface="Wingdings" panose="05000000000000000000" pitchFamily="2" charset="2"/>
              <a:buChar char="§"/>
            </a:pPr>
            <a:r>
              <a:rPr lang="en-US" sz="2000" dirty="0"/>
              <a:t>Anything else that can be used to purchase goods and services, </a:t>
            </a:r>
          </a:p>
          <a:p>
            <a:pPr marL="514350" indent="-514350">
              <a:buFont typeface="+mj-lt"/>
              <a:buAutoNum type="romanUcPeriod"/>
            </a:pPr>
            <a:r>
              <a:rPr lang="en-US" sz="2400" dirty="0"/>
              <a:t>And is accepted as </a:t>
            </a:r>
            <a:r>
              <a:rPr lang="en-US" sz="2400" b="1" dirty="0">
                <a:solidFill>
                  <a:schemeClr val="accent1"/>
                </a:solidFill>
              </a:rPr>
              <a:t>payment</a:t>
            </a:r>
            <a:r>
              <a:rPr lang="en-US" sz="2400" dirty="0"/>
              <a:t> </a:t>
            </a:r>
          </a:p>
          <a:p>
            <a:pPr lvl="1">
              <a:buFont typeface="Wingdings" panose="05000000000000000000" pitchFamily="2" charset="2"/>
              <a:buChar char="§"/>
            </a:pPr>
            <a:r>
              <a:rPr lang="en-US" sz="2000" dirty="0"/>
              <a:t>because others can use it for the same purpose.</a:t>
            </a:r>
          </a:p>
          <a:p>
            <a:pPr marL="571500" indent="-571500">
              <a:buFont typeface="+mj-lt"/>
              <a:buAutoNum type="romanUcPeriod"/>
            </a:pPr>
            <a:r>
              <a:rPr lang="en-GB" sz="2400" dirty="0"/>
              <a:t>For money to do its work, everyone else must </a:t>
            </a:r>
            <a:r>
              <a:rPr lang="en-GB" sz="2400" b="1" u="sng" dirty="0">
                <a:solidFill>
                  <a:schemeClr val="accent1"/>
                </a:solidFill>
              </a:rPr>
              <a:t>trust</a:t>
            </a:r>
            <a:r>
              <a:rPr lang="en-GB" sz="2400" dirty="0"/>
              <a:t> that others will accept your money as payment.</a:t>
            </a:r>
          </a:p>
          <a:p>
            <a:pPr marL="571500" indent="-571500">
              <a:buFont typeface="+mj-lt"/>
              <a:buAutoNum type="romanUcPeriod"/>
            </a:pPr>
            <a:r>
              <a:rPr lang="en-US" sz="2400" dirty="0"/>
              <a:t>Governments (</a:t>
            </a:r>
            <a:r>
              <a:rPr lang="en-US" sz="2400" b="1" dirty="0">
                <a:solidFill>
                  <a:schemeClr val="accent1"/>
                </a:solidFill>
              </a:rPr>
              <a:t>money is a legal tender</a:t>
            </a:r>
            <a:r>
              <a:rPr lang="en-US" sz="2400" dirty="0"/>
              <a:t>), central banks (</a:t>
            </a:r>
            <a:r>
              <a:rPr lang="en-US" sz="2400" b="1" dirty="0">
                <a:solidFill>
                  <a:schemeClr val="accent1"/>
                </a:solidFill>
              </a:rPr>
              <a:t>central banks liquidity provision and backstop</a:t>
            </a:r>
            <a:r>
              <a:rPr lang="en-US" sz="2400" dirty="0"/>
              <a:t>), and banks (</a:t>
            </a:r>
            <a:r>
              <a:rPr lang="en-US" sz="2400" b="1" dirty="0">
                <a:solidFill>
                  <a:srgbClr val="FF0000"/>
                </a:solidFill>
              </a:rPr>
              <a:t>by exchanging deposits with currency at par</a:t>
            </a:r>
            <a:r>
              <a:rPr lang="en-US" sz="2400" dirty="0"/>
              <a:t>) usually provide this </a:t>
            </a:r>
            <a:r>
              <a:rPr lang="en-US" sz="2400" b="1" dirty="0">
                <a:solidFill>
                  <a:srgbClr val="7030A0"/>
                </a:solidFill>
              </a:rPr>
              <a:t>trust</a:t>
            </a:r>
            <a:r>
              <a:rPr lang="en-US" sz="2400" dirty="0"/>
              <a:t>. </a:t>
            </a:r>
          </a:p>
          <a:p>
            <a:pPr lvl="1">
              <a:buFont typeface="Courier New" panose="02070309020205020404" pitchFamily="49" charset="0"/>
              <a:buChar char="o"/>
            </a:pPr>
            <a:endParaRPr lang="en-US" sz="2400" dirty="0"/>
          </a:p>
          <a:p>
            <a:pPr marL="457200" lvl="1" indent="0">
              <a:buNone/>
            </a:pPr>
            <a:endParaRPr lang="en-US" b="1" dirty="0"/>
          </a:p>
          <a:p>
            <a:pPr marL="457200" lvl="1" indent="0">
              <a:buNone/>
            </a:pPr>
            <a:endParaRPr lang="en-US" b="1" dirty="0"/>
          </a:p>
          <a:p>
            <a:pPr marL="457200" lvl="1" indent="0">
              <a:buNone/>
            </a:pPr>
            <a:endParaRPr lang="en-US" b="1" dirty="0"/>
          </a:p>
          <a:p>
            <a:pPr marL="457200" lvl="1" indent="0">
              <a:buNone/>
            </a:pPr>
            <a:endParaRPr lang="en-US" b="1" dirty="0"/>
          </a:p>
          <a:p>
            <a:pPr marL="457200" lvl="1" indent="0">
              <a:buNone/>
            </a:pPr>
            <a:endParaRPr lang="en-US" b="1" dirty="0"/>
          </a:p>
          <a:p>
            <a:pPr marL="457200" lvl="1" indent="0">
              <a:buNone/>
            </a:pPr>
            <a:r>
              <a:rPr lang="en-US" b="1" dirty="0"/>
              <a:t>                   </a:t>
            </a:r>
          </a:p>
          <a:p>
            <a:pPr marL="0" indent="0">
              <a:buNone/>
            </a:pPr>
            <a:endParaRPr lang="en-US" sz="2400" dirty="0"/>
          </a:p>
          <a:p>
            <a:pPr marL="0" indent="0">
              <a:buNone/>
            </a:pPr>
            <a:r>
              <a:rPr lang="en-US" sz="2400" dirty="0"/>
              <a:t>                                                               </a:t>
            </a:r>
            <a:endParaRPr lang="en-US" sz="2400" b="1" dirty="0"/>
          </a:p>
          <a:p>
            <a:pPr marL="0" indent="0">
              <a:buNone/>
            </a:pPr>
            <a:endParaRPr lang="en-US" sz="2400" dirty="0"/>
          </a:p>
          <a:p>
            <a:pPr lvl="1"/>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1509523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F5D6-27BF-4A04-9EAA-8F294371DF71}"/>
              </a:ext>
            </a:extLst>
          </p:cNvPr>
          <p:cNvSpPr>
            <a:spLocks noGrp="1"/>
          </p:cNvSpPr>
          <p:nvPr>
            <p:ph type="title"/>
          </p:nvPr>
        </p:nvSpPr>
        <p:spPr/>
        <p:txBody>
          <a:bodyPr/>
          <a:lstStyle/>
          <a:p>
            <a:pPr algn="ctr"/>
            <a:r>
              <a:rPr lang="en-US" dirty="0"/>
              <a:t>What is Money? </a:t>
            </a:r>
            <a:r>
              <a:rPr lang="en-US" sz="2400" i="1" dirty="0"/>
              <a:t>(2 of 2)</a:t>
            </a:r>
            <a:endParaRPr lang="en-US" dirty="0"/>
          </a:p>
        </p:txBody>
      </p:sp>
      <p:sp>
        <p:nvSpPr>
          <p:cNvPr id="3" name="Content Placeholder 2">
            <a:extLst>
              <a:ext uri="{FF2B5EF4-FFF2-40B4-BE49-F238E27FC236}">
                <a16:creationId xmlns:a16="http://schemas.microsoft.com/office/drawing/2014/main" id="{51263E65-1C34-46C5-8AB2-CACC337F46DC}"/>
              </a:ext>
            </a:extLst>
          </p:cNvPr>
          <p:cNvSpPr>
            <a:spLocks noGrp="1"/>
          </p:cNvSpPr>
          <p:nvPr>
            <p:ph idx="1"/>
          </p:nvPr>
        </p:nvSpPr>
        <p:spPr/>
        <p:txBody>
          <a:bodyPr>
            <a:normAutofit fontScale="92500" lnSpcReduction="10000"/>
          </a:bodyPr>
          <a:lstStyle/>
          <a:p>
            <a:pPr marL="0" indent="0">
              <a:buNone/>
            </a:pPr>
            <a:r>
              <a:rPr lang="en-US" sz="2400" dirty="0">
                <a:solidFill>
                  <a:srgbClr val="222222"/>
                </a:solidFill>
              </a:rPr>
              <a:t>V.    Money allows </a:t>
            </a:r>
            <a:r>
              <a:rPr lang="en-US" sz="2400" b="1" dirty="0">
                <a:solidFill>
                  <a:schemeClr val="accent1"/>
                </a:solidFill>
              </a:rPr>
              <a:t>purchasing power </a:t>
            </a:r>
            <a:r>
              <a:rPr lang="en-US" sz="2400" dirty="0">
                <a:solidFill>
                  <a:srgbClr val="222222"/>
                </a:solidFill>
              </a:rPr>
              <a:t>to be </a:t>
            </a:r>
            <a:r>
              <a:rPr lang="en-US" sz="2400" b="1" dirty="0">
                <a:solidFill>
                  <a:schemeClr val="accent1"/>
                </a:solidFill>
              </a:rPr>
              <a:t>transferred</a:t>
            </a:r>
            <a:r>
              <a:rPr lang="en-US" sz="2400" dirty="0">
                <a:solidFill>
                  <a:srgbClr val="222222"/>
                </a:solidFill>
              </a:rPr>
              <a:t> among people</a:t>
            </a:r>
          </a:p>
          <a:p>
            <a:pPr lvl="1">
              <a:buFont typeface="Wingdings" panose="05000000000000000000" pitchFamily="2" charset="2"/>
              <a:buChar char="§"/>
            </a:pPr>
            <a:r>
              <a:rPr lang="en-US" sz="2000" dirty="0">
                <a:solidFill>
                  <a:srgbClr val="222222"/>
                </a:solidFill>
              </a:rPr>
              <a:t>so that they can exchange goods and services, </a:t>
            </a:r>
          </a:p>
          <a:p>
            <a:pPr lvl="1">
              <a:buFont typeface="Wingdings" panose="05000000000000000000" pitchFamily="2" charset="2"/>
              <a:buChar char="§"/>
            </a:pPr>
            <a:r>
              <a:rPr lang="en-US" sz="2000" dirty="0">
                <a:solidFill>
                  <a:srgbClr val="222222"/>
                </a:solidFill>
              </a:rPr>
              <a:t>even when payment takes place at a </a:t>
            </a:r>
            <a:r>
              <a:rPr lang="en-US" sz="2000" b="1" dirty="0">
                <a:solidFill>
                  <a:schemeClr val="accent1"/>
                </a:solidFill>
              </a:rPr>
              <a:t>later date </a:t>
            </a:r>
            <a:r>
              <a:rPr lang="en-US" sz="2000" dirty="0">
                <a:solidFill>
                  <a:srgbClr val="222222"/>
                </a:solidFill>
              </a:rPr>
              <a:t>(for example, through the </a:t>
            </a:r>
            <a:r>
              <a:rPr lang="en-US" sz="2000" u="sng" dirty="0">
                <a:solidFill>
                  <a:srgbClr val="222222"/>
                </a:solidFill>
              </a:rPr>
              <a:t>clearing</a:t>
            </a:r>
            <a:r>
              <a:rPr lang="en-US" sz="2000" dirty="0">
                <a:solidFill>
                  <a:srgbClr val="222222"/>
                </a:solidFill>
              </a:rPr>
              <a:t> of a cheque or </a:t>
            </a:r>
            <a:r>
              <a:rPr lang="en-US" sz="2000" u="sng" dirty="0">
                <a:solidFill>
                  <a:srgbClr val="222222"/>
                </a:solidFill>
              </a:rPr>
              <a:t>settlement</a:t>
            </a:r>
            <a:r>
              <a:rPr lang="en-US" sz="2000" dirty="0">
                <a:solidFill>
                  <a:srgbClr val="222222"/>
                </a:solidFill>
              </a:rPr>
              <a:t> of credit card or trade credit balances). </a:t>
            </a:r>
          </a:p>
          <a:p>
            <a:pPr lvl="1">
              <a:buFont typeface="Wingdings" panose="05000000000000000000" pitchFamily="2" charset="2"/>
              <a:buChar char="§"/>
            </a:pPr>
            <a:endParaRPr lang="en-US" sz="2000" dirty="0">
              <a:solidFill>
                <a:srgbClr val="222222"/>
              </a:solidFill>
            </a:endParaRPr>
          </a:p>
          <a:p>
            <a:pPr marL="514350" indent="-514350">
              <a:buAutoNum type="romanUcPeriod" startAt="6"/>
            </a:pPr>
            <a:r>
              <a:rPr lang="en-US" sz="2400" dirty="0">
                <a:solidFill>
                  <a:srgbClr val="222222"/>
                </a:solidFill>
              </a:rPr>
              <a:t>Banks are the main providers of </a:t>
            </a:r>
            <a:r>
              <a:rPr lang="en-US" sz="2400" b="1" dirty="0">
                <a:solidFill>
                  <a:schemeClr val="accent1"/>
                </a:solidFill>
              </a:rPr>
              <a:t>clearing</a:t>
            </a:r>
            <a:r>
              <a:rPr lang="en-US" sz="2400" dirty="0">
                <a:solidFill>
                  <a:srgbClr val="222222"/>
                </a:solidFill>
              </a:rPr>
              <a:t> and </a:t>
            </a:r>
            <a:r>
              <a:rPr lang="en-US" sz="2400" b="1" dirty="0">
                <a:solidFill>
                  <a:schemeClr val="accent1"/>
                </a:solidFill>
              </a:rPr>
              <a:t>settlement</a:t>
            </a:r>
            <a:r>
              <a:rPr lang="en-US" sz="2400" dirty="0">
                <a:solidFill>
                  <a:srgbClr val="222222"/>
                </a:solidFill>
              </a:rPr>
              <a:t> system.</a:t>
            </a:r>
          </a:p>
          <a:p>
            <a:pPr marL="514350" indent="-514350">
              <a:buAutoNum type="romanUcPeriod" startAt="6"/>
            </a:pPr>
            <a:endParaRPr lang="en-US" sz="2400" dirty="0">
              <a:solidFill>
                <a:srgbClr val="222222"/>
              </a:solidFill>
            </a:endParaRPr>
          </a:p>
          <a:p>
            <a:pPr marL="0" indent="0">
              <a:buNone/>
            </a:pPr>
            <a:r>
              <a:rPr lang="en-US" sz="2200" i="1" dirty="0">
                <a:solidFill>
                  <a:srgbClr val="C00000"/>
                </a:solidFill>
              </a:rPr>
              <a:t>Clearing</a:t>
            </a:r>
          </a:p>
          <a:p>
            <a:r>
              <a:rPr lang="en-US" sz="2200" i="1" dirty="0">
                <a:solidFill>
                  <a:srgbClr val="C00000"/>
                </a:solidFill>
              </a:rPr>
              <a:t>The process of transmitting, and in some cases, confirming transactions prior to settlement.</a:t>
            </a:r>
          </a:p>
          <a:p>
            <a:pPr marL="0" indent="0">
              <a:buNone/>
            </a:pPr>
            <a:endParaRPr lang="en-US" sz="2200" i="1" dirty="0">
              <a:solidFill>
                <a:srgbClr val="C00000"/>
              </a:solidFill>
            </a:endParaRPr>
          </a:p>
          <a:p>
            <a:pPr marL="0" indent="0">
              <a:buNone/>
            </a:pPr>
            <a:r>
              <a:rPr lang="en-US" sz="2200" i="1" dirty="0">
                <a:solidFill>
                  <a:srgbClr val="C00000"/>
                </a:solidFill>
              </a:rPr>
              <a:t> Settlement </a:t>
            </a:r>
            <a:endParaRPr lang="en-US" dirty="0"/>
          </a:p>
          <a:p>
            <a:r>
              <a:rPr lang="en-US" sz="2200" i="1" dirty="0">
                <a:solidFill>
                  <a:srgbClr val="C00000"/>
                </a:solidFill>
              </a:rPr>
              <a:t>The transfer of ownership involving the exchange of securities and payments.</a:t>
            </a:r>
          </a:p>
          <a:p>
            <a:pPr marL="0" indent="0">
              <a:buNone/>
            </a:pPr>
            <a:endParaRPr lang="en-US" sz="2200" i="1" dirty="0">
              <a:solidFill>
                <a:srgbClr val="C00000"/>
              </a:solidFill>
            </a:endParaRPr>
          </a:p>
          <a:p>
            <a:pPr marL="0" indent="0">
              <a:buNone/>
            </a:pPr>
            <a:endParaRPr lang="en-US" sz="2200" dirty="0"/>
          </a:p>
          <a:p>
            <a:endParaRPr lang="en-US" dirty="0"/>
          </a:p>
        </p:txBody>
      </p:sp>
    </p:spTree>
    <p:extLst>
      <p:ext uri="{BB962C8B-B14F-4D97-AF65-F5344CB8AC3E}">
        <p14:creationId xmlns:p14="http://schemas.microsoft.com/office/powerpoint/2010/main" val="406712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D1F34-9041-4ADC-866E-FB6CADCA2F2F}"/>
              </a:ext>
            </a:extLst>
          </p:cNvPr>
          <p:cNvSpPr>
            <a:spLocks noGrp="1"/>
          </p:cNvSpPr>
          <p:nvPr>
            <p:ph type="title"/>
          </p:nvPr>
        </p:nvSpPr>
        <p:spPr/>
        <p:txBody>
          <a:bodyPr/>
          <a:lstStyle/>
          <a:p>
            <a:pPr algn="ctr"/>
            <a:r>
              <a:rPr lang="en-US" dirty="0"/>
              <a:t>Money versus Credit</a:t>
            </a:r>
          </a:p>
        </p:txBody>
      </p:sp>
      <p:sp>
        <p:nvSpPr>
          <p:cNvPr id="3" name="Content Placeholder 2">
            <a:extLst>
              <a:ext uri="{FF2B5EF4-FFF2-40B4-BE49-F238E27FC236}">
                <a16:creationId xmlns:a16="http://schemas.microsoft.com/office/drawing/2014/main" id="{F3244A43-D435-4853-B597-95C4E077F7F6}"/>
              </a:ext>
            </a:extLst>
          </p:cNvPr>
          <p:cNvSpPr>
            <a:spLocks noGrp="1"/>
          </p:cNvSpPr>
          <p:nvPr>
            <p:ph idx="1"/>
          </p:nvPr>
        </p:nvSpPr>
        <p:spPr/>
        <p:txBody>
          <a:bodyPr/>
          <a:lstStyle/>
          <a:p>
            <a:r>
              <a:rPr lang="en-US" sz="2400" dirty="0"/>
              <a:t>However, this definition fails to distinguish:</a:t>
            </a:r>
          </a:p>
          <a:p>
            <a:pPr marL="0" indent="0">
              <a:buNone/>
            </a:pPr>
            <a:endParaRPr lang="en-US" sz="2400" dirty="0"/>
          </a:p>
          <a:p>
            <a:pPr lvl="2">
              <a:buFont typeface="Calibri" panose="020F0502020204030204" pitchFamily="34" charset="0"/>
              <a:buChar char="⁻"/>
            </a:pPr>
            <a:r>
              <a:rPr lang="en-US" sz="2400" dirty="0"/>
              <a:t>between </a:t>
            </a:r>
            <a:r>
              <a:rPr lang="en-US" sz="2400" b="1" dirty="0">
                <a:solidFill>
                  <a:schemeClr val="accent1"/>
                </a:solidFill>
              </a:rPr>
              <a:t>money</a:t>
            </a:r>
            <a:r>
              <a:rPr lang="en-US" sz="2400" dirty="0"/>
              <a:t> (means of </a:t>
            </a:r>
            <a:r>
              <a:rPr lang="en-US" sz="2400" u="sng" dirty="0"/>
              <a:t>final settlement</a:t>
            </a:r>
            <a:r>
              <a:rPr lang="en-US" sz="2400" dirty="0"/>
              <a:t>) and </a:t>
            </a:r>
            <a:r>
              <a:rPr lang="en-US" sz="2400" b="1" dirty="0">
                <a:solidFill>
                  <a:schemeClr val="accent1"/>
                </a:solidFill>
              </a:rPr>
              <a:t>credit</a:t>
            </a:r>
            <a:r>
              <a:rPr lang="en-US" sz="2400" dirty="0"/>
              <a:t> (</a:t>
            </a:r>
            <a:r>
              <a:rPr lang="en-US" sz="2400" u="sng" dirty="0"/>
              <a:t>promise to pay money</a:t>
            </a:r>
            <a:r>
              <a:rPr lang="en-US" sz="2400" dirty="0"/>
              <a:t>, means of delaying final settlement).</a:t>
            </a:r>
          </a:p>
          <a:p>
            <a:pPr marL="457200" lvl="1" indent="0">
              <a:buNone/>
            </a:pPr>
            <a:r>
              <a:rPr lang="en-US" b="1" dirty="0"/>
              <a:t>                                                                                                                                                      </a:t>
            </a:r>
          </a:p>
          <a:p>
            <a:pPr marL="0" indent="0">
              <a:buNone/>
            </a:pPr>
            <a:r>
              <a:rPr lang="en-US" sz="2400" i="1" dirty="0">
                <a:solidFill>
                  <a:srgbClr val="C00000"/>
                </a:solidFill>
              </a:rPr>
              <a:t>        In a sense, monetary system is hierarchical:</a:t>
            </a:r>
          </a:p>
          <a:p>
            <a:pPr marL="457200" lvl="1" indent="0">
              <a:buNone/>
            </a:pPr>
            <a:r>
              <a:rPr lang="en-US" i="1" dirty="0">
                <a:solidFill>
                  <a:srgbClr val="C00000"/>
                </a:solidFill>
              </a:rPr>
              <a:t>Credit is a means of </a:t>
            </a:r>
            <a:r>
              <a:rPr lang="en-US" b="1" i="1" dirty="0">
                <a:solidFill>
                  <a:srgbClr val="C00000"/>
                </a:solidFill>
              </a:rPr>
              <a:t>postponing the payment</a:t>
            </a:r>
            <a:r>
              <a:rPr lang="en-US" i="1" dirty="0">
                <a:solidFill>
                  <a:srgbClr val="C00000"/>
                </a:solidFill>
              </a:rPr>
              <a:t>, it is the </a:t>
            </a:r>
            <a:r>
              <a:rPr lang="en-US" b="1" i="1" dirty="0">
                <a:solidFill>
                  <a:srgbClr val="C00000"/>
                </a:solidFill>
              </a:rPr>
              <a:t>promise to pay money.</a:t>
            </a:r>
          </a:p>
          <a:p>
            <a:endParaRPr lang="en-US" dirty="0"/>
          </a:p>
        </p:txBody>
      </p:sp>
    </p:spTree>
    <p:extLst>
      <p:ext uri="{BB962C8B-B14F-4D97-AF65-F5344CB8AC3E}">
        <p14:creationId xmlns:p14="http://schemas.microsoft.com/office/powerpoint/2010/main" val="2527615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20CB0-1D6F-4F7C-BA8D-0220D0F443C3}"/>
              </a:ext>
            </a:extLst>
          </p:cNvPr>
          <p:cNvSpPr>
            <a:spLocks noGrp="1"/>
          </p:cNvSpPr>
          <p:nvPr>
            <p:ph type="title"/>
          </p:nvPr>
        </p:nvSpPr>
        <p:spPr/>
        <p:txBody>
          <a:bodyPr/>
          <a:lstStyle/>
          <a:p>
            <a:pPr algn="ctr"/>
            <a:r>
              <a:rPr lang="en-US" dirty="0"/>
              <a:t>Monetary System is Hierarchical</a:t>
            </a:r>
          </a:p>
        </p:txBody>
      </p:sp>
      <p:sp>
        <p:nvSpPr>
          <p:cNvPr id="3" name="Content Placeholder 2">
            <a:extLst>
              <a:ext uri="{FF2B5EF4-FFF2-40B4-BE49-F238E27FC236}">
                <a16:creationId xmlns:a16="http://schemas.microsoft.com/office/drawing/2014/main" id="{B22198F5-AF22-41F0-90A6-2418965DBD7E}"/>
              </a:ext>
            </a:extLst>
          </p:cNvPr>
          <p:cNvSpPr>
            <a:spLocks noGrp="1"/>
          </p:cNvSpPr>
          <p:nvPr>
            <p:ph idx="1"/>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34ABEE7C-E5BE-4FF9-A39B-53C444924C02}"/>
              </a:ext>
            </a:extLst>
          </p:cNvPr>
          <p:cNvPicPr>
            <a:picLocks noChangeAspect="1"/>
          </p:cNvPicPr>
          <p:nvPr/>
        </p:nvPicPr>
        <p:blipFill>
          <a:blip r:embed="rId2"/>
          <a:stretch>
            <a:fillRect/>
          </a:stretch>
        </p:blipFill>
        <p:spPr>
          <a:xfrm>
            <a:off x="3221188" y="2513269"/>
            <a:ext cx="4836845" cy="2780462"/>
          </a:xfrm>
          <a:prstGeom prst="rect">
            <a:avLst/>
          </a:prstGeom>
        </p:spPr>
      </p:pic>
      <p:sp>
        <p:nvSpPr>
          <p:cNvPr id="6" name="Rectangle 5">
            <a:extLst>
              <a:ext uri="{FF2B5EF4-FFF2-40B4-BE49-F238E27FC236}">
                <a16:creationId xmlns:a16="http://schemas.microsoft.com/office/drawing/2014/main" id="{6FBC4B68-B14D-442D-9FF0-44075961B2DA}"/>
              </a:ext>
            </a:extLst>
          </p:cNvPr>
          <p:cNvSpPr/>
          <p:nvPr/>
        </p:nvSpPr>
        <p:spPr>
          <a:xfrm>
            <a:off x="5208322" y="2172786"/>
            <a:ext cx="958174" cy="369332"/>
          </a:xfrm>
          <a:prstGeom prst="rect">
            <a:avLst/>
          </a:prstGeom>
        </p:spPr>
        <p:txBody>
          <a:bodyPr wrap="square">
            <a:spAutoFit/>
          </a:bodyPr>
          <a:lstStyle/>
          <a:p>
            <a:r>
              <a:rPr lang="en-US" b="1" dirty="0"/>
              <a:t>Money</a:t>
            </a:r>
            <a:endParaRPr lang="en-US" dirty="0"/>
          </a:p>
        </p:txBody>
      </p:sp>
      <p:sp>
        <p:nvSpPr>
          <p:cNvPr id="7" name="Rectangle 6">
            <a:extLst>
              <a:ext uri="{FF2B5EF4-FFF2-40B4-BE49-F238E27FC236}">
                <a16:creationId xmlns:a16="http://schemas.microsoft.com/office/drawing/2014/main" id="{4C1D03BA-687D-4A7A-B402-BFD282150B97}"/>
              </a:ext>
            </a:extLst>
          </p:cNvPr>
          <p:cNvSpPr/>
          <p:nvPr/>
        </p:nvSpPr>
        <p:spPr>
          <a:xfrm>
            <a:off x="6643179" y="2031171"/>
            <a:ext cx="4358803" cy="1200329"/>
          </a:xfrm>
          <a:prstGeom prst="rect">
            <a:avLst/>
          </a:prstGeom>
        </p:spPr>
        <p:txBody>
          <a:bodyPr wrap="square">
            <a:spAutoFit/>
          </a:bodyPr>
          <a:lstStyle/>
          <a:p>
            <a:r>
              <a:rPr lang="en-US" b="1" dirty="0"/>
              <a:t>Money is the ultimate form of payment. It obtains it value by being the </a:t>
            </a:r>
            <a:r>
              <a:rPr lang="en-US" b="1" dirty="0">
                <a:solidFill>
                  <a:srgbClr val="00B0F0"/>
                </a:solidFill>
              </a:rPr>
              <a:t>legal tender</a:t>
            </a:r>
            <a:r>
              <a:rPr lang="en-US" b="1" dirty="0"/>
              <a:t> (Fiat currency). Its value will be backstopped by central bank.</a:t>
            </a:r>
            <a:endParaRPr lang="en-US" dirty="0"/>
          </a:p>
        </p:txBody>
      </p:sp>
      <p:sp>
        <p:nvSpPr>
          <p:cNvPr id="8" name="Rectangle 7">
            <a:extLst>
              <a:ext uri="{FF2B5EF4-FFF2-40B4-BE49-F238E27FC236}">
                <a16:creationId xmlns:a16="http://schemas.microsoft.com/office/drawing/2014/main" id="{782D8440-69BC-43CA-8C8D-7342C5E53325}"/>
              </a:ext>
            </a:extLst>
          </p:cNvPr>
          <p:cNvSpPr/>
          <p:nvPr/>
        </p:nvSpPr>
        <p:spPr>
          <a:xfrm>
            <a:off x="5208322" y="5367439"/>
            <a:ext cx="1003570" cy="367908"/>
          </a:xfrm>
          <a:prstGeom prst="rect">
            <a:avLst/>
          </a:prstGeom>
        </p:spPr>
        <p:txBody>
          <a:bodyPr wrap="square">
            <a:spAutoFit/>
          </a:bodyPr>
          <a:lstStyle/>
          <a:p>
            <a:r>
              <a:rPr lang="en-US" b="1" dirty="0"/>
              <a:t>Credit</a:t>
            </a:r>
            <a:endParaRPr lang="en-US" dirty="0"/>
          </a:p>
        </p:txBody>
      </p:sp>
      <p:sp>
        <p:nvSpPr>
          <p:cNvPr id="9" name="Rectangle 8">
            <a:extLst>
              <a:ext uri="{FF2B5EF4-FFF2-40B4-BE49-F238E27FC236}">
                <a16:creationId xmlns:a16="http://schemas.microsoft.com/office/drawing/2014/main" id="{1A62B757-181F-48C1-AAF3-6F7DE8809344}"/>
              </a:ext>
            </a:extLst>
          </p:cNvPr>
          <p:cNvSpPr/>
          <p:nvPr/>
        </p:nvSpPr>
        <p:spPr>
          <a:xfrm>
            <a:off x="8179340" y="5038278"/>
            <a:ext cx="2822642" cy="646331"/>
          </a:xfrm>
          <a:prstGeom prst="rect">
            <a:avLst/>
          </a:prstGeom>
        </p:spPr>
        <p:txBody>
          <a:bodyPr wrap="square">
            <a:spAutoFit/>
          </a:bodyPr>
          <a:lstStyle/>
          <a:p>
            <a:r>
              <a:rPr lang="en-US" b="1" dirty="0"/>
              <a:t>Credit is a promise to pay money.</a:t>
            </a:r>
            <a:endParaRPr lang="en-US" dirty="0"/>
          </a:p>
        </p:txBody>
      </p:sp>
    </p:spTree>
    <p:extLst>
      <p:ext uri="{BB962C8B-B14F-4D97-AF65-F5344CB8AC3E}">
        <p14:creationId xmlns:p14="http://schemas.microsoft.com/office/powerpoint/2010/main" val="892033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E7EF-5A5C-4B29-8631-66AF11E97AF3}"/>
              </a:ext>
            </a:extLst>
          </p:cNvPr>
          <p:cNvSpPr>
            <a:spLocks noGrp="1"/>
          </p:cNvSpPr>
          <p:nvPr>
            <p:ph type="title"/>
          </p:nvPr>
        </p:nvSpPr>
        <p:spPr/>
        <p:txBody>
          <a:bodyPr/>
          <a:lstStyle/>
          <a:p>
            <a:pPr algn="ctr"/>
            <a:r>
              <a:rPr lang="en-US" dirty="0"/>
              <a:t>What is Credit?</a:t>
            </a:r>
          </a:p>
        </p:txBody>
      </p:sp>
      <p:sp>
        <p:nvSpPr>
          <p:cNvPr id="3" name="Content Placeholder 2">
            <a:extLst>
              <a:ext uri="{FF2B5EF4-FFF2-40B4-BE49-F238E27FC236}">
                <a16:creationId xmlns:a16="http://schemas.microsoft.com/office/drawing/2014/main" id="{04F35977-4EDF-4C4D-9128-ECC11245FE79}"/>
              </a:ext>
            </a:extLst>
          </p:cNvPr>
          <p:cNvSpPr>
            <a:spLocks noGrp="1"/>
          </p:cNvSpPr>
          <p:nvPr>
            <p:ph idx="1"/>
          </p:nvPr>
        </p:nvSpPr>
        <p:spPr/>
        <p:txBody>
          <a:bodyPr/>
          <a:lstStyle/>
          <a:p>
            <a:pPr marL="0" indent="0">
              <a:buNone/>
            </a:pPr>
            <a:r>
              <a:rPr lang="en-US" sz="2400" dirty="0"/>
              <a:t>An important way to understand money is by understanding </a:t>
            </a:r>
            <a:r>
              <a:rPr lang="en-US" sz="2400" b="1" dirty="0"/>
              <a:t>payment system</a:t>
            </a:r>
            <a:r>
              <a:rPr lang="en-US" sz="2400" dirty="0"/>
              <a:t>.</a:t>
            </a:r>
          </a:p>
          <a:p>
            <a:pPr marL="0" indent="0">
              <a:buNone/>
            </a:pPr>
            <a:r>
              <a:rPr lang="en-US" sz="2400" dirty="0"/>
              <a:t>In modern economy, payment system functions based on the </a:t>
            </a:r>
            <a:r>
              <a:rPr lang="en-US" sz="2400" b="1" dirty="0"/>
              <a:t>availability of credit</a:t>
            </a:r>
            <a:r>
              <a:rPr lang="en-US" sz="2400" dirty="0"/>
              <a:t>:</a:t>
            </a:r>
          </a:p>
          <a:p>
            <a:pPr marL="0" indent="0">
              <a:buNone/>
            </a:pPr>
            <a:endParaRPr lang="en-US" sz="2400" dirty="0"/>
          </a:p>
          <a:p>
            <a:pPr marL="914400" lvl="1" indent="-457200">
              <a:buFont typeface="+mj-lt"/>
              <a:buAutoNum type="alphaLcParenR"/>
            </a:pPr>
            <a:r>
              <a:rPr lang="en-US" dirty="0"/>
              <a:t>Credit is </a:t>
            </a:r>
            <a:r>
              <a:rPr lang="en-US" b="1" dirty="0">
                <a:solidFill>
                  <a:schemeClr val="accent1"/>
                </a:solidFill>
              </a:rPr>
              <a:t>elastic</a:t>
            </a:r>
            <a:r>
              <a:rPr lang="en-US" dirty="0"/>
              <a:t>, meaning it can be expanded and contracted (or tapered). </a:t>
            </a:r>
          </a:p>
          <a:p>
            <a:pPr marL="914400" lvl="1" indent="-457200">
              <a:buFont typeface="+mj-lt"/>
              <a:buAutoNum type="alphaLcParenR"/>
            </a:pPr>
            <a:r>
              <a:rPr lang="en-US" dirty="0"/>
              <a:t>Credit is ultimately a </a:t>
            </a:r>
            <a:r>
              <a:rPr lang="en-US" b="1" dirty="0">
                <a:solidFill>
                  <a:schemeClr val="accent1"/>
                </a:solidFill>
              </a:rPr>
              <a:t>promise to pay money </a:t>
            </a:r>
            <a:r>
              <a:rPr lang="en-US" dirty="0"/>
              <a:t>(i.e. reserves at the central bank).</a:t>
            </a:r>
          </a:p>
          <a:p>
            <a:pPr marL="914400" lvl="1" indent="-457200">
              <a:buFont typeface="+mj-lt"/>
              <a:buAutoNum type="alphaLcParenR"/>
            </a:pPr>
            <a:r>
              <a:rPr lang="en-US" dirty="0"/>
              <a:t>Credit involves </a:t>
            </a:r>
            <a:r>
              <a:rPr lang="en-US" b="1" dirty="0">
                <a:solidFill>
                  <a:schemeClr val="accent1"/>
                </a:solidFill>
              </a:rPr>
              <a:t>postponing</a:t>
            </a:r>
            <a:r>
              <a:rPr lang="en-US" dirty="0"/>
              <a:t> the final payment, and promising to pay in future.</a:t>
            </a:r>
          </a:p>
          <a:p>
            <a:pPr marL="914400" lvl="1" indent="-457200">
              <a:buFont typeface="+mj-lt"/>
              <a:buAutoNum type="alphaLcParenR"/>
            </a:pPr>
            <a:r>
              <a:rPr lang="en-US" dirty="0"/>
              <a:t>The system is therefore highly vulnerable to </a:t>
            </a:r>
            <a:r>
              <a:rPr lang="en-US" b="1" dirty="0">
                <a:solidFill>
                  <a:schemeClr val="accent1"/>
                </a:solidFill>
              </a:rPr>
              <a:t>default-</a:t>
            </a:r>
            <a:r>
              <a:rPr lang="en-US" dirty="0"/>
              <a:t> the failure to fulfil this promise </a:t>
            </a:r>
            <a:r>
              <a:rPr lang="en-US" b="1" dirty="0"/>
              <a:t>(liquidity risk).</a:t>
            </a:r>
          </a:p>
          <a:p>
            <a:endParaRPr lang="en-US" dirty="0"/>
          </a:p>
        </p:txBody>
      </p:sp>
    </p:spTree>
    <p:extLst>
      <p:ext uri="{BB962C8B-B14F-4D97-AF65-F5344CB8AC3E}">
        <p14:creationId xmlns:p14="http://schemas.microsoft.com/office/powerpoint/2010/main" val="784675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365125"/>
            <a:ext cx="10515600" cy="935641"/>
          </a:xfrm>
        </p:spPr>
        <p:txBody>
          <a:bodyPr>
            <a:normAutofit/>
          </a:bodyPr>
          <a:lstStyle/>
          <a:p>
            <a:pPr algn="ctr"/>
            <a:r>
              <a:rPr lang="en-GB" dirty="0">
                <a:latin typeface="+mn-lt"/>
              </a:rPr>
              <a:t>Wealth</a:t>
            </a:r>
            <a:endParaRPr lang="en-GB" sz="4800" dirty="0">
              <a:latin typeface="+mn-lt"/>
            </a:endParaRPr>
          </a:p>
        </p:txBody>
      </p:sp>
      <p:sp>
        <p:nvSpPr>
          <p:cNvPr id="6" name="TextBox 5"/>
          <p:cNvSpPr txBox="1"/>
          <p:nvPr/>
        </p:nvSpPr>
        <p:spPr>
          <a:xfrm>
            <a:off x="994642" y="1555827"/>
            <a:ext cx="9996819" cy="10310515"/>
          </a:xfrm>
          <a:prstGeom prst="rect">
            <a:avLst/>
          </a:prstGeom>
          <a:noFill/>
        </p:spPr>
        <p:txBody>
          <a:bodyPr wrap="square" rtlCol="0">
            <a:spAutoFit/>
          </a:bodyPr>
          <a:lstStyle/>
          <a:p>
            <a:pPr>
              <a:spcBef>
                <a:spcPts val="600"/>
              </a:spcBef>
              <a:spcAft>
                <a:spcPts val="600"/>
              </a:spcAft>
            </a:pPr>
            <a:r>
              <a:rPr lang="en-US" sz="2000" b="1" dirty="0"/>
              <a:t>Wealth (Capital)</a:t>
            </a:r>
            <a:r>
              <a:rPr lang="en-US" sz="2000" dirty="0"/>
              <a:t> = </a:t>
            </a:r>
            <a:r>
              <a:rPr lang="en-GB" sz="2000" u="sng" dirty="0"/>
              <a:t>Stock</a:t>
            </a:r>
            <a:r>
              <a:rPr lang="en-GB" sz="2000" dirty="0"/>
              <a:t> of things owned or value of that stock. It is the maximum amount that you could consume without borrowing.</a:t>
            </a:r>
          </a:p>
          <a:p>
            <a:pPr>
              <a:spcBef>
                <a:spcPts val="600"/>
              </a:spcBef>
              <a:spcAft>
                <a:spcPts val="600"/>
              </a:spcAft>
            </a:pPr>
            <a:r>
              <a:rPr lang="en-GB" sz="2000" dirty="0"/>
              <a:t>= buildings, land, machinery, capital goods – debts owed + debts owed to you</a:t>
            </a:r>
          </a:p>
          <a:p>
            <a:pPr>
              <a:spcBef>
                <a:spcPts val="600"/>
              </a:spcBef>
              <a:spcAft>
                <a:spcPts val="600"/>
              </a:spcAft>
            </a:pPr>
            <a:r>
              <a:rPr lang="en-GB" sz="2400" dirty="0"/>
              <a:t>                                                  </a:t>
            </a:r>
            <a:r>
              <a:rPr lang="en-GB" sz="2400" b="1" i="1" dirty="0"/>
              <a:t>Balance Sheet</a:t>
            </a:r>
          </a:p>
          <a:p>
            <a:pPr>
              <a:spcBef>
                <a:spcPts val="600"/>
              </a:spcBef>
              <a:spcAft>
                <a:spcPts val="600"/>
              </a:spcAft>
            </a:pPr>
            <a:r>
              <a:rPr lang="en-GB" sz="2400" dirty="0"/>
              <a:t>                                             </a:t>
            </a:r>
            <a:r>
              <a:rPr lang="en-GB" sz="2400" b="1" i="1" dirty="0"/>
              <a:t>asset             liabilities</a:t>
            </a:r>
          </a:p>
          <a:p>
            <a:pPr>
              <a:spcBef>
                <a:spcPts val="600"/>
              </a:spcBef>
              <a:spcAft>
                <a:spcPts val="600"/>
              </a:spcAft>
            </a:pPr>
            <a:r>
              <a:rPr lang="en-GB" sz="2400" dirty="0"/>
              <a:t>                                           </a:t>
            </a:r>
            <a:r>
              <a:rPr lang="en-GB" i="1" dirty="0"/>
              <a:t>Buildings               Net Debt (Debts owed – Debt owed to you)</a:t>
            </a:r>
          </a:p>
          <a:p>
            <a:pPr>
              <a:spcBef>
                <a:spcPts val="600"/>
              </a:spcBef>
              <a:spcAft>
                <a:spcPts val="600"/>
              </a:spcAft>
            </a:pPr>
            <a:r>
              <a:rPr lang="en-GB" i="1" dirty="0"/>
              <a:t>                                                        Land</a:t>
            </a:r>
          </a:p>
          <a:p>
            <a:pPr>
              <a:spcBef>
                <a:spcPts val="600"/>
              </a:spcBef>
              <a:spcAft>
                <a:spcPts val="600"/>
              </a:spcAft>
            </a:pPr>
            <a:r>
              <a:rPr lang="en-GB" i="1" dirty="0"/>
              <a:t>                                                        Machinery</a:t>
            </a:r>
          </a:p>
          <a:p>
            <a:pPr>
              <a:spcBef>
                <a:spcPts val="600"/>
              </a:spcBef>
              <a:spcAft>
                <a:spcPts val="600"/>
              </a:spcAft>
            </a:pPr>
            <a:r>
              <a:rPr lang="en-GB" i="1" dirty="0"/>
              <a:t>                                                        Capital goods                       </a:t>
            </a:r>
          </a:p>
          <a:p>
            <a:pPr>
              <a:spcBef>
                <a:spcPts val="600"/>
              </a:spcBef>
              <a:spcAft>
                <a:spcPts val="600"/>
              </a:spcAft>
            </a:pPr>
            <a:r>
              <a:rPr lang="en-GB" sz="2400" dirty="0"/>
              <a:t>                                                                  </a:t>
            </a:r>
            <a:r>
              <a:rPr lang="en-GB" sz="2000" i="1" dirty="0">
                <a:solidFill>
                  <a:srgbClr val="C00000"/>
                </a:solidFill>
              </a:rPr>
              <a:t>Capital (Wealth)</a:t>
            </a:r>
          </a:p>
          <a:p>
            <a:pPr>
              <a:spcBef>
                <a:spcPts val="600"/>
              </a:spcBef>
              <a:spcAft>
                <a:spcPts val="600"/>
              </a:spcAft>
            </a:pPr>
            <a:endParaRPr lang="en-GB" sz="2400" dirty="0"/>
          </a:p>
          <a:p>
            <a:pPr>
              <a:spcBef>
                <a:spcPts val="600"/>
              </a:spcBef>
              <a:spcAft>
                <a:spcPts val="600"/>
              </a:spcAft>
            </a:pPr>
            <a:endParaRPr lang="en-GB" sz="2400" dirty="0"/>
          </a:p>
          <a:p>
            <a:pPr>
              <a:spcBef>
                <a:spcPts val="600"/>
              </a:spcBef>
              <a:spcAft>
                <a:spcPts val="600"/>
              </a:spcAft>
            </a:pPr>
            <a:endParaRPr lang="en-GB" sz="2400" dirty="0"/>
          </a:p>
          <a:p>
            <a:pPr>
              <a:spcBef>
                <a:spcPts val="600"/>
              </a:spcBef>
              <a:spcAft>
                <a:spcPts val="600"/>
              </a:spcAft>
            </a:pPr>
            <a:endParaRPr lang="en-GB" sz="2400" dirty="0"/>
          </a:p>
          <a:p>
            <a:pPr>
              <a:spcBef>
                <a:spcPts val="600"/>
              </a:spcBef>
              <a:spcAft>
                <a:spcPts val="600"/>
              </a:spcAft>
            </a:pPr>
            <a:endParaRPr lang="en-GB" sz="2400" dirty="0"/>
          </a:p>
          <a:p>
            <a:pPr>
              <a:spcBef>
                <a:spcPts val="600"/>
              </a:spcBef>
              <a:spcAft>
                <a:spcPts val="600"/>
              </a:spcAft>
            </a:pPr>
            <a:endParaRPr lang="en-GB" sz="2400" dirty="0"/>
          </a:p>
          <a:p>
            <a:pPr>
              <a:spcBef>
                <a:spcPts val="600"/>
              </a:spcBef>
              <a:spcAft>
                <a:spcPts val="600"/>
              </a:spcAft>
            </a:pPr>
            <a:endParaRPr lang="en-GB" sz="2400" dirty="0"/>
          </a:p>
          <a:p>
            <a:pPr>
              <a:spcBef>
                <a:spcPts val="600"/>
              </a:spcBef>
              <a:spcAft>
                <a:spcPts val="600"/>
              </a:spcAft>
            </a:pPr>
            <a:endParaRPr lang="en-GB" sz="2400" dirty="0"/>
          </a:p>
          <a:p>
            <a:pPr>
              <a:spcBef>
                <a:spcPts val="600"/>
              </a:spcBef>
              <a:spcAft>
                <a:spcPts val="600"/>
              </a:spcAft>
            </a:pPr>
            <a:endParaRPr lang="en-GB" sz="2400" dirty="0"/>
          </a:p>
          <a:p>
            <a:pPr>
              <a:spcBef>
                <a:spcPts val="600"/>
              </a:spcBef>
              <a:spcAft>
                <a:spcPts val="600"/>
              </a:spcAft>
            </a:pPr>
            <a:endParaRPr lang="en-GB" sz="2400" dirty="0"/>
          </a:p>
          <a:p>
            <a:pPr>
              <a:spcBef>
                <a:spcPts val="600"/>
              </a:spcBef>
              <a:spcAft>
                <a:spcPts val="600"/>
              </a:spcAft>
            </a:pPr>
            <a:endParaRPr lang="en-GB" sz="2400" dirty="0"/>
          </a:p>
        </p:txBody>
      </p:sp>
      <p:cxnSp>
        <p:nvCxnSpPr>
          <p:cNvPr id="4" name="Straight Connector 3">
            <a:extLst>
              <a:ext uri="{FF2B5EF4-FFF2-40B4-BE49-F238E27FC236}">
                <a16:creationId xmlns:a16="http://schemas.microsoft.com/office/drawing/2014/main" id="{407E3FAA-0A07-4478-B77E-84EA350A0C5D}"/>
              </a:ext>
            </a:extLst>
          </p:cNvPr>
          <p:cNvCxnSpPr>
            <a:cxnSpLocks/>
          </p:cNvCxnSpPr>
          <p:nvPr/>
        </p:nvCxnSpPr>
        <p:spPr>
          <a:xfrm flipV="1">
            <a:off x="5355771" y="3256384"/>
            <a:ext cx="0" cy="3172408"/>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CD24DA96-5580-489F-80D5-AC7E3B78B598}"/>
              </a:ext>
            </a:extLst>
          </p:cNvPr>
          <p:cNvCxnSpPr/>
          <p:nvPr/>
        </p:nvCxnSpPr>
        <p:spPr>
          <a:xfrm>
            <a:off x="3698032" y="3791338"/>
            <a:ext cx="3359021"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E64D75C0-F332-46DC-A927-8E6BA397D172}"/>
              </a:ext>
            </a:extLst>
          </p:cNvPr>
          <p:cNvCxnSpPr/>
          <p:nvPr/>
        </p:nvCxnSpPr>
        <p:spPr>
          <a:xfrm>
            <a:off x="3502089" y="5579706"/>
            <a:ext cx="3750906"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73399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B94F85-C2F6-404B-B0C9-D119AB2EDB4A}"/>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3600" dirty="0"/>
              <a:t>Income</a:t>
            </a:r>
            <a:endParaRPr lang="en-US" sz="2800" dirty="0"/>
          </a:p>
        </p:txBody>
      </p:sp>
      <p:sp>
        <p:nvSpPr>
          <p:cNvPr id="3" name="Content Placeholder 2">
            <a:extLst>
              <a:ext uri="{FF2B5EF4-FFF2-40B4-BE49-F238E27FC236}">
                <a16:creationId xmlns:a16="http://schemas.microsoft.com/office/drawing/2014/main" id="{C7117B36-C59B-47B8-BA93-83D3F0B83145}"/>
              </a:ext>
            </a:extLst>
          </p:cNvPr>
          <p:cNvSpPr>
            <a:spLocks noGrp="1"/>
          </p:cNvSpPr>
          <p:nvPr>
            <p:ph idx="1"/>
          </p:nvPr>
        </p:nvSpPr>
        <p:spPr>
          <a:xfrm>
            <a:off x="643468" y="2638043"/>
            <a:ext cx="3363974" cy="3415623"/>
          </a:xfrm>
        </p:spPr>
        <p:txBody>
          <a:bodyPr>
            <a:normAutofit/>
          </a:bodyPr>
          <a:lstStyle/>
          <a:p>
            <a:pPr>
              <a:spcBef>
                <a:spcPts val="600"/>
              </a:spcBef>
              <a:spcAft>
                <a:spcPts val="600"/>
              </a:spcAft>
            </a:pPr>
            <a:r>
              <a:rPr lang="en-US" sz="2000" b="1" dirty="0"/>
              <a:t>Income</a:t>
            </a:r>
            <a:r>
              <a:rPr lang="en-US" sz="2000" dirty="0"/>
              <a:t> = T</a:t>
            </a:r>
            <a:r>
              <a:rPr lang="en-GB" sz="2000" dirty="0"/>
              <a:t>he amount of money one receives over some period of time (</a:t>
            </a:r>
            <a:r>
              <a:rPr lang="en-GB" sz="2000" u="sng" dirty="0"/>
              <a:t>flow</a:t>
            </a:r>
            <a:r>
              <a:rPr lang="en-GB" sz="2000" dirty="0"/>
              <a:t>).</a:t>
            </a:r>
          </a:p>
          <a:p>
            <a:pPr lvl="1">
              <a:spcBef>
                <a:spcPts val="600"/>
              </a:spcBef>
              <a:spcAft>
                <a:spcPts val="600"/>
              </a:spcAft>
            </a:pPr>
            <a:r>
              <a:rPr lang="en-GB" sz="2000" dirty="0"/>
              <a:t> from market earnings, investments, government. </a:t>
            </a:r>
          </a:p>
          <a:p>
            <a:pPr lvl="1">
              <a:spcBef>
                <a:spcPts val="600"/>
              </a:spcBef>
              <a:spcAft>
                <a:spcPts val="600"/>
              </a:spcAft>
            </a:pPr>
            <a:endParaRPr lang="en-GB" sz="2000" b="1" dirty="0"/>
          </a:p>
          <a:p>
            <a:pPr>
              <a:spcBef>
                <a:spcPts val="600"/>
              </a:spcBef>
              <a:spcAft>
                <a:spcPts val="600"/>
              </a:spcAft>
            </a:pPr>
            <a:r>
              <a:rPr lang="en-GB" sz="2000" dirty="0"/>
              <a:t>Income means </a:t>
            </a:r>
            <a:r>
              <a:rPr lang="en-GB" sz="2000" b="1" dirty="0"/>
              <a:t>after-tax</a:t>
            </a:r>
            <a:r>
              <a:rPr lang="en-GB" sz="2000" dirty="0"/>
              <a:t> income or disposable income.</a:t>
            </a:r>
          </a:p>
          <a:p>
            <a:endParaRPr lang="en-US" sz="2000" dirty="0"/>
          </a:p>
        </p:txBody>
      </p:sp>
      <p:pic>
        <p:nvPicPr>
          <p:cNvPr id="4" name="Picture 3" descr="figure-10-01.jpg">
            <a:extLst>
              <a:ext uri="{FF2B5EF4-FFF2-40B4-BE49-F238E27FC236}">
                <a16:creationId xmlns:a16="http://schemas.microsoft.com/office/drawing/2014/main" id="{8E7E5FB8-D3FA-4D2C-9188-8D64554CD24E}"/>
              </a:ext>
            </a:extLst>
          </p:cNvPr>
          <p:cNvPicPr>
            <a:picLocks noChangeAspect="1"/>
          </p:cNvPicPr>
          <p:nvPr/>
        </p:nvPicPr>
        <p:blipFill>
          <a:blip r:embed="rId2"/>
          <a:srcRect l="17998" r="22626" b="2224"/>
          <a:stretch>
            <a:fillRect/>
          </a:stretch>
        </p:blipFill>
        <p:spPr>
          <a:xfrm>
            <a:off x="5111151" y="210437"/>
            <a:ext cx="5640221" cy="5410199"/>
          </a:xfrm>
          <a:prstGeom prst="rect">
            <a:avLst/>
          </a:prstGeom>
        </p:spPr>
      </p:pic>
      <p:sp>
        <p:nvSpPr>
          <p:cNvPr id="8" name="Arrow: Right 7">
            <a:extLst>
              <a:ext uri="{FF2B5EF4-FFF2-40B4-BE49-F238E27FC236}">
                <a16:creationId xmlns:a16="http://schemas.microsoft.com/office/drawing/2014/main" id="{74737279-319E-4F5B-9987-90F08068D552}"/>
              </a:ext>
            </a:extLst>
          </p:cNvPr>
          <p:cNvSpPr/>
          <p:nvPr/>
        </p:nvSpPr>
        <p:spPr>
          <a:xfrm rot="5400000">
            <a:off x="7942940" y="336227"/>
            <a:ext cx="936949" cy="391606"/>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Inflow</a:t>
            </a:r>
          </a:p>
        </p:txBody>
      </p:sp>
      <p:sp>
        <p:nvSpPr>
          <p:cNvPr id="10" name="Arrow: Right 9">
            <a:extLst>
              <a:ext uri="{FF2B5EF4-FFF2-40B4-BE49-F238E27FC236}">
                <a16:creationId xmlns:a16="http://schemas.microsoft.com/office/drawing/2014/main" id="{94BDB1AE-1FFE-4B87-8D7A-629743FE1AD7}"/>
              </a:ext>
            </a:extLst>
          </p:cNvPr>
          <p:cNvSpPr/>
          <p:nvPr/>
        </p:nvSpPr>
        <p:spPr>
          <a:xfrm rot="5400000">
            <a:off x="8508234" y="5874645"/>
            <a:ext cx="1076387" cy="56836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t>Outflow</a:t>
            </a:r>
          </a:p>
        </p:txBody>
      </p:sp>
      <p:sp>
        <p:nvSpPr>
          <p:cNvPr id="13" name="Arrow: Right 12">
            <a:extLst>
              <a:ext uri="{FF2B5EF4-FFF2-40B4-BE49-F238E27FC236}">
                <a16:creationId xmlns:a16="http://schemas.microsoft.com/office/drawing/2014/main" id="{6298B542-DC0C-4CD6-A65C-AB3F74FADD4A}"/>
              </a:ext>
            </a:extLst>
          </p:cNvPr>
          <p:cNvSpPr/>
          <p:nvPr/>
        </p:nvSpPr>
        <p:spPr>
          <a:xfrm rot="16200000">
            <a:off x="5451055" y="692442"/>
            <a:ext cx="1086571" cy="62630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t>Outflow</a:t>
            </a:r>
          </a:p>
        </p:txBody>
      </p:sp>
    </p:spTree>
    <p:extLst>
      <p:ext uri="{BB962C8B-B14F-4D97-AF65-F5344CB8AC3E}">
        <p14:creationId xmlns:p14="http://schemas.microsoft.com/office/powerpoint/2010/main" val="27727863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1462" y="1848584"/>
            <a:ext cx="10515600" cy="3352483"/>
          </a:xfrm>
        </p:spPr>
        <p:txBody>
          <a:bodyPr>
            <a:normAutofit/>
          </a:bodyPr>
          <a:lstStyle/>
          <a:p>
            <a:pPr marL="514350" indent="-514350">
              <a:buAutoNum type="alphaUcPeriod"/>
            </a:pPr>
            <a:r>
              <a:rPr lang="en-GB" sz="4000" dirty="0"/>
              <a:t>Introduction</a:t>
            </a:r>
          </a:p>
          <a:p>
            <a:pPr marL="514350" indent="-514350">
              <a:buAutoNum type="alphaUcPeriod"/>
            </a:pPr>
            <a:r>
              <a:rPr lang="en-GB" sz="4000" dirty="0"/>
              <a:t>Income, borrowing and saving</a:t>
            </a:r>
          </a:p>
          <a:p>
            <a:pPr marL="514350" indent="-514350">
              <a:buAutoNum type="alphaUcPeriod"/>
            </a:pPr>
            <a:r>
              <a:rPr lang="en-GB" sz="4000" dirty="0"/>
              <a:t>Balance sheet</a:t>
            </a:r>
          </a:p>
          <a:p>
            <a:pPr marL="514350" indent="-514350">
              <a:buAutoNum type="alphaUcPeriod"/>
            </a:pPr>
            <a:r>
              <a:rPr lang="en-GB" sz="4000" dirty="0"/>
              <a:t>Banks and money</a:t>
            </a:r>
          </a:p>
          <a:p>
            <a:pPr marL="514350" indent="-514350">
              <a:buAutoNum type="alphaUcPeriod"/>
            </a:pPr>
            <a:r>
              <a:rPr lang="en-GB" sz="4000" dirty="0"/>
              <a:t>Credit rationing</a:t>
            </a:r>
          </a:p>
        </p:txBody>
      </p:sp>
      <p:sp>
        <p:nvSpPr>
          <p:cNvPr id="6" name="TextBox 5"/>
          <p:cNvSpPr txBox="1"/>
          <p:nvPr/>
        </p:nvSpPr>
        <p:spPr>
          <a:xfrm>
            <a:off x="815475" y="788737"/>
            <a:ext cx="2580105" cy="830997"/>
          </a:xfrm>
          <a:prstGeom prst="rect">
            <a:avLst/>
          </a:prstGeom>
          <a:noFill/>
        </p:spPr>
        <p:txBody>
          <a:bodyPr wrap="square" rtlCol="0">
            <a:spAutoFit/>
          </a:bodyPr>
          <a:lstStyle/>
          <a:p>
            <a:r>
              <a:rPr lang="en-GB" sz="4800" dirty="0"/>
              <a:t>OUTLINE</a:t>
            </a:r>
            <a:endParaRPr lang="en-US" sz="4800" dirty="0"/>
          </a:p>
        </p:txBody>
      </p:sp>
    </p:spTree>
    <p:extLst>
      <p:ext uri="{BB962C8B-B14F-4D97-AF65-F5344CB8AC3E}">
        <p14:creationId xmlns:p14="http://schemas.microsoft.com/office/powerpoint/2010/main" val="2114716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1EDA-9095-4683-AEAB-3ECB8B808155}"/>
              </a:ext>
            </a:extLst>
          </p:cNvPr>
          <p:cNvSpPr>
            <a:spLocks noGrp="1"/>
          </p:cNvSpPr>
          <p:nvPr>
            <p:ph type="title"/>
          </p:nvPr>
        </p:nvSpPr>
        <p:spPr/>
        <p:txBody>
          <a:bodyPr/>
          <a:lstStyle/>
          <a:p>
            <a:pPr algn="ctr"/>
            <a:r>
              <a:rPr lang="en-US" b="1" dirty="0"/>
              <a:t>Flow versus Stock</a:t>
            </a:r>
          </a:p>
        </p:txBody>
      </p:sp>
      <p:sp>
        <p:nvSpPr>
          <p:cNvPr id="3" name="Content Placeholder 2">
            <a:extLst>
              <a:ext uri="{FF2B5EF4-FFF2-40B4-BE49-F238E27FC236}">
                <a16:creationId xmlns:a16="http://schemas.microsoft.com/office/drawing/2014/main" id="{47EC1D0C-B7D6-485A-A19C-46F7293A3297}"/>
              </a:ext>
            </a:extLst>
          </p:cNvPr>
          <p:cNvSpPr>
            <a:spLocks noGrp="1"/>
          </p:cNvSpPr>
          <p:nvPr>
            <p:ph idx="1"/>
          </p:nvPr>
        </p:nvSpPr>
        <p:spPr/>
        <p:txBody>
          <a:bodyPr/>
          <a:lstStyle/>
          <a:p>
            <a:r>
              <a:rPr lang="en-US" sz="2400" b="1" dirty="0"/>
              <a:t>Flow</a:t>
            </a:r>
            <a:r>
              <a:rPr lang="en-US" sz="2400" dirty="0"/>
              <a:t> A quantity measured per unit of time, such as annual income or hourly wage.</a:t>
            </a:r>
          </a:p>
          <a:p>
            <a:pPr lvl="1"/>
            <a:r>
              <a:rPr lang="en-US" dirty="0">
                <a:solidFill>
                  <a:srgbClr val="222222"/>
                </a:solidFill>
                <a:latin typeface="inherit"/>
              </a:rPr>
              <a:t>The inflow is measured by </a:t>
            </a:r>
            <a:r>
              <a:rPr lang="en-US" dirty="0" err="1">
                <a:solidFill>
                  <a:srgbClr val="222222"/>
                </a:solidFill>
                <a:latin typeface="inherit"/>
              </a:rPr>
              <a:t>litres</a:t>
            </a:r>
            <a:r>
              <a:rPr lang="en-US" dirty="0">
                <a:solidFill>
                  <a:srgbClr val="222222"/>
                </a:solidFill>
                <a:latin typeface="inherit"/>
              </a:rPr>
              <a:t> (or gallons) per minute.</a:t>
            </a:r>
          </a:p>
          <a:p>
            <a:pPr marL="457200" lvl="1" indent="0">
              <a:buNone/>
            </a:pPr>
            <a:endParaRPr lang="en-US" dirty="0">
              <a:solidFill>
                <a:srgbClr val="222222"/>
              </a:solidFill>
              <a:latin typeface="inherit"/>
            </a:endParaRPr>
          </a:p>
          <a:p>
            <a:pPr marL="457200" lvl="1" indent="0">
              <a:buNone/>
            </a:pPr>
            <a:endParaRPr lang="en-US" dirty="0"/>
          </a:p>
          <a:p>
            <a:r>
              <a:rPr lang="en-US" sz="2400" b="1" dirty="0"/>
              <a:t>Stock</a:t>
            </a:r>
            <a:r>
              <a:rPr lang="en-US" sz="2400" dirty="0"/>
              <a:t> A quantity measured at a point in time. Its units do not depend on time.</a:t>
            </a:r>
          </a:p>
          <a:p>
            <a:pPr marL="0" indent="0">
              <a:buNone/>
            </a:pPr>
            <a:endParaRPr lang="en-US" sz="2400" dirty="0"/>
          </a:p>
          <a:p>
            <a:pPr lvl="1"/>
            <a:r>
              <a:rPr lang="en-US" dirty="0">
                <a:solidFill>
                  <a:srgbClr val="222222"/>
                </a:solidFill>
                <a:latin typeface="inherit"/>
              </a:rPr>
              <a:t>The stock of water is measured by </a:t>
            </a:r>
            <a:r>
              <a:rPr lang="en-US" dirty="0" err="1">
                <a:solidFill>
                  <a:srgbClr val="222222"/>
                </a:solidFill>
                <a:latin typeface="inherit"/>
              </a:rPr>
              <a:t>litres</a:t>
            </a:r>
            <a:r>
              <a:rPr lang="en-US" dirty="0">
                <a:solidFill>
                  <a:srgbClr val="222222"/>
                </a:solidFill>
                <a:latin typeface="inherit"/>
              </a:rPr>
              <a:t> (or gallons) at a particular moment in time.</a:t>
            </a:r>
            <a:endParaRPr lang="en-US" dirty="0"/>
          </a:p>
          <a:p>
            <a:pPr lvl="1"/>
            <a:endParaRPr lang="en-US" dirty="0"/>
          </a:p>
        </p:txBody>
      </p:sp>
    </p:spTree>
    <p:extLst>
      <p:ext uri="{BB962C8B-B14F-4D97-AF65-F5344CB8AC3E}">
        <p14:creationId xmlns:p14="http://schemas.microsoft.com/office/powerpoint/2010/main" val="3388932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365125"/>
            <a:ext cx="10515600" cy="935641"/>
          </a:xfrm>
        </p:spPr>
        <p:txBody>
          <a:bodyPr>
            <a:normAutofit/>
          </a:bodyPr>
          <a:lstStyle/>
          <a:p>
            <a:pPr algn="ctr"/>
            <a:r>
              <a:rPr lang="en-GB" sz="4800" dirty="0">
                <a:latin typeface="+mn-lt"/>
              </a:rPr>
              <a:t>Other Key Concepts</a:t>
            </a:r>
          </a:p>
        </p:txBody>
      </p:sp>
      <p:sp>
        <p:nvSpPr>
          <p:cNvPr id="6" name="TextBox 5"/>
          <p:cNvSpPr txBox="1"/>
          <p:nvPr/>
        </p:nvSpPr>
        <p:spPr>
          <a:xfrm>
            <a:off x="524293" y="1469985"/>
            <a:ext cx="10618324" cy="4862870"/>
          </a:xfrm>
          <a:prstGeom prst="rect">
            <a:avLst/>
          </a:prstGeom>
          <a:noFill/>
        </p:spPr>
        <p:txBody>
          <a:bodyPr wrap="square" rtlCol="0">
            <a:spAutoFit/>
          </a:bodyPr>
          <a:lstStyle/>
          <a:p>
            <a:pPr>
              <a:spcBef>
                <a:spcPts val="600"/>
              </a:spcBef>
              <a:spcAft>
                <a:spcPts val="600"/>
              </a:spcAft>
            </a:pPr>
            <a:r>
              <a:rPr lang="en-US" sz="2000" b="1" dirty="0"/>
              <a:t>Depreciation</a:t>
            </a:r>
            <a:r>
              <a:rPr lang="en-US" sz="2000" dirty="0"/>
              <a:t> = R</a:t>
            </a:r>
            <a:r>
              <a:rPr lang="en-GB" sz="2000" dirty="0" err="1"/>
              <a:t>eduction</a:t>
            </a:r>
            <a:r>
              <a:rPr lang="en-GB" sz="2000" dirty="0"/>
              <a:t> in the value of a stock of wealth over time (it is a </a:t>
            </a:r>
            <a:r>
              <a:rPr lang="en-GB" sz="2000" i="1" dirty="0">
                <a:solidFill>
                  <a:schemeClr val="accent1"/>
                </a:solidFill>
              </a:rPr>
              <a:t>flow</a:t>
            </a:r>
            <a:r>
              <a:rPr lang="en-GB" sz="2000" dirty="0"/>
              <a:t> variable).</a:t>
            </a:r>
          </a:p>
          <a:p>
            <a:pPr>
              <a:spcBef>
                <a:spcPts val="600"/>
              </a:spcBef>
              <a:spcAft>
                <a:spcPts val="600"/>
              </a:spcAft>
            </a:pPr>
            <a:r>
              <a:rPr lang="en-GB" sz="2000" b="1" dirty="0"/>
              <a:t>Gross income (Inflow) = </a:t>
            </a:r>
            <a:r>
              <a:rPr lang="en-US" sz="2000" dirty="0"/>
              <a:t>is the amount of money you receive over some period of time, whether from market earnings (i.e. wages, salaries, and other income from </a:t>
            </a:r>
            <a:r>
              <a:rPr lang="en-US" sz="2000" dirty="0" err="1"/>
              <a:t>labour</a:t>
            </a:r>
            <a:r>
              <a:rPr lang="en-US" sz="2000" dirty="0"/>
              <a:t>), investments, or from the government.</a:t>
            </a:r>
          </a:p>
          <a:p>
            <a:pPr>
              <a:spcBef>
                <a:spcPts val="600"/>
              </a:spcBef>
              <a:spcAft>
                <a:spcPts val="600"/>
              </a:spcAft>
            </a:pPr>
            <a:r>
              <a:rPr lang="en-GB" sz="2000" b="1" dirty="0"/>
              <a:t>Net income </a:t>
            </a:r>
            <a:r>
              <a:rPr lang="en-GB" sz="2000" dirty="0"/>
              <a:t>= The </a:t>
            </a:r>
            <a:r>
              <a:rPr lang="en-GB" sz="2000" b="1" dirty="0">
                <a:solidFill>
                  <a:schemeClr val="accent1"/>
                </a:solidFill>
              </a:rPr>
              <a:t>maximum amount </a:t>
            </a:r>
            <a:r>
              <a:rPr lang="en-GB" sz="2000" dirty="0"/>
              <a:t>that one could consume </a:t>
            </a:r>
            <a:r>
              <a:rPr lang="en-GB" sz="2000" b="1" u="sng" dirty="0"/>
              <a:t>and leave your </a:t>
            </a:r>
            <a:r>
              <a:rPr lang="en-GB" sz="2000" b="1" u="sng" dirty="0">
                <a:solidFill>
                  <a:schemeClr val="accent1"/>
                </a:solidFill>
              </a:rPr>
              <a:t>wealth </a:t>
            </a:r>
            <a:r>
              <a:rPr lang="en-GB" sz="2000" b="1" u="sng" dirty="0"/>
              <a:t>unchanged</a:t>
            </a:r>
            <a:r>
              <a:rPr lang="en-GB" sz="2000" dirty="0"/>
              <a:t>. </a:t>
            </a:r>
          </a:p>
          <a:p>
            <a:pPr algn="ctr">
              <a:spcBef>
                <a:spcPts val="600"/>
              </a:spcBef>
              <a:spcAft>
                <a:spcPts val="600"/>
              </a:spcAft>
            </a:pPr>
            <a:r>
              <a:rPr lang="en-GB" sz="2000" b="1" dirty="0"/>
              <a:t>Net income = gross income – depreciation</a:t>
            </a:r>
          </a:p>
          <a:p>
            <a:pPr algn="ctr">
              <a:spcBef>
                <a:spcPts val="600"/>
              </a:spcBef>
              <a:spcAft>
                <a:spcPts val="600"/>
              </a:spcAft>
            </a:pPr>
            <a:endParaRPr lang="en-US" sz="2000" b="1" dirty="0"/>
          </a:p>
          <a:p>
            <a:pPr>
              <a:spcBef>
                <a:spcPts val="600"/>
              </a:spcBef>
              <a:spcAft>
                <a:spcPts val="600"/>
              </a:spcAft>
            </a:pPr>
            <a:r>
              <a:rPr lang="en-US" sz="2000" b="1" dirty="0"/>
              <a:t>Expenditure (</a:t>
            </a:r>
            <a:r>
              <a:rPr lang="en-US" sz="2000" b="1" dirty="0" err="1"/>
              <a:t>Ourflow</a:t>
            </a:r>
            <a:r>
              <a:rPr lang="en-US" sz="2000" b="1" dirty="0"/>
              <a:t>)= </a:t>
            </a:r>
            <a:r>
              <a:rPr lang="en-US" sz="2000" dirty="0"/>
              <a:t>Expenditure on consumer goods including both short-lived goods and services and long-lived goods, which are called consumer durables.</a:t>
            </a:r>
          </a:p>
          <a:p>
            <a:pPr>
              <a:spcBef>
                <a:spcPts val="600"/>
              </a:spcBef>
              <a:spcAft>
                <a:spcPts val="600"/>
              </a:spcAft>
            </a:pPr>
            <a:r>
              <a:rPr lang="en-US" sz="2000" b="1" dirty="0"/>
              <a:t>Savings</a:t>
            </a:r>
            <a:r>
              <a:rPr lang="en-US" sz="2000" dirty="0"/>
              <a:t> = An individual (or household) saves when consumption is less than net income, so wealth increases. Wealth is the accumulation of past and current saving. </a:t>
            </a:r>
          </a:p>
          <a:p>
            <a:pPr>
              <a:spcBef>
                <a:spcPts val="600"/>
              </a:spcBef>
              <a:spcAft>
                <a:spcPts val="600"/>
              </a:spcAft>
            </a:pPr>
            <a:r>
              <a:rPr lang="en-US" sz="2000" b="1" dirty="0"/>
              <a:t>Investment</a:t>
            </a:r>
            <a:r>
              <a:rPr lang="en-US" sz="2000" dirty="0"/>
              <a:t> = Expenditure on newly produced capital goods.</a:t>
            </a:r>
          </a:p>
        </p:txBody>
      </p:sp>
    </p:spTree>
    <p:extLst>
      <p:ext uri="{BB962C8B-B14F-4D97-AF65-F5344CB8AC3E}">
        <p14:creationId xmlns:p14="http://schemas.microsoft.com/office/powerpoint/2010/main" val="1373399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AC26-9D03-4CA2-83E2-93C36A6C08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8957C9-6C71-46CC-8609-0F84656B1AC4}"/>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33FE0C62-F8CA-4E5D-9BF9-A9E31B73E1F8}"/>
              </a:ext>
            </a:extLst>
          </p:cNvPr>
          <p:cNvSpPr/>
          <p:nvPr/>
        </p:nvSpPr>
        <p:spPr>
          <a:xfrm>
            <a:off x="4982547" y="3256384"/>
            <a:ext cx="2258008" cy="1399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Wealth</a:t>
            </a:r>
          </a:p>
        </p:txBody>
      </p:sp>
      <p:sp>
        <p:nvSpPr>
          <p:cNvPr id="5" name="Rectangle 4">
            <a:extLst>
              <a:ext uri="{FF2B5EF4-FFF2-40B4-BE49-F238E27FC236}">
                <a16:creationId xmlns:a16="http://schemas.microsoft.com/office/drawing/2014/main" id="{8B8E5AC3-00C7-4645-899E-6110F941594C}"/>
              </a:ext>
            </a:extLst>
          </p:cNvPr>
          <p:cNvSpPr/>
          <p:nvPr/>
        </p:nvSpPr>
        <p:spPr>
          <a:xfrm>
            <a:off x="1230864" y="3256384"/>
            <a:ext cx="2258008" cy="13995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Net Income</a:t>
            </a:r>
          </a:p>
        </p:txBody>
      </p:sp>
      <p:sp>
        <p:nvSpPr>
          <p:cNvPr id="6" name="Rectangle 5">
            <a:extLst>
              <a:ext uri="{FF2B5EF4-FFF2-40B4-BE49-F238E27FC236}">
                <a16:creationId xmlns:a16="http://schemas.microsoft.com/office/drawing/2014/main" id="{99708C0F-6104-453D-BC43-D4B41699A1E3}"/>
              </a:ext>
            </a:extLst>
          </p:cNvPr>
          <p:cNvSpPr/>
          <p:nvPr/>
        </p:nvSpPr>
        <p:spPr>
          <a:xfrm>
            <a:off x="8569389" y="3256384"/>
            <a:ext cx="2258008" cy="13995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Expenditure</a:t>
            </a:r>
          </a:p>
        </p:txBody>
      </p:sp>
      <p:sp>
        <p:nvSpPr>
          <p:cNvPr id="7" name="Arrow: Right 6">
            <a:extLst>
              <a:ext uri="{FF2B5EF4-FFF2-40B4-BE49-F238E27FC236}">
                <a16:creationId xmlns:a16="http://schemas.microsoft.com/office/drawing/2014/main" id="{58C6FBB3-9819-49DA-B813-A98BDA3DBB93}"/>
              </a:ext>
            </a:extLst>
          </p:cNvPr>
          <p:cNvSpPr/>
          <p:nvPr/>
        </p:nvSpPr>
        <p:spPr>
          <a:xfrm>
            <a:off x="7415768" y="3866264"/>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t>Outflow</a:t>
            </a:r>
          </a:p>
        </p:txBody>
      </p:sp>
      <p:sp>
        <p:nvSpPr>
          <p:cNvPr id="8" name="Arrow: Right 7">
            <a:extLst>
              <a:ext uri="{FF2B5EF4-FFF2-40B4-BE49-F238E27FC236}">
                <a16:creationId xmlns:a16="http://schemas.microsoft.com/office/drawing/2014/main" id="{12A5F933-B5CF-4A95-A76F-84C450673F19}"/>
              </a:ext>
            </a:extLst>
          </p:cNvPr>
          <p:cNvSpPr/>
          <p:nvPr/>
        </p:nvSpPr>
        <p:spPr>
          <a:xfrm>
            <a:off x="3885686" y="3866264"/>
            <a:ext cx="978408"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Inflow</a:t>
            </a:r>
          </a:p>
        </p:txBody>
      </p:sp>
    </p:spTree>
    <p:extLst>
      <p:ext uri="{BB962C8B-B14F-4D97-AF65-F5344CB8AC3E}">
        <p14:creationId xmlns:p14="http://schemas.microsoft.com/office/powerpoint/2010/main" val="1826039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365125"/>
            <a:ext cx="10515600" cy="935641"/>
          </a:xfrm>
        </p:spPr>
        <p:txBody>
          <a:bodyPr>
            <a:normAutofit/>
          </a:bodyPr>
          <a:lstStyle/>
          <a:p>
            <a:pPr algn="ctr"/>
            <a:r>
              <a:rPr lang="en-GB" sz="4800" dirty="0">
                <a:latin typeface="+mn-lt"/>
              </a:rPr>
              <a:t>Consumption Over Time</a:t>
            </a:r>
          </a:p>
        </p:txBody>
      </p:sp>
      <p:sp>
        <p:nvSpPr>
          <p:cNvPr id="6" name="TextBox 5"/>
          <p:cNvSpPr txBox="1"/>
          <p:nvPr/>
        </p:nvSpPr>
        <p:spPr>
          <a:xfrm>
            <a:off x="524293" y="1469985"/>
            <a:ext cx="10618324" cy="2923877"/>
          </a:xfrm>
          <a:prstGeom prst="rect">
            <a:avLst/>
          </a:prstGeom>
          <a:noFill/>
        </p:spPr>
        <p:txBody>
          <a:bodyPr wrap="square" rtlCol="0">
            <a:spAutoFit/>
          </a:bodyPr>
          <a:lstStyle/>
          <a:p>
            <a:pPr>
              <a:spcBef>
                <a:spcPts val="600"/>
              </a:spcBef>
              <a:spcAft>
                <a:spcPts val="600"/>
              </a:spcAft>
            </a:pPr>
            <a:r>
              <a:rPr lang="en-GB" sz="2400" dirty="0"/>
              <a:t>There is a trade-off between consuming goods now and later.</a:t>
            </a:r>
          </a:p>
          <a:p>
            <a:pPr>
              <a:spcBef>
                <a:spcPts val="600"/>
              </a:spcBef>
              <a:spcAft>
                <a:spcPts val="600"/>
              </a:spcAft>
            </a:pPr>
            <a:endParaRPr lang="en-GB" sz="2400" dirty="0"/>
          </a:p>
          <a:p>
            <a:pPr>
              <a:spcBef>
                <a:spcPts val="600"/>
              </a:spcBef>
              <a:spcAft>
                <a:spcPts val="600"/>
              </a:spcAft>
            </a:pPr>
            <a:r>
              <a:rPr lang="en-GB" sz="2400" dirty="0"/>
              <a:t>The </a:t>
            </a:r>
            <a:r>
              <a:rPr lang="en-GB" sz="2400" u="sng" dirty="0"/>
              <a:t>opportunity cost </a:t>
            </a:r>
            <a:r>
              <a:rPr lang="en-GB" sz="2400" dirty="0"/>
              <a:t>of having more goods now is having fewer goods later.</a:t>
            </a:r>
          </a:p>
          <a:p>
            <a:pPr>
              <a:spcBef>
                <a:spcPts val="600"/>
              </a:spcBef>
              <a:spcAft>
                <a:spcPts val="600"/>
              </a:spcAft>
            </a:pPr>
            <a:endParaRPr lang="en-GB" sz="2400" dirty="0"/>
          </a:p>
          <a:p>
            <a:pPr>
              <a:spcBef>
                <a:spcPts val="600"/>
              </a:spcBef>
              <a:spcAft>
                <a:spcPts val="600"/>
              </a:spcAft>
            </a:pPr>
            <a:r>
              <a:rPr lang="en-GB" sz="2400" b="1" dirty="0"/>
              <a:t>Borrowing and lending </a:t>
            </a:r>
            <a:r>
              <a:rPr lang="en-GB" sz="2400" dirty="0"/>
              <a:t>allow us to rearrange our capacity to buy goods and services across time</a:t>
            </a:r>
            <a:endParaRPr lang="en-US" sz="2400" dirty="0"/>
          </a:p>
        </p:txBody>
      </p:sp>
    </p:spTree>
    <p:extLst>
      <p:ext uri="{BB962C8B-B14F-4D97-AF65-F5344CB8AC3E}">
        <p14:creationId xmlns:p14="http://schemas.microsoft.com/office/powerpoint/2010/main" val="1373399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28157-C71C-4251-A71D-16796EA8BFF5}"/>
              </a:ext>
            </a:extLst>
          </p:cNvPr>
          <p:cNvSpPr>
            <a:spLocks noGrp="1"/>
          </p:cNvSpPr>
          <p:nvPr>
            <p:ph type="title"/>
          </p:nvPr>
        </p:nvSpPr>
        <p:spPr>
          <a:xfrm>
            <a:off x="838200" y="365125"/>
            <a:ext cx="10515600" cy="1325563"/>
          </a:xfrm>
        </p:spPr>
        <p:txBody>
          <a:bodyPr>
            <a:normAutofit/>
          </a:bodyPr>
          <a:lstStyle/>
          <a:p>
            <a:r>
              <a:rPr lang="en-US" b="1" dirty="0"/>
              <a:t>How to Calculate Interest Rate on a Simple Loan?</a:t>
            </a:r>
          </a:p>
        </p:txBody>
      </p:sp>
      <mc:AlternateContent xmlns:mc="http://schemas.openxmlformats.org/markup-compatibility/2006" xmlns:a14="http://schemas.microsoft.com/office/drawing/2010/main">
        <mc:Choice Requires="a14">
          <p:sp>
            <p:nvSpPr>
              <p:cNvPr id="13" name="Content Placeholder 7">
                <a:extLst>
                  <a:ext uri="{FF2B5EF4-FFF2-40B4-BE49-F238E27FC236}">
                    <a16:creationId xmlns:a16="http://schemas.microsoft.com/office/drawing/2014/main" id="{298BB67E-4A5C-4A4A-8A53-257D1446EA28}"/>
                  </a:ext>
                </a:extLst>
              </p:cNvPr>
              <p:cNvSpPr>
                <a:spLocks noGrp="1"/>
              </p:cNvSpPr>
              <p:nvPr>
                <p:ph idx="1"/>
              </p:nvPr>
            </p:nvSpPr>
            <p:spPr>
              <a:xfrm>
                <a:off x="838200" y="1825625"/>
                <a:ext cx="3797807" cy="4351338"/>
              </a:xfrm>
            </p:spPr>
            <p:txBody>
              <a:bodyPr>
                <a:normAutofit/>
              </a:bodyPr>
              <a:lstStyle/>
              <a:p>
                <a:pPr marL="0" indent="0">
                  <a:buNone/>
                </a:pPr>
                <a:endParaRPr lang="en-US" sz="2000" dirty="0"/>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𝐼𝑛𝑡𝑒𝑟𝑒𝑠𝑡</m:t>
                      </m:r>
                      <m:r>
                        <a:rPr lang="en-US" sz="2000" b="0" i="1" smtClean="0">
                          <a:latin typeface="Cambria Math" panose="02040503050406030204" pitchFamily="18" charset="0"/>
                        </a:rPr>
                        <m:t> </m:t>
                      </m:r>
                      <m:r>
                        <a:rPr lang="en-US" sz="2000" b="0" i="1" smtClean="0">
                          <a:latin typeface="Cambria Math" panose="02040503050406030204" pitchFamily="18" charset="0"/>
                        </a:rPr>
                        <m:t>𝑟𝑎𝑡𝑒</m:t>
                      </m:r>
                    </m:oMath>
                  </m:oMathPara>
                </a14:m>
                <a:endParaRPr lang="en-US" sz="2000" b="0" i="1" dirty="0">
                  <a:latin typeface="Cambria Math" panose="02040503050406030204" pitchFamily="18" charset="0"/>
                </a:endParaRPr>
              </a:p>
              <a:p>
                <a:pPr marL="0" indent="0">
                  <a:buNone/>
                </a:pPr>
                <a:endParaRPr lang="en-US" sz="20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𝑟𝑒𝑝𝑎𝑦𝑚𝑒𝑛𝑡</m:t>
                          </m:r>
                          <m:r>
                            <a:rPr lang="en-US" sz="2000" b="0" i="1" smtClean="0">
                              <a:latin typeface="Cambria Math" panose="02040503050406030204" pitchFamily="18" charset="0"/>
                            </a:rPr>
                            <m:t>−</m:t>
                          </m:r>
                          <m:r>
                            <a:rPr lang="en-US" sz="2000" b="0" i="1" smtClean="0">
                              <a:latin typeface="Cambria Math" panose="02040503050406030204" pitchFamily="18" charset="0"/>
                            </a:rPr>
                            <m:t>𝑝𝑟𝑖𝑛𝑐𝑖𝑝𝑙𝑒</m:t>
                          </m:r>
                        </m:num>
                        <m:den>
                          <m:eqArr>
                            <m:eqArrPr>
                              <m:ctrlPr>
                                <a:rPr lang="en-US" sz="2000" b="0" i="1" smtClean="0">
                                  <a:latin typeface="Cambria Math" panose="02040503050406030204" pitchFamily="18" charset="0"/>
                                </a:rPr>
                              </m:ctrlPr>
                            </m:eqArrPr>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𝑝𝑟𝑖𝑛𝑐𝑖𝑝𝑙𝑒</m:t>
                                  </m:r>
                                </m:e>
                                <m:e/>
                                <m:e/>
                              </m:eqArr>
                            </m:e>
                            <m:e/>
                          </m:eqArr>
                        </m:den>
                      </m:f>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𝐼𝑛𝑡𝑒𝑟𝑒𝑠𝑡</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𝑃𝑎𝑦𝑚𝑒𝑛𝑡</m:t>
                          </m:r>
                        </m:num>
                        <m:den>
                          <m:r>
                            <a:rPr lang="en-US" sz="2000" b="0" i="1" smtClean="0">
                              <a:latin typeface="Cambria Math" panose="02040503050406030204" pitchFamily="18" charset="0"/>
                              <a:ea typeface="Cambria Math" panose="02040503050406030204" pitchFamily="18" charset="0"/>
                            </a:rPr>
                            <m:t>𝑃𝑟𝑖𝑛𝑐𝑖𝑝𝑙𝑒</m:t>
                          </m:r>
                        </m:den>
                      </m:f>
                    </m:oMath>
                  </m:oMathPara>
                </a14:m>
                <a:endParaRPr lang="en-US" sz="2000" dirty="0"/>
              </a:p>
            </p:txBody>
          </p:sp>
        </mc:Choice>
        <mc:Fallback xmlns="">
          <p:sp>
            <p:nvSpPr>
              <p:cNvPr id="13" name="Content Placeholder 7">
                <a:extLst>
                  <a:ext uri="{FF2B5EF4-FFF2-40B4-BE49-F238E27FC236}">
                    <a16:creationId xmlns:a16="http://schemas.microsoft.com/office/drawing/2014/main" id="{298BB67E-4A5C-4A4A-8A53-257D1446EA28}"/>
                  </a:ext>
                </a:extLst>
              </p:cNvPr>
              <p:cNvSpPr>
                <a:spLocks noGrp="1" noRot="1" noChangeAspect="1" noMove="1" noResize="1" noEditPoints="1" noAdjustHandles="1" noChangeArrowheads="1" noChangeShapeType="1" noTextEdit="1"/>
              </p:cNvSpPr>
              <p:nvPr>
                <p:ph idx="1"/>
              </p:nvPr>
            </p:nvSpPr>
            <p:spPr>
              <a:xfrm>
                <a:off x="838200" y="1825625"/>
                <a:ext cx="3797807" cy="4351338"/>
              </a:xfrm>
              <a:blipFill>
                <a:blip r:embed="rId2"/>
                <a:stretch>
                  <a:fillRect/>
                </a:stretch>
              </a:blipFill>
            </p:spPr>
            <p:txBody>
              <a:bodyPr/>
              <a:lstStyle/>
              <a:p>
                <a:r>
                  <a:rPr lang="en-US">
                    <a:noFill/>
                  </a:rPr>
                  <a:t> </a:t>
                </a:r>
              </a:p>
            </p:txBody>
          </p:sp>
        </mc:Fallback>
      </mc:AlternateContent>
      <p:pic>
        <p:nvPicPr>
          <p:cNvPr id="4" name="Content Placeholder 3">
            <a:extLst>
              <a:ext uri="{FF2B5EF4-FFF2-40B4-BE49-F238E27FC236}">
                <a16:creationId xmlns:a16="http://schemas.microsoft.com/office/drawing/2014/main" id="{EC626104-9A93-4589-8304-FDF90831E223}"/>
              </a:ext>
            </a:extLst>
          </p:cNvPr>
          <p:cNvPicPr>
            <a:picLocks noChangeAspect="1"/>
          </p:cNvPicPr>
          <p:nvPr/>
        </p:nvPicPr>
        <p:blipFill rotWithShape="1">
          <a:blip r:embed="rId3"/>
          <a:srcRect l="152" r="8671" b="2"/>
          <a:stretch/>
        </p:blipFill>
        <p:spPr>
          <a:xfrm>
            <a:off x="5120640" y="1904281"/>
            <a:ext cx="6233160" cy="4272681"/>
          </a:xfrm>
          <a:prstGeom prst="rect">
            <a:avLst/>
          </a:prstGeom>
        </p:spPr>
      </p:pic>
      <p:cxnSp>
        <p:nvCxnSpPr>
          <p:cNvPr id="6" name="Straight Connector 5">
            <a:extLst>
              <a:ext uri="{FF2B5EF4-FFF2-40B4-BE49-F238E27FC236}">
                <a16:creationId xmlns:a16="http://schemas.microsoft.com/office/drawing/2014/main" id="{806EBAAF-E00F-4171-90C1-C7EA1D30BCB0}"/>
              </a:ext>
            </a:extLst>
          </p:cNvPr>
          <p:cNvCxnSpPr>
            <a:cxnSpLocks/>
          </p:cNvCxnSpPr>
          <p:nvPr/>
        </p:nvCxnSpPr>
        <p:spPr>
          <a:xfrm>
            <a:off x="1225685" y="4186536"/>
            <a:ext cx="27042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FB3DD62-610B-4F1F-842E-D820DF418C9B}"/>
              </a:ext>
            </a:extLst>
          </p:cNvPr>
          <p:cNvCxnSpPr>
            <a:cxnSpLocks/>
          </p:cNvCxnSpPr>
          <p:nvPr/>
        </p:nvCxnSpPr>
        <p:spPr>
          <a:xfrm>
            <a:off x="1225684" y="5370068"/>
            <a:ext cx="27042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60BB94-9448-4794-AE9A-ED7F0C34DC67}"/>
              </a:ext>
            </a:extLst>
          </p:cNvPr>
          <p:cNvCxnSpPr>
            <a:cxnSpLocks/>
          </p:cNvCxnSpPr>
          <p:nvPr/>
        </p:nvCxnSpPr>
        <p:spPr>
          <a:xfrm>
            <a:off x="1225684" y="4186536"/>
            <a:ext cx="0" cy="11835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A35F1EC-6AC0-49C7-9BDD-66AED34F373C}"/>
              </a:ext>
            </a:extLst>
          </p:cNvPr>
          <p:cNvCxnSpPr>
            <a:cxnSpLocks/>
          </p:cNvCxnSpPr>
          <p:nvPr/>
        </p:nvCxnSpPr>
        <p:spPr>
          <a:xfrm>
            <a:off x="3907274" y="4186536"/>
            <a:ext cx="0" cy="118353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6035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7FA21-9140-4E2A-9868-5E5B61CBD82E}"/>
              </a:ext>
            </a:extLst>
          </p:cNvPr>
          <p:cNvSpPr>
            <a:spLocks noGrp="1"/>
          </p:cNvSpPr>
          <p:nvPr>
            <p:ph type="title"/>
          </p:nvPr>
        </p:nvSpPr>
        <p:spPr/>
        <p:txBody>
          <a:bodyPr/>
          <a:lstStyle/>
          <a:p>
            <a:pPr algn="ctr"/>
            <a:r>
              <a:rPr lang="en-US" b="1" dirty="0"/>
              <a:t>The Meaning of Interest Rate</a:t>
            </a:r>
          </a:p>
        </p:txBody>
      </p:sp>
      <p:sp>
        <p:nvSpPr>
          <p:cNvPr id="3" name="Content Placeholder 2">
            <a:extLst>
              <a:ext uri="{FF2B5EF4-FFF2-40B4-BE49-F238E27FC236}">
                <a16:creationId xmlns:a16="http://schemas.microsoft.com/office/drawing/2014/main" id="{E0FE2174-31D5-4E2D-9DD8-FA957B9F98A0}"/>
              </a:ext>
            </a:extLst>
          </p:cNvPr>
          <p:cNvSpPr>
            <a:spLocks noGrp="1"/>
          </p:cNvSpPr>
          <p:nvPr>
            <p:ph idx="1"/>
          </p:nvPr>
        </p:nvSpPr>
        <p:spPr/>
        <p:txBody>
          <a:bodyPr>
            <a:normAutofit/>
          </a:bodyPr>
          <a:lstStyle/>
          <a:p>
            <a:r>
              <a:rPr lang="en-US" sz="2400" b="1" dirty="0">
                <a:solidFill>
                  <a:schemeClr val="accent1"/>
                </a:solidFill>
              </a:rPr>
              <a:t>Interest rate </a:t>
            </a:r>
            <a:r>
              <a:rPr lang="en-US" sz="2400" dirty="0"/>
              <a:t>is the price of bringing some buying power forward in time.</a:t>
            </a:r>
          </a:p>
          <a:p>
            <a:endParaRPr lang="en-US" sz="2400" dirty="0"/>
          </a:p>
          <a:p>
            <a:r>
              <a:rPr lang="en-US" sz="2400" dirty="0"/>
              <a:t>It is an </a:t>
            </a:r>
            <a:r>
              <a:rPr lang="en-US" sz="2400" b="1" dirty="0">
                <a:solidFill>
                  <a:schemeClr val="accent1"/>
                </a:solidFill>
              </a:rPr>
              <a:t>opportunity cost </a:t>
            </a:r>
            <a:r>
              <a:rPr lang="en-US" sz="2400" dirty="0"/>
              <a:t>of consuming today:</a:t>
            </a:r>
          </a:p>
          <a:p>
            <a:endParaRPr lang="en-US" sz="2400" dirty="0"/>
          </a:p>
          <a:p>
            <a:pPr lvl="1">
              <a:buFont typeface="Wingdings" panose="05000000000000000000" pitchFamily="2" charset="2"/>
              <a:buChar char="q"/>
            </a:pPr>
            <a:r>
              <a:rPr lang="en-US" dirty="0"/>
              <a:t>With an interest rate of </a:t>
            </a:r>
            <a:r>
              <a:rPr lang="en-US" i="1" dirty="0"/>
              <a:t>r</a:t>
            </a:r>
            <a:r>
              <a:rPr lang="en-US" dirty="0"/>
              <a:t> = 10%, the opportunity cost of spending one dollar now is that Julia will have to spend 1.10 = 1 + </a:t>
            </a:r>
            <a:r>
              <a:rPr lang="en-US" i="1" dirty="0"/>
              <a:t>r</a:t>
            </a:r>
            <a:r>
              <a:rPr lang="en-US" dirty="0"/>
              <a:t> dollars less later.</a:t>
            </a:r>
          </a:p>
          <a:p>
            <a:pPr marL="457200" lvl="1" indent="0">
              <a:buNone/>
            </a:pPr>
            <a:endParaRPr lang="en-US" dirty="0"/>
          </a:p>
          <a:p>
            <a:pPr lvl="1">
              <a:buFont typeface="Wingdings" panose="05000000000000000000" pitchFamily="2" charset="2"/>
              <a:buChar char="q"/>
            </a:pPr>
            <a:r>
              <a:rPr lang="en-US" dirty="0"/>
              <a:t>(1+r)=Tradeoff between current and future consumption (MRT)</a:t>
            </a:r>
          </a:p>
          <a:p>
            <a:pPr marL="457200" lvl="1" indent="0">
              <a:buNone/>
            </a:pPr>
            <a:endParaRPr lang="en-US" sz="2000" dirty="0"/>
          </a:p>
        </p:txBody>
      </p:sp>
    </p:spTree>
    <p:extLst>
      <p:ext uri="{BB962C8B-B14F-4D97-AF65-F5344CB8AC3E}">
        <p14:creationId xmlns:p14="http://schemas.microsoft.com/office/powerpoint/2010/main" val="2040279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358A0A-1B9A-49BE-BF29-B998765CD07C}"/>
              </a:ext>
            </a:extLst>
          </p:cNvPr>
          <p:cNvSpPr>
            <a:spLocks noGrp="1"/>
          </p:cNvSpPr>
          <p:nvPr>
            <p:ph type="title"/>
          </p:nvPr>
        </p:nvSpPr>
        <p:spPr/>
        <p:txBody>
          <a:bodyPr/>
          <a:lstStyle/>
          <a:p>
            <a:r>
              <a:rPr lang="en-US" b="1" dirty="0"/>
              <a:t>Borrowing, the Interest Rate, and the Feasible Set</a:t>
            </a:r>
          </a:p>
        </p:txBody>
      </p:sp>
    </p:spTree>
    <p:extLst>
      <p:ext uri="{BB962C8B-B14F-4D97-AF65-F5344CB8AC3E}">
        <p14:creationId xmlns:p14="http://schemas.microsoft.com/office/powerpoint/2010/main" val="2913052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6A0354C-15D1-42B0-8C5C-B8A40FE33145}"/>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dirty="0"/>
              <a:t>Julia Has Nothing </a:t>
            </a:r>
            <a:r>
              <a:rPr lang="en-US" sz="2800" dirty="0"/>
              <a:t/>
            </a:r>
            <a:br>
              <a:rPr lang="en-US" sz="2800" dirty="0"/>
            </a:br>
            <a:endParaRPr lang="en-US" sz="2800" dirty="0"/>
          </a:p>
        </p:txBody>
      </p:sp>
      <p:sp>
        <p:nvSpPr>
          <p:cNvPr id="5" name="Content Placeholder 4">
            <a:extLst>
              <a:ext uri="{FF2B5EF4-FFF2-40B4-BE49-F238E27FC236}">
                <a16:creationId xmlns:a16="http://schemas.microsoft.com/office/drawing/2014/main" id="{17DFD2AB-A5FC-4863-B7FD-4E56DCCDCF7B}"/>
              </a:ext>
            </a:extLst>
          </p:cNvPr>
          <p:cNvSpPr>
            <a:spLocks noGrp="1"/>
          </p:cNvSpPr>
          <p:nvPr>
            <p:ph idx="1"/>
          </p:nvPr>
        </p:nvSpPr>
        <p:spPr>
          <a:xfrm>
            <a:off x="643468" y="2818985"/>
            <a:ext cx="3363974" cy="3415623"/>
          </a:xfrm>
        </p:spPr>
        <p:txBody>
          <a:bodyPr>
            <a:normAutofit/>
          </a:bodyPr>
          <a:lstStyle/>
          <a:p>
            <a:r>
              <a:rPr lang="en-US" dirty="0"/>
              <a:t>Julia has no money now, but she knows that in the next period she will have $100. </a:t>
            </a:r>
          </a:p>
          <a:p>
            <a:endParaRPr lang="en-US" sz="2000" dirty="0"/>
          </a:p>
        </p:txBody>
      </p:sp>
      <p:pic>
        <p:nvPicPr>
          <p:cNvPr id="6" name="Picture 5">
            <a:extLst>
              <a:ext uri="{FF2B5EF4-FFF2-40B4-BE49-F238E27FC236}">
                <a16:creationId xmlns:a16="http://schemas.microsoft.com/office/drawing/2014/main" id="{C8668707-1EAB-493F-B936-6B3F00A64151}"/>
              </a:ext>
            </a:extLst>
          </p:cNvPr>
          <p:cNvPicPr>
            <a:picLocks noChangeAspect="1"/>
          </p:cNvPicPr>
          <p:nvPr/>
        </p:nvPicPr>
        <p:blipFill>
          <a:blip r:embed="rId2"/>
          <a:stretch>
            <a:fillRect/>
          </a:stretch>
        </p:blipFill>
        <p:spPr>
          <a:xfrm>
            <a:off x="5297763" y="965461"/>
            <a:ext cx="6250769" cy="4766210"/>
          </a:xfrm>
          <a:prstGeom prst="rect">
            <a:avLst/>
          </a:prstGeom>
        </p:spPr>
      </p:pic>
    </p:spTree>
    <p:extLst>
      <p:ext uri="{BB962C8B-B14F-4D97-AF65-F5344CB8AC3E}">
        <p14:creationId xmlns:p14="http://schemas.microsoft.com/office/powerpoint/2010/main" val="615699417"/>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541696-66EB-4E5F-8FA9-946FC5148D0D}"/>
              </a:ext>
            </a:extLst>
          </p:cNvPr>
          <p:cNvSpPr>
            <a:spLocks noGrp="1"/>
          </p:cNvSpPr>
          <p:nvPr>
            <p:ph type="title"/>
          </p:nvPr>
        </p:nvSpPr>
        <p:spPr>
          <a:xfrm>
            <a:off x="643468" y="623392"/>
            <a:ext cx="3363974" cy="1607060"/>
          </a:xfrm>
          <a:noFill/>
          <a:ln w="19050">
            <a:solidFill>
              <a:schemeClr val="tx1"/>
            </a:solidFill>
          </a:ln>
        </p:spPr>
        <p:txBody>
          <a:bodyPr wrap="square" anchor="ctr">
            <a:normAutofit fontScale="90000"/>
          </a:bodyPr>
          <a:lstStyle/>
          <a:p>
            <a:pPr algn="ctr"/>
            <a:r>
              <a:rPr lang="en-US" sz="2800" b="1" dirty="0"/>
              <a:t>Bringing Future Income To The Present </a:t>
            </a:r>
            <a:r>
              <a:rPr lang="en-US" sz="2800" dirty="0"/>
              <a:t/>
            </a:r>
            <a:br>
              <a:rPr lang="en-US" sz="2800" dirty="0"/>
            </a:br>
            <a:endParaRPr lang="en-US" sz="2800" dirty="0"/>
          </a:p>
        </p:txBody>
      </p:sp>
      <p:sp>
        <p:nvSpPr>
          <p:cNvPr id="3" name="Content Placeholder 2">
            <a:extLst>
              <a:ext uri="{FF2B5EF4-FFF2-40B4-BE49-F238E27FC236}">
                <a16:creationId xmlns:a16="http://schemas.microsoft.com/office/drawing/2014/main" id="{7A955386-2518-4922-AC63-40F1846D8C90}"/>
              </a:ext>
            </a:extLst>
          </p:cNvPr>
          <p:cNvSpPr>
            <a:spLocks noGrp="1"/>
          </p:cNvSpPr>
          <p:nvPr>
            <p:ph idx="1"/>
          </p:nvPr>
        </p:nvSpPr>
        <p:spPr>
          <a:xfrm>
            <a:off x="643468" y="2638043"/>
            <a:ext cx="3363974" cy="3415623"/>
          </a:xfrm>
        </p:spPr>
        <p:txBody>
          <a:bodyPr>
            <a:normAutofit lnSpcReduction="10000"/>
          </a:bodyPr>
          <a:lstStyle/>
          <a:p>
            <a:r>
              <a:rPr lang="en-US" dirty="0"/>
              <a:t>Julia could, for example, borrow $91 now and promise to pay the lender the $100 that she will have later. </a:t>
            </a:r>
          </a:p>
          <a:p>
            <a:r>
              <a:rPr lang="en-US" dirty="0"/>
              <a:t>The interest rate would be 10%. </a:t>
            </a:r>
          </a:p>
          <a:p>
            <a:endParaRPr lang="en-US" sz="2000" dirty="0"/>
          </a:p>
        </p:txBody>
      </p:sp>
      <p:pic>
        <p:nvPicPr>
          <p:cNvPr id="4" name="Picture 3">
            <a:extLst>
              <a:ext uri="{FF2B5EF4-FFF2-40B4-BE49-F238E27FC236}">
                <a16:creationId xmlns:a16="http://schemas.microsoft.com/office/drawing/2014/main" id="{B17CE58A-D4FD-4C6D-9615-66FEC61B3632}"/>
              </a:ext>
            </a:extLst>
          </p:cNvPr>
          <p:cNvPicPr>
            <a:picLocks noChangeAspect="1"/>
          </p:cNvPicPr>
          <p:nvPr/>
        </p:nvPicPr>
        <p:blipFill>
          <a:blip r:embed="rId2"/>
          <a:stretch>
            <a:fillRect/>
          </a:stretch>
        </p:blipFill>
        <p:spPr>
          <a:xfrm>
            <a:off x="5297763" y="965461"/>
            <a:ext cx="6250769" cy="4766210"/>
          </a:xfrm>
          <a:prstGeom prst="rect">
            <a:avLst/>
          </a:prstGeom>
        </p:spPr>
      </p:pic>
    </p:spTree>
    <p:extLst>
      <p:ext uri="{BB962C8B-B14F-4D97-AF65-F5344CB8AC3E}">
        <p14:creationId xmlns:p14="http://schemas.microsoft.com/office/powerpoint/2010/main" val="2723653299"/>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D66E2C-B4C0-4554-91A8-8AF285204D37}"/>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dirty="0"/>
              <a:t>Borrowing Less </a:t>
            </a:r>
            <a:r>
              <a:rPr lang="en-US" sz="2800" dirty="0"/>
              <a:t/>
            </a:r>
            <a:br>
              <a:rPr lang="en-US" sz="2800" dirty="0"/>
            </a:br>
            <a:endParaRPr lang="en-US" sz="2800" dirty="0"/>
          </a:p>
        </p:txBody>
      </p:sp>
      <p:sp>
        <p:nvSpPr>
          <p:cNvPr id="3" name="Content Placeholder 2">
            <a:extLst>
              <a:ext uri="{FF2B5EF4-FFF2-40B4-BE49-F238E27FC236}">
                <a16:creationId xmlns:a16="http://schemas.microsoft.com/office/drawing/2014/main" id="{3A7015BE-534A-4C93-ADA9-BAD058D3C08F}"/>
              </a:ext>
            </a:extLst>
          </p:cNvPr>
          <p:cNvSpPr>
            <a:spLocks noGrp="1"/>
          </p:cNvSpPr>
          <p:nvPr>
            <p:ph idx="1"/>
          </p:nvPr>
        </p:nvSpPr>
        <p:spPr>
          <a:xfrm>
            <a:off x="643468" y="2638043"/>
            <a:ext cx="3363974" cy="3415623"/>
          </a:xfrm>
        </p:spPr>
        <p:txBody>
          <a:bodyPr>
            <a:normAutofit lnSpcReduction="10000"/>
          </a:bodyPr>
          <a:lstStyle/>
          <a:p>
            <a:r>
              <a:rPr lang="en-US" dirty="0"/>
              <a:t>At the same interest rate (10%), she could also borrow $70 to spend now, and repay $77 at the end of the year.</a:t>
            </a:r>
          </a:p>
          <a:p>
            <a:r>
              <a:rPr lang="en-US" dirty="0"/>
              <a:t>In that case she would have $23 to spend next year. </a:t>
            </a:r>
          </a:p>
          <a:p>
            <a:endParaRPr lang="en-US" sz="2000" dirty="0"/>
          </a:p>
        </p:txBody>
      </p:sp>
      <p:pic>
        <p:nvPicPr>
          <p:cNvPr id="4" name="Picture 3">
            <a:extLst>
              <a:ext uri="{FF2B5EF4-FFF2-40B4-BE49-F238E27FC236}">
                <a16:creationId xmlns:a16="http://schemas.microsoft.com/office/drawing/2014/main" id="{158D9D6C-2A5C-4BA4-AF88-B8CB8A13F830}"/>
              </a:ext>
            </a:extLst>
          </p:cNvPr>
          <p:cNvPicPr>
            <a:picLocks noChangeAspect="1"/>
          </p:cNvPicPr>
          <p:nvPr/>
        </p:nvPicPr>
        <p:blipFill>
          <a:blip r:embed="rId2"/>
          <a:stretch>
            <a:fillRect/>
          </a:stretch>
        </p:blipFill>
        <p:spPr>
          <a:xfrm>
            <a:off x="5297763" y="965461"/>
            <a:ext cx="6250769" cy="4766210"/>
          </a:xfrm>
          <a:prstGeom prst="rect">
            <a:avLst/>
          </a:prstGeom>
        </p:spPr>
      </p:pic>
    </p:spTree>
    <p:extLst>
      <p:ext uri="{BB962C8B-B14F-4D97-AF65-F5344CB8AC3E}">
        <p14:creationId xmlns:p14="http://schemas.microsoft.com/office/powerpoint/2010/main" val="204972788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64995" y="2299370"/>
            <a:ext cx="4862011" cy="1071359"/>
          </a:xfrm>
        </p:spPr>
        <p:txBody>
          <a:bodyPr>
            <a:noAutofit/>
          </a:bodyPr>
          <a:lstStyle/>
          <a:p>
            <a:r>
              <a:rPr lang="en-GB" dirty="0">
                <a:latin typeface="+mn-lt"/>
              </a:rPr>
              <a:t>A. Introduction</a:t>
            </a:r>
          </a:p>
        </p:txBody>
      </p:sp>
    </p:spTree>
    <p:extLst>
      <p:ext uri="{BB962C8B-B14F-4D97-AF65-F5344CB8AC3E}">
        <p14:creationId xmlns:p14="http://schemas.microsoft.com/office/powerpoint/2010/main" val="1042263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F9CFD2-02AD-4A53-AAFE-FC0A91A35373}"/>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dirty="0"/>
              <a:t>Borrowing Even Less </a:t>
            </a:r>
            <a:r>
              <a:rPr lang="en-US" sz="2800" dirty="0"/>
              <a:t/>
            </a:r>
            <a:br>
              <a:rPr lang="en-US" sz="2800" dirty="0"/>
            </a:br>
            <a:endParaRPr lang="en-US" sz="2800" dirty="0"/>
          </a:p>
        </p:txBody>
      </p:sp>
      <p:sp>
        <p:nvSpPr>
          <p:cNvPr id="3" name="Content Placeholder 2">
            <a:extLst>
              <a:ext uri="{FF2B5EF4-FFF2-40B4-BE49-F238E27FC236}">
                <a16:creationId xmlns:a16="http://schemas.microsoft.com/office/drawing/2014/main" id="{A3C53C64-1ACE-4A7F-8519-028EAA83C3D2}"/>
              </a:ext>
            </a:extLst>
          </p:cNvPr>
          <p:cNvSpPr>
            <a:spLocks noGrp="1"/>
          </p:cNvSpPr>
          <p:nvPr>
            <p:ph idx="1"/>
          </p:nvPr>
        </p:nvSpPr>
        <p:spPr>
          <a:xfrm>
            <a:off x="643468" y="2638043"/>
            <a:ext cx="3363974" cy="3415623"/>
          </a:xfrm>
        </p:spPr>
        <p:txBody>
          <a:bodyPr>
            <a:normAutofit/>
          </a:bodyPr>
          <a:lstStyle/>
          <a:p>
            <a:r>
              <a:rPr lang="en-US" sz="2400" dirty="0"/>
              <a:t>At the same interest rate (10%), she could also borrow $30 to spend now, and repay $33 at the end of the year.</a:t>
            </a:r>
          </a:p>
          <a:p>
            <a:r>
              <a:rPr lang="en-US" sz="2400" dirty="0"/>
              <a:t> In that case she would have $67 to spend next year. </a:t>
            </a:r>
          </a:p>
          <a:p>
            <a:endParaRPr lang="en-US" sz="2000" dirty="0"/>
          </a:p>
        </p:txBody>
      </p:sp>
      <p:pic>
        <p:nvPicPr>
          <p:cNvPr id="4" name="Picture 3">
            <a:extLst>
              <a:ext uri="{FF2B5EF4-FFF2-40B4-BE49-F238E27FC236}">
                <a16:creationId xmlns:a16="http://schemas.microsoft.com/office/drawing/2014/main" id="{01152236-AAC6-4E75-832D-9C6EF9C1FDDC}"/>
              </a:ext>
            </a:extLst>
          </p:cNvPr>
          <p:cNvPicPr>
            <a:picLocks noChangeAspect="1"/>
          </p:cNvPicPr>
          <p:nvPr/>
        </p:nvPicPr>
        <p:blipFill>
          <a:blip r:embed="rId2"/>
          <a:stretch>
            <a:fillRect/>
          </a:stretch>
        </p:blipFill>
        <p:spPr>
          <a:xfrm>
            <a:off x="5297763" y="965461"/>
            <a:ext cx="6250769" cy="4766210"/>
          </a:xfrm>
          <a:prstGeom prst="rect">
            <a:avLst/>
          </a:prstGeom>
        </p:spPr>
      </p:pic>
    </p:spTree>
    <p:extLst>
      <p:ext uri="{BB962C8B-B14F-4D97-AF65-F5344CB8AC3E}">
        <p14:creationId xmlns:p14="http://schemas.microsoft.com/office/powerpoint/2010/main" val="391855275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5888D62-A08E-454C-BB11-BEE74B2AF3BB}"/>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dirty="0"/>
              <a:t>Julia’s Feasible Set </a:t>
            </a:r>
            <a:r>
              <a:rPr lang="en-US" sz="2800" dirty="0"/>
              <a:t/>
            </a:r>
            <a:br>
              <a:rPr lang="en-US" sz="2800" dirty="0"/>
            </a:br>
            <a:endParaRPr lang="en-US" sz="2800" dirty="0"/>
          </a:p>
        </p:txBody>
      </p:sp>
      <p:sp>
        <p:nvSpPr>
          <p:cNvPr id="5" name="Content Placeholder 4">
            <a:extLst>
              <a:ext uri="{FF2B5EF4-FFF2-40B4-BE49-F238E27FC236}">
                <a16:creationId xmlns:a16="http://schemas.microsoft.com/office/drawing/2014/main" id="{37D9A281-ADC4-431B-A394-3AA8B849B8CF}"/>
              </a:ext>
            </a:extLst>
          </p:cNvPr>
          <p:cNvSpPr>
            <a:spLocks noGrp="1"/>
          </p:cNvSpPr>
          <p:nvPr>
            <p:ph idx="1"/>
          </p:nvPr>
        </p:nvSpPr>
        <p:spPr>
          <a:xfrm>
            <a:off x="643468" y="2638043"/>
            <a:ext cx="3363974" cy="3415623"/>
          </a:xfrm>
        </p:spPr>
        <p:txBody>
          <a:bodyPr>
            <a:normAutofit fontScale="92500" lnSpcReduction="20000"/>
          </a:bodyPr>
          <a:lstStyle/>
          <a:p>
            <a:r>
              <a:rPr lang="en-US" dirty="0"/>
              <a:t>The boundary of Julia’s </a:t>
            </a:r>
            <a:r>
              <a:rPr lang="en-US" dirty="0">
                <a:solidFill>
                  <a:srgbClr val="C00000"/>
                </a:solidFill>
              </a:rPr>
              <a:t>feasible set </a:t>
            </a:r>
            <a:r>
              <a:rPr lang="en-US" dirty="0"/>
              <a:t>is her feasible frontier, shown for the interest rate of 10%.</a:t>
            </a:r>
          </a:p>
          <a:p>
            <a:r>
              <a:rPr lang="en-US" dirty="0"/>
              <a:t>(1+r)=Tradeoff between current and future consumption (MRT)</a:t>
            </a:r>
          </a:p>
          <a:p>
            <a:r>
              <a:rPr lang="en-US" dirty="0"/>
              <a:t> It is the slope of feasible </a:t>
            </a:r>
            <a:r>
              <a:rPr lang="en-US" dirty="0" err="1"/>
              <a:t>fet</a:t>
            </a:r>
            <a:r>
              <a:rPr lang="en-US" dirty="0"/>
              <a:t>.</a:t>
            </a:r>
          </a:p>
          <a:p>
            <a:endParaRPr lang="en-US" sz="2000" dirty="0"/>
          </a:p>
        </p:txBody>
      </p:sp>
      <p:pic>
        <p:nvPicPr>
          <p:cNvPr id="6" name="Picture 5">
            <a:extLst>
              <a:ext uri="{FF2B5EF4-FFF2-40B4-BE49-F238E27FC236}">
                <a16:creationId xmlns:a16="http://schemas.microsoft.com/office/drawing/2014/main" id="{3906B0C4-B889-4F0F-8A3F-441265C4D309}"/>
              </a:ext>
            </a:extLst>
          </p:cNvPr>
          <p:cNvPicPr>
            <a:picLocks noChangeAspect="1"/>
          </p:cNvPicPr>
          <p:nvPr/>
        </p:nvPicPr>
        <p:blipFill>
          <a:blip r:embed="rId2"/>
          <a:stretch>
            <a:fillRect/>
          </a:stretch>
        </p:blipFill>
        <p:spPr>
          <a:xfrm>
            <a:off x="5297763" y="965461"/>
            <a:ext cx="6250769" cy="4766210"/>
          </a:xfrm>
          <a:prstGeom prst="rect">
            <a:avLst/>
          </a:prstGeom>
        </p:spPr>
      </p:pic>
    </p:spTree>
    <p:extLst>
      <p:ext uri="{BB962C8B-B14F-4D97-AF65-F5344CB8AC3E}">
        <p14:creationId xmlns:p14="http://schemas.microsoft.com/office/powerpoint/2010/main" val="2386096405"/>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792BB4-1090-4D1F-B872-92E85302C574}"/>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Julia’s Feasible Frontier </a:t>
            </a:r>
            <a:br>
              <a:rPr lang="en-US" sz="2800" dirty="0"/>
            </a:br>
            <a:endParaRPr lang="en-US" sz="2800" dirty="0"/>
          </a:p>
        </p:txBody>
      </p:sp>
      <p:sp>
        <p:nvSpPr>
          <p:cNvPr id="3" name="Content Placeholder 2">
            <a:extLst>
              <a:ext uri="{FF2B5EF4-FFF2-40B4-BE49-F238E27FC236}">
                <a16:creationId xmlns:a16="http://schemas.microsoft.com/office/drawing/2014/main" id="{6E97A864-EC2A-414B-BEF6-B3E832751510}"/>
              </a:ext>
            </a:extLst>
          </p:cNvPr>
          <p:cNvSpPr>
            <a:spLocks noGrp="1"/>
          </p:cNvSpPr>
          <p:nvPr>
            <p:ph idx="1"/>
          </p:nvPr>
        </p:nvSpPr>
        <p:spPr>
          <a:xfrm>
            <a:off x="643468" y="2638043"/>
            <a:ext cx="3363974" cy="3415623"/>
          </a:xfrm>
        </p:spPr>
        <p:txBody>
          <a:bodyPr>
            <a:normAutofit/>
          </a:bodyPr>
          <a:lstStyle/>
          <a:p>
            <a:r>
              <a:rPr lang="en-US" dirty="0" err="1"/>
              <a:t>Juila</a:t>
            </a:r>
            <a:r>
              <a:rPr lang="en-US" dirty="0"/>
              <a:t> can borrow now and choose any combination on her feasible frontier. </a:t>
            </a:r>
          </a:p>
          <a:p>
            <a:endParaRPr lang="en-US" sz="2000" dirty="0"/>
          </a:p>
        </p:txBody>
      </p:sp>
      <p:pic>
        <p:nvPicPr>
          <p:cNvPr id="4" name="Picture 3">
            <a:extLst>
              <a:ext uri="{FF2B5EF4-FFF2-40B4-BE49-F238E27FC236}">
                <a16:creationId xmlns:a16="http://schemas.microsoft.com/office/drawing/2014/main" id="{98679600-763C-4E76-AF19-1E4BF49E59AD}"/>
              </a:ext>
            </a:extLst>
          </p:cNvPr>
          <p:cNvPicPr>
            <a:picLocks noChangeAspect="1"/>
          </p:cNvPicPr>
          <p:nvPr/>
        </p:nvPicPr>
        <p:blipFill>
          <a:blip r:embed="rId2"/>
          <a:stretch>
            <a:fillRect/>
          </a:stretch>
        </p:blipFill>
        <p:spPr>
          <a:xfrm>
            <a:off x="5297763" y="965461"/>
            <a:ext cx="6250769" cy="4766210"/>
          </a:xfrm>
          <a:prstGeom prst="rect">
            <a:avLst/>
          </a:prstGeom>
        </p:spPr>
      </p:pic>
    </p:spTree>
    <p:extLst>
      <p:ext uri="{BB962C8B-B14F-4D97-AF65-F5344CB8AC3E}">
        <p14:creationId xmlns:p14="http://schemas.microsoft.com/office/powerpoint/2010/main" val="2285578319"/>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9F4487-8AE7-4AB4-9BAB-73D4CA89B277}"/>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A higher interest rate </a:t>
            </a:r>
            <a:br>
              <a:rPr lang="en-US" sz="2800" dirty="0"/>
            </a:br>
            <a:endParaRPr lang="en-US" sz="2800" dirty="0"/>
          </a:p>
        </p:txBody>
      </p:sp>
      <p:sp>
        <p:nvSpPr>
          <p:cNvPr id="3" name="Content Placeholder 2">
            <a:extLst>
              <a:ext uri="{FF2B5EF4-FFF2-40B4-BE49-F238E27FC236}">
                <a16:creationId xmlns:a16="http://schemas.microsoft.com/office/drawing/2014/main" id="{6EE6A0E3-B66A-4EEF-BCBA-4D8494726E74}"/>
              </a:ext>
            </a:extLst>
          </p:cNvPr>
          <p:cNvSpPr>
            <a:spLocks noGrp="1"/>
          </p:cNvSpPr>
          <p:nvPr>
            <p:ph idx="1"/>
          </p:nvPr>
        </p:nvSpPr>
        <p:spPr>
          <a:xfrm>
            <a:off x="643468" y="2638043"/>
            <a:ext cx="3363974" cy="3415623"/>
          </a:xfrm>
        </p:spPr>
        <p:txBody>
          <a:bodyPr>
            <a:normAutofit/>
          </a:bodyPr>
          <a:lstStyle/>
          <a:p>
            <a:r>
              <a:rPr lang="en-US" dirty="0"/>
              <a:t>If, instead of 10%, the interest rate is 78%, Julia can only borrow a maximum of $56 now. </a:t>
            </a:r>
          </a:p>
          <a:p>
            <a:endParaRPr lang="en-US" sz="2000" dirty="0"/>
          </a:p>
        </p:txBody>
      </p:sp>
      <p:pic>
        <p:nvPicPr>
          <p:cNvPr id="4" name="Picture 3">
            <a:extLst>
              <a:ext uri="{FF2B5EF4-FFF2-40B4-BE49-F238E27FC236}">
                <a16:creationId xmlns:a16="http://schemas.microsoft.com/office/drawing/2014/main" id="{65E2A074-41F9-4A96-83BF-359762047AE0}"/>
              </a:ext>
            </a:extLst>
          </p:cNvPr>
          <p:cNvPicPr>
            <a:picLocks noChangeAspect="1"/>
          </p:cNvPicPr>
          <p:nvPr/>
        </p:nvPicPr>
        <p:blipFill>
          <a:blip r:embed="rId2"/>
          <a:stretch>
            <a:fillRect/>
          </a:stretch>
        </p:blipFill>
        <p:spPr>
          <a:xfrm>
            <a:off x="5297763" y="965461"/>
            <a:ext cx="6250769" cy="4766210"/>
          </a:xfrm>
          <a:prstGeom prst="rect">
            <a:avLst/>
          </a:prstGeom>
        </p:spPr>
      </p:pic>
    </p:spTree>
    <p:extLst>
      <p:ext uri="{BB962C8B-B14F-4D97-AF65-F5344CB8AC3E}">
        <p14:creationId xmlns:p14="http://schemas.microsoft.com/office/powerpoint/2010/main" val="2252081823"/>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C16680-DEA5-4474-8F2E-D36A633F4FF0}"/>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Borrowing</a:t>
            </a:r>
          </a:p>
        </p:txBody>
      </p:sp>
      <p:sp>
        <p:nvSpPr>
          <p:cNvPr id="3" name="Content Placeholder 2">
            <a:extLst>
              <a:ext uri="{FF2B5EF4-FFF2-40B4-BE49-F238E27FC236}">
                <a16:creationId xmlns:a16="http://schemas.microsoft.com/office/drawing/2014/main" id="{B050C869-5E2E-460C-85C7-418941367266}"/>
              </a:ext>
            </a:extLst>
          </p:cNvPr>
          <p:cNvSpPr>
            <a:spLocks noGrp="1"/>
          </p:cNvSpPr>
          <p:nvPr>
            <p:ph idx="1"/>
          </p:nvPr>
        </p:nvSpPr>
        <p:spPr>
          <a:xfrm>
            <a:off x="643468" y="2638043"/>
            <a:ext cx="3363974" cy="3415623"/>
          </a:xfrm>
        </p:spPr>
        <p:txBody>
          <a:bodyPr>
            <a:normAutofit fontScale="92500"/>
          </a:bodyPr>
          <a:lstStyle/>
          <a:p>
            <a:r>
              <a:rPr lang="en-US" dirty="0"/>
              <a:t>The feasible set with the interest rate of 78% is the dark shaded area, while the feasible set with an interest rate of 10% is the dark shaded area plus the light shaded area. </a:t>
            </a:r>
          </a:p>
          <a:p>
            <a:endParaRPr lang="en-US" sz="2000" dirty="0"/>
          </a:p>
        </p:txBody>
      </p:sp>
      <p:pic>
        <p:nvPicPr>
          <p:cNvPr id="4" name="Picture 3">
            <a:extLst>
              <a:ext uri="{FF2B5EF4-FFF2-40B4-BE49-F238E27FC236}">
                <a16:creationId xmlns:a16="http://schemas.microsoft.com/office/drawing/2014/main" id="{FB1EF932-DB82-4E48-BFD5-E5B553E4B1BE}"/>
              </a:ext>
            </a:extLst>
          </p:cNvPr>
          <p:cNvPicPr>
            <a:picLocks noChangeAspect="1"/>
          </p:cNvPicPr>
          <p:nvPr/>
        </p:nvPicPr>
        <p:blipFill>
          <a:blip r:embed="rId2"/>
          <a:stretch>
            <a:fillRect/>
          </a:stretch>
        </p:blipFill>
        <p:spPr>
          <a:xfrm>
            <a:off x="5297763" y="965461"/>
            <a:ext cx="6250769" cy="4766210"/>
          </a:xfrm>
          <a:prstGeom prst="rect">
            <a:avLst/>
          </a:prstGeom>
        </p:spPr>
      </p:pic>
    </p:spTree>
    <p:extLst>
      <p:ext uri="{BB962C8B-B14F-4D97-AF65-F5344CB8AC3E}">
        <p14:creationId xmlns:p14="http://schemas.microsoft.com/office/powerpoint/2010/main" val="4068965417"/>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27C1DB-F480-44D5-AF64-22E5304BAA89}"/>
              </a:ext>
            </a:extLst>
          </p:cNvPr>
          <p:cNvSpPr>
            <a:spLocks noGrp="1"/>
          </p:cNvSpPr>
          <p:nvPr>
            <p:ph type="ctrTitle"/>
          </p:nvPr>
        </p:nvSpPr>
        <p:spPr>
          <a:xfrm>
            <a:off x="1524000" y="1881121"/>
            <a:ext cx="9144000" cy="2387600"/>
          </a:xfrm>
        </p:spPr>
        <p:txBody>
          <a:bodyPr>
            <a:normAutofit/>
          </a:bodyPr>
          <a:lstStyle/>
          <a:p>
            <a:r>
              <a:rPr lang="en-US" sz="4800" b="1" dirty="0"/>
              <a:t>Consumption Smoothing: Diminishing Marginal Utility </a:t>
            </a:r>
          </a:p>
        </p:txBody>
      </p:sp>
    </p:spTree>
    <p:extLst>
      <p:ext uri="{BB962C8B-B14F-4D97-AF65-F5344CB8AC3E}">
        <p14:creationId xmlns:p14="http://schemas.microsoft.com/office/powerpoint/2010/main" val="3454869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365125"/>
            <a:ext cx="10515600" cy="935641"/>
          </a:xfrm>
        </p:spPr>
        <p:txBody>
          <a:bodyPr>
            <a:normAutofit/>
          </a:bodyPr>
          <a:lstStyle/>
          <a:p>
            <a:pPr algn="ctr"/>
            <a:r>
              <a:rPr lang="en-GB" sz="4800" dirty="0">
                <a:latin typeface="+mn-lt"/>
              </a:rPr>
              <a:t>Preferences for consumption</a:t>
            </a:r>
          </a:p>
        </p:txBody>
      </p:sp>
      <p:sp>
        <p:nvSpPr>
          <p:cNvPr id="6" name="TextBox 5"/>
          <p:cNvSpPr txBox="1"/>
          <p:nvPr/>
        </p:nvSpPr>
        <p:spPr>
          <a:xfrm>
            <a:off x="1005840" y="1300766"/>
            <a:ext cx="9757953" cy="4524315"/>
          </a:xfrm>
          <a:prstGeom prst="rect">
            <a:avLst/>
          </a:prstGeom>
          <a:noFill/>
        </p:spPr>
        <p:txBody>
          <a:bodyPr wrap="square" rtlCol="0">
            <a:spAutoFit/>
          </a:bodyPr>
          <a:lstStyle/>
          <a:p>
            <a:pPr algn="ctr"/>
            <a:r>
              <a:rPr lang="en-GB" sz="2400" b="1" dirty="0">
                <a:solidFill>
                  <a:srgbClr val="C00000"/>
                </a:solidFill>
              </a:rPr>
              <a:t>Borrowing allows us to bring consumption forward</a:t>
            </a:r>
          </a:p>
          <a:p>
            <a:endParaRPr lang="en-GB" sz="2400" b="1" dirty="0"/>
          </a:p>
          <a:p>
            <a:r>
              <a:rPr lang="en-GB" sz="2400" dirty="0"/>
              <a:t>How much consumption an individual will bring forward depends on: </a:t>
            </a:r>
          </a:p>
          <a:p>
            <a:r>
              <a:rPr lang="en-GB" sz="2400" dirty="0"/>
              <a:t> </a:t>
            </a:r>
          </a:p>
          <a:p>
            <a:pPr>
              <a:buFont typeface="Arial" pitchFamily="34" charset="0"/>
              <a:buChar char="•"/>
            </a:pPr>
            <a:r>
              <a:rPr lang="en-GB" sz="2400" dirty="0"/>
              <a:t>  </a:t>
            </a:r>
            <a:r>
              <a:rPr lang="en-GB" sz="2400" b="1" dirty="0"/>
              <a:t>consumption smoothing : </a:t>
            </a:r>
          </a:p>
          <a:p>
            <a:pPr marL="800100" lvl="1" indent="-342900">
              <a:buFont typeface="Courier New" panose="02070309020205020404" pitchFamily="49" charset="0"/>
              <a:buChar char="o"/>
            </a:pPr>
            <a:r>
              <a:rPr lang="en-US" sz="2400" dirty="0"/>
              <a:t>She </a:t>
            </a:r>
            <a:r>
              <a:rPr lang="en-US" sz="2400" b="1" dirty="0"/>
              <a:t>prefers</a:t>
            </a:r>
            <a:r>
              <a:rPr lang="en-US" sz="2400" dirty="0"/>
              <a:t> to </a:t>
            </a:r>
            <a:r>
              <a:rPr lang="en-US" sz="2400" dirty="0">
                <a:solidFill>
                  <a:schemeClr val="accent1"/>
                </a:solidFill>
              </a:rPr>
              <a:t>smooth out her consumption </a:t>
            </a:r>
            <a:r>
              <a:rPr lang="en-US" sz="2400" dirty="0"/>
              <a:t>instead of consuming everything later and nothing now.</a:t>
            </a:r>
          </a:p>
          <a:p>
            <a:pPr marL="800100" lvl="1" indent="-342900">
              <a:buFont typeface="Courier New" panose="02070309020205020404" pitchFamily="49" charset="0"/>
              <a:buChar char="o"/>
            </a:pPr>
            <a:r>
              <a:rPr lang="en-US" sz="2400" dirty="0"/>
              <a:t>She would like to smooth her consumption because she enjoys an </a:t>
            </a:r>
            <a:r>
              <a:rPr lang="en-US" sz="2400" u="sng" dirty="0"/>
              <a:t>additional unit of something more</a:t>
            </a:r>
            <a:r>
              <a:rPr lang="en-US" sz="2400" u="sng" dirty="0">
                <a:solidFill>
                  <a:schemeClr val="accent1"/>
                </a:solidFill>
              </a:rPr>
              <a:t> </a:t>
            </a:r>
            <a:r>
              <a:rPr lang="en-US" sz="2400" dirty="0">
                <a:solidFill>
                  <a:schemeClr val="accent1"/>
                </a:solidFill>
              </a:rPr>
              <a:t>when she has not already consumed a lot of it.</a:t>
            </a:r>
            <a:r>
              <a:rPr lang="en-US" sz="2400" dirty="0"/>
              <a:t> </a:t>
            </a:r>
          </a:p>
          <a:p>
            <a:pPr>
              <a:buFont typeface="Arial" pitchFamily="34" charset="0"/>
              <a:buChar char="•"/>
            </a:pPr>
            <a:endParaRPr lang="en-GB" sz="2400" b="1" dirty="0"/>
          </a:p>
          <a:p>
            <a:pPr>
              <a:buFont typeface="Arial" pitchFamily="34" charset="0"/>
              <a:buChar char="•"/>
            </a:pPr>
            <a:r>
              <a:rPr lang="en-GB" sz="2400" dirty="0"/>
              <a:t>  </a:t>
            </a:r>
            <a:r>
              <a:rPr lang="en-GB" sz="2400" b="1" dirty="0"/>
              <a:t>impatience </a:t>
            </a:r>
            <a:endParaRPr lang="en-US" sz="2400" b="1" dirty="0"/>
          </a:p>
        </p:txBody>
      </p:sp>
    </p:spTree>
    <p:extLst>
      <p:ext uri="{BB962C8B-B14F-4D97-AF65-F5344CB8AC3E}">
        <p14:creationId xmlns:p14="http://schemas.microsoft.com/office/powerpoint/2010/main" val="1943320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6801-F110-45F7-A0C1-4D5FCD4B48D9}"/>
              </a:ext>
            </a:extLst>
          </p:cNvPr>
          <p:cNvSpPr>
            <a:spLocks noGrp="1"/>
          </p:cNvSpPr>
          <p:nvPr>
            <p:ph type="title"/>
          </p:nvPr>
        </p:nvSpPr>
        <p:spPr/>
        <p:txBody>
          <a:bodyPr/>
          <a:lstStyle/>
          <a:p>
            <a:pPr algn="ctr"/>
            <a:r>
              <a:rPr lang="en-US" b="1" dirty="0"/>
              <a:t>What does the Slope of Feasible Set Represent? </a:t>
            </a:r>
            <a:endParaRPr lang="en-US" sz="2000" i="1"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FA8F38B0-3BA3-4B4B-ABC5-4355E886AF2D}"/>
                  </a:ext>
                </a:extLst>
              </p:cNvPr>
              <p:cNvSpPr>
                <a:spLocks noGrp="1"/>
              </p:cNvSpPr>
              <p:nvPr>
                <p:ph idx="1"/>
              </p:nvPr>
            </p:nvSpPr>
            <p:spPr/>
            <p:txBody>
              <a:bodyPr>
                <a:normAutofit fontScale="92500" lnSpcReduction="10000"/>
              </a:bodyPr>
              <a:lstStyle/>
              <a:p>
                <a:pPr marL="0" indent="0">
                  <a:buNone/>
                </a:pPr>
                <a:r>
                  <a:rPr lang="en-US" sz="2400" dirty="0"/>
                  <a:t>The </a:t>
                </a:r>
                <a:r>
                  <a:rPr lang="en-US" sz="2400" b="1" dirty="0">
                    <a:solidFill>
                      <a:srgbClr val="C00000"/>
                    </a:solidFill>
                  </a:rPr>
                  <a:t>slope</a:t>
                </a:r>
                <a:r>
                  <a:rPr lang="en-US" sz="2400" dirty="0"/>
                  <a:t> of feasible set is </a:t>
                </a:r>
                <a:r>
                  <a:rPr lang="en-US" sz="2400" b="1" dirty="0">
                    <a:solidFill>
                      <a:srgbClr val="C00000"/>
                    </a:solidFill>
                  </a:rPr>
                  <a:t>Marginal Rate of Transformation (MRT)</a:t>
                </a:r>
                <a:r>
                  <a:rPr lang="en-US" sz="2400" dirty="0">
                    <a:solidFill>
                      <a:srgbClr val="C00000"/>
                    </a:solidFill>
                  </a:rPr>
                  <a:t>.</a:t>
                </a:r>
              </a:p>
              <a:p>
                <a:pPr marL="0" indent="0">
                  <a:buNone/>
                </a:pPr>
                <a:endParaRPr lang="en-US" sz="2400" dirty="0"/>
              </a:p>
              <a:p>
                <a:r>
                  <a:rPr lang="en-US" sz="2400" dirty="0"/>
                  <a:t>MRT represents the </a:t>
                </a:r>
                <a:r>
                  <a:rPr lang="en-US" sz="2400" b="1" dirty="0">
                    <a:solidFill>
                      <a:srgbClr val="C00000"/>
                    </a:solidFill>
                  </a:rPr>
                  <a:t>opportunity cost </a:t>
                </a:r>
                <a:r>
                  <a:rPr lang="en-US" sz="2400" dirty="0"/>
                  <a:t>of bringing purchasing power forward in time from future to present.</a:t>
                </a:r>
              </a:p>
              <a:p>
                <a:endParaRPr lang="en-US" sz="2400" dirty="0"/>
              </a:p>
              <a:p>
                <a:r>
                  <a:rPr lang="en-US" sz="2400" b="1" dirty="0">
                    <a:solidFill>
                      <a:srgbClr val="C00000"/>
                    </a:solidFill>
                  </a:rPr>
                  <a:t>Borrowing</a:t>
                </a:r>
                <a:r>
                  <a:rPr lang="en-US" sz="2400" dirty="0"/>
                  <a:t> enable Julia to choose any combinations in feasible curve. Each combination shows different </a:t>
                </a:r>
                <a:r>
                  <a:rPr lang="en-US" sz="2400" b="1" dirty="0">
                    <a:solidFill>
                      <a:srgbClr val="C00000"/>
                    </a:solidFill>
                  </a:rPr>
                  <a:t>capacities to consume </a:t>
                </a:r>
                <a:r>
                  <a:rPr lang="en-US" sz="2400" dirty="0"/>
                  <a:t>in present and in future.</a:t>
                </a:r>
              </a:p>
              <a:p>
                <a:pPr marL="0" indent="0">
                  <a:buNone/>
                </a:pPr>
                <a:r>
                  <a:rPr lang="en-US" sz="2400" dirty="0"/>
                  <a:t> </a:t>
                </a:r>
              </a:p>
              <a:p>
                <a:r>
                  <a:rPr lang="en-US" sz="2400" dirty="0"/>
                  <a:t>Feasible set represents the </a:t>
                </a:r>
                <a:r>
                  <a:rPr lang="en-US" sz="2400" b="1" dirty="0">
                    <a:solidFill>
                      <a:srgbClr val="C00000"/>
                    </a:solidFill>
                  </a:rPr>
                  <a:t>maximum capacities </a:t>
                </a:r>
                <a:r>
                  <a:rPr lang="en-US" sz="2400" dirty="0"/>
                  <a:t>to consume now and in future.</a:t>
                </a:r>
              </a:p>
              <a:p>
                <a:pPr marL="0" indent="0">
                  <a:buNone/>
                </a:pPr>
                <a:endParaRPr lang="en-US" sz="2400" dirty="0"/>
              </a:p>
              <a:p>
                <a:r>
                  <a:rPr lang="en-US" sz="2400" dirty="0"/>
                  <a:t>If </a:t>
                </a:r>
                <a:r>
                  <a:rPr lang="en-US" sz="2400" b="1" dirty="0">
                    <a:solidFill>
                      <a:srgbClr val="C00000"/>
                    </a:solidFill>
                  </a:rPr>
                  <a:t>interest rate</a:t>
                </a:r>
                <a:r>
                  <a:rPr lang="en-US" sz="2400" dirty="0"/>
                  <a:t> is r, the MRT or opportunity cost of consuming</a:t>
                </a:r>
                <a:r>
                  <a:rPr lang="en-US" sz="2400" b="1" dirty="0">
                    <a:solidFill>
                      <a:schemeClr val="accent5"/>
                    </a:solidFill>
                  </a:rPr>
                  <a:t> </a:t>
                </a:r>
                <a:r>
                  <a:rPr lang="en-US" sz="2400" b="1" dirty="0">
                    <a:solidFill>
                      <a:srgbClr val="C00000"/>
                    </a:solidFill>
                  </a:rPr>
                  <a:t>$1</a:t>
                </a:r>
                <a:r>
                  <a:rPr lang="en-US" sz="2400" b="1" dirty="0">
                    <a:solidFill>
                      <a:schemeClr val="accent5"/>
                    </a:solidFill>
                  </a:rPr>
                  <a:t> </a:t>
                </a:r>
                <a:r>
                  <a:rPr lang="en-US" sz="2400" dirty="0"/>
                  <a:t>unit of good today is </a:t>
                </a:r>
                <a14:m>
                  <m:oMath xmlns:m="http://schemas.openxmlformats.org/officeDocument/2006/math">
                    <m:r>
                      <a:rPr lang="en-US" sz="2400" b="1" i="1" smtClean="0">
                        <a:solidFill>
                          <a:srgbClr val="C00000"/>
                        </a:solidFill>
                        <a:latin typeface="Cambria Math" panose="02040503050406030204" pitchFamily="18" charset="0"/>
                      </a:rPr>
                      <m:t>$</m:t>
                    </m:r>
                    <m:r>
                      <a:rPr lang="en-US" sz="2400" b="1" i="1" smtClean="0">
                        <a:solidFill>
                          <a:srgbClr val="C00000"/>
                        </a:solidFill>
                        <a:latin typeface="Cambria Math" panose="02040503050406030204" pitchFamily="18" charset="0"/>
                      </a:rPr>
                      <m:t>𝟏</m:t>
                    </m:r>
                    <m:r>
                      <a:rPr lang="en-US" sz="2400" b="1" i="1" smtClean="0">
                        <a:solidFill>
                          <a:srgbClr val="C00000"/>
                        </a:solidFill>
                        <a:latin typeface="Cambria Math" panose="02040503050406030204" pitchFamily="18" charset="0"/>
                        <a:ea typeface="Cambria Math" panose="02040503050406030204" pitchFamily="18" charset="0"/>
                      </a:rPr>
                      <m:t>×</m:t>
                    </m:r>
                    <m:r>
                      <a:rPr lang="en-US" sz="2400" b="1" i="1" smtClean="0">
                        <a:solidFill>
                          <a:srgbClr val="C00000"/>
                        </a:solidFill>
                        <a:latin typeface="Cambria Math" panose="02040503050406030204" pitchFamily="18" charset="0"/>
                        <a:ea typeface="Cambria Math" panose="02040503050406030204" pitchFamily="18" charset="0"/>
                      </a:rPr>
                      <m:t>𝒓</m:t>
                    </m:r>
                    <m:r>
                      <a:rPr lang="en-US" sz="2400" b="1" i="1" smtClean="0">
                        <a:solidFill>
                          <a:srgbClr val="C00000"/>
                        </a:solidFill>
                        <a:latin typeface="Cambria Math" panose="02040503050406030204" pitchFamily="18" charset="0"/>
                        <a:ea typeface="Cambria Math" panose="02040503050406030204" pitchFamily="18" charset="0"/>
                      </a:rPr>
                      <m:t>$</m:t>
                    </m:r>
                    <m:r>
                      <a:rPr lang="en-US" sz="2400" b="1" i="1" smtClean="0">
                        <a:solidFill>
                          <a:srgbClr val="C00000"/>
                        </a:solidFill>
                        <a:latin typeface="Cambria Math" panose="02040503050406030204" pitchFamily="18" charset="0"/>
                        <a:ea typeface="Cambria Math" panose="02040503050406030204" pitchFamily="18" charset="0"/>
                      </a:rPr>
                      <m:t>𝟏</m:t>
                    </m:r>
                    <m:r>
                      <a:rPr lang="en-US" sz="2400" b="1" i="1" smtClean="0">
                        <a:solidFill>
                          <a:srgbClr val="C00000"/>
                        </a:solidFill>
                        <a:latin typeface="Cambria Math" panose="02040503050406030204" pitchFamily="18" charset="0"/>
                        <a:ea typeface="Cambria Math" panose="02040503050406030204" pitchFamily="18" charset="0"/>
                      </a:rPr>
                      <m:t> </m:t>
                    </m:r>
                  </m:oMath>
                </a14:m>
                <a:r>
                  <a:rPr lang="en-US" sz="2400" dirty="0"/>
                  <a:t>units of goods that we should give up   in future.</a:t>
                </a:r>
              </a:p>
              <a:p>
                <a:endParaRPr lang="en-US" sz="2000" dirty="0"/>
              </a:p>
            </p:txBody>
          </p:sp>
        </mc:Choice>
        <mc:Fallback xmlns="">
          <p:sp>
            <p:nvSpPr>
              <p:cNvPr id="4" name="Content Placeholder 3">
                <a:extLst>
                  <a:ext uri="{FF2B5EF4-FFF2-40B4-BE49-F238E27FC236}">
                    <a16:creationId xmlns:a16="http://schemas.microsoft.com/office/drawing/2014/main" id="{FA8F38B0-3BA3-4B4B-ABC5-4355E886AF2D}"/>
                  </a:ext>
                </a:extLst>
              </p:cNvPr>
              <p:cNvSpPr>
                <a:spLocks noGrp="1" noRot="1" noChangeAspect="1" noMove="1" noResize="1" noEditPoints="1" noAdjustHandles="1" noChangeArrowheads="1" noChangeShapeType="1" noTextEdit="1"/>
              </p:cNvSpPr>
              <p:nvPr>
                <p:ph idx="1"/>
              </p:nvPr>
            </p:nvSpPr>
            <p:spPr>
              <a:blipFill>
                <a:blip r:embed="rId2"/>
                <a:stretch>
                  <a:fillRect l="-754" t="-2241" r="-638" b="-2521"/>
                </a:stretch>
              </a:blipFill>
            </p:spPr>
            <p:txBody>
              <a:bodyPr/>
              <a:lstStyle/>
              <a:p>
                <a:r>
                  <a:rPr lang="en-US">
                    <a:noFill/>
                  </a:rPr>
                  <a:t> </a:t>
                </a:r>
              </a:p>
            </p:txBody>
          </p:sp>
        </mc:Fallback>
      </mc:AlternateContent>
    </p:spTree>
    <p:extLst>
      <p:ext uri="{BB962C8B-B14F-4D97-AF65-F5344CB8AC3E}">
        <p14:creationId xmlns:p14="http://schemas.microsoft.com/office/powerpoint/2010/main" val="2047564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D14013-3A37-4B44-82F9-B6567DB79967}"/>
              </a:ext>
            </a:extLst>
          </p:cNvPr>
          <p:cNvSpPr>
            <a:spLocks noGrp="1"/>
          </p:cNvSpPr>
          <p:nvPr>
            <p:ph type="title"/>
          </p:nvPr>
        </p:nvSpPr>
        <p:spPr/>
        <p:txBody>
          <a:bodyPr/>
          <a:lstStyle/>
          <a:p>
            <a:pPr algn="ctr"/>
            <a:r>
              <a:rPr lang="en-US" b="1" dirty="0"/>
              <a:t>What does the Slope of Indifference Curve Represent? </a:t>
            </a:r>
            <a:endParaRPr lang="en-US" dirty="0"/>
          </a:p>
        </p:txBody>
      </p:sp>
      <p:sp>
        <p:nvSpPr>
          <p:cNvPr id="10" name="Content Placeholder 5">
            <a:extLst>
              <a:ext uri="{FF2B5EF4-FFF2-40B4-BE49-F238E27FC236}">
                <a16:creationId xmlns:a16="http://schemas.microsoft.com/office/drawing/2014/main" id="{351DDC86-8CE9-4F8C-B5F0-4BD94A6D69F9}"/>
              </a:ext>
            </a:extLst>
          </p:cNvPr>
          <p:cNvSpPr>
            <a:spLocks noGrp="1"/>
          </p:cNvSpPr>
          <p:nvPr>
            <p:ph idx="1"/>
          </p:nvPr>
        </p:nvSpPr>
        <p:spPr>
          <a:xfrm>
            <a:off x="838200" y="1825625"/>
            <a:ext cx="10515600" cy="4351338"/>
          </a:xfrm>
        </p:spPr>
        <p:txBody>
          <a:bodyPr>
            <a:normAutofit fontScale="92500"/>
          </a:bodyPr>
          <a:lstStyle/>
          <a:p>
            <a:pPr marL="0" indent="0">
              <a:buNone/>
            </a:pPr>
            <a:r>
              <a:rPr lang="en-US" sz="2400" dirty="0"/>
              <a:t>The </a:t>
            </a:r>
            <a:r>
              <a:rPr lang="en-US" sz="2400" b="1" dirty="0">
                <a:solidFill>
                  <a:srgbClr val="00B050"/>
                </a:solidFill>
              </a:rPr>
              <a:t>slope</a:t>
            </a:r>
            <a:r>
              <a:rPr lang="en-US" sz="2400" dirty="0"/>
              <a:t> of indifference curve is </a:t>
            </a:r>
            <a:r>
              <a:rPr lang="en-US" sz="2400" b="1" dirty="0">
                <a:solidFill>
                  <a:srgbClr val="00B050"/>
                </a:solidFill>
              </a:rPr>
              <a:t>Marginal Rate of Substitution (MRS).</a:t>
            </a:r>
          </a:p>
          <a:p>
            <a:r>
              <a:rPr lang="en-US" sz="2400" dirty="0"/>
              <a:t>MRS represents Julia’s desire to </a:t>
            </a:r>
            <a:r>
              <a:rPr lang="en-US" sz="2400" b="1" dirty="0">
                <a:solidFill>
                  <a:srgbClr val="00B050"/>
                </a:solidFill>
              </a:rPr>
              <a:t>smooth out her consumption </a:t>
            </a:r>
            <a:r>
              <a:rPr lang="en-US" sz="2400" dirty="0"/>
              <a:t>by bringing her purchasing power from </a:t>
            </a:r>
            <a:r>
              <a:rPr lang="en-US" sz="2400" dirty="0">
                <a:solidFill>
                  <a:srgbClr val="FF0000"/>
                </a:solidFill>
              </a:rPr>
              <a:t>future to present</a:t>
            </a:r>
            <a:r>
              <a:rPr lang="en-US" sz="2400" b="1" dirty="0"/>
              <a:t>. </a:t>
            </a:r>
          </a:p>
          <a:p>
            <a:r>
              <a:rPr lang="en-US" sz="2400" b="1" dirty="0"/>
              <a:t>Since MRS is falling, the desire to bring purchasing power forward in time is falling as we move along the curve to the right</a:t>
            </a:r>
            <a:r>
              <a:rPr lang="en-US" sz="2400" dirty="0"/>
              <a:t>. This represents the diminishing marginal returns to consumptions or</a:t>
            </a:r>
            <a:r>
              <a:rPr lang="en-US" sz="2400" b="1" dirty="0">
                <a:solidFill>
                  <a:srgbClr val="00B0F0"/>
                </a:solidFill>
              </a:rPr>
              <a:t> </a:t>
            </a:r>
            <a:r>
              <a:rPr lang="en-US" sz="2400" b="1" dirty="0">
                <a:solidFill>
                  <a:srgbClr val="00B050"/>
                </a:solidFill>
              </a:rPr>
              <a:t>diminishing marginal utility.</a:t>
            </a:r>
          </a:p>
          <a:p>
            <a:r>
              <a:rPr lang="en-US" sz="2400" dirty="0"/>
              <a:t>Diminishing marginal utility suggests that the </a:t>
            </a:r>
            <a:r>
              <a:rPr lang="en-US" sz="2400" b="1" u="sng" dirty="0">
                <a:solidFill>
                  <a:srgbClr val="00B050"/>
                </a:solidFill>
              </a:rPr>
              <a:t>more goods </a:t>
            </a:r>
            <a:r>
              <a:rPr lang="en-US" sz="2400" dirty="0"/>
              <a:t>she consumes in the present, the </a:t>
            </a:r>
            <a:r>
              <a:rPr lang="en-US" sz="2400" b="1" u="sng" dirty="0">
                <a:solidFill>
                  <a:srgbClr val="00B050"/>
                </a:solidFill>
              </a:rPr>
              <a:t>less satisfaction </a:t>
            </a:r>
            <a:r>
              <a:rPr lang="en-US" sz="2400" dirty="0"/>
              <a:t>she gets from consuming an additional one now relative to more in the future, and hence </a:t>
            </a:r>
            <a:r>
              <a:rPr lang="en-US" sz="2400" b="1" dirty="0"/>
              <a:t>her desire to bring purchasing power forward in time falls as well.</a:t>
            </a:r>
            <a:endParaRPr lang="en-US" sz="2400" dirty="0"/>
          </a:p>
          <a:p>
            <a:r>
              <a:rPr lang="en-US" sz="2400" dirty="0"/>
              <a:t>Diminishing marginal utility in each period mean that a consumer would like to smooth her consumption, to </a:t>
            </a:r>
            <a:r>
              <a:rPr lang="en-US" sz="2400" b="1" dirty="0">
                <a:solidFill>
                  <a:srgbClr val="00B050"/>
                </a:solidFill>
              </a:rPr>
              <a:t>avoid consuming a lot in one period</a:t>
            </a:r>
            <a:r>
              <a:rPr lang="en-US" sz="2400" dirty="0">
                <a:solidFill>
                  <a:srgbClr val="00B050"/>
                </a:solidFill>
              </a:rPr>
              <a:t> </a:t>
            </a:r>
            <a:r>
              <a:rPr lang="en-US" sz="2400" dirty="0"/>
              <a:t>and little in the other.</a:t>
            </a:r>
          </a:p>
        </p:txBody>
      </p:sp>
    </p:spTree>
    <p:extLst>
      <p:ext uri="{BB962C8B-B14F-4D97-AF65-F5344CB8AC3E}">
        <p14:creationId xmlns:p14="http://schemas.microsoft.com/office/powerpoint/2010/main" val="858480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983EA-608C-431A-BF32-20B236B8044C}"/>
              </a:ext>
            </a:extLst>
          </p:cNvPr>
          <p:cNvSpPr>
            <a:spLocks noGrp="1"/>
          </p:cNvSpPr>
          <p:nvPr>
            <p:ph type="title"/>
          </p:nvPr>
        </p:nvSpPr>
        <p:spPr/>
        <p:txBody>
          <a:bodyPr/>
          <a:lstStyle/>
          <a:p>
            <a:pPr algn="ctr"/>
            <a:r>
              <a:rPr lang="en-US" b="1" dirty="0"/>
              <a:t>Summary: Different Interpretations of MRS</a:t>
            </a:r>
          </a:p>
        </p:txBody>
      </p:sp>
      <p:sp>
        <p:nvSpPr>
          <p:cNvPr id="3" name="Content Placeholder 2">
            <a:extLst>
              <a:ext uri="{FF2B5EF4-FFF2-40B4-BE49-F238E27FC236}">
                <a16:creationId xmlns:a16="http://schemas.microsoft.com/office/drawing/2014/main" id="{18D3D931-032D-4A92-983D-11B390A4CC39}"/>
              </a:ext>
            </a:extLst>
          </p:cNvPr>
          <p:cNvSpPr>
            <a:spLocks noGrp="1"/>
          </p:cNvSpPr>
          <p:nvPr>
            <p:ph idx="1"/>
          </p:nvPr>
        </p:nvSpPr>
        <p:spPr/>
        <p:txBody>
          <a:bodyPr>
            <a:normAutofit fontScale="77500" lnSpcReduction="20000"/>
          </a:bodyPr>
          <a:lstStyle/>
          <a:p>
            <a:pPr marL="0" indent="0">
              <a:buNone/>
            </a:pPr>
            <a:r>
              <a:rPr lang="en-US" dirty="0"/>
              <a:t>                  </a:t>
            </a:r>
          </a:p>
          <a:p>
            <a:pPr marL="0" indent="0">
              <a:buNone/>
            </a:pPr>
            <a:r>
              <a:rPr lang="en-US" dirty="0"/>
              <a:t>		1) represents the </a:t>
            </a:r>
            <a:r>
              <a:rPr lang="en-US" dirty="0">
                <a:solidFill>
                  <a:schemeClr val="accent1"/>
                </a:solidFill>
              </a:rPr>
              <a:t>consumption smoothing desire </a:t>
            </a:r>
            <a:r>
              <a:rPr lang="en-US" dirty="0"/>
              <a:t>to shift               </a:t>
            </a:r>
          </a:p>
          <a:p>
            <a:pPr marL="0" indent="0">
              <a:buNone/>
            </a:pPr>
            <a:r>
              <a:rPr lang="en-US" dirty="0"/>
              <a:t>		purchasing power from future to present.</a:t>
            </a:r>
          </a:p>
          <a:p>
            <a:pPr marL="0" indent="0">
              <a:buNone/>
            </a:pPr>
            <a:endParaRPr lang="en-US" dirty="0"/>
          </a:p>
          <a:p>
            <a:pPr marL="0" indent="0">
              <a:buNone/>
            </a:pPr>
            <a:endParaRPr lang="en-US" b="1" dirty="0"/>
          </a:p>
          <a:p>
            <a:pPr marL="0" indent="0">
              <a:buNone/>
            </a:pPr>
            <a:r>
              <a:rPr lang="en-US" b="1" dirty="0"/>
              <a:t>       MRS</a:t>
            </a:r>
            <a:r>
              <a:rPr lang="en-US" dirty="0"/>
              <a:t>         	2) is the </a:t>
            </a:r>
            <a:r>
              <a:rPr lang="en-US" dirty="0">
                <a:solidFill>
                  <a:schemeClr val="accent1"/>
                </a:solidFill>
              </a:rPr>
              <a:t>utility</a:t>
            </a:r>
            <a:r>
              <a:rPr lang="en-US" dirty="0"/>
              <a:t> that the individual receives by increasing her </a:t>
            </a:r>
          </a:p>
          <a:p>
            <a:pPr marL="0" indent="0">
              <a:buNone/>
            </a:pPr>
            <a:r>
              <a:rPr lang="en-US" dirty="0"/>
              <a:t>		consumption by one unit.</a:t>
            </a:r>
          </a:p>
          <a:p>
            <a:pPr marL="0" indent="0">
              <a:buNone/>
            </a:pPr>
            <a:r>
              <a:rPr lang="en-US" dirty="0"/>
              <a:t>            </a:t>
            </a:r>
          </a:p>
          <a:p>
            <a:pPr marL="0" indent="0">
              <a:buNone/>
            </a:pPr>
            <a:r>
              <a:rPr lang="en-US" dirty="0"/>
              <a:t>                 	3) represents the </a:t>
            </a:r>
            <a:r>
              <a:rPr lang="en-US" dirty="0">
                <a:solidFill>
                  <a:schemeClr val="accent1"/>
                </a:solidFill>
              </a:rPr>
              <a:t>trade off </a:t>
            </a:r>
            <a:r>
              <a:rPr lang="en-US" dirty="0"/>
              <a:t>- in terms of the purchasing power </a:t>
            </a:r>
          </a:p>
          <a:p>
            <a:pPr marL="0" indent="0">
              <a:buNone/>
            </a:pPr>
            <a:r>
              <a:rPr lang="en-US" dirty="0"/>
              <a:t>		she is willing to give up in future- that the individual is</a:t>
            </a:r>
          </a:p>
          <a:p>
            <a:pPr marL="0" indent="0">
              <a:buNone/>
            </a:pPr>
            <a:r>
              <a:rPr lang="en-US" dirty="0"/>
              <a:t>		</a:t>
            </a:r>
            <a:r>
              <a:rPr lang="en-US" u="sng" dirty="0"/>
              <a:t>willing</a:t>
            </a:r>
            <a:r>
              <a:rPr lang="en-US" dirty="0"/>
              <a:t> to take in order to increase her consumption today </a:t>
            </a:r>
          </a:p>
          <a:p>
            <a:pPr marL="0" indent="0">
              <a:buNone/>
            </a:pPr>
            <a:r>
              <a:rPr lang="en-US" dirty="0"/>
              <a:t>		by one unit.</a:t>
            </a:r>
          </a:p>
        </p:txBody>
      </p:sp>
      <p:sp>
        <p:nvSpPr>
          <p:cNvPr id="4" name="Left Brace 3">
            <a:extLst>
              <a:ext uri="{FF2B5EF4-FFF2-40B4-BE49-F238E27FC236}">
                <a16:creationId xmlns:a16="http://schemas.microsoft.com/office/drawing/2014/main" id="{94E8AA67-206A-4C5D-92ED-0AC1D77C5F2F}"/>
              </a:ext>
            </a:extLst>
          </p:cNvPr>
          <p:cNvSpPr/>
          <p:nvPr/>
        </p:nvSpPr>
        <p:spPr>
          <a:xfrm>
            <a:off x="2105025" y="2295525"/>
            <a:ext cx="409576" cy="3089274"/>
          </a:xfrm>
          <a:prstGeom prst="leftBrace">
            <a:avLst/>
          </a:prstGeom>
          <a:ln>
            <a:solidFill>
              <a:schemeClr val="accent2">
                <a:lumMod val="10000"/>
              </a:schemeClr>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3660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5641"/>
          </a:xfrm>
        </p:spPr>
        <p:txBody>
          <a:bodyPr>
            <a:normAutofit/>
          </a:bodyPr>
          <a:lstStyle/>
          <a:p>
            <a:pPr algn="ctr"/>
            <a:r>
              <a:rPr lang="en-GB" sz="4800" dirty="0">
                <a:latin typeface="+mn-lt"/>
              </a:rPr>
              <a:t>The Context for This Unit</a:t>
            </a:r>
          </a:p>
        </p:txBody>
      </p:sp>
      <p:sp>
        <p:nvSpPr>
          <p:cNvPr id="5" name="TextBox 4"/>
          <p:cNvSpPr txBox="1"/>
          <p:nvPr/>
        </p:nvSpPr>
        <p:spPr>
          <a:xfrm>
            <a:off x="6497492" y="6257551"/>
            <a:ext cx="184666" cy="369332"/>
          </a:xfrm>
          <a:prstGeom prst="rect">
            <a:avLst/>
          </a:prstGeom>
          <a:noFill/>
        </p:spPr>
        <p:txBody>
          <a:bodyPr wrap="none" rtlCol="0">
            <a:spAutoFit/>
          </a:bodyPr>
          <a:lstStyle/>
          <a:p>
            <a:endParaRPr lang="en-US" dirty="0"/>
          </a:p>
        </p:txBody>
      </p:sp>
      <p:grpSp>
        <p:nvGrpSpPr>
          <p:cNvPr id="3" name="Group 8"/>
          <p:cNvGrpSpPr/>
          <p:nvPr/>
        </p:nvGrpSpPr>
        <p:grpSpPr>
          <a:xfrm>
            <a:off x="1085982" y="1527579"/>
            <a:ext cx="10061858" cy="3262432"/>
            <a:chOff x="1067576" y="1453960"/>
            <a:chExt cx="10061858" cy="3262432"/>
          </a:xfrm>
        </p:grpSpPr>
        <p:sp>
          <p:nvSpPr>
            <p:cNvPr id="4" name="TextBox 3"/>
            <p:cNvSpPr txBox="1"/>
            <p:nvPr/>
          </p:nvSpPr>
          <p:spPr>
            <a:xfrm>
              <a:off x="1067576" y="1453960"/>
              <a:ext cx="9976319" cy="3262432"/>
            </a:xfrm>
            <a:prstGeom prst="rect">
              <a:avLst/>
            </a:prstGeom>
            <a:noFill/>
          </p:spPr>
          <p:txBody>
            <a:bodyPr wrap="square" rtlCol="0">
              <a:spAutoFit/>
            </a:bodyPr>
            <a:lstStyle/>
            <a:p>
              <a:r>
                <a:rPr lang="en-US" sz="2400" dirty="0"/>
                <a:t>Markets for goods and services allow parties to interact in mutually beneficial ways.</a:t>
              </a:r>
            </a:p>
            <a:p>
              <a:endParaRPr lang="en-US" sz="2400" dirty="0"/>
            </a:p>
            <a:p>
              <a:r>
                <a:rPr lang="en-US" sz="2400" dirty="0"/>
                <a:t>In most markets, money is the medium of exchange.</a:t>
              </a:r>
            </a:p>
            <a:p>
              <a:pPr marL="457200" indent="-457200">
                <a:buFont typeface="Arial"/>
                <a:buChar char="•"/>
              </a:pPr>
              <a:r>
                <a:rPr lang="en-US" sz="2400" dirty="0"/>
                <a:t>How do banks create money?</a:t>
              </a:r>
            </a:p>
            <a:p>
              <a:pPr marL="457200" indent="-457200">
                <a:buFont typeface="Arial"/>
                <a:buChar char="•"/>
              </a:pPr>
              <a:r>
                <a:rPr lang="en-US" sz="2400" dirty="0"/>
                <a:t>How do banking systems affect individual consumption choices and economic outcomes?</a:t>
              </a:r>
            </a:p>
            <a:p>
              <a:pPr marL="457200" indent="-457200">
                <a:buFont typeface="Arial"/>
                <a:buChar char="•"/>
              </a:pPr>
              <a:r>
                <a:rPr lang="en-US" sz="2400" dirty="0"/>
                <a:t>What are the limitations of the banking system?</a:t>
              </a:r>
            </a:p>
            <a:p>
              <a:endParaRPr lang="en-US" sz="1200" dirty="0"/>
            </a:p>
          </p:txBody>
        </p:sp>
        <p:sp>
          <p:nvSpPr>
            <p:cNvPr id="7" name="TextBox 6"/>
            <p:cNvSpPr txBox="1"/>
            <p:nvPr/>
          </p:nvSpPr>
          <p:spPr>
            <a:xfrm>
              <a:off x="8975874" y="1932473"/>
              <a:ext cx="2153560" cy="461665"/>
            </a:xfrm>
            <a:prstGeom prst="rect">
              <a:avLst/>
            </a:prstGeom>
            <a:noFill/>
          </p:spPr>
          <p:txBody>
            <a:bodyPr wrap="square" rtlCol="0">
              <a:spAutoFit/>
            </a:bodyPr>
            <a:lstStyle/>
            <a:p>
              <a:r>
                <a:rPr lang="en-US" sz="2400" dirty="0"/>
                <a:t>(Units 6-9)</a:t>
              </a:r>
            </a:p>
          </p:txBody>
        </p:sp>
      </p:grpSp>
    </p:spTree>
    <p:extLst>
      <p:ext uri="{BB962C8B-B14F-4D97-AF65-F5344CB8AC3E}">
        <p14:creationId xmlns:p14="http://schemas.microsoft.com/office/powerpoint/2010/main" val="442574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4FD28-50D6-485A-8C88-AF2B9D892AB0}"/>
              </a:ext>
            </a:extLst>
          </p:cNvPr>
          <p:cNvSpPr>
            <a:spLocks noGrp="1"/>
          </p:cNvSpPr>
          <p:nvPr>
            <p:ph type="title"/>
          </p:nvPr>
        </p:nvSpPr>
        <p:spPr>
          <a:xfrm>
            <a:off x="5076471" y="640080"/>
            <a:ext cx="3053039" cy="1293626"/>
          </a:xfrm>
        </p:spPr>
        <p:txBody>
          <a:bodyPr anchor="ctr">
            <a:normAutofit/>
          </a:bodyPr>
          <a:lstStyle/>
          <a:p>
            <a:r>
              <a:rPr lang="en-US" sz="3200" b="1" dirty="0">
                <a:solidFill>
                  <a:schemeClr val="accent1"/>
                </a:solidFill>
              </a:rPr>
              <a:t>Julia’s choices </a:t>
            </a:r>
            <a:r>
              <a:rPr lang="en-US" sz="2800" dirty="0"/>
              <a:t/>
            </a:r>
            <a:br>
              <a:rPr lang="en-US" sz="2800" dirty="0"/>
            </a:br>
            <a:endParaRPr lang="en-US" sz="2800" dirty="0"/>
          </a:p>
        </p:txBody>
      </p:sp>
      <p:pic>
        <p:nvPicPr>
          <p:cNvPr id="4" name="Content Placeholder 3">
            <a:extLst>
              <a:ext uri="{FF2B5EF4-FFF2-40B4-BE49-F238E27FC236}">
                <a16:creationId xmlns:a16="http://schemas.microsoft.com/office/drawing/2014/main" id="{5402EEFD-22B9-4D6A-9FF7-4090983FC6CD}"/>
              </a:ext>
            </a:extLst>
          </p:cNvPr>
          <p:cNvPicPr>
            <a:picLocks noChangeAspect="1"/>
          </p:cNvPicPr>
          <p:nvPr/>
        </p:nvPicPr>
        <p:blipFill>
          <a:blip r:embed="rId2"/>
          <a:stretch>
            <a:fillRect/>
          </a:stretch>
        </p:blipFill>
        <p:spPr>
          <a:xfrm>
            <a:off x="581766" y="1516966"/>
            <a:ext cx="5768046" cy="4455816"/>
          </a:xfrm>
          <a:prstGeom prst="rect">
            <a:avLst/>
          </a:prstGeom>
        </p:spPr>
      </p:pic>
      <p:sp>
        <p:nvSpPr>
          <p:cNvPr id="8" name="Content Placeholder 7">
            <a:extLst>
              <a:ext uri="{FF2B5EF4-FFF2-40B4-BE49-F238E27FC236}">
                <a16:creationId xmlns:a16="http://schemas.microsoft.com/office/drawing/2014/main" id="{AF85B71C-072F-4E8E-A8D6-692F920A9FF5}"/>
              </a:ext>
            </a:extLst>
          </p:cNvPr>
          <p:cNvSpPr>
            <a:spLocks noGrp="1"/>
          </p:cNvSpPr>
          <p:nvPr>
            <p:ph idx="1"/>
          </p:nvPr>
        </p:nvSpPr>
        <p:spPr>
          <a:xfrm>
            <a:off x="8236612" y="1005969"/>
            <a:ext cx="3053039" cy="3674981"/>
          </a:xfrm>
        </p:spPr>
        <p:txBody>
          <a:bodyPr>
            <a:normAutofit/>
          </a:bodyPr>
          <a:lstStyle/>
          <a:p>
            <a:r>
              <a:rPr lang="en-US" sz="2400" dirty="0"/>
              <a:t>The dashed line shows the combinations of consumption </a:t>
            </a:r>
            <a:r>
              <a:rPr lang="en-US" sz="2400" i="1" dirty="0"/>
              <a:t>now</a:t>
            </a:r>
            <a:r>
              <a:rPr lang="en-US" sz="2400" dirty="0"/>
              <a:t> and consumption </a:t>
            </a:r>
            <a:r>
              <a:rPr lang="en-US" sz="2400" i="1" dirty="0"/>
              <a:t>later</a:t>
            </a:r>
            <a:r>
              <a:rPr lang="en-US" sz="2400" dirty="0"/>
              <a:t> from which Julia </a:t>
            </a:r>
            <a:r>
              <a:rPr lang="en-US" sz="2400" b="1" dirty="0"/>
              <a:t>can</a:t>
            </a:r>
            <a:r>
              <a:rPr lang="en-US" sz="2400" dirty="0"/>
              <a:t> choose. </a:t>
            </a:r>
          </a:p>
          <a:p>
            <a:endParaRPr lang="en-US" sz="1800" dirty="0"/>
          </a:p>
        </p:txBody>
      </p:sp>
      <p:sp>
        <p:nvSpPr>
          <p:cNvPr id="11" name="Freeform: Shape 10">
            <a:extLst>
              <a:ext uri="{FF2B5EF4-FFF2-40B4-BE49-F238E27FC236}">
                <a16:creationId xmlns:a16="http://schemas.microsoft.com/office/drawing/2014/main" id="{43573EFB-E773-46FC-B866-B57ED2E390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569741"/>
          </a:xfrm>
          <a:custGeom>
            <a:avLst/>
            <a:gdLst>
              <a:gd name="connsiteX0" fmla="*/ 2296028 w 2296028"/>
              <a:gd name="connsiteY0" fmla="*/ 3569741 h 3569741"/>
              <a:gd name="connsiteX1" fmla="*/ 459 w 2296028"/>
              <a:gd name="connsiteY1" fmla="*/ 3569741 h 3569741"/>
              <a:gd name="connsiteX2" fmla="*/ 0 w 2296028"/>
              <a:gd name="connsiteY2" fmla="*/ 3248180 h 3569741"/>
              <a:gd name="connsiteX3" fmla="*/ 2011607 w 2296028"/>
              <a:gd name="connsiteY3" fmla="*/ 3249283 h 3569741"/>
              <a:gd name="connsiteX4" fmla="*/ 2011607 w 2296028"/>
              <a:gd name="connsiteY4" fmla="*/ 0 h 3569741"/>
              <a:gd name="connsiteX5" fmla="*/ 2296028 w 2296028"/>
              <a:gd name="connsiteY5" fmla="*/ 0 h 356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6028" h="3569741">
                <a:moveTo>
                  <a:pt x="2296028" y="3569741"/>
                </a:moveTo>
                <a:lnTo>
                  <a:pt x="459" y="3569741"/>
                </a:lnTo>
                <a:cubicBezTo>
                  <a:pt x="-459" y="3458756"/>
                  <a:pt x="918" y="3359164"/>
                  <a:pt x="0" y="3248180"/>
                </a:cubicBezTo>
                <a:lnTo>
                  <a:pt x="2011607" y="3249283"/>
                </a:lnTo>
                <a:lnTo>
                  <a:pt x="2011607" y="0"/>
                </a:lnTo>
                <a:lnTo>
                  <a:pt x="2296028" y="0"/>
                </a:lnTo>
                <a:close/>
              </a:path>
            </a:pathLst>
          </a:custGeom>
          <a:solidFill>
            <a:srgbClr val="4C4C4C"/>
          </a:solidFill>
          <a:ln w="0">
            <a:noFill/>
            <a:prstDash val="solid"/>
            <a:round/>
            <a:headEnd/>
            <a:tailEnd/>
          </a:ln>
        </p:spPr>
      </p:sp>
    </p:spTree>
    <p:extLst>
      <p:ext uri="{BB962C8B-B14F-4D97-AF65-F5344CB8AC3E}">
        <p14:creationId xmlns:p14="http://schemas.microsoft.com/office/powerpoint/2010/main" val="3285976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BEA6C-8C82-4C6F-BF6E-6069345C7EBA}"/>
              </a:ext>
            </a:extLst>
          </p:cNvPr>
          <p:cNvSpPr>
            <a:spLocks noGrp="1"/>
          </p:cNvSpPr>
          <p:nvPr>
            <p:ph type="title"/>
          </p:nvPr>
        </p:nvSpPr>
        <p:spPr>
          <a:xfrm>
            <a:off x="87677" y="356340"/>
            <a:ext cx="3053039" cy="1293626"/>
          </a:xfrm>
        </p:spPr>
        <p:txBody>
          <a:bodyPr anchor="ctr">
            <a:normAutofit fontScale="90000"/>
          </a:bodyPr>
          <a:lstStyle/>
          <a:p>
            <a:r>
              <a:rPr lang="en-US" sz="2800" b="1" dirty="0">
                <a:solidFill>
                  <a:schemeClr val="accent1"/>
                </a:solidFill>
              </a:rPr>
              <a:t>Diminishing marginal returns to consumption </a:t>
            </a:r>
            <a:r>
              <a:rPr lang="en-US" sz="2800" b="1" dirty="0"/>
              <a:t/>
            </a:r>
            <a:br>
              <a:rPr lang="en-US" sz="2800" b="1" dirty="0"/>
            </a:br>
            <a:endParaRPr lang="en-US" sz="2800" b="1" dirty="0"/>
          </a:p>
        </p:txBody>
      </p:sp>
      <p:pic>
        <p:nvPicPr>
          <p:cNvPr id="4" name="Content Placeholder 3">
            <a:extLst>
              <a:ext uri="{FF2B5EF4-FFF2-40B4-BE49-F238E27FC236}">
                <a16:creationId xmlns:a16="http://schemas.microsoft.com/office/drawing/2014/main" id="{C4A8018C-FEF2-4C0A-89BC-424DAD3AAD40}"/>
              </a:ext>
            </a:extLst>
          </p:cNvPr>
          <p:cNvPicPr>
            <a:picLocks noChangeAspect="1"/>
          </p:cNvPicPr>
          <p:nvPr/>
        </p:nvPicPr>
        <p:blipFill>
          <a:blip r:embed="rId2"/>
          <a:stretch>
            <a:fillRect/>
          </a:stretch>
        </p:blipFill>
        <p:spPr>
          <a:xfrm>
            <a:off x="0" y="2023200"/>
            <a:ext cx="5873391" cy="4478460"/>
          </a:xfrm>
          <a:prstGeom prst="rect">
            <a:avLst/>
          </a:prstGeom>
        </p:spPr>
      </p:pic>
      <p:sp>
        <p:nvSpPr>
          <p:cNvPr id="8" name="Content Placeholder 7">
            <a:extLst>
              <a:ext uri="{FF2B5EF4-FFF2-40B4-BE49-F238E27FC236}">
                <a16:creationId xmlns:a16="http://schemas.microsoft.com/office/drawing/2014/main" id="{C8A1852E-502E-44B7-844F-6F6C8455C616}"/>
              </a:ext>
            </a:extLst>
          </p:cNvPr>
          <p:cNvSpPr>
            <a:spLocks noGrp="1"/>
          </p:cNvSpPr>
          <p:nvPr>
            <p:ph idx="1"/>
          </p:nvPr>
        </p:nvSpPr>
        <p:spPr>
          <a:xfrm>
            <a:off x="8471423" y="1089498"/>
            <a:ext cx="3386594" cy="5204297"/>
          </a:xfrm>
        </p:spPr>
        <p:txBody>
          <a:bodyPr>
            <a:normAutofit fontScale="55000" lnSpcReduction="20000"/>
          </a:bodyPr>
          <a:lstStyle/>
          <a:p>
            <a:pPr marL="0" indent="0" fontAlgn="base">
              <a:buNone/>
            </a:pPr>
            <a:r>
              <a:rPr lang="en-US" sz="3600" dirty="0"/>
              <a:t>Julia’s indifference curve is </a:t>
            </a:r>
            <a:r>
              <a:rPr lang="en-US" sz="3600" b="1" dirty="0"/>
              <a:t>bowed toward the origin </a:t>
            </a:r>
            <a:r>
              <a:rPr lang="en-US" sz="3600" dirty="0"/>
              <a:t>as a consequence of </a:t>
            </a:r>
            <a:r>
              <a:rPr lang="en-US" sz="3600" dirty="0">
                <a:solidFill>
                  <a:schemeClr val="accent1"/>
                </a:solidFill>
              </a:rPr>
              <a:t>diminishing marginal returns to consumption (</a:t>
            </a:r>
            <a:r>
              <a:rPr lang="en-US" sz="3600" dirty="0"/>
              <a:t>or</a:t>
            </a:r>
            <a:r>
              <a:rPr lang="en-US" sz="3600" dirty="0">
                <a:solidFill>
                  <a:schemeClr val="accent1"/>
                </a:solidFill>
              </a:rPr>
              <a:t> diminishing marginal utility) </a:t>
            </a:r>
            <a:r>
              <a:rPr lang="en-US" sz="3600" dirty="0"/>
              <a:t>in each period: </a:t>
            </a:r>
          </a:p>
          <a:p>
            <a:pPr marL="0" indent="0" fontAlgn="base">
              <a:buNone/>
            </a:pPr>
            <a:endParaRPr lang="en-US" sz="3600" dirty="0"/>
          </a:p>
          <a:p>
            <a:pPr marL="0" indent="0" fontAlgn="base">
              <a:buNone/>
            </a:pPr>
            <a:r>
              <a:rPr lang="en-US" sz="3600" dirty="0"/>
              <a:t>The more of the good the consumer already has, the lower the marginal utility provided by an extra unit of that good. </a:t>
            </a:r>
          </a:p>
          <a:p>
            <a:pPr marL="0" indent="0" fontAlgn="base">
              <a:buNone/>
            </a:pPr>
            <a:endParaRPr lang="en-US" sz="3600" dirty="0"/>
          </a:p>
          <a:p>
            <a:pPr marL="0" indent="0" fontAlgn="base">
              <a:buNone/>
            </a:pPr>
            <a:r>
              <a:rPr lang="en-US" sz="3600" dirty="0"/>
              <a:t>The slope of the </a:t>
            </a:r>
            <a:r>
              <a:rPr lang="en-US" sz="3600" b="1" dirty="0"/>
              <a:t>indifference curve </a:t>
            </a:r>
            <a:r>
              <a:rPr lang="en-US" sz="3600" dirty="0"/>
              <a:t>is the </a:t>
            </a:r>
            <a:r>
              <a:rPr lang="en-US" sz="3600" dirty="0">
                <a:solidFill>
                  <a:schemeClr val="accent1"/>
                </a:solidFill>
              </a:rPr>
              <a:t>marginal rate of substitution (MRS)</a:t>
            </a:r>
            <a:r>
              <a:rPr lang="en-US" sz="3600" dirty="0"/>
              <a:t> between consumption now and consumption later.  It is diminishing. </a:t>
            </a:r>
          </a:p>
          <a:p>
            <a:endParaRPr lang="en-US" sz="1800" dirty="0"/>
          </a:p>
        </p:txBody>
      </p:sp>
      <p:sp>
        <p:nvSpPr>
          <p:cNvPr id="11" name="Freeform: Shape 10">
            <a:extLst>
              <a:ext uri="{FF2B5EF4-FFF2-40B4-BE49-F238E27FC236}">
                <a16:creationId xmlns:a16="http://schemas.microsoft.com/office/drawing/2014/main" id="{43573EFB-E773-46FC-B866-B57ED2E390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569741"/>
          </a:xfrm>
          <a:custGeom>
            <a:avLst/>
            <a:gdLst>
              <a:gd name="connsiteX0" fmla="*/ 2296028 w 2296028"/>
              <a:gd name="connsiteY0" fmla="*/ 3569741 h 3569741"/>
              <a:gd name="connsiteX1" fmla="*/ 459 w 2296028"/>
              <a:gd name="connsiteY1" fmla="*/ 3569741 h 3569741"/>
              <a:gd name="connsiteX2" fmla="*/ 0 w 2296028"/>
              <a:gd name="connsiteY2" fmla="*/ 3248180 h 3569741"/>
              <a:gd name="connsiteX3" fmla="*/ 2011607 w 2296028"/>
              <a:gd name="connsiteY3" fmla="*/ 3249283 h 3569741"/>
              <a:gd name="connsiteX4" fmla="*/ 2011607 w 2296028"/>
              <a:gd name="connsiteY4" fmla="*/ 0 h 3569741"/>
              <a:gd name="connsiteX5" fmla="*/ 2296028 w 2296028"/>
              <a:gd name="connsiteY5" fmla="*/ 0 h 356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6028" h="3569741">
                <a:moveTo>
                  <a:pt x="2296028" y="3569741"/>
                </a:moveTo>
                <a:lnTo>
                  <a:pt x="459" y="3569741"/>
                </a:lnTo>
                <a:cubicBezTo>
                  <a:pt x="-459" y="3458756"/>
                  <a:pt x="918" y="3359164"/>
                  <a:pt x="0" y="3248180"/>
                </a:cubicBezTo>
                <a:lnTo>
                  <a:pt x="2011607" y="3249283"/>
                </a:lnTo>
                <a:lnTo>
                  <a:pt x="2011607" y="0"/>
                </a:lnTo>
                <a:lnTo>
                  <a:pt x="2296028" y="0"/>
                </a:lnTo>
                <a:close/>
              </a:path>
            </a:pathLst>
          </a:custGeom>
          <a:solidFill>
            <a:srgbClr val="4C4C4C"/>
          </a:solidFill>
          <a:ln w="0">
            <a:noFill/>
            <a:prstDash val="solid"/>
            <a:round/>
            <a:headEnd/>
            <a:tailEnd/>
          </a:ln>
        </p:spPr>
      </p:sp>
      <p:sp>
        <p:nvSpPr>
          <p:cNvPr id="3" name="TextBox 2">
            <a:extLst>
              <a:ext uri="{FF2B5EF4-FFF2-40B4-BE49-F238E27FC236}">
                <a16:creationId xmlns:a16="http://schemas.microsoft.com/office/drawing/2014/main" id="{607418C2-2F3D-4049-AA8E-357EA598ABCF}"/>
              </a:ext>
            </a:extLst>
          </p:cNvPr>
          <p:cNvSpPr txBox="1"/>
          <p:nvPr/>
        </p:nvSpPr>
        <p:spPr>
          <a:xfrm>
            <a:off x="3120424" y="914400"/>
            <a:ext cx="4619016" cy="2862322"/>
          </a:xfrm>
          <a:prstGeom prst="rect">
            <a:avLst/>
          </a:prstGeom>
          <a:noFill/>
        </p:spPr>
        <p:txBody>
          <a:bodyPr wrap="square" rtlCol="0">
            <a:spAutoFit/>
          </a:bodyPr>
          <a:lstStyle/>
          <a:p>
            <a:r>
              <a:rPr lang="en-US" dirty="0">
                <a:solidFill>
                  <a:srgbClr val="002060"/>
                </a:solidFill>
              </a:rPr>
              <a:t>MRS represents Julia’s desire to smooth out her consumption by shift her purchasing power from future to present. </a:t>
            </a:r>
          </a:p>
          <a:p>
            <a:endParaRPr lang="en-US" dirty="0">
              <a:solidFill>
                <a:srgbClr val="002060"/>
              </a:solidFill>
            </a:endParaRPr>
          </a:p>
          <a:p>
            <a:r>
              <a:rPr lang="en-US" dirty="0">
                <a:solidFill>
                  <a:srgbClr val="002060"/>
                </a:solidFill>
              </a:rPr>
              <a:t>The fact that MRS is falling represents this reality that as Julia consumes more good in present, her desire to shift purchasing power forward in time falls, as the utility she gets from consuming an additional unit of goods now falls as she consumes a lot of it.</a:t>
            </a:r>
          </a:p>
        </p:txBody>
      </p:sp>
    </p:spTree>
    <p:extLst>
      <p:ext uri="{BB962C8B-B14F-4D97-AF65-F5344CB8AC3E}">
        <p14:creationId xmlns:p14="http://schemas.microsoft.com/office/powerpoint/2010/main" val="1377931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5CC2-8DF7-42FC-8212-C83DA4BA8307}"/>
              </a:ext>
            </a:extLst>
          </p:cNvPr>
          <p:cNvSpPr>
            <a:spLocks noGrp="1"/>
          </p:cNvSpPr>
          <p:nvPr>
            <p:ph type="title"/>
          </p:nvPr>
        </p:nvSpPr>
        <p:spPr>
          <a:xfrm>
            <a:off x="6267695" y="96390"/>
            <a:ext cx="3053039" cy="1293626"/>
          </a:xfrm>
        </p:spPr>
        <p:txBody>
          <a:bodyPr anchor="ctr">
            <a:normAutofit/>
          </a:bodyPr>
          <a:lstStyle/>
          <a:p>
            <a:r>
              <a:rPr lang="en-US" sz="2800" b="1" dirty="0">
                <a:solidFill>
                  <a:schemeClr val="accent1"/>
                </a:solidFill>
              </a:rPr>
              <a:t>What choices would Julia make? </a:t>
            </a:r>
            <a:r>
              <a:rPr lang="en-US" sz="2800" dirty="0"/>
              <a:t/>
            </a:r>
            <a:br>
              <a:rPr lang="en-US" sz="2800" dirty="0"/>
            </a:br>
            <a:endParaRPr lang="en-US" sz="2800" dirty="0"/>
          </a:p>
        </p:txBody>
      </p:sp>
      <p:pic>
        <p:nvPicPr>
          <p:cNvPr id="4" name="Picture 3">
            <a:extLst>
              <a:ext uri="{FF2B5EF4-FFF2-40B4-BE49-F238E27FC236}">
                <a16:creationId xmlns:a16="http://schemas.microsoft.com/office/drawing/2014/main" id="{D691B836-084F-477B-9572-2812E4B8AA74}"/>
              </a:ext>
            </a:extLst>
          </p:cNvPr>
          <p:cNvPicPr>
            <a:picLocks noChangeAspect="1"/>
          </p:cNvPicPr>
          <p:nvPr/>
        </p:nvPicPr>
        <p:blipFill>
          <a:blip r:embed="rId2"/>
          <a:stretch>
            <a:fillRect/>
          </a:stretch>
        </p:blipFill>
        <p:spPr>
          <a:xfrm>
            <a:off x="1" y="1850568"/>
            <a:ext cx="6235430" cy="4754514"/>
          </a:xfrm>
          <a:prstGeom prst="rect">
            <a:avLst/>
          </a:prstGeom>
        </p:spPr>
      </p:pic>
      <p:sp>
        <p:nvSpPr>
          <p:cNvPr id="3" name="Content Placeholder 2">
            <a:extLst>
              <a:ext uri="{FF2B5EF4-FFF2-40B4-BE49-F238E27FC236}">
                <a16:creationId xmlns:a16="http://schemas.microsoft.com/office/drawing/2014/main" id="{E07A3ADF-6396-4347-B4B3-CC4A31236946}"/>
              </a:ext>
            </a:extLst>
          </p:cNvPr>
          <p:cNvSpPr>
            <a:spLocks noGrp="1"/>
          </p:cNvSpPr>
          <p:nvPr>
            <p:ph idx="1"/>
          </p:nvPr>
        </p:nvSpPr>
        <p:spPr>
          <a:xfrm>
            <a:off x="8471423" y="1011677"/>
            <a:ext cx="2909939" cy="5206243"/>
          </a:xfrm>
        </p:spPr>
        <p:txBody>
          <a:bodyPr>
            <a:normAutofit/>
          </a:bodyPr>
          <a:lstStyle/>
          <a:p>
            <a:r>
              <a:rPr lang="en-US" sz="2000" b="1" dirty="0">
                <a:solidFill>
                  <a:schemeClr val="accent5"/>
                </a:solidFill>
              </a:rPr>
              <a:t>Diminishing marginal utility </a:t>
            </a:r>
            <a:r>
              <a:rPr lang="en-US" sz="2000" dirty="0"/>
              <a:t>in each period mean that Julia would like to smooth her consumption, that is, to avoid consuming a lot in one period and little in the other.</a:t>
            </a:r>
          </a:p>
          <a:p>
            <a:r>
              <a:rPr lang="en-US" sz="2000" dirty="0"/>
              <a:t>One plus the interest rate (1 + </a:t>
            </a:r>
            <a:r>
              <a:rPr lang="en-US" sz="2000" i="1" dirty="0"/>
              <a:t>r</a:t>
            </a:r>
            <a:r>
              <a:rPr lang="en-US" sz="2000" dirty="0"/>
              <a:t>) is the </a:t>
            </a:r>
            <a:r>
              <a:rPr lang="en-US" sz="2000" b="1" dirty="0">
                <a:solidFill>
                  <a:schemeClr val="accent1"/>
                </a:solidFill>
              </a:rPr>
              <a:t>marginal rate of transformation </a:t>
            </a:r>
            <a:r>
              <a:rPr lang="en-US" sz="2000" dirty="0"/>
              <a:t>of goods from the future to the present, because to have one unit of the good now you have to give up 1 + </a:t>
            </a:r>
            <a:r>
              <a:rPr lang="en-US" sz="2000" i="1" dirty="0"/>
              <a:t>r</a:t>
            </a:r>
            <a:r>
              <a:rPr lang="en-US" sz="2000" dirty="0"/>
              <a:t> goods in the future.</a:t>
            </a:r>
          </a:p>
        </p:txBody>
      </p:sp>
      <p:sp>
        <p:nvSpPr>
          <p:cNvPr id="9" name="Freeform: Shape 8">
            <a:extLst>
              <a:ext uri="{FF2B5EF4-FFF2-40B4-BE49-F238E27FC236}">
                <a16:creationId xmlns:a16="http://schemas.microsoft.com/office/drawing/2014/main" id="{43573EFB-E773-46FC-B866-B57ED2E390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569741"/>
          </a:xfrm>
          <a:custGeom>
            <a:avLst/>
            <a:gdLst>
              <a:gd name="connsiteX0" fmla="*/ 2296028 w 2296028"/>
              <a:gd name="connsiteY0" fmla="*/ 3569741 h 3569741"/>
              <a:gd name="connsiteX1" fmla="*/ 459 w 2296028"/>
              <a:gd name="connsiteY1" fmla="*/ 3569741 h 3569741"/>
              <a:gd name="connsiteX2" fmla="*/ 0 w 2296028"/>
              <a:gd name="connsiteY2" fmla="*/ 3248180 h 3569741"/>
              <a:gd name="connsiteX3" fmla="*/ 2011607 w 2296028"/>
              <a:gd name="connsiteY3" fmla="*/ 3249283 h 3569741"/>
              <a:gd name="connsiteX4" fmla="*/ 2011607 w 2296028"/>
              <a:gd name="connsiteY4" fmla="*/ 0 h 3569741"/>
              <a:gd name="connsiteX5" fmla="*/ 2296028 w 2296028"/>
              <a:gd name="connsiteY5" fmla="*/ 0 h 356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6028" h="3569741">
                <a:moveTo>
                  <a:pt x="2296028" y="3569741"/>
                </a:moveTo>
                <a:lnTo>
                  <a:pt x="459" y="3569741"/>
                </a:lnTo>
                <a:cubicBezTo>
                  <a:pt x="-459" y="3458756"/>
                  <a:pt x="918" y="3359164"/>
                  <a:pt x="0" y="3248180"/>
                </a:cubicBezTo>
                <a:lnTo>
                  <a:pt x="2011607" y="3249283"/>
                </a:lnTo>
                <a:lnTo>
                  <a:pt x="2011607" y="0"/>
                </a:lnTo>
                <a:lnTo>
                  <a:pt x="2296028" y="0"/>
                </a:lnTo>
                <a:close/>
              </a:path>
            </a:pathLst>
          </a:custGeom>
          <a:solidFill>
            <a:srgbClr val="4C4C4C"/>
          </a:solidFill>
          <a:ln w="0">
            <a:noFill/>
            <a:prstDash val="solid"/>
            <a:round/>
            <a:headEnd/>
            <a:tailEnd/>
          </a:ln>
        </p:spPr>
      </p:sp>
      <p:cxnSp>
        <p:nvCxnSpPr>
          <p:cNvPr id="6" name="Straight Arrow Connector 5">
            <a:extLst>
              <a:ext uri="{FF2B5EF4-FFF2-40B4-BE49-F238E27FC236}">
                <a16:creationId xmlns:a16="http://schemas.microsoft.com/office/drawing/2014/main" id="{C876859F-2315-4066-B489-7344FCC88DCE}"/>
              </a:ext>
            </a:extLst>
          </p:cNvPr>
          <p:cNvCxnSpPr>
            <a:cxnSpLocks/>
          </p:cNvCxnSpPr>
          <p:nvPr/>
        </p:nvCxnSpPr>
        <p:spPr>
          <a:xfrm flipH="1">
            <a:off x="4016106" y="4324350"/>
            <a:ext cx="1057275" cy="714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EFE567A-32B4-4F5E-91FD-8F82775B384D}"/>
                  </a:ext>
                </a:extLst>
              </p:cNvPr>
              <p:cNvSpPr txBox="1"/>
              <p:nvPr/>
            </p:nvSpPr>
            <p:spPr>
              <a:xfrm>
                <a:off x="5143085" y="2114923"/>
                <a:ext cx="2880231" cy="3046988"/>
              </a:xfrm>
              <a:prstGeom prst="rect">
                <a:avLst/>
              </a:prstGeom>
              <a:noFill/>
            </p:spPr>
            <p:txBody>
              <a:bodyPr wrap="square" rtlCol="0">
                <a:spAutoFit/>
              </a:bodyPr>
              <a:lstStyle/>
              <a:p>
                <a:r>
                  <a:rPr lang="en-US" sz="1600" dirty="0"/>
                  <a:t>At </a:t>
                </a:r>
                <a:r>
                  <a:rPr lang="en-US" sz="1600" b="1" dirty="0">
                    <a:solidFill>
                      <a:srgbClr val="FF0000"/>
                    </a:solidFill>
                  </a:rPr>
                  <a:t>E</a:t>
                </a:r>
                <a:r>
                  <a:rPr lang="en-US" sz="1600" dirty="0">
                    <a:solidFill>
                      <a:srgbClr val="FF0000"/>
                    </a:solidFill>
                  </a:rPr>
                  <a:t>,</a:t>
                </a:r>
                <a:r>
                  <a:rPr lang="en-US" sz="1600" dirty="0"/>
                  <a:t> </a:t>
                </a:r>
                <a14:m>
                  <m:oMath xmlns:m="http://schemas.openxmlformats.org/officeDocument/2006/math">
                    <m:r>
                      <a:rPr lang="en-US" sz="1600" b="1" i="1">
                        <a:latin typeface="Cambria Math" panose="02040503050406030204" pitchFamily="18" charset="0"/>
                      </a:rPr>
                      <m:t>𝑴𝑹𝑺</m:t>
                    </m:r>
                    <m:r>
                      <a:rPr lang="en-US" sz="1600" b="1" i="1">
                        <a:latin typeface="Cambria Math" panose="02040503050406030204" pitchFamily="18" charset="0"/>
                        <a:ea typeface="Cambria Math" panose="02040503050406030204" pitchFamily="18" charset="0"/>
                      </a:rPr>
                      <m:t>&lt;</m:t>
                    </m:r>
                    <m:r>
                      <a:rPr lang="en-US" sz="1600" b="1" i="1">
                        <a:latin typeface="Cambria Math" panose="02040503050406030204" pitchFamily="18" charset="0"/>
                        <a:ea typeface="Cambria Math" panose="02040503050406030204" pitchFamily="18" charset="0"/>
                      </a:rPr>
                      <m:t>𝑴𝑹𝑻</m:t>
                    </m:r>
                    <m:r>
                      <a:rPr lang="en-US" sz="1600" b="1" i="1" smtClean="0">
                        <a:latin typeface="Cambria Math" panose="02040503050406030204" pitchFamily="18" charset="0"/>
                        <a:ea typeface="Cambria Math" panose="02040503050406030204" pitchFamily="18" charset="0"/>
                      </a:rPr>
                      <m:t>,</m:t>
                    </m:r>
                  </m:oMath>
                </a14:m>
                <a:r>
                  <a:rPr lang="en-US" sz="1600" b="1" dirty="0"/>
                  <a:t> </a:t>
                </a:r>
                <a:endParaRPr lang="en-US" sz="1600" dirty="0"/>
              </a:p>
              <a:p>
                <a:r>
                  <a:rPr lang="en-US" sz="1600" dirty="0"/>
                  <a:t>Julia’s desire to bring purchasing power forward in time is less than the opportunity cost of it. She has a lot of consumption now and a few later, so diminishing marginal utility suggest that she would like to move some consumption to the future by consuming less now. So she will choose a point between C and E. </a:t>
                </a:r>
              </a:p>
            </p:txBody>
          </p:sp>
        </mc:Choice>
        <mc:Fallback xmlns="">
          <p:sp>
            <p:nvSpPr>
              <p:cNvPr id="8" name="TextBox 7">
                <a:extLst>
                  <a:ext uri="{FF2B5EF4-FFF2-40B4-BE49-F238E27FC236}">
                    <a16:creationId xmlns:a16="http://schemas.microsoft.com/office/drawing/2014/main" id="{DEFE567A-32B4-4F5E-91FD-8F82775B384D}"/>
                  </a:ext>
                </a:extLst>
              </p:cNvPr>
              <p:cNvSpPr txBox="1">
                <a:spLocks noRot="1" noChangeAspect="1" noMove="1" noResize="1" noEditPoints="1" noAdjustHandles="1" noChangeArrowheads="1" noChangeShapeType="1" noTextEdit="1"/>
              </p:cNvSpPr>
              <p:nvPr/>
            </p:nvSpPr>
            <p:spPr>
              <a:xfrm>
                <a:off x="5143085" y="2114923"/>
                <a:ext cx="2880231" cy="3046988"/>
              </a:xfrm>
              <a:prstGeom prst="rect">
                <a:avLst/>
              </a:prstGeom>
              <a:blipFill>
                <a:blip r:embed="rId3"/>
                <a:stretch>
                  <a:fillRect l="-1271" t="-600" r="-1483" b="-1600"/>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EC90D1F5-6E05-41E6-8129-F1CB94717D1B}"/>
              </a:ext>
            </a:extLst>
          </p:cNvPr>
          <p:cNvCxnSpPr>
            <a:cxnSpLocks/>
          </p:cNvCxnSpPr>
          <p:nvPr/>
        </p:nvCxnSpPr>
        <p:spPr>
          <a:xfrm>
            <a:off x="2494580" y="2220686"/>
            <a:ext cx="0" cy="1167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61C1F77-CDCE-469D-A778-A27561D0413D}"/>
                  </a:ext>
                </a:extLst>
              </p:cNvPr>
              <p:cNvSpPr txBox="1"/>
              <p:nvPr/>
            </p:nvSpPr>
            <p:spPr>
              <a:xfrm>
                <a:off x="674744" y="52821"/>
                <a:ext cx="4358752" cy="2062103"/>
              </a:xfrm>
              <a:prstGeom prst="rect">
                <a:avLst/>
              </a:prstGeom>
              <a:noFill/>
            </p:spPr>
            <p:txBody>
              <a:bodyPr wrap="square" rtlCol="0">
                <a:spAutoFit/>
              </a:bodyPr>
              <a:lstStyle/>
              <a:p>
                <a:r>
                  <a:rPr lang="en-US" sz="1600" dirty="0"/>
                  <a:t>At</a:t>
                </a:r>
                <a:r>
                  <a:rPr lang="en-US" sz="1600" b="1" dirty="0">
                    <a:solidFill>
                      <a:srgbClr val="FF0000"/>
                    </a:solidFill>
                  </a:rPr>
                  <a:t> C, </a:t>
                </a:r>
                <a14:m>
                  <m:oMath xmlns:m="http://schemas.openxmlformats.org/officeDocument/2006/math">
                    <m:r>
                      <a:rPr lang="en-US" sz="1600" b="1" i="1">
                        <a:latin typeface="Cambria Math" panose="02040503050406030204" pitchFamily="18" charset="0"/>
                      </a:rPr>
                      <m:t>𝑴𝑹𝑺</m:t>
                    </m:r>
                    <m:r>
                      <a:rPr lang="en-US" sz="1600" b="1" i="1">
                        <a:latin typeface="Cambria Math" panose="02040503050406030204" pitchFamily="18" charset="0"/>
                        <a:ea typeface="Cambria Math" panose="02040503050406030204" pitchFamily="18" charset="0"/>
                      </a:rPr>
                      <m:t>&gt;</m:t>
                    </m:r>
                    <m:r>
                      <a:rPr lang="en-US" sz="1600" b="1" i="1">
                        <a:latin typeface="Cambria Math" panose="02040503050406030204" pitchFamily="18" charset="0"/>
                        <a:ea typeface="Cambria Math" panose="02040503050406030204" pitchFamily="18" charset="0"/>
                      </a:rPr>
                      <m:t>𝑴𝑹𝑻</m:t>
                    </m:r>
                  </m:oMath>
                </a14:m>
                <a:r>
                  <a:rPr lang="en-US" sz="1600" dirty="0"/>
                  <a:t>: MRS represents Julia’s desire to shift some of her purchasing power from future to present. When MRS is greater than MRT, it means that Julia’s desire to consume more in present exceeds the opportunity cost of it. She has little consumption now and a lot later, so diminishing marginal returns mean that she would like to move some consumption to the present. </a:t>
                </a:r>
              </a:p>
            </p:txBody>
          </p:sp>
        </mc:Choice>
        <mc:Fallback xmlns="">
          <p:sp>
            <p:nvSpPr>
              <p:cNvPr id="12" name="TextBox 11">
                <a:extLst>
                  <a:ext uri="{FF2B5EF4-FFF2-40B4-BE49-F238E27FC236}">
                    <a16:creationId xmlns:a16="http://schemas.microsoft.com/office/drawing/2014/main" id="{C61C1F77-CDCE-469D-A778-A27561D0413D}"/>
                  </a:ext>
                </a:extLst>
              </p:cNvPr>
              <p:cNvSpPr txBox="1">
                <a:spLocks noRot="1" noChangeAspect="1" noMove="1" noResize="1" noEditPoints="1" noAdjustHandles="1" noChangeArrowheads="1" noChangeShapeType="1" noTextEdit="1"/>
              </p:cNvSpPr>
              <p:nvPr/>
            </p:nvSpPr>
            <p:spPr>
              <a:xfrm>
                <a:off x="674744" y="52821"/>
                <a:ext cx="4358752" cy="2062103"/>
              </a:xfrm>
              <a:prstGeom prst="rect">
                <a:avLst/>
              </a:prstGeom>
              <a:blipFill>
                <a:blip r:embed="rId4"/>
                <a:stretch>
                  <a:fillRect l="-839" t="-888" r="-1678" b="-2959"/>
                </a:stretch>
              </a:blipFill>
            </p:spPr>
            <p:txBody>
              <a:bodyPr/>
              <a:lstStyle/>
              <a:p>
                <a:r>
                  <a:rPr lang="en-US">
                    <a:noFill/>
                  </a:rPr>
                  <a:t> </a:t>
                </a:r>
              </a:p>
            </p:txBody>
          </p:sp>
        </mc:Fallback>
      </mc:AlternateContent>
    </p:spTree>
    <p:extLst>
      <p:ext uri="{BB962C8B-B14F-4D97-AF65-F5344CB8AC3E}">
        <p14:creationId xmlns:p14="http://schemas.microsoft.com/office/powerpoint/2010/main" val="2226652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11943-75C5-4EB3-B9D8-AFE85349AAF7}"/>
              </a:ext>
            </a:extLst>
          </p:cNvPr>
          <p:cNvSpPr>
            <a:spLocks noGrp="1"/>
          </p:cNvSpPr>
          <p:nvPr>
            <p:ph type="title"/>
          </p:nvPr>
        </p:nvSpPr>
        <p:spPr>
          <a:xfrm>
            <a:off x="5523943" y="439673"/>
            <a:ext cx="3053039" cy="1293626"/>
          </a:xfrm>
        </p:spPr>
        <p:txBody>
          <a:bodyPr anchor="ctr">
            <a:normAutofit/>
          </a:bodyPr>
          <a:lstStyle/>
          <a:p>
            <a:r>
              <a:rPr lang="en-US" sz="2800" b="1" dirty="0">
                <a:solidFill>
                  <a:schemeClr val="accent1"/>
                </a:solidFill>
              </a:rPr>
              <a:t>MRS Falls </a:t>
            </a:r>
            <a:r>
              <a:rPr lang="en-US" sz="2800" dirty="0"/>
              <a:t/>
            </a:r>
            <a:br>
              <a:rPr lang="en-US" sz="2800" dirty="0"/>
            </a:br>
            <a:endParaRPr lang="en-US" sz="2800" dirty="0"/>
          </a:p>
        </p:txBody>
      </p:sp>
      <p:pic>
        <p:nvPicPr>
          <p:cNvPr id="4" name="Content Placeholder 3">
            <a:extLst>
              <a:ext uri="{FF2B5EF4-FFF2-40B4-BE49-F238E27FC236}">
                <a16:creationId xmlns:a16="http://schemas.microsoft.com/office/drawing/2014/main" id="{FDCECC92-31A6-4806-890E-F15800EE26E0}"/>
              </a:ext>
            </a:extLst>
          </p:cNvPr>
          <p:cNvPicPr>
            <a:picLocks noChangeAspect="1"/>
          </p:cNvPicPr>
          <p:nvPr/>
        </p:nvPicPr>
        <p:blipFill>
          <a:blip r:embed="rId2"/>
          <a:stretch>
            <a:fillRect/>
          </a:stretch>
        </p:blipFill>
        <p:spPr>
          <a:xfrm>
            <a:off x="667538" y="1419690"/>
            <a:ext cx="6392990" cy="4874654"/>
          </a:xfrm>
          <a:prstGeom prst="rect">
            <a:avLst/>
          </a:prstGeom>
        </p:spPr>
      </p:pic>
      <p:sp>
        <p:nvSpPr>
          <p:cNvPr id="8" name="Content Placeholder 7">
            <a:extLst>
              <a:ext uri="{FF2B5EF4-FFF2-40B4-BE49-F238E27FC236}">
                <a16:creationId xmlns:a16="http://schemas.microsoft.com/office/drawing/2014/main" id="{BAB2F603-A182-4893-9A2F-E68573B7D301}"/>
              </a:ext>
            </a:extLst>
          </p:cNvPr>
          <p:cNvSpPr>
            <a:spLocks noGrp="1"/>
          </p:cNvSpPr>
          <p:nvPr>
            <p:ph idx="1"/>
          </p:nvPr>
        </p:nvSpPr>
        <p:spPr>
          <a:xfrm>
            <a:off x="8383874" y="1419690"/>
            <a:ext cx="3406049" cy="5078387"/>
          </a:xfrm>
        </p:spPr>
        <p:txBody>
          <a:bodyPr>
            <a:normAutofit/>
          </a:bodyPr>
          <a:lstStyle/>
          <a:p>
            <a:r>
              <a:rPr lang="en-US" sz="2000" dirty="0"/>
              <a:t>We can see that the MRS is falling as we move along the indifference curve from C to E: the slope is steeper at C than at E. </a:t>
            </a:r>
          </a:p>
          <a:p>
            <a:r>
              <a:rPr lang="en-US" sz="2000" dirty="0"/>
              <a:t>This shows the </a:t>
            </a:r>
            <a:r>
              <a:rPr lang="en-US" sz="2000" b="1" dirty="0">
                <a:solidFill>
                  <a:schemeClr val="accent1"/>
                </a:solidFill>
              </a:rPr>
              <a:t>diminishing marginal utility</a:t>
            </a:r>
            <a:r>
              <a:rPr lang="en-US" sz="2000" dirty="0"/>
              <a:t>: the fact that the value from an additional unit of consumption declines as the consumption increases.</a:t>
            </a:r>
          </a:p>
          <a:p>
            <a:endParaRPr lang="en-US" sz="1800" dirty="0"/>
          </a:p>
        </p:txBody>
      </p:sp>
      <p:sp>
        <p:nvSpPr>
          <p:cNvPr id="11" name="Freeform: Shape 10">
            <a:extLst>
              <a:ext uri="{FF2B5EF4-FFF2-40B4-BE49-F238E27FC236}">
                <a16:creationId xmlns:a16="http://schemas.microsoft.com/office/drawing/2014/main" id="{43573EFB-E773-46FC-B866-B57ED2E390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569741"/>
          </a:xfrm>
          <a:custGeom>
            <a:avLst/>
            <a:gdLst>
              <a:gd name="connsiteX0" fmla="*/ 2296028 w 2296028"/>
              <a:gd name="connsiteY0" fmla="*/ 3569741 h 3569741"/>
              <a:gd name="connsiteX1" fmla="*/ 459 w 2296028"/>
              <a:gd name="connsiteY1" fmla="*/ 3569741 h 3569741"/>
              <a:gd name="connsiteX2" fmla="*/ 0 w 2296028"/>
              <a:gd name="connsiteY2" fmla="*/ 3248180 h 3569741"/>
              <a:gd name="connsiteX3" fmla="*/ 2011607 w 2296028"/>
              <a:gd name="connsiteY3" fmla="*/ 3249283 h 3569741"/>
              <a:gd name="connsiteX4" fmla="*/ 2011607 w 2296028"/>
              <a:gd name="connsiteY4" fmla="*/ 0 h 3569741"/>
              <a:gd name="connsiteX5" fmla="*/ 2296028 w 2296028"/>
              <a:gd name="connsiteY5" fmla="*/ 0 h 356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6028" h="3569741">
                <a:moveTo>
                  <a:pt x="2296028" y="3569741"/>
                </a:moveTo>
                <a:lnTo>
                  <a:pt x="459" y="3569741"/>
                </a:lnTo>
                <a:cubicBezTo>
                  <a:pt x="-459" y="3458756"/>
                  <a:pt x="918" y="3359164"/>
                  <a:pt x="0" y="3248180"/>
                </a:cubicBezTo>
                <a:lnTo>
                  <a:pt x="2011607" y="3249283"/>
                </a:lnTo>
                <a:lnTo>
                  <a:pt x="2011607" y="0"/>
                </a:lnTo>
                <a:lnTo>
                  <a:pt x="2296028" y="0"/>
                </a:lnTo>
                <a:close/>
              </a:path>
            </a:pathLst>
          </a:custGeom>
          <a:solidFill>
            <a:srgbClr val="4C4C4C"/>
          </a:solidFill>
          <a:ln w="0">
            <a:noFill/>
            <a:prstDash val="solid"/>
            <a:round/>
            <a:headEnd/>
            <a:tailEnd/>
          </a:ln>
        </p:spPr>
      </p:sp>
    </p:spTree>
    <p:extLst>
      <p:ext uri="{BB962C8B-B14F-4D97-AF65-F5344CB8AC3E}">
        <p14:creationId xmlns:p14="http://schemas.microsoft.com/office/powerpoint/2010/main" val="1534411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55203-935B-41BF-8B99-9142C3320544}"/>
              </a:ext>
            </a:extLst>
          </p:cNvPr>
          <p:cNvSpPr>
            <a:spLocks noGrp="1"/>
          </p:cNvSpPr>
          <p:nvPr>
            <p:ph type="title"/>
          </p:nvPr>
        </p:nvSpPr>
        <p:spPr>
          <a:xfrm>
            <a:off x="4930395" y="399297"/>
            <a:ext cx="3053039" cy="1293626"/>
          </a:xfrm>
        </p:spPr>
        <p:txBody>
          <a:bodyPr anchor="ctr">
            <a:normAutofit/>
          </a:bodyPr>
          <a:lstStyle/>
          <a:p>
            <a:r>
              <a:rPr lang="en-US" sz="2800" b="1" dirty="0">
                <a:solidFill>
                  <a:schemeClr val="accent1"/>
                </a:solidFill>
              </a:rPr>
              <a:t>Julia’s Optimal Choice </a:t>
            </a:r>
            <a:r>
              <a:rPr lang="en-US" sz="2800" dirty="0"/>
              <a:t/>
            </a:r>
            <a:br>
              <a:rPr lang="en-US" sz="2800" dirty="0"/>
            </a:br>
            <a:endParaRPr lang="en-US" sz="2800" dirty="0"/>
          </a:p>
        </p:txBody>
      </p:sp>
      <p:pic>
        <p:nvPicPr>
          <p:cNvPr id="4" name="Picture 3">
            <a:extLst>
              <a:ext uri="{FF2B5EF4-FFF2-40B4-BE49-F238E27FC236}">
                <a16:creationId xmlns:a16="http://schemas.microsoft.com/office/drawing/2014/main" id="{0041BC51-53FF-4EBB-9624-374167CE2B7F}"/>
              </a:ext>
            </a:extLst>
          </p:cNvPr>
          <p:cNvPicPr>
            <a:picLocks noChangeAspect="1"/>
          </p:cNvPicPr>
          <p:nvPr/>
        </p:nvPicPr>
        <p:blipFill>
          <a:blip r:embed="rId2"/>
          <a:stretch>
            <a:fillRect/>
          </a:stretch>
        </p:blipFill>
        <p:spPr>
          <a:xfrm>
            <a:off x="377968" y="1307668"/>
            <a:ext cx="6655131" cy="5074536"/>
          </a:xfrm>
          <a:prstGeom prst="rect">
            <a:avLst/>
          </a:prstGeom>
        </p:spPr>
      </p:pic>
      <p:sp>
        <p:nvSpPr>
          <p:cNvPr id="3" name="Content Placeholder 2">
            <a:extLst>
              <a:ext uri="{FF2B5EF4-FFF2-40B4-BE49-F238E27FC236}">
                <a16:creationId xmlns:a16="http://schemas.microsoft.com/office/drawing/2014/main" id="{9E5243AC-8169-43BE-A760-8AE74EBD5D10}"/>
              </a:ext>
            </a:extLst>
          </p:cNvPr>
          <p:cNvSpPr>
            <a:spLocks noGrp="1"/>
          </p:cNvSpPr>
          <p:nvPr>
            <p:ph idx="1"/>
          </p:nvPr>
        </p:nvSpPr>
        <p:spPr>
          <a:xfrm>
            <a:off x="8344348" y="1046110"/>
            <a:ext cx="3053039" cy="3674981"/>
          </a:xfrm>
        </p:spPr>
        <p:txBody>
          <a:bodyPr>
            <a:normAutofit fontScale="92500" lnSpcReduction="10000"/>
          </a:bodyPr>
          <a:lstStyle/>
          <a:p>
            <a:r>
              <a:rPr lang="en-US" sz="2000" dirty="0"/>
              <a:t>Given the choice shown by the line CE, Julia will choose point F. </a:t>
            </a:r>
          </a:p>
          <a:p>
            <a:endParaRPr lang="en-US" sz="2000" dirty="0"/>
          </a:p>
          <a:p>
            <a:pPr marL="0" indent="0">
              <a:buNone/>
            </a:pPr>
            <a:r>
              <a:rPr lang="en-US" sz="2000" dirty="0"/>
              <a:t>It is on the highest attainable indifference curve. </a:t>
            </a:r>
          </a:p>
          <a:p>
            <a:pPr marL="0" indent="0">
              <a:buNone/>
            </a:pPr>
            <a:r>
              <a:rPr lang="en-US" sz="2000" dirty="0"/>
              <a:t>She prefers to smooth consumption between now and later. </a:t>
            </a:r>
          </a:p>
          <a:p>
            <a:pPr marL="0" indent="0">
              <a:buNone/>
            </a:pPr>
            <a:r>
              <a:rPr lang="en-US" sz="2000" dirty="0"/>
              <a:t>An individual </a:t>
            </a:r>
            <a:r>
              <a:rPr lang="en-US" sz="2000" b="1" dirty="0" err="1"/>
              <a:t>smoothes</a:t>
            </a:r>
            <a:r>
              <a:rPr lang="en-US" sz="2000" b="1" dirty="0"/>
              <a:t> their consumption</a:t>
            </a:r>
            <a:r>
              <a:rPr lang="en-US" sz="2000" dirty="0"/>
              <a:t> to avoid consuming a lot in one period and little in the other.</a:t>
            </a:r>
            <a:endParaRPr lang="en-US" sz="2000" b="1" dirty="0"/>
          </a:p>
          <a:p>
            <a:pPr marL="0" indent="0">
              <a:buNone/>
            </a:pPr>
            <a:endParaRPr lang="en-US" sz="2000" dirty="0"/>
          </a:p>
          <a:p>
            <a:endParaRPr lang="en-US" sz="1800" dirty="0"/>
          </a:p>
        </p:txBody>
      </p:sp>
      <p:sp>
        <p:nvSpPr>
          <p:cNvPr id="9" name="Freeform: Shape 8">
            <a:extLst>
              <a:ext uri="{FF2B5EF4-FFF2-40B4-BE49-F238E27FC236}">
                <a16:creationId xmlns:a16="http://schemas.microsoft.com/office/drawing/2014/main" id="{43573EFB-E773-46FC-B866-B57ED2E390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569741"/>
          </a:xfrm>
          <a:custGeom>
            <a:avLst/>
            <a:gdLst>
              <a:gd name="connsiteX0" fmla="*/ 2296028 w 2296028"/>
              <a:gd name="connsiteY0" fmla="*/ 3569741 h 3569741"/>
              <a:gd name="connsiteX1" fmla="*/ 459 w 2296028"/>
              <a:gd name="connsiteY1" fmla="*/ 3569741 h 3569741"/>
              <a:gd name="connsiteX2" fmla="*/ 0 w 2296028"/>
              <a:gd name="connsiteY2" fmla="*/ 3248180 h 3569741"/>
              <a:gd name="connsiteX3" fmla="*/ 2011607 w 2296028"/>
              <a:gd name="connsiteY3" fmla="*/ 3249283 h 3569741"/>
              <a:gd name="connsiteX4" fmla="*/ 2011607 w 2296028"/>
              <a:gd name="connsiteY4" fmla="*/ 0 h 3569741"/>
              <a:gd name="connsiteX5" fmla="*/ 2296028 w 2296028"/>
              <a:gd name="connsiteY5" fmla="*/ 0 h 356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6028" h="3569741">
                <a:moveTo>
                  <a:pt x="2296028" y="3569741"/>
                </a:moveTo>
                <a:lnTo>
                  <a:pt x="459" y="3569741"/>
                </a:lnTo>
                <a:cubicBezTo>
                  <a:pt x="-459" y="3458756"/>
                  <a:pt x="918" y="3359164"/>
                  <a:pt x="0" y="3248180"/>
                </a:cubicBezTo>
                <a:lnTo>
                  <a:pt x="2011607" y="3249283"/>
                </a:lnTo>
                <a:lnTo>
                  <a:pt x="2011607" y="0"/>
                </a:lnTo>
                <a:lnTo>
                  <a:pt x="2296028" y="0"/>
                </a:lnTo>
                <a:close/>
              </a:path>
            </a:pathLst>
          </a:custGeom>
          <a:solidFill>
            <a:srgbClr val="4C4C4C"/>
          </a:solidFill>
          <a:ln w="0">
            <a:noFill/>
            <a:prstDash val="solid"/>
            <a:round/>
            <a:headEnd/>
            <a:tailEnd/>
          </a:ln>
        </p:spPr>
      </p:sp>
    </p:spTree>
    <p:extLst>
      <p:ext uri="{BB962C8B-B14F-4D97-AF65-F5344CB8AC3E}">
        <p14:creationId xmlns:p14="http://schemas.microsoft.com/office/powerpoint/2010/main" val="902521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7">
            <a:extLst>
              <a:ext uri="{FF2B5EF4-FFF2-40B4-BE49-F238E27FC236}">
                <a16:creationId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26B0D-7FCC-4000-9359-029CAB888E52}"/>
              </a:ext>
            </a:extLst>
          </p:cNvPr>
          <p:cNvSpPr>
            <a:spLocks noGrp="1"/>
          </p:cNvSpPr>
          <p:nvPr>
            <p:ph type="title"/>
          </p:nvPr>
        </p:nvSpPr>
        <p:spPr>
          <a:xfrm>
            <a:off x="556532" y="643467"/>
            <a:ext cx="11210925" cy="744836"/>
          </a:xfrm>
          <a:prstGeom prst="ellipse">
            <a:avLst/>
          </a:prstGeom>
        </p:spPr>
        <p:txBody>
          <a:bodyPr vert="horz" lIns="91440" tIns="45720" rIns="91440" bIns="45720" rtlCol="0" anchor="ctr">
            <a:normAutofit/>
          </a:bodyPr>
          <a:lstStyle/>
          <a:p>
            <a:pPr algn="ctr"/>
            <a:r>
              <a:rPr lang="en-US" sz="2200" kern="1200" dirty="0">
                <a:solidFill>
                  <a:schemeClr val="bg1"/>
                </a:solidFill>
                <a:latin typeface="+mj-lt"/>
                <a:ea typeface="+mj-ea"/>
                <a:cs typeface="+mj-cs"/>
              </a:rPr>
              <a:t>Marginal Rate of Substitution and Marginal Utility are Closely Related</a:t>
            </a:r>
          </a:p>
        </p:txBody>
      </p:sp>
      <p:pic>
        <p:nvPicPr>
          <p:cNvPr id="4" name="Content Placeholder 3">
            <a:extLst>
              <a:ext uri="{FF2B5EF4-FFF2-40B4-BE49-F238E27FC236}">
                <a16:creationId xmlns:a16="http://schemas.microsoft.com/office/drawing/2014/main" id="{F50EF745-A67A-4E3D-B05C-C70B631438BD}"/>
              </a:ext>
            </a:extLst>
          </p:cNvPr>
          <p:cNvPicPr>
            <a:picLocks noChangeAspect="1"/>
          </p:cNvPicPr>
          <p:nvPr/>
        </p:nvPicPr>
        <p:blipFill>
          <a:blip r:embed="rId2"/>
          <a:stretch>
            <a:fillRect/>
          </a:stretch>
        </p:blipFill>
        <p:spPr>
          <a:xfrm>
            <a:off x="643467" y="1936677"/>
            <a:ext cx="10905066" cy="3871298"/>
          </a:xfrm>
          <a:prstGeom prst="rect">
            <a:avLst/>
          </a:prstGeom>
        </p:spPr>
      </p:pic>
    </p:spTree>
    <p:extLst>
      <p:ext uri="{BB962C8B-B14F-4D97-AF65-F5344CB8AC3E}">
        <p14:creationId xmlns:p14="http://schemas.microsoft.com/office/powerpoint/2010/main" val="1016991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365125"/>
            <a:ext cx="10515600" cy="935641"/>
          </a:xfrm>
        </p:spPr>
        <p:txBody>
          <a:bodyPr>
            <a:normAutofit/>
          </a:bodyPr>
          <a:lstStyle/>
          <a:p>
            <a:pPr algn="ctr"/>
            <a:r>
              <a:rPr lang="en-GB" sz="4800" dirty="0">
                <a:latin typeface="+mn-lt"/>
              </a:rPr>
              <a:t>Pure impatience</a:t>
            </a:r>
          </a:p>
        </p:txBody>
      </p:sp>
      <p:sp>
        <p:nvSpPr>
          <p:cNvPr id="6" name="TextBox 5"/>
          <p:cNvSpPr txBox="1"/>
          <p:nvPr/>
        </p:nvSpPr>
        <p:spPr>
          <a:xfrm>
            <a:off x="299321" y="1192046"/>
            <a:ext cx="10869422" cy="3785652"/>
          </a:xfrm>
          <a:prstGeom prst="rect">
            <a:avLst/>
          </a:prstGeom>
          <a:noFill/>
        </p:spPr>
        <p:txBody>
          <a:bodyPr wrap="square" rtlCol="0">
            <a:spAutoFit/>
          </a:bodyPr>
          <a:lstStyle/>
          <a:p>
            <a:r>
              <a:rPr lang="en-GB" sz="2400" dirty="0"/>
              <a:t>Consumption smoothing may appear as being impatient.</a:t>
            </a:r>
          </a:p>
          <a:p>
            <a:endParaRPr lang="en-GB" sz="2400" dirty="0"/>
          </a:p>
          <a:p>
            <a:r>
              <a:rPr lang="en-GB" sz="2400" dirty="0"/>
              <a:t>However, we differentiate it from </a:t>
            </a:r>
            <a:r>
              <a:rPr lang="en-GB" sz="2400" b="1" dirty="0"/>
              <a:t>pure impatience </a:t>
            </a:r>
            <a:r>
              <a:rPr lang="en-GB" sz="2400" dirty="0"/>
              <a:t>= being impatient as a person.</a:t>
            </a:r>
          </a:p>
          <a:p>
            <a:pPr>
              <a:buFont typeface="Arial" pitchFamily="34" charset="0"/>
              <a:buChar char="•"/>
            </a:pPr>
            <a:r>
              <a:rPr lang="en-GB" sz="2400" dirty="0"/>
              <a:t>    </a:t>
            </a:r>
            <a:r>
              <a:rPr lang="en-GB" sz="2400" u="sng" dirty="0"/>
              <a:t>Myopia</a:t>
            </a:r>
            <a:r>
              <a:rPr lang="en-GB" sz="2400" dirty="0"/>
              <a:t> (short-sightedness): People experience the present satisfaction more strongly than the same satisfaction later</a:t>
            </a:r>
          </a:p>
          <a:p>
            <a:pPr>
              <a:buFont typeface="Arial" pitchFamily="34" charset="0"/>
              <a:buChar char="•"/>
            </a:pPr>
            <a:r>
              <a:rPr lang="en-GB" sz="2400" dirty="0"/>
              <a:t>    </a:t>
            </a:r>
            <a:r>
              <a:rPr lang="en-GB" sz="2400" u="sng" dirty="0"/>
              <a:t>Prudence</a:t>
            </a:r>
            <a:r>
              <a:rPr lang="en-GB" sz="2400" dirty="0"/>
              <a:t>: People know that they may not be around in the future, and so they want to consume now</a:t>
            </a:r>
          </a:p>
          <a:p>
            <a:pPr>
              <a:buFont typeface="Arial" pitchFamily="34" charset="0"/>
              <a:buChar char="•"/>
            </a:pPr>
            <a:endParaRPr lang="en-GB" sz="2400" b="1" dirty="0"/>
          </a:p>
          <a:p>
            <a:pPr algn="ctr"/>
            <a:r>
              <a:rPr lang="en-GB" sz="2400" dirty="0"/>
              <a:t>How much more do you value a good now than later, if your endowments are the same in both periods? </a:t>
            </a:r>
            <a:endParaRPr lang="en-US" sz="2400" b="1" dirty="0"/>
          </a:p>
        </p:txBody>
      </p:sp>
    </p:spTree>
    <p:extLst>
      <p:ext uri="{BB962C8B-B14F-4D97-AF65-F5344CB8AC3E}">
        <p14:creationId xmlns:p14="http://schemas.microsoft.com/office/powerpoint/2010/main" val="1943320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58378C-0075-471F-A9AE-26817A1D3C57}"/>
              </a:ext>
            </a:extLst>
          </p:cNvPr>
          <p:cNvSpPr>
            <a:spLocks noGrp="1"/>
          </p:cNvSpPr>
          <p:nvPr>
            <p:ph type="title"/>
          </p:nvPr>
        </p:nvSpPr>
        <p:spPr>
          <a:xfrm>
            <a:off x="688975" y="1260354"/>
            <a:ext cx="10515600" cy="3111621"/>
          </a:xfrm>
        </p:spPr>
        <p:txBody>
          <a:bodyPr numCol="1">
            <a:spAutoFit/>
          </a:bodyPr>
          <a:lstStyle/>
          <a:p>
            <a:pPr algn="ctr"/>
            <a:r>
              <a:rPr lang="en-GB" b="1" dirty="0"/>
              <a:t>Optimal Decision-Making to Borrow:</a:t>
            </a:r>
            <a:br>
              <a:rPr lang="en-GB" b="1" dirty="0"/>
            </a:br>
            <a:r>
              <a:rPr lang="en-US" sz="4900" dirty="0"/>
              <a:t>Moving consumption over time by borrowing</a:t>
            </a:r>
            <a:endParaRPr lang="en-US" b="1" dirty="0"/>
          </a:p>
        </p:txBody>
      </p:sp>
    </p:spTree>
    <p:extLst>
      <p:ext uri="{BB962C8B-B14F-4D97-AF65-F5344CB8AC3E}">
        <p14:creationId xmlns:p14="http://schemas.microsoft.com/office/powerpoint/2010/main" val="3809839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C50747-E870-4C00-A262-0517A8F2EAB0}"/>
              </a:ext>
            </a:extLst>
          </p:cNvPr>
          <p:cNvSpPr>
            <a:spLocks noGrp="1"/>
          </p:cNvSpPr>
          <p:nvPr>
            <p:ph type="title"/>
          </p:nvPr>
        </p:nvSpPr>
        <p:spPr/>
        <p:txBody>
          <a:bodyPr/>
          <a:lstStyle/>
          <a:p>
            <a:pPr algn="ctr"/>
            <a:r>
              <a:rPr lang="en-US" b="1" dirty="0"/>
              <a:t>Discount Rate and Optimal Decision-Making</a:t>
            </a:r>
          </a:p>
        </p:txBody>
      </p:sp>
      <p:sp>
        <p:nvSpPr>
          <p:cNvPr id="6" name="Content Placeholder 5">
            <a:extLst>
              <a:ext uri="{FF2B5EF4-FFF2-40B4-BE49-F238E27FC236}">
                <a16:creationId xmlns:a16="http://schemas.microsoft.com/office/drawing/2014/main" id="{FD9576A8-3628-40C8-8365-16EB556B4A29}"/>
              </a:ext>
            </a:extLst>
          </p:cNvPr>
          <p:cNvSpPr txBox="1">
            <a:spLocks noGrp="1"/>
          </p:cNvSpPr>
          <p:nvPr>
            <p:ph idx="1"/>
          </p:nvPr>
        </p:nvSpPr>
        <p:spPr>
          <a:xfrm>
            <a:off x="838200" y="1825625"/>
            <a:ext cx="10515600" cy="3226524"/>
          </a:xfrm>
          <a:prstGeom prst="rect">
            <a:avLst/>
          </a:prstGeom>
          <a:noFill/>
        </p:spPr>
        <p:txBody>
          <a:bodyPr wrap="square" rtlCol="0">
            <a:spAutoFit/>
          </a:bodyPr>
          <a:lstStyle/>
          <a:p>
            <a:r>
              <a:rPr lang="en-GB" sz="2400" b="1" dirty="0"/>
              <a:t>Discount rate (</a:t>
            </a:r>
            <a:r>
              <a:rPr lang="el-GR" sz="2400" b="1" dirty="0"/>
              <a:t>ρ</a:t>
            </a:r>
            <a:r>
              <a:rPr lang="en-GB" sz="2400" b="1" dirty="0"/>
              <a:t>) </a:t>
            </a:r>
            <a:r>
              <a:rPr lang="en-GB" sz="2400" dirty="0"/>
              <a:t>= a measure of a person's impatience. </a:t>
            </a:r>
          </a:p>
          <a:p>
            <a:pPr lvl="1"/>
            <a:r>
              <a:rPr lang="en-US" sz="2000" dirty="0"/>
              <a:t>It is the slope of the indifference curve minus one, </a:t>
            </a:r>
          </a:p>
          <a:p>
            <a:pPr lvl="1"/>
            <a:r>
              <a:rPr lang="en-US" sz="2000" dirty="0"/>
              <a:t>which is a measure of how much Julia values an extra unit of consumption now, relative to an extra unit of consumption later.</a:t>
            </a:r>
            <a:endParaRPr lang="en-GB" sz="2000" dirty="0"/>
          </a:p>
          <a:p>
            <a:r>
              <a:rPr lang="en-US" sz="2400" dirty="0"/>
              <a:t>Individual borrows at the point where discount rate = interest rate</a:t>
            </a:r>
          </a:p>
          <a:p>
            <a:pPr algn="ctr"/>
            <a:endParaRPr lang="en-US" sz="2400" dirty="0"/>
          </a:p>
          <a:p>
            <a:pPr algn="ctr"/>
            <a:r>
              <a:rPr lang="en-US" sz="2400" b="1" dirty="0"/>
              <a:t>MRS = MRT</a:t>
            </a:r>
          </a:p>
          <a:p>
            <a:pPr algn="ctr"/>
            <a:r>
              <a:rPr lang="en-US" sz="2400" dirty="0"/>
              <a:t>1+</a:t>
            </a:r>
            <a:r>
              <a:rPr lang="el-GR" sz="2400" dirty="0"/>
              <a:t>ρ</a:t>
            </a:r>
            <a:r>
              <a:rPr lang="en-US" sz="2400" dirty="0"/>
              <a:t> = 1+r</a:t>
            </a:r>
            <a:endParaRPr lang="en-US" sz="3200" dirty="0"/>
          </a:p>
        </p:txBody>
      </p:sp>
    </p:spTree>
    <p:extLst>
      <p:ext uri="{BB962C8B-B14F-4D97-AF65-F5344CB8AC3E}">
        <p14:creationId xmlns:p14="http://schemas.microsoft.com/office/powerpoint/2010/main" val="3412956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ontent Placeholder 7">
            <a:extLst>
              <a:ext uri="{FF2B5EF4-FFF2-40B4-BE49-F238E27FC236}">
                <a16:creationId xmlns:a16="http://schemas.microsoft.com/office/drawing/2014/main" id="{AFD9EF45-3A66-444F-83E0-88F3D2D9D670}"/>
              </a:ext>
            </a:extLst>
          </p:cNvPr>
          <p:cNvSpPr>
            <a:spLocks noGrp="1"/>
          </p:cNvSpPr>
          <p:nvPr>
            <p:ph idx="1"/>
          </p:nvPr>
        </p:nvSpPr>
        <p:spPr>
          <a:xfrm>
            <a:off x="1096605" y="304800"/>
            <a:ext cx="5113695" cy="6033319"/>
          </a:xfrm>
        </p:spPr>
        <p:txBody>
          <a:bodyPr>
            <a:normAutofit/>
          </a:bodyPr>
          <a:lstStyle/>
          <a:p>
            <a:r>
              <a:rPr lang="en-US" sz="2400" dirty="0"/>
              <a:t>The slope of the indifference curve of 1.5 (in absolute value) at point A.</a:t>
            </a:r>
          </a:p>
          <a:p>
            <a:r>
              <a:rPr lang="en-US" sz="2400" dirty="0"/>
              <a:t>This means that she values an extra unit of consumption now 1.5 times as much as an extra unit of consumption later.</a:t>
            </a:r>
          </a:p>
          <a:p>
            <a:r>
              <a:rPr lang="en-US" altLang="en-US" sz="2400" dirty="0"/>
              <a:t>ρ = 50% at point A because an extra unit of consumption today was worth 1.5 extra units later. </a:t>
            </a:r>
          </a:p>
          <a:p>
            <a:r>
              <a:rPr lang="en-US" altLang="en-US" sz="2400" dirty="0"/>
              <a:t>This means that Julia borrows just enough so that:</a:t>
            </a:r>
          </a:p>
          <a:p>
            <a:endParaRPr lang="en-US" sz="2000" dirty="0"/>
          </a:p>
          <a:p>
            <a:endParaRPr lang="en-US" sz="2000" dirty="0"/>
          </a:p>
          <a:p>
            <a:pPr marL="0" indent="0">
              <a:buNone/>
            </a:pPr>
            <a:endParaRPr lang="en-US" sz="2000" dirty="0"/>
          </a:p>
        </p:txBody>
      </p:sp>
      <p:pic>
        <p:nvPicPr>
          <p:cNvPr id="4" name="Content Placeholder 3">
            <a:extLst>
              <a:ext uri="{FF2B5EF4-FFF2-40B4-BE49-F238E27FC236}">
                <a16:creationId xmlns:a16="http://schemas.microsoft.com/office/drawing/2014/main" id="{1851CA21-68DD-463E-A678-EAEF10D6CB0E}"/>
              </a:ext>
            </a:extLst>
          </p:cNvPr>
          <p:cNvPicPr>
            <a:picLocks noChangeAspect="1"/>
          </p:cNvPicPr>
          <p:nvPr/>
        </p:nvPicPr>
        <p:blipFill rotWithShape="1">
          <a:blip r:embed="rId2"/>
          <a:srcRect l="7602" r="17736"/>
          <a:stretch/>
        </p:blipFill>
        <p:spPr>
          <a:xfrm>
            <a:off x="6096000" y="532540"/>
            <a:ext cx="5461724" cy="5577837"/>
          </a:xfrm>
          <a:prstGeom prst="rect">
            <a:avLst/>
          </a:prstGeom>
          <a:effectLst/>
        </p:spPr>
      </p:pic>
      <p:sp>
        <p:nvSpPr>
          <p:cNvPr id="7" name="Rectangle 3">
            <a:extLst>
              <a:ext uri="{FF2B5EF4-FFF2-40B4-BE49-F238E27FC236}">
                <a16:creationId xmlns:a16="http://schemas.microsoft.com/office/drawing/2014/main" id="{914EB8A6-9771-4EC7-BE2D-3DFF4EC51B1B}"/>
              </a:ext>
            </a:extLst>
          </p:cNvPr>
          <p:cNvSpPr>
            <a:spLocks noChangeArrowheads="1"/>
          </p:cNvSpPr>
          <p:nvPr/>
        </p:nvSpPr>
        <p:spPr bwMode="auto">
          <a:xfrm>
            <a:off x="1350100" y="4718125"/>
            <a:ext cx="432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GyrePagellaMathJax_Main"/>
              </a:rPr>
              <a:t>slope of the indifference curve (MRS)=slope of the feasible frontier (MRT)</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C05750EF-531D-419C-989B-94C932EA3409}"/>
              </a:ext>
            </a:extLst>
          </p:cNvPr>
          <p:cNvSpPr txBox="1"/>
          <p:nvPr/>
        </p:nvSpPr>
        <p:spPr>
          <a:xfrm>
            <a:off x="9086849" y="682109"/>
            <a:ext cx="2008545" cy="954107"/>
          </a:xfrm>
          <a:prstGeom prst="rect">
            <a:avLst/>
          </a:prstGeom>
          <a:noFill/>
        </p:spPr>
        <p:txBody>
          <a:bodyPr wrap="square" rtlCol="0">
            <a:spAutoFit/>
          </a:bodyPr>
          <a:lstStyle/>
          <a:p>
            <a:r>
              <a:rPr lang="en-US" sz="2800" b="1" dirty="0">
                <a:solidFill>
                  <a:schemeClr val="accent1"/>
                </a:solidFill>
              </a:rPr>
              <a:t>Discount Rate</a:t>
            </a:r>
          </a:p>
        </p:txBody>
      </p:sp>
    </p:spTree>
    <p:extLst>
      <p:ext uri="{BB962C8B-B14F-4D97-AF65-F5344CB8AC3E}">
        <p14:creationId xmlns:p14="http://schemas.microsoft.com/office/powerpoint/2010/main" val="1547761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0872"/>
            <a:ext cx="10515600" cy="935641"/>
          </a:xfrm>
        </p:spPr>
        <p:txBody>
          <a:bodyPr>
            <a:normAutofit/>
          </a:bodyPr>
          <a:lstStyle/>
          <a:p>
            <a:pPr algn="ctr"/>
            <a:r>
              <a:rPr lang="en-GB" sz="4800" dirty="0">
                <a:latin typeface="+mn-lt"/>
              </a:rPr>
              <a:t>This Unit </a:t>
            </a:r>
          </a:p>
        </p:txBody>
      </p:sp>
      <p:sp>
        <p:nvSpPr>
          <p:cNvPr id="3" name="Content Placeholder 2"/>
          <p:cNvSpPr>
            <a:spLocks noGrp="1"/>
          </p:cNvSpPr>
          <p:nvPr>
            <p:ph idx="1"/>
          </p:nvPr>
        </p:nvSpPr>
        <p:spPr>
          <a:xfrm>
            <a:off x="838200" y="1429555"/>
            <a:ext cx="10515600" cy="4747408"/>
          </a:xfrm>
        </p:spPr>
        <p:txBody>
          <a:bodyPr>
            <a:normAutofit/>
          </a:bodyPr>
          <a:lstStyle/>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sp>
        <p:nvSpPr>
          <p:cNvPr id="4" name="TextBox 3"/>
          <p:cNvSpPr txBox="1"/>
          <p:nvPr/>
        </p:nvSpPr>
        <p:spPr>
          <a:xfrm>
            <a:off x="1362847" y="1990829"/>
            <a:ext cx="9571376" cy="2523768"/>
          </a:xfrm>
          <a:prstGeom prst="rect">
            <a:avLst/>
          </a:prstGeom>
          <a:noFill/>
        </p:spPr>
        <p:txBody>
          <a:bodyPr wrap="square" rtlCol="0">
            <a:spAutoFit/>
          </a:bodyPr>
          <a:lstStyle/>
          <a:p>
            <a:pPr marL="285750" indent="-285750">
              <a:buFont typeface="Arial"/>
              <a:buChar char="•"/>
            </a:pPr>
            <a:r>
              <a:rPr lang="en-US" sz="2400" dirty="0"/>
              <a:t>Model how individuals borrow, save, and invest</a:t>
            </a:r>
          </a:p>
          <a:p>
            <a:pPr marL="285750" indent="-285750"/>
            <a:endParaRPr lang="en-US" sz="2400" dirty="0"/>
          </a:p>
          <a:p>
            <a:pPr marL="285750" indent="-285750">
              <a:buFont typeface="Arial"/>
              <a:buChar char="•"/>
            </a:pPr>
            <a:r>
              <a:rPr lang="en-US" sz="2400" dirty="0"/>
              <a:t>Understand the role of commercial banks and the central bank in the economy</a:t>
            </a:r>
          </a:p>
          <a:p>
            <a:pPr marL="285750" indent="-285750">
              <a:buFont typeface="Arial"/>
              <a:buChar char="•"/>
            </a:pPr>
            <a:endParaRPr lang="en-US" sz="2400" dirty="0"/>
          </a:p>
          <a:p>
            <a:pPr marL="285750" indent="-285750">
              <a:buFont typeface="Arial"/>
              <a:buChar char="•"/>
            </a:pPr>
            <a:r>
              <a:rPr lang="en-US" sz="2400" dirty="0"/>
              <a:t>Explain how banks make money and the risks they face and pose</a:t>
            </a:r>
          </a:p>
          <a:p>
            <a:pPr marL="285750" indent="-285750">
              <a:buFont typeface="Arial"/>
              <a:buChar char="•"/>
            </a:pPr>
            <a:endParaRPr lang="en-US" sz="1400" dirty="0"/>
          </a:p>
        </p:txBody>
      </p:sp>
    </p:spTree>
    <p:extLst>
      <p:ext uri="{BB962C8B-B14F-4D97-AF65-F5344CB8AC3E}">
        <p14:creationId xmlns:p14="http://schemas.microsoft.com/office/powerpoint/2010/main" val="33395243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AD3F26-05BE-47ED-929D-4B07E839E0CF}"/>
              </a:ext>
            </a:extLst>
          </p:cNvPr>
          <p:cNvSpPr>
            <a:spLocks noGrp="1"/>
          </p:cNvSpPr>
          <p:nvPr>
            <p:ph type="title"/>
          </p:nvPr>
        </p:nvSpPr>
        <p:spPr/>
        <p:txBody>
          <a:bodyPr/>
          <a:lstStyle/>
          <a:p>
            <a:r>
              <a:rPr lang="en-US" dirty="0"/>
              <a:t>Optimal Decision Making</a:t>
            </a:r>
          </a:p>
        </p:txBody>
      </p:sp>
      <p:sp>
        <p:nvSpPr>
          <p:cNvPr id="5" name="Content Placeholder 4">
            <a:extLst>
              <a:ext uri="{FF2B5EF4-FFF2-40B4-BE49-F238E27FC236}">
                <a16:creationId xmlns:a16="http://schemas.microsoft.com/office/drawing/2014/main" id="{423780A6-494E-4A80-87B0-5FE969579E92}"/>
              </a:ext>
            </a:extLst>
          </p:cNvPr>
          <p:cNvSpPr>
            <a:spLocks noGrp="1"/>
          </p:cNvSpPr>
          <p:nvPr>
            <p:ph sz="half" idx="1"/>
          </p:nvPr>
        </p:nvSpPr>
        <p:spPr/>
        <p:txBody>
          <a:bodyPr/>
          <a:lstStyle/>
          <a:p>
            <a:pPr marL="0" indent="0">
              <a:buNone/>
            </a:pPr>
            <a:endParaRPr lang="en-US" dirty="0"/>
          </a:p>
          <a:p>
            <a:pPr marL="0" indent="0">
              <a:buNone/>
            </a:pPr>
            <a:r>
              <a:rPr lang="en-US" dirty="0"/>
              <a:t>                                </a:t>
            </a:r>
            <a:r>
              <a:rPr lang="en-US" sz="2400" dirty="0"/>
              <a:t> 1</a:t>
            </a:r>
            <a:r>
              <a:rPr lang="en-US" sz="2000" dirty="0"/>
              <a:t>) </a:t>
            </a:r>
            <a:r>
              <a:rPr lang="en-US" sz="2400" dirty="0"/>
              <a:t>her desire 				to smooth 				consumption</a:t>
            </a:r>
            <a:endParaRPr lang="en-US" dirty="0"/>
          </a:p>
          <a:p>
            <a:pPr marL="0" indent="0">
              <a:buNone/>
            </a:pPr>
            <a:r>
              <a:rPr lang="en-US" sz="2400" dirty="0"/>
              <a:t>discount rate ρ </a:t>
            </a:r>
          </a:p>
          <a:p>
            <a:pPr marL="0" indent="0">
              <a:buNone/>
            </a:pPr>
            <a:r>
              <a:rPr lang="en-US" sz="2400" dirty="0"/>
              <a:t>depends on both        2) and on her 				degree of pure 			impatience.</a:t>
            </a:r>
          </a:p>
          <a:p>
            <a:pPr marL="0" indent="0">
              <a:buNone/>
            </a:pPr>
            <a:endParaRPr lang="en-US" sz="2400"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D58BCD95-3252-4622-816B-ED53FE73A07C}"/>
                  </a:ext>
                </a:extLst>
              </p:cNvPr>
              <p:cNvSpPr>
                <a:spLocks noGrp="1"/>
              </p:cNvSpPr>
              <p:nvPr>
                <p:ph sz="half" idx="2"/>
              </p:nvPr>
            </p:nvSpPr>
            <p:spPr/>
            <p:txBody>
              <a:bodyPr/>
              <a:lstStyle/>
              <a:p>
                <a:r>
                  <a:rPr lang="en-US" i="1" dirty="0">
                    <a:solidFill>
                      <a:srgbClr val="FF0000"/>
                    </a:solidFill>
                  </a:rPr>
                  <a:t>The point is that Julia decides to borrow when her discount rate – the rate that determines how much she values 1 extra unit of consumption now relative to an extra unit of consumption later- is equal to interest rate- her cost of borrowing.</a:t>
                </a:r>
              </a:p>
              <a:p>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𝜌</m:t>
                    </m:r>
                  </m:oMath>
                </a14:m>
                <a:r>
                  <a:rPr lang="en-US" i="1" dirty="0">
                    <a:solidFill>
                      <a:schemeClr val="tx1"/>
                    </a:solidFill>
                  </a:rPr>
                  <a:t> is determined by the individual while </a:t>
                </a:r>
                <a14:m>
                  <m:oMath xmlns:m="http://schemas.openxmlformats.org/officeDocument/2006/math">
                    <m:r>
                      <a:rPr lang="en-US" b="0" i="1" smtClean="0">
                        <a:solidFill>
                          <a:schemeClr val="tx1"/>
                        </a:solidFill>
                        <a:latin typeface="Cambria Math" panose="02040503050406030204" pitchFamily="18" charset="0"/>
                      </a:rPr>
                      <m:t>𝑟</m:t>
                    </m:r>
                  </m:oMath>
                </a14:m>
                <a:r>
                  <a:rPr lang="en-US" i="1" dirty="0">
                    <a:solidFill>
                      <a:schemeClr val="tx1"/>
                    </a:solidFill>
                  </a:rPr>
                  <a:t> is given to her.</a:t>
                </a:r>
              </a:p>
            </p:txBody>
          </p:sp>
        </mc:Choice>
        <mc:Fallback xmlns="">
          <p:sp>
            <p:nvSpPr>
              <p:cNvPr id="6" name="Content Placeholder 5">
                <a:extLst>
                  <a:ext uri="{FF2B5EF4-FFF2-40B4-BE49-F238E27FC236}">
                    <a16:creationId xmlns:a16="http://schemas.microsoft.com/office/drawing/2014/main" id="{D58BCD95-3252-4622-816B-ED53FE73A07C}"/>
                  </a:ext>
                </a:extLst>
              </p:cNvPr>
              <p:cNvSpPr>
                <a:spLocks noGrp="1" noRot="1" noChangeAspect="1" noMove="1" noResize="1" noEditPoints="1" noAdjustHandles="1" noChangeArrowheads="1" noChangeShapeType="1" noTextEdit="1"/>
              </p:cNvSpPr>
              <p:nvPr>
                <p:ph sz="half" idx="2"/>
              </p:nvPr>
            </p:nvSpPr>
            <p:spPr>
              <a:blipFill>
                <a:blip r:embed="rId2"/>
                <a:stretch>
                  <a:fillRect l="-2118" t="-2241" r="-2471"/>
                </a:stretch>
              </a:blipFill>
            </p:spPr>
            <p:txBody>
              <a:bodyPr/>
              <a:lstStyle/>
              <a:p>
                <a:r>
                  <a:rPr lang="en-US">
                    <a:noFill/>
                  </a:rPr>
                  <a:t> </a:t>
                </a:r>
              </a:p>
            </p:txBody>
          </p:sp>
        </mc:Fallback>
      </mc:AlternateContent>
      <p:sp>
        <p:nvSpPr>
          <p:cNvPr id="7" name="Left Brace 6">
            <a:extLst>
              <a:ext uri="{FF2B5EF4-FFF2-40B4-BE49-F238E27FC236}">
                <a16:creationId xmlns:a16="http://schemas.microsoft.com/office/drawing/2014/main" id="{9B8D79AD-1F11-44C3-B29C-CBE5E743B8FC}"/>
              </a:ext>
            </a:extLst>
          </p:cNvPr>
          <p:cNvSpPr/>
          <p:nvPr/>
        </p:nvSpPr>
        <p:spPr>
          <a:xfrm>
            <a:off x="3171825" y="2305049"/>
            <a:ext cx="685800" cy="3248025"/>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37976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D565C0-DA5C-4B11-A69C-3EBE253B65EA}"/>
              </a:ext>
            </a:extLst>
          </p:cNvPr>
          <p:cNvSpPr>
            <a:spLocks noGrp="1"/>
          </p:cNvSpPr>
          <p:nvPr>
            <p:ph type="title"/>
          </p:nvPr>
        </p:nvSpPr>
        <p:spPr>
          <a:xfrm>
            <a:off x="639663" y="680533"/>
            <a:ext cx="3667039" cy="1676603"/>
          </a:xfrm>
        </p:spPr>
        <p:txBody>
          <a:bodyPr>
            <a:normAutofit fontScale="90000"/>
          </a:bodyPr>
          <a:lstStyle/>
          <a:p>
            <a:r>
              <a:rPr lang="en-US" b="1" dirty="0"/>
              <a:t>Feasible Frontier </a:t>
            </a:r>
            <a:r>
              <a:rPr lang="en-US" dirty="0"/>
              <a:t/>
            </a:r>
            <a:br>
              <a:rPr lang="en-US" dirty="0"/>
            </a:br>
            <a:endParaRPr lang="en-US" dirty="0"/>
          </a:p>
        </p:txBody>
      </p:sp>
      <p:sp>
        <p:nvSpPr>
          <p:cNvPr id="12" name="Content Placeholder 9">
            <a:extLst>
              <a:ext uri="{FF2B5EF4-FFF2-40B4-BE49-F238E27FC236}">
                <a16:creationId xmlns:a16="http://schemas.microsoft.com/office/drawing/2014/main" id="{A527CB8D-BF64-400D-A24A-FBFA6954C6C0}"/>
              </a:ext>
            </a:extLst>
          </p:cNvPr>
          <p:cNvSpPr>
            <a:spLocks noGrp="1"/>
          </p:cNvSpPr>
          <p:nvPr>
            <p:ph idx="1"/>
          </p:nvPr>
        </p:nvSpPr>
        <p:spPr>
          <a:xfrm>
            <a:off x="648930" y="2438400"/>
            <a:ext cx="3667037" cy="3785419"/>
          </a:xfrm>
        </p:spPr>
        <p:txBody>
          <a:bodyPr>
            <a:normAutofit/>
          </a:bodyPr>
          <a:lstStyle/>
          <a:p>
            <a:r>
              <a:rPr lang="en-US" sz="1800" dirty="0"/>
              <a:t>Julia wishes to get to the highest indifference curve but is limited by her feasible frontier. </a:t>
            </a:r>
          </a:p>
          <a:p>
            <a:r>
              <a:rPr lang="en-US" sz="1800" dirty="0"/>
              <a:t>Recap: Julia’s desire to smooth out her consumption is demonstrated through the indifference curve.</a:t>
            </a:r>
          </a:p>
          <a:p>
            <a:r>
              <a:rPr lang="en-US" sz="1800" dirty="0"/>
              <a:t>The fact that the slope of MRS is falling shows that Julia’s behavior is following diminishing marginal utility pattern where Julia’s utility to consume an additional unit of goods today drops as she consumes more.</a:t>
            </a:r>
          </a:p>
        </p:txBody>
      </p:sp>
      <p:pic>
        <p:nvPicPr>
          <p:cNvPr id="6" name="Content Placeholder 5">
            <a:extLst>
              <a:ext uri="{FF2B5EF4-FFF2-40B4-BE49-F238E27FC236}">
                <a16:creationId xmlns:a16="http://schemas.microsoft.com/office/drawing/2014/main" id="{74337708-3770-4FC2-B125-C52D77D99860}"/>
              </a:ext>
            </a:extLst>
          </p:cNvPr>
          <p:cNvPicPr>
            <a:picLocks noChangeAspect="1"/>
          </p:cNvPicPr>
          <p:nvPr/>
        </p:nvPicPr>
        <p:blipFill rotWithShape="1">
          <a:blip r:embed="rId2"/>
          <a:srcRect t="7832" r="1" b="1"/>
          <a:stretch/>
        </p:blipFill>
        <p:spPr>
          <a:xfrm>
            <a:off x="4636008" y="640082"/>
            <a:ext cx="6916329" cy="5577837"/>
          </a:xfrm>
          <a:prstGeom prst="rect">
            <a:avLst/>
          </a:prstGeom>
          <a:effectLst/>
        </p:spPr>
      </p:pic>
    </p:spTree>
    <p:extLst>
      <p:ext uri="{BB962C8B-B14F-4D97-AF65-F5344CB8AC3E}">
        <p14:creationId xmlns:p14="http://schemas.microsoft.com/office/powerpoint/2010/main" val="42462301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3BB3A-3894-4696-A4B3-E73A2CF0DAFA}"/>
              </a:ext>
            </a:extLst>
          </p:cNvPr>
          <p:cNvSpPr>
            <a:spLocks noGrp="1"/>
          </p:cNvSpPr>
          <p:nvPr>
            <p:ph type="title"/>
          </p:nvPr>
        </p:nvSpPr>
        <p:spPr>
          <a:xfrm>
            <a:off x="648929" y="629266"/>
            <a:ext cx="3667039" cy="1676603"/>
          </a:xfrm>
        </p:spPr>
        <p:txBody>
          <a:bodyPr>
            <a:normAutofit/>
          </a:bodyPr>
          <a:lstStyle/>
          <a:p>
            <a:r>
              <a:rPr lang="en-US" b="1" dirty="0"/>
              <a:t>Best Option </a:t>
            </a:r>
            <a:br>
              <a:rPr lang="en-US" b="1" dirty="0"/>
            </a:br>
            <a:endParaRPr lang="en-US" b="1" dirty="0"/>
          </a:p>
        </p:txBody>
      </p:sp>
      <p:sp>
        <p:nvSpPr>
          <p:cNvPr id="10" name="Content Placeholder 7">
            <a:extLst>
              <a:ext uri="{FF2B5EF4-FFF2-40B4-BE49-F238E27FC236}">
                <a16:creationId xmlns:a16="http://schemas.microsoft.com/office/drawing/2014/main" id="{4DC15BC0-BA9E-4F41-90BC-1D128D04541D}"/>
              </a:ext>
            </a:extLst>
          </p:cNvPr>
          <p:cNvSpPr>
            <a:spLocks noGrp="1"/>
          </p:cNvSpPr>
          <p:nvPr>
            <p:ph idx="1"/>
          </p:nvPr>
        </p:nvSpPr>
        <p:spPr>
          <a:xfrm>
            <a:off x="648930" y="2438400"/>
            <a:ext cx="3667037" cy="3785419"/>
          </a:xfrm>
        </p:spPr>
        <p:txBody>
          <a:bodyPr>
            <a:normAutofit/>
          </a:bodyPr>
          <a:lstStyle/>
          <a:p>
            <a:r>
              <a:rPr lang="en-US" sz="1800" dirty="0"/>
              <a:t>When the interest rate is 10%, the highest attainable indifference curve will be the one that is tangent to the feasible frontier shown as point E. </a:t>
            </a:r>
          </a:p>
        </p:txBody>
      </p:sp>
      <p:pic>
        <p:nvPicPr>
          <p:cNvPr id="4" name="Content Placeholder 3">
            <a:extLst>
              <a:ext uri="{FF2B5EF4-FFF2-40B4-BE49-F238E27FC236}">
                <a16:creationId xmlns:a16="http://schemas.microsoft.com/office/drawing/2014/main" id="{11813F9A-FC1D-4094-8064-272F712F3719}"/>
              </a:ext>
            </a:extLst>
          </p:cNvPr>
          <p:cNvPicPr>
            <a:picLocks noChangeAspect="1"/>
          </p:cNvPicPr>
          <p:nvPr/>
        </p:nvPicPr>
        <p:blipFill rotWithShape="1">
          <a:blip r:embed="rId2"/>
          <a:srcRect t="7832" r="1" b="1"/>
          <a:stretch/>
        </p:blipFill>
        <p:spPr>
          <a:xfrm>
            <a:off x="4636008" y="640082"/>
            <a:ext cx="6916329" cy="5577837"/>
          </a:xfrm>
          <a:prstGeom prst="rect">
            <a:avLst/>
          </a:prstGeom>
          <a:effectLst/>
        </p:spPr>
      </p:pic>
    </p:spTree>
    <p:extLst>
      <p:ext uri="{BB962C8B-B14F-4D97-AF65-F5344CB8AC3E}">
        <p14:creationId xmlns:p14="http://schemas.microsoft.com/office/powerpoint/2010/main" val="1564261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931AA-118E-496E-9122-FE694F3D18DC}"/>
              </a:ext>
            </a:extLst>
          </p:cNvPr>
          <p:cNvSpPr>
            <a:spLocks noGrp="1"/>
          </p:cNvSpPr>
          <p:nvPr>
            <p:ph type="title"/>
          </p:nvPr>
        </p:nvSpPr>
        <p:spPr>
          <a:xfrm>
            <a:off x="648929" y="629266"/>
            <a:ext cx="3667039" cy="1676603"/>
          </a:xfrm>
        </p:spPr>
        <p:txBody>
          <a:bodyPr>
            <a:normAutofit/>
          </a:bodyPr>
          <a:lstStyle/>
          <a:p>
            <a:r>
              <a:rPr lang="en-US" b="1" dirty="0"/>
              <a:t>MRS and MRT </a:t>
            </a:r>
            <a:br>
              <a:rPr lang="en-US" b="1" dirty="0"/>
            </a:br>
            <a:endParaRPr lang="en-US" b="1" dirty="0"/>
          </a:p>
        </p:txBody>
      </p:sp>
      <p:sp>
        <p:nvSpPr>
          <p:cNvPr id="8" name="Content Placeholder 7">
            <a:extLst>
              <a:ext uri="{FF2B5EF4-FFF2-40B4-BE49-F238E27FC236}">
                <a16:creationId xmlns:a16="http://schemas.microsoft.com/office/drawing/2014/main" id="{7F79FCD7-F504-41B0-9790-D2F709D2E5E4}"/>
              </a:ext>
            </a:extLst>
          </p:cNvPr>
          <p:cNvSpPr>
            <a:spLocks noGrp="1"/>
          </p:cNvSpPr>
          <p:nvPr>
            <p:ph idx="1"/>
          </p:nvPr>
        </p:nvSpPr>
        <p:spPr>
          <a:xfrm>
            <a:off x="648930" y="2438400"/>
            <a:ext cx="3667037" cy="3785419"/>
          </a:xfrm>
        </p:spPr>
        <p:txBody>
          <a:bodyPr>
            <a:normAutofit/>
          </a:bodyPr>
          <a:lstStyle/>
          <a:p>
            <a:r>
              <a:rPr lang="en-US" sz="1800" dirty="0"/>
              <a:t>At this point, MRS = MRT. </a:t>
            </a:r>
          </a:p>
          <a:p>
            <a:endParaRPr lang="en-US" sz="1800" dirty="0"/>
          </a:p>
        </p:txBody>
      </p:sp>
      <p:pic>
        <p:nvPicPr>
          <p:cNvPr id="4" name="Content Placeholder 3">
            <a:extLst>
              <a:ext uri="{FF2B5EF4-FFF2-40B4-BE49-F238E27FC236}">
                <a16:creationId xmlns:a16="http://schemas.microsoft.com/office/drawing/2014/main" id="{B82E81DE-34A4-4F14-85D0-6A35BECE33F1}"/>
              </a:ext>
            </a:extLst>
          </p:cNvPr>
          <p:cNvPicPr>
            <a:picLocks noChangeAspect="1"/>
          </p:cNvPicPr>
          <p:nvPr/>
        </p:nvPicPr>
        <p:blipFill rotWithShape="1">
          <a:blip r:embed="rId2"/>
          <a:srcRect t="7832" r="1" b="1"/>
          <a:stretch/>
        </p:blipFill>
        <p:spPr>
          <a:xfrm>
            <a:off x="4636008" y="640082"/>
            <a:ext cx="6916329" cy="5577837"/>
          </a:xfrm>
          <a:prstGeom prst="rect">
            <a:avLst/>
          </a:prstGeom>
          <a:effectLst/>
        </p:spPr>
      </p:pic>
    </p:spTree>
    <p:extLst>
      <p:ext uri="{BB962C8B-B14F-4D97-AF65-F5344CB8AC3E}">
        <p14:creationId xmlns:p14="http://schemas.microsoft.com/office/powerpoint/2010/main" val="31340302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F1973-0648-4886-9D22-528BBE334727}"/>
              </a:ext>
            </a:extLst>
          </p:cNvPr>
          <p:cNvSpPr>
            <a:spLocks noGrp="1"/>
          </p:cNvSpPr>
          <p:nvPr>
            <p:ph type="title"/>
          </p:nvPr>
        </p:nvSpPr>
        <p:spPr>
          <a:xfrm>
            <a:off x="648929" y="629266"/>
            <a:ext cx="3667039" cy="1676603"/>
          </a:xfrm>
        </p:spPr>
        <p:txBody>
          <a:bodyPr>
            <a:normAutofit fontScale="90000"/>
          </a:bodyPr>
          <a:lstStyle/>
          <a:p>
            <a:r>
              <a:rPr lang="en-US" b="1" dirty="0"/>
              <a:t>The Decision To Borrow </a:t>
            </a:r>
            <a:r>
              <a:rPr lang="en-US" dirty="0"/>
              <a:t/>
            </a:r>
            <a:br>
              <a:rPr lang="en-US" dirty="0"/>
            </a:br>
            <a:endParaRPr lang="en-US" dirty="0"/>
          </a:p>
        </p:txBody>
      </p:sp>
      <p:sp>
        <p:nvSpPr>
          <p:cNvPr id="8" name="Content Placeholder 7">
            <a:extLst>
              <a:ext uri="{FF2B5EF4-FFF2-40B4-BE49-F238E27FC236}">
                <a16:creationId xmlns:a16="http://schemas.microsoft.com/office/drawing/2014/main" id="{3B9E3313-F7B9-47BD-A125-AAC4B999E78B}"/>
              </a:ext>
            </a:extLst>
          </p:cNvPr>
          <p:cNvSpPr>
            <a:spLocks noGrp="1"/>
          </p:cNvSpPr>
          <p:nvPr>
            <p:ph idx="1"/>
          </p:nvPr>
        </p:nvSpPr>
        <p:spPr>
          <a:xfrm>
            <a:off x="648930" y="2438400"/>
            <a:ext cx="3667037" cy="3785419"/>
          </a:xfrm>
        </p:spPr>
        <p:txBody>
          <a:bodyPr>
            <a:normAutofit/>
          </a:bodyPr>
          <a:lstStyle/>
          <a:p>
            <a:r>
              <a:rPr lang="en-US" sz="2400" dirty="0"/>
              <a:t>At point F, her discount rate, </a:t>
            </a:r>
            <a:r>
              <a:rPr lang="en-US" sz="2400" i="1" dirty="0"/>
              <a:t>ρ</a:t>
            </a:r>
            <a:r>
              <a:rPr lang="en-US" sz="2400" dirty="0"/>
              <a:t>, exceeds </a:t>
            </a:r>
            <a:r>
              <a:rPr lang="en-US" sz="2400" i="1" dirty="0"/>
              <a:t>r</a:t>
            </a:r>
            <a:r>
              <a:rPr lang="en-US" sz="2400" dirty="0"/>
              <a:t>, the interest rate, so she would like to bring consumption forward in time. </a:t>
            </a:r>
          </a:p>
          <a:p>
            <a:r>
              <a:rPr lang="en-US" sz="2400" dirty="0"/>
              <a:t>Similar reasoning eliminates all points on the feasible frontier except E. </a:t>
            </a:r>
          </a:p>
          <a:p>
            <a:endParaRPr lang="en-US" sz="1800" dirty="0"/>
          </a:p>
        </p:txBody>
      </p:sp>
      <p:pic>
        <p:nvPicPr>
          <p:cNvPr id="4" name="Content Placeholder 3">
            <a:extLst>
              <a:ext uri="{FF2B5EF4-FFF2-40B4-BE49-F238E27FC236}">
                <a16:creationId xmlns:a16="http://schemas.microsoft.com/office/drawing/2014/main" id="{0F1A2E49-45A8-472C-993C-9D14E4B7A469}"/>
              </a:ext>
            </a:extLst>
          </p:cNvPr>
          <p:cNvPicPr>
            <a:picLocks noChangeAspect="1"/>
          </p:cNvPicPr>
          <p:nvPr/>
        </p:nvPicPr>
        <p:blipFill rotWithShape="1">
          <a:blip r:embed="rId2"/>
          <a:srcRect t="7832" r="1" b="1"/>
          <a:stretch/>
        </p:blipFill>
        <p:spPr>
          <a:xfrm>
            <a:off x="4636008" y="640082"/>
            <a:ext cx="6916329" cy="5577837"/>
          </a:xfrm>
          <a:prstGeom prst="rect">
            <a:avLst/>
          </a:prstGeom>
          <a:effectLst/>
        </p:spPr>
      </p:pic>
      <p:sp>
        <p:nvSpPr>
          <p:cNvPr id="3" name="TextBox 2">
            <a:extLst>
              <a:ext uri="{FF2B5EF4-FFF2-40B4-BE49-F238E27FC236}">
                <a16:creationId xmlns:a16="http://schemas.microsoft.com/office/drawing/2014/main" id="{2DE10304-AF66-4073-89FA-DF25BAE8176F}"/>
              </a:ext>
            </a:extLst>
          </p:cNvPr>
          <p:cNvSpPr txBox="1"/>
          <p:nvPr/>
        </p:nvSpPr>
        <p:spPr>
          <a:xfrm>
            <a:off x="9334500" y="752475"/>
            <a:ext cx="2466975" cy="2862322"/>
          </a:xfrm>
          <a:prstGeom prst="rect">
            <a:avLst/>
          </a:prstGeom>
          <a:noFill/>
        </p:spPr>
        <p:txBody>
          <a:bodyPr wrap="square" rtlCol="0">
            <a:spAutoFit/>
          </a:bodyPr>
          <a:lstStyle/>
          <a:p>
            <a:r>
              <a:rPr lang="en-US" dirty="0">
                <a:solidFill>
                  <a:srgbClr val="0070C0"/>
                </a:solidFill>
              </a:rPr>
              <a:t>At point F, Julia values one extra unit of consumption today relative to one extra unit of consumption later more than the cost of financing it. Thus, she decides to consume more today and increase her borrowing.</a:t>
            </a:r>
          </a:p>
        </p:txBody>
      </p:sp>
      <p:cxnSp>
        <p:nvCxnSpPr>
          <p:cNvPr id="6" name="Straight Arrow Connector 5">
            <a:extLst>
              <a:ext uri="{FF2B5EF4-FFF2-40B4-BE49-F238E27FC236}">
                <a16:creationId xmlns:a16="http://schemas.microsoft.com/office/drawing/2014/main" id="{3E9C0CCB-DFBA-4588-8551-5282A601F6DB}"/>
              </a:ext>
            </a:extLst>
          </p:cNvPr>
          <p:cNvCxnSpPr/>
          <p:nvPr/>
        </p:nvCxnSpPr>
        <p:spPr>
          <a:xfrm flipH="1">
            <a:off x="7400925" y="1704975"/>
            <a:ext cx="1752600" cy="13620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95734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EB1B3-EA3A-4B3E-806C-D901329090BB}"/>
              </a:ext>
            </a:extLst>
          </p:cNvPr>
          <p:cNvSpPr>
            <a:spLocks noGrp="1"/>
          </p:cNvSpPr>
          <p:nvPr>
            <p:ph type="title"/>
          </p:nvPr>
        </p:nvSpPr>
        <p:spPr>
          <a:xfrm>
            <a:off x="648929" y="629266"/>
            <a:ext cx="3667039" cy="1676603"/>
          </a:xfrm>
        </p:spPr>
        <p:txBody>
          <a:bodyPr>
            <a:normAutofit fontScale="90000"/>
          </a:bodyPr>
          <a:lstStyle/>
          <a:p>
            <a:r>
              <a:rPr lang="en-US" b="1" dirty="0"/>
              <a:t>An Increase in the Interest Rate </a:t>
            </a:r>
            <a:r>
              <a:rPr lang="en-US" dirty="0"/>
              <a:t/>
            </a:r>
            <a:br>
              <a:rPr lang="en-US" dirty="0"/>
            </a:br>
            <a:endParaRPr lang="en-US" dirty="0"/>
          </a:p>
        </p:txBody>
      </p:sp>
      <p:sp>
        <p:nvSpPr>
          <p:cNvPr id="8" name="Content Placeholder 7">
            <a:extLst>
              <a:ext uri="{FF2B5EF4-FFF2-40B4-BE49-F238E27FC236}">
                <a16:creationId xmlns:a16="http://schemas.microsoft.com/office/drawing/2014/main" id="{9CDFD5B3-4349-4652-82E4-9A65502A05D9}"/>
              </a:ext>
            </a:extLst>
          </p:cNvPr>
          <p:cNvSpPr>
            <a:spLocks noGrp="1"/>
          </p:cNvSpPr>
          <p:nvPr>
            <p:ph idx="1"/>
          </p:nvPr>
        </p:nvSpPr>
        <p:spPr>
          <a:xfrm>
            <a:off x="648930" y="2438400"/>
            <a:ext cx="3667037" cy="3785419"/>
          </a:xfrm>
        </p:spPr>
        <p:txBody>
          <a:bodyPr>
            <a:normAutofit/>
          </a:bodyPr>
          <a:lstStyle/>
          <a:p>
            <a:r>
              <a:rPr lang="en-US" sz="2400" dirty="0"/>
              <a:t>If the interest rate at which she can borrow increases, the feasible set gets smaller. </a:t>
            </a:r>
          </a:p>
          <a:p>
            <a:endParaRPr lang="en-US" sz="1800" dirty="0"/>
          </a:p>
        </p:txBody>
      </p:sp>
      <p:pic>
        <p:nvPicPr>
          <p:cNvPr id="4" name="Content Placeholder 3">
            <a:extLst>
              <a:ext uri="{FF2B5EF4-FFF2-40B4-BE49-F238E27FC236}">
                <a16:creationId xmlns:a16="http://schemas.microsoft.com/office/drawing/2014/main" id="{99D1AB38-B64F-4679-8799-5D1C895B180B}"/>
              </a:ext>
            </a:extLst>
          </p:cNvPr>
          <p:cNvPicPr>
            <a:picLocks noChangeAspect="1"/>
          </p:cNvPicPr>
          <p:nvPr/>
        </p:nvPicPr>
        <p:blipFill rotWithShape="1">
          <a:blip r:embed="rId2"/>
          <a:srcRect t="7832" r="1" b="1"/>
          <a:stretch/>
        </p:blipFill>
        <p:spPr>
          <a:xfrm>
            <a:off x="4636008" y="640082"/>
            <a:ext cx="6916329" cy="5577837"/>
          </a:xfrm>
          <a:prstGeom prst="rect">
            <a:avLst/>
          </a:prstGeom>
          <a:effectLst/>
        </p:spPr>
      </p:pic>
    </p:spTree>
    <p:extLst>
      <p:ext uri="{BB962C8B-B14F-4D97-AF65-F5344CB8AC3E}">
        <p14:creationId xmlns:p14="http://schemas.microsoft.com/office/powerpoint/2010/main" val="3117190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91A96-0CFA-4027-91E2-4A2D7CD17C0A}"/>
              </a:ext>
            </a:extLst>
          </p:cNvPr>
          <p:cNvSpPr>
            <a:spLocks noGrp="1"/>
          </p:cNvSpPr>
          <p:nvPr>
            <p:ph type="title"/>
          </p:nvPr>
        </p:nvSpPr>
        <p:spPr>
          <a:xfrm>
            <a:off x="737012" y="765110"/>
            <a:ext cx="3578956" cy="1492898"/>
          </a:xfrm>
        </p:spPr>
        <p:txBody>
          <a:bodyPr>
            <a:normAutofit fontScale="90000"/>
          </a:bodyPr>
          <a:lstStyle/>
          <a:p>
            <a:r>
              <a:rPr lang="en-US" b="1" dirty="0"/>
              <a:t>The Effect of a Higher Interest Rate </a:t>
            </a:r>
            <a:r>
              <a:rPr lang="en-US" dirty="0"/>
              <a:t/>
            </a:r>
            <a:br>
              <a:rPr lang="en-US" dirty="0"/>
            </a:br>
            <a:endParaRPr lang="en-US" dirty="0"/>
          </a:p>
        </p:txBody>
      </p:sp>
      <p:sp>
        <p:nvSpPr>
          <p:cNvPr id="8" name="Content Placeholder 7">
            <a:extLst>
              <a:ext uri="{FF2B5EF4-FFF2-40B4-BE49-F238E27FC236}">
                <a16:creationId xmlns:a16="http://schemas.microsoft.com/office/drawing/2014/main" id="{82DE7EF4-C9A5-4356-B39C-DE8A52D3E20D}"/>
              </a:ext>
            </a:extLst>
          </p:cNvPr>
          <p:cNvSpPr>
            <a:spLocks noGrp="1"/>
          </p:cNvSpPr>
          <p:nvPr>
            <p:ph idx="1"/>
          </p:nvPr>
        </p:nvSpPr>
        <p:spPr>
          <a:xfrm>
            <a:off x="648930" y="2438400"/>
            <a:ext cx="3667037" cy="3785419"/>
          </a:xfrm>
        </p:spPr>
        <p:txBody>
          <a:bodyPr>
            <a:normAutofit/>
          </a:bodyPr>
          <a:lstStyle/>
          <a:p>
            <a:r>
              <a:rPr lang="en-US" sz="2400" dirty="0"/>
              <a:t>The best Julia can do now is to borrow less ($35 instead of $58), as shown by point G</a:t>
            </a:r>
          </a:p>
          <a:p>
            <a:endParaRPr lang="en-US" sz="1800" dirty="0"/>
          </a:p>
        </p:txBody>
      </p:sp>
      <p:pic>
        <p:nvPicPr>
          <p:cNvPr id="4" name="Content Placeholder 3">
            <a:extLst>
              <a:ext uri="{FF2B5EF4-FFF2-40B4-BE49-F238E27FC236}">
                <a16:creationId xmlns:a16="http://schemas.microsoft.com/office/drawing/2014/main" id="{F0D9ED90-F070-4EFB-9776-85C2F78BD8A7}"/>
              </a:ext>
            </a:extLst>
          </p:cNvPr>
          <p:cNvPicPr>
            <a:picLocks noChangeAspect="1"/>
          </p:cNvPicPr>
          <p:nvPr/>
        </p:nvPicPr>
        <p:blipFill rotWithShape="1">
          <a:blip r:embed="rId2"/>
          <a:srcRect t="7832" r="1" b="1"/>
          <a:stretch/>
        </p:blipFill>
        <p:spPr>
          <a:xfrm>
            <a:off x="4636008" y="640082"/>
            <a:ext cx="6916329" cy="5577837"/>
          </a:xfrm>
          <a:prstGeom prst="rect">
            <a:avLst/>
          </a:prstGeom>
          <a:effectLst/>
        </p:spPr>
      </p:pic>
    </p:spTree>
    <p:extLst>
      <p:ext uri="{BB962C8B-B14F-4D97-AF65-F5344CB8AC3E}">
        <p14:creationId xmlns:p14="http://schemas.microsoft.com/office/powerpoint/2010/main" val="1289066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365125"/>
            <a:ext cx="10515600" cy="935641"/>
          </a:xfrm>
        </p:spPr>
        <p:txBody>
          <a:bodyPr>
            <a:normAutofit/>
          </a:bodyPr>
          <a:lstStyle/>
          <a:p>
            <a:pPr algn="ctr"/>
            <a:r>
              <a:rPr lang="en-GB" sz="4800" dirty="0">
                <a:latin typeface="+mn-lt"/>
              </a:rPr>
              <a:t>Borrowers and savers</a:t>
            </a:r>
          </a:p>
        </p:txBody>
      </p:sp>
      <p:sp>
        <p:nvSpPr>
          <p:cNvPr id="6" name="TextBox 5"/>
          <p:cNvSpPr txBox="1"/>
          <p:nvPr/>
        </p:nvSpPr>
        <p:spPr>
          <a:xfrm>
            <a:off x="299321" y="1348800"/>
            <a:ext cx="5435273" cy="4154984"/>
          </a:xfrm>
          <a:prstGeom prst="rect">
            <a:avLst/>
          </a:prstGeom>
          <a:noFill/>
        </p:spPr>
        <p:txBody>
          <a:bodyPr wrap="square" rtlCol="0">
            <a:spAutoFit/>
          </a:bodyPr>
          <a:lstStyle/>
          <a:p>
            <a:r>
              <a:rPr lang="en-GB" sz="2400" b="1" dirty="0"/>
              <a:t>Reservation indifference curve</a:t>
            </a:r>
            <a:r>
              <a:rPr lang="en-GB" sz="2400" dirty="0"/>
              <a:t> = </a:t>
            </a:r>
            <a:r>
              <a:rPr lang="en-US" sz="2400" dirty="0"/>
              <a:t>it is made of all of the points at which Julia would be just as well off as at her reservation position, which is her endowment with no borrowing or lending.</a:t>
            </a:r>
          </a:p>
          <a:p>
            <a:endParaRPr lang="en-US" sz="2400" dirty="0"/>
          </a:p>
          <a:p>
            <a:endParaRPr lang="en-GB" sz="2400" dirty="0"/>
          </a:p>
          <a:p>
            <a:r>
              <a:rPr lang="en-GB" sz="2400" dirty="0"/>
              <a:t>The borrower and the saver have different indifference curves because they have </a:t>
            </a:r>
            <a:r>
              <a:rPr lang="en-GB" sz="2400" u="sng" dirty="0"/>
              <a:t>different endowments</a:t>
            </a:r>
            <a:r>
              <a:rPr lang="en-GB" sz="2400" dirty="0"/>
              <a:t>. </a:t>
            </a:r>
          </a:p>
        </p:txBody>
      </p:sp>
      <p:pic>
        <p:nvPicPr>
          <p:cNvPr id="5" name="Picture 4" descr="figure-10-05.jpg"/>
          <p:cNvPicPr>
            <a:picLocks noChangeAspect="1"/>
          </p:cNvPicPr>
          <p:nvPr/>
        </p:nvPicPr>
        <p:blipFill>
          <a:blip r:embed="rId2"/>
          <a:stretch>
            <a:fillRect/>
          </a:stretch>
        </p:blipFill>
        <p:spPr>
          <a:xfrm>
            <a:off x="5764856" y="1386930"/>
            <a:ext cx="5737811" cy="4598765"/>
          </a:xfrm>
          <a:prstGeom prst="rect">
            <a:avLst/>
          </a:prstGeom>
        </p:spPr>
      </p:pic>
    </p:spTree>
    <p:extLst>
      <p:ext uri="{BB962C8B-B14F-4D97-AF65-F5344CB8AC3E}">
        <p14:creationId xmlns:p14="http://schemas.microsoft.com/office/powerpoint/2010/main" val="19433207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BCEE6-2A45-43A5-BA91-06F955A31C38}"/>
              </a:ext>
            </a:extLst>
          </p:cNvPr>
          <p:cNvSpPr>
            <a:spLocks noGrp="1"/>
          </p:cNvSpPr>
          <p:nvPr>
            <p:ph type="title"/>
          </p:nvPr>
        </p:nvSpPr>
        <p:spPr>
          <a:xfrm>
            <a:off x="838200" y="1171258"/>
            <a:ext cx="10515600" cy="2852737"/>
          </a:xfrm>
        </p:spPr>
        <p:txBody>
          <a:bodyPr/>
          <a:lstStyle/>
          <a:p>
            <a:pPr algn="ctr"/>
            <a:r>
              <a:rPr lang="en-US" b="1" dirty="0"/>
              <a:t>Smoothing Consumption By Storing (or Saving) and Lending</a:t>
            </a:r>
          </a:p>
        </p:txBody>
      </p:sp>
    </p:spTree>
    <p:extLst>
      <p:ext uri="{BB962C8B-B14F-4D97-AF65-F5344CB8AC3E}">
        <p14:creationId xmlns:p14="http://schemas.microsoft.com/office/powerpoint/2010/main" val="3438861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4EE284-7356-497E-A9A6-8549D2CCE0EB}"/>
              </a:ext>
            </a:extLst>
          </p:cNvPr>
          <p:cNvSpPr>
            <a:spLocks noGrp="1"/>
          </p:cNvSpPr>
          <p:nvPr>
            <p:ph type="title"/>
          </p:nvPr>
        </p:nvSpPr>
        <p:spPr/>
        <p:txBody>
          <a:bodyPr/>
          <a:lstStyle/>
          <a:p>
            <a:pPr algn="ctr"/>
            <a:r>
              <a:rPr lang="en-US" b="1" dirty="0"/>
              <a:t>Lenders and Borrowers</a:t>
            </a:r>
          </a:p>
        </p:txBody>
      </p:sp>
      <p:sp>
        <p:nvSpPr>
          <p:cNvPr id="5" name="Content Placeholder 4">
            <a:extLst>
              <a:ext uri="{FF2B5EF4-FFF2-40B4-BE49-F238E27FC236}">
                <a16:creationId xmlns:a16="http://schemas.microsoft.com/office/drawing/2014/main" id="{D60176E4-9880-4498-AE44-47AFAEA84F54}"/>
              </a:ext>
            </a:extLst>
          </p:cNvPr>
          <p:cNvSpPr>
            <a:spLocks noGrp="1"/>
          </p:cNvSpPr>
          <p:nvPr>
            <p:ph idx="1"/>
          </p:nvPr>
        </p:nvSpPr>
        <p:spPr/>
        <p:txBody>
          <a:bodyPr>
            <a:normAutofit/>
          </a:bodyPr>
          <a:lstStyle/>
          <a:p>
            <a:r>
              <a:rPr lang="en-US" sz="2400" dirty="0"/>
              <a:t>Macro (the lender) has the </a:t>
            </a:r>
            <a:r>
              <a:rPr lang="en-US" sz="2400" dirty="0">
                <a:solidFill>
                  <a:srgbClr val="FF0000"/>
                </a:solidFill>
              </a:rPr>
              <a:t>same preference </a:t>
            </a:r>
            <a:r>
              <a:rPr lang="en-US" sz="2400" dirty="0"/>
              <a:t>as Julie (the borrower)- they both want to smooth out their consumption.</a:t>
            </a:r>
          </a:p>
          <a:p>
            <a:r>
              <a:rPr lang="en-US" sz="2400" dirty="0"/>
              <a:t>They, however, have </a:t>
            </a:r>
            <a:r>
              <a:rPr lang="en-US" sz="2400" dirty="0">
                <a:solidFill>
                  <a:srgbClr val="FF0000"/>
                </a:solidFill>
              </a:rPr>
              <a:t>different situation</a:t>
            </a:r>
            <a:r>
              <a:rPr lang="en-US" sz="2400" dirty="0"/>
              <a:t>: the lender wants to shift some of her purchasing power from present to future and the borrower prefers to transfer her purchasing power from  future to present.</a:t>
            </a:r>
          </a:p>
          <a:p>
            <a:r>
              <a:rPr lang="en-US" sz="2400" dirty="0"/>
              <a:t>Since MRS shows the desire to shift consumption from future to present, the borrower’s MRS is high while the lender’s MRS is low.</a:t>
            </a:r>
          </a:p>
        </p:txBody>
      </p:sp>
    </p:spTree>
    <p:extLst>
      <p:ext uri="{BB962C8B-B14F-4D97-AF65-F5344CB8AC3E}">
        <p14:creationId xmlns:p14="http://schemas.microsoft.com/office/powerpoint/2010/main" val="452020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E1047-F9BD-4B48-8C09-1A650E9AA4FD}"/>
              </a:ext>
            </a:extLst>
          </p:cNvPr>
          <p:cNvSpPr>
            <a:spLocks noGrp="1"/>
          </p:cNvSpPr>
          <p:nvPr>
            <p:ph type="title"/>
          </p:nvPr>
        </p:nvSpPr>
        <p:spPr/>
        <p:txBody>
          <a:bodyPr>
            <a:normAutofit/>
          </a:bodyPr>
          <a:lstStyle/>
          <a:p>
            <a:pPr algn="ctr"/>
            <a:r>
              <a:rPr lang="en-US" dirty="0"/>
              <a:t>Money And Trust Are Closely Related </a:t>
            </a:r>
            <a:r>
              <a:rPr lang="en-US" sz="2700" i="1" dirty="0"/>
              <a:t>(1 of 2)</a:t>
            </a:r>
          </a:p>
        </p:txBody>
      </p:sp>
      <p:sp>
        <p:nvSpPr>
          <p:cNvPr id="3" name="Content Placeholder 2">
            <a:extLst>
              <a:ext uri="{FF2B5EF4-FFF2-40B4-BE49-F238E27FC236}">
                <a16:creationId xmlns:a16="http://schemas.microsoft.com/office/drawing/2014/main" id="{66687DB8-62A3-492A-ADB5-108FA652A50C}"/>
              </a:ext>
            </a:extLst>
          </p:cNvPr>
          <p:cNvSpPr>
            <a:spLocks noGrp="1"/>
          </p:cNvSpPr>
          <p:nvPr>
            <p:ph idx="1"/>
          </p:nvPr>
        </p:nvSpPr>
        <p:spPr/>
        <p:txBody>
          <a:bodyPr>
            <a:normAutofit/>
          </a:bodyPr>
          <a:lstStyle/>
          <a:p>
            <a:r>
              <a:rPr lang="en-US" sz="2400" dirty="0"/>
              <a:t>Lenders are wary of the borrowers’ </a:t>
            </a:r>
            <a:r>
              <a:rPr lang="en-US" sz="2400" b="1" dirty="0"/>
              <a:t>creditworthiness</a:t>
            </a:r>
            <a:r>
              <a:rPr lang="en-US" sz="2400" dirty="0"/>
              <a:t>.</a:t>
            </a:r>
          </a:p>
          <a:p>
            <a:r>
              <a:rPr lang="en-US" sz="2400" dirty="0"/>
              <a:t>As a result, they usually require </a:t>
            </a:r>
            <a:r>
              <a:rPr lang="en-US" sz="2400" b="1" dirty="0">
                <a:solidFill>
                  <a:srgbClr val="FF0000"/>
                </a:solidFill>
              </a:rPr>
              <a:t>collateral</a:t>
            </a:r>
            <a:r>
              <a:rPr lang="en-US" sz="2400" dirty="0"/>
              <a:t> in order to make new loans:</a:t>
            </a:r>
          </a:p>
          <a:p>
            <a:pPr marL="0" indent="0">
              <a:buNone/>
            </a:pPr>
            <a:endParaRPr lang="en-US" sz="2400" dirty="0"/>
          </a:p>
          <a:p>
            <a:pPr lvl="1"/>
            <a:r>
              <a:rPr lang="en-US" b="1" dirty="0">
                <a:solidFill>
                  <a:srgbClr val="222222"/>
                </a:solidFill>
                <a:latin typeface="inherit"/>
              </a:rPr>
              <a:t>Collateral</a:t>
            </a:r>
            <a:r>
              <a:rPr lang="en-US" dirty="0">
                <a:solidFill>
                  <a:srgbClr val="222222"/>
                </a:solidFill>
                <a:latin typeface="Source Sans Pro" panose="020B0503030403020204" pitchFamily="34" charset="0"/>
              </a:rPr>
              <a:t>  is an </a:t>
            </a:r>
            <a:r>
              <a:rPr lang="en-US" u="sng" dirty="0">
                <a:solidFill>
                  <a:srgbClr val="222222"/>
                </a:solidFill>
                <a:latin typeface="Source Sans Pro" panose="020B0503030403020204" pitchFamily="34" charset="0"/>
              </a:rPr>
              <a:t>asset</a:t>
            </a:r>
            <a:r>
              <a:rPr lang="en-US" dirty="0">
                <a:solidFill>
                  <a:srgbClr val="222222"/>
                </a:solidFill>
                <a:latin typeface="Source Sans Pro" panose="020B0503030403020204" pitchFamily="34" charset="0"/>
              </a:rPr>
              <a:t> (such as financial securities, and a house) that a borrower pledges to a lender as a </a:t>
            </a:r>
            <a:r>
              <a:rPr lang="en-US" u="sng" dirty="0">
                <a:solidFill>
                  <a:srgbClr val="222222"/>
                </a:solidFill>
                <a:latin typeface="Source Sans Pro" panose="020B0503030403020204" pitchFamily="34" charset="0"/>
              </a:rPr>
              <a:t>security</a:t>
            </a:r>
            <a:r>
              <a:rPr lang="en-US" dirty="0">
                <a:solidFill>
                  <a:srgbClr val="222222"/>
                </a:solidFill>
                <a:latin typeface="Source Sans Pro" panose="020B0503030403020204" pitchFamily="34" charset="0"/>
              </a:rPr>
              <a:t> for a loan. </a:t>
            </a:r>
          </a:p>
          <a:p>
            <a:pPr marL="457200" lvl="1" indent="0">
              <a:buNone/>
            </a:pPr>
            <a:endParaRPr lang="en-US" dirty="0">
              <a:solidFill>
                <a:srgbClr val="222222"/>
              </a:solidFill>
              <a:latin typeface="Source Sans Pro" panose="020B0503030403020204" pitchFamily="34" charset="0"/>
            </a:endParaRPr>
          </a:p>
          <a:p>
            <a:pPr lvl="1"/>
            <a:r>
              <a:rPr lang="en-US" dirty="0">
                <a:solidFill>
                  <a:srgbClr val="222222"/>
                </a:solidFill>
                <a:latin typeface="Source Sans Pro" panose="020B0503030403020204" pitchFamily="34" charset="0"/>
              </a:rPr>
              <a:t>If the borrower is </a:t>
            </a:r>
            <a:r>
              <a:rPr lang="en-US" b="1" dirty="0">
                <a:solidFill>
                  <a:srgbClr val="222222"/>
                </a:solidFill>
                <a:latin typeface="Source Sans Pro" panose="020B0503030403020204" pitchFamily="34" charset="0"/>
              </a:rPr>
              <a:t>not able </a:t>
            </a:r>
            <a:r>
              <a:rPr lang="en-US" dirty="0">
                <a:solidFill>
                  <a:srgbClr val="222222"/>
                </a:solidFill>
                <a:latin typeface="Source Sans Pro" panose="020B0503030403020204" pitchFamily="34" charset="0"/>
              </a:rPr>
              <a:t>to make the loan payments as promised, the lender becomes the </a:t>
            </a:r>
            <a:r>
              <a:rPr lang="en-US" b="1" dirty="0">
                <a:solidFill>
                  <a:srgbClr val="222222"/>
                </a:solidFill>
                <a:latin typeface="Source Sans Pro" panose="020B0503030403020204" pitchFamily="34" charset="0"/>
              </a:rPr>
              <a:t>owner of the asset</a:t>
            </a:r>
            <a:r>
              <a:rPr lang="en-US" dirty="0">
                <a:solidFill>
                  <a:srgbClr val="222222"/>
                </a:solidFill>
                <a:latin typeface="Source Sans Pro" panose="020B0503030403020204" pitchFamily="34" charset="0"/>
              </a:rPr>
              <a:t>.</a:t>
            </a:r>
            <a:endParaRPr lang="en-US" dirty="0"/>
          </a:p>
        </p:txBody>
      </p:sp>
    </p:spTree>
    <p:extLst>
      <p:ext uri="{BB962C8B-B14F-4D97-AF65-F5344CB8AC3E}">
        <p14:creationId xmlns:p14="http://schemas.microsoft.com/office/powerpoint/2010/main" val="9966478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D2E6E-B5DE-44D1-90F1-EFB0022AA6BE}"/>
              </a:ext>
            </a:extLst>
          </p:cNvPr>
          <p:cNvSpPr>
            <a:spLocks noGrp="1"/>
          </p:cNvSpPr>
          <p:nvPr>
            <p:ph type="title"/>
          </p:nvPr>
        </p:nvSpPr>
        <p:spPr/>
        <p:txBody>
          <a:bodyPr/>
          <a:lstStyle/>
          <a:p>
            <a:pPr algn="ctr"/>
            <a:r>
              <a:rPr lang="en-US" b="1" dirty="0"/>
              <a:t>Saving and Lending</a:t>
            </a:r>
          </a:p>
        </p:txBody>
      </p:sp>
      <p:sp>
        <p:nvSpPr>
          <p:cNvPr id="3" name="Content Placeholder 2">
            <a:extLst>
              <a:ext uri="{FF2B5EF4-FFF2-40B4-BE49-F238E27FC236}">
                <a16:creationId xmlns:a16="http://schemas.microsoft.com/office/drawing/2014/main" id="{86470772-5BE9-483C-87D7-1DF9625E20C1}"/>
              </a:ext>
            </a:extLst>
          </p:cNvPr>
          <p:cNvSpPr>
            <a:spLocks noGrp="1"/>
          </p:cNvSpPr>
          <p:nvPr>
            <p:ph idx="1"/>
          </p:nvPr>
        </p:nvSpPr>
        <p:spPr/>
        <p:txBody>
          <a:bodyPr>
            <a:normAutofit/>
          </a:bodyPr>
          <a:lstStyle/>
          <a:p>
            <a:r>
              <a:rPr lang="en-US" sz="2400" dirty="0"/>
              <a:t>The (potential) lender has several ways of smoothing her consumption:</a:t>
            </a:r>
          </a:p>
          <a:p>
            <a:pPr marL="0" indent="0">
              <a:buNone/>
            </a:pPr>
            <a:endParaRPr lang="en-US" sz="2400" dirty="0"/>
          </a:p>
          <a:p>
            <a:pPr marL="914400" lvl="1" indent="-457200">
              <a:buFont typeface="+mj-lt"/>
              <a:buAutoNum type="arabicPeriod"/>
            </a:pPr>
            <a:r>
              <a:rPr lang="en-US" dirty="0"/>
              <a:t>Storing (Saving): the problem with storing (saving) is that wealth will be depreciated over time. So, the lender’s purchasing power in future will be lower than her purchasing power today simply due to depreciation.</a:t>
            </a:r>
          </a:p>
          <a:p>
            <a:pPr marL="914400" lvl="1" indent="-457200">
              <a:buFont typeface="+mj-lt"/>
              <a:buAutoNum type="arabicPeriod"/>
            </a:pPr>
            <a:r>
              <a:rPr lang="en-US" dirty="0"/>
              <a:t>Lending: she will earn interest on her wealth. However, she will be exposed to credit risk of the borrower.</a:t>
            </a:r>
          </a:p>
        </p:txBody>
      </p:sp>
    </p:spTree>
    <p:extLst>
      <p:ext uri="{BB962C8B-B14F-4D97-AF65-F5344CB8AC3E}">
        <p14:creationId xmlns:p14="http://schemas.microsoft.com/office/powerpoint/2010/main" val="41348071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ACAF55-CF0A-4CF1-9DED-5E6C02AA8415}"/>
              </a:ext>
            </a:extLst>
          </p:cNvPr>
          <p:cNvSpPr>
            <a:spLocks noGrp="1"/>
          </p:cNvSpPr>
          <p:nvPr>
            <p:ph type="title"/>
          </p:nvPr>
        </p:nvSpPr>
        <p:spPr>
          <a:xfrm>
            <a:off x="839789" y="91440"/>
            <a:ext cx="10407332" cy="1529832"/>
          </a:xfrm>
        </p:spPr>
        <p:txBody>
          <a:bodyPr>
            <a:noAutofit/>
          </a:bodyPr>
          <a:lstStyle/>
          <a:p>
            <a:pPr algn="ctr"/>
            <a:r>
              <a:rPr lang="en-US" sz="4800" b="1" dirty="0"/>
              <a:t>Marco Has Wealth Today </a:t>
            </a:r>
            <a:br>
              <a:rPr lang="en-US" sz="4800" b="1" dirty="0"/>
            </a:br>
            <a:endParaRPr lang="en-US" sz="4800" b="1" dirty="0"/>
          </a:p>
        </p:txBody>
      </p:sp>
      <p:sp>
        <p:nvSpPr>
          <p:cNvPr id="10" name="Text Placeholder 9">
            <a:extLst>
              <a:ext uri="{FF2B5EF4-FFF2-40B4-BE49-F238E27FC236}">
                <a16:creationId xmlns:a16="http://schemas.microsoft.com/office/drawing/2014/main" id="{16DA9D02-3262-40C2-B377-A6BE4F2E9D50}"/>
              </a:ext>
            </a:extLst>
          </p:cNvPr>
          <p:cNvSpPr>
            <a:spLocks noGrp="1"/>
          </p:cNvSpPr>
          <p:nvPr>
            <p:ph type="body" sz="half" idx="2"/>
          </p:nvPr>
        </p:nvSpPr>
        <p:spPr>
          <a:xfrm>
            <a:off x="839789" y="1681438"/>
            <a:ext cx="3932237" cy="3811588"/>
          </a:xfrm>
        </p:spPr>
        <p:txBody>
          <a:bodyPr/>
          <a:lstStyle/>
          <a:p>
            <a:r>
              <a:rPr lang="en-US" sz="2400" dirty="0"/>
              <a:t>Marco has $100 of grain available now. </a:t>
            </a:r>
          </a:p>
          <a:p>
            <a:endParaRPr lang="en-US" dirty="0"/>
          </a:p>
        </p:txBody>
      </p:sp>
      <p:pic>
        <p:nvPicPr>
          <p:cNvPr id="15" name="Picture 14">
            <a:extLst>
              <a:ext uri="{FF2B5EF4-FFF2-40B4-BE49-F238E27FC236}">
                <a16:creationId xmlns:a16="http://schemas.microsoft.com/office/drawing/2014/main" id="{2E7487B6-194F-46AF-A40D-DC02A9CC4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3601" y="1018068"/>
            <a:ext cx="6339840" cy="5416259"/>
          </a:xfrm>
          <a:prstGeom prst="rect">
            <a:avLst/>
          </a:prstGeom>
        </p:spPr>
      </p:pic>
    </p:spTree>
    <p:extLst>
      <p:ext uri="{BB962C8B-B14F-4D97-AF65-F5344CB8AC3E}">
        <p14:creationId xmlns:p14="http://schemas.microsoft.com/office/powerpoint/2010/main" val="24278758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C43C0D-5FC5-4E0B-9EE8-3F876E4E8AE6}"/>
              </a:ext>
            </a:extLst>
          </p:cNvPr>
          <p:cNvSpPr>
            <a:spLocks noGrp="1"/>
          </p:cNvSpPr>
          <p:nvPr>
            <p:ph type="title"/>
          </p:nvPr>
        </p:nvSpPr>
        <p:spPr/>
        <p:txBody>
          <a:bodyPr>
            <a:noAutofit/>
          </a:bodyPr>
          <a:lstStyle/>
          <a:p>
            <a:pPr algn="ctr"/>
            <a:r>
              <a:rPr lang="en-US" sz="4800" b="1" dirty="0"/>
              <a:t>Marco’s Feasible Frontier </a:t>
            </a:r>
            <a:br>
              <a:rPr lang="en-US" sz="4800" b="1" dirty="0"/>
            </a:br>
            <a:endParaRPr lang="en-US" sz="4800" b="1" dirty="0"/>
          </a:p>
        </p:txBody>
      </p:sp>
      <p:pic>
        <p:nvPicPr>
          <p:cNvPr id="7" name="Content Placeholder 6">
            <a:extLst>
              <a:ext uri="{FF2B5EF4-FFF2-40B4-BE49-F238E27FC236}">
                <a16:creationId xmlns:a16="http://schemas.microsoft.com/office/drawing/2014/main" id="{CB877CCC-C31E-424A-B38C-721B308BFD59}"/>
              </a:ext>
            </a:extLst>
          </p:cNvPr>
          <p:cNvPicPr>
            <a:picLocks noGrp="1" noChangeAspect="1"/>
          </p:cNvPicPr>
          <p:nvPr>
            <p:ph idx="1"/>
          </p:nvPr>
        </p:nvPicPr>
        <p:blipFill>
          <a:blip r:embed="rId2"/>
          <a:stretch>
            <a:fillRect/>
          </a:stretch>
        </p:blipFill>
        <p:spPr>
          <a:xfrm>
            <a:off x="5670254" y="1886585"/>
            <a:ext cx="5098372" cy="4351338"/>
          </a:xfrm>
          <a:prstGeom prst="rect">
            <a:avLst/>
          </a:prstGeom>
        </p:spPr>
      </p:pic>
      <p:sp>
        <p:nvSpPr>
          <p:cNvPr id="8" name="TextBox 7">
            <a:extLst>
              <a:ext uri="{FF2B5EF4-FFF2-40B4-BE49-F238E27FC236}">
                <a16:creationId xmlns:a16="http://schemas.microsoft.com/office/drawing/2014/main" id="{20C265A0-8286-4BDA-9A6D-BE9F23492192}"/>
              </a:ext>
            </a:extLst>
          </p:cNvPr>
          <p:cNvSpPr txBox="1"/>
          <p:nvPr/>
        </p:nvSpPr>
        <p:spPr>
          <a:xfrm>
            <a:off x="914400" y="2123440"/>
            <a:ext cx="4755854" cy="1200329"/>
          </a:xfrm>
          <a:prstGeom prst="rect">
            <a:avLst/>
          </a:prstGeom>
          <a:noFill/>
        </p:spPr>
        <p:txBody>
          <a:bodyPr wrap="square" rtlCol="0">
            <a:spAutoFit/>
          </a:bodyPr>
          <a:lstStyle/>
          <a:p>
            <a:r>
              <a:rPr lang="en-US" sz="2400" dirty="0"/>
              <a:t>The dark line shows Marco’s feasible frontier using storage, and the shaded area shows his feasible set. </a:t>
            </a:r>
          </a:p>
        </p:txBody>
      </p:sp>
    </p:spTree>
    <p:extLst>
      <p:ext uri="{BB962C8B-B14F-4D97-AF65-F5344CB8AC3E}">
        <p14:creationId xmlns:p14="http://schemas.microsoft.com/office/powerpoint/2010/main" val="5626660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9A56-C11F-481C-9C80-84DFBE49ECA7}"/>
              </a:ext>
            </a:extLst>
          </p:cNvPr>
          <p:cNvSpPr>
            <a:spLocks noGrp="1"/>
          </p:cNvSpPr>
          <p:nvPr>
            <p:ph type="title"/>
          </p:nvPr>
        </p:nvSpPr>
        <p:spPr/>
        <p:txBody>
          <a:bodyPr>
            <a:noAutofit/>
          </a:bodyPr>
          <a:lstStyle/>
          <a:p>
            <a:pPr algn="ctr"/>
            <a:r>
              <a:rPr lang="en-US" sz="4800" b="1" dirty="0"/>
              <a:t>Marco’s Preferences </a:t>
            </a:r>
            <a:br>
              <a:rPr lang="en-US" sz="4800" b="1" dirty="0"/>
            </a:br>
            <a:endParaRPr lang="en-US" sz="4800" b="1" dirty="0"/>
          </a:p>
        </p:txBody>
      </p:sp>
      <p:pic>
        <p:nvPicPr>
          <p:cNvPr id="5" name="Content Placeholder 4">
            <a:extLst>
              <a:ext uri="{FF2B5EF4-FFF2-40B4-BE49-F238E27FC236}">
                <a16:creationId xmlns:a16="http://schemas.microsoft.com/office/drawing/2014/main" id="{1B9292AB-C36A-4863-9B5A-08BA4E15D1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6372" y="1767841"/>
            <a:ext cx="5530748" cy="4725034"/>
          </a:xfrm>
        </p:spPr>
      </p:pic>
      <p:sp>
        <p:nvSpPr>
          <p:cNvPr id="6" name="TextBox 5">
            <a:extLst>
              <a:ext uri="{FF2B5EF4-FFF2-40B4-BE49-F238E27FC236}">
                <a16:creationId xmlns:a16="http://schemas.microsoft.com/office/drawing/2014/main" id="{DC6E5445-4B74-4E3C-8013-E38BAD76B131}"/>
              </a:ext>
            </a:extLst>
          </p:cNvPr>
          <p:cNvSpPr txBox="1"/>
          <p:nvPr/>
        </p:nvSpPr>
        <p:spPr>
          <a:xfrm>
            <a:off x="1087120" y="2082800"/>
            <a:ext cx="4429760" cy="1200329"/>
          </a:xfrm>
          <a:prstGeom prst="rect">
            <a:avLst/>
          </a:prstGeom>
          <a:noFill/>
        </p:spPr>
        <p:txBody>
          <a:bodyPr wrap="square" rtlCol="0">
            <a:spAutoFit/>
          </a:bodyPr>
          <a:lstStyle/>
          <a:p>
            <a:r>
              <a:rPr lang="en-US" dirty="0"/>
              <a:t> </a:t>
            </a:r>
            <a:r>
              <a:rPr lang="en-US" sz="2400" dirty="0"/>
              <a:t>Marco’s reservation indifference curve goes through his endowment. </a:t>
            </a:r>
            <a:endParaRPr lang="en-US" dirty="0"/>
          </a:p>
        </p:txBody>
      </p:sp>
    </p:spTree>
    <p:extLst>
      <p:ext uri="{BB962C8B-B14F-4D97-AF65-F5344CB8AC3E}">
        <p14:creationId xmlns:p14="http://schemas.microsoft.com/office/powerpoint/2010/main" val="4597512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9280-C99F-4309-AB24-E07CA2F45A1B}"/>
              </a:ext>
            </a:extLst>
          </p:cNvPr>
          <p:cNvSpPr>
            <a:spLocks noGrp="1"/>
          </p:cNvSpPr>
          <p:nvPr>
            <p:ph type="title"/>
          </p:nvPr>
        </p:nvSpPr>
        <p:spPr/>
        <p:txBody>
          <a:bodyPr>
            <a:noAutofit/>
          </a:bodyPr>
          <a:lstStyle/>
          <a:p>
            <a:pPr algn="ctr"/>
            <a:r>
              <a:rPr lang="en-US" sz="4800" b="1" dirty="0"/>
              <a:t>Marco’s Decision to Store  (or Save)</a:t>
            </a:r>
            <a:br>
              <a:rPr lang="en-US" sz="4800" b="1" dirty="0"/>
            </a:br>
            <a:endParaRPr lang="en-US" sz="4800" b="1" dirty="0"/>
          </a:p>
        </p:txBody>
      </p:sp>
      <p:pic>
        <p:nvPicPr>
          <p:cNvPr id="5" name="Content Placeholder 4">
            <a:extLst>
              <a:ext uri="{FF2B5EF4-FFF2-40B4-BE49-F238E27FC236}">
                <a16:creationId xmlns:a16="http://schemas.microsoft.com/office/drawing/2014/main" id="{C50586D8-2153-4BBF-9E9D-74B0A75813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1280" y="1512969"/>
            <a:ext cx="6416040" cy="4817345"/>
          </a:xfrm>
        </p:spPr>
      </p:pic>
      <p:sp>
        <p:nvSpPr>
          <p:cNvPr id="6" name="TextBox 5">
            <a:extLst>
              <a:ext uri="{FF2B5EF4-FFF2-40B4-BE49-F238E27FC236}">
                <a16:creationId xmlns:a16="http://schemas.microsoft.com/office/drawing/2014/main" id="{7C551244-C5E9-4EFB-B5DA-76644216F4E2}"/>
              </a:ext>
            </a:extLst>
          </p:cNvPr>
          <p:cNvSpPr txBox="1"/>
          <p:nvPr/>
        </p:nvSpPr>
        <p:spPr>
          <a:xfrm>
            <a:off x="965200" y="1910080"/>
            <a:ext cx="4582160" cy="1200329"/>
          </a:xfrm>
          <a:prstGeom prst="rect">
            <a:avLst/>
          </a:prstGeom>
          <a:noFill/>
        </p:spPr>
        <p:txBody>
          <a:bodyPr wrap="square" rtlCol="0">
            <a:spAutoFit/>
          </a:bodyPr>
          <a:lstStyle/>
          <a:p>
            <a:r>
              <a:rPr lang="en-US" sz="2400" dirty="0"/>
              <a:t>Point H on Marco’s indifference curve denotes the amount of storage that he will choose.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D8D43A0-7B01-4B1E-A360-FDC4861BF626}"/>
                  </a:ext>
                </a:extLst>
              </p:cNvPr>
              <p:cNvSpPr txBox="1"/>
              <p:nvPr/>
            </p:nvSpPr>
            <p:spPr>
              <a:xfrm>
                <a:off x="838200" y="4800599"/>
                <a:ext cx="4057649" cy="1193981"/>
              </a:xfrm>
              <a:prstGeom prst="rect">
                <a:avLst/>
              </a:prstGeom>
              <a:noFill/>
            </p:spPr>
            <p:txBody>
              <a:bodyPr wrap="square" rtlCol="0">
                <a:spAutoFit/>
              </a:bodyPr>
              <a:lstStyle/>
              <a:p>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$100−$68</m:t>
                        </m:r>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1−0.2</m:t>
                        </m:r>
                      </m:e>
                    </m:d>
                    <m:r>
                      <a:rPr lang="en-US" b="0" i="1" smtClean="0">
                        <a:latin typeface="Cambria Math" panose="02040503050406030204" pitchFamily="18" charset="0"/>
                        <a:ea typeface="Cambria Math" panose="02040503050406030204" pitchFamily="18" charset="0"/>
                      </a:rPr>
                      <m:t>=$25.6</m:t>
                    </m:r>
                  </m:oMath>
                </a14:m>
                <a:r>
                  <a:rPr lang="en-US" b="0" dirty="0">
                    <a:ea typeface="Cambria Math" panose="02040503050406030204" pitchFamily="18" charset="0"/>
                  </a:rPr>
                  <a:t>;</a:t>
                </a:r>
              </a:p>
              <a:p>
                <a:endParaRPr lang="en-US"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𝑒𝑛𝑑𝑜𝑤𝑚𝑒𝑛𝑡</m:t>
                      </m:r>
                      <m:r>
                        <a:rPr lang="en-US" b="0" i="1" smtClean="0">
                          <a:latin typeface="Cambria Math" panose="02040503050406030204" pitchFamily="18" charset="0"/>
                        </a:rPr>
                        <m:t> −</m:t>
                      </m:r>
                      <m:r>
                        <a:rPr lang="en-US" b="0" i="1" smtClean="0">
                          <a:latin typeface="Cambria Math" panose="02040503050406030204" pitchFamily="18" charset="0"/>
                        </a:rPr>
                        <m:t>𝑐𝑜𝑛𝑠𝑢𝑚𝑝𝑡𝑖𝑜𝑛</m:t>
                      </m:r>
                      <m:r>
                        <a:rPr lang="en-US" b="0" i="1" smtClean="0">
                          <a:latin typeface="Cambria Math" panose="02040503050406030204" pitchFamily="18" charset="0"/>
                        </a:rPr>
                        <m:t> </m:t>
                      </m:r>
                      <m:r>
                        <a:rPr lang="en-US" b="0" i="1" smtClean="0">
                          <a:latin typeface="Cambria Math" panose="02040503050406030204" pitchFamily="18" charset="0"/>
                        </a:rPr>
                        <m:t>𝑡𝑜𝑑𝑎𝑦</m:t>
                      </m:r>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𝑑𝑒𝑝𝑟𝑒𝑐𝑖𝑎𝑡𝑖𝑜𝑛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𝑟𝑎𝑡𝑒</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TextBox 2">
                <a:extLst>
                  <a:ext uri="{FF2B5EF4-FFF2-40B4-BE49-F238E27FC236}">
                    <a16:creationId xmlns:a16="http://schemas.microsoft.com/office/drawing/2014/main" id="{5D8D43A0-7B01-4B1E-A360-FDC4861BF626}"/>
                  </a:ext>
                </a:extLst>
              </p:cNvPr>
              <p:cNvSpPr txBox="1">
                <a:spLocks noRot="1" noChangeAspect="1" noMove="1" noResize="1" noEditPoints="1" noAdjustHandles="1" noChangeArrowheads="1" noChangeShapeType="1" noTextEdit="1"/>
              </p:cNvSpPr>
              <p:nvPr/>
            </p:nvSpPr>
            <p:spPr>
              <a:xfrm>
                <a:off x="838200" y="4800599"/>
                <a:ext cx="4057649" cy="1193981"/>
              </a:xfrm>
              <a:prstGeom prst="rect">
                <a:avLst/>
              </a:prstGeom>
              <a:blipFill>
                <a:blip r:embed="rId3"/>
                <a:stretch>
                  <a:fillRect t="-2551" b="-3571"/>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7D3D9DEB-EFF0-4634-A192-FC3B162F9859}"/>
              </a:ext>
            </a:extLst>
          </p:cNvPr>
          <p:cNvCxnSpPr/>
          <p:nvPr/>
        </p:nvCxnSpPr>
        <p:spPr>
          <a:xfrm>
            <a:off x="4829175" y="5038725"/>
            <a:ext cx="120015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29010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61192-E49A-447A-9A3F-779035B05A70}"/>
              </a:ext>
            </a:extLst>
          </p:cNvPr>
          <p:cNvSpPr>
            <a:spLocks noGrp="1"/>
          </p:cNvSpPr>
          <p:nvPr>
            <p:ph type="title"/>
          </p:nvPr>
        </p:nvSpPr>
        <p:spPr/>
        <p:txBody>
          <a:bodyPr>
            <a:noAutofit/>
          </a:bodyPr>
          <a:lstStyle/>
          <a:p>
            <a:pPr algn="ctr"/>
            <a:r>
              <a:rPr lang="en-US" sz="4800" b="1" dirty="0"/>
              <a:t>Marco’s Decision to Lend </a:t>
            </a:r>
            <a:br>
              <a:rPr lang="en-US" sz="4800" b="1" dirty="0"/>
            </a:br>
            <a:endParaRPr lang="en-US" sz="4800" b="1" dirty="0"/>
          </a:p>
        </p:txBody>
      </p:sp>
      <p:pic>
        <p:nvPicPr>
          <p:cNvPr id="5" name="Content Placeholder 4">
            <a:extLst>
              <a:ext uri="{FF2B5EF4-FFF2-40B4-BE49-F238E27FC236}">
                <a16:creationId xmlns:a16="http://schemas.microsoft.com/office/drawing/2014/main" id="{DA4F5EF9-BE9D-4B98-89F1-44E1437F85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3679" y="1564640"/>
            <a:ext cx="6584783" cy="4928235"/>
          </a:xfrm>
        </p:spPr>
      </p:pic>
      <p:sp>
        <p:nvSpPr>
          <p:cNvPr id="6" name="TextBox 5">
            <a:extLst>
              <a:ext uri="{FF2B5EF4-FFF2-40B4-BE49-F238E27FC236}">
                <a16:creationId xmlns:a16="http://schemas.microsoft.com/office/drawing/2014/main" id="{32E4B420-08AB-4699-8ED1-E896934034CB}"/>
              </a:ext>
            </a:extLst>
          </p:cNvPr>
          <p:cNvSpPr txBox="1"/>
          <p:nvPr/>
        </p:nvSpPr>
        <p:spPr>
          <a:xfrm>
            <a:off x="1055678" y="3205528"/>
            <a:ext cx="4078138"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light line shows the feasible frontier when Marco lends at 10%.</a:t>
            </a:r>
          </a:p>
          <a:p>
            <a:pPr marL="342900" indent="-342900">
              <a:buFont typeface="Arial" panose="020B0604020202020204" pitchFamily="34" charset="0"/>
              <a:buChar char="•"/>
            </a:pPr>
            <a:r>
              <a:rPr lang="en-US" sz="2000" dirty="0"/>
              <a:t>In a modern economy, there are a variety of financial instruments that Marco can use to shift consumption to the future by lending such as term deposits, or bonds issued by companies or by the government.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5A4B576-CD9A-41D0-9774-BAFCFDD94479}"/>
                  </a:ext>
                </a:extLst>
              </p:cNvPr>
              <p:cNvSpPr txBox="1"/>
              <p:nvPr/>
            </p:nvSpPr>
            <p:spPr>
              <a:xfrm>
                <a:off x="1535748" y="2213391"/>
                <a:ext cx="341820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$100</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1+0.1</m:t>
                          </m:r>
                        </m:e>
                      </m:d>
                      <m:r>
                        <a:rPr lang="en-US" b="0" i="1" smtClean="0">
                          <a:latin typeface="Cambria Math" panose="02040503050406030204" pitchFamily="18" charset="0"/>
                          <a:ea typeface="Cambria Math" panose="02040503050406030204" pitchFamily="18" charset="0"/>
                        </a:rPr>
                        <m:t>=$110;</m:t>
                      </m:r>
                    </m:oMath>
                  </m:oMathPara>
                </a14:m>
                <a:endParaRPr lang="en-US"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𝑃𝑟𝑖𝑛𝑐𝑖𝑝𝑎𝑙</m:t>
                      </m:r>
                      <m:r>
                        <a:rPr lang="en-US" b="0" i="1" smtClean="0">
                          <a:latin typeface="Cambria Math" panose="02040503050406030204" pitchFamily="18" charset="0"/>
                        </a:rPr>
                        <m:t> ×(1+</m:t>
                      </m:r>
                      <m:r>
                        <a:rPr lang="en-US" b="0" i="1" smtClean="0">
                          <a:latin typeface="Cambria Math" panose="02040503050406030204" pitchFamily="18" charset="0"/>
                          <a:ea typeface="Cambria Math" panose="02040503050406030204" pitchFamily="18" charset="0"/>
                        </a:rPr>
                        <m:t>𝑖𝑛𝑡𝑒𝑟𝑒𝑠𝑡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𝑟𝑎𝑡𝑒</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4" name="TextBox 3">
                <a:extLst>
                  <a:ext uri="{FF2B5EF4-FFF2-40B4-BE49-F238E27FC236}">
                    <a16:creationId xmlns:a16="http://schemas.microsoft.com/office/drawing/2014/main" id="{B5A4B576-CD9A-41D0-9774-BAFCFDD94479}"/>
                  </a:ext>
                </a:extLst>
              </p:cNvPr>
              <p:cNvSpPr txBox="1">
                <a:spLocks noRot="1" noChangeAspect="1" noMove="1" noResize="1" noEditPoints="1" noAdjustHandles="1" noChangeArrowheads="1" noChangeShapeType="1" noTextEdit="1"/>
              </p:cNvSpPr>
              <p:nvPr/>
            </p:nvSpPr>
            <p:spPr>
              <a:xfrm>
                <a:off x="1535748" y="2213391"/>
                <a:ext cx="3418204" cy="646331"/>
              </a:xfrm>
              <a:prstGeom prst="rect">
                <a:avLst/>
              </a:prstGeom>
              <a:blipFill>
                <a:blip r:embed="rId3"/>
                <a:stretch>
                  <a:fillRect b="-7547"/>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680761A2-BB5C-4233-958C-E98275149C6C}"/>
              </a:ext>
            </a:extLst>
          </p:cNvPr>
          <p:cNvCxnSpPr>
            <a:cxnSpLocks/>
          </p:cNvCxnSpPr>
          <p:nvPr/>
        </p:nvCxnSpPr>
        <p:spPr>
          <a:xfrm>
            <a:off x="4781550" y="2536556"/>
            <a:ext cx="1390650"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674082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2B15B-0F9E-431D-B8E0-4034FF2C19D6}"/>
              </a:ext>
            </a:extLst>
          </p:cNvPr>
          <p:cNvSpPr>
            <a:spLocks noGrp="1"/>
          </p:cNvSpPr>
          <p:nvPr>
            <p:ph type="title"/>
          </p:nvPr>
        </p:nvSpPr>
        <p:spPr/>
        <p:txBody>
          <a:bodyPr>
            <a:noAutofit/>
          </a:bodyPr>
          <a:lstStyle/>
          <a:p>
            <a:pPr algn="ctr"/>
            <a:r>
              <a:rPr lang="en-US" sz="4800" b="1" dirty="0"/>
              <a:t>The Effect of the Decision to Lend </a:t>
            </a:r>
            <a:br>
              <a:rPr lang="en-US" sz="4800" b="1" dirty="0"/>
            </a:br>
            <a:endParaRPr lang="en-US" sz="4800" b="1" dirty="0"/>
          </a:p>
        </p:txBody>
      </p:sp>
      <p:pic>
        <p:nvPicPr>
          <p:cNvPr id="5" name="Content Placeholder 4">
            <a:extLst>
              <a:ext uri="{FF2B5EF4-FFF2-40B4-BE49-F238E27FC236}">
                <a16:creationId xmlns:a16="http://schemas.microsoft.com/office/drawing/2014/main" id="{8A04F942-B177-45F3-8F20-42B767B482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4080" y="1690688"/>
            <a:ext cx="6904486" cy="4704715"/>
          </a:xfrm>
        </p:spPr>
      </p:pic>
      <p:sp>
        <p:nvSpPr>
          <p:cNvPr id="7" name="TextBox 6">
            <a:extLst>
              <a:ext uri="{FF2B5EF4-FFF2-40B4-BE49-F238E27FC236}">
                <a16:creationId xmlns:a16="http://schemas.microsoft.com/office/drawing/2014/main" id="{1E0F278B-715C-44A7-A9F7-C515B94EB84A}"/>
              </a:ext>
            </a:extLst>
          </p:cNvPr>
          <p:cNvSpPr txBox="1"/>
          <p:nvPr/>
        </p:nvSpPr>
        <p:spPr>
          <a:xfrm>
            <a:off x="1097280" y="2113280"/>
            <a:ext cx="4318000" cy="830997"/>
          </a:xfrm>
          <a:prstGeom prst="rect">
            <a:avLst/>
          </a:prstGeom>
          <a:noFill/>
        </p:spPr>
        <p:txBody>
          <a:bodyPr wrap="square" rtlCol="0">
            <a:spAutoFit/>
          </a:bodyPr>
          <a:lstStyle/>
          <a:p>
            <a:r>
              <a:rPr lang="en-US" sz="2400" dirty="0"/>
              <a:t>Marco is now able to reach a higher indifference curve</a:t>
            </a:r>
            <a:r>
              <a:rPr lang="en-US" dirty="0"/>
              <a:t>. </a:t>
            </a:r>
          </a:p>
        </p:txBody>
      </p:sp>
    </p:spTree>
    <p:extLst>
      <p:ext uri="{BB962C8B-B14F-4D97-AF65-F5344CB8AC3E}">
        <p14:creationId xmlns:p14="http://schemas.microsoft.com/office/powerpoint/2010/main" val="34685463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365125"/>
            <a:ext cx="10515600" cy="935641"/>
          </a:xfrm>
        </p:spPr>
        <p:txBody>
          <a:bodyPr>
            <a:normAutofit/>
          </a:bodyPr>
          <a:lstStyle/>
          <a:p>
            <a:pPr algn="ctr"/>
            <a:r>
              <a:rPr lang="en-GB" sz="4800" dirty="0">
                <a:latin typeface="+mn-lt"/>
              </a:rPr>
              <a:t>Saving And Lending</a:t>
            </a:r>
          </a:p>
        </p:txBody>
      </p:sp>
      <p:sp>
        <p:nvSpPr>
          <p:cNvPr id="6" name="TextBox 5"/>
          <p:cNvSpPr txBox="1"/>
          <p:nvPr/>
        </p:nvSpPr>
        <p:spPr>
          <a:xfrm>
            <a:off x="299321" y="1610058"/>
            <a:ext cx="5227719" cy="2308324"/>
          </a:xfrm>
          <a:prstGeom prst="rect">
            <a:avLst/>
          </a:prstGeom>
          <a:noFill/>
        </p:spPr>
        <p:txBody>
          <a:bodyPr wrap="square" rtlCol="0">
            <a:spAutoFit/>
          </a:bodyPr>
          <a:lstStyle/>
          <a:p>
            <a:r>
              <a:rPr lang="en-GB" sz="2400" dirty="0"/>
              <a:t>A </a:t>
            </a:r>
            <a:r>
              <a:rPr lang="en-GB" sz="2400" b="1" dirty="0"/>
              <a:t>saver</a:t>
            </a:r>
            <a:r>
              <a:rPr lang="en-GB" sz="2400" dirty="0"/>
              <a:t> smoothes his consumption by postponing it into the future.</a:t>
            </a:r>
          </a:p>
          <a:p>
            <a:endParaRPr lang="en-GB" sz="2400" dirty="0"/>
          </a:p>
          <a:p>
            <a:r>
              <a:rPr lang="en-GB" sz="2400" b="1" dirty="0"/>
              <a:t>Lending</a:t>
            </a:r>
            <a:r>
              <a:rPr lang="en-GB" sz="2400" dirty="0"/>
              <a:t> money at interest </a:t>
            </a:r>
            <a:r>
              <a:rPr lang="en-GB" sz="2400" u="sng" dirty="0"/>
              <a:t>expands the saver’s feasible set</a:t>
            </a:r>
            <a:r>
              <a:rPr lang="en-GB" sz="2400" dirty="0"/>
              <a:t>, compared to simply storing it.</a:t>
            </a:r>
          </a:p>
        </p:txBody>
      </p:sp>
      <p:pic>
        <p:nvPicPr>
          <p:cNvPr id="7" name="Picture 6" descr="figure-10-06-f.jpg"/>
          <p:cNvPicPr>
            <a:picLocks noChangeAspect="1"/>
          </p:cNvPicPr>
          <p:nvPr/>
        </p:nvPicPr>
        <p:blipFill>
          <a:blip r:embed="rId2"/>
          <a:stretch>
            <a:fillRect/>
          </a:stretch>
        </p:blipFill>
        <p:spPr>
          <a:xfrm>
            <a:off x="5527040" y="1294335"/>
            <a:ext cx="6238003" cy="5213284"/>
          </a:xfrm>
          <a:prstGeom prst="rect">
            <a:avLst/>
          </a:prstGeom>
        </p:spPr>
      </p:pic>
    </p:spTree>
    <p:extLst>
      <p:ext uri="{BB962C8B-B14F-4D97-AF65-F5344CB8AC3E}">
        <p14:creationId xmlns:p14="http://schemas.microsoft.com/office/powerpoint/2010/main" val="19433207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82B698-0845-4DA2-85B6-6B64F5DA6A3F}"/>
              </a:ext>
            </a:extLst>
          </p:cNvPr>
          <p:cNvSpPr>
            <a:spLocks noGrp="1"/>
          </p:cNvSpPr>
          <p:nvPr>
            <p:ph type="title"/>
          </p:nvPr>
        </p:nvSpPr>
        <p:spPr/>
        <p:txBody>
          <a:bodyPr/>
          <a:lstStyle/>
          <a:p>
            <a:r>
              <a:rPr lang="en-US" b="1" dirty="0"/>
              <a:t>Investment: A Path to Smooth Out the Consumption </a:t>
            </a:r>
          </a:p>
        </p:txBody>
      </p:sp>
    </p:spTree>
    <p:extLst>
      <p:ext uri="{BB962C8B-B14F-4D97-AF65-F5344CB8AC3E}">
        <p14:creationId xmlns:p14="http://schemas.microsoft.com/office/powerpoint/2010/main" val="10158395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95A688-E91A-4794-A643-69C26FCEA9BC}"/>
              </a:ext>
            </a:extLst>
          </p:cNvPr>
          <p:cNvSpPr>
            <a:spLocks noGrp="1"/>
          </p:cNvSpPr>
          <p:nvPr>
            <p:ph type="title"/>
          </p:nvPr>
        </p:nvSpPr>
        <p:spPr/>
        <p:txBody>
          <a:bodyPr/>
          <a:lstStyle/>
          <a:p>
            <a:pPr algn="ctr"/>
            <a:r>
              <a:rPr lang="en-US" b="1" dirty="0"/>
              <a:t>Investing in a High-Return Project</a:t>
            </a:r>
            <a:endParaRPr lang="en-US" dirty="0"/>
          </a:p>
        </p:txBody>
      </p:sp>
      <p:pic>
        <p:nvPicPr>
          <p:cNvPr id="11" name="Content Placeholder 10">
            <a:extLst>
              <a:ext uri="{FF2B5EF4-FFF2-40B4-BE49-F238E27FC236}">
                <a16:creationId xmlns:a16="http://schemas.microsoft.com/office/drawing/2014/main" id="{5CDFBDB6-081D-41BD-A5BB-8F9C3BF148A1}"/>
              </a:ext>
            </a:extLst>
          </p:cNvPr>
          <p:cNvPicPr>
            <a:picLocks noGrp="1" noChangeAspect="1"/>
          </p:cNvPicPr>
          <p:nvPr>
            <p:ph idx="1"/>
          </p:nvPr>
        </p:nvPicPr>
        <p:blipFill>
          <a:blip r:embed="rId2"/>
          <a:stretch>
            <a:fillRect/>
          </a:stretch>
        </p:blipFill>
        <p:spPr>
          <a:xfrm>
            <a:off x="5000625" y="1261021"/>
            <a:ext cx="5514975" cy="5231854"/>
          </a:xfrm>
          <a:prstGeom prst="rect">
            <a:avLst/>
          </a:prstGeom>
        </p:spPr>
      </p:pic>
      <p:sp>
        <p:nvSpPr>
          <p:cNvPr id="12" name="TextBox 11">
            <a:extLst>
              <a:ext uri="{FF2B5EF4-FFF2-40B4-BE49-F238E27FC236}">
                <a16:creationId xmlns:a16="http://schemas.microsoft.com/office/drawing/2014/main" id="{E74B666E-6CD8-47C3-961B-C5CF4C6CD26F}"/>
              </a:ext>
            </a:extLst>
          </p:cNvPr>
          <p:cNvSpPr txBox="1"/>
          <p:nvPr/>
        </p:nvSpPr>
        <p:spPr>
          <a:xfrm>
            <a:off x="838200" y="1895475"/>
            <a:ext cx="3000375" cy="1477328"/>
          </a:xfrm>
          <a:prstGeom prst="rect">
            <a:avLst/>
          </a:prstGeom>
          <a:noFill/>
        </p:spPr>
        <p:txBody>
          <a:bodyPr wrap="square" rtlCol="0">
            <a:spAutoFit/>
          </a:bodyPr>
          <a:lstStyle/>
          <a:p>
            <a:r>
              <a:rPr lang="en-US" b="1" dirty="0"/>
              <a:t>The return on investment </a:t>
            </a:r>
          </a:p>
          <a:p>
            <a:r>
              <a:rPr lang="en-US" dirty="0"/>
              <a:t>If Marco were to invest all of his grain, he could harvest $150 worth of grain later. </a:t>
            </a:r>
          </a:p>
          <a:p>
            <a:endParaRPr lang="en-US" dirty="0"/>
          </a:p>
        </p:txBody>
      </p:sp>
    </p:spTree>
    <p:extLst>
      <p:ext uri="{BB962C8B-B14F-4D97-AF65-F5344CB8AC3E}">
        <p14:creationId xmlns:p14="http://schemas.microsoft.com/office/powerpoint/2010/main" val="1641679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F166D-A76A-4324-A838-DA657E4BC7F1}"/>
              </a:ext>
            </a:extLst>
          </p:cNvPr>
          <p:cNvSpPr>
            <a:spLocks noGrp="1"/>
          </p:cNvSpPr>
          <p:nvPr>
            <p:ph type="title"/>
          </p:nvPr>
        </p:nvSpPr>
        <p:spPr/>
        <p:txBody>
          <a:bodyPr/>
          <a:lstStyle/>
          <a:p>
            <a:pPr algn="ctr"/>
            <a:r>
              <a:rPr lang="en-US" dirty="0"/>
              <a:t>Money And Trust Are Closely Related </a:t>
            </a:r>
            <a:r>
              <a:rPr lang="en-US" sz="2400" i="1" dirty="0"/>
              <a:t>(2 of 2)</a:t>
            </a:r>
            <a:endParaRPr lang="en-US" dirty="0"/>
          </a:p>
        </p:txBody>
      </p:sp>
      <p:sp>
        <p:nvSpPr>
          <p:cNvPr id="3" name="Content Placeholder 2">
            <a:extLst>
              <a:ext uri="{FF2B5EF4-FFF2-40B4-BE49-F238E27FC236}">
                <a16:creationId xmlns:a16="http://schemas.microsoft.com/office/drawing/2014/main" id="{9FE51F9E-141C-4157-87E8-C4DE2C181B5E}"/>
              </a:ext>
            </a:extLst>
          </p:cNvPr>
          <p:cNvSpPr>
            <a:spLocks noGrp="1"/>
          </p:cNvSpPr>
          <p:nvPr>
            <p:ph idx="1"/>
          </p:nvPr>
        </p:nvSpPr>
        <p:spPr/>
        <p:txBody>
          <a:bodyPr>
            <a:normAutofit fontScale="92500" lnSpcReduction="20000"/>
          </a:bodyPr>
          <a:lstStyle/>
          <a:p>
            <a:pPr marL="0" indent="0">
              <a:buNone/>
            </a:pPr>
            <a:r>
              <a:rPr lang="en-US" sz="2600" dirty="0">
                <a:solidFill>
                  <a:srgbClr val="C00000"/>
                </a:solidFill>
              </a:rPr>
              <a:t> A careful assessment made by the moneylenders make default rare.</a:t>
            </a:r>
          </a:p>
          <a:p>
            <a:pPr marL="0" indent="0">
              <a:buNone/>
            </a:pPr>
            <a:endParaRPr lang="en-US" sz="2600" dirty="0">
              <a:solidFill>
                <a:srgbClr val="C00000"/>
              </a:solidFill>
            </a:endParaRPr>
          </a:p>
          <a:p>
            <a:r>
              <a:rPr lang="en-US" sz="2600" dirty="0"/>
              <a:t>Economically speaking, lenders’ robust </a:t>
            </a:r>
            <a:r>
              <a:rPr lang="en-US" sz="2600" b="1" dirty="0">
                <a:solidFill>
                  <a:schemeClr val="accent1"/>
                </a:solidFill>
              </a:rPr>
              <a:t>risk management </a:t>
            </a:r>
            <a:r>
              <a:rPr lang="en-US" sz="2600" dirty="0"/>
              <a:t>reduces “credit risk” or the risk of defaults.</a:t>
            </a:r>
          </a:p>
          <a:p>
            <a:pPr marL="0" indent="0">
              <a:buNone/>
            </a:pPr>
            <a:r>
              <a:rPr lang="en-US" sz="2600" dirty="0"/>
              <a:t>In countries with </a:t>
            </a:r>
            <a:r>
              <a:rPr lang="en-US" sz="2600" b="1" dirty="0"/>
              <a:t>less developed </a:t>
            </a:r>
            <a:r>
              <a:rPr lang="en-US" sz="2600" dirty="0"/>
              <a:t>financial system, the cost of monitoring is usually </a:t>
            </a:r>
            <a:r>
              <a:rPr lang="en-US" sz="2600" b="1" dirty="0"/>
              <a:t>very high </a:t>
            </a:r>
            <a:r>
              <a:rPr lang="en-US" sz="2600" dirty="0"/>
              <a:t>and lending is not a very profitable business.</a:t>
            </a:r>
          </a:p>
          <a:p>
            <a:pPr marL="0" indent="0">
              <a:buNone/>
            </a:pPr>
            <a:endParaRPr lang="en-US" sz="2600" dirty="0"/>
          </a:p>
          <a:p>
            <a:pPr marL="0" indent="0">
              <a:buNone/>
            </a:pPr>
            <a:r>
              <a:rPr lang="en-US" sz="2600" dirty="0"/>
              <a:t>However, in financially developed countries, with the existence of credit rating and credit monitoring agencies, this cost is much less:</a:t>
            </a:r>
          </a:p>
          <a:p>
            <a:pPr marL="0" indent="0">
              <a:buNone/>
            </a:pPr>
            <a:endParaRPr lang="en-US" sz="2600" dirty="0"/>
          </a:p>
          <a:p>
            <a:pPr lvl="2"/>
            <a:r>
              <a:rPr lang="en-US" sz="2600" dirty="0"/>
              <a:t>This increases the incentives to make loans and</a:t>
            </a:r>
          </a:p>
          <a:p>
            <a:pPr lvl="2"/>
            <a:r>
              <a:rPr lang="en-US" sz="2600" dirty="0"/>
              <a:t>Reduces the interest rate.</a:t>
            </a:r>
          </a:p>
          <a:p>
            <a:endParaRPr lang="en-US" dirty="0"/>
          </a:p>
        </p:txBody>
      </p:sp>
    </p:spTree>
    <p:extLst>
      <p:ext uri="{BB962C8B-B14F-4D97-AF65-F5344CB8AC3E}">
        <p14:creationId xmlns:p14="http://schemas.microsoft.com/office/powerpoint/2010/main" val="15707902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AE95-DA85-4BAC-8F94-8D0E51845DFD}"/>
              </a:ext>
            </a:extLst>
          </p:cNvPr>
          <p:cNvSpPr>
            <a:spLocks noGrp="1"/>
          </p:cNvSpPr>
          <p:nvPr>
            <p:ph type="title"/>
          </p:nvPr>
        </p:nvSpPr>
        <p:spPr/>
        <p:txBody>
          <a:bodyPr/>
          <a:lstStyle/>
          <a:p>
            <a:pPr algn="ctr"/>
            <a:r>
              <a:rPr lang="en-US" b="1" dirty="0"/>
              <a:t>Investing in a High-Return Project</a:t>
            </a:r>
          </a:p>
        </p:txBody>
      </p:sp>
      <p:pic>
        <p:nvPicPr>
          <p:cNvPr id="5" name="Content Placeholder 4">
            <a:extLst>
              <a:ext uri="{FF2B5EF4-FFF2-40B4-BE49-F238E27FC236}">
                <a16:creationId xmlns:a16="http://schemas.microsoft.com/office/drawing/2014/main" id="{8BF68125-7298-480E-8BA4-44391BD67DF6}"/>
              </a:ext>
            </a:extLst>
          </p:cNvPr>
          <p:cNvPicPr>
            <a:picLocks noGrp="1" noChangeAspect="1"/>
          </p:cNvPicPr>
          <p:nvPr>
            <p:ph idx="1"/>
          </p:nvPr>
        </p:nvPicPr>
        <p:blipFill>
          <a:blip r:embed="rId2"/>
          <a:stretch>
            <a:fillRect/>
          </a:stretch>
        </p:blipFill>
        <p:spPr>
          <a:xfrm>
            <a:off x="5507569" y="2006600"/>
            <a:ext cx="5970055" cy="4351338"/>
          </a:xfrm>
          <a:prstGeom prst="rect">
            <a:avLst/>
          </a:prstGeom>
        </p:spPr>
      </p:pic>
      <p:sp>
        <p:nvSpPr>
          <p:cNvPr id="6" name="TextBox 5">
            <a:extLst>
              <a:ext uri="{FF2B5EF4-FFF2-40B4-BE49-F238E27FC236}">
                <a16:creationId xmlns:a16="http://schemas.microsoft.com/office/drawing/2014/main" id="{7C4EA04D-E873-4960-B777-1E91527127EC}"/>
              </a:ext>
            </a:extLst>
          </p:cNvPr>
          <p:cNvSpPr txBox="1"/>
          <p:nvPr/>
        </p:nvSpPr>
        <p:spPr>
          <a:xfrm>
            <a:off x="962024" y="2114550"/>
            <a:ext cx="3667126" cy="1754326"/>
          </a:xfrm>
          <a:prstGeom prst="rect">
            <a:avLst/>
          </a:prstGeom>
          <a:noFill/>
        </p:spPr>
        <p:txBody>
          <a:bodyPr wrap="square" rtlCol="0">
            <a:spAutoFit/>
          </a:bodyPr>
          <a:lstStyle/>
          <a:p>
            <a:r>
              <a:rPr lang="en-US" b="1" dirty="0"/>
              <a:t>The return on investment </a:t>
            </a:r>
          </a:p>
          <a:p>
            <a:r>
              <a:rPr lang="en-US" dirty="0"/>
              <a:t>The slope of the red line is −1.5, where the absolute value (1.5) is 1 plus the rate of return on the investment. </a:t>
            </a:r>
          </a:p>
          <a:p>
            <a:endParaRPr lang="en-US" dirty="0"/>
          </a:p>
        </p:txBody>
      </p:sp>
    </p:spTree>
    <p:extLst>
      <p:ext uri="{BB962C8B-B14F-4D97-AF65-F5344CB8AC3E}">
        <p14:creationId xmlns:p14="http://schemas.microsoft.com/office/powerpoint/2010/main" val="25150881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7B5FA1-0408-4D53-9826-9E772A059F3B}"/>
              </a:ext>
            </a:extLst>
          </p:cNvPr>
          <p:cNvSpPr>
            <a:spLocks noGrp="1"/>
          </p:cNvSpPr>
          <p:nvPr>
            <p:ph type="title"/>
          </p:nvPr>
        </p:nvSpPr>
        <p:spPr/>
        <p:txBody>
          <a:bodyPr>
            <a:normAutofit/>
          </a:bodyPr>
          <a:lstStyle/>
          <a:p>
            <a:pPr algn="ctr"/>
            <a:r>
              <a:rPr lang="en-US" sz="4800" b="1" dirty="0"/>
              <a:t>Investing in a High-Return Project</a:t>
            </a:r>
          </a:p>
        </p:txBody>
      </p:sp>
      <p:pic>
        <p:nvPicPr>
          <p:cNvPr id="6" name="Content Placeholder 5">
            <a:extLst>
              <a:ext uri="{FF2B5EF4-FFF2-40B4-BE49-F238E27FC236}">
                <a16:creationId xmlns:a16="http://schemas.microsoft.com/office/drawing/2014/main" id="{E5EC53D1-2BDD-43CA-A22D-610736179346}"/>
              </a:ext>
            </a:extLst>
          </p:cNvPr>
          <p:cNvPicPr>
            <a:picLocks noGrp="1" noChangeAspect="1"/>
          </p:cNvPicPr>
          <p:nvPr>
            <p:ph idx="1"/>
          </p:nvPr>
        </p:nvPicPr>
        <p:blipFill>
          <a:blip r:embed="rId2"/>
          <a:stretch>
            <a:fillRect/>
          </a:stretch>
        </p:blipFill>
        <p:spPr>
          <a:xfrm>
            <a:off x="5695950" y="1282699"/>
            <a:ext cx="5541430" cy="5256951"/>
          </a:xfrm>
          <a:prstGeom prst="rect">
            <a:avLst/>
          </a:prstGeom>
        </p:spPr>
      </p:pic>
      <p:sp>
        <p:nvSpPr>
          <p:cNvPr id="7" name="TextBox 6">
            <a:extLst>
              <a:ext uri="{FF2B5EF4-FFF2-40B4-BE49-F238E27FC236}">
                <a16:creationId xmlns:a16="http://schemas.microsoft.com/office/drawing/2014/main" id="{E363EBB2-57C7-41E1-856E-AEB00FB974A1}"/>
              </a:ext>
            </a:extLst>
          </p:cNvPr>
          <p:cNvSpPr txBox="1"/>
          <p:nvPr/>
        </p:nvSpPr>
        <p:spPr>
          <a:xfrm>
            <a:off x="1038225" y="2181225"/>
            <a:ext cx="3228975" cy="2308324"/>
          </a:xfrm>
          <a:prstGeom prst="rect">
            <a:avLst/>
          </a:prstGeom>
          <a:noFill/>
        </p:spPr>
        <p:txBody>
          <a:bodyPr wrap="square" rtlCol="0">
            <a:spAutoFit/>
          </a:bodyPr>
          <a:lstStyle/>
          <a:p>
            <a:pPr fontAlgn="base"/>
            <a:r>
              <a:rPr lang="en-US" b="1" dirty="0"/>
              <a:t>Marco’s optimal choice </a:t>
            </a:r>
          </a:p>
          <a:p>
            <a:pPr fontAlgn="base"/>
            <a:r>
              <a:rPr lang="en-US" dirty="0"/>
              <a:t>Marco chooses to consume $60 now and $60 later, as shown by point K. </a:t>
            </a:r>
          </a:p>
          <a:p>
            <a:pPr fontAlgn="base"/>
            <a:endParaRPr lang="en-US" dirty="0"/>
          </a:p>
          <a:p>
            <a:pPr fontAlgn="base"/>
            <a:r>
              <a:rPr lang="en-US" dirty="0"/>
              <a:t>At this point, the feasible frontier is tangent to an indifference curve.</a:t>
            </a:r>
          </a:p>
        </p:txBody>
      </p:sp>
    </p:spTree>
    <p:extLst>
      <p:ext uri="{BB962C8B-B14F-4D97-AF65-F5344CB8AC3E}">
        <p14:creationId xmlns:p14="http://schemas.microsoft.com/office/powerpoint/2010/main" val="41915060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E30F-9AD1-435C-AF27-D5221B6E0119}"/>
              </a:ext>
            </a:extLst>
          </p:cNvPr>
          <p:cNvSpPr>
            <a:spLocks noGrp="1"/>
          </p:cNvSpPr>
          <p:nvPr>
            <p:ph type="title"/>
          </p:nvPr>
        </p:nvSpPr>
        <p:spPr/>
        <p:txBody>
          <a:bodyPr>
            <a:normAutofit/>
          </a:bodyPr>
          <a:lstStyle/>
          <a:p>
            <a:pPr algn="ctr"/>
            <a:r>
              <a:rPr lang="en-US" sz="4000" b="1" dirty="0"/>
              <a:t>Invest All Plan</a:t>
            </a:r>
          </a:p>
        </p:txBody>
      </p:sp>
      <p:sp>
        <p:nvSpPr>
          <p:cNvPr id="3" name="Content Placeholder 2">
            <a:extLst>
              <a:ext uri="{FF2B5EF4-FFF2-40B4-BE49-F238E27FC236}">
                <a16:creationId xmlns:a16="http://schemas.microsoft.com/office/drawing/2014/main" id="{93502F18-BDD4-4574-A16B-5CC573D689BA}"/>
              </a:ext>
            </a:extLst>
          </p:cNvPr>
          <p:cNvSpPr>
            <a:spLocks noGrp="1"/>
          </p:cNvSpPr>
          <p:nvPr>
            <p:ph idx="1"/>
          </p:nvPr>
        </p:nvSpPr>
        <p:spPr/>
        <p:txBody>
          <a:bodyPr/>
          <a:lstStyle/>
          <a:p>
            <a:r>
              <a:rPr lang="en-US" dirty="0"/>
              <a:t>If Marco could get a loan at 10%, he would quickly see that he would be better off with an entirely new plan: </a:t>
            </a:r>
          </a:p>
          <a:p>
            <a:pPr marL="0" indent="0">
              <a:buNone/>
            </a:pPr>
            <a:endParaRPr lang="en-US" dirty="0"/>
          </a:p>
          <a:p>
            <a:pPr lvl="1"/>
            <a:r>
              <a:rPr lang="en-US" sz="2800" dirty="0"/>
              <a:t>invest everything he has, with a harvest next year of $150, but also borrow now in order to be able to consume more both now and in the future. </a:t>
            </a:r>
          </a:p>
        </p:txBody>
      </p:sp>
    </p:spTree>
    <p:extLst>
      <p:ext uri="{BB962C8B-B14F-4D97-AF65-F5344CB8AC3E}">
        <p14:creationId xmlns:p14="http://schemas.microsoft.com/office/powerpoint/2010/main" val="16423410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8469-09AB-4E75-B8F0-6470FF0CA661}"/>
              </a:ext>
            </a:extLst>
          </p:cNvPr>
          <p:cNvSpPr>
            <a:spLocks noGrp="1"/>
          </p:cNvSpPr>
          <p:nvPr>
            <p:ph type="title"/>
          </p:nvPr>
        </p:nvSpPr>
        <p:spPr/>
        <p:txBody>
          <a:bodyPr/>
          <a:lstStyle/>
          <a:p>
            <a:pPr algn="ctr"/>
            <a:r>
              <a:rPr lang="en-US" b="1" dirty="0"/>
              <a:t>Borrowing To Invest In A High-return Project</a:t>
            </a:r>
          </a:p>
        </p:txBody>
      </p:sp>
      <p:pic>
        <p:nvPicPr>
          <p:cNvPr id="4" name="Content Placeholder 3">
            <a:extLst>
              <a:ext uri="{FF2B5EF4-FFF2-40B4-BE49-F238E27FC236}">
                <a16:creationId xmlns:a16="http://schemas.microsoft.com/office/drawing/2014/main" id="{02898827-A6CA-4582-8DEC-D816710EAC35}"/>
              </a:ext>
            </a:extLst>
          </p:cNvPr>
          <p:cNvPicPr>
            <a:picLocks noGrp="1" noChangeAspect="1"/>
          </p:cNvPicPr>
          <p:nvPr>
            <p:ph idx="1"/>
          </p:nvPr>
        </p:nvPicPr>
        <p:blipFill>
          <a:blip r:embed="rId2"/>
          <a:stretch>
            <a:fillRect/>
          </a:stretch>
        </p:blipFill>
        <p:spPr>
          <a:xfrm>
            <a:off x="5374220" y="2141537"/>
            <a:ext cx="5865280" cy="4351338"/>
          </a:xfrm>
          <a:prstGeom prst="rect">
            <a:avLst/>
          </a:prstGeom>
        </p:spPr>
      </p:pic>
      <p:sp>
        <p:nvSpPr>
          <p:cNvPr id="5" name="TextBox 4">
            <a:extLst>
              <a:ext uri="{FF2B5EF4-FFF2-40B4-BE49-F238E27FC236}">
                <a16:creationId xmlns:a16="http://schemas.microsoft.com/office/drawing/2014/main" id="{022BE41E-67CA-43C4-9A21-2D84BDE3F159}"/>
              </a:ext>
            </a:extLst>
          </p:cNvPr>
          <p:cNvSpPr txBox="1"/>
          <p:nvPr/>
        </p:nvSpPr>
        <p:spPr>
          <a:xfrm>
            <a:off x="561975" y="2152650"/>
            <a:ext cx="4410075" cy="1200329"/>
          </a:xfrm>
          <a:prstGeom prst="rect">
            <a:avLst/>
          </a:prstGeom>
          <a:noFill/>
        </p:spPr>
        <p:txBody>
          <a:bodyPr wrap="square" rtlCol="0">
            <a:spAutoFit/>
          </a:bodyPr>
          <a:lstStyle/>
          <a:p>
            <a:r>
              <a:rPr lang="en-US" b="1" dirty="0"/>
              <a:t>Marco’s optimal choice when he can invest </a:t>
            </a:r>
          </a:p>
          <a:p>
            <a:r>
              <a:rPr lang="en-US" dirty="0"/>
              <a:t>His optimal choice when he can invest is at point K. </a:t>
            </a:r>
          </a:p>
          <a:p>
            <a:endParaRPr lang="en-US" dirty="0"/>
          </a:p>
        </p:txBody>
      </p:sp>
    </p:spTree>
    <p:extLst>
      <p:ext uri="{BB962C8B-B14F-4D97-AF65-F5344CB8AC3E}">
        <p14:creationId xmlns:p14="http://schemas.microsoft.com/office/powerpoint/2010/main" val="32131739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0EACA-11A1-47D4-A2E6-77A7EFB35837}"/>
              </a:ext>
            </a:extLst>
          </p:cNvPr>
          <p:cNvSpPr>
            <a:spLocks noGrp="1"/>
          </p:cNvSpPr>
          <p:nvPr>
            <p:ph type="title"/>
          </p:nvPr>
        </p:nvSpPr>
        <p:spPr/>
        <p:txBody>
          <a:bodyPr/>
          <a:lstStyle/>
          <a:p>
            <a:r>
              <a:rPr lang="en-US" b="1" dirty="0"/>
              <a:t>Borrowing To Invest In A High-return Project</a:t>
            </a:r>
          </a:p>
        </p:txBody>
      </p:sp>
      <p:pic>
        <p:nvPicPr>
          <p:cNvPr id="4" name="Content Placeholder 3">
            <a:extLst>
              <a:ext uri="{FF2B5EF4-FFF2-40B4-BE49-F238E27FC236}">
                <a16:creationId xmlns:a16="http://schemas.microsoft.com/office/drawing/2014/main" id="{EF584EEB-DB95-4AFC-9B1D-EEBB999CE481}"/>
              </a:ext>
            </a:extLst>
          </p:cNvPr>
          <p:cNvPicPr>
            <a:picLocks noGrp="1" noChangeAspect="1"/>
          </p:cNvPicPr>
          <p:nvPr>
            <p:ph idx="1"/>
          </p:nvPr>
        </p:nvPicPr>
        <p:blipFill>
          <a:blip r:embed="rId2"/>
          <a:stretch>
            <a:fillRect/>
          </a:stretch>
        </p:blipFill>
        <p:spPr>
          <a:xfrm>
            <a:off x="5183720" y="1901825"/>
            <a:ext cx="6170080" cy="4351338"/>
          </a:xfrm>
          <a:prstGeom prst="rect">
            <a:avLst/>
          </a:prstGeom>
        </p:spPr>
      </p:pic>
      <p:sp>
        <p:nvSpPr>
          <p:cNvPr id="5" name="TextBox 4">
            <a:extLst>
              <a:ext uri="{FF2B5EF4-FFF2-40B4-BE49-F238E27FC236}">
                <a16:creationId xmlns:a16="http://schemas.microsoft.com/office/drawing/2014/main" id="{CB93D36A-6984-4131-9F97-96065977AA58}"/>
              </a:ext>
            </a:extLst>
          </p:cNvPr>
          <p:cNvSpPr txBox="1"/>
          <p:nvPr/>
        </p:nvSpPr>
        <p:spPr>
          <a:xfrm>
            <a:off x="676275" y="1962150"/>
            <a:ext cx="4248150" cy="1754326"/>
          </a:xfrm>
          <a:prstGeom prst="rect">
            <a:avLst/>
          </a:prstGeom>
          <a:noFill/>
        </p:spPr>
        <p:txBody>
          <a:bodyPr wrap="square" rtlCol="0">
            <a:spAutoFit/>
          </a:bodyPr>
          <a:lstStyle/>
          <a:p>
            <a:pPr fontAlgn="base"/>
            <a:r>
              <a:rPr lang="en-US" b="1" dirty="0"/>
              <a:t>Marco gets a loan </a:t>
            </a:r>
          </a:p>
          <a:p>
            <a:pPr fontAlgn="base"/>
            <a:r>
              <a:rPr lang="en-US" dirty="0"/>
              <a:t>If he could get a loan at 10%, he would be better off by investing everything he has. This expands his feasible set, as shown by the dotted red line</a:t>
            </a:r>
          </a:p>
          <a:p>
            <a:endParaRPr lang="en-US" dirty="0"/>
          </a:p>
        </p:txBody>
      </p:sp>
    </p:spTree>
    <p:extLst>
      <p:ext uri="{BB962C8B-B14F-4D97-AF65-F5344CB8AC3E}">
        <p14:creationId xmlns:p14="http://schemas.microsoft.com/office/powerpoint/2010/main" val="18349223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222C-44BC-4468-857E-E8E07D1A59EA}"/>
              </a:ext>
            </a:extLst>
          </p:cNvPr>
          <p:cNvSpPr>
            <a:spLocks noGrp="1"/>
          </p:cNvSpPr>
          <p:nvPr>
            <p:ph type="title"/>
          </p:nvPr>
        </p:nvSpPr>
        <p:spPr/>
        <p:txBody>
          <a:bodyPr/>
          <a:lstStyle/>
          <a:p>
            <a:r>
              <a:rPr lang="en-US" b="1" dirty="0"/>
              <a:t>Borrowing To Invest In A High-return Project</a:t>
            </a:r>
            <a:endParaRPr lang="en-US" dirty="0"/>
          </a:p>
        </p:txBody>
      </p:sp>
      <p:pic>
        <p:nvPicPr>
          <p:cNvPr id="4" name="Content Placeholder 3">
            <a:extLst>
              <a:ext uri="{FF2B5EF4-FFF2-40B4-BE49-F238E27FC236}">
                <a16:creationId xmlns:a16="http://schemas.microsoft.com/office/drawing/2014/main" id="{A1207D31-68D6-4FD9-B9EF-D3C922FFAA77}"/>
              </a:ext>
            </a:extLst>
          </p:cNvPr>
          <p:cNvPicPr>
            <a:picLocks noGrp="1" noChangeAspect="1"/>
          </p:cNvPicPr>
          <p:nvPr>
            <p:ph idx="1"/>
          </p:nvPr>
        </p:nvPicPr>
        <p:blipFill>
          <a:blip r:embed="rId2"/>
          <a:stretch>
            <a:fillRect/>
          </a:stretch>
        </p:blipFill>
        <p:spPr>
          <a:xfrm>
            <a:off x="4716994" y="1987550"/>
            <a:ext cx="6636805" cy="4351338"/>
          </a:xfrm>
          <a:prstGeom prst="rect">
            <a:avLst/>
          </a:prstGeom>
        </p:spPr>
      </p:pic>
      <p:sp>
        <p:nvSpPr>
          <p:cNvPr id="5" name="TextBox 4">
            <a:extLst>
              <a:ext uri="{FF2B5EF4-FFF2-40B4-BE49-F238E27FC236}">
                <a16:creationId xmlns:a16="http://schemas.microsoft.com/office/drawing/2014/main" id="{3F427F0D-81AB-43C6-9188-499C9CD03AF5}"/>
              </a:ext>
            </a:extLst>
          </p:cNvPr>
          <p:cNvSpPr txBox="1"/>
          <p:nvPr/>
        </p:nvSpPr>
        <p:spPr>
          <a:xfrm>
            <a:off x="952500" y="2066925"/>
            <a:ext cx="3486150" cy="1477328"/>
          </a:xfrm>
          <a:prstGeom prst="rect">
            <a:avLst/>
          </a:prstGeom>
          <a:noFill/>
        </p:spPr>
        <p:txBody>
          <a:bodyPr wrap="square" rtlCol="0">
            <a:spAutoFit/>
          </a:bodyPr>
          <a:lstStyle/>
          <a:p>
            <a:r>
              <a:rPr lang="en-US" b="1" dirty="0"/>
              <a:t>Optimal choice after getting a loan </a:t>
            </a:r>
          </a:p>
          <a:p>
            <a:r>
              <a:rPr lang="en-US" dirty="0"/>
              <a:t>Marco ends up consuming at point L, with $80 now and $62 in the future. </a:t>
            </a:r>
          </a:p>
          <a:p>
            <a:endParaRPr lang="en-US" dirty="0"/>
          </a:p>
        </p:txBody>
      </p:sp>
    </p:spTree>
    <p:extLst>
      <p:ext uri="{BB962C8B-B14F-4D97-AF65-F5344CB8AC3E}">
        <p14:creationId xmlns:p14="http://schemas.microsoft.com/office/powerpoint/2010/main" val="36064124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How The ‘Invest-it-all And Borrow’ Plan Works Compared To The Other Options.</a:t>
            </a:r>
            <a:endParaRPr lang="en-US" b="1" dirty="0"/>
          </a:p>
        </p:txBody>
      </p:sp>
      <p:pic>
        <p:nvPicPr>
          <p:cNvPr id="4" name="Content Placeholder 3"/>
          <p:cNvPicPr>
            <a:picLocks noGrp="1" noChangeAspect="1"/>
          </p:cNvPicPr>
          <p:nvPr>
            <p:ph idx="1"/>
          </p:nvPr>
        </p:nvPicPr>
        <p:blipFill>
          <a:blip r:embed="rId2"/>
          <a:stretch>
            <a:fillRect/>
          </a:stretch>
        </p:blipFill>
        <p:spPr>
          <a:xfrm>
            <a:off x="932329" y="1825625"/>
            <a:ext cx="9475695" cy="4351338"/>
          </a:xfrm>
          <a:prstGeom prst="rect">
            <a:avLst/>
          </a:prstGeom>
        </p:spPr>
      </p:pic>
    </p:spTree>
    <p:extLst>
      <p:ext uri="{BB962C8B-B14F-4D97-AF65-F5344CB8AC3E}">
        <p14:creationId xmlns:p14="http://schemas.microsoft.com/office/powerpoint/2010/main" val="13193240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F9D0-A4D2-41FA-AA07-1E6C0B11419A}"/>
              </a:ext>
            </a:extLst>
          </p:cNvPr>
          <p:cNvSpPr>
            <a:spLocks noGrp="1"/>
          </p:cNvSpPr>
          <p:nvPr>
            <p:ph type="title"/>
          </p:nvPr>
        </p:nvSpPr>
        <p:spPr/>
        <p:txBody>
          <a:bodyPr/>
          <a:lstStyle/>
          <a:p>
            <a:pPr algn="ctr"/>
            <a:r>
              <a:rPr lang="en-US" b="1" dirty="0"/>
              <a:t>The Feasible Sets For All Of Marco’s Options </a:t>
            </a:r>
          </a:p>
        </p:txBody>
      </p:sp>
      <p:pic>
        <p:nvPicPr>
          <p:cNvPr id="4" name="Content Placeholder 3">
            <a:extLst>
              <a:ext uri="{FF2B5EF4-FFF2-40B4-BE49-F238E27FC236}">
                <a16:creationId xmlns:a16="http://schemas.microsoft.com/office/drawing/2014/main" id="{9CFFD803-17DC-456F-9F90-2C2C098F8DB6}"/>
              </a:ext>
            </a:extLst>
          </p:cNvPr>
          <p:cNvPicPr>
            <a:picLocks noGrp="1" noChangeAspect="1"/>
          </p:cNvPicPr>
          <p:nvPr>
            <p:ph idx="1"/>
          </p:nvPr>
        </p:nvPicPr>
        <p:blipFill>
          <a:blip r:embed="rId2"/>
          <a:stretch>
            <a:fillRect/>
          </a:stretch>
        </p:blipFill>
        <p:spPr>
          <a:xfrm>
            <a:off x="1781175" y="1844675"/>
            <a:ext cx="8401049" cy="4351338"/>
          </a:xfrm>
          <a:prstGeom prst="rect">
            <a:avLst/>
          </a:prstGeom>
        </p:spPr>
      </p:pic>
    </p:spTree>
    <p:extLst>
      <p:ext uri="{BB962C8B-B14F-4D97-AF65-F5344CB8AC3E}">
        <p14:creationId xmlns:p14="http://schemas.microsoft.com/office/powerpoint/2010/main" val="30543408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8C6D-2173-4E98-8E62-F2F326114A5C}"/>
              </a:ext>
            </a:extLst>
          </p:cNvPr>
          <p:cNvSpPr>
            <a:spLocks noGrp="1"/>
          </p:cNvSpPr>
          <p:nvPr>
            <p:ph type="title"/>
          </p:nvPr>
        </p:nvSpPr>
        <p:spPr/>
        <p:txBody>
          <a:bodyPr/>
          <a:lstStyle/>
          <a:p>
            <a:pPr algn="ctr"/>
            <a:r>
              <a:rPr lang="en-US" b="1" dirty="0"/>
              <a:t> Summary: A Few Key Points</a:t>
            </a:r>
          </a:p>
        </p:txBody>
      </p:sp>
      <p:sp>
        <p:nvSpPr>
          <p:cNvPr id="3" name="Content Placeholder 2">
            <a:extLst>
              <a:ext uri="{FF2B5EF4-FFF2-40B4-BE49-F238E27FC236}">
                <a16:creationId xmlns:a16="http://schemas.microsoft.com/office/drawing/2014/main" id="{3701E7BB-BD7F-4579-9E6A-6AFEB6B079AC}"/>
              </a:ext>
            </a:extLst>
          </p:cNvPr>
          <p:cNvSpPr>
            <a:spLocks noGrp="1"/>
          </p:cNvSpPr>
          <p:nvPr>
            <p:ph idx="1"/>
          </p:nvPr>
        </p:nvSpPr>
        <p:spPr/>
        <p:txBody>
          <a:bodyPr>
            <a:normAutofit/>
          </a:bodyPr>
          <a:lstStyle/>
          <a:p>
            <a:pPr marL="0" indent="0">
              <a:buNone/>
            </a:pPr>
            <a:r>
              <a:rPr lang="en-US" dirty="0"/>
              <a:t>Three differences between Marco and Julia explain the disparity in their outcomes.</a:t>
            </a:r>
          </a:p>
          <a:p>
            <a:endParaRPr lang="en-US" dirty="0"/>
          </a:p>
          <a:p>
            <a:r>
              <a:rPr lang="en-US" dirty="0"/>
              <a:t> </a:t>
            </a:r>
            <a:r>
              <a:rPr lang="en-US" i="1" dirty="0"/>
              <a:t>Marco starts with an asset while Julia starts with nothing: </a:t>
            </a:r>
            <a:r>
              <a:rPr lang="en-US" dirty="0"/>
              <a:t>Julia has the prospect of a similar asset later, but this puts the two on opposite sides of the credit market.</a:t>
            </a:r>
          </a:p>
          <a:p>
            <a:r>
              <a:rPr lang="en-US" dirty="0"/>
              <a:t> </a:t>
            </a:r>
            <a:r>
              <a:rPr lang="en-US" i="1" dirty="0"/>
              <a:t>Marco has a productive investment opportunity while Julia does not.</a:t>
            </a:r>
          </a:p>
          <a:p>
            <a:endParaRPr lang="en-US" dirty="0"/>
          </a:p>
        </p:txBody>
      </p:sp>
    </p:spTree>
    <p:extLst>
      <p:ext uri="{BB962C8B-B14F-4D97-AF65-F5344CB8AC3E}">
        <p14:creationId xmlns:p14="http://schemas.microsoft.com/office/powerpoint/2010/main" val="494605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60E6-6935-47CC-A901-FFE87483BFAF}"/>
              </a:ext>
            </a:extLst>
          </p:cNvPr>
          <p:cNvSpPr>
            <a:spLocks noGrp="1"/>
          </p:cNvSpPr>
          <p:nvPr>
            <p:ph type="title"/>
          </p:nvPr>
        </p:nvSpPr>
        <p:spPr/>
        <p:txBody>
          <a:bodyPr/>
          <a:lstStyle/>
          <a:p>
            <a:pPr algn="ctr"/>
            <a:r>
              <a:rPr lang="en-US" b="1" dirty="0"/>
              <a:t> Summary: A Few Key Points</a:t>
            </a:r>
            <a:endParaRPr lang="en-US" dirty="0"/>
          </a:p>
        </p:txBody>
      </p:sp>
      <p:sp>
        <p:nvSpPr>
          <p:cNvPr id="3" name="Content Placeholder 2">
            <a:extLst>
              <a:ext uri="{FF2B5EF4-FFF2-40B4-BE49-F238E27FC236}">
                <a16:creationId xmlns:a16="http://schemas.microsoft.com/office/drawing/2014/main" id="{478D4F41-8B9E-4C01-9FA2-3478C265ADF0}"/>
              </a:ext>
            </a:extLst>
          </p:cNvPr>
          <p:cNvSpPr>
            <a:spLocks noGrp="1"/>
          </p:cNvSpPr>
          <p:nvPr>
            <p:ph idx="1"/>
          </p:nvPr>
        </p:nvSpPr>
        <p:spPr/>
        <p:txBody>
          <a:bodyPr/>
          <a:lstStyle/>
          <a:p>
            <a:r>
              <a:rPr lang="en-US" i="1" dirty="0"/>
              <a:t> Marco and Julia may face different interest rates: </a:t>
            </a:r>
          </a:p>
          <a:p>
            <a:endParaRPr lang="en-US" dirty="0"/>
          </a:p>
          <a:p>
            <a:pPr lvl="1"/>
            <a:r>
              <a:rPr lang="en-US" dirty="0"/>
              <a:t>The less-obvious difference is that if Marco (after investing his entire asset at a 50% return) wants to move his buying power forward in time, he borrows against his future income at a rate of 10%. Julia, lacking assets may have no alternative but to borrow at the higher rate of 78%. </a:t>
            </a:r>
          </a:p>
          <a:p>
            <a:pPr lvl="1"/>
            <a:r>
              <a:rPr lang="en-US" dirty="0"/>
              <a:t>The paradox is that Marco can borrow at a low interest rate because he does not need to borrow.</a:t>
            </a:r>
          </a:p>
          <a:p>
            <a:endParaRPr lang="en-US" dirty="0"/>
          </a:p>
        </p:txBody>
      </p:sp>
    </p:spTree>
    <p:extLst>
      <p:ext uri="{BB962C8B-B14F-4D97-AF65-F5344CB8AC3E}">
        <p14:creationId xmlns:p14="http://schemas.microsoft.com/office/powerpoint/2010/main" val="2880101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21D1-7D9F-4C7C-94A6-708CC56C8FCB}"/>
              </a:ext>
            </a:extLst>
          </p:cNvPr>
          <p:cNvSpPr>
            <a:spLocks noGrp="1"/>
          </p:cNvSpPr>
          <p:nvPr>
            <p:ph type="title"/>
          </p:nvPr>
        </p:nvSpPr>
        <p:spPr/>
        <p:txBody>
          <a:bodyPr>
            <a:normAutofit/>
          </a:bodyPr>
          <a:lstStyle/>
          <a:p>
            <a:pPr algn="ctr"/>
            <a:r>
              <a:rPr lang="en-US" sz="4800" dirty="0"/>
              <a:t>Bank Lending: A Balance Sheet Approach</a:t>
            </a:r>
          </a:p>
        </p:txBody>
      </p:sp>
      <p:sp>
        <p:nvSpPr>
          <p:cNvPr id="3" name="Content Placeholder 2">
            <a:extLst>
              <a:ext uri="{FF2B5EF4-FFF2-40B4-BE49-F238E27FC236}">
                <a16:creationId xmlns:a16="http://schemas.microsoft.com/office/drawing/2014/main" id="{6C67F6CA-9D35-4208-967C-2D1216BEE499}"/>
              </a:ext>
            </a:extLst>
          </p:cNvPr>
          <p:cNvSpPr>
            <a:spLocks noGrp="1"/>
          </p:cNvSpPr>
          <p:nvPr>
            <p:ph idx="1"/>
          </p:nvPr>
        </p:nvSpPr>
        <p:spPr/>
        <p:txBody>
          <a:bodyPr/>
          <a:lstStyle/>
          <a:p>
            <a:pPr marL="1371600" lvl="3" indent="0">
              <a:buNone/>
            </a:pPr>
            <a:r>
              <a:rPr lang="en-US" b="1" dirty="0"/>
              <a:t>                                                      Lending Bank                                          Other Banks, </a:t>
            </a:r>
          </a:p>
          <a:p>
            <a:pPr marL="0" indent="0">
              <a:buNone/>
            </a:pPr>
            <a:r>
              <a:rPr lang="en-US" sz="1800" dirty="0"/>
              <a:t>                    </a:t>
            </a:r>
            <a:r>
              <a:rPr lang="en-US" sz="1800" b="1" dirty="0"/>
              <a:t> Borrower                                           </a:t>
            </a:r>
            <a:r>
              <a:rPr lang="en-US" sz="1800" dirty="0"/>
              <a:t>(JP Morgan)                                            (Wells Fargo) </a:t>
            </a:r>
          </a:p>
          <a:p>
            <a:pPr marL="0" indent="0">
              <a:buNone/>
            </a:pPr>
            <a:r>
              <a:rPr lang="en-US" sz="1800" dirty="0"/>
              <a:t>             </a:t>
            </a:r>
            <a:r>
              <a:rPr lang="en-US" sz="1800" i="1" dirty="0"/>
              <a:t>asset      liabilities                                   asset       liabilities                          asset            liabilities</a:t>
            </a:r>
          </a:p>
          <a:p>
            <a:pPr marL="0" indent="0">
              <a:buNone/>
            </a:pPr>
            <a:endParaRPr lang="en-US" sz="1800" dirty="0"/>
          </a:p>
          <a:p>
            <a:pPr marL="0" indent="0">
              <a:buNone/>
            </a:pPr>
            <a:r>
              <a:rPr lang="en-US" sz="1800" dirty="0"/>
              <a:t>       + house        +30-yr mortgage     + 30-yr mortgage  +O/N interbank    +O/N interbank     + Fed loans             </a:t>
            </a:r>
          </a:p>
          <a:p>
            <a:pPr marL="0" indent="0">
              <a:buNone/>
            </a:pPr>
            <a:r>
              <a:rPr lang="en-US" sz="1800" dirty="0"/>
              <a:t>                              (%15)                              </a:t>
            </a:r>
            <a:r>
              <a:rPr lang="en-US" sz="1800" dirty="0">
                <a:ln w="0"/>
                <a:solidFill>
                  <a:schemeClr val="accent1"/>
                </a:solidFill>
                <a:effectLst>
                  <a:outerShdw blurRad="38100" dist="25400" dir="5400000" algn="ctr" rotWithShape="0">
                    <a:srgbClr val="6E747A">
                      <a:alpha val="43000"/>
                    </a:srgbClr>
                  </a:outerShdw>
                </a:effectLst>
              </a:rPr>
              <a:t>(%15)                 </a:t>
            </a:r>
            <a:r>
              <a:rPr lang="en-US" sz="1800" dirty="0"/>
              <a:t>loan                                 </a:t>
            </a:r>
            <a:r>
              <a:rPr lang="en-US" sz="1800" dirty="0" err="1"/>
              <a:t>loan</a:t>
            </a:r>
            <a:r>
              <a:rPr lang="en-US" sz="1800" dirty="0"/>
              <a:t> </a:t>
            </a:r>
          </a:p>
          <a:p>
            <a:pPr marL="0" indent="0">
              <a:buNone/>
            </a:pPr>
            <a:r>
              <a:rPr lang="en-US" sz="1800" dirty="0"/>
              <a:t>                                                                                                 </a:t>
            </a:r>
            <a:r>
              <a:rPr lang="en-US" sz="1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%2.75)                     </a:t>
            </a:r>
            <a:r>
              <a:rPr lang="en-US" sz="1800" dirty="0"/>
              <a:t>(%2.75)                                                       </a:t>
            </a:r>
          </a:p>
          <a:p>
            <a:pPr marL="0" indent="0">
              <a:buNone/>
            </a:pPr>
            <a:r>
              <a:rPr lang="en-US" sz="1800" dirty="0"/>
              <a:t>                                                                                                                                                                                                      </a:t>
            </a:r>
          </a:p>
          <a:p>
            <a:pPr marL="0" indent="0">
              <a:buNone/>
            </a:pPr>
            <a:r>
              <a:rPr lang="en-US" sz="1800" dirty="0"/>
              <a:t>                                                                 </a:t>
            </a:r>
            <a:r>
              <a:rPr lang="en-US" sz="1800" dirty="0">
                <a:ln w="0"/>
                <a:solidFill>
                  <a:schemeClr val="accent1"/>
                </a:solidFill>
                <a:effectLst>
                  <a:outerShdw blurRad="38100" dist="25400" dir="5400000" algn="ctr" rotWithShape="0">
                    <a:srgbClr val="6E747A">
                      <a:alpha val="43000"/>
                    </a:srgbClr>
                  </a:outerShdw>
                </a:effectLst>
              </a:rPr>
              <a:t>Lending Cost          </a:t>
            </a:r>
            <a:r>
              <a:rPr lang="en-US" sz="1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Financing Cost                              </a:t>
            </a:r>
            <a:endParaRPr lang="en-US" sz="1800" dirty="0"/>
          </a:p>
        </p:txBody>
      </p:sp>
      <p:cxnSp>
        <p:nvCxnSpPr>
          <p:cNvPr id="5" name="Straight Connector 4">
            <a:extLst>
              <a:ext uri="{FF2B5EF4-FFF2-40B4-BE49-F238E27FC236}">
                <a16:creationId xmlns:a16="http://schemas.microsoft.com/office/drawing/2014/main" id="{FE3090D7-CAC4-42D2-A2C7-4E2A14A23CB4}"/>
              </a:ext>
            </a:extLst>
          </p:cNvPr>
          <p:cNvCxnSpPr/>
          <p:nvPr/>
        </p:nvCxnSpPr>
        <p:spPr>
          <a:xfrm>
            <a:off x="1391055" y="2918298"/>
            <a:ext cx="2509736"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3E066BB8-2C3D-445D-8C24-D5152A168734}"/>
              </a:ext>
            </a:extLst>
          </p:cNvPr>
          <p:cNvCxnSpPr>
            <a:cxnSpLocks/>
          </p:cNvCxnSpPr>
          <p:nvPr/>
        </p:nvCxnSpPr>
        <p:spPr>
          <a:xfrm flipV="1">
            <a:off x="2214663" y="2558376"/>
            <a:ext cx="0" cy="2607011"/>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07A6DED-9440-4F22-B888-984E88B9CEFD}"/>
              </a:ext>
            </a:extLst>
          </p:cNvPr>
          <p:cNvCxnSpPr>
            <a:cxnSpLocks/>
          </p:cNvCxnSpPr>
          <p:nvPr/>
        </p:nvCxnSpPr>
        <p:spPr>
          <a:xfrm flipV="1">
            <a:off x="5869021" y="2572967"/>
            <a:ext cx="0" cy="2607011"/>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418E3AC-F958-4332-BADE-72114ED32B99}"/>
              </a:ext>
            </a:extLst>
          </p:cNvPr>
          <p:cNvCxnSpPr>
            <a:cxnSpLocks/>
          </p:cNvCxnSpPr>
          <p:nvPr/>
        </p:nvCxnSpPr>
        <p:spPr>
          <a:xfrm flipV="1">
            <a:off x="9127786" y="2572967"/>
            <a:ext cx="0" cy="2607011"/>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53057FF5-9D7E-497D-A712-7D8CF18A48F6}"/>
              </a:ext>
            </a:extLst>
          </p:cNvPr>
          <p:cNvCxnSpPr/>
          <p:nvPr/>
        </p:nvCxnSpPr>
        <p:spPr>
          <a:xfrm>
            <a:off x="4701702" y="2918298"/>
            <a:ext cx="2509736"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DE6770B9-01E0-44E9-8183-4775F7066250}"/>
              </a:ext>
            </a:extLst>
          </p:cNvPr>
          <p:cNvCxnSpPr/>
          <p:nvPr/>
        </p:nvCxnSpPr>
        <p:spPr>
          <a:xfrm>
            <a:off x="7947498" y="2918298"/>
            <a:ext cx="2509736" cy="0"/>
          </a:xfrm>
          <a:prstGeom prst="line">
            <a:avLst/>
          </a:prstGeom>
        </p:spPr>
        <p:style>
          <a:lnRef idx="1">
            <a:schemeClr val="dk1"/>
          </a:lnRef>
          <a:fillRef idx="0">
            <a:schemeClr val="dk1"/>
          </a:fillRef>
          <a:effectRef idx="0">
            <a:schemeClr val="dk1"/>
          </a:effectRef>
          <a:fontRef idx="minor">
            <a:schemeClr val="tx1"/>
          </a:fontRef>
        </p:style>
      </p:cxnSp>
      <p:sp>
        <p:nvSpPr>
          <p:cNvPr id="18" name="Arrow: Up 17">
            <a:extLst>
              <a:ext uri="{FF2B5EF4-FFF2-40B4-BE49-F238E27FC236}">
                <a16:creationId xmlns:a16="http://schemas.microsoft.com/office/drawing/2014/main" id="{D27A3AA3-66BA-491E-B9BD-98CF903F1C12}"/>
              </a:ext>
            </a:extLst>
          </p:cNvPr>
          <p:cNvSpPr/>
          <p:nvPr/>
        </p:nvSpPr>
        <p:spPr>
          <a:xfrm>
            <a:off x="4786010" y="4153611"/>
            <a:ext cx="155642" cy="5544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97189F1B-20CE-432C-BA24-8BAF7427020F}"/>
              </a:ext>
            </a:extLst>
          </p:cNvPr>
          <p:cNvSpPr/>
          <p:nvPr/>
        </p:nvSpPr>
        <p:spPr>
          <a:xfrm>
            <a:off x="6245162" y="4390367"/>
            <a:ext cx="155636" cy="314528"/>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744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9F113-3DA1-4150-BB52-2D0AF8D853D3}"/>
              </a:ext>
            </a:extLst>
          </p:cNvPr>
          <p:cNvSpPr>
            <a:spLocks noGrp="1"/>
          </p:cNvSpPr>
          <p:nvPr>
            <p:ph type="title"/>
          </p:nvPr>
        </p:nvSpPr>
        <p:spPr/>
        <p:txBody>
          <a:bodyPr/>
          <a:lstStyle/>
          <a:p>
            <a:pPr algn="ctr"/>
            <a:r>
              <a:rPr lang="en-US" b="1" dirty="0"/>
              <a:t> Summary: A Few Key Points</a:t>
            </a:r>
            <a:endParaRPr lang="en-US" dirty="0"/>
          </a:p>
        </p:txBody>
      </p:sp>
      <p:sp>
        <p:nvSpPr>
          <p:cNvPr id="3" name="Content Placeholder 2">
            <a:extLst>
              <a:ext uri="{FF2B5EF4-FFF2-40B4-BE49-F238E27FC236}">
                <a16:creationId xmlns:a16="http://schemas.microsoft.com/office/drawing/2014/main" id="{F0BB35B5-011F-43A8-B994-F16F8947E599}"/>
              </a:ext>
            </a:extLst>
          </p:cNvPr>
          <p:cNvSpPr>
            <a:spLocks noGrp="1"/>
          </p:cNvSpPr>
          <p:nvPr>
            <p:ph idx="1"/>
          </p:nvPr>
        </p:nvSpPr>
        <p:spPr/>
        <p:txBody>
          <a:bodyPr>
            <a:normAutofit/>
          </a:bodyPr>
          <a:lstStyle/>
          <a:p>
            <a:r>
              <a:rPr lang="en-US" dirty="0"/>
              <a:t>Borrowing, lending, storing, and investing are ways of moving goods consumption forward (to the present) or backwards (to the future) in time.</a:t>
            </a:r>
          </a:p>
          <a:p>
            <a:pPr marL="0" indent="0">
              <a:buNone/>
            </a:pPr>
            <a:r>
              <a:rPr lang="en-US" dirty="0"/>
              <a:t>People engage in these activities because:</a:t>
            </a:r>
          </a:p>
          <a:p>
            <a:r>
              <a:rPr lang="en-US" i="1" dirty="0"/>
              <a:t>They can increase their utility by smoothing consumption</a:t>
            </a:r>
            <a:r>
              <a:rPr lang="en-US" dirty="0"/>
              <a:t>: Or, if they have pure impatience, by moving consumption to the present.</a:t>
            </a:r>
          </a:p>
          <a:p>
            <a:r>
              <a:rPr lang="en-US" i="1" dirty="0"/>
              <a:t>They can increase their consumption in both periods</a:t>
            </a:r>
            <a:r>
              <a:rPr lang="en-US" dirty="0"/>
              <a:t>: By lending, or investing.</a:t>
            </a:r>
          </a:p>
          <a:p>
            <a:endParaRPr lang="en-US" dirty="0"/>
          </a:p>
        </p:txBody>
      </p:sp>
    </p:spTree>
    <p:extLst>
      <p:ext uri="{BB962C8B-B14F-4D97-AF65-F5344CB8AC3E}">
        <p14:creationId xmlns:p14="http://schemas.microsoft.com/office/powerpoint/2010/main" val="5385092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0B530-0486-4C34-85BD-22F011B2D72D}"/>
              </a:ext>
            </a:extLst>
          </p:cNvPr>
          <p:cNvSpPr>
            <a:spLocks noGrp="1"/>
          </p:cNvSpPr>
          <p:nvPr>
            <p:ph type="title"/>
          </p:nvPr>
        </p:nvSpPr>
        <p:spPr/>
        <p:txBody>
          <a:bodyPr/>
          <a:lstStyle/>
          <a:p>
            <a:pPr algn="ctr"/>
            <a:r>
              <a:rPr lang="en-US" b="1" dirty="0"/>
              <a:t> Summary: A Few Key Points</a:t>
            </a:r>
            <a:endParaRPr lang="en-US" dirty="0"/>
          </a:p>
        </p:txBody>
      </p:sp>
      <p:sp>
        <p:nvSpPr>
          <p:cNvPr id="3" name="Content Placeholder 2">
            <a:extLst>
              <a:ext uri="{FF2B5EF4-FFF2-40B4-BE49-F238E27FC236}">
                <a16:creationId xmlns:a16="http://schemas.microsoft.com/office/drawing/2014/main" id="{2ED037BE-9631-41EE-BD81-20C364B6F72F}"/>
              </a:ext>
            </a:extLst>
          </p:cNvPr>
          <p:cNvSpPr>
            <a:spLocks noGrp="1"/>
          </p:cNvSpPr>
          <p:nvPr>
            <p:ph idx="1"/>
          </p:nvPr>
        </p:nvSpPr>
        <p:spPr/>
        <p:txBody>
          <a:bodyPr/>
          <a:lstStyle/>
          <a:p>
            <a:pPr marL="0" indent="0">
              <a:buNone/>
            </a:pPr>
            <a:r>
              <a:rPr lang="en-US" dirty="0"/>
              <a:t>People differ in which of these activities they engage (some borrowing, some lending) because:</a:t>
            </a:r>
          </a:p>
          <a:p>
            <a:pPr marL="0" indent="0">
              <a:buNone/>
            </a:pPr>
            <a:endParaRPr lang="en-US" dirty="0"/>
          </a:p>
          <a:p>
            <a:r>
              <a:rPr lang="en-US" i="1" dirty="0"/>
              <a:t>They have differences in their situation</a:t>
            </a:r>
            <a:r>
              <a:rPr lang="en-US" dirty="0"/>
              <a:t>: For example, having an income now or later will affect their discount rates and their opportunities. Also, some have investment opportunities (like Marco), while others do not.</a:t>
            </a:r>
          </a:p>
          <a:p>
            <a:r>
              <a:rPr lang="en-US" i="1" dirty="0"/>
              <a:t>They differ in their level of pure impatience.</a:t>
            </a:r>
            <a:endParaRPr lang="en-US" dirty="0"/>
          </a:p>
          <a:p>
            <a:endParaRPr lang="en-US" dirty="0"/>
          </a:p>
        </p:txBody>
      </p:sp>
    </p:spTree>
    <p:extLst>
      <p:ext uri="{BB962C8B-B14F-4D97-AF65-F5344CB8AC3E}">
        <p14:creationId xmlns:p14="http://schemas.microsoft.com/office/powerpoint/2010/main" val="6047587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65" y="165554"/>
            <a:ext cx="10515600" cy="935641"/>
          </a:xfrm>
        </p:spPr>
        <p:txBody>
          <a:bodyPr>
            <a:normAutofit/>
          </a:bodyPr>
          <a:lstStyle/>
          <a:p>
            <a:pPr algn="ctr"/>
            <a:r>
              <a:rPr lang="en-GB" sz="4800" dirty="0">
                <a:latin typeface="+mn-lt"/>
              </a:rPr>
              <a:t>Investment</a:t>
            </a:r>
          </a:p>
        </p:txBody>
      </p:sp>
      <p:sp>
        <p:nvSpPr>
          <p:cNvPr id="6" name="TextBox 5"/>
          <p:cNvSpPr txBox="1"/>
          <p:nvPr/>
        </p:nvSpPr>
        <p:spPr>
          <a:xfrm>
            <a:off x="324459" y="1491269"/>
            <a:ext cx="6158325" cy="3046988"/>
          </a:xfrm>
          <a:prstGeom prst="rect">
            <a:avLst/>
          </a:prstGeom>
          <a:noFill/>
        </p:spPr>
        <p:txBody>
          <a:bodyPr wrap="square" rtlCol="0">
            <a:spAutoFit/>
          </a:bodyPr>
          <a:lstStyle/>
          <a:p>
            <a:r>
              <a:rPr lang="en-US" sz="3200" b="1" dirty="0"/>
              <a:t>Investment</a:t>
            </a:r>
            <a:r>
              <a:rPr lang="en-US" sz="3200" dirty="0"/>
              <a:t> is another way to move consumption to the future</a:t>
            </a:r>
          </a:p>
          <a:p>
            <a:endParaRPr lang="en-US" sz="3200" dirty="0"/>
          </a:p>
          <a:p>
            <a:r>
              <a:rPr lang="en-US" sz="3200" dirty="0"/>
              <a:t>Combination of investing and borrowing can increase consumption in both periods</a:t>
            </a:r>
          </a:p>
        </p:txBody>
      </p:sp>
      <p:sp>
        <p:nvSpPr>
          <p:cNvPr id="3" name="TextBox 2"/>
          <p:cNvSpPr txBox="1"/>
          <p:nvPr/>
        </p:nvSpPr>
        <p:spPr>
          <a:xfrm>
            <a:off x="509451" y="5341047"/>
            <a:ext cx="11234057" cy="1077218"/>
          </a:xfrm>
          <a:prstGeom prst="rect">
            <a:avLst/>
          </a:prstGeom>
          <a:noFill/>
        </p:spPr>
        <p:txBody>
          <a:bodyPr wrap="square" rtlCol="0">
            <a:spAutoFit/>
          </a:bodyPr>
          <a:lstStyle/>
          <a:p>
            <a:pPr algn="ctr"/>
            <a:r>
              <a:rPr lang="en-US" sz="3200" dirty="0"/>
              <a:t>An individual’s situation e.g. wealth and income affects their opportunities to engage in these activities, and their interest rates</a:t>
            </a:r>
          </a:p>
        </p:txBody>
      </p:sp>
      <p:pic>
        <p:nvPicPr>
          <p:cNvPr id="9" name="Picture 8" descr="figure-10-08-c.jpg"/>
          <p:cNvPicPr>
            <a:picLocks noChangeAspect="1"/>
          </p:cNvPicPr>
          <p:nvPr/>
        </p:nvPicPr>
        <p:blipFill>
          <a:blip r:embed="rId2"/>
          <a:stretch>
            <a:fillRect/>
          </a:stretch>
        </p:blipFill>
        <p:spPr>
          <a:xfrm>
            <a:off x="6845912" y="1066720"/>
            <a:ext cx="4568806" cy="4335950"/>
          </a:xfrm>
          <a:prstGeom prst="rect">
            <a:avLst/>
          </a:prstGeom>
        </p:spPr>
      </p:pic>
    </p:spTree>
    <p:extLst>
      <p:ext uri="{BB962C8B-B14F-4D97-AF65-F5344CB8AC3E}">
        <p14:creationId xmlns:p14="http://schemas.microsoft.com/office/powerpoint/2010/main" val="12600358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AEA138-2CFF-435C-981F-CF1609B1C574}"/>
              </a:ext>
            </a:extLst>
          </p:cNvPr>
          <p:cNvSpPr>
            <a:spLocks noGrp="1"/>
          </p:cNvSpPr>
          <p:nvPr>
            <p:ph type="title"/>
          </p:nvPr>
        </p:nvSpPr>
        <p:spPr>
          <a:xfrm>
            <a:off x="867709" y="1270467"/>
            <a:ext cx="10515600" cy="2852737"/>
          </a:xfrm>
        </p:spPr>
        <p:txBody>
          <a:bodyPr/>
          <a:lstStyle/>
          <a:p>
            <a:r>
              <a:rPr lang="en-US" b="1" dirty="0"/>
              <a:t>Central Bank Policy Can Affect Spending</a:t>
            </a:r>
          </a:p>
        </p:txBody>
      </p:sp>
    </p:spTree>
    <p:extLst>
      <p:ext uri="{BB962C8B-B14F-4D97-AF65-F5344CB8AC3E}">
        <p14:creationId xmlns:p14="http://schemas.microsoft.com/office/powerpoint/2010/main" val="36081008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87169A-917A-49C5-A83A-9F76E95DCCDE}"/>
              </a:ext>
            </a:extLst>
          </p:cNvPr>
          <p:cNvSpPr>
            <a:spLocks noGrp="1"/>
          </p:cNvSpPr>
          <p:nvPr>
            <p:ph type="title"/>
          </p:nvPr>
        </p:nvSpPr>
        <p:spPr/>
        <p:txBody>
          <a:bodyPr/>
          <a:lstStyle/>
          <a:p>
            <a:pPr algn="ctr"/>
            <a:r>
              <a:rPr lang="en-US" b="1" dirty="0"/>
              <a:t>Interest Rates And Consumption Spending</a:t>
            </a:r>
          </a:p>
        </p:txBody>
      </p:sp>
      <p:pic>
        <p:nvPicPr>
          <p:cNvPr id="6" name="Content Placeholder 5">
            <a:extLst>
              <a:ext uri="{FF2B5EF4-FFF2-40B4-BE49-F238E27FC236}">
                <a16:creationId xmlns:a16="http://schemas.microsoft.com/office/drawing/2014/main" id="{DF0483C5-8EDE-4ABE-A10F-F53DC3305E11}"/>
              </a:ext>
            </a:extLst>
          </p:cNvPr>
          <p:cNvPicPr>
            <a:picLocks noGrp="1" noChangeAspect="1"/>
          </p:cNvPicPr>
          <p:nvPr>
            <p:ph idx="1"/>
          </p:nvPr>
        </p:nvPicPr>
        <p:blipFill>
          <a:blip r:embed="rId2"/>
          <a:stretch>
            <a:fillRect/>
          </a:stretch>
        </p:blipFill>
        <p:spPr>
          <a:xfrm>
            <a:off x="5213440" y="1768475"/>
            <a:ext cx="6978560" cy="4351338"/>
          </a:xfrm>
          <a:prstGeom prst="rect">
            <a:avLst/>
          </a:prstGeom>
        </p:spPr>
      </p:pic>
      <p:sp>
        <p:nvSpPr>
          <p:cNvPr id="7" name="TextBox 6">
            <a:extLst>
              <a:ext uri="{FF2B5EF4-FFF2-40B4-BE49-F238E27FC236}">
                <a16:creationId xmlns:a16="http://schemas.microsoft.com/office/drawing/2014/main" id="{4ECD02B1-6B06-4A79-B29B-EE7D78488B61}"/>
              </a:ext>
            </a:extLst>
          </p:cNvPr>
          <p:cNvSpPr txBox="1"/>
          <p:nvPr/>
        </p:nvSpPr>
        <p:spPr>
          <a:xfrm>
            <a:off x="1123950" y="2152650"/>
            <a:ext cx="3724275" cy="1200329"/>
          </a:xfrm>
          <a:prstGeom prst="rect">
            <a:avLst/>
          </a:prstGeom>
          <a:noFill/>
        </p:spPr>
        <p:txBody>
          <a:bodyPr wrap="square" rtlCol="0">
            <a:spAutoFit/>
          </a:bodyPr>
          <a:lstStyle/>
          <a:p>
            <a:r>
              <a:rPr lang="en-US" b="1" dirty="0">
                <a:solidFill>
                  <a:srgbClr val="FF0000"/>
                </a:solidFill>
              </a:rPr>
              <a:t>Julia has no wealth now </a:t>
            </a:r>
          </a:p>
          <a:p>
            <a:r>
              <a:rPr lang="en-US" dirty="0"/>
              <a:t>She expects to receive $100 in one year. </a:t>
            </a:r>
          </a:p>
          <a:p>
            <a:endParaRPr lang="en-US" dirty="0"/>
          </a:p>
        </p:txBody>
      </p:sp>
    </p:spTree>
    <p:extLst>
      <p:ext uri="{BB962C8B-B14F-4D97-AF65-F5344CB8AC3E}">
        <p14:creationId xmlns:p14="http://schemas.microsoft.com/office/powerpoint/2010/main" val="13327431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43CE8-8F8E-47A2-97AC-283E442213EA}"/>
              </a:ext>
            </a:extLst>
          </p:cNvPr>
          <p:cNvSpPr>
            <a:spLocks noGrp="1"/>
          </p:cNvSpPr>
          <p:nvPr>
            <p:ph type="title"/>
          </p:nvPr>
        </p:nvSpPr>
        <p:spPr/>
        <p:txBody>
          <a:bodyPr/>
          <a:lstStyle/>
          <a:p>
            <a:pPr algn="ctr"/>
            <a:r>
              <a:rPr lang="en-US" b="1" dirty="0"/>
              <a:t>Interest Rates And Consumption Spending</a:t>
            </a:r>
          </a:p>
        </p:txBody>
      </p:sp>
      <p:pic>
        <p:nvPicPr>
          <p:cNvPr id="4" name="Content Placeholder 3">
            <a:extLst>
              <a:ext uri="{FF2B5EF4-FFF2-40B4-BE49-F238E27FC236}">
                <a16:creationId xmlns:a16="http://schemas.microsoft.com/office/drawing/2014/main" id="{9110B0A6-F5C8-4336-8E2E-8A212C60DD6E}"/>
              </a:ext>
            </a:extLst>
          </p:cNvPr>
          <p:cNvPicPr>
            <a:picLocks noGrp="1" noChangeAspect="1"/>
          </p:cNvPicPr>
          <p:nvPr>
            <p:ph idx="1"/>
          </p:nvPr>
        </p:nvPicPr>
        <p:blipFill>
          <a:blip r:embed="rId2"/>
          <a:stretch>
            <a:fillRect/>
          </a:stretch>
        </p:blipFill>
        <p:spPr>
          <a:xfrm>
            <a:off x="4949870" y="2141537"/>
            <a:ext cx="6978560" cy="4351338"/>
          </a:xfrm>
          <a:prstGeom prst="rect">
            <a:avLst/>
          </a:prstGeom>
        </p:spPr>
      </p:pic>
      <p:sp>
        <p:nvSpPr>
          <p:cNvPr id="5" name="TextBox 4">
            <a:extLst>
              <a:ext uri="{FF2B5EF4-FFF2-40B4-BE49-F238E27FC236}">
                <a16:creationId xmlns:a16="http://schemas.microsoft.com/office/drawing/2014/main" id="{DA4A7220-F204-4B14-8B32-C1C15FDBF353}"/>
              </a:ext>
            </a:extLst>
          </p:cNvPr>
          <p:cNvSpPr txBox="1"/>
          <p:nvPr/>
        </p:nvSpPr>
        <p:spPr>
          <a:xfrm>
            <a:off x="838200" y="2076450"/>
            <a:ext cx="3810000" cy="1200329"/>
          </a:xfrm>
          <a:prstGeom prst="rect">
            <a:avLst/>
          </a:prstGeom>
          <a:noFill/>
        </p:spPr>
        <p:txBody>
          <a:bodyPr wrap="square" rtlCol="0">
            <a:spAutoFit/>
          </a:bodyPr>
          <a:lstStyle/>
          <a:p>
            <a:r>
              <a:rPr lang="en-US" b="1" dirty="0">
                <a:solidFill>
                  <a:srgbClr val="FF0000"/>
                </a:solidFill>
              </a:rPr>
              <a:t>The moneylender’s interest rate </a:t>
            </a:r>
          </a:p>
          <a:p>
            <a:r>
              <a:rPr lang="en-US" dirty="0"/>
              <a:t>At the moneylender’s interest rate of 78%, she borrowed in order to spend $35 now (point G). </a:t>
            </a:r>
          </a:p>
        </p:txBody>
      </p:sp>
    </p:spTree>
    <p:extLst>
      <p:ext uri="{BB962C8B-B14F-4D97-AF65-F5344CB8AC3E}">
        <p14:creationId xmlns:p14="http://schemas.microsoft.com/office/powerpoint/2010/main" val="29072387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B4D5F-FE08-4E80-89EF-1591705AE7CF}"/>
              </a:ext>
            </a:extLst>
          </p:cNvPr>
          <p:cNvSpPr>
            <a:spLocks noGrp="1"/>
          </p:cNvSpPr>
          <p:nvPr>
            <p:ph type="title"/>
          </p:nvPr>
        </p:nvSpPr>
        <p:spPr/>
        <p:txBody>
          <a:bodyPr/>
          <a:lstStyle/>
          <a:p>
            <a:pPr algn="ctr"/>
            <a:r>
              <a:rPr lang="en-US" b="1" dirty="0"/>
              <a:t>Interest Rates And Consumption Spending</a:t>
            </a:r>
          </a:p>
        </p:txBody>
      </p:sp>
      <p:pic>
        <p:nvPicPr>
          <p:cNvPr id="4" name="Content Placeholder 3">
            <a:extLst>
              <a:ext uri="{FF2B5EF4-FFF2-40B4-BE49-F238E27FC236}">
                <a16:creationId xmlns:a16="http://schemas.microsoft.com/office/drawing/2014/main" id="{B640D7D1-71FE-4AD9-A489-0D3B678E49AC}"/>
              </a:ext>
            </a:extLst>
          </p:cNvPr>
          <p:cNvPicPr>
            <a:picLocks noGrp="1" noChangeAspect="1"/>
          </p:cNvPicPr>
          <p:nvPr>
            <p:ph idx="1"/>
          </p:nvPr>
        </p:nvPicPr>
        <p:blipFill>
          <a:blip r:embed="rId2"/>
          <a:stretch>
            <a:fillRect/>
          </a:stretch>
        </p:blipFill>
        <p:spPr>
          <a:xfrm>
            <a:off x="4473620" y="1920875"/>
            <a:ext cx="6978560" cy="4351338"/>
          </a:xfrm>
          <a:prstGeom prst="rect">
            <a:avLst/>
          </a:prstGeom>
        </p:spPr>
      </p:pic>
      <p:sp>
        <p:nvSpPr>
          <p:cNvPr id="5" name="TextBox 4">
            <a:extLst>
              <a:ext uri="{FF2B5EF4-FFF2-40B4-BE49-F238E27FC236}">
                <a16:creationId xmlns:a16="http://schemas.microsoft.com/office/drawing/2014/main" id="{798ECB1E-D422-44BD-A1FF-30F72E46C4EB}"/>
              </a:ext>
            </a:extLst>
          </p:cNvPr>
          <p:cNvSpPr txBox="1"/>
          <p:nvPr/>
        </p:nvSpPr>
        <p:spPr>
          <a:xfrm>
            <a:off x="838200" y="2019300"/>
            <a:ext cx="3448050" cy="1477328"/>
          </a:xfrm>
          <a:prstGeom prst="rect">
            <a:avLst/>
          </a:prstGeom>
          <a:noFill/>
        </p:spPr>
        <p:txBody>
          <a:bodyPr wrap="square" rtlCol="0">
            <a:spAutoFit/>
          </a:bodyPr>
          <a:lstStyle/>
          <a:p>
            <a:r>
              <a:rPr lang="en-US" b="1" dirty="0">
                <a:solidFill>
                  <a:srgbClr val="FF0000"/>
                </a:solidFill>
              </a:rPr>
              <a:t>A lower interest rate </a:t>
            </a:r>
          </a:p>
          <a:p>
            <a:r>
              <a:rPr lang="en-US" dirty="0"/>
              <a:t>At the interest rate of 10% she would borrow and spend $58 now (point E). </a:t>
            </a:r>
          </a:p>
          <a:p>
            <a:endParaRPr lang="en-US" dirty="0"/>
          </a:p>
        </p:txBody>
      </p:sp>
    </p:spTree>
    <p:extLst>
      <p:ext uri="{BB962C8B-B14F-4D97-AF65-F5344CB8AC3E}">
        <p14:creationId xmlns:p14="http://schemas.microsoft.com/office/powerpoint/2010/main" val="6798001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3C42-F772-4848-98C1-443777C26A65}"/>
              </a:ext>
            </a:extLst>
          </p:cNvPr>
          <p:cNvSpPr>
            <a:spLocks noGrp="1"/>
          </p:cNvSpPr>
          <p:nvPr>
            <p:ph type="title"/>
          </p:nvPr>
        </p:nvSpPr>
        <p:spPr/>
        <p:txBody>
          <a:bodyPr/>
          <a:lstStyle/>
          <a:p>
            <a:pPr algn="ctr"/>
            <a:r>
              <a:rPr lang="en-US" b="1" dirty="0"/>
              <a:t>Interest Rates And Consumption Spending</a:t>
            </a:r>
          </a:p>
        </p:txBody>
      </p:sp>
      <p:pic>
        <p:nvPicPr>
          <p:cNvPr id="4" name="Content Placeholder 3">
            <a:extLst>
              <a:ext uri="{FF2B5EF4-FFF2-40B4-BE49-F238E27FC236}">
                <a16:creationId xmlns:a16="http://schemas.microsoft.com/office/drawing/2014/main" id="{2674C461-28A5-497E-A008-4088641832BB}"/>
              </a:ext>
            </a:extLst>
          </p:cNvPr>
          <p:cNvPicPr>
            <a:picLocks noGrp="1" noChangeAspect="1"/>
          </p:cNvPicPr>
          <p:nvPr>
            <p:ph idx="1"/>
          </p:nvPr>
        </p:nvPicPr>
        <p:blipFill>
          <a:blip r:embed="rId2"/>
          <a:stretch>
            <a:fillRect/>
          </a:stretch>
        </p:blipFill>
        <p:spPr>
          <a:xfrm>
            <a:off x="4483145" y="2141537"/>
            <a:ext cx="6978560" cy="4351338"/>
          </a:xfrm>
          <a:prstGeom prst="rect">
            <a:avLst/>
          </a:prstGeom>
        </p:spPr>
      </p:pic>
      <p:sp>
        <p:nvSpPr>
          <p:cNvPr id="5" name="TextBox 4">
            <a:extLst>
              <a:ext uri="{FF2B5EF4-FFF2-40B4-BE49-F238E27FC236}">
                <a16:creationId xmlns:a16="http://schemas.microsoft.com/office/drawing/2014/main" id="{933FF7BA-A177-489B-845E-5DD8C6E41202}"/>
              </a:ext>
            </a:extLst>
          </p:cNvPr>
          <p:cNvSpPr txBox="1"/>
          <p:nvPr/>
        </p:nvSpPr>
        <p:spPr>
          <a:xfrm>
            <a:off x="1076325" y="2124075"/>
            <a:ext cx="3114675" cy="2308324"/>
          </a:xfrm>
          <a:prstGeom prst="rect">
            <a:avLst/>
          </a:prstGeom>
          <a:noFill/>
        </p:spPr>
        <p:txBody>
          <a:bodyPr wrap="square" rtlCol="0">
            <a:spAutoFit/>
          </a:bodyPr>
          <a:lstStyle/>
          <a:p>
            <a:r>
              <a:rPr lang="en-US" b="1" dirty="0">
                <a:solidFill>
                  <a:srgbClr val="FF0000"/>
                </a:solidFill>
              </a:rPr>
              <a:t>As the interest rate falls </a:t>
            </a:r>
            <a:r>
              <a:rPr lang="en-US" dirty="0">
                <a:solidFill>
                  <a:srgbClr val="FF0000"/>
                </a:solidFill>
              </a:rPr>
              <a:t>… </a:t>
            </a:r>
          </a:p>
          <a:p>
            <a:r>
              <a:rPr lang="en-US" dirty="0"/>
              <a:t>The right-hand panel of the figure traces out Julia’s consumption spending now as the interest rate falls, with G and E corresponding to the same points in the left-hand panel. </a:t>
            </a:r>
          </a:p>
        </p:txBody>
      </p:sp>
    </p:spTree>
    <p:extLst>
      <p:ext uri="{BB962C8B-B14F-4D97-AF65-F5344CB8AC3E}">
        <p14:creationId xmlns:p14="http://schemas.microsoft.com/office/powerpoint/2010/main" val="31152344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50F2-6D5D-4AD9-ADD3-B1D390EB7C6F}"/>
              </a:ext>
            </a:extLst>
          </p:cNvPr>
          <p:cNvSpPr>
            <a:spLocks noGrp="1"/>
          </p:cNvSpPr>
          <p:nvPr>
            <p:ph type="title"/>
          </p:nvPr>
        </p:nvSpPr>
        <p:spPr/>
        <p:txBody>
          <a:bodyPr/>
          <a:lstStyle/>
          <a:p>
            <a:pPr algn="ctr"/>
            <a:r>
              <a:rPr lang="en-US" b="1" dirty="0"/>
              <a:t>Interest Rates And Consumption Spending</a:t>
            </a:r>
          </a:p>
        </p:txBody>
      </p:sp>
      <p:pic>
        <p:nvPicPr>
          <p:cNvPr id="4" name="Content Placeholder 3">
            <a:extLst>
              <a:ext uri="{FF2B5EF4-FFF2-40B4-BE49-F238E27FC236}">
                <a16:creationId xmlns:a16="http://schemas.microsoft.com/office/drawing/2014/main" id="{15ED8508-4AA2-4F12-B40F-7507A58430F6}"/>
              </a:ext>
            </a:extLst>
          </p:cNvPr>
          <p:cNvPicPr>
            <a:picLocks noGrp="1" noChangeAspect="1"/>
          </p:cNvPicPr>
          <p:nvPr>
            <p:ph idx="1"/>
          </p:nvPr>
        </p:nvPicPr>
        <p:blipFill>
          <a:blip r:embed="rId2"/>
          <a:stretch>
            <a:fillRect/>
          </a:stretch>
        </p:blipFill>
        <p:spPr>
          <a:xfrm>
            <a:off x="4375240" y="2141537"/>
            <a:ext cx="6978560" cy="4351338"/>
          </a:xfrm>
          <a:prstGeom prst="rect">
            <a:avLst/>
          </a:prstGeom>
        </p:spPr>
      </p:pic>
      <p:sp>
        <p:nvSpPr>
          <p:cNvPr id="5" name="TextBox 4">
            <a:extLst>
              <a:ext uri="{FF2B5EF4-FFF2-40B4-BE49-F238E27FC236}">
                <a16:creationId xmlns:a16="http://schemas.microsoft.com/office/drawing/2014/main" id="{9C1346BE-910E-43C6-815E-96990CDA468D}"/>
              </a:ext>
            </a:extLst>
          </p:cNvPr>
          <p:cNvSpPr txBox="1"/>
          <p:nvPr/>
        </p:nvSpPr>
        <p:spPr>
          <a:xfrm>
            <a:off x="1019175" y="2019300"/>
            <a:ext cx="3162300" cy="1754326"/>
          </a:xfrm>
          <a:prstGeom prst="rect">
            <a:avLst/>
          </a:prstGeom>
          <a:noFill/>
        </p:spPr>
        <p:txBody>
          <a:bodyPr wrap="square" rtlCol="0">
            <a:spAutoFit/>
          </a:bodyPr>
          <a:lstStyle/>
          <a:p>
            <a:pPr fontAlgn="base"/>
            <a:r>
              <a:rPr lang="en-US" b="1" dirty="0">
                <a:solidFill>
                  <a:srgbClr val="FF0000"/>
                </a:solidFill>
              </a:rPr>
              <a:t>Optimal choice after getting a loan </a:t>
            </a:r>
          </a:p>
          <a:p>
            <a:pPr fontAlgn="base"/>
            <a:r>
              <a:rPr lang="en-US" dirty="0"/>
              <a:t>Marco ends up consuming at point L, with $80 now and $62 in the future</a:t>
            </a:r>
          </a:p>
          <a:p>
            <a:endParaRPr lang="en-US" dirty="0"/>
          </a:p>
        </p:txBody>
      </p:sp>
    </p:spTree>
    <p:extLst>
      <p:ext uri="{BB962C8B-B14F-4D97-AF65-F5344CB8AC3E}">
        <p14:creationId xmlns:p14="http://schemas.microsoft.com/office/powerpoint/2010/main" val="20087400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365125"/>
            <a:ext cx="10515600" cy="935641"/>
          </a:xfrm>
        </p:spPr>
        <p:txBody>
          <a:bodyPr>
            <a:normAutofit/>
          </a:bodyPr>
          <a:lstStyle/>
          <a:p>
            <a:pPr algn="ctr"/>
            <a:r>
              <a:rPr lang="en-GB" sz="4800" dirty="0">
                <a:latin typeface="+mn-lt"/>
              </a:rPr>
              <a:t>Policy rate and the economy</a:t>
            </a:r>
          </a:p>
        </p:txBody>
      </p:sp>
      <p:sp>
        <p:nvSpPr>
          <p:cNvPr id="7" name="TextBox 4"/>
          <p:cNvSpPr txBox="1"/>
          <p:nvPr/>
        </p:nvSpPr>
        <p:spPr>
          <a:xfrm>
            <a:off x="535578" y="1345474"/>
            <a:ext cx="5355772" cy="1815882"/>
          </a:xfrm>
          <a:prstGeom prst="rect">
            <a:avLst/>
          </a:prstGeom>
          <a:noFill/>
        </p:spPr>
        <p:txBody>
          <a:bodyPr wrap="square" rtlCol="0">
            <a:spAutoFit/>
          </a:bodyPr>
          <a:lstStyle/>
          <a:p>
            <a:r>
              <a:rPr lang="en-GB" sz="2800" dirty="0"/>
              <a:t>The central bank’s policy rate affects the level of spending in the economy, because households and firms borrow to spend. </a:t>
            </a:r>
          </a:p>
        </p:txBody>
      </p:sp>
      <p:sp>
        <p:nvSpPr>
          <p:cNvPr id="552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6" name="TextBox 4"/>
          <p:cNvSpPr txBox="1"/>
          <p:nvPr/>
        </p:nvSpPr>
        <p:spPr>
          <a:xfrm>
            <a:off x="805542" y="5926183"/>
            <a:ext cx="10602685" cy="584775"/>
          </a:xfrm>
          <a:prstGeom prst="rect">
            <a:avLst/>
          </a:prstGeom>
          <a:noFill/>
        </p:spPr>
        <p:txBody>
          <a:bodyPr wrap="square" rtlCol="0">
            <a:spAutoFit/>
          </a:bodyPr>
          <a:lstStyle/>
          <a:p>
            <a:pPr algn="ctr"/>
            <a:r>
              <a:rPr lang="en-GB" sz="3200" b="1" dirty="0"/>
              <a:t>higher interest rate → low spending today</a:t>
            </a:r>
          </a:p>
        </p:txBody>
      </p:sp>
      <p:pic>
        <p:nvPicPr>
          <p:cNvPr id="8" name="Picture 7" descr="figure-10-18-e.jpg"/>
          <p:cNvPicPr>
            <a:picLocks noChangeAspect="1"/>
          </p:cNvPicPr>
          <p:nvPr/>
        </p:nvPicPr>
        <p:blipFill>
          <a:blip r:embed="rId2"/>
          <a:stretch>
            <a:fillRect/>
          </a:stretch>
        </p:blipFill>
        <p:spPr>
          <a:xfrm>
            <a:off x="5807558" y="1708713"/>
            <a:ext cx="5957486" cy="3714830"/>
          </a:xfrm>
          <a:prstGeom prst="rect">
            <a:avLst/>
          </a:prstGeom>
        </p:spPr>
      </p:pic>
    </p:spTree>
    <p:extLst>
      <p:ext uri="{BB962C8B-B14F-4D97-AF65-F5344CB8AC3E}">
        <p14:creationId xmlns:p14="http://schemas.microsoft.com/office/powerpoint/2010/main" val="2874491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D1CF-52A0-4169-A6A0-9E317B1D1B82}"/>
              </a:ext>
            </a:extLst>
          </p:cNvPr>
          <p:cNvSpPr>
            <a:spLocks noGrp="1"/>
          </p:cNvSpPr>
          <p:nvPr>
            <p:ph type="title"/>
          </p:nvPr>
        </p:nvSpPr>
        <p:spPr/>
        <p:txBody>
          <a:bodyPr>
            <a:normAutofit/>
          </a:bodyPr>
          <a:lstStyle/>
          <a:p>
            <a:pPr algn="ctr"/>
            <a:r>
              <a:rPr lang="en-US" sz="4800" dirty="0"/>
              <a:t>Bank Lending: A Cost and Benefit Analysis</a:t>
            </a:r>
          </a:p>
        </p:txBody>
      </p:sp>
      <p:sp>
        <p:nvSpPr>
          <p:cNvPr id="3" name="Content Placeholder 2">
            <a:extLst>
              <a:ext uri="{FF2B5EF4-FFF2-40B4-BE49-F238E27FC236}">
                <a16:creationId xmlns:a16="http://schemas.microsoft.com/office/drawing/2014/main" id="{90784AD8-E4B5-4A8F-8A07-0727A7976F59}"/>
              </a:ext>
            </a:extLst>
          </p:cNvPr>
          <p:cNvSpPr>
            <a:spLocks noGrp="1"/>
          </p:cNvSpPr>
          <p:nvPr>
            <p:ph idx="1"/>
          </p:nvPr>
        </p:nvSpPr>
        <p:spPr/>
        <p:txBody>
          <a:bodyPr>
            <a:normAutofit/>
          </a:bodyPr>
          <a:lstStyle/>
          <a:p>
            <a:pPr marL="0" indent="0">
              <a:buNone/>
            </a:pPr>
            <a:r>
              <a:rPr lang="en-US" sz="2400" b="1" dirty="0"/>
              <a:t>Given the interest rate, is lending by JP Morgan likely to be exceptionally profitable?</a:t>
            </a:r>
          </a:p>
          <a:p>
            <a:pPr marL="0" indent="0">
              <a:buNone/>
            </a:pPr>
            <a:endParaRPr lang="en-US" sz="2400" dirty="0"/>
          </a:p>
          <a:p>
            <a:pPr marL="0" indent="0">
              <a:buNone/>
            </a:pPr>
            <a:r>
              <a:rPr lang="en-US" sz="2400" dirty="0"/>
              <a:t>It depends. The cost to the lender bank (or the creditor), JPMorgan, includes </a:t>
            </a:r>
          </a:p>
          <a:p>
            <a:pPr marL="0" indent="0">
              <a:buNone/>
            </a:pPr>
            <a:endParaRPr lang="en-US" sz="2400" dirty="0"/>
          </a:p>
          <a:p>
            <a:pPr lvl="1"/>
            <a:r>
              <a:rPr lang="en-US" sz="2000" dirty="0"/>
              <a:t>The </a:t>
            </a:r>
            <a:r>
              <a:rPr lang="en-US" sz="2000" b="1" dirty="0">
                <a:solidFill>
                  <a:srgbClr val="C00000"/>
                </a:solidFill>
              </a:rPr>
              <a:t>costs of financing </a:t>
            </a:r>
            <a:r>
              <a:rPr lang="en-US" sz="2000" dirty="0"/>
              <a:t>which is </a:t>
            </a:r>
            <a:r>
              <a:rPr lang="en-US" sz="2000" u="sng" dirty="0"/>
              <a:t>%2.75 </a:t>
            </a:r>
            <a:r>
              <a:rPr lang="en-US" sz="2000" dirty="0"/>
              <a:t>in this case. </a:t>
            </a:r>
            <a:r>
              <a:rPr lang="en-US" sz="2000" i="1" u="sng" dirty="0">
                <a:solidFill>
                  <a:schemeClr val="bg1"/>
                </a:solidFill>
                <a:highlight>
                  <a:srgbClr val="FF0000"/>
                </a:highlight>
              </a:rPr>
              <a:t>(liquidity risk).</a:t>
            </a:r>
          </a:p>
          <a:p>
            <a:pPr lvl="1"/>
            <a:r>
              <a:rPr lang="en-US" sz="2000" dirty="0"/>
              <a:t>The </a:t>
            </a:r>
            <a:r>
              <a:rPr lang="en-US" sz="2000" b="1" dirty="0"/>
              <a:t>cost of monitoring </a:t>
            </a:r>
            <a:r>
              <a:rPr lang="en-US" sz="2000" dirty="0"/>
              <a:t>and further screening of the debtors (or the borrowers). </a:t>
            </a:r>
            <a:r>
              <a:rPr lang="en-US" sz="2000" i="1" u="sng" dirty="0">
                <a:solidFill>
                  <a:schemeClr val="bg1"/>
                </a:solidFill>
                <a:highlight>
                  <a:srgbClr val="FF0000"/>
                </a:highlight>
              </a:rPr>
              <a:t>(Credit Risk)</a:t>
            </a:r>
          </a:p>
          <a:p>
            <a:pPr lvl="1"/>
            <a:r>
              <a:rPr lang="en-US" sz="2000" dirty="0"/>
              <a:t>If these costs exceed the </a:t>
            </a:r>
            <a:r>
              <a:rPr lang="en-US" sz="2000" b="1" dirty="0">
                <a:solidFill>
                  <a:schemeClr val="accent5"/>
                </a:solidFill>
              </a:rPr>
              <a:t>profit</a:t>
            </a:r>
            <a:r>
              <a:rPr lang="en-US" sz="2000" dirty="0"/>
              <a:t> (which is the interest rate the charge the borrowers, and %15 in this case), then this business is not profitable.</a:t>
            </a:r>
          </a:p>
          <a:p>
            <a:pPr marL="0" indent="0">
              <a:buNone/>
            </a:pPr>
            <a:endParaRPr lang="en-US" sz="2000" dirty="0"/>
          </a:p>
        </p:txBody>
      </p:sp>
    </p:spTree>
    <p:extLst>
      <p:ext uri="{BB962C8B-B14F-4D97-AF65-F5344CB8AC3E}">
        <p14:creationId xmlns:p14="http://schemas.microsoft.com/office/powerpoint/2010/main" val="13425765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17&quot;&gt;&lt;/object&gt;&lt;object type=&quot;2&quot; unique_id=&quot;10018&quot;&gt;&lt;object type=&quot;3&quot; unique_id=&quot;10025&quot;&gt;&lt;property id=&quot;20148&quot; value=&quot;5&quot;/&gt;&lt;property id=&quot;20300&quot; value=&quot;Slide 1 - &amp;quot;Unit 6&amp;quot;&quot;/&gt;&lt;property id=&quot;20307&quot; value=&quot;256&quot;/&gt;&lt;/object&gt;&lt;object type=&quot;3&quot; unique_id=&quot;10026&quot;&gt;&lt;property id=&quot;20148&quot; value=&quot;5&quot;/&gt;&lt;property id=&quot;20300&quot; value=&quot;Slide 3 - &amp;quot;The Unit in Context&amp;quot;&quot;/&gt;&lt;property id=&quot;20307&quot; value=&quot;257&quot;/&gt;&lt;/object&gt;&lt;object type=&quot;3&quot; unique_id=&quot;10055&quot;&gt;&lt;property id=&quot;20148&quot; value=&quot;5&quot;/&gt;&lt;property id=&quot;20300&quot; value=&quot;Slide 4 - &amp;quot;This Unit &amp;quot;&quot;/&gt;&lt;property id=&quot;20307&quot; value=&quot;258&quot;/&gt;&lt;/object&gt;&lt;object type=&quot;3&quot; unique_id=&quot;10151&quot;&gt;&lt;property id=&quot;20148&quot; value=&quot;5&quot;/&gt;&lt;property id=&quot;20300&quot; value=&quot;Slide 6 - &amp;quot;Firms and Wage Contracts&amp;quot;&quot;/&gt;&lt;property id=&quot;20307&quot; value=&quot;259&quot;/&gt;&lt;/object&gt;&lt;object type=&quot;3&quot; unique_id=&quot;10218&quot;&gt;&lt;property id=&quot;20148&quot; value=&quot;5&quot;/&gt;&lt;property id=&quot;20300&quot; value=&quot;Slide 7 - &amp;quot;Firms and Wage Contracts&amp;quot;&quot;/&gt;&lt;property id=&quot;20307&quot; value=&quot;260&quot;/&gt;&lt;/object&gt;&lt;object type=&quot;3&quot; unique_id=&quot;19938&quot;&gt;&lt;property id=&quot;20148&quot; value=&quot;5&quot;/&gt;&lt;property id=&quot;20300&quot; value=&quot;Slide 8&quot;/&gt;&lt;property id=&quot;20307&quot; value=&quot;261&quot;/&gt;&lt;/object&gt;&lt;object type=&quot;3&quot; unique_id=&quot;20019&quot;&gt;&lt;property id=&quot;20148&quot; value=&quot;5&quot;/&gt;&lt;property id=&quot;20300&quot; value=&quot;Slide 2 - &amp;quot;A. Introduction&amp;quot;&quot;/&gt;&lt;property id=&quot;20307&quot; value=&quot;262&quot;/&gt;&lt;/object&gt;&lt;object type=&quot;3&quot; unique_id=&quot;20065&quot;&gt;&lt;property id=&quot;20148&quot; value=&quot;5&quot;/&gt;&lt;property id=&quot;20300&quot; value=&quot;Slide 5 - &amp;quot;B. Labour Contracts and Employment Rents&amp;quot;&quot;/&gt;&lt;property id=&quot;20307&quot; value=&quot;263&quot;/&gt;&lt;/object&gt;&lt;object type=&quot;3&quot; unique_id=&quot;20066&quot;&gt;&lt;property id=&quot;20148&quot; value=&quot;5&quot;/&gt;&lt;property id=&quot;20300&quot; value=&quot;Slide 9 - &amp;quot;C. Labour Discipline Model&amp;quot;&quot;/&gt;&lt;property id=&quot;20307&quot; value=&quot;264&quot;/&gt;&lt;/object&gt;&lt;object type=&quot;3&quot; unique_id=&quot;20144&quot;&gt;&lt;property id=&quot;20148&quot; value=&quot;5&quot;/&gt;&lt;property id=&quot;20300&quot; value=&quot;Slide 14 - &amp;quot;D. The Wage Curve&amp;quot;&quot;/&gt;&lt;property id=&quot;20307&quot; value=&quot;265&quot;/&gt;&lt;/object&gt;&lt;object type=&quot;3&quot; unique_id=&quot;20145&quot;&gt;&lt;property id=&quot;20148&quot; value=&quot;5&quot;/&gt;&lt;property id=&quot;20300&quot; value=&quot;Slide 18 - &amp;quot;E. Fairness and Reciprocity&amp;quot;&quot;/&gt;&lt;property id=&quot;20307&quot; value=&quot;266&quot;/&gt;&lt;/object&gt;&lt;object type=&quot;3&quot; unique_id=&quot;20185&quot;&gt;&lt;property id=&quot;20148&quot; value=&quot;5&quot;/&gt;&lt;property id=&quot;20300&quot; value=&quot;Slide 19 - &amp;quot;G. Looking Forward&amp;quot;&quot;/&gt;&lt;property id=&quot;20307&quot; value=&quot;267&quot;/&gt;&lt;/object&gt;&lt;object type=&quot;3&quot; unique_id=&quot;20228&quot;&gt;&lt;property id=&quot;20148&quot; value=&quot;5&quot;/&gt;&lt;property id=&quot;20300&quot; value=&quot;Slide 20 - &amp;quot;Firms and their Customers&amp;quot;&quot;/&gt;&lt;property id=&quot;20307&quot; value=&quot;268&quot;/&gt;&lt;/object&gt;&lt;object type=&quot;3&quot; unique_id=&quot;20567&quot;&gt;&lt;property id=&quot;20148&quot; value=&quot;5&quot;/&gt;&lt;property id=&quot;20300&quot; value=&quot;Slide 10&quot;/&gt;&lt;property id=&quot;20307&quot; value=&quot;269&quot;/&gt;&lt;/object&gt;&lt;object type=&quot;3&quot; unique_id=&quot;20696&quot;&gt;&lt;property id=&quot;20148&quot; value=&quot;5&quot;/&gt;&lt;property id=&quot;20300&quot; value=&quot;Slide 12&quot;/&gt;&lt;property id=&quot;20307&quot; value=&quot;270&quot;/&gt;&lt;/object&gt;&lt;object type=&quot;3&quot; unique_id=&quot;20782&quot;&gt;&lt;property id=&quot;20148&quot; value=&quot;5&quot;/&gt;&lt;property id=&quot;20300&quot; value=&quot;Slide 13&quot;/&gt;&lt;property id=&quot;20307&quot; value=&quot;271&quot;/&gt;&lt;/object&gt;&lt;object type=&quot;3&quot; unique_id=&quot;20963&quot;&gt;&lt;property id=&quot;20148&quot; value=&quot;5&quot;/&gt;&lt;property id=&quot;20300&quot; value=&quot;Slide 11&quot;/&gt;&lt;property id=&quot;20307&quot; value=&quot;272&quot;/&gt;&lt;/object&gt;&lt;object type=&quot;3&quot; unique_id=&quot;21116&quot;&gt;&lt;property id=&quot;20148&quot; value=&quot;5&quot;/&gt;&lt;property id=&quot;20300&quot; value=&quot;Slide 16&quot;/&gt;&lt;property id=&quot;20307&quot; value=&quot;273&quot;/&gt;&lt;/object&gt;&lt;object type=&quot;3&quot; unique_id=&quot;21217&quot;&gt;&lt;property id=&quot;20148&quot; value=&quot;5&quot;/&gt;&lt;property id=&quot;20300&quot; value=&quot;Slide 15&quot;/&gt;&lt;property id=&quot;20307&quot; value=&quot;274&quot;/&gt;&lt;/object&gt;&lt;object type=&quot;3&quot; unique_id=&quot;21428&quot;&gt;&lt;property id=&quot;20148&quot; value=&quot;5&quot;/&gt;&lt;property id=&quot;20300&quot; value=&quot;Slide 17&quot;/&gt;&lt;property id=&quot;20307&quot; value=&quot;275&quot;/&gt;&lt;/object&gt;&lt;/object&gt;&lt;/object&gt;&lt;/database&gt;"/>
  <p:tag name="SECTOMILLISECCONVERTED"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FF5A50"/>
      </a:accent1>
      <a:accent2>
        <a:srgbClr val="FFECD0"/>
      </a:accent2>
      <a:accent3>
        <a:srgbClr val="EBEBEB"/>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4576</Words>
  <Application>Microsoft Office PowerPoint</Application>
  <PresentationFormat>Widescreen</PresentationFormat>
  <Paragraphs>447</Paragraphs>
  <Slides>89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89</vt:i4>
      </vt:variant>
    </vt:vector>
  </HeadingPairs>
  <TitlesOfParts>
    <vt:vector size="100" baseType="lpstr">
      <vt:lpstr>Arial</vt:lpstr>
      <vt:lpstr>Calibri</vt:lpstr>
      <vt:lpstr>Calibri Light</vt:lpstr>
      <vt:lpstr>Cambria Math</vt:lpstr>
      <vt:lpstr>Comic Sans MS</vt:lpstr>
      <vt:lpstr>Courier New</vt:lpstr>
      <vt:lpstr>GyrePagellaMathJax_Main</vt:lpstr>
      <vt:lpstr>inherit</vt:lpstr>
      <vt:lpstr>Source Sans Pro</vt:lpstr>
      <vt:lpstr>Wingdings</vt:lpstr>
      <vt:lpstr>Office Theme</vt:lpstr>
      <vt:lpstr>Unit 10</vt:lpstr>
      <vt:lpstr>PowerPoint Presentation</vt:lpstr>
      <vt:lpstr>A. Introduction</vt:lpstr>
      <vt:lpstr>The Context for This Unit</vt:lpstr>
      <vt:lpstr>This Unit </vt:lpstr>
      <vt:lpstr>Money And Trust Are Closely Related (1 of 2)</vt:lpstr>
      <vt:lpstr>Money And Trust Are Closely Related (2 of 2)</vt:lpstr>
      <vt:lpstr>Bank Lending: A Balance Sheet Approach</vt:lpstr>
      <vt:lpstr>Bank Lending: A Cost and Benefit Analysis</vt:lpstr>
      <vt:lpstr>Elasticity and Discipline of Credit</vt:lpstr>
      <vt:lpstr>B. Income, borrowing and saving </vt:lpstr>
      <vt:lpstr>Time Has Value</vt:lpstr>
      <vt:lpstr>What is Money? (1 of 2)</vt:lpstr>
      <vt:lpstr>What is Money? (2 of 2)</vt:lpstr>
      <vt:lpstr>Money versus Credit</vt:lpstr>
      <vt:lpstr>Monetary System is Hierarchical</vt:lpstr>
      <vt:lpstr>What is Credit?</vt:lpstr>
      <vt:lpstr>Wealth</vt:lpstr>
      <vt:lpstr>Income</vt:lpstr>
      <vt:lpstr>Flow versus Stock</vt:lpstr>
      <vt:lpstr>Other Key Concepts</vt:lpstr>
      <vt:lpstr>PowerPoint Presentation</vt:lpstr>
      <vt:lpstr>Consumption Over Time</vt:lpstr>
      <vt:lpstr>How to Calculate Interest Rate on a Simple Loan?</vt:lpstr>
      <vt:lpstr>The Meaning of Interest Rate</vt:lpstr>
      <vt:lpstr>Borrowing, the Interest Rate, and the Feasible Set</vt:lpstr>
      <vt:lpstr>Julia Has Nothing  </vt:lpstr>
      <vt:lpstr>Bringing Future Income To The Present  </vt:lpstr>
      <vt:lpstr>Borrowing Less  </vt:lpstr>
      <vt:lpstr>Borrowing Even Less  </vt:lpstr>
      <vt:lpstr>Julia’s Feasible Set  </vt:lpstr>
      <vt:lpstr>Julia’s Feasible Frontier  </vt:lpstr>
      <vt:lpstr>A higher interest rate  </vt:lpstr>
      <vt:lpstr>Borrowing</vt:lpstr>
      <vt:lpstr>Consumption Smoothing: Diminishing Marginal Utility </vt:lpstr>
      <vt:lpstr>Preferences for consumption</vt:lpstr>
      <vt:lpstr>What does the Slope of Feasible Set Represent? </vt:lpstr>
      <vt:lpstr>What does the Slope of Indifference Curve Represent? </vt:lpstr>
      <vt:lpstr>Summary: Different Interpretations of MRS</vt:lpstr>
      <vt:lpstr>Julia’s choices  </vt:lpstr>
      <vt:lpstr>Diminishing marginal returns to consumption  </vt:lpstr>
      <vt:lpstr>What choices would Julia make?  </vt:lpstr>
      <vt:lpstr>MRS Falls  </vt:lpstr>
      <vt:lpstr>Julia’s Optimal Choice  </vt:lpstr>
      <vt:lpstr>Marginal Rate of Substitution and Marginal Utility are Closely Related</vt:lpstr>
      <vt:lpstr>Pure impatience</vt:lpstr>
      <vt:lpstr>Optimal Decision-Making to Borrow: Moving consumption over time by borrowing</vt:lpstr>
      <vt:lpstr>Discount Rate and Optimal Decision-Making</vt:lpstr>
      <vt:lpstr>PowerPoint Presentation</vt:lpstr>
      <vt:lpstr>Optimal Decision Making</vt:lpstr>
      <vt:lpstr>Feasible Frontier  </vt:lpstr>
      <vt:lpstr>Best Option  </vt:lpstr>
      <vt:lpstr>MRS and MRT  </vt:lpstr>
      <vt:lpstr>The Decision To Borrow  </vt:lpstr>
      <vt:lpstr>An Increase in the Interest Rate  </vt:lpstr>
      <vt:lpstr>The Effect of a Higher Interest Rate  </vt:lpstr>
      <vt:lpstr>Borrowers and savers</vt:lpstr>
      <vt:lpstr>Smoothing Consumption By Storing (or Saving) and Lending</vt:lpstr>
      <vt:lpstr>Lenders and Borrowers</vt:lpstr>
      <vt:lpstr>Saving and Lending</vt:lpstr>
      <vt:lpstr>Marco Has Wealth Today  </vt:lpstr>
      <vt:lpstr>Marco’s Feasible Frontier  </vt:lpstr>
      <vt:lpstr>Marco’s Preferences  </vt:lpstr>
      <vt:lpstr>Marco’s Decision to Store  (or Save) </vt:lpstr>
      <vt:lpstr>Marco’s Decision to Lend  </vt:lpstr>
      <vt:lpstr>The Effect of the Decision to Lend  </vt:lpstr>
      <vt:lpstr>Saving And Lending</vt:lpstr>
      <vt:lpstr>Investment: A Path to Smooth Out the Consumption </vt:lpstr>
      <vt:lpstr>Investing in a High-Return Project</vt:lpstr>
      <vt:lpstr>Investing in a High-Return Project</vt:lpstr>
      <vt:lpstr>Investing in a High-Return Project</vt:lpstr>
      <vt:lpstr>Invest All Plan</vt:lpstr>
      <vt:lpstr>Borrowing To Invest In A High-return Project</vt:lpstr>
      <vt:lpstr>Borrowing To Invest In A High-return Project</vt:lpstr>
      <vt:lpstr>Borrowing To Invest In A High-return Project</vt:lpstr>
      <vt:lpstr>How The ‘Invest-it-all And Borrow’ Plan Works Compared To The Other Options.</vt:lpstr>
      <vt:lpstr>The Feasible Sets For All Of Marco’s Options </vt:lpstr>
      <vt:lpstr> Summary: A Few Key Points</vt:lpstr>
      <vt:lpstr> Summary: A Few Key Points</vt:lpstr>
      <vt:lpstr> Summary: A Few Key Points</vt:lpstr>
      <vt:lpstr> Summary: A Few Key Points</vt:lpstr>
      <vt:lpstr>Investment</vt:lpstr>
      <vt:lpstr>Central Bank Policy Can Affect Spending</vt:lpstr>
      <vt:lpstr>Interest Rates And Consumption Spending</vt:lpstr>
      <vt:lpstr>Interest Rates And Consumption Spending</vt:lpstr>
      <vt:lpstr>Interest Rates And Consumption Spending</vt:lpstr>
      <vt:lpstr>Interest Rates And Consumption Spending</vt:lpstr>
      <vt:lpstr>Interest Rates And Consumption Spending</vt:lpstr>
      <vt:lpstr>Policy rate and the economy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10</dc:title>
  <dc:creator>Elham Saeidinezhad</dc:creator>
  <cp:lastModifiedBy>Elham Saeidinezhad</cp:lastModifiedBy>
  <cp:revision>80</cp:revision>
  <dcterms:created xsi:type="dcterms:W3CDTF">2019-10-10T20:53:16Z</dcterms:created>
  <dcterms:modified xsi:type="dcterms:W3CDTF">2019-10-30T23:12:17Z</dcterms:modified>
</cp:coreProperties>
</file>