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9" r:id="rId2"/>
    <p:sldId id="260" r:id="rId3"/>
    <p:sldId id="261" r:id="rId4"/>
    <p:sldId id="312" r:id="rId5"/>
    <p:sldId id="313" r:id="rId6"/>
    <p:sldId id="314" r:id="rId7"/>
    <p:sldId id="315" r:id="rId8"/>
    <p:sldId id="316" r:id="rId9"/>
    <p:sldId id="317" r:id="rId10"/>
    <p:sldId id="318" r:id="rId11"/>
    <p:sldId id="319" r:id="rId12"/>
    <p:sldId id="320" r:id="rId13"/>
    <p:sldId id="321" r:id="rId14"/>
    <p:sldId id="322" r:id="rId15"/>
    <p:sldId id="323" r:id="rId16"/>
    <p:sldId id="262" r:id="rId17"/>
    <p:sldId id="298" r:id="rId18"/>
    <p:sldId id="299" r:id="rId19"/>
    <p:sldId id="306" r:id="rId20"/>
    <p:sldId id="324" r:id="rId21"/>
    <p:sldId id="325" r:id="rId22"/>
    <p:sldId id="328" r:id="rId23"/>
    <p:sldId id="326" r:id="rId24"/>
    <p:sldId id="327" r:id="rId25"/>
    <p:sldId id="329" r:id="rId26"/>
    <p:sldId id="330" r:id="rId27"/>
    <p:sldId id="331" r:id="rId28"/>
    <p:sldId id="332" r:id="rId29"/>
    <p:sldId id="300" r:id="rId30"/>
    <p:sldId id="301" r:id="rId31"/>
    <p:sldId id="305" r:id="rId32"/>
    <p:sldId id="302" r:id="rId33"/>
    <p:sldId id="303" r:id="rId34"/>
    <p:sldId id="304" r:id="rId35"/>
    <p:sldId id="264" r:id="rId36"/>
    <p:sldId id="265" r:id="rId37"/>
    <p:sldId id="266" r:id="rId38"/>
    <p:sldId id="290" r:id="rId39"/>
    <p:sldId id="289" r:id="rId40"/>
    <p:sldId id="267" r:id="rId41"/>
    <p:sldId id="291" r:id="rId42"/>
    <p:sldId id="307" r:id="rId43"/>
    <p:sldId id="268" r:id="rId44"/>
    <p:sldId id="293" r:id="rId45"/>
    <p:sldId id="269" r:id="rId46"/>
    <p:sldId id="292" r:id="rId47"/>
    <p:sldId id="294" r:id="rId48"/>
    <p:sldId id="270" r:id="rId49"/>
    <p:sldId id="295" r:id="rId50"/>
    <p:sldId id="296" r:id="rId51"/>
    <p:sldId id="271" r:id="rId52"/>
    <p:sldId id="297" r:id="rId53"/>
    <p:sldId id="272" r:id="rId54"/>
    <p:sldId id="308" r:id="rId55"/>
    <p:sldId id="309" r:id="rId56"/>
    <p:sldId id="273" r:id="rId57"/>
    <p:sldId id="274" r:id="rId58"/>
    <p:sldId id="276" r:id="rId59"/>
    <p:sldId id="275" r:id="rId60"/>
    <p:sldId id="277" r:id="rId61"/>
    <p:sldId id="310" r:id="rId62"/>
    <p:sldId id="278" r:id="rId63"/>
    <p:sldId id="281" r:id="rId64"/>
    <p:sldId id="282" r:id="rId65"/>
    <p:sldId id="283" r:id="rId66"/>
    <p:sldId id="284" r:id="rId67"/>
    <p:sldId id="285" r:id="rId68"/>
    <p:sldId id="286" r:id="rId69"/>
    <p:sldId id="311" r:id="rId70"/>
    <p:sldId id="287" r:id="rId71"/>
    <p:sldId id="288" r:id="rId72"/>
    <p:sldId id="25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5" autoAdjust="0"/>
    <p:restoredTop sz="90286" autoAdjust="0"/>
  </p:normalViewPr>
  <p:slideViewPr>
    <p:cSldViewPr>
      <p:cViewPr varScale="1">
        <p:scale>
          <a:sx n="83" d="100"/>
          <a:sy n="83" d="100"/>
        </p:scale>
        <p:origin x="797" y="72"/>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5/24/2019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108501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72</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5/24/2019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www.ecb.europa.eu/press/key/date/2003/html/sp030213.en.html"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5.wmf"/></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2057400"/>
            <a:ext cx="3657600" cy="990599"/>
          </a:xfrm>
        </p:spPr>
        <p:txBody>
          <a:bodyPr/>
          <a:lstStyle/>
          <a:p>
            <a:r>
              <a:rPr lang="en-US" dirty="0"/>
              <a:t>Chapter 24</a:t>
            </a:r>
          </a:p>
        </p:txBody>
      </p:sp>
      <p:sp>
        <p:nvSpPr>
          <p:cNvPr id="5" name="Text Placeholder 4"/>
          <p:cNvSpPr>
            <a:spLocks noGrp="1"/>
          </p:cNvSpPr>
          <p:nvPr>
            <p:ph type="body" sz="quarter" idx="15"/>
          </p:nvPr>
        </p:nvSpPr>
        <p:spPr/>
        <p:txBody>
          <a:bodyPr/>
          <a:lstStyle/>
          <a:p>
            <a:r>
              <a:rPr lang="en-US" altLang="ja-JP" dirty="0"/>
              <a:t>The Role of Expectations in Monetary Policy</a:t>
            </a:r>
            <a:endParaRPr lang="en-US" dirty="0"/>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2330-9EDF-4B87-A061-B5CFFF7E5DA5}"/>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(4 of 4)</a:t>
            </a:r>
            <a:endParaRPr lang="en-US" dirty="0"/>
          </a:p>
        </p:txBody>
      </p:sp>
      <p:sp>
        <p:nvSpPr>
          <p:cNvPr id="3" name="Content Placeholder 2">
            <a:extLst>
              <a:ext uri="{FF2B5EF4-FFF2-40B4-BE49-F238E27FC236}">
                <a16:creationId xmlns:a16="http://schemas.microsoft.com/office/drawing/2014/main" id="{061397FA-F4DC-4B80-B07A-68CE4104C528}"/>
              </a:ext>
            </a:extLst>
          </p:cNvPr>
          <p:cNvSpPr>
            <a:spLocks noGrp="1"/>
          </p:cNvSpPr>
          <p:nvPr>
            <p:ph idx="1"/>
          </p:nvPr>
        </p:nvSpPr>
        <p:spPr/>
        <p:txBody>
          <a:bodyPr/>
          <a:lstStyle/>
          <a:p>
            <a:r>
              <a:rPr lang="en-US" sz="2000" dirty="0"/>
              <a:t>For example, in forecasting the price of a firm’s stock, investors should use not just </a:t>
            </a:r>
            <a:r>
              <a:rPr lang="en-US" sz="2000" b="1" dirty="0"/>
              <a:t>past prices of the stock </a:t>
            </a:r>
            <a:r>
              <a:rPr lang="en-US" sz="2000" dirty="0"/>
              <a:t>but also any other information that is helpful in forecasting the </a:t>
            </a:r>
            <a:r>
              <a:rPr lang="en-US" sz="2000" b="1" dirty="0"/>
              <a:t>future profitability of the firm.</a:t>
            </a:r>
          </a:p>
          <a:p>
            <a:endParaRPr lang="en-US" sz="2000" b="1" dirty="0"/>
          </a:p>
          <a:p>
            <a:r>
              <a:rPr lang="en-US" sz="2000" dirty="0"/>
              <a:t>Such information include the </a:t>
            </a:r>
            <a:r>
              <a:rPr lang="en-US" sz="2000" u="sng" dirty="0"/>
              <a:t>quality of the firm’s management</a:t>
            </a:r>
            <a:r>
              <a:rPr lang="en-US" sz="2000" dirty="0"/>
              <a:t>, new products the firm might be developing, and so on. </a:t>
            </a:r>
          </a:p>
          <a:p>
            <a:endParaRPr lang="en-US" sz="2000" dirty="0"/>
          </a:p>
          <a:p>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212439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F45F-82AF-442D-A848-212E694139A0}"/>
              </a:ext>
            </a:extLst>
          </p:cNvPr>
          <p:cNvSpPr>
            <a:spLocks noGrp="1"/>
          </p:cNvSpPr>
          <p:nvPr>
            <p:ph type="title"/>
          </p:nvPr>
        </p:nvSpPr>
        <p:spPr/>
        <p:txBody>
          <a:bodyPr/>
          <a:lstStyle/>
          <a:p>
            <a:r>
              <a:rPr lang="en-US" dirty="0"/>
              <a:t>Rational Expectations: Optimal Forecast</a:t>
            </a:r>
          </a:p>
        </p:txBody>
      </p:sp>
      <p:sp>
        <p:nvSpPr>
          <p:cNvPr id="3" name="Content Placeholder 2">
            <a:extLst>
              <a:ext uri="{FF2B5EF4-FFF2-40B4-BE49-F238E27FC236}">
                <a16:creationId xmlns:a16="http://schemas.microsoft.com/office/drawing/2014/main" id="{CF9F2DEB-674C-4402-A04E-9FDD11921061}"/>
              </a:ext>
            </a:extLst>
          </p:cNvPr>
          <p:cNvSpPr>
            <a:spLocks noGrp="1"/>
          </p:cNvSpPr>
          <p:nvPr>
            <p:ph idx="1"/>
          </p:nvPr>
        </p:nvSpPr>
        <p:spPr/>
        <p:txBody>
          <a:bodyPr/>
          <a:lstStyle/>
          <a:p>
            <a:r>
              <a:rPr lang="en-US" dirty="0"/>
              <a:t>If </a:t>
            </a:r>
            <a:r>
              <a:rPr lang="en-US" b="1" dirty="0"/>
              <a:t>sufficient number of investors </a:t>
            </a:r>
            <a:r>
              <a:rPr lang="en-US" dirty="0"/>
              <a:t>and traders in the stock market </a:t>
            </a:r>
            <a:r>
              <a:rPr lang="en-US" u="sng" dirty="0"/>
              <a:t>have rational expectations</a:t>
            </a:r>
            <a:r>
              <a:rPr lang="en-US" dirty="0"/>
              <a:t>, the </a:t>
            </a:r>
            <a:r>
              <a:rPr lang="en-US" b="1" dirty="0"/>
              <a:t>market price </a:t>
            </a:r>
            <a:r>
              <a:rPr lang="en-US" dirty="0"/>
              <a:t>of a stock should </a:t>
            </a:r>
            <a:r>
              <a:rPr lang="en-US" i="1" dirty="0"/>
              <a:t>equal</a:t>
            </a:r>
            <a:r>
              <a:rPr lang="en-US" dirty="0"/>
              <a:t> the </a:t>
            </a:r>
            <a:r>
              <a:rPr lang="en-US" b="1" dirty="0"/>
              <a:t>best estimate (optimal forecast) </a:t>
            </a:r>
            <a:r>
              <a:rPr lang="en-US" dirty="0"/>
              <a:t>of the present value of expected future dividends, which is the stock’s </a:t>
            </a:r>
            <a:r>
              <a:rPr lang="en-US" u="sng" dirty="0"/>
              <a:t>fundamental value</a:t>
            </a:r>
            <a:r>
              <a:rPr lang="en-US" dirty="0"/>
              <a:t>. </a:t>
            </a:r>
          </a:p>
          <a:p>
            <a:endParaRPr lang="en-US" dirty="0"/>
          </a:p>
        </p:txBody>
      </p:sp>
    </p:spTree>
    <p:extLst>
      <p:ext uri="{BB962C8B-B14F-4D97-AF65-F5344CB8AC3E}">
        <p14:creationId xmlns:p14="http://schemas.microsoft.com/office/powerpoint/2010/main" val="420960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21C3-38C2-49FF-9F88-1450EE030840}"/>
              </a:ext>
            </a:extLst>
          </p:cNvPr>
          <p:cNvSpPr>
            <a:spLocks noGrp="1"/>
          </p:cNvSpPr>
          <p:nvPr>
            <p:ph type="title"/>
          </p:nvPr>
        </p:nvSpPr>
        <p:spPr/>
        <p:txBody>
          <a:bodyPr/>
          <a:lstStyle/>
          <a:p>
            <a:r>
              <a:rPr lang="en-US" dirty="0"/>
              <a:t>Rational Expectations: Forecast Error </a:t>
            </a:r>
            <a:r>
              <a:rPr lang="en-US" sz="2000" b="0" dirty="0"/>
              <a:t>(1 of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7CA66D-1529-4DFD-8BAD-ECF62C6411E4}"/>
                  </a:ext>
                </a:extLst>
              </p:cNvPr>
              <p:cNvSpPr>
                <a:spLocks noGrp="1"/>
              </p:cNvSpPr>
              <p:nvPr>
                <p:ph idx="1"/>
              </p:nvPr>
            </p:nvSpPr>
            <p:spPr/>
            <p:txBody>
              <a:bodyPr/>
              <a:lstStyle/>
              <a:p>
                <a:r>
                  <a:rPr lang="en-US" sz="2000" dirty="0"/>
                  <a:t>Saying that investors have rational expectations is not the same as saying that they can foretell the future. </a:t>
                </a:r>
              </a:p>
              <a:p>
                <a:pPr lvl="1"/>
                <a:r>
                  <a:rPr lang="en-US" sz="2000" dirty="0"/>
                  <a:t>In other words, the optimal forecast is </a:t>
                </a:r>
                <a:r>
                  <a:rPr lang="en-US" sz="2000" b="1" dirty="0"/>
                  <a:t>optimal</a:t>
                </a:r>
                <a:r>
                  <a:rPr lang="en-US" sz="2000" dirty="0"/>
                  <a:t>, but it may be </a:t>
                </a:r>
                <a:r>
                  <a:rPr lang="en-US" sz="2000" b="1" dirty="0"/>
                  <a:t>wrong</a:t>
                </a:r>
                <a:r>
                  <a:rPr lang="en-US" sz="2000" dirty="0"/>
                  <a:t>.</a:t>
                </a:r>
              </a:p>
              <a:p>
                <a:r>
                  <a:rPr lang="en-US" sz="2000" dirty="0"/>
                  <a:t>To state this concept more exactly, suppose that at the end of trading today on the stock market, </a:t>
                </a:r>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𝑃</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𝑒</m:t>
                        </m:r>
                      </m:sup>
                    </m:sSubSup>
                  </m:oMath>
                </a14:m>
                <a:r>
                  <a:rPr lang="en-US" sz="2000" dirty="0"/>
                  <a:t>is the optimal forecast of the price of Apple’s stock at the end of trading tomorrow, then it is </a:t>
                </a:r>
                <a:r>
                  <a:rPr lang="en-US" sz="2000" b="1" dirty="0"/>
                  <a:t>very unlikely that </a:t>
                </a:r>
                <a:r>
                  <a:rPr lang="en-US" sz="2000" dirty="0"/>
                  <a:t>we will see </a:t>
                </a:r>
                <a14:m>
                  <m:oMath xmlns:m="http://schemas.openxmlformats.org/officeDocument/2006/math">
                    <m:sSubSup>
                      <m:sSubSupPr>
                        <m:ctrlPr>
                          <a:rPr lang="en-US" sz="2000" b="1" i="1">
                            <a:latin typeface="Cambria Math" panose="02040503050406030204" pitchFamily="18" charset="0"/>
                          </a:rPr>
                        </m:ctrlPr>
                      </m:sSubSupPr>
                      <m:e>
                        <m:r>
                          <a:rPr lang="en-US" sz="2000" b="1" i="1">
                            <a:latin typeface="Cambria Math" panose="02040503050406030204" pitchFamily="18" charset="0"/>
                          </a:rPr>
                          <m:t>𝑷</m:t>
                        </m:r>
                      </m:e>
                      <m:sub>
                        <m:r>
                          <a:rPr lang="en-US" sz="2000" b="1" i="1">
                            <a:latin typeface="Cambria Math" panose="02040503050406030204" pitchFamily="18" charset="0"/>
                          </a:rPr>
                          <m:t>𝒕</m:t>
                        </m:r>
                        <m:r>
                          <a:rPr lang="en-US" sz="2000" b="1" i="1">
                            <a:latin typeface="Cambria Math" panose="02040503050406030204" pitchFamily="18" charset="0"/>
                          </a:rPr>
                          <m:t>+</m:t>
                        </m:r>
                        <m:r>
                          <a:rPr lang="en-US" sz="2000" b="1" i="1">
                            <a:latin typeface="Cambria Math" panose="02040503050406030204" pitchFamily="18" charset="0"/>
                          </a:rPr>
                          <m:t>𝟏</m:t>
                        </m:r>
                      </m:sub>
                      <m:sup>
                        <m:r>
                          <a:rPr lang="en-US" sz="2000" b="1" i="1">
                            <a:latin typeface="Cambria Math" panose="02040503050406030204" pitchFamily="18" charset="0"/>
                          </a:rPr>
                          <m:t>𝒆</m:t>
                        </m:r>
                      </m:sup>
                    </m:sSubSup>
                    <m:r>
                      <a:rPr lang="en-US" sz="2000" b="1" i="1">
                        <a:latin typeface="Cambria Math" panose="02040503050406030204" pitchFamily="18" charset="0"/>
                      </a:rPr>
                      <m:t> </m:t>
                    </m:r>
                  </m:oMath>
                </a14:m>
                <a:r>
                  <a:rPr lang="en-US" sz="2000" b="1" dirty="0"/>
                  <a:t>= </a:t>
                </a:r>
                <a14:m>
                  <m:oMath xmlns:m="http://schemas.openxmlformats.org/officeDocument/2006/math">
                    <m:sSubSup>
                      <m:sSubSupPr>
                        <m:ctrlPr>
                          <a:rPr lang="en-US" sz="2000" b="1" i="1">
                            <a:latin typeface="Cambria Math" panose="02040503050406030204" pitchFamily="18" charset="0"/>
                          </a:rPr>
                        </m:ctrlPr>
                      </m:sSubSupPr>
                      <m:e>
                        <m:r>
                          <a:rPr lang="en-US" sz="2000" b="1" i="1">
                            <a:latin typeface="Cambria Math" panose="02040503050406030204" pitchFamily="18" charset="0"/>
                          </a:rPr>
                          <m:t>𝑷</m:t>
                        </m:r>
                      </m:e>
                      <m:sub>
                        <m:r>
                          <a:rPr lang="en-US" sz="2000" b="1" i="1">
                            <a:latin typeface="Cambria Math" panose="02040503050406030204" pitchFamily="18" charset="0"/>
                          </a:rPr>
                          <m:t>𝒕</m:t>
                        </m:r>
                        <m:r>
                          <a:rPr lang="en-US" sz="2000" b="1" i="1">
                            <a:latin typeface="Cambria Math" panose="02040503050406030204" pitchFamily="18" charset="0"/>
                          </a:rPr>
                          <m:t>+</m:t>
                        </m:r>
                        <m:r>
                          <a:rPr lang="en-US" sz="2000" b="1" i="1">
                            <a:latin typeface="Cambria Math" panose="02040503050406030204" pitchFamily="18" charset="0"/>
                          </a:rPr>
                          <m:t>𝟏</m:t>
                        </m:r>
                      </m:sub>
                      <m:sup/>
                    </m:sSubSup>
                  </m:oMath>
                </a14:m>
                <a:r>
                  <a:rPr lang="en-US" sz="2000" b="1" dirty="0"/>
                  <a:t>.</a:t>
                </a:r>
                <a:r>
                  <a:rPr lang="en-US" sz="2000" dirty="0"/>
                  <a:t> </a:t>
                </a:r>
              </a:p>
              <a:p>
                <a:endParaRPr lang="en-US" sz="2000" dirty="0"/>
              </a:p>
              <a:p>
                <a:endParaRPr lang="en-US" sz="2000" u="sng" dirty="0"/>
              </a:p>
              <a:p>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A17CA66D-1529-4DFD-8BAD-ECF62C6411E4}"/>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2294558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0B9F-6596-475E-9548-543C52E5CB2E}"/>
              </a:ext>
            </a:extLst>
          </p:cNvPr>
          <p:cNvSpPr>
            <a:spLocks noGrp="1"/>
          </p:cNvSpPr>
          <p:nvPr>
            <p:ph type="title"/>
          </p:nvPr>
        </p:nvSpPr>
        <p:spPr/>
        <p:txBody>
          <a:bodyPr/>
          <a:lstStyle/>
          <a:p>
            <a:r>
              <a:rPr lang="en-US" dirty="0"/>
              <a:t>Rational Expectations: Forecast Error </a:t>
            </a:r>
            <a:r>
              <a:rPr lang="en-US" sz="2000" b="0" dirty="0"/>
              <a:t>(2 of 4)</a:t>
            </a:r>
            <a:endParaRPr lang="en-US" dirty="0"/>
          </a:p>
        </p:txBody>
      </p:sp>
      <p:sp>
        <p:nvSpPr>
          <p:cNvPr id="3" name="Content Placeholder 2">
            <a:extLst>
              <a:ext uri="{FF2B5EF4-FFF2-40B4-BE49-F238E27FC236}">
                <a16:creationId xmlns:a16="http://schemas.microsoft.com/office/drawing/2014/main" id="{401B121D-8F89-442C-B4D7-6379911E8CCF}"/>
              </a:ext>
            </a:extLst>
          </p:cNvPr>
          <p:cNvSpPr>
            <a:spLocks noGrp="1"/>
          </p:cNvSpPr>
          <p:nvPr>
            <p:ph idx="1"/>
          </p:nvPr>
        </p:nvSpPr>
        <p:spPr/>
        <p:txBody>
          <a:bodyPr/>
          <a:lstStyle/>
          <a:p>
            <a:r>
              <a:rPr lang="en-US" sz="2000" u="sng" dirty="0"/>
              <a:t>Why?</a:t>
            </a:r>
          </a:p>
          <a:p>
            <a:endParaRPr lang="en-US" sz="2000" dirty="0"/>
          </a:p>
          <a:p>
            <a:r>
              <a:rPr lang="en-US" sz="2000" dirty="0"/>
              <a:t>Because tomorrow, investors and traders are likely to obtain </a:t>
            </a:r>
            <a:r>
              <a:rPr lang="en-US" sz="2000" b="1" dirty="0"/>
              <a:t>additional information </a:t>
            </a:r>
            <a:r>
              <a:rPr lang="en-US" sz="2000" dirty="0"/>
              <a:t>about Apple—perhaps sales of the iPhones during the previous month are below what was forecast—that will </a:t>
            </a:r>
            <a:r>
              <a:rPr lang="en-US" sz="2000" b="1" u="sng" dirty="0"/>
              <a:t>change their view of the fundamental value </a:t>
            </a:r>
            <a:r>
              <a:rPr lang="en-US" sz="2000" dirty="0"/>
              <a:t>of Apple’s stock. </a:t>
            </a:r>
          </a:p>
          <a:p>
            <a:pPr marL="0" indent="0">
              <a:buNone/>
            </a:pPr>
            <a:endParaRPr lang="en-US" sz="2000" dirty="0"/>
          </a:p>
          <a:p>
            <a:r>
              <a:rPr lang="en-US" sz="2000" dirty="0"/>
              <a:t>So, there is likely to be a </a:t>
            </a:r>
            <a:r>
              <a:rPr lang="en-US" sz="2000" b="1" dirty="0"/>
              <a:t>forecast error</a:t>
            </a:r>
            <a:r>
              <a:rPr lang="en-US" sz="2000" dirty="0"/>
              <a:t>, which is </a:t>
            </a:r>
            <a:r>
              <a:rPr lang="en-US" sz="2000" i="1" dirty="0"/>
              <a:t>the difference between the forecast price of Apple’s stock and the actual price of Apple’s stock</a:t>
            </a:r>
            <a:r>
              <a:rPr lang="en-US" sz="2000" dirty="0"/>
              <a:t>. </a:t>
            </a:r>
          </a:p>
          <a:p>
            <a:endParaRPr lang="en-US" dirty="0"/>
          </a:p>
        </p:txBody>
      </p:sp>
    </p:spTree>
    <p:extLst>
      <p:ext uri="{BB962C8B-B14F-4D97-AF65-F5344CB8AC3E}">
        <p14:creationId xmlns:p14="http://schemas.microsoft.com/office/powerpoint/2010/main" val="396615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67BB-09ED-47FB-9326-69E533706FD9}"/>
              </a:ext>
            </a:extLst>
          </p:cNvPr>
          <p:cNvSpPr>
            <a:spLocks noGrp="1"/>
          </p:cNvSpPr>
          <p:nvPr>
            <p:ph type="title"/>
          </p:nvPr>
        </p:nvSpPr>
        <p:spPr/>
        <p:txBody>
          <a:bodyPr/>
          <a:lstStyle/>
          <a:p>
            <a:r>
              <a:rPr lang="en-US" dirty="0"/>
              <a:t>Rational Expectations: Forecast Error </a:t>
            </a:r>
            <a:r>
              <a:rPr lang="en-US" sz="2000" b="0" dirty="0"/>
              <a:t>(3 of 4)</a:t>
            </a:r>
            <a:endParaRPr lang="en-US" dirty="0"/>
          </a:p>
        </p:txBody>
      </p:sp>
      <p:sp>
        <p:nvSpPr>
          <p:cNvPr id="3" name="Content Placeholder 2">
            <a:extLst>
              <a:ext uri="{FF2B5EF4-FFF2-40B4-BE49-F238E27FC236}">
                <a16:creationId xmlns:a16="http://schemas.microsoft.com/office/drawing/2014/main" id="{2F536E0E-19E1-451F-ACB8-0FC67F68C6DE}"/>
              </a:ext>
            </a:extLst>
          </p:cNvPr>
          <p:cNvSpPr>
            <a:spLocks noGrp="1"/>
          </p:cNvSpPr>
          <p:nvPr>
            <p:ph idx="1"/>
          </p:nvPr>
        </p:nvSpPr>
        <p:spPr/>
        <p:txBody>
          <a:bodyPr/>
          <a:lstStyle/>
          <a:p>
            <a:r>
              <a:rPr lang="en-US" sz="2000" dirty="0"/>
              <a:t>But no one can accurately forecast the size of that error </a:t>
            </a:r>
            <a:r>
              <a:rPr lang="en-US" sz="2000" b="1" dirty="0"/>
              <a:t>ahead of time </a:t>
            </a:r>
            <a:r>
              <a:rPr lang="en-US" sz="2000" dirty="0"/>
              <a:t>because </a:t>
            </a:r>
          </a:p>
          <a:p>
            <a:pPr lvl="1"/>
            <a:r>
              <a:rPr lang="en-US" sz="2000" dirty="0"/>
              <a:t>the error is caused by </a:t>
            </a:r>
            <a:r>
              <a:rPr lang="en-US" sz="2000" b="1" dirty="0"/>
              <a:t>new information </a:t>
            </a:r>
            <a:r>
              <a:rPr lang="en-US" sz="2000" dirty="0"/>
              <a:t>that is </a:t>
            </a:r>
            <a:r>
              <a:rPr lang="en-US" sz="2000" u="sng" dirty="0"/>
              <a:t>not available </a:t>
            </a:r>
            <a:r>
              <a:rPr lang="en-US" sz="2000" dirty="0"/>
              <a:t>when the forecast is made. </a:t>
            </a:r>
          </a:p>
          <a:p>
            <a:pPr lvl="1"/>
            <a:r>
              <a:rPr lang="en-US" sz="2000" dirty="0"/>
              <a:t>If the information had been available, rational expectations tell us that it would have been incorporated into the forecast of the stock price. </a:t>
            </a:r>
          </a:p>
          <a:p>
            <a:r>
              <a:rPr lang="en-US" sz="2000" dirty="0"/>
              <a:t>Therefore, the forecast error is </a:t>
            </a:r>
            <a:r>
              <a:rPr lang="en-US" sz="2000" b="1" dirty="0"/>
              <a:t>unforecastable </a:t>
            </a:r>
            <a:r>
              <a:rPr lang="en-US" sz="2000" dirty="0"/>
              <a:t>and follows </a:t>
            </a:r>
            <a:r>
              <a:rPr lang="en-US" sz="2000" b="1" dirty="0"/>
              <a:t>random walk</a:t>
            </a:r>
            <a:r>
              <a:rPr lang="en-US" sz="2000" dirty="0"/>
              <a:t>. To state the point more formally:</a:t>
            </a:r>
          </a:p>
          <a:p>
            <a:endParaRPr lang="en-US" dirty="0"/>
          </a:p>
        </p:txBody>
      </p:sp>
      <p:pic>
        <p:nvPicPr>
          <p:cNvPr id="5" name="Picture 4">
            <a:extLst>
              <a:ext uri="{FF2B5EF4-FFF2-40B4-BE49-F238E27FC236}">
                <a16:creationId xmlns:a16="http://schemas.microsoft.com/office/drawing/2014/main" id="{30E6D1C2-7A20-425F-B03E-D8CE97E44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881" y="4953000"/>
            <a:ext cx="5710238" cy="902064"/>
          </a:xfrm>
          <a:prstGeom prst="rect">
            <a:avLst/>
          </a:prstGeom>
        </p:spPr>
      </p:pic>
    </p:spTree>
    <p:extLst>
      <p:ext uri="{BB962C8B-B14F-4D97-AF65-F5344CB8AC3E}">
        <p14:creationId xmlns:p14="http://schemas.microsoft.com/office/powerpoint/2010/main" val="376034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575A-D84F-471D-BC80-55549B3EDED5}"/>
              </a:ext>
            </a:extLst>
          </p:cNvPr>
          <p:cNvSpPr>
            <a:spLocks noGrp="1"/>
          </p:cNvSpPr>
          <p:nvPr>
            <p:ph type="title"/>
          </p:nvPr>
        </p:nvSpPr>
        <p:spPr/>
        <p:txBody>
          <a:bodyPr/>
          <a:lstStyle/>
          <a:p>
            <a:r>
              <a:rPr lang="en-US" dirty="0"/>
              <a:t>Rational Expectations: Forecast Error </a:t>
            </a:r>
            <a:r>
              <a:rPr lang="en-US" sz="2000" b="0" dirty="0"/>
              <a:t>(4 of 4)</a:t>
            </a:r>
            <a:endParaRPr lang="en-US" dirty="0"/>
          </a:p>
        </p:txBody>
      </p:sp>
      <p:sp>
        <p:nvSpPr>
          <p:cNvPr id="3" name="Content Placeholder 2">
            <a:extLst>
              <a:ext uri="{FF2B5EF4-FFF2-40B4-BE49-F238E27FC236}">
                <a16:creationId xmlns:a16="http://schemas.microsoft.com/office/drawing/2014/main" id="{31E1B9C9-114E-4F90-8D3E-22B935D32178}"/>
              </a:ext>
            </a:extLst>
          </p:cNvPr>
          <p:cNvSpPr>
            <a:spLocks noGrp="1"/>
          </p:cNvSpPr>
          <p:nvPr>
            <p:ph idx="1"/>
          </p:nvPr>
        </p:nvSpPr>
        <p:spPr/>
        <p:txBody>
          <a:bodyPr/>
          <a:lstStyle/>
          <a:p>
            <a:r>
              <a:rPr lang="en-US" sz="2000" dirty="0"/>
              <a:t>So, when a forecast is made, we can be fairly sure that the forecast will turn out to be </a:t>
            </a:r>
            <a:r>
              <a:rPr lang="en-US" sz="2000" u="sng" dirty="0"/>
              <a:t>lower</a:t>
            </a:r>
            <a:r>
              <a:rPr lang="en-US" sz="2000" dirty="0"/>
              <a:t> or </a:t>
            </a:r>
            <a:r>
              <a:rPr lang="en-US" sz="2000" u="sng" dirty="0"/>
              <a:t>higher</a:t>
            </a:r>
            <a:r>
              <a:rPr lang="en-US" sz="2000" dirty="0"/>
              <a:t> </a:t>
            </a:r>
            <a:r>
              <a:rPr lang="en-US" sz="2000" b="1" dirty="0"/>
              <a:t>than the actual value </a:t>
            </a:r>
            <a:r>
              <a:rPr lang="en-US" sz="2000" dirty="0"/>
              <a:t>of the variable being forecast. </a:t>
            </a:r>
          </a:p>
          <a:p>
            <a:endParaRPr lang="en-US" sz="2000" dirty="0"/>
          </a:p>
          <a:p>
            <a:r>
              <a:rPr lang="en-US" sz="2000" dirty="0"/>
              <a:t>But forecast errors follow </a:t>
            </a:r>
            <a:r>
              <a:rPr lang="en-US" sz="2000" b="1" dirty="0"/>
              <a:t>random walk</a:t>
            </a:r>
            <a:r>
              <a:rPr lang="en-US" sz="2000" dirty="0"/>
              <a:t>:</a:t>
            </a:r>
          </a:p>
          <a:p>
            <a:pPr lvl="1"/>
            <a:r>
              <a:rPr lang="en-US" sz="2000" dirty="0"/>
              <a:t>we have no way of telling how large the error will be or even whether it will be positive (that is, our forecast was too low) or negative (that is, our forecast was too high).</a:t>
            </a:r>
          </a:p>
          <a:p>
            <a:endParaRPr lang="en-US" dirty="0"/>
          </a:p>
        </p:txBody>
      </p:sp>
    </p:spTree>
    <p:extLst>
      <p:ext uri="{BB962C8B-B14F-4D97-AF65-F5344CB8AC3E}">
        <p14:creationId xmlns:p14="http://schemas.microsoft.com/office/powerpoint/2010/main" val="98917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Lucas Critique of Policy Evaluation</a:t>
            </a:r>
            <a:endParaRPr lang="en-US" dirty="0"/>
          </a:p>
        </p:txBody>
      </p:sp>
      <p:sp>
        <p:nvSpPr>
          <p:cNvPr id="3" name="Content Placeholder 2"/>
          <p:cNvSpPr>
            <a:spLocks noGrp="1"/>
          </p:cNvSpPr>
          <p:nvPr>
            <p:ph idx="1"/>
          </p:nvPr>
        </p:nvSpPr>
        <p:spPr/>
        <p:txBody>
          <a:bodyPr/>
          <a:lstStyle/>
          <a:p>
            <a:r>
              <a:rPr lang="en-US" sz="1800" b="1" dirty="0">
                <a:ea typeface="ヒラギノ角ゴ Pro W3" charset="-128"/>
              </a:rPr>
              <a:t>Macro-econometric models</a:t>
            </a:r>
            <a:r>
              <a:rPr lang="en-US" sz="1800" dirty="0">
                <a:ea typeface="ヒラギノ角ゴ Pro W3" charset="-128"/>
              </a:rPr>
              <a:t>: </a:t>
            </a:r>
            <a:r>
              <a:rPr lang="en-US" sz="1800" u="sng" dirty="0">
                <a:ea typeface="ヒラギノ角ゴ Pro W3" charset="-128"/>
              </a:rPr>
              <a:t>Collections of equations </a:t>
            </a:r>
            <a:r>
              <a:rPr lang="en-US" sz="1800" dirty="0">
                <a:ea typeface="ヒラギノ角ゴ Pro W3" charset="-128"/>
              </a:rPr>
              <a:t>that describe statistical relationships among economic variables. They are used by economists to forecast economic activity and to evaluate the potential effects of policy options.</a:t>
            </a:r>
            <a:endParaRPr lang="en-US" sz="1800" dirty="0"/>
          </a:p>
          <a:p>
            <a:r>
              <a:rPr lang="en-US" sz="1800" dirty="0">
                <a:ea typeface="ヒラギノ角ゴ Pro W3" charset="-128"/>
              </a:rPr>
              <a:t>In his famous paper “</a:t>
            </a:r>
            <a:r>
              <a:rPr lang="en-US" altLang="ja-JP" sz="1800" dirty="0">
                <a:ea typeface="ヒラギノ角ゴ Pro W3" charset="-128"/>
              </a:rPr>
              <a:t>Econometric Policy Evaluation: A Critique,” Robert Lucas argued that econometric models are unreliable for evaluation policy options </a:t>
            </a:r>
            <a:r>
              <a:rPr lang="en-US" altLang="ja-JP" sz="1800" u="sng" dirty="0">
                <a:ea typeface="ヒラギノ角ゴ Pro W3" charset="-128"/>
              </a:rPr>
              <a:t>if they do not incorporate rational expectations.</a:t>
            </a:r>
          </a:p>
          <a:p>
            <a:r>
              <a:rPr lang="en-US" sz="1800" dirty="0">
                <a:ea typeface="ヒラギノ角ゴ Pro W3" charset="-128"/>
              </a:rPr>
              <a:t>According to Lucas, when </a:t>
            </a:r>
            <a:r>
              <a:rPr lang="en-US" sz="1800" u="sng" dirty="0">
                <a:ea typeface="ヒラギノ角ゴ Pro W3" charset="-128"/>
              </a:rPr>
              <a:t>policies change</a:t>
            </a:r>
            <a:r>
              <a:rPr lang="en-US" sz="1800" dirty="0">
                <a:ea typeface="ヒラギノ角ゴ Pro W3" charset="-128"/>
              </a:rPr>
              <a:t>, </a:t>
            </a:r>
            <a:r>
              <a:rPr lang="en-US" sz="1800" b="1" dirty="0">
                <a:ea typeface="ヒラギノ角ゴ Pro W3" charset="-128"/>
              </a:rPr>
              <a:t>public expectations will shift as well</a:t>
            </a:r>
            <a:r>
              <a:rPr lang="en-US" sz="1800" dirty="0">
                <a:ea typeface="ヒラギノ角ゴ Pro W3" charset="-128"/>
              </a:rPr>
              <a:t>, and such </a:t>
            </a:r>
            <a:r>
              <a:rPr lang="en-US" sz="1800" u="sng" dirty="0">
                <a:ea typeface="ヒラギノ角ゴ Pro W3" charset="-128"/>
              </a:rPr>
              <a:t>changing expectations </a:t>
            </a:r>
            <a:r>
              <a:rPr lang="en-US" sz="1800" dirty="0">
                <a:ea typeface="ヒラギノ角ゴ Pro W3" charset="-128"/>
              </a:rPr>
              <a:t>(as we seen in previous chapters but ignored by conventional econometric models at the time) can have a real effect on economic behavior and outcomes.</a:t>
            </a:r>
            <a:endParaRPr lang="en-US" altLang="ja-JP" sz="1800" dirty="0">
              <a:ea typeface="ヒラギノ角ゴ Pro W3" charset="-128"/>
            </a:endParaRPr>
          </a:p>
        </p:txBody>
      </p:sp>
    </p:spTree>
    <p:extLst>
      <p:ext uri="{BB962C8B-B14F-4D97-AF65-F5344CB8AC3E}">
        <p14:creationId xmlns:p14="http://schemas.microsoft.com/office/powerpoint/2010/main" val="35327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EFCE-7E07-4A21-973F-A232FEC2D06A}"/>
              </a:ext>
            </a:extLst>
          </p:cNvPr>
          <p:cNvSpPr>
            <a:spLocks noGrp="1"/>
          </p:cNvSpPr>
          <p:nvPr>
            <p:ph type="title"/>
          </p:nvPr>
        </p:nvSpPr>
        <p:spPr/>
        <p:txBody>
          <a:bodyPr/>
          <a:lstStyle/>
          <a:p>
            <a:r>
              <a:rPr lang="en-US" dirty="0"/>
              <a:t>Econometric Policy Evaluation </a:t>
            </a:r>
            <a:r>
              <a:rPr lang="en-US" sz="2000" b="0" dirty="0"/>
              <a:t>(1 of 3)</a:t>
            </a:r>
          </a:p>
        </p:txBody>
      </p:sp>
      <p:sp>
        <p:nvSpPr>
          <p:cNvPr id="3" name="Content Placeholder 2">
            <a:extLst>
              <a:ext uri="{FF2B5EF4-FFF2-40B4-BE49-F238E27FC236}">
                <a16:creationId xmlns:a16="http://schemas.microsoft.com/office/drawing/2014/main" id="{BACF3019-37FB-4D57-955D-CB6A05BAEB3C}"/>
              </a:ext>
            </a:extLst>
          </p:cNvPr>
          <p:cNvSpPr>
            <a:spLocks noGrp="1"/>
          </p:cNvSpPr>
          <p:nvPr>
            <p:ph idx="1"/>
          </p:nvPr>
        </p:nvSpPr>
        <p:spPr/>
        <p:txBody>
          <a:bodyPr/>
          <a:lstStyle/>
          <a:p>
            <a:r>
              <a:rPr lang="en-US" sz="2000" dirty="0"/>
              <a:t>To understand Lucas’s argument, we must first understand how econometric policy evaluation is done.</a:t>
            </a:r>
          </a:p>
          <a:p>
            <a:r>
              <a:rPr lang="en-US" sz="2000" dirty="0"/>
              <a:t> For example, let’s assume the Federal Reserve wants to evaluate the potential effects of changes in the federal funds rate from the existing level of, say, 5%. </a:t>
            </a:r>
          </a:p>
          <a:p>
            <a:r>
              <a:rPr lang="en-US" sz="2000" dirty="0"/>
              <a:t>Using conventional methods, the Fed economists would feed different fed funds rate options—say, 4% and 6%—into a computer version of a model. The model would then predict how unemployment and inflation would change under the different scenarios. Then, the policymakers would select the policy that the model predicted would have the most desirable outcomes.</a:t>
            </a:r>
          </a:p>
          <a:p>
            <a:endParaRPr lang="en-US" sz="2000" dirty="0"/>
          </a:p>
          <a:p>
            <a:endParaRPr lang="en-US" dirty="0"/>
          </a:p>
        </p:txBody>
      </p:sp>
    </p:spTree>
    <p:extLst>
      <p:ext uri="{BB962C8B-B14F-4D97-AF65-F5344CB8AC3E}">
        <p14:creationId xmlns:p14="http://schemas.microsoft.com/office/powerpoint/2010/main" val="1114048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0657-0EAC-45A6-9FF4-8BC3363A496D}"/>
              </a:ext>
            </a:extLst>
          </p:cNvPr>
          <p:cNvSpPr>
            <a:spLocks noGrp="1"/>
          </p:cNvSpPr>
          <p:nvPr>
            <p:ph type="title"/>
          </p:nvPr>
        </p:nvSpPr>
        <p:spPr/>
        <p:txBody>
          <a:bodyPr/>
          <a:lstStyle/>
          <a:p>
            <a:r>
              <a:rPr lang="en-US" dirty="0"/>
              <a:t>Econometric Policy Evaluation </a:t>
            </a:r>
            <a:r>
              <a:rPr lang="en-US" sz="2000" b="0" dirty="0"/>
              <a:t>(2 of 3)</a:t>
            </a:r>
            <a:endParaRPr lang="en-US" dirty="0"/>
          </a:p>
        </p:txBody>
      </p:sp>
      <p:sp>
        <p:nvSpPr>
          <p:cNvPr id="3" name="Content Placeholder 2">
            <a:extLst>
              <a:ext uri="{FF2B5EF4-FFF2-40B4-BE49-F238E27FC236}">
                <a16:creationId xmlns:a16="http://schemas.microsoft.com/office/drawing/2014/main" id="{F7E89ED5-D774-4B15-B61D-2EC75C6A2335}"/>
              </a:ext>
            </a:extLst>
          </p:cNvPr>
          <p:cNvSpPr>
            <a:spLocks noGrp="1"/>
          </p:cNvSpPr>
          <p:nvPr>
            <p:ph idx="1"/>
          </p:nvPr>
        </p:nvSpPr>
        <p:spPr/>
        <p:txBody>
          <a:bodyPr/>
          <a:lstStyle/>
          <a:p>
            <a:pPr marL="0" indent="0">
              <a:buNone/>
            </a:pPr>
            <a:endParaRPr lang="en-US" sz="2000" b="1" dirty="0">
              <a:solidFill>
                <a:schemeClr val="bg2"/>
              </a:solidFill>
            </a:endParaRPr>
          </a:p>
          <a:p>
            <a:pPr marL="0" indent="0">
              <a:buNone/>
            </a:pPr>
            <a:r>
              <a:rPr lang="en-US" sz="2000" b="1" dirty="0">
                <a:solidFill>
                  <a:schemeClr val="bg2"/>
                </a:solidFill>
              </a:rPr>
              <a:t>When policies change, public expectations shift as well</a:t>
            </a:r>
          </a:p>
          <a:p>
            <a:endParaRPr lang="en-US" sz="2000" b="1" dirty="0">
              <a:solidFill>
                <a:schemeClr val="bg2"/>
              </a:solidFill>
            </a:endParaRPr>
          </a:p>
          <a:p>
            <a:pPr lvl="1"/>
            <a:r>
              <a:rPr lang="en-US" sz="2000" dirty="0"/>
              <a:t>For example, if the Fed raises the federal funds rate to 6%, this action might change the way the </a:t>
            </a:r>
            <a:r>
              <a:rPr lang="en-US" sz="2000" b="1" dirty="0"/>
              <a:t>public forms expectations </a:t>
            </a:r>
            <a:r>
              <a:rPr lang="en-US" sz="2000" dirty="0"/>
              <a:t>about where interest rates </a:t>
            </a:r>
            <a:r>
              <a:rPr lang="en-US" sz="2000" u="sng" dirty="0"/>
              <a:t>will head in the future</a:t>
            </a:r>
            <a:r>
              <a:rPr lang="en-US" sz="2000" dirty="0"/>
              <a:t>. </a:t>
            </a:r>
          </a:p>
          <a:p>
            <a:pPr lvl="1"/>
            <a:r>
              <a:rPr lang="en-US" sz="2000" dirty="0"/>
              <a:t>Those changing expectations, as we’ve seen, can have </a:t>
            </a:r>
            <a:r>
              <a:rPr lang="en-US" sz="2000" b="1" dirty="0"/>
              <a:t>a real effect </a:t>
            </a:r>
            <a:r>
              <a:rPr lang="en-US" sz="2000" dirty="0"/>
              <a:t>on economic behavior and outcomes. </a:t>
            </a:r>
          </a:p>
          <a:p>
            <a:pPr lvl="1"/>
            <a:endParaRPr lang="en-US" sz="2000" b="1" dirty="0"/>
          </a:p>
          <a:p>
            <a:endParaRPr lang="en-US" dirty="0"/>
          </a:p>
        </p:txBody>
      </p:sp>
    </p:spTree>
    <p:extLst>
      <p:ext uri="{BB962C8B-B14F-4D97-AF65-F5344CB8AC3E}">
        <p14:creationId xmlns:p14="http://schemas.microsoft.com/office/powerpoint/2010/main" val="271857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0C43-00E8-46BA-B163-3E3A9B4D4BB6}"/>
              </a:ext>
            </a:extLst>
          </p:cNvPr>
          <p:cNvSpPr>
            <a:spLocks noGrp="1"/>
          </p:cNvSpPr>
          <p:nvPr>
            <p:ph type="title"/>
          </p:nvPr>
        </p:nvSpPr>
        <p:spPr/>
        <p:txBody>
          <a:bodyPr/>
          <a:lstStyle/>
          <a:p>
            <a:r>
              <a:rPr lang="en-US" dirty="0"/>
              <a:t>Econometric Policy Evaluation </a:t>
            </a:r>
            <a:r>
              <a:rPr lang="en-US" sz="2000" b="0" dirty="0"/>
              <a:t>(3 of 3)</a:t>
            </a:r>
            <a:endParaRPr lang="en-US" dirty="0"/>
          </a:p>
        </p:txBody>
      </p:sp>
      <p:sp>
        <p:nvSpPr>
          <p:cNvPr id="3" name="Content Placeholder 2">
            <a:extLst>
              <a:ext uri="{FF2B5EF4-FFF2-40B4-BE49-F238E27FC236}">
                <a16:creationId xmlns:a16="http://schemas.microsoft.com/office/drawing/2014/main" id="{C131FF06-3321-4E04-B4FB-9C840AB880A7}"/>
              </a:ext>
            </a:extLst>
          </p:cNvPr>
          <p:cNvSpPr>
            <a:spLocks noGrp="1"/>
          </p:cNvSpPr>
          <p:nvPr>
            <p:ph idx="1"/>
          </p:nvPr>
        </p:nvSpPr>
        <p:spPr/>
        <p:txBody>
          <a:bodyPr/>
          <a:lstStyle/>
          <a:p>
            <a:pPr marL="0" indent="0">
              <a:buNone/>
            </a:pPr>
            <a:endParaRPr lang="en-US" sz="2000" b="1" dirty="0"/>
          </a:p>
          <a:p>
            <a:r>
              <a:rPr lang="en-US" sz="2000" dirty="0"/>
              <a:t>Econometric models that </a:t>
            </a:r>
            <a:r>
              <a:rPr lang="en-US" sz="2000" b="1" dirty="0">
                <a:solidFill>
                  <a:srgbClr val="FF0000"/>
                </a:solidFill>
              </a:rPr>
              <a:t>do not incorporate rational expectations </a:t>
            </a:r>
            <a:r>
              <a:rPr lang="en-US" sz="2000" dirty="0"/>
              <a:t>ignore the effects of </a:t>
            </a:r>
            <a:r>
              <a:rPr lang="en-US" sz="2000" b="1" dirty="0">
                <a:solidFill>
                  <a:srgbClr val="FF0000"/>
                </a:solidFill>
              </a:rPr>
              <a:t>changing expectations </a:t>
            </a:r>
            <a:r>
              <a:rPr lang="en-US" sz="2000" dirty="0"/>
              <a:t>and thus are unreliable for evaluating policy options. </a:t>
            </a:r>
          </a:p>
          <a:p>
            <a:endParaRPr lang="en-US" b="1" dirty="0"/>
          </a:p>
          <a:p>
            <a:pPr lvl="1"/>
            <a:r>
              <a:rPr lang="en-US" sz="2000" dirty="0"/>
              <a:t>Relying on rational expectations theory, Lucas identified faulty reasoning in this approach if the model </a:t>
            </a:r>
            <a:r>
              <a:rPr lang="en-US" sz="2000" b="1" dirty="0"/>
              <a:t>did not incorporate rational expectations.</a:t>
            </a:r>
          </a:p>
          <a:p>
            <a:pPr lvl="1"/>
            <a:endParaRPr lang="en-US" b="1" dirty="0"/>
          </a:p>
          <a:p>
            <a:endParaRPr lang="en-US" dirty="0"/>
          </a:p>
        </p:txBody>
      </p:sp>
    </p:spTree>
    <p:extLst>
      <p:ext uri="{BB962C8B-B14F-4D97-AF65-F5344CB8AC3E}">
        <p14:creationId xmlns:p14="http://schemas.microsoft.com/office/powerpoint/2010/main" val="328112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Preview</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This chapter examines the analysis behind the rational expectations revolution.</a:t>
            </a:r>
          </a:p>
        </p:txBody>
      </p:sp>
    </p:spTree>
    <p:extLst>
      <p:ext uri="{BB962C8B-B14F-4D97-AF65-F5344CB8AC3E}">
        <p14:creationId xmlns:p14="http://schemas.microsoft.com/office/powerpoint/2010/main" val="73788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2BAE-1F7D-468F-A5F2-C1CDF4853791}"/>
              </a:ext>
            </a:extLst>
          </p:cNvPr>
          <p:cNvSpPr>
            <a:spLocks noGrp="1"/>
          </p:cNvSpPr>
          <p:nvPr>
            <p:ph type="title"/>
          </p:nvPr>
        </p:nvSpPr>
        <p:spPr/>
        <p:txBody>
          <a:bodyPr/>
          <a:lstStyle/>
          <a:p>
            <a:r>
              <a:rPr lang="en-US" dirty="0"/>
              <a:t>Implications of Lucas Critique for Keynesian Economics </a:t>
            </a:r>
            <a:r>
              <a:rPr lang="en-US" sz="2000" b="0" dirty="0"/>
              <a:t>(1 of 9)</a:t>
            </a:r>
          </a:p>
        </p:txBody>
      </p:sp>
      <p:sp>
        <p:nvSpPr>
          <p:cNvPr id="3" name="Content Placeholder 2">
            <a:extLst>
              <a:ext uri="{FF2B5EF4-FFF2-40B4-BE49-F238E27FC236}">
                <a16:creationId xmlns:a16="http://schemas.microsoft.com/office/drawing/2014/main" id="{4B5B04A3-4949-4A5D-AD66-F846FBF794D7}"/>
              </a:ext>
            </a:extLst>
          </p:cNvPr>
          <p:cNvSpPr>
            <a:spLocks noGrp="1"/>
          </p:cNvSpPr>
          <p:nvPr>
            <p:ph idx="1"/>
          </p:nvPr>
        </p:nvSpPr>
        <p:spPr/>
        <p:txBody>
          <a:bodyPr/>
          <a:lstStyle/>
          <a:p>
            <a:r>
              <a:rPr lang="en-US" sz="2000" dirty="0"/>
              <a:t>Despite the battles between Keynesians and monetarists, macroeconomics at around 1970 looked like a successful and mature field. It appeared to successfully explain events and guide policy choices. Most debates were framed within a common intellectual framework. </a:t>
            </a:r>
          </a:p>
          <a:p>
            <a:r>
              <a:rPr lang="en-US" sz="2000" dirty="0"/>
              <a:t>But within a few years, the field was in </a:t>
            </a:r>
            <a:r>
              <a:rPr lang="en-US" sz="2000" b="1" dirty="0">
                <a:solidFill>
                  <a:srgbClr val="FF0000"/>
                </a:solidFill>
              </a:rPr>
              <a:t>crisis</a:t>
            </a:r>
            <a:r>
              <a:rPr lang="en-US" sz="2000" dirty="0"/>
              <a:t>. This crisis had two sources: </a:t>
            </a:r>
          </a:p>
          <a:p>
            <a:pPr marL="914400" lvl="1" indent="-457200">
              <a:buFont typeface="+mj-lt"/>
              <a:buAutoNum type="arabicPeriod"/>
            </a:pPr>
            <a:r>
              <a:rPr lang="en-US" sz="2000" b="1" dirty="0"/>
              <a:t>One was events. </a:t>
            </a:r>
            <a:r>
              <a:rPr lang="en-US" sz="2000" dirty="0"/>
              <a:t>By the mid-1970s, most countries were experiencing </a:t>
            </a:r>
            <a:r>
              <a:rPr lang="en-US" sz="2000" u="sng" dirty="0">
                <a:solidFill>
                  <a:srgbClr val="FF0000"/>
                </a:solidFill>
              </a:rPr>
              <a:t>stagflation</a:t>
            </a:r>
            <a:r>
              <a:rPr lang="en-US" sz="2000" dirty="0"/>
              <a:t>, a word created at the time to denote the simultaneous existence of high unemployment and high inflation. Macroeconomists had not predicted stagflation. </a:t>
            </a:r>
            <a:endParaRPr lang="en-US" dirty="0"/>
          </a:p>
        </p:txBody>
      </p:sp>
    </p:spTree>
    <p:extLst>
      <p:ext uri="{BB962C8B-B14F-4D97-AF65-F5344CB8AC3E}">
        <p14:creationId xmlns:p14="http://schemas.microsoft.com/office/powerpoint/2010/main" val="352642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CE34-B0A3-4B35-91D5-6A292A2DFC81}"/>
              </a:ext>
            </a:extLst>
          </p:cNvPr>
          <p:cNvSpPr>
            <a:spLocks noGrp="1"/>
          </p:cNvSpPr>
          <p:nvPr>
            <p:ph type="title"/>
          </p:nvPr>
        </p:nvSpPr>
        <p:spPr/>
        <p:txBody>
          <a:bodyPr/>
          <a:lstStyle/>
          <a:p>
            <a:r>
              <a:rPr lang="en-US" dirty="0"/>
              <a:t>Implications of Lucas Critique for Keynesian Economics </a:t>
            </a:r>
            <a:r>
              <a:rPr lang="en-US" sz="2000" b="0" dirty="0"/>
              <a:t>(2 of 9)</a:t>
            </a:r>
            <a:endParaRPr lang="en-US" dirty="0"/>
          </a:p>
        </p:txBody>
      </p:sp>
      <p:sp>
        <p:nvSpPr>
          <p:cNvPr id="3" name="Content Placeholder 2">
            <a:extLst>
              <a:ext uri="{FF2B5EF4-FFF2-40B4-BE49-F238E27FC236}">
                <a16:creationId xmlns:a16="http://schemas.microsoft.com/office/drawing/2014/main" id="{0A4365A3-11FE-4EB4-AF64-DEC801E80AD7}"/>
              </a:ext>
            </a:extLst>
          </p:cNvPr>
          <p:cNvSpPr>
            <a:spLocks noGrp="1"/>
          </p:cNvSpPr>
          <p:nvPr>
            <p:ph idx="1"/>
          </p:nvPr>
        </p:nvSpPr>
        <p:spPr/>
        <p:txBody>
          <a:bodyPr/>
          <a:lstStyle/>
          <a:p>
            <a:r>
              <a:rPr lang="en-US" sz="2000" dirty="0"/>
              <a:t>After the fact and after a few years of research, a convincing explanation was provided, based on the effects of </a:t>
            </a:r>
            <a:r>
              <a:rPr lang="en-US" sz="2000" b="1" dirty="0">
                <a:solidFill>
                  <a:srgbClr val="FF0000"/>
                </a:solidFill>
              </a:rPr>
              <a:t>adverse supply shocks </a:t>
            </a:r>
            <a:r>
              <a:rPr lang="en-US" sz="2000" b="1" dirty="0"/>
              <a:t>on both inflation and output</a:t>
            </a:r>
            <a:r>
              <a:rPr lang="en-US" sz="2000" dirty="0"/>
              <a:t>. But it was too late to undo the damage to the discipline’s image. </a:t>
            </a:r>
          </a:p>
          <a:p>
            <a:pPr marL="0" indent="0">
              <a:buNone/>
            </a:pPr>
            <a:endParaRPr lang="en-US" sz="2000" dirty="0"/>
          </a:p>
          <a:p>
            <a:pPr marL="486918" lvl="1" indent="0">
              <a:buNone/>
            </a:pPr>
            <a:r>
              <a:rPr lang="en-US" sz="2000" dirty="0">
                <a:solidFill>
                  <a:schemeClr val="bg2"/>
                </a:solidFill>
              </a:rPr>
              <a:t>2. </a:t>
            </a:r>
            <a:r>
              <a:rPr lang="en-US" sz="2000" b="1" dirty="0"/>
              <a:t>The other was ideas</a:t>
            </a:r>
            <a:r>
              <a:rPr lang="en-US" sz="2000" dirty="0"/>
              <a:t>. In the early 1970s, a small group of economists—Robert Lucas from Chicago; Thomas Sargent, then from Minnesota and now at New York University; and Robert Barro, then from Chicago and now at Harvard—led a strong attack against mainstream macroeconomics. </a:t>
            </a:r>
          </a:p>
        </p:txBody>
      </p:sp>
    </p:spTree>
    <p:extLst>
      <p:ext uri="{BB962C8B-B14F-4D97-AF65-F5344CB8AC3E}">
        <p14:creationId xmlns:p14="http://schemas.microsoft.com/office/powerpoint/2010/main" val="145137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D498-6924-4155-8027-6EC4CB3E062D}"/>
              </a:ext>
            </a:extLst>
          </p:cNvPr>
          <p:cNvSpPr>
            <a:spLocks noGrp="1"/>
          </p:cNvSpPr>
          <p:nvPr>
            <p:ph type="title"/>
          </p:nvPr>
        </p:nvSpPr>
        <p:spPr/>
        <p:txBody>
          <a:bodyPr/>
          <a:lstStyle/>
          <a:p>
            <a:r>
              <a:rPr lang="en-US" dirty="0"/>
              <a:t>Implications of Lucas Critique for Keynesian Economics </a:t>
            </a:r>
            <a:r>
              <a:rPr lang="en-US" sz="2000" b="0" dirty="0"/>
              <a:t>(3 of 9)</a:t>
            </a:r>
            <a:endParaRPr lang="en-US" b="0" dirty="0"/>
          </a:p>
        </p:txBody>
      </p:sp>
      <p:sp>
        <p:nvSpPr>
          <p:cNvPr id="3" name="Content Placeholder 2">
            <a:extLst>
              <a:ext uri="{FF2B5EF4-FFF2-40B4-BE49-F238E27FC236}">
                <a16:creationId xmlns:a16="http://schemas.microsoft.com/office/drawing/2014/main" id="{78E3FA33-46A3-402C-A250-A94F3AB35F37}"/>
              </a:ext>
            </a:extLst>
          </p:cNvPr>
          <p:cNvSpPr>
            <a:spLocks noGrp="1"/>
          </p:cNvSpPr>
          <p:nvPr>
            <p:ph idx="1"/>
          </p:nvPr>
        </p:nvSpPr>
        <p:spPr/>
        <p:txBody>
          <a:bodyPr/>
          <a:lstStyle/>
          <a:p>
            <a:r>
              <a:rPr lang="en-US" sz="2000" dirty="0"/>
              <a:t>Lucas and Sargent’s main argument was that Keynesian economics had ignored the </a:t>
            </a:r>
            <a:r>
              <a:rPr lang="en-US" sz="2000" b="1" dirty="0"/>
              <a:t>full implications of the effect of expectations </a:t>
            </a:r>
            <a:r>
              <a:rPr lang="en-US" sz="2000" dirty="0"/>
              <a:t>on </a:t>
            </a:r>
            <a:r>
              <a:rPr lang="en-US" sz="2000" b="1" dirty="0"/>
              <a:t>behavior</a:t>
            </a:r>
            <a:r>
              <a:rPr lang="en-US" sz="2000" dirty="0"/>
              <a:t>. </a:t>
            </a:r>
          </a:p>
          <a:p>
            <a:r>
              <a:rPr lang="en-US" sz="2000" dirty="0"/>
              <a:t>The way to proceed, they argued, was to assume that people formed expectations as rationally as they could, based on the information they had. </a:t>
            </a:r>
          </a:p>
          <a:p>
            <a:endParaRPr lang="en-US" dirty="0"/>
          </a:p>
        </p:txBody>
      </p:sp>
    </p:spTree>
    <p:extLst>
      <p:ext uri="{BB962C8B-B14F-4D97-AF65-F5344CB8AC3E}">
        <p14:creationId xmlns:p14="http://schemas.microsoft.com/office/powerpoint/2010/main" val="2583242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CE87-7298-4183-9A1A-A44994EB0F78}"/>
              </a:ext>
            </a:extLst>
          </p:cNvPr>
          <p:cNvSpPr>
            <a:spLocks noGrp="1"/>
          </p:cNvSpPr>
          <p:nvPr>
            <p:ph type="title"/>
          </p:nvPr>
        </p:nvSpPr>
        <p:spPr/>
        <p:txBody>
          <a:bodyPr/>
          <a:lstStyle/>
          <a:p>
            <a:r>
              <a:rPr lang="en-US" dirty="0"/>
              <a:t>Implications of Lucas Critique for Keynesian Economics </a:t>
            </a:r>
            <a:r>
              <a:rPr lang="en-US" sz="2000" b="0" dirty="0"/>
              <a:t>(4 of 9)</a:t>
            </a:r>
            <a:endParaRPr lang="en-US" dirty="0"/>
          </a:p>
        </p:txBody>
      </p:sp>
      <p:sp>
        <p:nvSpPr>
          <p:cNvPr id="3" name="Content Placeholder 2">
            <a:extLst>
              <a:ext uri="{FF2B5EF4-FFF2-40B4-BE49-F238E27FC236}">
                <a16:creationId xmlns:a16="http://schemas.microsoft.com/office/drawing/2014/main" id="{D624354B-D896-4E32-8428-0522B6AE23D5}"/>
              </a:ext>
            </a:extLst>
          </p:cNvPr>
          <p:cNvSpPr>
            <a:spLocks noGrp="1"/>
          </p:cNvSpPr>
          <p:nvPr>
            <p:ph idx="1"/>
          </p:nvPr>
        </p:nvSpPr>
        <p:spPr/>
        <p:txBody>
          <a:bodyPr/>
          <a:lstStyle/>
          <a:p>
            <a:r>
              <a:rPr lang="en-US" sz="2000" dirty="0"/>
              <a:t>In a 1978 paper, </a:t>
            </a:r>
            <a:r>
              <a:rPr lang="en-US" sz="2000" b="1" dirty="0"/>
              <a:t>Lucas</a:t>
            </a:r>
            <a:r>
              <a:rPr lang="en-US" sz="2000" dirty="0"/>
              <a:t> and </a:t>
            </a:r>
            <a:r>
              <a:rPr lang="en-US" sz="2000" b="1" dirty="0"/>
              <a:t>Sargent</a:t>
            </a:r>
            <a:r>
              <a:rPr lang="en-US" sz="2000" dirty="0"/>
              <a:t> stated:</a:t>
            </a:r>
          </a:p>
        </p:txBody>
      </p:sp>
      <p:pic>
        <p:nvPicPr>
          <p:cNvPr id="5" name="Picture 4">
            <a:extLst>
              <a:ext uri="{FF2B5EF4-FFF2-40B4-BE49-F238E27FC236}">
                <a16:creationId xmlns:a16="http://schemas.microsoft.com/office/drawing/2014/main" id="{AB28E16D-62A6-442A-A71B-2045F65EE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551" y="1525588"/>
            <a:ext cx="2686050" cy="4600575"/>
          </a:xfrm>
          <a:prstGeom prst="rect">
            <a:avLst/>
          </a:prstGeom>
        </p:spPr>
      </p:pic>
      <p:sp>
        <p:nvSpPr>
          <p:cNvPr id="6" name="TextBox 5">
            <a:extLst>
              <a:ext uri="{FF2B5EF4-FFF2-40B4-BE49-F238E27FC236}">
                <a16:creationId xmlns:a16="http://schemas.microsoft.com/office/drawing/2014/main" id="{99DC3CEF-6875-4CB2-91A6-7A2EAB81BC40}"/>
              </a:ext>
            </a:extLst>
          </p:cNvPr>
          <p:cNvSpPr txBox="1"/>
          <p:nvPr/>
        </p:nvSpPr>
        <p:spPr>
          <a:xfrm>
            <a:off x="424872" y="2057400"/>
            <a:ext cx="5486400" cy="3785652"/>
          </a:xfrm>
          <a:prstGeom prst="rect">
            <a:avLst/>
          </a:prstGeom>
          <a:noFill/>
        </p:spPr>
        <p:txBody>
          <a:bodyPr wrap="square" rtlCol="0">
            <a:spAutoFit/>
          </a:bodyPr>
          <a:lstStyle/>
          <a:p>
            <a:r>
              <a:rPr lang="en-US" sz="2000" i="1" dirty="0"/>
              <a:t>“That the predictions [of Keynesian economics] were wildly incorrect, and that the doctrine on which they were based was fundamentally flawed, are now simple matters of fact, involving no subtleties in economic theory. The task which faces ­contemporary students of the business cycle is that of sorting through the wreckage, determining what features of that remarkable intellectual event called the Keynesian Revolution can be salvaged and put to good use, and which others must be </a:t>
            </a:r>
            <a:r>
              <a:rPr lang="en-US" sz="2000" b="1" i="1" dirty="0">
                <a:solidFill>
                  <a:srgbClr val="C00000"/>
                </a:solidFill>
              </a:rPr>
              <a:t>discarded</a:t>
            </a:r>
            <a:r>
              <a:rPr lang="en-US" sz="2000" i="1" dirty="0"/>
              <a:t>.”</a:t>
            </a:r>
            <a:endParaRPr lang="en-US" sz="2000" dirty="0"/>
          </a:p>
        </p:txBody>
      </p:sp>
    </p:spTree>
    <p:extLst>
      <p:ext uri="{BB962C8B-B14F-4D97-AF65-F5344CB8AC3E}">
        <p14:creationId xmlns:p14="http://schemas.microsoft.com/office/powerpoint/2010/main" val="342458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604B-DB65-482A-844E-066076D58D83}"/>
              </a:ext>
            </a:extLst>
          </p:cNvPr>
          <p:cNvSpPr>
            <a:spLocks noGrp="1"/>
          </p:cNvSpPr>
          <p:nvPr>
            <p:ph type="title"/>
          </p:nvPr>
        </p:nvSpPr>
        <p:spPr/>
        <p:txBody>
          <a:bodyPr/>
          <a:lstStyle/>
          <a:p>
            <a:r>
              <a:rPr lang="en-US" dirty="0"/>
              <a:t>Implications of Lucas Critique for Keynesian Economics </a:t>
            </a:r>
            <a:r>
              <a:rPr lang="en-US" sz="2000" b="0" dirty="0"/>
              <a:t>(5 of 9)</a:t>
            </a:r>
            <a:endParaRPr lang="en-US" dirty="0"/>
          </a:p>
        </p:txBody>
      </p:sp>
      <p:sp>
        <p:nvSpPr>
          <p:cNvPr id="3" name="Content Placeholder 2">
            <a:extLst>
              <a:ext uri="{FF2B5EF4-FFF2-40B4-BE49-F238E27FC236}">
                <a16:creationId xmlns:a16="http://schemas.microsoft.com/office/drawing/2014/main" id="{51635684-9BB8-4B53-9237-89341B3FB997}"/>
              </a:ext>
            </a:extLst>
          </p:cNvPr>
          <p:cNvSpPr>
            <a:spLocks noGrp="1"/>
          </p:cNvSpPr>
          <p:nvPr>
            <p:ph idx="1"/>
          </p:nvPr>
        </p:nvSpPr>
        <p:spPr/>
        <p:txBody>
          <a:bodyPr/>
          <a:lstStyle/>
          <a:p>
            <a:r>
              <a:rPr lang="en-US" sz="2000" dirty="0"/>
              <a:t>Thinking of people as having rational expectations had </a:t>
            </a:r>
            <a:r>
              <a:rPr lang="en-US" sz="2000" b="1" dirty="0">
                <a:solidFill>
                  <a:srgbClr val="C00000"/>
                </a:solidFill>
              </a:rPr>
              <a:t>three major implications</a:t>
            </a:r>
            <a:r>
              <a:rPr lang="en-US" sz="2000" dirty="0"/>
              <a:t>, all highly damaging to </a:t>
            </a:r>
            <a:r>
              <a:rPr lang="en-US" sz="2000" b="1" dirty="0"/>
              <a:t>Keynesian macroeconomics</a:t>
            </a:r>
            <a:r>
              <a:rPr lang="en-US" sz="2000" dirty="0"/>
              <a:t>.</a:t>
            </a:r>
          </a:p>
          <a:p>
            <a:pPr marL="457200" indent="-457200">
              <a:buAutoNum type="arabicPeriod"/>
            </a:pPr>
            <a:r>
              <a:rPr lang="en-US" sz="2000" dirty="0"/>
              <a:t>The first implication was that existing </a:t>
            </a:r>
            <a:r>
              <a:rPr lang="en-US" sz="2000" b="1" dirty="0">
                <a:solidFill>
                  <a:srgbClr val="C00000"/>
                </a:solidFill>
              </a:rPr>
              <a:t>macroeconomic models </a:t>
            </a:r>
            <a:r>
              <a:rPr lang="en-US" sz="2000" dirty="0"/>
              <a:t>could not be used to help design policy (</a:t>
            </a:r>
            <a:r>
              <a:rPr lang="en-US" sz="2000" b="1" dirty="0"/>
              <a:t>Lucas Critique</a:t>
            </a:r>
            <a:r>
              <a:rPr lang="en-US" sz="2000" dirty="0"/>
              <a:t>). </a:t>
            </a:r>
          </a:p>
          <a:p>
            <a:pPr lvl="1"/>
            <a:r>
              <a:rPr lang="en-US" sz="1600" dirty="0"/>
              <a:t>Although these models recognized that expectations affect behavior, they did not </a:t>
            </a:r>
            <a:r>
              <a:rPr lang="en-US" sz="1600" b="1" dirty="0"/>
              <a:t>incorporate expectations explicitly.</a:t>
            </a:r>
            <a:r>
              <a:rPr lang="en-US" sz="1600" dirty="0"/>
              <a:t> </a:t>
            </a:r>
          </a:p>
          <a:p>
            <a:pPr lvl="1"/>
            <a:r>
              <a:rPr lang="en-US" sz="1600" dirty="0"/>
              <a:t>All variables were assumed to depend on </a:t>
            </a:r>
            <a:r>
              <a:rPr lang="en-US" sz="1600" b="1" dirty="0"/>
              <a:t>current and past values </a:t>
            </a:r>
            <a:r>
              <a:rPr lang="en-US" sz="1600" dirty="0"/>
              <a:t>of other variables, including </a:t>
            </a:r>
            <a:r>
              <a:rPr lang="en-US" sz="1600" b="1" dirty="0"/>
              <a:t>policy variables</a:t>
            </a:r>
            <a:r>
              <a:rPr lang="en-US" sz="1600" dirty="0"/>
              <a:t>. </a:t>
            </a:r>
          </a:p>
          <a:p>
            <a:pPr lvl="1"/>
            <a:r>
              <a:rPr lang="en-US" sz="1600" dirty="0"/>
              <a:t>Thus, what the models captured was the set of relations between economic variables as they </a:t>
            </a:r>
            <a:r>
              <a:rPr lang="en-US" sz="1600" b="1" dirty="0"/>
              <a:t>had held in the past, under past policies</a:t>
            </a:r>
            <a:r>
              <a:rPr lang="en-US" sz="1600" dirty="0"/>
              <a:t>. </a:t>
            </a:r>
          </a:p>
          <a:p>
            <a:pPr lvl="1"/>
            <a:r>
              <a:rPr lang="en-US" sz="1600" dirty="0"/>
              <a:t>Were these policies to change, Lucas argued, the way people formed expectations would change as well, making estimated relations—and, by implication, simulations generated using existing </a:t>
            </a:r>
            <a:r>
              <a:rPr lang="en-US" sz="1600" dirty="0" err="1"/>
              <a:t>macroeconometric</a:t>
            </a:r>
            <a:r>
              <a:rPr lang="en-US" sz="1600" dirty="0"/>
              <a:t> models—</a:t>
            </a:r>
            <a:r>
              <a:rPr lang="en-US" sz="1600" b="1" dirty="0">
                <a:solidFill>
                  <a:srgbClr val="C00000"/>
                </a:solidFill>
              </a:rPr>
              <a:t>poor guides </a:t>
            </a:r>
            <a:r>
              <a:rPr lang="en-US" sz="1600" dirty="0"/>
              <a:t>to what would happen under these new policies.</a:t>
            </a:r>
          </a:p>
          <a:p>
            <a:pPr lvl="1"/>
            <a:endParaRPr lang="en-US" sz="2000" dirty="0"/>
          </a:p>
          <a:p>
            <a:pPr marL="0" indent="0">
              <a:buNone/>
            </a:pPr>
            <a:endParaRPr lang="en-US" sz="2000" dirty="0">
              <a:solidFill>
                <a:srgbClr val="C00000"/>
              </a:solidFill>
            </a:endParaRPr>
          </a:p>
        </p:txBody>
      </p:sp>
    </p:spTree>
    <p:extLst>
      <p:ext uri="{BB962C8B-B14F-4D97-AF65-F5344CB8AC3E}">
        <p14:creationId xmlns:p14="http://schemas.microsoft.com/office/powerpoint/2010/main" val="3619303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9CAB-825D-4BC8-8BD8-CC288121C7C7}"/>
              </a:ext>
            </a:extLst>
          </p:cNvPr>
          <p:cNvSpPr>
            <a:spLocks noGrp="1"/>
          </p:cNvSpPr>
          <p:nvPr>
            <p:ph type="title"/>
          </p:nvPr>
        </p:nvSpPr>
        <p:spPr/>
        <p:txBody>
          <a:bodyPr/>
          <a:lstStyle/>
          <a:p>
            <a:r>
              <a:rPr lang="en-US" dirty="0"/>
              <a:t>Implications of Lucas Critique for Keynesian Economics </a:t>
            </a:r>
            <a:r>
              <a:rPr lang="en-US" sz="2000" b="0" dirty="0"/>
              <a:t>(6 of 9)</a:t>
            </a:r>
            <a:endParaRPr lang="en-US" dirty="0"/>
          </a:p>
        </p:txBody>
      </p:sp>
      <p:sp>
        <p:nvSpPr>
          <p:cNvPr id="3" name="Content Placeholder 2">
            <a:extLst>
              <a:ext uri="{FF2B5EF4-FFF2-40B4-BE49-F238E27FC236}">
                <a16:creationId xmlns:a16="http://schemas.microsoft.com/office/drawing/2014/main" id="{14641847-7DE9-4AB7-9DA4-2907AA0FF0C7}"/>
              </a:ext>
            </a:extLst>
          </p:cNvPr>
          <p:cNvSpPr>
            <a:spLocks noGrp="1"/>
          </p:cNvSpPr>
          <p:nvPr>
            <p:ph idx="1"/>
          </p:nvPr>
        </p:nvSpPr>
        <p:spPr/>
        <p:txBody>
          <a:bodyPr/>
          <a:lstStyle/>
          <a:p>
            <a:pPr marL="0" indent="0">
              <a:buNone/>
            </a:pPr>
            <a:r>
              <a:rPr lang="en-US" sz="2000" dirty="0">
                <a:solidFill>
                  <a:schemeClr val="bg2"/>
                </a:solidFill>
              </a:rPr>
              <a:t>2. </a:t>
            </a:r>
            <a:r>
              <a:rPr lang="en-US" sz="2000" dirty="0"/>
              <a:t>The second implication was that when </a:t>
            </a:r>
            <a:r>
              <a:rPr lang="en-US" sz="2000" b="1" dirty="0"/>
              <a:t>rational expectations </a:t>
            </a:r>
            <a:r>
              <a:rPr lang="en-US" sz="2000" dirty="0"/>
              <a:t>were introduced in Keynesian models, these models actually delivered very </a:t>
            </a:r>
            <a:r>
              <a:rPr lang="en-US" sz="2000" b="1" dirty="0">
                <a:solidFill>
                  <a:srgbClr val="C00000"/>
                </a:solidFill>
              </a:rPr>
              <a:t>un-Keynesian conclusions. </a:t>
            </a:r>
          </a:p>
          <a:p>
            <a:pPr marL="772668" lvl="1"/>
            <a:r>
              <a:rPr lang="en-US" sz="1600" dirty="0"/>
              <a:t>For example, the models implied that deviations of output from its natural level were </a:t>
            </a:r>
            <a:r>
              <a:rPr lang="en-US" sz="1600" b="1" dirty="0"/>
              <a:t>short lived</a:t>
            </a:r>
            <a:r>
              <a:rPr lang="en-US" sz="1600" dirty="0"/>
              <a:t>, much more so than Keynesian economists claimed. </a:t>
            </a:r>
          </a:p>
          <a:p>
            <a:pPr marL="772668" lvl="1"/>
            <a:r>
              <a:rPr lang="en-US" sz="1600" dirty="0"/>
              <a:t>This argument was based on a </a:t>
            </a:r>
            <a:r>
              <a:rPr lang="en-US" sz="1600" b="1" dirty="0">
                <a:solidFill>
                  <a:srgbClr val="C00000"/>
                </a:solidFill>
              </a:rPr>
              <a:t>reexamination of the aggregate supply relation</a:t>
            </a:r>
            <a:r>
              <a:rPr lang="en-US" sz="1600" dirty="0"/>
              <a:t>. In Keynesian models, the </a:t>
            </a:r>
            <a:r>
              <a:rPr lang="en-US" sz="1600" b="1" dirty="0"/>
              <a:t>slow</a:t>
            </a:r>
            <a:r>
              <a:rPr lang="en-US" sz="1600" dirty="0"/>
              <a:t> return of output to the natural level of output came from the </a:t>
            </a:r>
            <a:r>
              <a:rPr lang="en-US" sz="1600" b="1" dirty="0"/>
              <a:t>slow adjustment of prices and wages</a:t>
            </a:r>
            <a:r>
              <a:rPr lang="en-US" sz="1600" dirty="0"/>
              <a:t> through the </a:t>
            </a:r>
            <a:r>
              <a:rPr lang="en-US" sz="1600" b="1" dirty="0">
                <a:solidFill>
                  <a:srgbClr val="C00000"/>
                </a:solidFill>
              </a:rPr>
              <a:t>Phillips curve </a:t>
            </a:r>
            <a:r>
              <a:rPr lang="en-US" sz="1600" dirty="0"/>
              <a:t>mechanism. </a:t>
            </a:r>
          </a:p>
          <a:p>
            <a:pPr marL="772668" lvl="1"/>
            <a:r>
              <a:rPr lang="en-US" sz="1600" dirty="0"/>
              <a:t>An increase in money, for example, led first to higher output and to lower unemployment. Lower unemployment then led to higher nominal wages and to higher prices. The adjustment continued until wages and prices had increased in the same proportion as nominal money, until unemployment and output were both back at their natural levels. </a:t>
            </a:r>
            <a:endParaRPr lang="en-US" sz="2000" dirty="0"/>
          </a:p>
          <a:p>
            <a:pPr marL="0" indent="0">
              <a:buNone/>
            </a:pPr>
            <a:endParaRPr lang="en-US" sz="2000" dirty="0">
              <a:solidFill>
                <a:schemeClr val="bg2"/>
              </a:solidFill>
            </a:endParaRPr>
          </a:p>
        </p:txBody>
      </p:sp>
    </p:spTree>
    <p:extLst>
      <p:ext uri="{BB962C8B-B14F-4D97-AF65-F5344CB8AC3E}">
        <p14:creationId xmlns:p14="http://schemas.microsoft.com/office/powerpoint/2010/main" val="3321508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26D6-DD4E-43A3-AB5E-FFECD8AF3512}"/>
              </a:ext>
            </a:extLst>
          </p:cNvPr>
          <p:cNvSpPr>
            <a:spLocks noGrp="1"/>
          </p:cNvSpPr>
          <p:nvPr>
            <p:ph type="title"/>
          </p:nvPr>
        </p:nvSpPr>
        <p:spPr/>
        <p:txBody>
          <a:bodyPr/>
          <a:lstStyle/>
          <a:p>
            <a:r>
              <a:rPr lang="en-US" dirty="0"/>
              <a:t>Implications of Lucas Critique for Keynesian Economics </a:t>
            </a:r>
            <a:r>
              <a:rPr lang="en-US" sz="2000" b="0" dirty="0"/>
              <a:t>(7 of 9)</a:t>
            </a:r>
            <a:endParaRPr lang="en-US" dirty="0"/>
          </a:p>
        </p:txBody>
      </p:sp>
      <p:sp>
        <p:nvSpPr>
          <p:cNvPr id="3" name="Content Placeholder 2">
            <a:extLst>
              <a:ext uri="{FF2B5EF4-FFF2-40B4-BE49-F238E27FC236}">
                <a16:creationId xmlns:a16="http://schemas.microsoft.com/office/drawing/2014/main" id="{5055CAED-F624-4BB9-B505-28A1AD941EFE}"/>
              </a:ext>
            </a:extLst>
          </p:cNvPr>
          <p:cNvSpPr>
            <a:spLocks noGrp="1"/>
          </p:cNvSpPr>
          <p:nvPr>
            <p:ph idx="1"/>
          </p:nvPr>
        </p:nvSpPr>
        <p:spPr/>
        <p:txBody>
          <a:bodyPr/>
          <a:lstStyle/>
          <a:p>
            <a:pPr marL="829818" lvl="1" indent="-342900"/>
            <a:r>
              <a:rPr lang="en-US" sz="1600" dirty="0"/>
              <a:t>But this adjustment, Lucas pointed out, was </a:t>
            </a:r>
            <a:r>
              <a:rPr lang="en-US" sz="1600" b="1" dirty="0"/>
              <a:t>highly dependent </a:t>
            </a:r>
            <a:r>
              <a:rPr lang="en-US" sz="1600" dirty="0"/>
              <a:t>on wage setters’ </a:t>
            </a:r>
            <a:r>
              <a:rPr lang="en-US" sz="1600" b="1" dirty="0">
                <a:solidFill>
                  <a:srgbClr val="C00000"/>
                </a:solidFill>
              </a:rPr>
              <a:t>backward-looking expectations of inflation</a:t>
            </a:r>
            <a:r>
              <a:rPr lang="en-US" sz="1600" dirty="0"/>
              <a:t>. </a:t>
            </a:r>
          </a:p>
          <a:p>
            <a:pPr marL="829818" lvl="1" indent="-342900"/>
            <a:r>
              <a:rPr lang="en-US" sz="1600" dirty="0"/>
              <a:t>In these model, for example, wages responded only to current and past inflation and to current unemployment. </a:t>
            </a:r>
          </a:p>
          <a:p>
            <a:pPr marL="829818" lvl="1" indent="-342900"/>
            <a:r>
              <a:rPr lang="en-US" sz="1600" dirty="0"/>
              <a:t>But once the assumption was made that wage setters had rational expectations, the adjustment was likely to be much faster. </a:t>
            </a:r>
            <a:r>
              <a:rPr lang="en-US" sz="1600" b="1" i="1" dirty="0"/>
              <a:t>Changes in money, to the extent that they were anticipated, might have no effect on output</a:t>
            </a:r>
            <a:r>
              <a:rPr lang="en-US" sz="1600" dirty="0"/>
              <a:t>. </a:t>
            </a:r>
          </a:p>
          <a:p>
            <a:pPr marL="829818" lvl="1" indent="-342900"/>
            <a:r>
              <a:rPr lang="en-US" sz="1600" dirty="0"/>
              <a:t>For example, anticipating an increase in money of 5% over the coming year, wage setters would increase the nominal wages set in contracts for the coming year by 5%. Firms would in turn increase prices by 5%. The result would be no change in the real money stock, and no change in demand or output. </a:t>
            </a:r>
          </a:p>
          <a:p>
            <a:pPr marL="829818" lvl="1" indent="-342900"/>
            <a:r>
              <a:rPr lang="en-US" sz="1600" b="1" i="1" dirty="0"/>
              <a:t>Within the logic of the Keynesian models, Lucas therefore argued, only </a:t>
            </a:r>
            <a:r>
              <a:rPr lang="en-US" sz="1600" b="1" i="1" dirty="0">
                <a:solidFill>
                  <a:srgbClr val="C00000"/>
                </a:solidFill>
              </a:rPr>
              <a:t>unanticipated changes in money should affect output</a:t>
            </a:r>
            <a:r>
              <a:rPr lang="en-US" sz="1600" dirty="0"/>
              <a:t>. </a:t>
            </a:r>
          </a:p>
          <a:p>
            <a:pPr marL="829818" lvl="1" indent="-342900"/>
            <a:r>
              <a:rPr lang="en-US" sz="1600" dirty="0"/>
              <a:t>More generally, if wage setters had rational expectations, shifts in demand were likely to have effects on output for only as long as nominal wages were set—a year or so</a:t>
            </a:r>
            <a:r>
              <a:rPr lang="en-US" sz="1600" i="1" dirty="0">
                <a:solidFill>
                  <a:srgbClr val="C00000"/>
                </a:solidFill>
              </a:rPr>
              <a:t>. Even on its own terms, the Keynesian model did not deliver a convincing theory of the long-lasting effects of demand on output.</a:t>
            </a:r>
          </a:p>
          <a:p>
            <a:pPr marL="829818" lvl="1" indent="-342900"/>
            <a:endParaRPr lang="en-US" sz="1600" dirty="0"/>
          </a:p>
        </p:txBody>
      </p:sp>
    </p:spTree>
    <p:extLst>
      <p:ext uri="{BB962C8B-B14F-4D97-AF65-F5344CB8AC3E}">
        <p14:creationId xmlns:p14="http://schemas.microsoft.com/office/powerpoint/2010/main" val="3579221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0DA1-C2CC-4CF4-83B9-4C33B2E41FBB}"/>
              </a:ext>
            </a:extLst>
          </p:cNvPr>
          <p:cNvSpPr>
            <a:spLocks noGrp="1"/>
          </p:cNvSpPr>
          <p:nvPr>
            <p:ph type="title"/>
          </p:nvPr>
        </p:nvSpPr>
        <p:spPr/>
        <p:txBody>
          <a:bodyPr/>
          <a:lstStyle/>
          <a:p>
            <a:r>
              <a:rPr lang="en-US" dirty="0"/>
              <a:t>Implications of Lucas Critique for Keynesian Economics </a:t>
            </a:r>
            <a:r>
              <a:rPr lang="en-US" sz="2000" b="0" dirty="0"/>
              <a:t>(8 of 9)</a:t>
            </a:r>
            <a:endParaRPr lang="en-US" dirty="0"/>
          </a:p>
        </p:txBody>
      </p:sp>
      <p:sp>
        <p:nvSpPr>
          <p:cNvPr id="3" name="Content Placeholder 2">
            <a:extLst>
              <a:ext uri="{FF2B5EF4-FFF2-40B4-BE49-F238E27FC236}">
                <a16:creationId xmlns:a16="http://schemas.microsoft.com/office/drawing/2014/main" id="{58A3BCCC-ACA8-41DB-B729-A5F3ADDB2F96}"/>
              </a:ext>
            </a:extLst>
          </p:cNvPr>
          <p:cNvSpPr>
            <a:spLocks noGrp="1"/>
          </p:cNvSpPr>
          <p:nvPr>
            <p:ph idx="1"/>
          </p:nvPr>
        </p:nvSpPr>
        <p:spPr/>
        <p:txBody>
          <a:bodyPr/>
          <a:lstStyle/>
          <a:p>
            <a:pPr marL="0" indent="0">
              <a:buNone/>
            </a:pPr>
            <a:r>
              <a:rPr lang="en-US" sz="2000" dirty="0">
                <a:solidFill>
                  <a:schemeClr val="bg2"/>
                </a:solidFill>
              </a:rPr>
              <a:t>3. </a:t>
            </a:r>
            <a:r>
              <a:rPr lang="en-US" sz="2000" dirty="0"/>
              <a:t>The third implication was that if people and firms had rational expectations, it was </a:t>
            </a:r>
            <a:r>
              <a:rPr lang="en-US" sz="2000" b="1" dirty="0">
                <a:solidFill>
                  <a:srgbClr val="C00000"/>
                </a:solidFill>
              </a:rPr>
              <a:t>wrong</a:t>
            </a:r>
            <a:r>
              <a:rPr lang="en-US" sz="2000" dirty="0"/>
              <a:t> to think of policy </a:t>
            </a:r>
            <a:r>
              <a:rPr lang="en-US" sz="2000" b="1" dirty="0"/>
              <a:t>as the control of a complicated but passive system</a:t>
            </a:r>
            <a:r>
              <a:rPr lang="en-US" sz="2000" dirty="0"/>
              <a:t>. Rather, the right way was to think of policy as a </a:t>
            </a:r>
            <a:r>
              <a:rPr lang="en-US" sz="2000" b="1" dirty="0">
                <a:solidFill>
                  <a:srgbClr val="C00000"/>
                </a:solidFill>
              </a:rPr>
              <a:t>game between policy makers and the economy</a:t>
            </a:r>
            <a:r>
              <a:rPr lang="en-US" sz="2000" dirty="0"/>
              <a:t>. </a:t>
            </a:r>
          </a:p>
          <a:p>
            <a:pPr marL="0" indent="0">
              <a:buNone/>
            </a:pPr>
            <a:endParaRPr lang="en-US" sz="2000" dirty="0"/>
          </a:p>
          <a:p>
            <a:pPr marL="772668" lvl="1"/>
            <a:r>
              <a:rPr lang="en-US" sz="1600" dirty="0"/>
              <a:t>The right tool was not </a:t>
            </a:r>
            <a:r>
              <a:rPr lang="en-US" sz="1600" b="1" dirty="0"/>
              <a:t>optimal control</a:t>
            </a:r>
            <a:r>
              <a:rPr lang="en-US" sz="1600" dirty="0"/>
              <a:t>, but </a:t>
            </a:r>
            <a:r>
              <a:rPr lang="en-US" sz="1600" b="1" dirty="0">
                <a:solidFill>
                  <a:srgbClr val="C00000"/>
                </a:solidFill>
              </a:rPr>
              <a:t>game theory</a:t>
            </a:r>
            <a:r>
              <a:rPr lang="en-US" sz="1600" dirty="0"/>
              <a:t>. And game theory led to a different vision of policy. </a:t>
            </a:r>
          </a:p>
          <a:p>
            <a:pPr marL="772668" lvl="1"/>
            <a:r>
              <a:rPr lang="en-US" sz="1600" dirty="0"/>
              <a:t>A striking example was the issue of </a:t>
            </a:r>
            <a:r>
              <a:rPr lang="en-US" sz="1600" b="1" dirty="0"/>
              <a:t>time inconsistency </a:t>
            </a:r>
            <a:r>
              <a:rPr lang="en-US" sz="1600" dirty="0"/>
              <a:t>discussed by Finn </a:t>
            </a:r>
            <a:r>
              <a:rPr lang="en-US" sz="1600" dirty="0" err="1"/>
              <a:t>Kydland</a:t>
            </a:r>
            <a:r>
              <a:rPr lang="en-US" sz="1600" dirty="0"/>
              <a:t> and Edward Prescott (then at Carnegie Mellon, now at Arizona State University), an issue that we discussed. </a:t>
            </a:r>
          </a:p>
          <a:p>
            <a:pPr marL="772668" lvl="1"/>
            <a:r>
              <a:rPr lang="en-US" sz="1600" dirty="0"/>
              <a:t>Good intentions on the part of policy makers could ­actually lead to disaster. </a:t>
            </a:r>
          </a:p>
          <a:p>
            <a:pPr marL="0" indent="0">
              <a:buNone/>
            </a:pPr>
            <a:endParaRPr lang="en-US" sz="2000" dirty="0">
              <a:solidFill>
                <a:schemeClr val="bg2"/>
              </a:solidFill>
            </a:endParaRPr>
          </a:p>
        </p:txBody>
      </p:sp>
    </p:spTree>
    <p:extLst>
      <p:ext uri="{BB962C8B-B14F-4D97-AF65-F5344CB8AC3E}">
        <p14:creationId xmlns:p14="http://schemas.microsoft.com/office/powerpoint/2010/main" val="1107142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CAB2-989F-4C1F-B6A3-06AFD50A3DDC}"/>
              </a:ext>
            </a:extLst>
          </p:cNvPr>
          <p:cNvSpPr>
            <a:spLocks noGrp="1"/>
          </p:cNvSpPr>
          <p:nvPr>
            <p:ph type="title"/>
          </p:nvPr>
        </p:nvSpPr>
        <p:spPr/>
        <p:txBody>
          <a:bodyPr/>
          <a:lstStyle/>
          <a:p>
            <a:r>
              <a:rPr lang="en-US" dirty="0"/>
              <a:t>Implications of Lucas Critique for Keynesian Economics </a:t>
            </a:r>
            <a:r>
              <a:rPr lang="en-US" sz="2000" b="0" dirty="0"/>
              <a:t>(9 of 9)</a:t>
            </a:r>
            <a:endParaRPr lang="en-US" dirty="0"/>
          </a:p>
        </p:txBody>
      </p:sp>
      <p:sp>
        <p:nvSpPr>
          <p:cNvPr id="3" name="Content Placeholder 2">
            <a:extLst>
              <a:ext uri="{FF2B5EF4-FFF2-40B4-BE49-F238E27FC236}">
                <a16:creationId xmlns:a16="http://schemas.microsoft.com/office/drawing/2014/main" id="{5D7ABF2B-92D3-4637-9115-FCE773D73CE4}"/>
              </a:ext>
            </a:extLst>
          </p:cNvPr>
          <p:cNvSpPr>
            <a:spLocks noGrp="1"/>
          </p:cNvSpPr>
          <p:nvPr>
            <p:ph idx="1"/>
          </p:nvPr>
        </p:nvSpPr>
        <p:spPr/>
        <p:txBody>
          <a:bodyPr/>
          <a:lstStyle/>
          <a:p>
            <a:pPr marL="0" indent="0">
              <a:buNone/>
            </a:pPr>
            <a:r>
              <a:rPr lang="en-US" sz="2000" i="1" u="sng" dirty="0"/>
              <a:t>To summarize: </a:t>
            </a:r>
          </a:p>
          <a:p>
            <a:pPr marL="0" indent="0">
              <a:buNone/>
            </a:pPr>
            <a:endParaRPr lang="en-US" sz="2000" i="1" u="sng" dirty="0"/>
          </a:p>
          <a:p>
            <a:pPr marL="0" indent="0">
              <a:buNone/>
            </a:pPr>
            <a:r>
              <a:rPr lang="en-US" sz="2000" b="1" i="1" dirty="0"/>
              <a:t>When rational expectations were introduced,</a:t>
            </a:r>
          </a:p>
          <a:p>
            <a:pPr marL="1001268" lvl="1" indent="-514350">
              <a:buFont typeface="+mj-lt"/>
              <a:buAutoNum type="romanLcPeriod"/>
            </a:pPr>
            <a:r>
              <a:rPr lang="en-US" sz="2000" b="1" i="1" dirty="0"/>
              <a:t> Keynesian models could not be used to </a:t>
            </a:r>
            <a:r>
              <a:rPr lang="en-US" sz="2000" b="1" i="1" dirty="0">
                <a:solidFill>
                  <a:srgbClr val="C00000"/>
                </a:solidFill>
              </a:rPr>
              <a:t>determine policy</a:t>
            </a:r>
            <a:r>
              <a:rPr lang="en-US" sz="2000" b="1" i="1" dirty="0"/>
              <a:t>;</a:t>
            </a:r>
          </a:p>
          <a:p>
            <a:pPr marL="1001268" lvl="1" indent="-514350">
              <a:buFont typeface="+mj-lt"/>
              <a:buAutoNum type="romanLcPeriod"/>
            </a:pPr>
            <a:r>
              <a:rPr lang="en-US" sz="2000" b="1" i="1" dirty="0"/>
              <a:t>Keynesian models could not explain </a:t>
            </a:r>
            <a:r>
              <a:rPr lang="en-US" sz="2000" b="1" i="1" dirty="0">
                <a:solidFill>
                  <a:srgbClr val="C00000"/>
                </a:solidFill>
              </a:rPr>
              <a:t>long-lasting deviations of output</a:t>
            </a:r>
            <a:r>
              <a:rPr lang="en-US" sz="2000" b="1" i="1" dirty="0"/>
              <a:t> from the natural level of output; </a:t>
            </a:r>
          </a:p>
          <a:p>
            <a:pPr marL="1001268" lvl="1" indent="-514350">
              <a:buFont typeface="+mj-lt"/>
              <a:buAutoNum type="romanLcPeriod"/>
            </a:pPr>
            <a:r>
              <a:rPr lang="en-US" sz="2000" b="1" i="1" dirty="0"/>
              <a:t>the theory of policy had to be </a:t>
            </a:r>
            <a:r>
              <a:rPr lang="en-US" sz="2000" b="1" i="1" dirty="0">
                <a:solidFill>
                  <a:srgbClr val="C00000"/>
                </a:solidFill>
              </a:rPr>
              <a:t>redesigned</a:t>
            </a:r>
            <a:r>
              <a:rPr lang="en-US" sz="2000" b="1" i="1" dirty="0"/>
              <a:t>, using the tools of </a:t>
            </a:r>
            <a:r>
              <a:rPr lang="en-US" sz="2000" b="1" i="1" dirty="0">
                <a:solidFill>
                  <a:srgbClr val="C00000"/>
                </a:solidFill>
              </a:rPr>
              <a:t>game theory</a:t>
            </a:r>
            <a:r>
              <a:rPr lang="en-US" sz="2000" b="1" i="1" dirty="0"/>
              <a:t>.</a:t>
            </a:r>
          </a:p>
          <a:p>
            <a:endParaRPr lang="en-US" sz="2000" dirty="0"/>
          </a:p>
        </p:txBody>
      </p:sp>
    </p:spTree>
    <p:extLst>
      <p:ext uri="{BB962C8B-B14F-4D97-AF65-F5344CB8AC3E}">
        <p14:creationId xmlns:p14="http://schemas.microsoft.com/office/powerpoint/2010/main" val="1563599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CC0E-B887-4600-AD22-75A31E55D9D3}"/>
              </a:ext>
            </a:extLst>
          </p:cNvPr>
          <p:cNvSpPr>
            <a:spLocks noGrp="1"/>
          </p:cNvSpPr>
          <p:nvPr>
            <p:ph type="title"/>
          </p:nvPr>
        </p:nvSpPr>
        <p:spPr/>
        <p:txBody>
          <a:bodyPr/>
          <a:lstStyle/>
          <a:p>
            <a:r>
              <a:rPr lang="en-US" dirty="0"/>
              <a:t>Application: The Term Structure of Interest Rate </a:t>
            </a:r>
            <a:r>
              <a:rPr lang="en-US" sz="2000" b="0" dirty="0"/>
              <a:t>(1 of 6)</a:t>
            </a:r>
          </a:p>
        </p:txBody>
      </p:sp>
      <p:sp>
        <p:nvSpPr>
          <p:cNvPr id="3" name="Content Placeholder 2">
            <a:extLst>
              <a:ext uri="{FF2B5EF4-FFF2-40B4-BE49-F238E27FC236}">
                <a16:creationId xmlns:a16="http://schemas.microsoft.com/office/drawing/2014/main" id="{BC4CA39E-B1BC-4406-9C4A-7B500F352679}"/>
              </a:ext>
            </a:extLst>
          </p:cNvPr>
          <p:cNvSpPr>
            <a:spLocks noGrp="1"/>
          </p:cNvSpPr>
          <p:nvPr>
            <p:ph idx="1"/>
          </p:nvPr>
        </p:nvSpPr>
        <p:spPr/>
        <p:txBody>
          <a:bodyPr/>
          <a:lstStyle/>
          <a:p>
            <a:r>
              <a:rPr lang="en-US" sz="2000" dirty="0"/>
              <a:t>Let’s now apply Lucas’s argument to a concrete example involving only one equation typically found in econometric models: the term structure equation. </a:t>
            </a:r>
          </a:p>
          <a:p>
            <a:r>
              <a:rPr lang="en-US" sz="2000" dirty="0"/>
              <a:t>Term structure of interest rate argues that the </a:t>
            </a:r>
            <a:r>
              <a:rPr lang="en-US" sz="2000" b="1" dirty="0"/>
              <a:t>long-term interest rate </a:t>
            </a:r>
            <a:r>
              <a:rPr lang="en-US" sz="2000" dirty="0"/>
              <a:t>is related to an average of </a:t>
            </a:r>
            <a:r>
              <a:rPr lang="en-US" sz="2000" b="1" dirty="0"/>
              <a:t>expected future short-term interest rates.</a:t>
            </a:r>
          </a:p>
          <a:p>
            <a:pPr marL="0" indent="0">
              <a:buNone/>
            </a:pPr>
            <a:endParaRPr lang="en-US" sz="2000" dirty="0"/>
          </a:p>
          <a:p>
            <a:pPr lvl="1"/>
            <a:r>
              <a:rPr lang="en-US" sz="2000" dirty="0"/>
              <a:t>However, the equation that estimates the term structure relates the long-term interest rate to </a:t>
            </a:r>
            <a:r>
              <a:rPr lang="en-US" sz="2000" b="1" dirty="0"/>
              <a:t>current and past values of the short-term interest rate.</a:t>
            </a:r>
            <a:endParaRPr lang="en-US" sz="2000" dirty="0"/>
          </a:p>
          <a:p>
            <a:pPr marL="457200" lvl="1" indent="0">
              <a:buNone/>
            </a:pPr>
            <a:endParaRPr lang="en-US" sz="2000" dirty="0"/>
          </a:p>
          <a:p>
            <a:pPr lvl="1"/>
            <a:endParaRPr lang="en-US" sz="2000" dirty="0"/>
          </a:p>
          <a:p>
            <a:pPr lvl="1"/>
            <a:endParaRPr lang="en-US" sz="2000" dirty="0"/>
          </a:p>
          <a:p>
            <a:endParaRPr lang="en-US" dirty="0"/>
          </a:p>
        </p:txBody>
      </p:sp>
    </p:spTree>
    <p:extLst>
      <p:ext uri="{BB962C8B-B14F-4D97-AF65-F5344CB8AC3E}">
        <p14:creationId xmlns:p14="http://schemas.microsoft.com/office/powerpoint/2010/main" val="398182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Summarize the Lucas critique.</a:t>
            </a:r>
          </a:p>
          <a:p>
            <a:pPr lvl="1"/>
            <a:r>
              <a:rPr lang="en-US" sz="2000" dirty="0"/>
              <a:t>because </a:t>
            </a:r>
            <a:r>
              <a:rPr lang="en-US" sz="2000" b="1" dirty="0"/>
              <a:t>expectations</a:t>
            </a:r>
            <a:r>
              <a:rPr lang="en-US" sz="2000" dirty="0"/>
              <a:t> are an important part of economic behavior, it may be quite difficult to predict what the outcome of a discretionary policy will be. W</a:t>
            </a:r>
          </a:p>
          <a:p>
            <a:r>
              <a:rPr lang="en-US" sz="2000" dirty="0">
                <a:ea typeface="ヒラギノ角ゴ Pro W3" charset="-128"/>
              </a:rPr>
              <a:t>Compare and contrast the use of policy rules versus discretionary policy.</a:t>
            </a:r>
          </a:p>
          <a:p>
            <a:r>
              <a:rPr lang="en-US" sz="2000" dirty="0">
                <a:ea typeface="ヒラギノ角ゴ Pro W3" charset="-128"/>
              </a:rPr>
              <a:t>Summarize and illustrate the benefits of a credible central bank.</a:t>
            </a:r>
          </a:p>
          <a:p>
            <a:r>
              <a:rPr lang="en-US" sz="2000" dirty="0">
                <a:ea typeface="ヒラギノ角ゴ Pro W3" charset="-128"/>
              </a:rPr>
              <a:t>Identify the ways in which central banks can establish and maintain their credibility.</a:t>
            </a:r>
          </a:p>
        </p:txBody>
      </p:sp>
    </p:spTree>
    <p:extLst>
      <p:ext uri="{BB962C8B-B14F-4D97-AF65-F5344CB8AC3E}">
        <p14:creationId xmlns:p14="http://schemas.microsoft.com/office/powerpoint/2010/main" val="1701350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5F6E-42DB-4733-8194-A0BE1944C63A}"/>
              </a:ext>
            </a:extLst>
          </p:cNvPr>
          <p:cNvSpPr>
            <a:spLocks noGrp="1"/>
          </p:cNvSpPr>
          <p:nvPr>
            <p:ph type="title"/>
          </p:nvPr>
        </p:nvSpPr>
        <p:spPr/>
        <p:txBody>
          <a:bodyPr/>
          <a:lstStyle/>
          <a:p>
            <a:r>
              <a:rPr lang="en-US" dirty="0"/>
              <a:t>Application: The Term Structure of Interest Rate </a:t>
            </a:r>
            <a:r>
              <a:rPr lang="en-US" sz="2000" b="0" dirty="0"/>
              <a:t>(2 of 6)</a:t>
            </a:r>
            <a:endParaRPr lang="en-US" dirty="0"/>
          </a:p>
        </p:txBody>
      </p:sp>
      <p:sp>
        <p:nvSpPr>
          <p:cNvPr id="3" name="Content Placeholder 2">
            <a:extLst>
              <a:ext uri="{FF2B5EF4-FFF2-40B4-BE49-F238E27FC236}">
                <a16:creationId xmlns:a16="http://schemas.microsoft.com/office/drawing/2014/main" id="{5E23462E-41CD-4187-B0A7-41376F749E62}"/>
              </a:ext>
            </a:extLst>
          </p:cNvPr>
          <p:cNvSpPr>
            <a:spLocks noGrp="1"/>
          </p:cNvSpPr>
          <p:nvPr>
            <p:ph idx="1"/>
          </p:nvPr>
        </p:nvSpPr>
        <p:spPr/>
        <p:txBody>
          <a:bodyPr/>
          <a:lstStyle/>
          <a:p>
            <a:pPr marL="0" indent="0">
              <a:buNone/>
            </a:pPr>
            <a:r>
              <a:rPr lang="en-US" sz="2000" b="1" dirty="0">
                <a:solidFill>
                  <a:schemeClr val="bg2"/>
                </a:solidFill>
              </a:rPr>
              <a:t>Formation of expectations in past periods</a:t>
            </a:r>
            <a:r>
              <a:rPr lang="en-US" sz="2000" dirty="0">
                <a:solidFill>
                  <a:schemeClr val="bg2"/>
                </a:solidFill>
              </a:rPr>
              <a:t>: </a:t>
            </a:r>
          </a:p>
          <a:p>
            <a:r>
              <a:rPr lang="en-US" sz="2000" dirty="0"/>
              <a:t>Suppose that in the </a:t>
            </a:r>
            <a:r>
              <a:rPr lang="en-US" sz="2000" b="1" dirty="0"/>
              <a:t>past</a:t>
            </a:r>
            <a:r>
              <a:rPr lang="en-US" sz="2000" dirty="0"/>
              <a:t>, when the short-term rate rose, it quickly fell back down again; that is, any </a:t>
            </a:r>
            <a:r>
              <a:rPr lang="en-US" sz="2000" b="1" dirty="0"/>
              <a:t>increase was temporary</a:t>
            </a:r>
            <a:r>
              <a:rPr lang="en-US" sz="2000" dirty="0"/>
              <a:t>. </a:t>
            </a:r>
          </a:p>
          <a:p>
            <a:r>
              <a:rPr lang="en-US" sz="2000" dirty="0"/>
              <a:t>Rational expectations theory suggests that any rise in the short-term interest rate is </a:t>
            </a:r>
            <a:r>
              <a:rPr lang="en-US" sz="2000" b="1" dirty="0"/>
              <a:t>expected</a:t>
            </a:r>
            <a:r>
              <a:rPr lang="en-US" sz="2000" dirty="0"/>
              <a:t> </a:t>
            </a:r>
            <a:r>
              <a:rPr lang="en-US" sz="2000" b="1" dirty="0"/>
              <a:t>to be only temporary:</a:t>
            </a:r>
            <a:endParaRPr lang="en-US" sz="2000" dirty="0"/>
          </a:p>
          <a:p>
            <a:endParaRPr lang="en-US" sz="2000" dirty="0"/>
          </a:p>
          <a:p>
            <a:pPr lvl="1"/>
            <a:r>
              <a:rPr lang="en-US" sz="2000" dirty="0"/>
              <a:t>such a rise should have only </a:t>
            </a:r>
            <a:r>
              <a:rPr lang="en-US" sz="2000" b="1" dirty="0"/>
              <a:t>a minimal effect </a:t>
            </a:r>
            <a:r>
              <a:rPr lang="en-US" sz="2000" dirty="0"/>
              <a:t>on the average of expected future short-term rates. </a:t>
            </a:r>
          </a:p>
          <a:p>
            <a:pPr lvl="1"/>
            <a:r>
              <a:rPr lang="en-US" sz="2000" dirty="0"/>
              <a:t>Therefore, the rise in the short-term rate should cause the long-term interest rate to rise by only a negligible amount. </a:t>
            </a:r>
          </a:p>
          <a:p>
            <a:endParaRPr lang="en-US" dirty="0"/>
          </a:p>
        </p:txBody>
      </p:sp>
    </p:spTree>
    <p:extLst>
      <p:ext uri="{BB962C8B-B14F-4D97-AF65-F5344CB8AC3E}">
        <p14:creationId xmlns:p14="http://schemas.microsoft.com/office/powerpoint/2010/main" val="3288855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CC84-7BA7-4345-9F28-8F3F6DD7D758}"/>
              </a:ext>
            </a:extLst>
          </p:cNvPr>
          <p:cNvSpPr>
            <a:spLocks noGrp="1"/>
          </p:cNvSpPr>
          <p:nvPr>
            <p:ph type="title"/>
          </p:nvPr>
        </p:nvSpPr>
        <p:spPr/>
        <p:txBody>
          <a:bodyPr/>
          <a:lstStyle/>
          <a:p>
            <a:r>
              <a:rPr lang="en-US" dirty="0"/>
              <a:t>Application: The Term Structure of Interest Rate </a:t>
            </a:r>
            <a:r>
              <a:rPr lang="en-US" sz="2000" b="0" dirty="0"/>
              <a:t>(3 of 6)</a:t>
            </a:r>
            <a:endParaRPr lang="en-US" dirty="0"/>
          </a:p>
        </p:txBody>
      </p:sp>
      <p:sp>
        <p:nvSpPr>
          <p:cNvPr id="3" name="Content Placeholder 2">
            <a:extLst>
              <a:ext uri="{FF2B5EF4-FFF2-40B4-BE49-F238E27FC236}">
                <a16:creationId xmlns:a16="http://schemas.microsoft.com/office/drawing/2014/main" id="{7580CBE1-9F3D-403D-A714-EA7CD843F73B}"/>
              </a:ext>
            </a:extLst>
          </p:cNvPr>
          <p:cNvSpPr>
            <a:spLocks noGrp="1"/>
          </p:cNvSpPr>
          <p:nvPr>
            <p:ph idx="1"/>
          </p:nvPr>
        </p:nvSpPr>
        <p:spPr/>
        <p:txBody>
          <a:bodyPr/>
          <a:lstStyle/>
          <a:p>
            <a:pPr marL="0" indent="0">
              <a:buNone/>
            </a:pPr>
            <a:endParaRPr lang="en-US" sz="1800" dirty="0"/>
          </a:p>
          <a:p>
            <a:r>
              <a:rPr lang="en-US" sz="1800" dirty="0"/>
              <a:t>Suppose the Fed wants to evaluate the effects on the economy of a policy that is likely to raise the short-term interest rate from its existing level of, say, 5% to a higher level of 6% for the foreseeable future. </a:t>
            </a:r>
          </a:p>
          <a:p>
            <a:pPr marL="0" indent="0">
              <a:buNone/>
            </a:pPr>
            <a:endParaRPr lang="en-US" sz="1800" dirty="0"/>
          </a:p>
          <a:p>
            <a:pPr lvl="1"/>
            <a:r>
              <a:rPr lang="en-US" sz="1800" dirty="0"/>
              <a:t>The term structure relationship as estimated </a:t>
            </a:r>
            <a:r>
              <a:rPr lang="en-US" sz="1800" b="1" dirty="0"/>
              <a:t>using past data </a:t>
            </a:r>
            <a:r>
              <a:rPr lang="en-US" sz="1800" dirty="0"/>
              <a:t>thus indicates that changes in the short-term interest rate will have only </a:t>
            </a:r>
            <a:r>
              <a:rPr lang="en-US" sz="1800" u="sng" dirty="0"/>
              <a:t>a weak effect on </a:t>
            </a:r>
            <a:r>
              <a:rPr lang="en-US" sz="1800" dirty="0"/>
              <a:t>the long-term interest rate.</a:t>
            </a:r>
          </a:p>
          <a:p>
            <a:endParaRPr lang="en-US" dirty="0"/>
          </a:p>
        </p:txBody>
      </p:sp>
    </p:spTree>
    <p:extLst>
      <p:ext uri="{BB962C8B-B14F-4D97-AF65-F5344CB8AC3E}">
        <p14:creationId xmlns:p14="http://schemas.microsoft.com/office/powerpoint/2010/main" val="197960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3CBB-ACF7-4D38-AFB7-9595A99F77B9}"/>
              </a:ext>
            </a:extLst>
          </p:cNvPr>
          <p:cNvSpPr>
            <a:spLocks noGrp="1"/>
          </p:cNvSpPr>
          <p:nvPr>
            <p:ph type="title"/>
          </p:nvPr>
        </p:nvSpPr>
        <p:spPr/>
        <p:txBody>
          <a:bodyPr/>
          <a:lstStyle/>
          <a:p>
            <a:r>
              <a:rPr lang="en-US" dirty="0"/>
              <a:t>Application: The Term Structure of Interest Rate </a:t>
            </a:r>
            <a:r>
              <a:rPr lang="en-US" sz="2000" b="0" dirty="0"/>
              <a:t>(4 of 6)</a:t>
            </a:r>
            <a:endParaRPr lang="en-US" dirty="0"/>
          </a:p>
        </p:txBody>
      </p:sp>
      <p:sp>
        <p:nvSpPr>
          <p:cNvPr id="3" name="Content Placeholder 2">
            <a:extLst>
              <a:ext uri="{FF2B5EF4-FFF2-40B4-BE49-F238E27FC236}">
                <a16:creationId xmlns:a16="http://schemas.microsoft.com/office/drawing/2014/main" id="{EAD938DF-A5BF-45D3-A4F7-51BBE234FC0A}"/>
              </a:ext>
            </a:extLst>
          </p:cNvPr>
          <p:cNvSpPr>
            <a:spLocks noGrp="1"/>
          </p:cNvSpPr>
          <p:nvPr>
            <p:ph idx="1"/>
          </p:nvPr>
        </p:nvSpPr>
        <p:spPr/>
        <p:txBody>
          <a:bodyPr/>
          <a:lstStyle/>
          <a:p>
            <a:r>
              <a:rPr lang="en-US" sz="1800" dirty="0"/>
              <a:t>However, if the public expects that the short-term rate is rising to a </a:t>
            </a:r>
            <a:r>
              <a:rPr lang="en-US" sz="1800" b="1" dirty="0"/>
              <a:t>permanently higher level</a:t>
            </a:r>
            <a:r>
              <a:rPr lang="en-US" sz="1800" dirty="0"/>
              <a:t>, rational expectations theory indicates that people will </a:t>
            </a:r>
            <a:r>
              <a:rPr lang="en-US" sz="1800" u="sng" dirty="0"/>
              <a:t>no longer expect a rise in the short-term rate to be temporary</a:t>
            </a:r>
            <a:r>
              <a:rPr lang="en-US" sz="1800" dirty="0"/>
              <a:t>. </a:t>
            </a:r>
          </a:p>
          <a:p>
            <a:endParaRPr lang="en-US" sz="1800" dirty="0"/>
          </a:p>
          <a:p>
            <a:pPr lvl="1"/>
            <a:r>
              <a:rPr lang="en-US" sz="1800" dirty="0"/>
              <a:t>Instead, when they see the interest rate rise to 6%, they will expect the average of future short-term interest rates to rise substantially, </a:t>
            </a:r>
          </a:p>
          <a:p>
            <a:pPr lvl="1"/>
            <a:r>
              <a:rPr lang="en-US" sz="1800" dirty="0"/>
              <a:t>and so the long-term interest rate will rise greatly, not minimally as suggested by the term structure equation. </a:t>
            </a:r>
          </a:p>
          <a:p>
            <a:r>
              <a:rPr lang="en-US" sz="1800" dirty="0"/>
              <a:t>You can see that using an econometric model to evaluate the likely outcome of the change in Fed policy can </a:t>
            </a:r>
            <a:r>
              <a:rPr lang="en-US" sz="1800" b="1" dirty="0"/>
              <a:t>lead to highly misleading information</a:t>
            </a:r>
            <a:r>
              <a:rPr lang="en-US" sz="1800" dirty="0"/>
              <a:t>.</a:t>
            </a:r>
          </a:p>
          <a:p>
            <a:endParaRPr lang="en-US" dirty="0"/>
          </a:p>
        </p:txBody>
      </p:sp>
    </p:spTree>
    <p:extLst>
      <p:ext uri="{BB962C8B-B14F-4D97-AF65-F5344CB8AC3E}">
        <p14:creationId xmlns:p14="http://schemas.microsoft.com/office/powerpoint/2010/main" val="447875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1AB9-971B-4846-8C92-E604B2AA5419}"/>
              </a:ext>
            </a:extLst>
          </p:cNvPr>
          <p:cNvSpPr>
            <a:spLocks noGrp="1"/>
          </p:cNvSpPr>
          <p:nvPr>
            <p:ph type="title"/>
          </p:nvPr>
        </p:nvSpPr>
        <p:spPr/>
        <p:txBody>
          <a:bodyPr/>
          <a:lstStyle/>
          <a:p>
            <a:r>
              <a:rPr lang="en-US" dirty="0"/>
              <a:t>Application: The Term Structure of Interest Rate </a:t>
            </a:r>
            <a:r>
              <a:rPr lang="en-US" sz="2000" b="0" dirty="0"/>
              <a:t>(5 of 6)</a:t>
            </a:r>
            <a:endParaRPr lang="en-US" dirty="0"/>
          </a:p>
        </p:txBody>
      </p:sp>
      <p:sp>
        <p:nvSpPr>
          <p:cNvPr id="3" name="Content Placeholder 2">
            <a:extLst>
              <a:ext uri="{FF2B5EF4-FFF2-40B4-BE49-F238E27FC236}">
                <a16:creationId xmlns:a16="http://schemas.microsoft.com/office/drawing/2014/main" id="{350D6977-828F-4665-92C9-19D8A2B461E8}"/>
              </a:ext>
            </a:extLst>
          </p:cNvPr>
          <p:cNvSpPr>
            <a:spLocks noGrp="1"/>
          </p:cNvSpPr>
          <p:nvPr>
            <p:ph idx="1"/>
          </p:nvPr>
        </p:nvSpPr>
        <p:spPr/>
        <p:txBody>
          <a:bodyPr/>
          <a:lstStyle/>
          <a:p>
            <a:r>
              <a:rPr lang="en-US" sz="1800" dirty="0"/>
              <a:t>The term structure application demonstrates </a:t>
            </a:r>
            <a:r>
              <a:rPr lang="en-US" sz="1800" b="1" dirty="0"/>
              <a:t>an important aspect of the Lucas critique</a:t>
            </a:r>
            <a:r>
              <a:rPr lang="en-US" sz="1800" dirty="0"/>
              <a:t>:</a:t>
            </a:r>
          </a:p>
          <a:p>
            <a:pPr lvl="1"/>
            <a:r>
              <a:rPr lang="en-US" sz="1800" dirty="0"/>
              <a:t>The effects of a particular policy depend critically on the </a:t>
            </a:r>
            <a:r>
              <a:rPr lang="en-US" sz="1800" b="1" dirty="0"/>
              <a:t>public’s expectations </a:t>
            </a:r>
            <a:r>
              <a:rPr lang="en-US" sz="1800" dirty="0"/>
              <a:t>about the policy. </a:t>
            </a:r>
          </a:p>
          <a:p>
            <a:pPr marL="457200" lvl="1" indent="0">
              <a:buNone/>
            </a:pPr>
            <a:endParaRPr lang="en-US" sz="1800" dirty="0"/>
          </a:p>
          <a:p>
            <a:pPr marL="457200" lvl="1" indent="0">
              <a:buNone/>
            </a:pPr>
            <a:endParaRPr lang="en-US" sz="1800" dirty="0"/>
          </a:p>
          <a:p>
            <a:r>
              <a:rPr lang="en-US" sz="1800" dirty="0"/>
              <a:t>One attractive feature of the term structure example is that i</a:t>
            </a:r>
            <a:r>
              <a:rPr lang="en-US" sz="1800" b="1" dirty="0"/>
              <a:t>t deals with expectations </a:t>
            </a:r>
            <a:r>
              <a:rPr lang="en-US" sz="1800" dirty="0"/>
              <a:t>in </a:t>
            </a:r>
            <a:r>
              <a:rPr lang="en-US" sz="1800" b="1" dirty="0"/>
              <a:t>the financial market</a:t>
            </a:r>
            <a:r>
              <a:rPr lang="en-US" sz="1800" dirty="0"/>
              <a:t>, </a:t>
            </a:r>
          </a:p>
          <a:p>
            <a:pPr lvl="1">
              <a:buFont typeface="Wingdings" panose="05000000000000000000" pitchFamily="2" charset="2"/>
              <a:buChar char="q"/>
            </a:pPr>
            <a:r>
              <a:rPr lang="en-US" sz="1800" dirty="0"/>
              <a:t>a sector of the economy for which the empirical evidence supporting rational expectations is much stronger.</a:t>
            </a:r>
          </a:p>
        </p:txBody>
      </p:sp>
    </p:spTree>
    <p:extLst>
      <p:ext uri="{BB962C8B-B14F-4D97-AF65-F5344CB8AC3E}">
        <p14:creationId xmlns:p14="http://schemas.microsoft.com/office/powerpoint/2010/main" val="3537210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6DCE-6E21-4579-B1F7-795F101C4BC8}"/>
              </a:ext>
            </a:extLst>
          </p:cNvPr>
          <p:cNvSpPr>
            <a:spLocks noGrp="1"/>
          </p:cNvSpPr>
          <p:nvPr>
            <p:ph type="title"/>
          </p:nvPr>
        </p:nvSpPr>
        <p:spPr/>
        <p:txBody>
          <a:bodyPr/>
          <a:lstStyle/>
          <a:p>
            <a:r>
              <a:rPr lang="en-US" dirty="0"/>
              <a:t>Application: The Term Structure of Interest Rate </a:t>
            </a:r>
            <a:r>
              <a:rPr lang="en-US" sz="2000" b="0" dirty="0"/>
              <a:t>(6 of 6)</a:t>
            </a:r>
            <a:endParaRPr lang="en-US" dirty="0"/>
          </a:p>
        </p:txBody>
      </p:sp>
      <p:sp>
        <p:nvSpPr>
          <p:cNvPr id="3" name="Content Placeholder 2">
            <a:extLst>
              <a:ext uri="{FF2B5EF4-FFF2-40B4-BE49-F238E27FC236}">
                <a16:creationId xmlns:a16="http://schemas.microsoft.com/office/drawing/2014/main" id="{2ED9F3F1-24B1-4B62-9B8E-4B2496B05932}"/>
              </a:ext>
            </a:extLst>
          </p:cNvPr>
          <p:cNvSpPr>
            <a:spLocks noGrp="1"/>
          </p:cNvSpPr>
          <p:nvPr>
            <p:ph idx="1"/>
          </p:nvPr>
        </p:nvSpPr>
        <p:spPr/>
        <p:txBody>
          <a:bodyPr/>
          <a:lstStyle/>
          <a:p>
            <a:r>
              <a:rPr lang="en-US" sz="1800" dirty="0"/>
              <a:t>The Lucas critique should also apply, however, to sectors of the economy with regard to which rational expectations theory is more controversial, </a:t>
            </a:r>
          </a:p>
          <a:p>
            <a:endParaRPr lang="en-US" sz="1800" dirty="0"/>
          </a:p>
          <a:p>
            <a:pPr lvl="1"/>
            <a:r>
              <a:rPr lang="en-US" sz="1800" b="1" i="1" dirty="0"/>
              <a:t>because the basic principle of the Lucas critique is not that expectations are always rational but rather that the formation of expectations changes when the behavior of a forecasted variable changes. </a:t>
            </a:r>
          </a:p>
          <a:p>
            <a:pPr lvl="1"/>
            <a:endParaRPr lang="en-US" sz="1800" b="1" i="1" dirty="0"/>
          </a:p>
          <a:p>
            <a:r>
              <a:rPr lang="en-US" sz="1800" dirty="0"/>
              <a:t>This less stringent principle is supported by the evidence in sectors of the economy other than financial markets. In fact, Lucas uses examples of consumption and investment equations in his paper. </a:t>
            </a:r>
          </a:p>
          <a:p>
            <a:endParaRPr lang="en-US" dirty="0"/>
          </a:p>
        </p:txBody>
      </p:sp>
    </p:spTree>
    <p:extLst>
      <p:ext uri="{BB962C8B-B14F-4D97-AF65-F5344CB8AC3E}">
        <p14:creationId xmlns:p14="http://schemas.microsoft.com/office/powerpoint/2010/main" val="2169944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Policy Conduct: Rules or Discretion?</a:t>
            </a:r>
            <a:r>
              <a:rPr lang="en-US" sz="2000" b="0" dirty="0">
                <a:ea typeface="ヒラギノ角ゴ Pro W3" charset="-128"/>
              </a:rPr>
              <a:t> (1 of 2)</a:t>
            </a:r>
            <a:endParaRPr lang="en-US" sz="2000" b="0" dirty="0"/>
          </a:p>
        </p:txBody>
      </p:sp>
      <p:sp>
        <p:nvSpPr>
          <p:cNvPr id="3" name="Content Placeholder 2"/>
          <p:cNvSpPr>
            <a:spLocks noGrp="1"/>
          </p:cNvSpPr>
          <p:nvPr>
            <p:ph idx="1"/>
          </p:nvPr>
        </p:nvSpPr>
        <p:spPr/>
        <p:txBody>
          <a:bodyPr/>
          <a:lstStyle/>
          <a:p>
            <a:r>
              <a:rPr lang="en-US" sz="2000" dirty="0"/>
              <a:t>The Lucas critique exposed the need for new policy models that reflected the insights of rational expectations theory. </a:t>
            </a:r>
            <a:endParaRPr lang="en-US" sz="2000" b="1" dirty="0">
              <a:ea typeface="ヒラギノ角ゴ Pro W3" charset="-128"/>
            </a:endParaRPr>
          </a:p>
          <a:p>
            <a:r>
              <a:rPr lang="en-US" sz="2000" b="1" dirty="0">
                <a:ea typeface="ヒラギノ角ゴ Pro W3" charset="-128"/>
              </a:rPr>
              <a:t>Policy rules </a:t>
            </a:r>
            <a:r>
              <a:rPr lang="en-US" sz="2000" dirty="0">
                <a:ea typeface="ヒラギノ角ゴ Pro W3" charset="-128"/>
              </a:rPr>
              <a:t>are binding plans that specify how policy will respond (or not respond) to a particular data such as unemployment and inflation.</a:t>
            </a:r>
          </a:p>
          <a:p>
            <a:r>
              <a:rPr lang="en-US" sz="2000" b="1" dirty="0">
                <a:ea typeface="ヒラギノ角ゴ Pro W3" charset="-128"/>
              </a:rPr>
              <a:t>Policy discretion </a:t>
            </a:r>
            <a:r>
              <a:rPr lang="en-US" sz="2000" dirty="0">
                <a:ea typeface="ヒラギノ角ゴ Pro W3" charset="-128"/>
              </a:rPr>
              <a:t>is applied when policy makers make </a:t>
            </a:r>
            <a:r>
              <a:rPr lang="en-US" sz="2000" u="sng" dirty="0">
                <a:ea typeface="ヒラギノ角ゴ Pro W3" charset="-128"/>
              </a:rPr>
              <a:t>no commitment to future actions,</a:t>
            </a:r>
            <a:r>
              <a:rPr lang="en-US" sz="2000" dirty="0">
                <a:ea typeface="ヒラギノ角ゴ Pro W3" charset="-128"/>
              </a:rPr>
              <a:t> but instead make what they believe in that moment to be the right decision for the situation.</a:t>
            </a:r>
          </a:p>
          <a:p>
            <a:r>
              <a:rPr lang="en-US" sz="2000" dirty="0">
                <a:ea typeface="ヒラギノ角ゴ Pro W3" charset="-128"/>
              </a:rPr>
              <a:t>Finn </a:t>
            </a:r>
            <a:r>
              <a:rPr lang="en-US" sz="2000" dirty="0" err="1">
                <a:ea typeface="ヒラギノ角ゴ Pro W3" charset="-128"/>
              </a:rPr>
              <a:t>Kydland</a:t>
            </a:r>
            <a:r>
              <a:rPr lang="en-US" sz="2000" dirty="0">
                <a:ea typeface="ヒラギノ角ゴ Pro W3" charset="-128"/>
              </a:rPr>
              <a:t>, Edward Prescott, and Guillermo Calvo argued that discretionary policy is subject to the </a:t>
            </a:r>
            <a:r>
              <a:rPr lang="en-US" sz="2000" b="1">
                <a:ea typeface="ヒラギノ角ゴ Pro W3" charset="-128"/>
              </a:rPr>
              <a:t>time-inconsistency problem</a:t>
            </a:r>
            <a:endParaRPr lang="en-US" sz="2000" b="1" dirty="0">
              <a:ea typeface="ヒラギノ角ゴ Pro W3" charset="-128"/>
            </a:endParaRPr>
          </a:p>
          <a:p>
            <a:pPr lvl="1"/>
            <a:r>
              <a:rPr lang="en-US" sz="2000" dirty="0">
                <a:ea typeface="ヒラギノ角ゴ Pro W3" charset="-128"/>
              </a:rPr>
              <a:t>the tendency to </a:t>
            </a:r>
            <a:r>
              <a:rPr lang="en-US" sz="2000" b="1" dirty="0">
                <a:ea typeface="ヒラギノ角ゴ Pro W3" charset="-128"/>
              </a:rPr>
              <a:t>deviate from good long-run plans</a:t>
            </a:r>
            <a:r>
              <a:rPr lang="en-US" sz="2000" dirty="0">
                <a:ea typeface="ヒラギノ角ゴ Pro W3" charset="-128"/>
              </a:rPr>
              <a:t> when making short-run decisions.</a:t>
            </a:r>
          </a:p>
        </p:txBody>
      </p:sp>
    </p:spTree>
    <p:extLst>
      <p:ext uri="{BB962C8B-B14F-4D97-AF65-F5344CB8AC3E}">
        <p14:creationId xmlns:p14="http://schemas.microsoft.com/office/powerpoint/2010/main" val="3263774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Policy Conduct: Rules or Discretion?</a:t>
            </a:r>
            <a:r>
              <a:rPr lang="en-US" sz="2000" b="0" dirty="0">
                <a:ea typeface="ヒラギノ角ゴ Pro W3" charset="-128"/>
              </a:rPr>
              <a:t> (2 of 2)</a:t>
            </a:r>
            <a:endParaRPr lang="en-US" sz="2000" dirty="0"/>
          </a:p>
        </p:txBody>
      </p:sp>
      <p:sp>
        <p:nvSpPr>
          <p:cNvPr id="3" name="Content Placeholder 2"/>
          <p:cNvSpPr>
            <a:spLocks noGrp="1"/>
          </p:cNvSpPr>
          <p:nvPr>
            <p:ph idx="1"/>
          </p:nvPr>
        </p:nvSpPr>
        <p:spPr/>
        <p:txBody>
          <a:bodyPr/>
          <a:lstStyle/>
          <a:p>
            <a:r>
              <a:rPr lang="en-US" sz="2000" dirty="0">
                <a:ea typeface="ヒラギノ角ゴ Pro W3" charset="-128"/>
              </a:rPr>
              <a:t>Policy makers are always tempted to pursue expansionary policy to boost output in the short run, but the best policy is </a:t>
            </a:r>
            <a:r>
              <a:rPr lang="en-US" sz="2000" i="1" dirty="0">
                <a:ea typeface="ヒラギノ角ゴ Pro W3" charset="-128"/>
              </a:rPr>
              <a:t>not</a:t>
            </a:r>
            <a:r>
              <a:rPr lang="en-US" sz="2000" dirty="0">
                <a:ea typeface="ヒラギノ角ゴ Pro W3" charset="-128"/>
              </a:rPr>
              <a:t> to pursue it: </a:t>
            </a:r>
          </a:p>
          <a:p>
            <a:pPr lvl="1"/>
            <a:r>
              <a:rPr lang="en-US" sz="2000" dirty="0">
                <a:ea typeface="ヒラギノ角ゴ Pro W3" charset="-128"/>
              </a:rPr>
              <a:t>Unexpected expansionary policy will raise workers, and firms’</a:t>
            </a:r>
            <a:r>
              <a:rPr lang="en-US" altLang="ja-JP" sz="2000" dirty="0">
                <a:ea typeface="ヒラギノ角ゴ Pro W3" charset="-128"/>
              </a:rPr>
              <a:t> </a:t>
            </a:r>
            <a:r>
              <a:rPr lang="en-US" altLang="ja-JP" sz="2000" b="1" dirty="0">
                <a:ea typeface="ヒラギノ角ゴ Pro W3" charset="-128"/>
              </a:rPr>
              <a:t>expectations about inflation</a:t>
            </a:r>
            <a:r>
              <a:rPr lang="en-US" altLang="ja-JP" sz="2000" dirty="0">
                <a:ea typeface="ヒラギノ角ゴ Pro W3" charset="-128"/>
              </a:rPr>
              <a:t>, thus </a:t>
            </a:r>
            <a:r>
              <a:rPr lang="en-US" altLang="ja-JP" sz="2000" u="sng" dirty="0">
                <a:ea typeface="ヒラギノ角ゴ Pro W3" charset="-128"/>
              </a:rPr>
              <a:t>driving up wages and prices,</a:t>
            </a:r>
            <a:r>
              <a:rPr lang="en-US" altLang="ja-JP" sz="2000" dirty="0">
                <a:ea typeface="ヒラギノ角ゴ Pro W3" charset="-128"/>
              </a:rPr>
              <a:t> and the end results will be </a:t>
            </a:r>
            <a:r>
              <a:rPr lang="en-US" altLang="ja-JP" sz="2000" b="1" dirty="0">
                <a:ea typeface="ヒラギノ角ゴ Pro W3" charset="-128"/>
              </a:rPr>
              <a:t>higher inflation </a:t>
            </a:r>
            <a:r>
              <a:rPr lang="en-US" altLang="ja-JP" sz="2000" dirty="0">
                <a:ea typeface="ヒラギノ角ゴ Pro W3" charset="-128"/>
              </a:rPr>
              <a:t>but no increase in output.</a:t>
            </a:r>
          </a:p>
          <a:p>
            <a:pPr marL="457200" lvl="1" indent="0">
              <a:buNone/>
            </a:pPr>
            <a:endParaRPr lang="en-US" altLang="ja-JP" sz="2000" dirty="0">
              <a:ea typeface="ヒラギノ角ゴ Pro W3" charset="-128"/>
            </a:endParaRPr>
          </a:p>
          <a:p>
            <a:r>
              <a:rPr lang="en-US" sz="2000" dirty="0">
                <a:ea typeface="ヒラギノ角ゴ Pro W3" charset="-128"/>
              </a:rPr>
              <a:t>The time-inconsistency problem implies that a policy will have better inflation performance in the long run if it does not try to surprise people with an unexpectedly expansionary policy, but instead sticks to a </a:t>
            </a:r>
            <a:r>
              <a:rPr lang="en-US" sz="2000" b="1" dirty="0">
                <a:ea typeface="ヒラギノ角ゴ Pro W3" charset="-128"/>
              </a:rPr>
              <a:t>certain rule</a:t>
            </a:r>
            <a:r>
              <a:rPr lang="en-US" sz="2000" dirty="0">
                <a:ea typeface="ヒラギノ角ゴ Pro W3" charset="-128"/>
              </a:rPr>
              <a:t>.</a:t>
            </a:r>
            <a:endParaRPr lang="en-US" altLang="ja-JP" sz="2000" dirty="0">
              <a:ea typeface="ヒラギノ角ゴ Pro W3" charset="-128"/>
            </a:endParaRPr>
          </a:p>
        </p:txBody>
      </p:sp>
    </p:spTree>
    <p:extLst>
      <p:ext uri="{BB962C8B-B14F-4D97-AF65-F5344CB8AC3E}">
        <p14:creationId xmlns:p14="http://schemas.microsoft.com/office/powerpoint/2010/main" val="2614291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Types of Rules </a:t>
            </a:r>
            <a:r>
              <a:rPr lang="en-US" sz="2000" b="0" dirty="0">
                <a:ea typeface="ヒラギノ角ゴ Pro W3" charset="-128"/>
              </a:rPr>
              <a:t>(1 of 3)</a:t>
            </a:r>
            <a:endParaRPr lang="en-US" sz="2000" b="0" dirty="0"/>
          </a:p>
        </p:txBody>
      </p:sp>
      <p:sp>
        <p:nvSpPr>
          <p:cNvPr id="3" name="Content Placeholder 2"/>
          <p:cNvSpPr>
            <a:spLocks noGrp="1"/>
          </p:cNvSpPr>
          <p:nvPr>
            <p:ph idx="1"/>
          </p:nvPr>
        </p:nvSpPr>
        <p:spPr>
          <a:xfrm>
            <a:off x="457200" y="1524000"/>
            <a:ext cx="8229600" cy="4724400"/>
          </a:xfrm>
        </p:spPr>
        <p:txBody>
          <a:bodyPr/>
          <a:lstStyle/>
          <a:p>
            <a:r>
              <a:rPr lang="en-US" sz="2000" dirty="0"/>
              <a:t>There are two type of rules:</a:t>
            </a:r>
          </a:p>
          <a:p>
            <a:pPr marL="0" indent="0">
              <a:buNone/>
            </a:pPr>
            <a:endParaRPr lang="en-US" sz="2000" dirty="0"/>
          </a:p>
          <a:p>
            <a:pPr marL="914400" lvl="1" indent="-457200">
              <a:buFont typeface="+mj-lt"/>
              <a:buAutoNum type="arabicPeriod"/>
            </a:pPr>
            <a:r>
              <a:rPr lang="en-US" sz="2000" dirty="0"/>
              <a:t>Nonactivist such as monetarist rules:</a:t>
            </a:r>
          </a:p>
          <a:p>
            <a:pPr lvl="3"/>
            <a:r>
              <a:rPr lang="en-US" sz="2000" dirty="0"/>
              <a:t>Rules of this type are deemed nonactivist because they do not “react” to economic conditions.</a:t>
            </a:r>
          </a:p>
          <a:p>
            <a:pPr marL="1371600" lvl="3" indent="0">
              <a:buNone/>
            </a:pPr>
            <a:endParaRPr lang="en-US" sz="2000" dirty="0"/>
          </a:p>
          <a:p>
            <a:pPr marL="914400" lvl="1" indent="-457200">
              <a:buFont typeface="+mj-lt"/>
              <a:buAutoNum type="arabicPeriod"/>
            </a:pPr>
            <a:r>
              <a:rPr lang="en-US" sz="2000" dirty="0"/>
              <a:t>Activist rules such as Taylor Rules</a:t>
            </a:r>
          </a:p>
          <a:p>
            <a:pPr lvl="3"/>
            <a:r>
              <a:rPr lang="en-US" sz="2000" dirty="0"/>
              <a:t>Activist rules, in contrast, specify that monetary policy should react to the level of output as well as to inflation. </a:t>
            </a:r>
          </a:p>
          <a:p>
            <a:pPr marL="1371600" lvl="3" indent="0">
              <a:buNone/>
            </a:pPr>
            <a:endParaRPr lang="en-US" sz="2000" dirty="0">
              <a:ea typeface="ヒラギノ角ゴ Pro W3" charset="-128"/>
            </a:endParaRPr>
          </a:p>
          <a:p>
            <a:pPr marL="457200" lvl="1" indent="0">
              <a:buNone/>
            </a:pPr>
            <a:endParaRPr lang="en-US" sz="2000" dirty="0">
              <a:ea typeface="ヒラギノ角ゴ Pro W3" charset="-128"/>
            </a:endParaRPr>
          </a:p>
        </p:txBody>
      </p:sp>
    </p:spTree>
    <p:extLst>
      <p:ext uri="{BB962C8B-B14F-4D97-AF65-F5344CB8AC3E}">
        <p14:creationId xmlns:p14="http://schemas.microsoft.com/office/powerpoint/2010/main" val="1739291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EF64-8CF4-4A09-857F-FC3FC159255C}"/>
              </a:ext>
            </a:extLst>
          </p:cNvPr>
          <p:cNvSpPr>
            <a:spLocks noGrp="1"/>
          </p:cNvSpPr>
          <p:nvPr>
            <p:ph type="title"/>
          </p:nvPr>
        </p:nvSpPr>
        <p:spPr/>
        <p:txBody>
          <a:bodyPr/>
          <a:lstStyle/>
          <a:p>
            <a:r>
              <a:rPr lang="en-US" dirty="0">
                <a:ea typeface="ヒラギノ角ゴ Pro W3" charset="-128"/>
              </a:rPr>
              <a:t>Types of Rules </a:t>
            </a:r>
            <a:r>
              <a:rPr lang="en-US" sz="2000" b="0" dirty="0">
                <a:ea typeface="ヒラギノ角ゴ Pro W3" charset="-128"/>
              </a:rPr>
              <a:t>(2 of 3)</a:t>
            </a:r>
            <a:endParaRPr lang="en-US" dirty="0"/>
          </a:p>
        </p:txBody>
      </p:sp>
      <p:sp>
        <p:nvSpPr>
          <p:cNvPr id="3" name="Content Placeholder 2">
            <a:extLst>
              <a:ext uri="{FF2B5EF4-FFF2-40B4-BE49-F238E27FC236}">
                <a16:creationId xmlns:a16="http://schemas.microsoft.com/office/drawing/2014/main" id="{4CA20947-D3ED-4732-BCBC-25A80763114C}"/>
              </a:ext>
            </a:extLst>
          </p:cNvPr>
          <p:cNvSpPr>
            <a:spLocks noGrp="1"/>
          </p:cNvSpPr>
          <p:nvPr>
            <p:ph idx="1"/>
          </p:nvPr>
        </p:nvSpPr>
        <p:spPr/>
        <p:txBody>
          <a:bodyPr/>
          <a:lstStyle/>
          <a:p>
            <a:r>
              <a:rPr lang="en-US" sz="2000" dirty="0">
                <a:ea typeface="ヒラギノ角ゴ Pro W3" charset="-128"/>
              </a:rPr>
              <a:t>Nonactivist rules, which do not react to economic activity, are essentially </a:t>
            </a:r>
            <a:r>
              <a:rPr lang="en-US" sz="2000" b="1" dirty="0">
                <a:ea typeface="ヒラギノ角ゴ Pro W3" charset="-128"/>
              </a:rPr>
              <a:t>automatic.</a:t>
            </a:r>
          </a:p>
          <a:p>
            <a:r>
              <a:rPr lang="en-US" sz="2000" dirty="0">
                <a:ea typeface="ヒラギノ角ゴ Pro W3" charset="-128"/>
              </a:rPr>
              <a:t>They include</a:t>
            </a:r>
          </a:p>
          <a:p>
            <a:pPr marL="0" indent="0">
              <a:buNone/>
            </a:pPr>
            <a:endParaRPr lang="en-US" sz="2000" dirty="0">
              <a:ea typeface="ヒラギノ角ゴ Pro W3" charset="-128"/>
            </a:endParaRPr>
          </a:p>
          <a:p>
            <a:pPr lvl="1"/>
            <a:r>
              <a:rPr lang="en-US" sz="2000" dirty="0">
                <a:ea typeface="ヒラギノ角ゴ Pro W3" charset="-128"/>
              </a:rPr>
              <a:t>Milton Friedman’</a:t>
            </a:r>
            <a:r>
              <a:rPr lang="en-US" altLang="ja-JP" sz="2000" dirty="0">
                <a:ea typeface="ヒラギノ角ゴ Pro W3" charset="-128"/>
              </a:rPr>
              <a:t>s  </a:t>
            </a:r>
            <a:r>
              <a:rPr lang="en-US" altLang="ja-JP" sz="2000" b="1" dirty="0">
                <a:ea typeface="ヒラギノ角ゴ Pro W3" charset="-128"/>
              </a:rPr>
              <a:t>constant-money-growth-rate rule</a:t>
            </a:r>
            <a:r>
              <a:rPr lang="en-US" altLang="ja-JP" sz="2000" dirty="0">
                <a:ea typeface="ヒラギノ角ゴ Pro W3" charset="-128"/>
              </a:rPr>
              <a:t>, in which the </a:t>
            </a:r>
            <a:r>
              <a:rPr lang="en-US" altLang="ja-JP" sz="2000" u="sng" dirty="0">
                <a:ea typeface="ヒラギノ角ゴ Pro W3" charset="-128"/>
              </a:rPr>
              <a:t>money supply is kept growing at a constant rate regardless of the state of the economy</a:t>
            </a:r>
            <a:r>
              <a:rPr lang="en-US" altLang="ja-JP" sz="2000" dirty="0">
                <a:ea typeface="ヒラギノ角ゴ Pro W3" charset="-128"/>
              </a:rPr>
              <a:t>.</a:t>
            </a:r>
          </a:p>
          <a:p>
            <a:pPr marL="457200" lvl="1" indent="0">
              <a:buNone/>
            </a:pPr>
            <a:endParaRPr lang="en-US" altLang="ja-JP" sz="2000" dirty="0">
              <a:ea typeface="ヒラギノ角ゴ Pro W3" charset="-128"/>
            </a:endParaRPr>
          </a:p>
          <a:p>
            <a:pPr lvl="1"/>
            <a:r>
              <a:rPr lang="en-US" sz="2000" dirty="0">
                <a:ea typeface="ヒラギノ角ゴ Pro W3" charset="-128"/>
              </a:rPr>
              <a:t>Variants of the </a:t>
            </a:r>
            <a:r>
              <a:rPr lang="en-US" sz="2000" dirty="0" err="1">
                <a:ea typeface="ヒラギノ角ゴ Pro W3" charset="-128"/>
              </a:rPr>
              <a:t>Friedmans</a:t>
            </a:r>
            <a:r>
              <a:rPr lang="en-US" sz="2000" dirty="0">
                <a:ea typeface="ヒラギノ角ゴ Pro W3" charset="-128"/>
              </a:rPr>
              <a:t> rule, as proposed by other monetarists such as Bennett McCallum and Alan Meltzer, allow the rate of money supply growth to be </a:t>
            </a:r>
            <a:r>
              <a:rPr lang="en-US" sz="2000" b="1" dirty="0">
                <a:ea typeface="ヒラギノ角ゴ Pro W3" charset="-128"/>
              </a:rPr>
              <a:t>adjusted for shifts in velocity</a:t>
            </a:r>
            <a:r>
              <a:rPr lang="en-US" sz="2000" dirty="0"/>
              <a:t>, nominal income divided by the quantity of money.</a:t>
            </a:r>
            <a:endParaRPr lang="en-US" sz="2000" dirty="0">
              <a:ea typeface="ヒラギノ角ゴ Pro W3" charset="-128"/>
            </a:endParaRPr>
          </a:p>
          <a:p>
            <a:endParaRPr lang="en-US" dirty="0"/>
          </a:p>
        </p:txBody>
      </p:sp>
    </p:spTree>
    <p:extLst>
      <p:ext uri="{BB962C8B-B14F-4D97-AF65-F5344CB8AC3E}">
        <p14:creationId xmlns:p14="http://schemas.microsoft.com/office/powerpoint/2010/main" val="509506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82B9-3E45-4D43-B755-DA593634F877}"/>
              </a:ext>
            </a:extLst>
          </p:cNvPr>
          <p:cNvSpPr>
            <a:spLocks noGrp="1"/>
          </p:cNvSpPr>
          <p:nvPr>
            <p:ph type="title"/>
          </p:nvPr>
        </p:nvSpPr>
        <p:spPr/>
        <p:txBody>
          <a:bodyPr/>
          <a:lstStyle/>
          <a:p>
            <a:r>
              <a:rPr lang="en-US" dirty="0"/>
              <a:t>Types of Rules </a:t>
            </a:r>
            <a:r>
              <a:rPr lang="en-US" sz="2000" b="0" dirty="0"/>
              <a:t>(3 of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D4E304-0761-40A4-88FB-417BF35E7A3A}"/>
                  </a:ext>
                </a:extLst>
              </p:cNvPr>
              <p:cNvSpPr>
                <a:spLocks noGrp="1"/>
              </p:cNvSpPr>
              <p:nvPr>
                <p:ph idx="1"/>
              </p:nvPr>
            </p:nvSpPr>
            <p:spPr/>
            <p:txBody>
              <a:bodyPr/>
              <a:lstStyle/>
              <a:p>
                <a:r>
                  <a:rPr lang="en-US" sz="2000" dirty="0">
                    <a:ea typeface="ヒラギノ角ゴ Pro W3" charset="-128"/>
                  </a:rPr>
                  <a:t>Activist rules, which specify that monetary policy reacts to changes in economic activity, such as the level of output and to inflation.</a:t>
                </a:r>
              </a:p>
              <a:p>
                <a:pPr marL="0" indent="0">
                  <a:buNone/>
                </a:pPr>
                <a:endParaRPr lang="en-US" sz="2000" dirty="0">
                  <a:ea typeface="ヒラギノ角ゴ Pro W3" charset="-128"/>
                </a:endParaRPr>
              </a:p>
              <a:p>
                <a:pPr lvl="1"/>
                <a:r>
                  <a:rPr lang="en-US" sz="2000" dirty="0"/>
                  <a:t>The most famous rule of this type is the </a:t>
                </a:r>
                <a:r>
                  <a:rPr lang="en-US" sz="2000" b="1" dirty="0"/>
                  <a:t>Taylor rule</a:t>
                </a:r>
                <a:r>
                  <a:rPr lang="en-US" sz="2000" dirty="0"/>
                  <a:t>. It specifies that the Fed should set its federal funds rate target by using a formula that considers both the output gap(</a:t>
                </a:r>
                <a14:m>
                  <m:oMath xmlns:m="http://schemas.openxmlformats.org/officeDocument/2006/math">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𝑌</m:t>
                        </m:r>
                      </m:e>
                      <m:sup>
                        <m:r>
                          <a:rPr lang="en-US" sz="2000" i="1">
                            <a:latin typeface="Cambria Math" panose="02040503050406030204" pitchFamily="18" charset="0"/>
                          </a:rPr>
                          <m:t>𝑃</m:t>
                        </m:r>
                      </m:sup>
                    </m:sSup>
                  </m:oMath>
                </a14:m>
                <a:r>
                  <a:rPr lang="en-US" sz="2000" dirty="0"/>
                  <a:t>) and the inflation gap (</a:t>
                </a:r>
                <a14:m>
                  <m:oMath xmlns:m="http://schemas.openxmlformats.org/officeDocument/2006/math">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𝜋</m:t>
                        </m:r>
                      </m:e>
                      <m:sup>
                        <m:r>
                          <a:rPr lang="en-US" sz="2000" i="1">
                            <a:latin typeface="Cambria Math" panose="02040503050406030204" pitchFamily="18" charset="0"/>
                            <a:ea typeface="Cambria Math" panose="02040503050406030204" pitchFamily="18" charset="0"/>
                          </a:rPr>
                          <m:t>𝑇</m:t>
                        </m:r>
                      </m:sup>
                    </m:sSup>
                  </m:oMath>
                </a14:m>
                <a:r>
                  <a:rPr lang="en-US" sz="2000" dirty="0"/>
                  <a:t>).</a:t>
                </a:r>
              </a:p>
              <a:p>
                <a:endParaRPr lang="en-US" dirty="0"/>
              </a:p>
            </p:txBody>
          </p:sp>
        </mc:Choice>
        <mc:Fallback xmlns="">
          <p:sp>
            <p:nvSpPr>
              <p:cNvPr id="3" name="Content Placeholder 2">
                <a:extLst>
                  <a:ext uri="{FF2B5EF4-FFF2-40B4-BE49-F238E27FC236}">
                    <a16:creationId xmlns:a16="http://schemas.microsoft.com/office/drawing/2014/main" id="{CAD4E304-0761-40A4-88FB-417BF35E7A3A}"/>
                  </a:ext>
                </a:extLst>
              </p:cNvPr>
              <p:cNvSpPr>
                <a:spLocks noGrp="1" noRot="1" noChangeAspect="1" noMove="1" noResize="1" noEditPoints="1" noAdjustHandles="1" noChangeArrowheads="1" noChangeShapeType="1" noTextEdit="1"/>
              </p:cNvSpPr>
              <p:nvPr>
                <p:ph idx="1"/>
              </p:nvPr>
            </p:nvSpPr>
            <p:spPr>
              <a:blipFill>
                <a:blip r:embed="rId2"/>
                <a:stretch>
                  <a:fillRect l="-1778" t="-1617" r="-74"/>
                </a:stretch>
              </a:blipFill>
            </p:spPr>
            <p:txBody>
              <a:bodyPr/>
              <a:lstStyle/>
              <a:p>
                <a:r>
                  <a:rPr lang="en-US">
                    <a:noFill/>
                  </a:rPr>
                  <a:t> </a:t>
                </a:r>
              </a:p>
            </p:txBody>
          </p:sp>
        </mc:Fallback>
      </mc:AlternateContent>
    </p:spTree>
    <p:extLst>
      <p:ext uri="{BB962C8B-B14F-4D97-AF65-F5344CB8AC3E}">
        <p14:creationId xmlns:p14="http://schemas.microsoft.com/office/powerpoint/2010/main" val="275094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Expectations </a:t>
            </a:r>
            <a:r>
              <a:rPr lang="en-US" sz="2000" b="0" dirty="0"/>
              <a:t>(1 of 3)</a:t>
            </a:r>
          </a:p>
        </p:txBody>
      </p:sp>
      <p:sp>
        <p:nvSpPr>
          <p:cNvPr id="3" name="Content Placeholder 2"/>
          <p:cNvSpPr>
            <a:spLocks noGrp="1"/>
          </p:cNvSpPr>
          <p:nvPr>
            <p:ph idx="1"/>
          </p:nvPr>
        </p:nvSpPr>
        <p:spPr/>
        <p:txBody>
          <a:bodyPr/>
          <a:lstStyle/>
          <a:p>
            <a:r>
              <a:rPr lang="en-US" sz="2000" dirty="0">
                <a:ea typeface="ヒラギノ角ゴ Pro W3" charset="-128"/>
              </a:rPr>
              <a:t>Expectations are formed from past experience only.</a:t>
            </a:r>
          </a:p>
          <a:p>
            <a:r>
              <a:rPr lang="en-US" sz="2000" dirty="0">
                <a:ea typeface="ヒラギノ角ゴ Pro W3" charset="-128"/>
              </a:rPr>
              <a:t>Changes in expectations will occur </a:t>
            </a:r>
            <a:r>
              <a:rPr lang="en-US" sz="2000" b="1" dirty="0">
                <a:ea typeface="ヒラギノ角ゴ Pro W3" charset="-128"/>
              </a:rPr>
              <a:t>slowly over time </a:t>
            </a:r>
            <a:r>
              <a:rPr lang="en-US" sz="2000" dirty="0">
                <a:ea typeface="ヒラギノ角ゴ Pro W3" charset="-128"/>
              </a:rPr>
              <a:t>as data for the variable evolve:</a:t>
            </a:r>
          </a:p>
          <a:p>
            <a:endParaRPr lang="en-US" sz="2000" dirty="0">
              <a:ea typeface="ヒラギノ角ゴ Pro W3" charset="-128"/>
            </a:endParaRPr>
          </a:p>
          <a:p>
            <a:pPr lvl="1"/>
            <a:r>
              <a:rPr lang="en-US" sz="2000" dirty="0"/>
              <a:t>For instance, if inflation had formerly been steady at a 5% rate, expectations of future inflation would be 5%, too. </a:t>
            </a:r>
          </a:p>
          <a:p>
            <a:pPr lvl="1"/>
            <a:r>
              <a:rPr lang="en-US" sz="2000" dirty="0"/>
              <a:t>If inflation rose to a steady rate of 10%, expectations of future inflation would rise toward 10%, but slowly: In the first year, expected inflation might rise only to 6%; in the second year, to 7%; and so on. </a:t>
            </a:r>
          </a:p>
        </p:txBody>
      </p:sp>
    </p:spTree>
    <p:extLst>
      <p:ext uri="{BB962C8B-B14F-4D97-AF65-F5344CB8AC3E}">
        <p14:creationId xmlns:p14="http://schemas.microsoft.com/office/powerpoint/2010/main" val="3844223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Case for Rules </a:t>
            </a:r>
            <a:r>
              <a:rPr lang="en-US" sz="2000" b="0" dirty="0">
                <a:ea typeface="ヒラギノ角ゴ Pro W3" charset="-128"/>
              </a:rPr>
              <a:t>(1 of 3)</a:t>
            </a:r>
            <a:endParaRPr lang="en-US" b="0" dirty="0"/>
          </a:p>
        </p:txBody>
      </p:sp>
      <p:sp>
        <p:nvSpPr>
          <p:cNvPr id="3" name="Content Placeholder 2"/>
          <p:cNvSpPr>
            <a:spLocks noGrp="1"/>
          </p:cNvSpPr>
          <p:nvPr>
            <p:ph idx="1"/>
          </p:nvPr>
        </p:nvSpPr>
        <p:spPr/>
        <p:txBody>
          <a:bodyPr/>
          <a:lstStyle/>
          <a:p>
            <a:pPr marL="0" indent="0">
              <a:buNone/>
            </a:pPr>
            <a:r>
              <a:rPr lang="en-US" sz="2000" b="1" dirty="0">
                <a:solidFill>
                  <a:schemeClr val="bg2"/>
                </a:solidFill>
                <a:ea typeface="ヒラギノ角ゴ Pro W3" charset="-128"/>
              </a:rPr>
              <a:t>Solving time-inconsistency problem</a:t>
            </a:r>
          </a:p>
          <a:p>
            <a:pPr marL="0" indent="0">
              <a:buNone/>
            </a:pPr>
            <a:r>
              <a:rPr lang="en-US" sz="2000" dirty="0">
                <a:ea typeface="ヒラギノ角ゴ Pro W3" charset="-128"/>
              </a:rPr>
              <a:t>One argument for rules is that they lead to desirable long-run outcomes because commitment to a policy rule solves the </a:t>
            </a:r>
            <a:r>
              <a:rPr lang="en-US" sz="2000" b="1" dirty="0">
                <a:ea typeface="ヒラギノ角ゴ Pro W3" charset="-128"/>
              </a:rPr>
              <a:t>time-inconsistency </a:t>
            </a:r>
            <a:r>
              <a:rPr lang="en-US" sz="2000" dirty="0">
                <a:ea typeface="ヒラギノ角ゴ Pro W3" charset="-128"/>
              </a:rPr>
              <a:t>problem </a:t>
            </a:r>
          </a:p>
          <a:p>
            <a:endParaRPr lang="en-US" sz="2000" dirty="0">
              <a:ea typeface="ヒラギノ角ゴ Pro W3" charset="-128"/>
            </a:endParaRPr>
          </a:p>
          <a:p>
            <a:pPr marL="829818" lvl="1" indent="-342900"/>
            <a:r>
              <a:rPr lang="en-US" sz="2000" dirty="0"/>
              <a:t>If monetary policymakers operate with discretion, they will be tempted to pursue overly expansionary monetary policies that will boost employment in the short run but generate higher inflation (but not higher employment) in the long run. </a:t>
            </a:r>
          </a:p>
          <a:p>
            <a:endParaRPr lang="en-US" sz="2000" dirty="0">
              <a:ea typeface="ヒラギノ角ゴ Pro W3" charset="-128"/>
            </a:endParaRPr>
          </a:p>
          <a:p>
            <a:pPr marL="313182" indent="-342900"/>
            <a:r>
              <a:rPr lang="en-US" sz="2000" dirty="0">
                <a:ea typeface="ヒラギノ角ゴ Pro W3" charset="-128"/>
              </a:rPr>
              <a:t>Rule does not allow policy makers to exercise discretion and try to </a:t>
            </a:r>
            <a:r>
              <a:rPr lang="en-US" sz="2000" b="1" dirty="0">
                <a:ea typeface="ヒラギノ角ゴ Pro W3" charset="-128"/>
              </a:rPr>
              <a:t>exploit the short-run tradeoff </a:t>
            </a:r>
            <a:r>
              <a:rPr lang="en-US" sz="2000" dirty="0">
                <a:ea typeface="ヒラギノ角ゴ Pro W3" charset="-128"/>
              </a:rPr>
              <a:t>between inflation and employment.</a:t>
            </a:r>
          </a:p>
          <a:p>
            <a:endParaRPr lang="en-US" sz="2000" dirty="0">
              <a:ea typeface="ヒラギノ角ゴ Pro W3" charset="-128"/>
            </a:endParaRPr>
          </a:p>
        </p:txBody>
      </p:sp>
    </p:spTree>
    <p:extLst>
      <p:ext uri="{BB962C8B-B14F-4D97-AF65-F5344CB8AC3E}">
        <p14:creationId xmlns:p14="http://schemas.microsoft.com/office/powerpoint/2010/main" val="1700678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E030-D7EB-4BDB-A632-59EF83189269}"/>
              </a:ext>
            </a:extLst>
          </p:cNvPr>
          <p:cNvSpPr>
            <a:spLocks noGrp="1"/>
          </p:cNvSpPr>
          <p:nvPr>
            <p:ph type="title"/>
          </p:nvPr>
        </p:nvSpPr>
        <p:spPr/>
        <p:txBody>
          <a:bodyPr/>
          <a:lstStyle/>
          <a:p>
            <a:r>
              <a:rPr lang="en-US" dirty="0">
                <a:ea typeface="ヒラギノ角ゴ Pro W3" charset="-128"/>
              </a:rPr>
              <a:t>The Case for Rules </a:t>
            </a:r>
            <a:r>
              <a:rPr lang="en-US" sz="2000" b="0" dirty="0">
                <a:ea typeface="ヒラギノ角ゴ Pro W3" charset="-128"/>
              </a:rPr>
              <a:t>(2 of 3)</a:t>
            </a:r>
            <a:endParaRPr lang="en-US" dirty="0"/>
          </a:p>
        </p:txBody>
      </p:sp>
      <p:sp>
        <p:nvSpPr>
          <p:cNvPr id="3" name="Content Placeholder 2">
            <a:extLst>
              <a:ext uri="{FF2B5EF4-FFF2-40B4-BE49-F238E27FC236}">
                <a16:creationId xmlns:a16="http://schemas.microsoft.com/office/drawing/2014/main" id="{DD77634D-358E-4C2B-A002-21A76EF29F46}"/>
              </a:ext>
            </a:extLst>
          </p:cNvPr>
          <p:cNvSpPr>
            <a:spLocks noGrp="1"/>
          </p:cNvSpPr>
          <p:nvPr>
            <p:ph idx="1"/>
          </p:nvPr>
        </p:nvSpPr>
        <p:spPr/>
        <p:txBody>
          <a:bodyPr/>
          <a:lstStyle/>
          <a:p>
            <a:pPr marL="0" indent="0">
              <a:buNone/>
            </a:pPr>
            <a:r>
              <a:rPr lang="en-US" sz="2000" b="1" i="1" dirty="0"/>
              <a:t> </a:t>
            </a:r>
            <a:r>
              <a:rPr lang="en-US" sz="2000" b="1" dirty="0">
                <a:solidFill>
                  <a:schemeClr val="bg2"/>
                </a:solidFill>
                <a:ea typeface="ヒラギノ角ゴ Pro W3" charset="-128"/>
              </a:rPr>
              <a:t>Friedman and Schwartz: Policymakers are not trustworthy</a:t>
            </a:r>
          </a:p>
          <a:p>
            <a:pPr marL="0" indent="0">
              <a:buNone/>
            </a:pPr>
            <a:endParaRPr lang="en-US" sz="2000" b="1" dirty="0">
              <a:solidFill>
                <a:schemeClr val="bg2"/>
              </a:solidFill>
              <a:ea typeface="ヒラギノ角ゴ Pro W3" charset="-128"/>
            </a:endParaRPr>
          </a:p>
          <a:p>
            <a:r>
              <a:rPr lang="en-US" sz="2000" dirty="0">
                <a:ea typeface="ヒラギノ角ゴ Pro W3" charset="-128"/>
              </a:rPr>
              <a:t>Another argument for rules is that policy makers and politicians cannot be trusted as </a:t>
            </a:r>
            <a:r>
              <a:rPr lang="en-US" sz="2000" dirty="0"/>
              <a:t>they have strong incentives to pursue policies that will help them </a:t>
            </a:r>
            <a:r>
              <a:rPr lang="en-US" sz="2000" b="1" dirty="0"/>
              <a:t>win the next election:</a:t>
            </a:r>
          </a:p>
          <a:p>
            <a:pPr marL="0" indent="0">
              <a:buNone/>
            </a:pPr>
            <a:endParaRPr lang="en-US" sz="2000" b="1" dirty="0"/>
          </a:p>
          <a:p>
            <a:pPr lvl="1"/>
            <a:r>
              <a:rPr lang="en-US" sz="2000" dirty="0"/>
              <a:t>They are therefore more likely to </a:t>
            </a:r>
            <a:r>
              <a:rPr lang="en-US" sz="2000" b="1" dirty="0"/>
              <a:t>focus on increasing employment in the short run </a:t>
            </a:r>
            <a:r>
              <a:rPr lang="en-US" sz="2000" dirty="0"/>
              <a:t>without worrying that their actions might lead to higher inflation further down the road. </a:t>
            </a:r>
          </a:p>
          <a:p>
            <a:pPr lvl="1"/>
            <a:endParaRPr lang="en-US" sz="2000" dirty="0">
              <a:ea typeface="ヒラギノ角ゴ Pro W3" charset="-128"/>
            </a:endParaRPr>
          </a:p>
          <a:p>
            <a:endParaRPr lang="en-US" dirty="0"/>
          </a:p>
        </p:txBody>
      </p:sp>
    </p:spTree>
    <p:extLst>
      <p:ext uri="{BB962C8B-B14F-4D97-AF65-F5344CB8AC3E}">
        <p14:creationId xmlns:p14="http://schemas.microsoft.com/office/powerpoint/2010/main" val="520193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AB215-51AA-46C9-99BA-4FEDBCCF9ED5}"/>
              </a:ext>
            </a:extLst>
          </p:cNvPr>
          <p:cNvSpPr>
            <a:spLocks noGrp="1"/>
          </p:cNvSpPr>
          <p:nvPr>
            <p:ph type="title"/>
          </p:nvPr>
        </p:nvSpPr>
        <p:spPr/>
        <p:txBody>
          <a:bodyPr/>
          <a:lstStyle/>
          <a:p>
            <a:r>
              <a:rPr lang="en-US" dirty="0">
                <a:ea typeface="ヒラギノ角ゴ Pro W3" charset="-128"/>
              </a:rPr>
              <a:t>The Case for Rules </a:t>
            </a:r>
            <a:r>
              <a:rPr lang="en-US" sz="2000" b="0" dirty="0">
                <a:ea typeface="ヒラギノ角ゴ Pro W3" charset="-128"/>
              </a:rPr>
              <a:t>(3 of 3)</a:t>
            </a:r>
            <a:endParaRPr lang="en-US" dirty="0"/>
          </a:p>
        </p:txBody>
      </p:sp>
      <p:sp>
        <p:nvSpPr>
          <p:cNvPr id="3" name="Content Placeholder 2">
            <a:extLst>
              <a:ext uri="{FF2B5EF4-FFF2-40B4-BE49-F238E27FC236}">
                <a16:creationId xmlns:a16="http://schemas.microsoft.com/office/drawing/2014/main" id="{A33FE216-A61C-4DEA-9D42-2E046E8BCA53}"/>
              </a:ext>
            </a:extLst>
          </p:cNvPr>
          <p:cNvSpPr>
            <a:spLocks noGrp="1"/>
          </p:cNvSpPr>
          <p:nvPr>
            <p:ph idx="1"/>
          </p:nvPr>
        </p:nvSpPr>
        <p:spPr/>
        <p:txBody>
          <a:bodyPr/>
          <a:lstStyle/>
          <a:p>
            <a:pPr lvl="1"/>
            <a:endParaRPr lang="en-US" sz="2000" dirty="0"/>
          </a:p>
          <a:p>
            <a:pPr lvl="1"/>
            <a:r>
              <a:rPr lang="en-US" sz="2000" dirty="0"/>
              <a:t>Their advocacy for expansionary policies can lead to a so-called </a:t>
            </a:r>
            <a:r>
              <a:rPr lang="en-US" sz="2000" b="1" dirty="0"/>
              <a:t>political business cycle</a:t>
            </a:r>
            <a:r>
              <a:rPr lang="en-US" sz="2000" dirty="0"/>
              <a:t>, in which fiscal and monetary policy are </a:t>
            </a:r>
            <a:r>
              <a:rPr lang="en-US" sz="2000" u="sng" dirty="0"/>
              <a:t>expansionary right before elections</a:t>
            </a:r>
            <a:r>
              <a:rPr lang="en-US" sz="2000" dirty="0"/>
              <a:t>, with higher inflation following later.</a:t>
            </a:r>
            <a:endParaRPr lang="en-US" sz="2000" b="1" dirty="0">
              <a:ea typeface="ヒラギノ角ゴ Pro W3" charset="-128"/>
            </a:endParaRPr>
          </a:p>
          <a:p>
            <a:pPr indent="-285750"/>
            <a:r>
              <a:rPr lang="en-US" sz="1800" i="1" dirty="0"/>
              <a:t>The paper that launched research on the political business cycle was </a:t>
            </a:r>
            <a:r>
              <a:rPr lang="en-US" sz="1800" b="1" i="1" dirty="0"/>
              <a:t>William Nordhaus</a:t>
            </a:r>
            <a:r>
              <a:rPr lang="en-US" sz="1800" i="1" dirty="0"/>
              <a:t>, “The Political Business Cycle,” Review of Economic Studies 42 (1975): 169–190. He won Noble Prize in 2018.</a:t>
            </a:r>
          </a:p>
          <a:p>
            <a:endParaRPr lang="en-US" dirty="0"/>
          </a:p>
        </p:txBody>
      </p:sp>
    </p:spTree>
    <p:extLst>
      <p:ext uri="{BB962C8B-B14F-4D97-AF65-F5344CB8AC3E}">
        <p14:creationId xmlns:p14="http://schemas.microsoft.com/office/powerpoint/2010/main" val="1480305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Political Business Cycle and Richard Nixon</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There is some argument that prior to the 1972 Presidential election the Nixon administration took steps to ensure a landslide victory—the largest in U.S. history to that point in time.  Among other things, it imposed wage and price controls on the economy, which temporarily lowered the inflation rate. After the election, those same actions contributed to a surge in inflation. Nixon also pursued expansionary fiscal policy by cutting taxes. And it has been rumored that the chair of the Federal Reserve at the time, Arthur Burns, succumbed to direct pressure from Nixon to maintain low interest rates through election day.</a:t>
            </a:r>
          </a:p>
        </p:txBody>
      </p:sp>
    </p:spTree>
    <p:extLst>
      <p:ext uri="{BB962C8B-B14F-4D97-AF65-F5344CB8AC3E}">
        <p14:creationId xmlns:p14="http://schemas.microsoft.com/office/powerpoint/2010/main" val="4101798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8AA5-769F-4CC3-9ED8-D877D9261CFD}"/>
              </a:ext>
            </a:extLst>
          </p:cNvPr>
          <p:cNvSpPr>
            <a:spLocks noGrp="1"/>
          </p:cNvSpPr>
          <p:nvPr>
            <p:ph type="title"/>
          </p:nvPr>
        </p:nvSpPr>
        <p:spPr/>
        <p:txBody>
          <a:bodyPr/>
          <a:lstStyle/>
          <a:p>
            <a:r>
              <a:rPr lang="en-US" sz="3600" dirty="0"/>
              <a:t>Drawbacks of Policy Rules</a:t>
            </a:r>
            <a:br>
              <a:rPr lang="en-US" sz="3600" dirty="0"/>
            </a:br>
            <a:endParaRPr lang="en-US" dirty="0"/>
          </a:p>
        </p:txBody>
      </p:sp>
      <p:sp>
        <p:nvSpPr>
          <p:cNvPr id="3" name="Content Placeholder 2">
            <a:extLst>
              <a:ext uri="{FF2B5EF4-FFF2-40B4-BE49-F238E27FC236}">
                <a16:creationId xmlns:a16="http://schemas.microsoft.com/office/drawing/2014/main" id="{6AD3879D-1191-483F-B219-B95506A78269}"/>
              </a:ext>
            </a:extLst>
          </p:cNvPr>
          <p:cNvSpPr>
            <a:spLocks noGrp="1"/>
          </p:cNvSpPr>
          <p:nvPr>
            <p:ph idx="1"/>
          </p:nvPr>
        </p:nvSpPr>
        <p:spPr/>
        <p:txBody>
          <a:bodyPr/>
          <a:lstStyle/>
          <a:p>
            <a:pPr marL="0" indent="0">
              <a:buNone/>
            </a:pPr>
            <a:endParaRPr lang="en-US" sz="2000" dirty="0"/>
          </a:p>
          <a:p>
            <a:pPr marL="0" indent="0">
              <a:buNone/>
            </a:pPr>
            <a:endParaRPr lang="en-US" sz="2000" dirty="0"/>
          </a:p>
          <a:p>
            <a:pPr marL="971550" lvl="1" indent="-514350">
              <a:buFont typeface="+mj-lt"/>
              <a:buAutoNum type="romanUcPeriod"/>
            </a:pPr>
            <a:r>
              <a:rPr lang="en-US" sz="2000" dirty="0"/>
              <a:t>Lack of </a:t>
            </a:r>
            <a:r>
              <a:rPr lang="en-US" sz="2000" b="1" dirty="0"/>
              <a:t>flexibility</a:t>
            </a:r>
          </a:p>
          <a:p>
            <a:pPr marL="971550" lvl="1" indent="-514350">
              <a:buFont typeface="+mj-lt"/>
              <a:buAutoNum type="romanUcPeriod"/>
            </a:pPr>
            <a:r>
              <a:rPr lang="en-US" sz="2000" dirty="0"/>
              <a:t>Inability to incorporate </a:t>
            </a:r>
            <a:r>
              <a:rPr lang="en-US" sz="2000" b="1" dirty="0"/>
              <a:t>judgment</a:t>
            </a:r>
          </a:p>
          <a:p>
            <a:pPr marL="971550" lvl="1" indent="-514350">
              <a:buFont typeface="+mj-lt"/>
              <a:buAutoNum type="romanUcPeriod"/>
            </a:pPr>
            <a:r>
              <a:rPr lang="en-US" sz="2000" dirty="0"/>
              <a:t>Reliance on the hypothetical </a:t>
            </a:r>
            <a:r>
              <a:rPr lang="en-US" sz="2000" b="1" dirty="0"/>
              <a:t>“true” model</a:t>
            </a:r>
          </a:p>
          <a:p>
            <a:pPr marL="971550" lvl="1" indent="-514350">
              <a:buFont typeface="+mj-lt"/>
              <a:buAutoNum type="romanUcPeriod"/>
            </a:pPr>
            <a:r>
              <a:rPr lang="en-US" sz="2000" dirty="0"/>
              <a:t>Disregarding</a:t>
            </a:r>
            <a:r>
              <a:rPr lang="en-US" sz="2000" b="1" dirty="0"/>
              <a:t> Structural changes </a:t>
            </a:r>
            <a:r>
              <a:rPr lang="en-US" sz="2000" dirty="0"/>
              <a:t>(</a:t>
            </a:r>
            <a:r>
              <a:rPr lang="en-US" sz="2000" b="1" dirty="0"/>
              <a:t>Lucas Critique</a:t>
            </a:r>
            <a:r>
              <a:rPr lang="en-US" sz="2000" dirty="0"/>
              <a:t>)</a:t>
            </a:r>
          </a:p>
          <a:p>
            <a:endParaRPr lang="en-US" dirty="0"/>
          </a:p>
        </p:txBody>
      </p:sp>
    </p:spTree>
    <p:extLst>
      <p:ext uri="{BB962C8B-B14F-4D97-AF65-F5344CB8AC3E}">
        <p14:creationId xmlns:p14="http://schemas.microsoft.com/office/powerpoint/2010/main" val="2783048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Case for Discretion </a:t>
            </a:r>
            <a:r>
              <a:rPr lang="en-US" sz="2000" b="0" dirty="0">
                <a:ea typeface="ヒラギノ角ゴ Pro W3" charset="-128"/>
              </a:rPr>
              <a:t>(1 of 3)</a:t>
            </a:r>
            <a:endParaRPr lang="en-US" sz="2000" b="0" dirty="0"/>
          </a:p>
        </p:txBody>
      </p:sp>
      <p:sp>
        <p:nvSpPr>
          <p:cNvPr id="3" name="Content Placeholder 2"/>
          <p:cNvSpPr>
            <a:spLocks noGrp="1"/>
          </p:cNvSpPr>
          <p:nvPr>
            <p:ph idx="1"/>
          </p:nvPr>
        </p:nvSpPr>
        <p:spPr>
          <a:xfrm>
            <a:off x="457200" y="1600200"/>
            <a:ext cx="8229600" cy="4724400"/>
          </a:xfrm>
        </p:spPr>
        <p:txBody>
          <a:bodyPr/>
          <a:lstStyle/>
          <a:p>
            <a:pPr lvl="1"/>
            <a:r>
              <a:rPr lang="en-US" sz="2000" b="1" dirty="0">
                <a:ea typeface="ヒラギノ角ゴ Pro W3" charset="-128"/>
              </a:rPr>
              <a:t>Flexibility</a:t>
            </a:r>
            <a:r>
              <a:rPr lang="en-US" sz="2000" dirty="0">
                <a:ea typeface="ヒラギノ角ゴ Pro W3" charset="-128"/>
              </a:rPr>
              <a:t>: Rules can be too rigid because they cannot foresee every contingency</a:t>
            </a:r>
          </a:p>
          <a:p>
            <a:pPr lvl="2"/>
            <a:r>
              <a:rPr lang="en-US" sz="2000" dirty="0">
                <a:ea typeface="ヒラギノ角ゴ Pro W3" charset="-128"/>
              </a:rPr>
              <a:t> For example, the </a:t>
            </a:r>
            <a:r>
              <a:rPr lang="en-US" sz="2000" b="1" dirty="0">
                <a:ea typeface="ヒラギノ角ゴ Pro W3" charset="-128"/>
              </a:rPr>
              <a:t>unprecedented steps taken by the Fed </a:t>
            </a:r>
            <a:r>
              <a:rPr lang="en-US" sz="2000" dirty="0">
                <a:ea typeface="ヒラギノ角ゴ Pro W3" charset="-128"/>
              </a:rPr>
              <a:t>during this crisis to prevent it from causing a depression could not have been written into a policy rule ahead of time.</a:t>
            </a:r>
          </a:p>
          <a:p>
            <a:pPr marL="914400" lvl="2" indent="0">
              <a:buNone/>
            </a:pPr>
            <a:endParaRPr lang="en-US" sz="2000" dirty="0">
              <a:ea typeface="ヒラギノ角ゴ Pro W3" charset="-128"/>
            </a:endParaRPr>
          </a:p>
          <a:p>
            <a:pPr lvl="1"/>
            <a:r>
              <a:rPr lang="en-US" sz="2000" b="1" dirty="0">
                <a:ea typeface="ヒラギノ角ゴ Pro W3" charset="-128"/>
              </a:rPr>
              <a:t>Judgment</a:t>
            </a:r>
            <a:r>
              <a:rPr lang="en-US" sz="2000" dirty="0">
                <a:ea typeface="ヒラギノ角ゴ Pro W3" charset="-128"/>
              </a:rPr>
              <a:t>: Rules do not easily incorporate the use of judgment because monetary policy makers need to look at a wide range of information and some of this information is not easily quantifiable</a:t>
            </a:r>
          </a:p>
          <a:p>
            <a:pPr lvl="2"/>
            <a:r>
              <a:rPr lang="en-US" sz="2000" b="1" dirty="0"/>
              <a:t>Monetary policy </a:t>
            </a:r>
            <a:r>
              <a:rPr lang="en-US" sz="2000" dirty="0"/>
              <a:t>is as much an </a:t>
            </a:r>
            <a:r>
              <a:rPr lang="en-US" sz="2000" b="1" dirty="0"/>
              <a:t>art</a:t>
            </a:r>
            <a:r>
              <a:rPr lang="en-US" sz="2000" dirty="0"/>
              <a:t> as it is a science. </a:t>
            </a:r>
          </a:p>
          <a:p>
            <a:pPr lvl="2"/>
            <a:endParaRPr lang="en-US" sz="2000" b="1" dirty="0">
              <a:ea typeface="ヒラギノ角ゴ Pro W3" charset="-128"/>
            </a:endParaRPr>
          </a:p>
        </p:txBody>
      </p:sp>
    </p:spTree>
    <p:extLst>
      <p:ext uri="{BB962C8B-B14F-4D97-AF65-F5344CB8AC3E}">
        <p14:creationId xmlns:p14="http://schemas.microsoft.com/office/powerpoint/2010/main" val="584063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6136-7567-48DC-86B4-F43B3537D7FE}"/>
              </a:ext>
            </a:extLst>
          </p:cNvPr>
          <p:cNvSpPr>
            <a:spLocks noGrp="1"/>
          </p:cNvSpPr>
          <p:nvPr>
            <p:ph type="title"/>
          </p:nvPr>
        </p:nvSpPr>
        <p:spPr/>
        <p:txBody>
          <a:bodyPr/>
          <a:lstStyle/>
          <a:p>
            <a:r>
              <a:rPr lang="en-US" sz="3600" dirty="0">
                <a:ea typeface="ヒラギノ角ゴ Pro W3" charset="-128"/>
              </a:rPr>
              <a:t>The Case for Discretion </a:t>
            </a:r>
            <a:r>
              <a:rPr lang="en-US" sz="2400" b="0" dirty="0">
                <a:ea typeface="ヒラギノ角ゴ Pro W3" charset="-128"/>
              </a:rPr>
              <a:t>(2 of 3)</a:t>
            </a:r>
            <a:endParaRPr lang="en-US" dirty="0"/>
          </a:p>
        </p:txBody>
      </p:sp>
      <p:sp>
        <p:nvSpPr>
          <p:cNvPr id="3" name="Content Placeholder 2">
            <a:extLst>
              <a:ext uri="{FF2B5EF4-FFF2-40B4-BE49-F238E27FC236}">
                <a16:creationId xmlns:a16="http://schemas.microsoft.com/office/drawing/2014/main" id="{2C2D6255-CFE8-40FF-A41F-6FF897222FCC}"/>
              </a:ext>
            </a:extLst>
          </p:cNvPr>
          <p:cNvSpPr>
            <a:spLocks noGrp="1"/>
          </p:cNvSpPr>
          <p:nvPr>
            <p:ph idx="1"/>
          </p:nvPr>
        </p:nvSpPr>
        <p:spPr/>
        <p:txBody>
          <a:bodyPr/>
          <a:lstStyle/>
          <a:p>
            <a:pPr lvl="1"/>
            <a:endParaRPr lang="en-US" sz="2000" b="1" dirty="0">
              <a:ea typeface="ヒラギノ角ゴ Pro W3" charset="-128"/>
            </a:endParaRPr>
          </a:p>
          <a:p>
            <a:pPr lvl="1"/>
            <a:r>
              <a:rPr lang="en-US" sz="2000" b="1" dirty="0">
                <a:ea typeface="ヒラギノ角ゴ Pro W3" charset="-128"/>
              </a:rPr>
              <a:t>The right model</a:t>
            </a:r>
            <a:r>
              <a:rPr lang="en-US" sz="2000" dirty="0">
                <a:ea typeface="ヒラギノ角ゴ Pro W3" charset="-128"/>
              </a:rPr>
              <a:t>: No one really knows what the true model of the economy is and so any policy rule that is based on a particular model will prove to be wrong if the model is not correct</a:t>
            </a:r>
          </a:p>
          <a:p>
            <a:pPr marL="457200" lvl="1" indent="0">
              <a:buNone/>
            </a:pPr>
            <a:endParaRPr lang="en-US" sz="2000" dirty="0">
              <a:ea typeface="ヒラギノ角ゴ Pro W3" charset="-128"/>
            </a:endParaRPr>
          </a:p>
          <a:p>
            <a:pPr lvl="2"/>
            <a:r>
              <a:rPr lang="en-US" sz="2000" dirty="0"/>
              <a:t>Discretion avoids the straightjacket that would </a:t>
            </a:r>
            <a:r>
              <a:rPr lang="en-US" sz="2000" b="1" dirty="0"/>
              <a:t>lock in the wrong policy </a:t>
            </a:r>
            <a:r>
              <a:rPr lang="en-US" sz="2000" dirty="0"/>
              <a:t>if the model that was used to derive the policy rule proved to be a poor one. </a:t>
            </a:r>
          </a:p>
          <a:p>
            <a:pPr lvl="2"/>
            <a:endParaRPr lang="en-US" sz="2000" dirty="0"/>
          </a:p>
          <a:p>
            <a:pPr marL="0" indent="0">
              <a:buNone/>
            </a:pPr>
            <a:endParaRPr lang="en-US" sz="2000" dirty="0"/>
          </a:p>
          <a:p>
            <a:pPr lvl="2"/>
            <a:endParaRPr lang="en-US" sz="2000" dirty="0">
              <a:ea typeface="ヒラギノ角ゴ Pro W3" charset="-128"/>
            </a:endParaRPr>
          </a:p>
          <a:p>
            <a:pPr marL="457200" lvl="1" indent="0">
              <a:buNone/>
            </a:pPr>
            <a:endParaRPr lang="en-US" sz="2000" dirty="0">
              <a:ea typeface="ヒラギノ角ゴ Pro W3" charset="-128"/>
            </a:endParaRPr>
          </a:p>
          <a:p>
            <a:endParaRPr lang="en-US" dirty="0"/>
          </a:p>
        </p:txBody>
      </p:sp>
    </p:spTree>
    <p:extLst>
      <p:ext uri="{BB962C8B-B14F-4D97-AF65-F5344CB8AC3E}">
        <p14:creationId xmlns:p14="http://schemas.microsoft.com/office/powerpoint/2010/main" val="4198639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FD61-8BC0-45E5-9FB2-1F042B5E4D24}"/>
              </a:ext>
            </a:extLst>
          </p:cNvPr>
          <p:cNvSpPr>
            <a:spLocks noGrp="1"/>
          </p:cNvSpPr>
          <p:nvPr>
            <p:ph type="title"/>
          </p:nvPr>
        </p:nvSpPr>
        <p:spPr/>
        <p:txBody>
          <a:bodyPr/>
          <a:lstStyle/>
          <a:p>
            <a:r>
              <a:rPr lang="en-US" sz="3200" dirty="0">
                <a:ea typeface="ヒラギノ角ゴ Pro W3" charset="-128"/>
              </a:rPr>
              <a:t>The Case for Discretion </a:t>
            </a:r>
            <a:r>
              <a:rPr lang="en-US" sz="2000" b="0" dirty="0">
                <a:ea typeface="ヒラギノ角ゴ Pro W3" charset="-128"/>
              </a:rPr>
              <a:t>(3 of 3)</a:t>
            </a:r>
            <a:endParaRPr lang="en-US" dirty="0"/>
          </a:p>
        </p:txBody>
      </p:sp>
      <p:sp>
        <p:nvSpPr>
          <p:cNvPr id="3" name="Content Placeholder 2">
            <a:extLst>
              <a:ext uri="{FF2B5EF4-FFF2-40B4-BE49-F238E27FC236}">
                <a16:creationId xmlns:a16="http://schemas.microsoft.com/office/drawing/2014/main" id="{3B4467D5-49E1-43E2-833A-648881C2FC7D}"/>
              </a:ext>
            </a:extLst>
          </p:cNvPr>
          <p:cNvSpPr>
            <a:spLocks noGrp="1"/>
          </p:cNvSpPr>
          <p:nvPr>
            <p:ph idx="1"/>
          </p:nvPr>
        </p:nvSpPr>
        <p:spPr/>
        <p:txBody>
          <a:bodyPr/>
          <a:lstStyle/>
          <a:p>
            <a:r>
              <a:rPr lang="en-US" sz="2000" b="1" dirty="0">
                <a:ea typeface="ヒラギノ角ゴ Pro W3" charset="-128"/>
              </a:rPr>
              <a:t>Structural Changes: </a:t>
            </a:r>
            <a:r>
              <a:rPr lang="en-US" sz="2000" dirty="0">
                <a:ea typeface="ヒラギノ角ゴ Pro W3" charset="-128"/>
              </a:rPr>
              <a:t>Even if the model were correct, structural changes in the economy would lead to </a:t>
            </a:r>
            <a:r>
              <a:rPr lang="en-US" sz="2000" u="sng" dirty="0">
                <a:ea typeface="ヒラギノ角ゴ Pro W3" charset="-128"/>
              </a:rPr>
              <a:t>changes in the coefficients of the model </a:t>
            </a:r>
            <a:r>
              <a:rPr lang="en-US" sz="2000" dirty="0">
                <a:ea typeface="ヒラギノ角ゴ Pro W3" charset="-128"/>
              </a:rPr>
              <a:t>(</a:t>
            </a:r>
            <a:r>
              <a:rPr lang="en-US" sz="2000" b="1" dirty="0">
                <a:ea typeface="ヒラギノ角ゴ Pro W3" charset="-128"/>
              </a:rPr>
              <a:t>the Lucas critique</a:t>
            </a:r>
            <a:r>
              <a:rPr lang="en-US" sz="2000" dirty="0">
                <a:ea typeface="ヒラギノ角ゴ Pro W3" charset="-128"/>
              </a:rPr>
              <a:t>). </a:t>
            </a:r>
          </a:p>
          <a:p>
            <a:pPr lvl="1"/>
            <a:endParaRPr lang="en-US" sz="1800" dirty="0">
              <a:ea typeface="ヒラギノ角ゴ Pro W3" charset="-128"/>
            </a:endParaRPr>
          </a:p>
          <a:p>
            <a:pPr lvl="1"/>
            <a:r>
              <a:rPr lang="en-US" sz="2000" dirty="0">
                <a:ea typeface="ヒラギノ角ゴ Pro W3" charset="-128"/>
              </a:rPr>
              <a:t>Example, </a:t>
            </a:r>
            <a:r>
              <a:rPr lang="en-US" sz="2000" dirty="0"/>
              <a:t>structural economic change occurred in the 1980s, when the </a:t>
            </a:r>
            <a:r>
              <a:rPr lang="en-US" sz="2000" u="sng" dirty="0"/>
              <a:t>relationship between monetary aggregates, such as M1 and M2, and aggregate spending </a:t>
            </a:r>
            <a:r>
              <a:rPr lang="en-US" sz="2000" dirty="0"/>
              <a:t>broke down as a result of </a:t>
            </a:r>
            <a:r>
              <a:rPr lang="en-US" sz="2000" b="1" dirty="0"/>
              <a:t>financial innovation.</a:t>
            </a:r>
          </a:p>
          <a:p>
            <a:pPr lvl="1"/>
            <a:endParaRPr lang="en-US" sz="2000" b="1" dirty="0"/>
          </a:p>
          <a:p>
            <a:pPr lvl="1"/>
            <a:r>
              <a:rPr lang="en-US" sz="2000" dirty="0"/>
              <a:t>Following </a:t>
            </a:r>
            <a:r>
              <a:rPr lang="en-US" sz="2000" b="1" dirty="0"/>
              <a:t>a rule that assumed a constant growth rate </a:t>
            </a:r>
            <a:r>
              <a:rPr lang="en-US" sz="2000" dirty="0"/>
              <a:t>in one of these aggregates would have produced bad outcomes. </a:t>
            </a:r>
          </a:p>
          <a:p>
            <a:pPr marL="457200" lvl="1" indent="0">
              <a:buNone/>
            </a:pPr>
            <a:endParaRPr lang="en-US" sz="1800" dirty="0">
              <a:ea typeface="ヒラギノ角ゴ Pro W3" charset="-128"/>
            </a:endParaRPr>
          </a:p>
          <a:p>
            <a:endParaRPr lang="en-US" dirty="0"/>
          </a:p>
        </p:txBody>
      </p:sp>
    </p:spTree>
    <p:extLst>
      <p:ext uri="{BB962C8B-B14F-4D97-AF65-F5344CB8AC3E}">
        <p14:creationId xmlns:p14="http://schemas.microsoft.com/office/powerpoint/2010/main" val="1742568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Demise of Monetary Targeting in Switzerland </a:t>
            </a:r>
            <a:r>
              <a:rPr lang="en-US" sz="2000" b="0" dirty="0">
                <a:ea typeface="ヒラギノ角ゴ Pro W3" charset="-128"/>
              </a:rPr>
              <a:t>(1 of 3)</a:t>
            </a:r>
            <a:endParaRPr lang="en-US" sz="2000" b="0" dirty="0"/>
          </a:p>
        </p:txBody>
      </p:sp>
      <p:sp>
        <p:nvSpPr>
          <p:cNvPr id="3" name="Content Placeholder 2"/>
          <p:cNvSpPr>
            <a:spLocks noGrp="1"/>
          </p:cNvSpPr>
          <p:nvPr>
            <p:ph idx="1"/>
          </p:nvPr>
        </p:nvSpPr>
        <p:spPr/>
        <p:txBody>
          <a:bodyPr/>
          <a:lstStyle/>
          <a:p>
            <a:pPr marL="0" indent="0">
              <a:buNone/>
            </a:pPr>
            <a:r>
              <a:rPr lang="en-US" sz="2000" b="1" dirty="0">
                <a:ea typeface="ヒラギノ角ゴ Pro W3" charset="-128"/>
              </a:rPr>
              <a:t>1975</a:t>
            </a:r>
            <a:r>
              <a:rPr lang="en-US" sz="2000" dirty="0">
                <a:ea typeface="ヒラギノ角ゴ Pro W3" charset="-128"/>
              </a:rPr>
              <a:t> </a:t>
            </a:r>
            <a:r>
              <a:rPr lang="en-US" sz="2000" b="1" i="1" dirty="0">
                <a:ea typeface="ヒラギノ角ゴ Pro W3" charset="-128"/>
              </a:rPr>
              <a:t>Adoption of Monetary Targeting </a:t>
            </a:r>
          </a:p>
          <a:p>
            <a:pPr marL="772668" lvl="1"/>
            <a:r>
              <a:rPr lang="en-US" sz="1800" dirty="0">
                <a:ea typeface="ヒラギノ角ゴ Pro W3" charset="-128"/>
              </a:rPr>
              <a:t>In 1975, the Swiss National Bank adopted monetary targeting in which it announced a growth rate target for the monetary aggregate M1. </a:t>
            </a:r>
          </a:p>
          <a:p>
            <a:pPr marL="0" indent="0">
              <a:buNone/>
            </a:pPr>
            <a:r>
              <a:rPr lang="en-US" sz="2000" b="1" dirty="0">
                <a:ea typeface="ヒラギノ角ゴ Pro W3" charset="-128"/>
              </a:rPr>
              <a:t>1980</a:t>
            </a:r>
            <a:r>
              <a:rPr lang="en-US" sz="2000" dirty="0">
                <a:ea typeface="ヒラギノ角ゴ Pro W3" charset="-128"/>
              </a:rPr>
              <a:t> </a:t>
            </a:r>
            <a:r>
              <a:rPr lang="en-US" sz="2000" b="1" i="1" dirty="0">
                <a:ea typeface="ヒラギノ角ゴ Pro W3" charset="-128"/>
              </a:rPr>
              <a:t>Change in Growth Target Rate </a:t>
            </a:r>
          </a:p>
          <a:p>
            <a:pPr marL="772668" lvl="1"/>
            <a:r>
              <a:rPr lang="en-US" sz="1800" dirty="0">
                <a:ea typeface="ヒラギノ角ゴ Pro W3" charset="-128"/>
              </a:rPr>
              <a:t>In 1980, the Swiss switched their growth rate target to an even narrower monetary aggregate, the monetary base.</a:t>
            </a:r>
          </a:p>
          <a:p>
            <a:pPr marL="486918" lvl="1" indent="0">
              <a:buNone/>
            </a:pPr>
            <a:endParaRPr lang="en-US" sz="1800" dirty="0">
              <a:ea typeface="ヒラギノ角ゴ Pro W3" charset="-128"/>
            </a:endParaRPr>
          </a:p>
          <a:p>
            <a:pPr marL="0" indent="0">
              <a:buNone/>
            </a:pPr>
            <a:r>
              <a:rPr lang="en-US" sz="1800" dirty="0"/>
              <a:t>Although monetary targeting had been quite successful in Switzerland for many years, the Swiss economy ran into serious problems with the introduction of</a:t>
            </a:r>
          </a:p>
          <a:p>
            <a:pPr marL="342900" indent="-342900">
              <a:buFont typeface="+mj-lt"/>
              <a:buAutoNum type="arabicPeriod"/>
            </a:pPr>
            <a:r>
              <a:rPr lang="en-US" sz="1800" dirty="0"/>
              <a:t>New</a:t>
            </a:r>
            <a:r>
              <a:rPr lang="en-US" sz="1800" b="1" dirty="0"/>
              <a:t> inter-bank payment system</a:t>
            </a:r>
            <a:r>
              <a:rPr lang="en-US" sz="1800" dirty="0"/>
              <a:t>, the Swiss Interbank Clearing (SIC), and </a:t>
            </a:r>
          </a:p>
          <a:p>
            <a:pPr marL="342900" indent="-342900">
              <a:buFont typeface="+mj-lt"/>
              <a:buAutoNum type="arabicPeriod"/>
            </a:pPr>
            <a:r>
              <a:rPr lang="en-US" sz="1800" dirty="0"/>
              <a:t>Wide-ranging revision of </a:t>
            </a:r>
            <a:r>
              <a:rPr lang="en-US" sz="1800" b="1" dirty="0"/>
              <a:t>commercial banks’ liquidity requirements </a:t>
            </a:r>
            <a:r>
              <a:rPr lang="en-US" sz="1800" dirty="0"/>
              <a:t>in 1988. </a:t>
            </a:r>
          </a:p>
          <a:p>
            <a:pPr marL="0" indent="0">
              <a:buNone/>
            </a:pPr>
            <a:endParaRPr lang="en-US" sz="1800" dirty="0">
              <a:ea typeface="ヒラギノ角ゴ Pro W3" charset="-128"/>
            </a:endParaRPr>
          </a:p>
          <a:p>
            <a:endParaRPr lang="en-US" sz="2000" dirty="0"/>
          </a:p>
          <a:p>
            <a:endParaRPr lang="en-US" sz="2000" dirty="0">
              <a:ea typeface="ヒラギノ角ゴ Pro W3" charset="-128"/>
            </a:endParaRPr>
          </a:p>
        </p:txBody>
      </p:sp>
    </p:spTree>
    <p:extLst>
      <p:ext uri="{BB962C8B-B14F-4D97-AF65-F5344CB8AC3E}">
        <p14:creationId xmlns:p14="http://schemas.microsoft.com/office/powerpoint/2010/main" val="34455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705E-28C9-48FE-9D00-B8C3D213CE9A}"/>
              </a:ext>
            </a:extLst>
          </p:cNvPr>
          <p:cNvSpPr>
            <a:spLocks noGrp="1"/>
          </p:cNvSpPr>
          <p:nvPr>
            <p:ph type="title"/>
          </p:nvPr>
        </p:nvSpPr>
        <p:spPr/>
        <p:txBody>
          <a:bodyPr/>
          <a:lstStyle/>
          <a:p>
            <a:r>
              <a:rPr lang="en-US" dirty="0">
                <a:ea typeface="ヒラギノ角ゴ Pro W3" charset="-128"/>
              </a:rPr>
              <a:t>The Demise of Monetary Targeting in Switzerland </a:t>
            </a:r>
            <a:r>
              <a:rPr lang="en-US" sz="2000" b="0" dirty="0">
                <a:ea typeface="ヒラギノ角ゴ Pro W3" charset="-128"/>
              </a:rPr>
              <a:t>(2 of 3)</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0FBE2D-6A36-4E84-87AA-054CD2FBAF32}"/>
                  </a:ext>
                </a:extLst>
              </p:cNvPr>
              <p:cNvSpPr>
                <a:spLocks noGrp="1"/>
              </p:cNvSpPr>
              <p:nvPr>
                <p:ph idx="1"/>
              </p:nvPr>
            </p:nvSpPr>
            <p:spPr/>
            <p:txBody>
              <a:bodyPr/>
              <a:lstStyle/>
              <a:p>
                <a:pPr marL="0" indent="0">
                  <a:buNone/>
                </a:pPr>
                <a:r>
                  <a:rPr lang="en-US" sz="1800" b="1" dirty="0"/>
                  <a:t>1988</a:t>
                </a:r>
                <a:r>
                  <a:rPr lang="en-US" sz="1800" dirty="0"/>
                  <a:t> </a:t>
                </a:r>
                <a:r>
                  <a:rPr lang="en-US" sz="1800" b="1" i="1" dirty="0"/>
                  <a:t>Introduction of a New Inter-bank Payment system (Financial Innovation) </a:t>
                </a:r>
              </a:p>
              <a:p>
                <a:pPr marL="486918" lvl="1" indent="0">
                  <a:buNone/>
                </a:pPr>
                <a:endParaRPr lang="en-US" sz="1800" dirty="0"/>
              </a:p>
              <a:p>
                <a:pPr marL="772668" lvl="1"/>
                <a:r>
                  <a:rPr lang="en-US" sz="1800" dirty="0"/>
                  <a:t>These structural changes caused a severe </a:t>
                </a:r>
                <a:r>
                  <a:rPr lang="en-US" sz="1800" u="sng" dirty="0"/>
                  <a:t>drop in banks’ desired holdings of deposits </a:t>
                </a:r>
                <a:r>
                  <a:rPr lang="en-US" sz="1800" dirty="0"/>
                  <a:t>at the Swiss National Bank, and these holdings were the major component of the monetary base. </a:t>
                </a:r>
              </a:p>
              <a:p>
                <a:pPr marL="772668" lvl="1"/>
                <a:endParaRPr lang="en-US" sz="1800" dirty="0"/>
              </a:p>
              <a:p>
                <a:pPr marL="486918" lvl="1" indent="0">
                  <a:buNone/>
                </a:pPr>
                <a:r>
                  <a:rPr lang="en-US" sz="1800" b="1" dirty="0"/>
                  <a:t>Recap (Irving Fisher’s Quantity Theory of Money)</a:t>
                </a:r>
                <a:endParaRPr lang="en-US" sz="1800" dirty="0"/>
              </a:p>
              <a:p>
                <a:pPr marL="772668" lvl="1"/>
                <a:r>
                  <a:rPr lang="en-US" sz="1800" dirty="0"/>
                  <a:t>If people use charge accounts and credit cards to conduct their transactions, as they often do today, and consequently use money less often when making purchases, less money is required to conduct the transactions generated by nominal income (</a:t>
                </a:r>
                <a14:m>
                  <m:oMath xmlns:m="http://schemas.openxmlformats.org/officeDocument/2006/math">
                    <m:r>
                      <a:rPr lang="en-US" sz="1800" i="1" dirty="0">
                        <a:latin typeface="Cambria Math" panose="02040503050406030204" pitchFamily="18" charset="0"/>
                      </a:rPr>
                      <m:t>𝑀</m:t>
                    </m:r>
                  </m:oMath>
                </a14:m>
                <a:r>
                  <a:rPr lang="en-US" sz="1800" dirty="0"/>
                  <a:t> falls relative to </a:t>
                </a:r>
                <a14:m>
                  <m:oMath xmlns:m="http://schemas.openxmlformats.org/officeDocument/2006/math">
                    <m:r>
                      <a:rPr lang="en-US" sz="1800" i="1" dirty="0">
                        <a:latin typeface="Cambria Math" panose="02040503050406030204" pitchFamily="18" charset="0"/>
                      </a:rPr>
                      <m:t>𝑃</m:t>
                    </m:r>
                    <m:r>
                      <a:rPr lang="en-US" sz="1800" i="1" dirty="0">
                        <a:latin typeface="Cambria Math" panose="02040503050406030204" pitchFamily="18" charset="0"/>
                      </a:rPr>
                      <m:t> × </m:t>
                    </m:r>
                    <m:r>
                      <a:rPr lang="en-US" sz="1800" i="1" dirty="0">
                        <a:latin typeface="Cambria Math" panose="02040503050406030204" pitchFamily="18" charset="0"/>
                      </a:rPr>
                      <m:t>𝑌</m:t>
                    </m:r>
                  </m:oMath>
                </a14:m>
                <a:r>
                  <a:rPr lang="en-US" sz="1800" dirty="0"/>
                  <a:t>), and so velocity </a:t>
                </a:r>
                <a14:m>
                  <m:oMath xmlns:m="http://schemas.openxmlformats.org/officeDocument/2006/math">
                    <m:r>
                      <a:rPr lang="en-US" sz="1800" i="1" dirty="0">
                        <a:latin typeface="Cambria Math" panose="02040503050406030204" pitchFamily="18" charset="0"/>
                      </a:rPr>
                      <m:t>(</m:t>
                    </m:r>
                    <m:r>
                      <a:rPr lang="en-US" sz="1800" i="1" dirty="0">
                        <a:latin typeface="Cambria Math" panose="02040503050406030204" pitchFamily="18" charset="0"/>
                      </a:rPr>
                      <m:t>𝑃</m:t>
                    </m:r>
                    <m:r>
                      <a:rPr lang="en-US" sz="1800" i="1" dirty="0">
                        <a:latin typeface="Cambria Math" panose="02040503050406030204" pitchFamily="18" charset="0"/>
                      </a:rPr>
                      <m:t> × </m:t>
                    </m:r>
                    <m:r>
                      <a:rPr lang="en-US" sz="1800" i="1" dirty="0">
                        <a:latin typeface="Cambria Math" panose="02040503050406030204" pitchFamily="18" charset="0"/>
                      </a:rPr>
                      <m:t>𝑌</m:t>
                    </m:r>
                    <m:r>
                      <a:rPr lang="en-US" sz="1800" i="1" dirty="0">
                        <a:latin typeface="Cambria Math" panose="02040503050406030204" pitchFamily="18" charset="0"/>
                      </a:rPr>
                      <m:t> )/</m:t>
                    </m:r>
                    <m:r>
                      <a:rPr lang="en-US" sz="1800" i="1" dirty="0">
                        <a:latin typeface="Cambria Math" panose="02040503050406030204" pitchFamily="18" charset="0"/>
                      </a:rPr>
                      <m:t>𝑀</m:t>
                    </m:r>
                    <m:r>
                      <a:rPr lang="en-US" sz="1800" i="1" dirty="0">
                        <a:latin typeface="Cambria Math" panose="02040503050406030204" pitchFamily="18" charset="0"/>
                      </a:rPr>
                      <m:t> </m:t>
                    </m:r>
                  </m:oMath>
                </a14:m>
                <a:r>
                  <a:rPr lang="en-US" sz="1800" dirty="0"/>
                  <a:t> increases. </a:t>
                </a:r>
              </a:p>
              <a:p>
                <a:endParaRPr lang="en-US" dirty="0"/>
              </a:p>
              <a:p>
                <a:pPr marL="486918" lvl="1" indent="0">
                  <a:buNone/>
                </a:pPr>
                <a:endParaRPr lang="en-US" sz="1800" b="1" dirty="0"/>
              </a:p>
            </p:txBody>
          </p:sp>
        </mc:Choice>
        <mc:Fallback xmlns="">
          <p:sp>
            <p:nvSpPr>
              <p:cNvPr id="3" name="Content Placeholder 2">
                <a:extLst>
                  <a:ext uri="{FF2B5EF4-FFF2-40B4-BE49-F238E27FC236}">
                    <a16:creationId xmlns:a16="http://schemas.microsoft.com/office/drawing/2014/main" id="{B10FBE2D-6A36-4E84-87AA-054CD2FBAF32}"/>
                  </a:ext>
                </a:extLst>
              </p:cNvPr>
              <p:cNvSpPr>
                <a:spLocks noGrp="1" noRot="1" noChangeAspect="1" noMove="1" noResize="1" noEditPoints="1" noAdjustHandles="1" noChangeArrowheads="1" noChangeShapeType="1" noTextEdit="1"/>
              </p:cNvSpPr>
              <p:nvPr>
                <p:ph idx="1"/>
              </p:nvPr>
            </p:nvSpPr>
            <p:spPr>
              <a:blipFill>
                <a:blip r:embed="rId2"/>
                <a:stretch>
                  <a:fillRect l="-1704" t="-1752" r="-1852"/>
                </a:stretch>
              </a:blipFill>
            </p:spPr>
            <p:txBody>
              <a:bodyPr/>
              <a:lstStyle/>
              <a:p>
                <a:r>
                  <a:rPr lang="en-US">
                    <a:noFill/>
                  </a:rPr>
                  <a:t> </a:t>
                </a:r>
              </a:p>
            </p:txBody>
          </p:sp>
        </mc:Fallback>
      </mc:AlternateContent>
    </p:spTree>
    <p:extLst>
      <p:ext uri="{BB962C8B-B14F-4D97-AF65-F5344CB8AC3E}">
        <p14:creationId xmlns:p14="http://schemas.microsoft.com/office/powerpoint/2010/main" val="5918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C4E0-4185-4529-A84E-8BB2E9D81554}"/>
              </a:ext>
            </a:extLst>
          </p:cNvPr>
          <p:cNvSpPr>
            <a:spLocks noGrp="1"/>
          </p:cNvSpPr>
          <p:nvPr>
            <p:ph type="title"/>
          </p:nvPr>
        </p:nvSpPr>
        <p:spPr/>
        <p:txBody>
          <a:bodyPr/>
          <a:lstStyle/>
          <a:p>
            <a:r>
              <a:rPr lang="en-US" dirty="0"/>
              <a:t>Adaptive Expectations </a:t>
            </a:r>
            <a:r>
              <a:rPr lang="en-US" sz="2000" b="0" dirty="0"/>
              <a:t>(2 of 3)</a:t>
            </a:r>
            <a:endParaRPr lang="en-US" dirty="0"/>
          </a:p>
        </p:txBody>
      </p:sp>
      <p:sp>
        <p:nvSpPr>
          <p:cNvPr id="3" name="Content Placeholder 2">
            <a:extLst>
              <a:ext uri="{FF2B5EF4-FFF2-40B4-BE49-F238E27FC236}">
                <a16:creationId xmlns:a16="http://schemas.microsoft.com/office/drawing/2014/main" id="{3B418D3A-0101-4219-8462-35DD7D26851F}"/>
              </a:ext>
            </a:extLst>
          </p:cNvPr>
          <p:cNvSpPr>
            <a:spLocks noGrp="1"/>
          </p:cNvSpPr>
          <p:nvPr>
            <p:ph idx="1"/>
          </p:nvPr>
        </p:nvSpPr>
        <p:spPr/>
        <p:txBody>
          <a:bodyPr/>
          <a:lstStyle/>
          <a:p>
            <a:r>
              <a:rPr lang="en-US" sz="2000" dirty="0">
                <a:ea typeface="ヒラギノ角ゴ Pro W3" charset="-128"/>
              </a:rPr>
              <a:t>However, the adaptive expectations hypothesis has been faulted on the grounds that people </a:t>
            </a:r>
            <a:r>
              <a:rPr lang="en-US" sz="2000" b="1" dirty="0">
                <a:ea typeface="ヒラギノ角ゴ Pro W3" charset="-128"/>
              </a:rPr>
              <a:t>use more information than just past data </a:t>
            </a:r>
            <a:r>
              <a:rPr lang="en-US" sz="2000" dirty="0">
                <a:ea typeface="ヒラギノ角ゴ Pro W3" charset="-128"/>
              </a:rPr>
              <a:t>on a single variable to form their expectations of that variable.</a:t>
            </a:r>
          </a:p>
          <a:p>
            <a:endParaRPr lang="en-US" sz="2000" dirty="0">
              <a:ea typeface="ヒラギノ角ゴ Pro W3" charset="-128"/>
            </a:endParaRPr>
          </a:p>
          <a:p>
            <a:r>
              <a:rPr lang="en-US" sz="2000" dirty="0">
                <a:ea typeface="ヒラギノ角ゴ Pro W3" charset="-128"/>
              </a:rPr>
              <a:t>For instance, heir expectations of inflation will almost surely be affected by their </a:t>
            </a:r>
            <a:r>
              <a:rPr lang="en-US" sz="2000" b="1" dirty="0">
                <a:ea typeface="ヒラギノ角ゴ Pro W3" charset="-128"/>
              </a:rPr>
              <a:t>predictions of future monetary policy</a:t>
            </a:r>
            <a:r>
              <a:rPr lang="en-US" sz="2000" dirty="0">
                <a:ea typeface="ヒラギノ角ゴ Pro W3" charset="-128"/>
              </a:rPr>
              <a:t>, as well as by </a:t>
            </a:r>
            <a:r>
              <a:rPr lang="en-US" sz="2000" i="1" dirty="0">
                <a:ea typeface="ヒラギノ角ゴ Pro W3" charset="-128"/>
              </a:rPr>
              <a:t>current and past monetary policy.</a:t>
            </a:r>
            <a:r>
              <a:rPr lang="en-US" sz="2000" dirty="0">
                <a:ea typeface="ヒラギノ角ゴ Pro W3" charset="-128"/>
              </a:rPr>
              <a:t> </a:t>
            </a:r>
          </a:p>
          <a:p>
            <a:endParaRPr lang="en-US" sz="2000" dirty="0">
              <a:ea typeface="ヒラギノ角ゴ Pro W3" charset="-128"/>
            </a:endParaRPr>
          </a:p>
          <a:p>
            <a:r>
              <a:rPr lang="en-US" sz="2000" dirty="0">
                <a:ea typeface="ヒラギノ角ゴ Pro W3" charset="-128"/>
              </a:rPr>
              <a:t>In addition, people often change their expectations </a:t>
            </a:r>
            <a:r>
              <a:rPr lang="en-US" sz="2000" b="1" dirty="0">
                <a:ea typeface="ヒラギノ角ゴ Pro W3" charset="-128"/>
              </a:rPr>
              <a:t>quickly in the light of new information. </a:t>
            </a:r>
          </a:p>
          <a:p>
            <a:endParaRPr lang="en-US" sz="2000" b="1" dirty="0"/>
          </a:p>
          <a:p>
            <a:endParaRPr lang="en-US" dirty="0"/>
          </a:p>
        </p:txBody>
      </p:sp>
    </p:spTree>
    <p:extLst>
      <p:ext uri="{BB962C8B-B14F-4D97-AF65-F5344CB8AC3E}">
        <p14:creationId xmlns:p14="http://schemas.microsoft.com/office/powerpoint/2010/main" val="4150484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31AF-9BC3-4574-B0C5-6F121554DAD4}"/>
              </a:ext>
            </a:extLst>
          </p:cNvPr>
          <p:cNvSpPr>
            <a:spLocks noGrp="1"/>
          </p:cNvSpPr>
          <p:nvPr>
            <p:ph type="title"/>
          </p:nvPr>
        </p:nvSpPr>
        <p:spPr/>
        <p:txBody>
          <a:bodyPr/>
          <a:lstStyle/>
          <a:p>
            <a:r>
              <a:rPr lang="en-US" dirty="0">
                <a:ea typeface="ヒラギノ角ゴ Pro W3" charset="-128"/>
              </a:rPr>
              <a:t>The Demise of Monetary Targeting in Switzerland </a:t>
            </a:r>
            <a:r>
              <a:rPr lang="en-US" sz="2000" b="0" dirty="0">
                <a:ea typeface="ヒラギノ角ゴ Pro W3" charset="-128"/>
              </a:rPr>
              <a:t>(3 of 3)</a:t>
            </a:r>
            <a:endParaRPr lang="en-US" dirty="0"/>
          </a:p>
        </p:txBody>
      </p:sp>
      <p:sp>
        <p:nvSpPr>
          <p:cNvPr id="3" name="Content Placeholder 2">
            <a:extLst>
              <a:ext uri="{FF2B5EF4-FFF2-40B4-BE49-F238E27FC236}">
                <a16:creationId xmlns:a16="http://schemas.microsoft.com/office/drawing/2014/main" id="{A4035006-F50A-4FF3-AD8C-FFD2C3F57752}"/>
              </a:ext>
            </a:extLst>
          </p:cNvPr>
          <p:cNvSpPr>
            <a:spLocks noGrp="1"/>
          </p:cNvSpPr>
          <p:nvPr>
            <p:ph idx="1"/>
          </p:nvPr>
        </p:nvSpPr>
        <p:spPr/>
        <p:txBody>
          <a:bodyPr/>
          <a:lstStyle/>
          <a:p>
            <a:pPr marL="772668" lvl="1"/>
            <a:r>
              <a:rPr lang="en-US" sz="1800" u="sng" dirty="0"/>
              <a:t>A smaller amount of the monetary base </a:t>
            </a:r>
            <a:r>
              <a:rPr lang="en-US" sz="1800" dirty="0"/>
              <a:t>was now needed to conduct transactions, altering the relationship between the monetary base and aggregate spending, and so the </a:t>
            </a:r>
            <a:r>
              <a:rPr lang="en-US" sz="1800" b="1" dirty="0"/>
              <a:t>2%</a:t>
            </a:r>
            <a:r>
              <a:rPr lang="en-US" sz="1800" dirty="0"/>
              <a:t> </a:t>
            </a:r>
            <a:r>
              <a:rPr lang="en-US" sz="1800" b="1" dirty="0"/>
              <a:t>target growth rate for the monetary base was suddenly far too expansionary</a:t>
            </a:r>
            <a:r>
              <a:rPr lang="en-US" sz="1800" dirty="0"/>
              <a:t>. </a:t>
            </a:r>
          </a:p>
          <a:p>
            <a:pPr marL="772668" lvl="1"/>
            <a:r>
              <a:rPr lang="en-US" sz="1800" dirty="0"/>
              <a:t>Inflation subsequently rose to over 5%, well above that in other European countries.</a:t>
            </a:r>
          </a:p>
          <a:p>
            <a:pPr marL="772668" lvl="1"/>
            <a:endParaRPr lang="en-US" sz="1800" dirty="0"/>
          </a:p>
          <a:p>
            <a:pPr marL="486918" lvl="1" indent="0">
              <a:buNone/>
            </a:pPr>
            <a:r>
              <a:rPr lang="en-US" sz="1800" b="1" dirty="0">
                <a:ea typeface="ヒラギノ角ゴ Pro W3" charset="-128"/>
              </a:rPr>
              <a:t>1999s </a:t>
            </a:r>
            <a:r>
              <a:rPr lang="en-US" sz="1800" b="1" i="1" dirty="0">
                <a:ea typeface="ヒラギノ角ゴ Pro W3" charset="-128"/>
              </a:rPr>
              <a:t>Swiss abandoned its Monetary Targeting and Adopted a flexible Framework for the Conduct of Monetary Policy.</a:t>
            </a:r>
          </a:p>
          <a:p>
            <a:pPr marL="486918" lvl="1" indent="0">
              <a:buNone/>
            </a:pPr>
            <a:endParaRPr lang="en-US" sz="1800" dirty="0"/>
          </a:p>
          <a:p>
            <a:pPr marL="0" indent="0">
              <a:buNone/>
            </a:pPr>
            <a:r>
              <a:rPr lang="en-US" sz="1800" i="1" dirty="0"/>
              <a:t>(A classic </a:t>
            </a:r>
            <a:r>
              <a:rPr lang="en-US" sz="1800" i="1" dirty="0">
                <a:hlinkClick r:id="rId2"/>
              </a:rPr>
              <a:t>Speech</a:t>
            </a:r>
            <a:r>
              <a:rPr lang="en-US" sz="1800" i="1" dirty="0"/>
              <a:t> by Eugenio Domingo </a:t>
            </a:r>
            <a:r>
              <a:rPr lang="en-US" sz="1800" i="1" dirty="0" err="1"/>
              <a:t>Solans</a:t>
            </a:r>
            <a:r>
              <a:rPr lang="en-US" sz="1800" i="1" dirty="0"/>
              <a:t>, Member of the Governing Council and of the Executive Board of the European Central Bank, in 13 February 2003.)</a:t>
            </a:r>
          </a:p>
          <a:p>
            <a:pPr marL="772668" lvl="1"/>
            <a:endParaRPr lang="en-US" sz="1800" dirty="0"/>
          </a:p>
          <a:p>
            <a:pPr marL="772668" lvl="1"/>
            <a:endParaRPr lang="en-US" sz="1800" dirty="0"/>
          </a:p>
          <a:p>
            <a:pPr marL="772668" lvl="1"/>
            <a:endParaRPr lang="en-US" sz="1800" dirty="0"/>
          </a:p>
          <a:p>
            <a:endParaRPr lang="en-US" dirty="0"/>
          </a:p>
        </p:txBody>
      </p:sp>
    </p:spTree>
    <p:extLst>
      <p:ext uri="{BB962C8B-B14F-4D97-AF65-F5344CB8AC3E}">
        <p14:creationId xmlns:p14="http://schemas.microsoft.com/office/powerpoint/2010/main" val="3196649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Constrained Discretion </a:t>
            </a:r>
            <a:r>
              <a:rPr lang="en-US" sz="2000" b="0" dirty="0">
                <a:ea typeface="ヒラギノ角ゴ Pro W3" charset="-128"/>
              </a:rPr>
              <a:t>(1 of 2)</a:t>
            </a:r>
            <a:endParaRPr lang="en-US" sz="2000" b="0" dirty="0"/>
          </a:p>
        </p:txBody>
      </p:sp>
      <p:sp>
        <p:nvSpPr>
          <p:cNvPr id="3" name="Content Placeholder 2"/>
          <p:cNvSpPr>
            <a:spLocks noGrp="1"/>
          </p:cNvSpPr>
          <p:nvPr>
            <p:ph idx="1"/>
          </p:nvPr>
        </p:nvSpPr>
        <p:spPr/>
        <p:txBody>
          <a:bodyPr/>
          <a:lstStyle/>
          <a:p>
            <a:pPr marL="0" indent="0">
              <a:buNone/>
            </a:pPr>
            <a:r>
              <a:rPr lang="en-US" sz="2000" dirty="0">
                <a:ea typeface="ヒラギノ角ゴ Pro W3" charset="-128"/>
              </a:rPr>
              <a:t> </a:t>
            </a:r>
            <a:r>
              <a:rPr lang="en-US" sz="2000" b="1" dirty="0">
                <a:solidFill>
                  <a:schemeClr val="bg2"/>
                </a:solidFill>
                <a:ea typeface="ヒラギノ角ゴ Pro W3" charset="-128"/>
              </a:rPr>
              <a:t>Elasticity Versus Discipline</a:t>
            </a:r>
          </a:p>
          <a:p>
            <a:r>
              <a:rPr lang="en-US" sz="2000" dirty="0"/>
              <a:t>Both rules and discretion are subject to problems, and so the dichotomy between rules and discretion may be too simple to capture the realities that macroeconomic policymakers face. </a:t>
            </a:r>
          </a:p>
          <a:p>
            <a:r>
              <a:rPr lang="en-US" sz="2000" dirty="0"/>
              <a:t>Discretion can be a relatively undisciplined approach that leads to policies that change with the </a:t>
            </a:r>
            <a:r>
              <a:rPr lang="en-US" sz="2000" u="sng" dirty="0"/>
              <a:t>personal views of policymakers </a:t>
            </a:r>
            <a:r>
              <a:rPr lang="en-US" sz="2000" dirty="0"/>
              <a:t>or with the </a:t>
            </a:r>
            <a:r>
              <a:rPr lang="en-US" sz="2000" u="sng" dirty="0"/>
              <a:t>direction of political winds</a:t>
            </a:r>
            <a:r>
              <a:rPr lang="en-US" sz="2000" dirty="0"/>
              <a:t>, </a:t>
            </a:r>
          </a:p>
          <a:p>
            <a:pPr marL="0" indent="0">
              <a:buNone/>
            </a:pPr>
            <a:r>
              <a:rPr lang="en-US" sz="2000" b="1" dirty="0"/>
              <a:t>or</a:t>
            </a:r>
          </a:p>
          <a:p>
            <a:r>
              <a:rPr lang="en-US" sz="2000" dirty="0"/>
              <a:t> It might operate within a more clearly </a:t>
            </a:r>
            <a:r>
              <a:rPr lang="en-US" sz="2000" u="sng" dirty="0"/>
              <a:t>articulated framework </a:t>
            </a:r>
            <a:r>
              <a:rPr lang="en-US" sz="2000" dirty="0"/>
              <a:t>in which the </a:t>
            </a:r>
            <a:r>
              <a:rPr lang="en-US" sz="2000" u="sng" dirty="0"/>
              <a:t>general objectives and tactics of the policymakers</a:t>
            </a:r>
            <a:r>
              <a:rPr lang="en-US" sz="2000" dirty="0"/>
              <a:t>—although not their specific actions—are committed to in advance. </a:t>
            </a:r>
          </a:p>
          <a:p>
            <a:endParaRPr lang="en-US" sz="2000" dirty="0"/>
          </a:p>
          <a:p>
            <a:endParaRPr lang="en-US" sz="2000" dirty="0">
              <a:ea typeface="ヒラギノ角ゴ Pro W3" charset="-128"/>
            </a:endParaRPr>
          </a:p>
        </p:txBody>
      </p:sp>
    </p:spTree>
    <p:extLst>
      <p:ext uri="{BB962C8B-B14F-4D97-AF65-F5344CB8AC3E}">
        <p14:creationId xmlns:p14="http://schemas.microsoft.com/office/powerpoint/2010/main" val="2876310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4203-5BAA-41A3-BE1A-27C2919F277B}"/>
              </a:ext>
            </a:extLst>
          </p:cNvPr>
          <p:cNvSpPr>
            <a:spLocks noGrp="1"/>
          </p:cNvSpPr>
          <p:nvPr>
            <p:ph type="title"/>
          </p:nvPr>
        </p:nvSpPr>
        <p:spPr/>
        <p:txBody>
          <a:bodyPr/>
          <a:lstStyle/>
          <a:p>
            <a:r>
              <a:rPr lang="en-US" dirty="0">
                <a:ea typeface="ヒラギノ角ゴ Pro W3" charset="-128"/>
              </a:rPr>
              <a:t>Constrained Discretion </a:t>
            </a:r>
            <a:r>
              <a:rPr lang="en-US" sz="2000" b="0" dirty="0">
                <a:ea typeface="ヒラギノ角ゴ Pro W3" charset="-128"/>
              </a:rPr>
              <a:t>(2 of 2)</a:t>
            </a:r>
            <a:endParaRPr lang="en-US" dirty="0"/>
          </a:p>
        </p:txBody>
      </p:sp>
      <p:sp>
        <p:nvSpPr>
          <p:cNvPr id="3" name="Content Placeholder 2">
            <a:extLst>
              <a:ext uri="{FF2B5EF4-FFF2-40B4-BE49-F238E27FC236}">
                <a16:creationId xmlns:a16="http://schemas.microsoft.com/office/drawing/2014/main" id="{A75B772A-4924-44FA-918A-781998057A0E}"/>
              </a:ext>
            </a:extLst>
          </p:cNvPr>
          <p:cNvSpPr>
            <a:spLocks noGrp="1"/>
          </p:cNvSpPr>
          <p:nvPr>
            <p:ph idx="1"/>
          </p:nvPr>
        </p:nvSpPr>
        <p:spPr/>
        <p:txBody>
          <a:bodyPr/>
          <a:lstStyle/>
          <a:p>
            <a:pPr marL="0" indent="0">
              <a:buNone/>
            </a:pPr>
            <a:r>
              <a:rPr lang="en-US" sz="2000" b="1" dirty="0">
                <a:solidFill>
                  <a:schemeClr val="bg2"/>
                </a:solidFill>
                <a:ea typeface="ヒラギノ角ゴ Pro W3" charset="-128"/>
              </a:rPr>
              <a:t> Discretion can be a matter of degree</a:t>
            </a:r>
          </a:p>
          <a:p>
            <a:r>
              <a:rPr lang="en-US" sz="2000" b="1" dirty="0">
                <a:ea typeface="ヒラギノ角ゴ Pro W3" charset="-128"/>
              </a:rPr>
              <a:t>Constrained discretion</a:t>
            </a:r>
            <a:r>
              <a:rPr lang="en-US" sz="2000" dirty="0">
                <a:ea typeface="ヒラギノ角ゴ Pro W3" charset="-128"/>
              </a:rPr>
              <a:t>, developed by Ben Bernanke and Frederic Mishkin, imposes a conceptual structure and inherent discipline on policy makers, but without eliminating all flexibility.</a:t>
            </a:r>
          </a:p>
          <a:p>
            <a:r>
              <a:rPr lang="en-US" sz="2000" dirty="0">
                <a:ea typeface="ヒラギノ角ゴ Pro W3" charset="-128"/>
              </a:rPr>
              <a:t>The idea is to combine some of the advantages ascribed to rules with those ascribed to discretion.</a:t>
            </a:r>
          </a:p>
          <a:p>
            <a:endParaRPr lang="en-US" dirty="0"/>
          </a:p>
        </p:txBody>
      </p:sp>
    </p:spTree>
    <p:extLst>
      <p:ext uri="{BB962C8B-B14F-4D97-AF65-F5344CB8AC3E}">
        <p14:creationId xmlns:p14="http://schemas.microsoft.com/office/powerpoint/2010/main" val="94003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Role of Credibility and a Nominal Anchor </a:t>
            </a:r>
            <a:r>
              <a:rPr lang="en-US" sz="2000" b="0" dirty="0">
                <a:ea typeface="ヒラギノ角ゴ Pro W3" charset="-128"/>
              </a:rPr>
              <a:t>(1 of 2)</a:t>
            </a:r>
            <a:endParaRPr lang="en-US" sz="2000" b="0" dirty="0"/>
          </a:p>
        </p:txBody>
      </p:sp>
      <p:sp>
        <p:nvSpPr>
          <p:cNvPr id="3" name="Content Placeholder 2"/>
          <p:cNvSpPr>
            <a:spLocks noGrp="1"/>
          </p:cNvSpPr>
          <p:nvPr>
            <p:ph idx="1"/>
          </p:nvPr>
        </p:nvSpPr>
        <p:spPr/>
        <p:txBody>
          <a:bodyPr/>
          <a:lstStyle/>
          <a:p>
            <a:r>
              <a:rPr lang="en-US" sz="2000" dirty="0">
                <a:ea typeface="ヒラギノ角ゴ Pro W3" charset="-128"/>
              </a:rPr>
              <a:t>An important way to constrain discretion is by committing to a </a:t>
            </a:r>
            <a:r>
              <a:rPr lang="en-US" sz="2000" b="1" dirty="0">
                <a:ea typeface="ヒラギノ角ゴ Pro W3" charset="-128"/>
              </a:rPr>
              <a:t>nominal anchor</a:t>
            </a:r>
            <a:r>
              <a:rPr lang="en-US" sz="2000" dirty="0">
                <a:ea typeface="ヒラギノ角ゴ Pro W3" charset="-128"/>
              </a:rPr>
              <a:t>—a</a:t>
            </a:r>
            <a:r>
              <a:rPr lang="en-US" sz="2000" b="1" dirty="0">
                <a:ea typeface="ヒラギノ角ゴ Pro W3" charset="-128"/>
              </a:rPr>
              <a:t> </a:t>
            </a:r>
            <a:r>
              <a:rPr lang="en-US" sz="2000" dirty="0">
                <a:ea typeface="ヒラギノ角ゴ Pro W3" charset="-128"/>
              </a:rPr>
              <a:t>nominal variable that ties down the price level or inflation to achieve price stability.</a:t>
            </a:r>
          </a:p>
          <a:p>
            <a:r>
              <a:rPr lang="en-US" sz="2000" dirty="0">
                <a:ea typeface="ヒラギノ角ゴ Pro W3" charset="-128"/>
              </a:rPr>
              <a:t>If the commitment to a nominal anchor has </a:t>
            </a:r>
            <a:r>
              <a:rPr lang="en-US" sz="2000" b="1" dirty="0">
                <a:ea typeface="ヒラギノ角ゴ Pro W3" charset="-128"/>
              </a:rPr>
              <a:t>credibility</a:t>
            </a:r>
            <a:r>
              <a:rPr lang="en-US" sz="2000" dirty="0">
                <a:ea typeface="ヒラギノ角ゴ Pro W3" charset="-128"/>
              </a:rPr>
              <a:t>—it is believed by the public—it will have the following benefits:</a:t>
            </a:r>
          </a:p>
          <a:p>
            <a:pPr marL="0" indent="0">
              <a:buNone/>
            </a:pPr>
            <a:endParaRPr lang="en-US" sz="2000" dirty="0">
              <a:ea typeface="ヒラギノ角ゴ Pro W3" charset="-128"/>
            </a:endParaRPr>
          </a:p>
          <a:p>
            <a:pPr lvl="1"/>
            <a:r>
              <a:rPr lang="en-US" sz="2000" dirty="0">
                <a:ea typeface="ヒラギノ角ゴ Pro W3" charset="-128"/>
              </a:rPr>
              <a:t>First, the nominal anchor can help </a:t>
            </a:r>
            <a:r>
              <a:rPr lang="en-US" sz="2000" b="1" dirty="0">
                <a:ea typeface="ヒラギノ角ゴ Pro W3" charset="-128"/>
              </a:rPr>
              <a:t>overcome the time-inconsistency</a:t>
            </a:r>
            <a:r>
              <a:rPr lang="en-US" sz="2000" dirty="0">
                <a:ea typeface="ヒラギノ角ゴ Pro W3" charset="-128"/>
              </a:rPr>
              <a:t> problem by providing an expected constraint on discretionary policy.</a:t>
            </a:r>
          </a:p>
          <a:p>
            <a:pPr marL="457200" lvl="1" indent="0">
              <a:buNone/>
            </a:pPr>
            <a:endParaRPr lang="en-US" sz="2000" dirty="0">
              <a:ea typeface="ヒラギノ角ゴ Pro W3" charset="-128"/>
            </a:endParaRPr>
          </a:p>
        </p:txBody>
      </p:sp>
    </p:spTree>
    <p:extLst>
      <p:ext uri="{BB962C8B-B14F-4D97-AF65-F5344CB8AC3E}">
        <p14:creationId xmlns:p14="http://schemas.microsoft.com/office/powerpoint/2010/main" val="1952854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7EBF5-1F7E-467D-A45B-9C41C0C170F8}"/>
              </a:ext>
            </a:extLst>
          </p:cNvPr>
          <p:cNvSpPr>
            <a:spLocks noGrp="1"/>
          </p:cNvSpPr>
          <p:nvPr>
            <p:ph type="title"/>
          </p:nvPr>
        </p:nvSpPr>
        <p:spPr/>
        <p:txBody>
          <a:bodyPr/>
          <a:lstStyle/>
          <a:p>
            <a:r>
              <a:rPr lang="en-US" dirty="0">
                <a:ea typeface="ヒラギノ角ゴ Pro W3" charset="-128"/>
              </a:rPr>
              <a:t>The Role of Credibility and a Nominal Anchor </a:t>
            </a:r>
            <a:r>
              <a:rPr lang="en-US" sz="2000" b="0" dirty="0">
                <a:ea typeface="ヒラギノ角ゴ Pro W3" charset="-128"/>
              </a:rPr>
              <a:t>(2 of 2)</a:t>
            </a:r>
            <a:endParaRPr lang="en-US" dirty="0"/>
          </a:p>
        </p:txBody>
      </p:sp>
      <p:sp>
        <p:nvSpPr>
          <p:cNvPr id="3" name="Content Placeholder 2">
            <a:extLst>
              <a:ext uri="{FF2B5EF4-FFF2-40B4-BE49-F238E27FC236}">
                <a16:creationId xmlns:a16="http://schemas.microsoft.com/office/drawing/2014/main" id="{6FC3E535-72D0-4769-8310-31A8FF33D977}"/>
              </a:ext>
            </a:extLst>
          </p:cNvPr>
          <p:cNvSpPr>
            <a:spLocks noGrp="1"/>
          </p:cNvSpPr>
          <p:nvPr>
            <p:ph idx="1"/>
          </p:nvPr>
        </p:nvSpPr>
        <p:spPr/>
        <p:txBody>
          <a:bodyPr/>
          <a:lstStyle/>
          <a:p>
            <a:pPr lvl="1"/>
            <a:r>
              <a:rPr lang="en-US" sz="2000" dirty="0"/>
              <a:t>Second, a credible commitment to a nominal anchor helps to </a:t>
            </a:r>
            <a:r>
              <a:rPr lang="en-US" sz="2000" b="1" dirty="0"/>
              <a:t>anchor inflation expectations</a:t>
            </a:r>
            <a:r>
              <a:rPr lang="en-US" sz="2000" dirty="0"/>
              <a:t>, which leads to smaller fluctuations in inflation. </a:t>
            </a:r>
          </a:p>
          <a:p>
            <a:pPr lvl="2"/>
            <a:r>
              <a:rPr lang="en-US" sz="2000" dirty="0"/>
              <a:t>Such a commitment thus contributes to price stability and also helps stabilize aggregate output. </a:t>
            </a:r>
          </a:p>
          <a:p>
            <a:pPr marL="370332" indent="-342900"/>
            <a:r>
              <a:rPr lang="en-US" sz="2000" dirty="0"/>
              <a:t>A credible nominal anchor helps make monetary policy more </a:t>
            </a:r>
            <a:r>
              <a:rPr lang="en-US" sz="2000" b="1" dirty="0"/>
              <a:t>efficient</a:t>
            </a:r>
            <a:r>
              <a:rPr lang="en-US" sz="2000" dirty="0"/>
              <a:t>.</a:t>
            </a:r>
          </a:p>
          <a:p>
            <a:pPr marL="857250" lvl="1" indent="-342900"/>
            <a:r>
              <a:rPr lang="en-US" sz="2000" dirty="0"/>
              <a:t> The credibility of a commitment to a nominal anchor is therefore a critical element in enabling monetary policy to achieve both of its objectives, price stability and stabilization of economic activity. </a:t>
            </a:r>
          </a:p>
          <a:p>
            <a:pPr marL="457200" lvl="1" indent="0">
              <a:buNone/>
            </a:pPr>
            <a:endParaRPr lang="en-US" dirty="0"/>
          </a:p>
        </p:txBody>
      </p:sp>
    </p:spTree>
    <p:extLst>
      <p:ext uri="{BB962C8B-B14F-4D97-AF65-F5344CB8AC3E}">
        <p14:creationId xmlns:p14="http://schemas.microsoft.com/office/powerpoint/2010/main" val="2967171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8282-D906-492F-85A4-F72152A44578}"/>
              </a:ext>
            </a:extLst>
          </p:cNvPr>
          <p:cNvSpPr>
            <a:spLocks noGrp="1"/>
          </p:cNvSpPr>
          <p:nvPr>
            <p:ph type="title"/>
          </p:nvPr>
        </p:nvSpPr>
        <p:spPr/>
        <p:txBody>
          <a:bodyPr/>
          <a:lstStyle/>
          <a:p>
            <a:r>
              <a:rPr lang="en-US" dirty="0">
                <a:ea typeface="ヒラギノ角ゴ Pro W3" charset="-128"/>
              </a:rPr>
              <a:t>Credibility and Aggregate Demand Shocks</a:t>
            </a:r>
            <a:r>
              <a:rPr lang="en-US" b="0" dirty="0">
                <a:ea typeface="ヒラギノ角ゴ Pro W3" charset="-128"/>
              </a:rPr>
              <a:t> </a:t>
            </a:r>
            <a:r>
              <a:rPr lang="en-US" sz="2000" b="0" dirty="0">
                <a:ea typeface="ヒラギノ角ゴ Pro W3" charset="-128"/>
              </a:rPr>
              <a:t>(1 of 3)</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565B7A-C078-408E-9DA2-BA846E41E7E3}"/>
                  </a:ext>
                </a:extLst>
              </p:cNvPr>
              <p:cNvSpPr>
                <a:spLocks noGrp="1"/>
              </p:cNvSpPr>
              <p:nvPr>
                <p:ph idx="1"/>
              </p:nvPr>
            </p:nvSpPr>
            <p:spPr/>
            <p:txBody>
              <a:bodyPr/>
              <a:lstStyle/>
              <a:p>
                <a:r>
                  <a:rPr lang="en-US" sz="2000" u="sng" dirty="0"/>
                  <a:t>Let’s first look</a:t>
                </a:r>
                <a:r>
                  <a:rPr lang="en-US" sz="2000" dirty="0"/>
                  <a:t> at what happens in the short run when a positive aggregate demand shock occurs. </a:t>
                </a:r>
              </a:p>
              <a:p>
                <a:pPr lvl="1"/>
                <a:r>
                  <a:rPr lang="en-US" sz="2000" dirty="0"/>
                  <a:t>For example, suppose businesses suddenly get new information that makes them more optimistic about the future, and so they increase their investment spending. </a:t>
                </a:r>
              </a:p>
              <a:p>
                <a:r>
                  <a:rPr lang="en-US" sz="2000" dirty="0"/>
                  <a:t>AD curve moved to the right and there will be both positive output gap</a:t>
                </a:r>
              </a:p>
              <a:p>
                <a:pPr marL="0" indent="0">
                  <a:buNone/>
                </a:pPr>
                <a:r>
                  <a:rPr lang="en-US" sz="2000" dirty="0"/>
                  <a:t>( </a:t>
                </a:r>
                <a14:m>
                  <m:oMath xmlns:m="http://schemas.openxmlformats.org/officeDocument/2006/math">
                    <m:r>
                      <a:rPr lang="en-US" sz="2000" b="0" i="1" smtClean="0">
                        <a:latin typeface="Cambria Math" panose="02040503050406030204" pitchFamily="18" charset="0"/>
                      </a:rPr>
                      <m:t>𝑌</m:t>
                    </m:r>
                    <m:r>
                      <a:rPr lang="en-US" sz="2000" b="0" i="1" smtClean="0">
                        <a:latin typeface="Cambria Math" panose="02040503050406030204" pitchFamily="18" charset="0"/>
                      </a:rPr>
                      <m:t>&gt;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𝑌</m:t>
                        </m:r>
                      </m:e>
                      <m:sup>
                        <m:r>
                          <a:rPr lang="en-US" sz="2000" b="0" i="1" smtClean="0">
                            <a:latin typeface="Cambria Math" panose="02040503050406030204" pitchFamily="18" charset="0"/>
                          </a:rPr>
                          <m:t>𝑃</m:t>
                        </m:r>
                      </m:sup>
                    </m:sSup>
                  </m:oMath>
                </a14:m>
                <a:r>
                  <a:rPr lang="en-US" sz="2000" dirty="0"/>
                  <a:t>)  and inflation gap (</a:t>
                </a:r>
                <a14:m>
                  <m:oMath xmlns:m="http://schemas.openxmlformats.org/officeDocument/2006/math">
                    <m:r>
                      <a:rPr lang="en-US" sz="200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&gt;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𝜋</m:t>
                        </m:r>
                      </m:e>
                      <m:sup>
                        <m:r>
                          <a:rPr lang="en-US" sz="2000" b="0" i="1" smtClean="0">
                            <a:latin typeface="Cambria Math" panose="02040503050406030204" pitchFamily="18" charset="0"/>
                            <a:ea typeface="Cambria Math" panose="02040503050406030204" pitchFamily="18" charset="0"/>
                          </a:rPr>
                          <m:t>𝑇</m:t>
                        </m:r>
                      </m:sup>
                    </m:sSup>
                  </m:oMath>
                </a14:m>
                <a:r>
                  <a:rPr lang="en-US" sz="2000" dirty="0"/>
                  <a:t>)</a:t>
                </a:r>
              </a:p>
              <a:p>
                <a:r>
                  <a:rPr lang="en-US" sz="2000" u="sng" dirty="0"/>
                  <a:t>The next step</a:t>
                </a:r>
                <a:r>
                  <a:rPr lang="en-US" sz="2000" dirty="0"/>
                  <a:t> is to look what happens to the short-run aggregate supply curve</a:t>
                </a:r>
              </a:p>
              <a:p>
                <a:pPr lvl="1"/>
                <a:r>
                  <a:rPr lang="en-US" sz="2000" dirty="0"/>
                  <a:t>The change in expected inflation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𝜋</m:t>
                        </m:r>
                      </m:e>
                      <m:sup>
                        <m:r>
                          <a:rPr lang="en-US" sz="2000" i="1">
                            <a:latin typeface="Cambria Math" panose="02040503050406030204" pitchFamily="18" charset="0"/>
                          </a:rPr>
                          <m:t>𝑒</m:t>
                        </m:r>
                      </m:sup>
                    </m:sSup>
                  </m:oMath>
                </a14:m>
                <a:r>
                  <a:rPr lang="en-US" sz="2000" dirty="0"/>
                  <a:t>) will shift AS curve.</a:t>
                </a:r>
              </a:p>
              <a:p>
                <a:pPr marL="457200" lvl="1" indent="0">
                  <a:buNone/>
                </a:pPr>
                <a:endParaRPr lang="en-US" sz="2000" dirty="0"/>
              </a:p>
            </p:txBody>
          </p:sp>
        </mc:Choice>
        <mc:Fallback xmlns="">
          <p:sp>
            <p:nvSpPr>
              <p:cNvPr id="3" name="Content Placeholder 2">
                <a:extLst>
                  <a:ext uri="{FF2B5EF4-FFF2-40B4-BE49-F238E27FC236}">
                    <a16:creationId xmlns:a16="http://schemas.microsoft.com/office/drawing/2014/main" id="{65565B7A-C078-408E-9DA2-BA846E41E7E3}"/>
                  </a:ext>
                </a:extLst>
              </p:cNvPr>
              <p:cNvSpPr>
                <a:spLocks noGrp="1" noRot="1" noChangeAspect="1" noMove="1" noResize="1" noEditPoints="1" noAdjustHandles="1" noChangeArrowheads="1" noChangeShapeType="1" noTextEdit="1"/>
              </p:cNvSpPr>
              <p:nvPr>
                <p:ph idx="1"/>
              </p:nvPr>
            </p:nvSpPr>
            <p:spPr>
              <a:blipFill>
                <a:blip r:embed="rId2"/>
                <a:stretch>
                  <a:fillRect l="-1852" t="-1617"/>
                </a:stretch>
              </a:blipFill>
            </p:spPr>
            <p:txBody>
              <a:bodyPr/>
              <a:lstStyle/>
              <a:p>
                <a:r>
                  <a:rPr lang="en-US">
                    <a:noFill/>
                  </a:rPr>
                  <a:t> </a:t>
                </a:r>
              </a:p>
            </p:txBody>
          </p:sp>
        </mc:Fallback>
      </mc:AlternateContent>
    </p:spTree>
    <p:extLst>
      <p:ext uri="{BB962C8B-B14F-4D97-AF65-F5344CB8AC3E}">
        <p14:creationId xmlns:p14="http://schemas.microsoft.com/office/powerpoint/2010/main" val="3299676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dirty="0">
                <a:ea typeface="ヒラギノ角ゴ Pro W3" charset="-128"/>
              </a:rPr>
              <a:t>Credibility and Aggregate Demand Shocks</a:t>
            </a:r>
            <a:r>
              <a:rPr lang="en-US" b="0" dirty="0">
                <a:ea typeface="ヒラギノ角ゴ Pro W3" charset="-128"/>
              </a:rPr>
              <a:t> </a:t>
            </a:r>
            <a:r>
              <a:rPr lang="en-US" sz="2000" b="0" dirty="0">
                <a:ea typeface="ヒラギノ角ゴ Pro W3" charset="-128"/>
              </a:rPr>
              <a:t>(2 of 3)</a:t>
            </a:r>
            <a:endParaRPr lang="en-US" sz="2000" dirty="0"/>
          </a:p>
        </p:txBody>
      </p:sp>
      <p:sp>
        <p:nvSpPr>
          <p:cNvPr id="3" name="Content Placeholder 2"/>
          <p:cNvSpPr>
            <a:spLocks noGrp="1"/>
          </p:cNvSpPr>
          <p:nvPr>
            <p:ph idx="1"/>
          </p:nvPr>
        </p:nvSpPr>
        <p:spPr>
          <a:xfrm>
            <a:off x="457200" y="1600201"/>
            <a:ext cx="8229600" cy="792480"/>
          </a:xfrm>
        </p:spPr>
        <p:txBody>
          <a:bodyPr/>
          <a:lstStyle/>
          <a:p>
            <a:r>
              <a:rPr lang="en-US" sz="2000" b="1" dirty="0"/>
              <a:t>Short-run aggregate supply curve</a:t>
            </a:r>
            <a:r>
              <a:rPr lang="en-US" sz="2000" dirty="0"/>
              <a:t>:</a:t>
            </a:r>
            <a:endParaRPr lang="en-US" sz="2000" dirty="0">
              <a:effectLst/>
            </a:endParaRPr>
          </a:p>
        </p:txBody>
      </p:sp>
      <p:graphicFrame>
        <p:nvGraphicFramePr>
          <p:cNvPr id="4" name="Object 3" descr="pi is equal to, pi to the power e, plus, gamma times, Y minus Y to the  power p, plus, rho. &#10;That is, inflation, is equal to, Expected inflation plus y times output Gap, plus, Price Shock."/>
          <p:cNvGraphicFramePr>
            <a:graphicFrameLocks noChangeAspect="1"/>
          </p:cNvGraphicFramePr>
          <p:nvPr>
            <p:extLst>
              <p:ext uri="{D42A27DB-BD31-4B8C-83A1-F6EECF244321}">
                <p14:modId xmlns:p14="http://schemas.microsoft.com/office/powerpoint/2010/main" val="1420983203"/>
              </p:ext>
            </p:extLst>
          </p:nvPr>
        </p:nvGraphicFramePr>
        <p:xfrm>
          <a:off x="1371600" y="2407920"/>
          <a:ext cx="6400800" cy="1147762"/>
        </p:xfrm>
        <a:graphic>
          <a:graphicData uri="http://schemas.openxmlformats.org/presentationml/2006/ole">
            <mc:AlternateContent xmlns:mc="http://schemas.openxmlformats.org/markup-compatibility/2006">
              <mc:Choice xmlns:v="urn:schemas-microsoft-com:vml" Requires="v">
                <p:oleObj spid="_x0000_s1274" name="Equation" r:id="rId3" imgW="3822700" imgH="685800" progId="Equation.DSMT4">
                  <p:embed/>
                </p:oleObj>
              </mc:Choice>
              <mc:Fallback>
                <p:oleObj name="Equation" r:id="rId3" imgW="3822700" imgH="68580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407920"/>
                        <a:ext cx="6400800" cy="114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Content Placeholder 4"/>
              <p:cNvSpPr>
                <a:spLocks noGrp="1"/>
              </p:cNvSpPr>
              <p:nvPr>
                <p:ph idx="13"/>
              </p:nvPr>
            </p:nvSpPr>
            <p:spPr>
              <a:xfrm>
                <a:off x="457200" y="3657600"/>
                <a:ext cx="8229600" cy="2662989"/>
              </a:xfrm>
            </p:spPr>
            <p:txBody>
              <a:bodyPr/>
              <a:lstStyle/>
              <a:p>
                <a:pPr marL="740664" lvl="1" indent="-283464"/>
                <a:r>
                  <a:rPr lang="en-US" sz="2000" dirty="0">
                    <a:ea typeface="ヒラギノ角ゴ Pro W3" charset="-128"/>
                  </a:rPr>
                  <a:t>If the commitment to the nominal anchor is credible, then expected inflation </a:t>
                </a:r>
                <a14:m>
                  <m:oMath xmlns:m="http://schemas.openxmlformats.org/officeDocument/2006/math">
                    <m:sSup>
                      <m:sSupPr>
                        <m:ctrlPr>
                          <a:rPr lang="en-US" sz="2000" i="1" dirty="0" smtClean="0">
                            <a:latin typeface="Cambria Math" panose="02040503050406030204" pitchFamily="18" charset="0"/>
                            <a:ea typeface="ヒラギノ角ゴ Pro W3" charset="-128"/>
                          </a:rPr>
                        </m:ctrlPr>
                      </m:sSupPr>
                      <m:e>
                        <m:r>
                          <a:rPr lang="en-US" sz="2000" i="1" dirty="0" smtClean="0">
                            <a:latin typeface="Cambria Math" panose="02040503050406030204" pitchFamily="18" charset="0"/>
                            <a:ea typeface="Cambria Math" panose="02040503050406030204" pitchFamily="18" charset="0"/>
                          </a:rPr>
                          <m:t>𝜋</m:t>
                        </m:r>
                      </m:e>
                      <m:sup>
                        <m:r>
                          <a:rPr lang="en-US" sz="2000" b="0" i="1" dirty="0" smtClean="0">
                            <a:latin typeface="Cambria Math" panose="02040503050406030204" pitchFamily="18" charset="0"/>
                            <a:ea typeface="ヒラギノ角ゴ Pro W3" charset="-128"/>
                          </a:rPr>
                          <m:t>𝑒</m:t>
                        </m:r>
                      </m:sup>
                    </m:sSup>
                    <m:r>
                      <a:rPr lang="en-US" sz="2000" i="1" dirty="0" smtClean="0">
                        <a:latin typeface="Cambria Math" panose="02040503050406030204" pitchFamily="18" charset="0"/>
                        <a:ea typeface="ヒラギノ角ゴ Pro W3" charset="-128"/>
                      </a:rPr>
                      <m:t> </m:t>
                    </m:r>
                  </m:oMath>
                </a14:m>
                <a:r>
                  <a:rPr lang="en-US" sz="2000" dirty="0">
                    <a:ea typeface="ヒラギノ角ゴ Pro W3" charset="-128"/>
                  </a:rPr>
                  <a:t> will remain unchanged so that the short-run </a:t>
                </a:r>
                <a:r>
                  <a:rPr lang="en-US" sz="2000" i="1" dirty="0">
                    <a:ea typeface="ヒラギノ角ゴ Pro W3" charset="-128"/>
                  </a:rPr>
                  <a:t>AS</a:t>
                </a:r>
                <a:r>
                  <a:rPr lang="en-US" sz="2000" dirty="0">
                    <a:ea typeface="ヒラギノ角ゴ Pro W3" charset="-128"/>
                  </a:rPr>
                  <a:t> curve (as represented by the above equation) will not shift.</a:t>
                </a:r>
              </a:p>
              <a:p>
                <a:pPr marL="740664" lvl="1" indent="-283464"/>
                <a:r>
                  <a:rPr lang="en-US" sz="2000" dirty="0">
                    <a:ea typeface="ヒラギノ角ゴ Pro W3" charset="-128"/>
                  </a:rPr>
                  <a:t>The appropriate policy response is to tighten monetary policy so that the short-run </a:t>
                </a:r>
                <a:r>
                  <a:rPr lang="en-US" sz="2000" i="1" dirty="0">
                    <a:ea typeface="ヒラギノ角ゴ Pro W3" charset="-128"/>
                  </a:rPr>
                  <a:t>AD</a:t>
                </a:r>
                <a:r>
                  <a:rPr lang="en-US" sz="2000" dirty="0">
                    <a:ea typeface="ヒラギノ角ゴ Pro W3" charset="-128"/>
                  </a:rPr>
                  <a:t> curve shifts back while inflation falls back down to the inflation target of </a:t>
                </a:r>
                <a14:m>
                  <m:oMath xmlns:m="http://schemas.openxmlformats.org/officeDocument/2006/math">
                    <m:r>
                      <a:rPr lang="el-GR" sz="2000" i="1" dirty="0" smtClean="0">
                        <a:latin typeface="Cambria Math" panose="02040503050406030204" pitchFamily="18" charset="0"/>
                        <a:ea typeface="ヒラギノ角ゴ Pro W3" charset="-128"/>
                      </a:rPr>
                      <m:t>𝜋</m:t>
                    </m:r>
                    <m:r>
                      <a:rPr lang="en-US" sz="2000" i="1" baseline="30000" dirty="0" smtClean="0">
                        <a:latin typeface="Cambria Math" panose="02040503050406030204" pitchFamily="18" charset="0"/>
                        <a:ea typeface="ヒラギノ角ゴ Pro W3" charset="-128"/>
                        <a:sym typeface="Symbol" charset="2"/>
                      </a:rPr>
                      <m:t>𝑇</m:t>
                    </m:r>
                  </m:oMath>
                </a14:m>
                <a:r>
                  <a:rPr lang="en-US" sz="2000" dirty="0">
                    <a:ea typeface="ヒラギノ角ゴ Pro W3" charset="-128"/>
                    <a:sym typeface="Symbol" charset="2"/>
                  </a:rPr>
                  <a:t>.</a:t>
                </a:r>
                <a:endParaRPr lang="en-US" sz="2000" dirty="0"/>
              </a:p>
            </p:txBody>
          </p:sp>
        </mc:Choice>
        <mc:Fallback xmlns="">
          <p:sp>
            <p:nvSpPr>
              <p:cNvPr id="5" name="Content Placeholder 4"/>
              <p:cNvSpPr>
                <a:spLocks noGrp="1" noRot="1" noChangeAspect="1" noMove="1" noResize="1" noEditPoints="1" noAdjustHandles="1" noChangeArrowheads="1" noChangeShapeType="1" noTextEdit="1"/>
              </p:cNvSpPr>
              <p:nvPr>
                <p:ph idx="13"/>
              </p:nvPr>
            </p:nvSpPr>
            <p:spPr>
              <a:xfrm>
                <a:off x="457200" y="3657600"/>
                <a:ext cx="8229600" cy="2662989"/>
              </a:xfrm>
              <a:blipFill>
                <a:blip r:embed="rId5"/>
                <a:stretch>
                  <a:fillRect t="-2746" r="-2444"/>
                </a:stretch>
              </a:blipFill>
            </p:spPr>
            <p:txBody>
              <a:bodyPr/>
              <a:lstStyle/>
              <a:p>
                <a:r>
                  <a:rPr lang="en-US">
                    <a:noFill/>
                  </a:rPr>
                  <a:t> </a:t>
                </a:r>
              </a:p>
            </p:txBody>
          </p:sp>
        </mc:Fallback>
      </mc:AlternateContent>
    </p:spTree>
    <p:extLst>
      <p:ext uri="{BB962C8B-B14F-4D97-AF65-F5344CB8AC3E}">
        <p14:creationId xmlns:p14="http://schemas.microsoft.com/office/powerpoint/2010/main" val="2823723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77200" cy="1097280"/>
          </a:xfrm>
        </p:spPr>
        <p:txBody>
          <a:bodyPr/>
          <a:lstStyle/>
          <a:p>
            <a:r>
              <a:rPr lang="en-US" dirty="0">
                <a:ea typeface="ヒラギノ角ゴ Pro W3" charset="-128"/>
              </a:rPr>
              <a:t>Credibility and Aggregate Demand Shocks</a:t>
            </a:r>
            <a:r>
              <a:rPr lang="en-US" b="0" dirty="0">
                <a:ea typeface="ヒラギノ角ゴ Pro W3" charset="-128"/>
              </a:rPr>
              <a:t> </a:t>
            </a:r>
            <a:r>
              <a:rPr lang="en-US" sz="2000" b="0" dirty="0">
                <a:ea typeface="ヒラギノ角ゴ Pro W3" charset="-128"/>
              </a:rPr>
              <a:t>(3 of 3)</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a:ea typeface="ヒラギノ角ゴ Pro W3" charset="-128"/>
                  </a:rPr>
                  <a:t>Positive aggregate demand shocks (the</a:t>
                </a:r>
                <a:r>
                  <a:rPr lang="en-US" sz="2000" i="1" dirty="0">
                    <a:ea typeface="ヒラギノ角ゴ Pro W3" charset="-128"/>
                  </a:rPr>
                  <a:t> AD </a:t>
                </a:r>
                <a:r>
                  <a:rPr lang="en-US" sz="2000" dirty="0">
                    <a:ea typeface="ヒラギノ角ゴ Pro W3" charset="-128"/>
                  </a:rPr>
                  <a:t>curve shifts to the right so that inflation rises above </a:t>
                </a:r>
                <a:r>
                  <a:rPr lang="en-US" sz="2000" dirty="0">
                    <a:ea typeface="ヒラギノ角ゴ Pro W3" charset="-128"/>
                    <a:sym typeface="Symbol" charset="2"/>
                  </a:rPr>
                  <a:t></a:t>
                </a:r>
                <a:r>
                  <a:rPr lang="en-US" sz="2000" baseline="30000" dirty="0">
                    <a:ea typeface="ヒラギノ角ゴ Pro W3" charset="-128"/>
                    <a:sym typeface="Symbol" charset="2"/>
                  </a:rPr>
                  <a:t>T</a:t>
                </a:r>
                <a:r>
                  <a:rPr lang="en-US" sz="2000" dirty="0">
                    <a:ea typeface="ヒラギノ角ゴ Pro W3" charset="-128"/>
                    <a:sym typeface="Symbol" charset="2"/>
                  </a:rPr>
                  <a:t>).</a:t>
                </a:r>
                <a:endParaRPr lang="en-US" sz="2000" dirty="0">
                  <a:ea typeface="ヒラギノ角ゴ Pro W3" charset="-128"/>
                </a:endParaRPr>
              </a:p>
              <a:p>
                <a:pPr lvl="1"/>
                <a:r>
                  <a:rPr lang="en-US" sz="2000" dirty="0">
                    <a:ea typeface="ヒラギノ角ゴ Pro W3" charset="-128"/>
                  </a:rPr>
                  <a:t>If monetary policy is not credible, t</a:t>
                </a:r>
                <a:r>
                  <a:rPr lang="en-US" sz="2000" dirty="0"/>
                  <a:t>he public will worry that the monetary authorities </a:t>
                </a:r>
                <a:r>
                  <a:rPr lang="en-US" sz="2000" b="1" dirty="0"/>
                  <a:t>are willing to accept a higher inflation </a:t>
                </a:r>
                <a:r>
                  <a:rPr lang="en-US" sz="2000" dirty="0"/>
                  <a:t>rate than </a:t>
                </a:r>
                <a14:m>
                  <m:oMath xmlns:m="http://schemas.openxmlformats.org/officeDocument/2006/math">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ea typeface="Cambria Math" panose="02040503050406030204" pitchFamily="18" charset="0"/>
                          </a:rPr>
                          <m:t>𝜋</m:t>
                        </m:r>
                      </m:e>
                      <m:sup>
                        <m:r>
                          <a:rPr lang="en-US" sz="2000" b="0" i="1" dirty="0" smtClean="0">
                            <a:latin typeface="Cambria Math" panose="02040503050406030204" pitchFamily="18" charset="0"/>
                          </a:rPr>
                          <m:t>𝑇</m:t>
                        </m:r>
                      </m:sup>
                    </m:sSup>
                  </m:oMath>
                </a14:m>
                <a:r>
                  <a:rPr lang="en-US" sz="2000" dirty="0"/>
                  <a:t> and are </a:t>
                </a:r>
                <a:r>
                  <a:rPr lang="en-US" sz="2000" u="sng" dirty="0"/>
                  <a:t>not willing to drive the short-run aggregate demand curve back to AD1 </a:t>
                </a:r>
                <a:r>
                  <a:rPr lang="en-US" sz="2000" b="1" u="sng" dirty="0"/>
                  <a:t>quickly</a:t>
                </a:r>
                <a:r>
                  <a:rPr lang="en-US" sz="2000" dirty="0"/>
                  <a:t>.</a:t>
                </a:r>
              </a:p>
              <a:p>
                <a:pPr lvl="1"/>
                <a:r>
                  <a:rPr lang="en-US" sz="2000" dirty="0">
                    <a:ea typeface="ヒラギノ角ゴ Pro W3" charset="-128"/>
                  </a:rPr>
                  <a:t>Even if the central bank tightens monetary policy by shifting the</a:t>
                </a:r>
                <a:r>
                  <a:rPr lang="en-US" sz="2000" i="1" dirty="0">
                    <a:ea typeface="ヒラギノ角ゴ Pro W3" charset="-128"/>
                  </a:rPr>
                  <a:t> AD </a:t>
                </a:r>
                <a:r>
                  <a:rPr lang="en-US" sz="2000" dirty="0">
                    <a:ea typeface="ヒラギノ角ゴ Pro W3" charset="-128"/>
                  </a:rPr>
                  <a:t>curve back, inflation would have risen more than it would have if the central bank had credibility.</a:t>
                </a:r>
              </a:p>
              <a:p>
                <a:pPr lvl="1"/>
                <a:r>
                  <a:rPr lang="en-US" sz="2000" dirty="0">
                    <a:ea typeface="ヒラギノ角ゴ Pro W3" charset="-128"/>
                  </a:rPr>
                  <a:t>Monetary policy credibility has the benefit of stabilizing inflation in the short run when faced with positive demand shocks.</a:t>
                </a:r>
                <a:endParaRPr lang="en-US" sz="2000" dirty="0">
                  <a:ea typeface="ヒラギノ角ゴ Pro W3" charset="-128"/>
                  <a:sym typeface="Symbol"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r="-1778"/>
                </a:stretch>
              </a:blipFill>
            </p:spPr>
            <p:txBody>
              <a:bodyPr/>
              <a:lstStyle/>
              <a:p>
                <a:r>
                  <a:rPr lang="en-US">
                    <a:noFill/>
                  </a:rPr>
                  <a:t> </a:t>
                </a:r>
              </a:p>
            </p:txBody>
          </p:sp>
        </mc:Fallback>
      </mc:AlternateContent>
    </p:spTree>
    <p:extLst>
      <p:ext uri="{BB962C8B-B14F-4D97-AF65-F5344CB8AC3E}">
        <p14:creationId xmlns:p14="http://schemas.microsoft.com/office/powerpoint/2010/main" val="1362177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dirty="0">
                <a:ea typeface="ヒラギノ角ゴ Pro W3" charset="-128"/>
              </a:rPr>
              <a:t>Credibility and Negative Demand Shocks</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a:ea typeface="ヒラギノ角ゴ Pro W3" charset="-128"/>
                  </a:rPr>
                  <a:t>Negative aggregate demand shocks (the </a:t>
                </a:r>
                <a:r>
                  <a:rPr lang="en-US" sz="2000" i="1" dirty="0">
                    <a:ea typeface="ヒラギノ角ゴ Pro W3" charset="-128"/>
                  </a:rPr>
                  <a:t>AD</a:t>
                </a:r>
                <a:r>
                  <a:rPr lang="en-US" sz="2000" dirty="0">
                    <a:ea typeface="ヒラギノ角ゴ Pro W3" charset="-128"/>
                  </a:rPr>
                  <a:t> curve shifts to the left so that aggregate output falls below </a:t>
                </a:r>
                <a14:m>
                  <m:oMath xmlns:m="http://schemas.openxmlformats.org/officeDocument/2006/math">
                    <m:r>
                      <a:rPr lang="en-US" sz="2000" i="1" dirty="0" smtClean="0">
                        <a:latin typeface="Cambria Math" panose="02040503050406030204" pitchFamily="18" charset="0"/>
                        <a:ea typeface="ヒラギノ角ゴ Pro W3" charset="-128"/>
                      </a:rPr>
                      <m:t>𝑌</m:t>
                    </m:r>
                    <m:r>
                      <a:rPr lang="en-US" sz="2000" i="1" baseline="30000" dirty="0">
                        <a:latin typeface="Cambria Math" panose="02040503050406030204" pitchFamily="18" charset="0"/>
                        <a:ea typeface="ヒラギノ角ゴ Pro W3" charset="-128"/>
                        <a:sym typeface="Symbol" charset="2"/>
                      </a:rPr>
                      <m:t>𝑃</m:t>
                    </m:r>
                  </m:oMath>
                </a14:m>
                <a:r>
                  <a:rPr lang="en-US" sz="2000" dirty="0">
                    <a:ea typeface="ヒラギノ角ゴ Pro W3" charset="-128"/>
                    <a:sym typeface="Symbol" charset="2"/>
                  </a:rPr>
                  <a:t>).</a:t>
                </a:r>
                <a:endParaRPr lang="en-US" sz="2000" dirty="0">
                  <a:ea typeface="ヒラギノ角ゴ Pro W3" charset="-128"/>
                </a:endParaRPr>
              </a:p>
              <a:p>
                <a:pPr lvl="1"/>
                <a:r>
                  <a:rPr lang="en-US" sz="2000" dirty="0">
                    <a:ea typeface="ヒラギノ角ゴ Pro W3" charset="-128"/>
                  </a:rPr>
                  <a:t>If the central bank’</a:t>
                </a:r>
                <a:r>
                  <a:rPr lang="en-US" altLang="ja-JP" sz="2000" dirty="0">
                    <a:ea typeface="ヒラギノ角ゴ Pro W3" charset="-128"/>
                  </a:rPr>
                  <a:t>s credibility is weak, the public will see an </a:t>
                </a:r>
                <a:r>
                  <a:rPr lang="en-US" altLang="ja-JP" sz="2000" u="sng" dirty="0">
                    <a:ea typeface="ヒラギノ角ゴ Pro W3" charset="-128"/>
                  </a:rPr>
                  <a:t>easing of monetary policy as the central bank’s losing its commitment to the nominal anchor a</a:t>
                </a:r>
                <a:r>
                  <a:rPr lang="en-US" altLang="ja-JP" sz="2000" dirty="0">
                    <a:ea typeface="ヒラギノ角ゴ Pro W3" charset="-128"/>
                  </a:rPr>
                  <a:t>nd so it will pursue inflationary policy in the future.</a:t>
                </a:r>
              </a:p>
              <a:p>
                <a:pPr lvl="1"/>
                <a:r>
                  <a:rPr lang="en-US" sz="2000" dirty="0">
                    <a:ea typeface="ヒラギノ角ゴ Pro W3" charset="-128"/>
                  </a:rPr>
                  <a:t>The result is rising inflation expectations, so that the short-run </a:t>
                </a:r>
                <a:r>
                  <a:rPr lang="en-US" sz="2000" i="1" dirty="0">
                    <a:ea typeface="ヒラギノ角ゴ Pro W3" charset="-128"/>
                  </a:rPr>
                  <a:t>AS</a:t>
                </a:r>
                <a:r>
                  <a:rPr lang="en-US" sz="2000" dirty="0">
                    <a:ea typeface="ヒラギノ角ゴ Pro W3" charset="-128"/>
                  </a:rPr>
                  <a:t> curve will shift up to the left, so that aggregate output falls even further.</a:t>
                </a:r>
              </a:p>
              <a:p>
                <a:pPr lvl="1"/>
                <a:r>
                  <a:rPr lang="en-US" sz="2000" dirty="0">
                    <a:ea typeface="ヒラギノ角ゴ Pro W3" charset="-128"/>
                  </a:rPr>
                  <a:t>Monetary policy credibility has the benefit of stabilizing economic activity in the short run when faced with negative demand shocks.</a:t>
                </a:r>
                <a:endParaRPr lang="en-US" sz="2000" dirty="0">
                  <a:ea typeface="ヒラギノ角ゴ Pro W3" charset="-128"/>
                  <a:sym typeface="Symbol"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r="-519"/>
                </a:stretch>
              </a:blipFill>
            </p:spPr>
            <p:txBody>
              <a:bodyPr/>
              <a:lstStyle/>
              <a:p>
                <a:r>
                  <a:rPr lang="en-US">
                    <a:noFill/>
                  </a:rPr>
                  <a:t> </a:t>
                </a:r>
              </a:p>
            </p:txBody>
          </p:sp>
        </mc:Fallback>
      </mc:AlternateContent>
    </p:spTree>
    <p:extLst>
      <p:ext uri="{BB962C8B-B14F-4D97-AF65-F5344CB8AC3E}">
        <p14:creationId xmlns:p14="http://schemas.microsoft.com/office/powerpoint/2010/main" val="2723373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1 Credibility and Aggregate Demand Shocks</a:t>
            </a:r>
            <a:endParaRPr lang="en-US" dirty="0"/>
          </a:p>
        </p:txBody>
      </p:sp>
      <p:pic>
        <p:nvPicPr>
          <p:cNvPr id="3" name="Picture 2" descr="&quot;The vertical axis is labeled &quot;&quot;Inflation Rate, pi (percent)&quot;&quot; and the horizontal axis is labeled &quot;&quot;Aggregate output, Y.&quot;&quot; The line for L R A S is a vertical line at point Y P on the horizontal axis. The line for A S sub 1 slopes upward from lower left corner to the upper right corner intersecting the line for L R A S at point 1 (inflation rate equals pi T). A line, A S sub 3, parallel to line for A S sub 1, plotted above it, shows a upward shift in the A S curve. An up arrow points from A S sub 1 to A S sub 3. The line for A D sub 1 slopes downward from the upper left corner to the lower right corner and passes through point 1. A line, A D sub 2, parallel to line A D sub 1, plotted on the right, shows a rightward shift in the A D curve. This line intersects the A S sub 3 line at point 3 (inflation rate equals pi 3) and A S sub 1 line at point 2 (inflation rate equals pi 2, a point between p3 and pi T).  The horizontal lines are drawn connecting pi T to point 1, pi 2 to point 2, and pi 3 to point 3. An up arrow points from the line at pi T to the line at pi 3 and another up arrow points from the line at pi T to the line at pi 2. The vertical lines are drawn from point 3 and 2 to the points Y 3 and Y 2 respectively on the horizontal axis. A right arrow points from the line for L R A S to the line at Y 3 and another right arrow points from the line for L R A S to the line at Y 2. The four steps shown are:&#10;Step 1. Positive aggregate demand shock shifts the A D curve rightward…&#10;Step 2. moving the economy to point 2.&#10;Step 3. With no credibility, the A S curve shifts upward,…&#10;Step 4. moving the economy to point 3 and inflation rises even high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960" y="1295928"/>
            <a:ext cx="3749040" cy="50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60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997A-420B-4382-B421-FDFEA22C19E3}"/>
              </a:ext>
            </a:extLst>
          </p:cNvPr>
          <p:cNvSpPr>
            <a:spLocks noGrp="1"/>
          </p:cNvSpPr>
          <p:nvPr>
            <p:ph type="title"/>
          </p:nvPr>
        </p:nvSpPr>
        <p:spPr/>
        <p:txBody>
          <a:bodyPr/>
          <a:lstStyle/>
          <a:p>
            <a:r>
              <a:rPr lang="en-US" dirty="0"/>
              <a:t>Adaptive Expectations </a:t>
            </a:r>
            <a:r>
              <a:rPr lang="en-US" sz="2000" b="0" dirty="0"/>
              <a:t>(3 of 3)</a:t>
            </a:r>
            <a:endParaRPr lang="en-US" dirty="0"/>
          </a:p>
        </p:txBody>
      </p:sp>
      <p:sp>
        <p:nvSpPr>
          <p:cNvPr id="3" name="Content Placeholder 2">
            <a:extLst>
              <a:ext uri="{FF2B5EF4-FFF2-40B4-BE49-F238E27FC236}">
                <a16:creationId xmlns:a16="http://schemas.microsoft.com/office/drawing/2014/main" id="{B82A3D50-A432-495F-B1EE-F7F9ED02DB6D}"/>
              </a:ext>
            </a:extLst>
          </p:cNvPr>
          <p:cNvSpPr>
            <a:spLocks noGrp="1"/>
          </p:cNvSpPr>
          <p:nvPr>
            <p:ph idx="1"/>
          </p:nvPr>
        </p:nvSpPr>
        <p:spPr/>
        <p:txBody>
          <a:bodyPr/>
          <a:lstStyle/>
          <a:p>
            <a:r>
              <a:rPr lang="en-US" sz="2000" dirty="0"/>
              <a:t>To address these objections to the validity of adaptive expectations, </a:t>
            </a:r>
            <a:r>
              <a:rPr lang="en-US" sz="2000" u="sng" dirty="0"/>
              <a:t>John </a:t>
            </a:r>
            <a:r>
              <a:rPr lang="en-US" sz="2000" u="sng" dirty="0" err="1"/>
              <a:t>Muth</a:t>
            </a:r>
            <a:r>
              <a:rPr lang="en-US" sz="2000" u="sng" dirty="0"/>
              <a:t> </a:t>
            </a:r>
            <a:r>
              <a:rPr lang="en-US" sz="2000" dirty="0"/>
              <a:t>developed an alternative theory of expectations, called </a:t>
            </a:r>
            <a:r>
              <a:rPr lang="en-US" sz="2000" b="1" dirty="0"/>
              <a:t>rational expectations</a:t>
            </a:r>
            <a:r>
              <a:rPr lang="en-US" sz="2000" dirty="0"/>
              <a:t>, which can be stated as follows: </a:t>
            </a:r>
          </a:p>
          <a:p>
            <a:pPr marL="0" indent="0">
              <a:buNone/>
            </a:pPr>
            <a:endParaRPr lang="en-US" sz="2000" dirty="0"/>
          </a:p>
          <a:p>
            <a:pPr lvl="1"/>
            <a:r>
              <a:rPr lang="en-US" sz="2000" dirty="0"/>
              <a:t>Expectations will be identical to </a:t>
            </a:r>
            <a:r>
              <a:rPr lang="en-US" sz="2000" b="1" dirty="0"/>
              <a:t>optimal forecasts </a:t>
            </a:r>
            <a:r>
              <a:rPr lang="en-US" sz="2000" dirty="0"/>
              <a:t>(the </a:t>
            </a:r>
            <a:r>
              <a:rPr lang="en-US" sz="2000" u="sng" dirty="0"/>
              <a:t>best guess of the future</a:t>
            </a:r>
            <a:r>
              <a:rPr lang="en-US" sz="2000" dirty="0"/>
              <a:t>) </a:t>
            </a:r>
            <a:r>
              <a:rPr lang="en-US" sz="2000" b="1" dirty="0"/>
              <a:t>using all available information</a:t>
            </a:r>
            <a:r>
              <a:rPr lang="en-US" sz="2000" dirty="0"/>
              <a:t>.</a:t>
            </a:r>
          </a:p>
          <a:p>
            <a:endParaRPr lang="en-US" dirty="0"/>
          </a:p>
        </p:txBody>
      </p:sp>
    </p:spTree>
    <p:extLst>
      <p:ext uri="{BB962C8B-B14F-4D97-AF65-F5344CB8AC3E}">
        <p14:creationId xmlns:p14="http://schemas.microsoft.com/office/powerpoint/2010/main" val="2234099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dirty="0">
                <a:ea typeface="ヒラギノ角ゴ Pro W3" charset="-128"/>
              </a:rPr>
              <a:t>Credibility and Aggregate Supply Shocks</a:t>
            </a:r>
            <a:r>
              <a:rPr lang="en-US" sz="2000" b="0" dirty="0">
                <a:ea typeface="ヒラギノ角ゴ Pro W3" charset="-128"/>
              </a:rPr>
              <a:t> (1 of 2)</a:t>
            </a:r>
            <a:endParaRPr lang="en-US" sz="2000" dirty="0"/>
          </a:p>
        </p:txBody>
      </p:sp>
      <p:sp>
        <p:nvSpPr>
          <p:cNvPr id="3" name="Content Placeholder 2"/>
          <p:cNvSpPr>
            <a:spLocks noGrp="1"/>
          </p:cNvSpPr>
          <p:nvPr>
            <p:ph idx="1"/>
          </p:nvPr>
        </p:nvSpPr>
        <p:spPr/>
        <p:txBody>
          <a:bodyPr/>
          <a:lstStyle/>
          <a:p>
            <a:r>
              <a:rPr lang="en-US" sz="2000" dirty="0">
                <a:ea typeface="ヒラギノ角ゴ Pro W3" charset="-128"/>
              </a:rPr>
              <a:t>Negative aggregate supply shocks (the short-run </a:t>
            </a:r>
            <a:r>
              <a:rPr lang="en-US" sz="2000" i="1" dirty="0">
                <a:ea typeface="ヒラギノ角ゴ Pro W3" charset="-128"/>
              </a:rPr>
              <a:t>AS </a:t>
            </a:r>
            <a:r>
              <a:rPr lang="en-US" sz="2000" dirty="0">
                <a:ea typeface="ヒラギノ角ゴ Pro W3" charset="-128"/>
              </a:rPr>
              <a:t>curve shifts to the left</a:t>
            </a:r>
            <a:r>
              <a:rPr lang="en-US" sz="2000" dirty="0">
                <a:ea typeface="ヒラギノ角ゴ Pro W3" charset="-128"/>
                <a:sym typeface="Symbol" charset="2"/>
              </a:rPr>
              <a:t>).</a:t>
            </a:r>
          </a:p>
          <a:p>
            <a:r>
              <a:rPr lang="en-US" sz="2000" dirty="0"/>
              <a:t>How much the aggregate supply curve will shift, however, depends on the amount of credibility monetary authorities have.</a:t>
            </a:r>
          </a:p>
          <a:p>
            <a:endParaRPr lang="en-US" sz="2000" dirty="0">
              <a:ea typeface="ヒラギノ角ゴ Pro W3" charset="-128"/>
            </a:endParaRPr>
          </a:p>
          <a:p>
            <a:pPr lvl="1"/>
            <a:r>
              <a:rPr lang="en-US" sz="2000" dirty="0">
                <a:ea typeface="ヒラギノ角ゴ Pro W3" charset="-128"/>
              </a:rPr>
              <a:t>If the credibility of the nominal anchor is credible, inflation expectations will not rise, so the short-run </a:t>
            </a:r>
            <a:r>
              <a:rPr lang="en-US" sz="2000" i="1" dirty="0">
                <a:ea typeface="ヒラギノ角ゴ Pro W3" charset="-128"/>
              </a:rPr>
              <a:t>AS </a:t>
            </a:r>
            <a:r>
              <a:rPr lang="en-US" sz="2000" dirty="0">
                <a:ea typeface="ヒラギノ角ゴ Pro W3" charset="-128"/>
              </a:rPr>
              <a:t>curve will not shift further.</a:t>
            </a:r>
          </a:p>
        </p:txBody>
      </p:sp>
    </p:spTree>
    <p:extLst>
      <p:ext uri="{BB962C8B-B14F-4D97-AF65-F5344CB8AC3E}">
        <p14:creationId xmlns:p14="http://schemas.microsoft.com/office/powerpoint/2010/main" val="16675589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F3FD-9D20-43C7-B7FE-DE5C09C3E816}"/>
              </a:ext>
            </a:extLst>
          </p:cNvPr>
          <p:cNvSpPr>
            <a:spLocks noGrp="1"/>
          </p:cNvSpPr>
          <p:nvPr>
            <p:ph type="title"/>
          </p:nvPr>
        </p:nvSpPr>
        <p:spPr/>
        <p:txBody>
          <a:bodyPr/>
          <a:lstStyle/>
          <a:p>
            <a:r>
              <a:rPr lang="en-US" dirty="0">
                <a:ea typeface="ヒラギノ角ゴ Pro W3" charset="-128"/>
              </a:rPr>
              <a:t>Credibility and Aggregate Supply Shocks</a:t>
            </a:r>
            <a:r>
              <a:rPr lang="en-US" sz="2000" b="0" dirty="0">
                <a:ea typeface="ヒラギノ角ゴ Pro W3" charset="-128"/>
              </a:rPr>
              <a:t> </a:t>
            </a:r>
            <a:br>
              <a:rPr lang="en-US" sz="2000" b="0" dirty="0">
                <a:ea typeface="ヒラギノ角ゴ Pro W3" charset="-128"/>
              </a:rPr>
            </a:br>
            <a:r>
              <a:rPr lang="en-US" sz="2000" b="0" dirty="0">
                <a:ea typeface="ヒラギノ角ゴ Pro W3" charset="-128"/>
              </a:rPr>
              <a:t>(2 of 2)</a:t>
            </a:r>
            <a:endParaRPr lang="en-US" dirty="0"/>
          </a:p>
        </p:txBody>
      </p:sp>
      <p:sp>
        <p:nvSpPr>
          <p:cNvPr id="3" name="Content Placeholder 2">
            <a:extLst>
              <a:ext uri="{FF2B5EF4-FFF2-40B4-BE49-F238E27FC236}">
                <a16:creationId xmlns:a16="http://schemas.microsoft.com/office/drawing/2014/main" id="{3F4A7623-D03E-4C1D-ABA1-07078AA9A3F0}"/>
              </a:ext>
            </a:extLst>
          </p:cNvPr>
          <p:cNvSpPr>
            <a:spLocks noGrp="1"/>
          </p:cNvSpPr>
          <p:nvPr>
            <p:ph idx="1"/>
          </p:nvPr>
        </p:nvSpPr>
        <p:spPr/>
        <p:txBody>
          <a:bodyPr/>
          <a:lstStyle/>
          <a:p>
            <a:pPr lvl="1"/>
            <a:r>
              <a:rPr lang="en-US" sz="2000" dirty="0">
                <a:ea typeface="ヒラギノ角ゴ Pro W3" charset="-128"/>
              </a:rPr>
              <a:t>If the credibility of the nominal anchor is weak, then inflation expectations will rise, so the short-run</a:t>
            </a:r>
            <a:r>
              <a:rPr lang="en-US" sz="2000" i="1" dirty="0">
                <a:ea typeface="ヒラギノ角ゴ Pro W3" charset="-128"/>
              </a:rPr>
              <a:t> AS </a:t>
            </a:r>
            <a:r>
              <a:rPr lang="en-US" sz="2000" dirty="0">
                <a:ea typeface="ヒラギノ角ゴ Pro W3" charset="-128"/>
              </a:rPr>
              <a:t>curve will shift further up and to the left, causing even higher inflation and lower output.</a:t>
            </a:r>
          </a:p>
          <a:p>
            <a:pPr marL="457200" lvl="1" indent="0">
              <a:buNone/>
            </a:pPr>
            <a:endParaRPr lang="en-US" sz="2000" dirty="0">
              <a:ea typeface="ヒラギノ角ゴ Pro W3" charset="-128"/>
            </a:endParaRPr>
          </a:p>
          <a:p>
            <a:pPr lvl="1"/>
            <a:r>
              <a:rPr lang="en-US" sz="2000" dirty="0">
                <a:ea typeface="ヒラギノ角ゴ Pro W3" charset="-128"/>
              </a:rPr>
              <a:t>Monetary policy credibility has the benefit of producing better outcomes on both inflation and output in the short run when faced with negative supply shocks.</a:t>
            </a:r>
            <a:endParaRPr lang="en-US" sz="2000" dirty="0">
              <a:ea typeface="ヒラギノ角ゴ Pro W3" charset="-128"/>
              <a:sym typeface="Symbol" charset="2"/>
            </a:endParaRPr>
          </a:p>
          <a:p>
            <a:endParaRPr lang="en-US" dirty="0"/>
          </a:p>
        </p:txBody>
      </p:sp>
    </p:spTree>
    <p:extLst>
      <p:ext uri="{BB962C8B-B14F-4D97-AF65-F5344CB8AC3E}">
        <p14:creationId xmlns:p14="http://schemas.microsoft.com/office/powerpoint/2010/main" val="36993659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2 Credibility and Aggregate Supply Shocks</a:t>
            </a:r>
            <a:endParaRPr lang="en-US" dirty="0"/>
          </a:p>
        </p:txBody>
      </p:sp>
      <p:pic>
        <p:nvPicPr>
          <p:cNvPr id="3" name="Picture 2" descr="&quot;The vertical axis is labeled &quot;Inflation Rate, pi (percent)&quot; and the horizontal axis is labeled &quot;Aggregate output, Y.&quot; The line for L R A S is a vertical line at point Y P on the horizontal axis. The line for A S sub 1 slopes upward from lower left corner to the upper right corner intersecting the line for L R A S at point 1 (inflation rate equals pi T). A line, A S sub 2, parallel to line for A S sub 1, plotted above it, shows a upward shift in the A S curve. An up arrow points from A S sub 1 to A S sub 2. A line (A S sub 3) parallel to line for A S sub 2 above it shows a upward shift in the A S curve. An up arrow points from A S sub 2 to A S sub 3. The line for A D sub 1 slopes downward from the upper left corner to the lower right corner and intersects the line for A S sub 3 at point 3 (inflation rate equals pi 3), the line for A S sub 2 at point 2 (inflation rate equals pi 2), and the line for A S sub 1 at point 1 (inflation rate equals pi 1). The horizontal lines are drawn connecting pi 1 to point 1, pi 2 to point 2, and pi 3 to point 3. An up arrow points from the line at pi 1 to the line at pi 3 and another up arrow points from the line at pi T to the line at pi 2. The vertical lines are drawn from point 3 and 2 to the points Y 3 and Y 2 respectively on the horizontal axis. A left arrow points from the line for L R A S to the line at Y 3 and another left arrow points from the line for L R A S to the line at Y 2. The four steps shown are:&#10;Step 1. With high credibility, the short-run aggregate supply curve shifts to A S2…&#10;Step 2. and economy moves to point 2, with a smaller decline in output and a smaller rise in inflation.&#10;Step 3. With low credibility, the short-run aggregate supply curve shifts even further to A S sub 3…&#10;Step 4. and economy moves to point 3, with a&#10;larger decline in output and a larger rise in infla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928" y="1532654"/>
            <a:ext cx="7205472" cy="473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09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Credibility and Anti-Inflation Policy</a:t>
            </a:r>
            <a:endParaRPr lang="en-US" dirty="0"/>
          </a:p>
        </p:txBody>
      </p:sp>
      <p:sp>
        <p:nvSpPr>
          <p:cNvPr id="3" name="Content Placeholder 2"/>
          <p:cNvSpPr>
            <a:spLocks noGrp="1"/>
          </p:cNvSpPr>
          <p:nvPr>
            <p:ph idx="1"/>
          </p:nvPr>
        </p:nvSpPr>
        <p:spPr/>
        <p:txBody>
          <a:bodyPr/>
          <a:lstStyle/>
          <a:p>
            <a:r>
              <a:rPr lang="en-US" sz="2000" dirty="0"/>
              <a:t>Suppose the economy has settled into a sustained 10% inflation rate. Now suppose a new Federal Reserve chair is appointed who decides that inflation must be stopped. The new chair convinces the FOMC to autonomously tighten monetary policy:</a:t>
            </a:r>
          </a:p>
          <a:p>
            <a:endParaRPr lang="en-US" sz="2000" dirty="0"/>
          </a:p>
          <a:p>
            <a:pPr lvl="1"/>
            <a:r>
              <a:rPr lang="en-US" altLang="ja-JP" sz="2000" dirty="0">
                <a:ea typeface="ＭＳ Ｐゴシック" charset="-128"/>
              </a:rPr>
              <a:t>The greater the credibility of the central bank as an inflation fighter, the more rapid the decline in inflation and the lower the loss of output to achieve the inflation objective.</a:t>
            </a:r>
          </a:p>
          <a:p>
            <a:pPr lvl="1"/>
            <a:r>
              <a:rPr lang="en-US" altLang="ja-JP" sz="2000" dirty="0">
                <a:ea typeface="ＭＳ Ｐゴシック" charset="-128"/>
              </a:rPr>
              <a:t>If the central bank has very little credibility, then the public will not be convinced that the central bank will stay the course to reduce inflation, and they will not revise their inflation expectations.</a:t>
            </a:r>
            <a:endParaRPr lang="en-US" sz="2000" dirty="0">
              <a:ea typeface="ヒラギノ角ゴ Pro W3" charset="-128"/>
            </a:endParaRPr>
          </a:p>
        </p:txBody>
      </p:sp>
    </p:spTree>
    <p:extLst>
      <p:ext uri="{BB962C8B-B14F-4D97-AF65-F5344CB8AC3E}">
        <p14:creationId xmlns:p14="http://schemas.microsoft.com/office/powerpoint/2010/main" val="2700779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4 Credibility and Anti-Inflation Policy</a:t>
            </a:r>
            <a:endParaRPr lang="en-US" dirty="0"/>
          </a:p>
        </p:txBody>
      </p:sp>
      <p:pic>
        <p:nvPicPr>
          <p:cNvPr id="3" name="Picture 2" descr="&quot;The vertical axis is labeled &quot;&quot;Inflation Rate, pi (percent)&quot;&quot; and the horizontal axis is labeled &quot;&quot;Aggregate output, Y.&quot;&quot; The line for L R A S is a vertical line at point Y P on the horizontal axis. The line for A S sub 1 slopes upward from lower left corner to the upper right corner intersecting the line for L R A S at point 1 (inflation rate equals pi 1 equals 10 percent). A line, A S sub 3, parallel to line for A S sub 1, plotted below it, shows a downward shift in the A S curve. A down arrow points from A S sub 1 to A S sub 3. A line, A S sub 4, parallel to line for A S sub 3, plotted below it shows a downward shift in the A S curve. The line for A D sub 1 slopes downward from the upper left corner to the lower right corner and intersects the line for A S sub 1 at point 1. A line, A D sub 4, parallel to line for A D sub 1, plotted on the left shows a leftward shift in the A D curve. The line intersects the line for A S sub 1 at point 2 (inflation rate equals pi 2), the line for A S sub 3 at point 3 (inflation rate equals pi 3), and the line for A S4 at point 4 (inflation rate equals pi 4 equals 2 percent). The horizontal lines are drawn connecting pi 1 to point 1, pi 2 to point 2, pi 3 to point 3, and pi 4 to point 4. A down arrow points from the line at pi 1 to the line at pi 3 and another down arrow points from the line at pi 1 to the line at pi 2. The vertical lines are drawn from point 3 and 2 to the points Y 3 and Y 2 respectively on the horizontal axis. A left arrow points from the line for L R A S to the line at Y 3 and another left arrow points from the line for L R A S to the line at Y 2. The four steps shown are:&#10;Step 1. Autonomous monetary tightening shifts the A D curve to the left . . .&#10;Step 2. moving the economy to point 2 if the central bank does not have credibility, where both output and inflation fall.&#10;Step 3. moving the economy to point 3 if the central bank has credibility, where output falls by less and inflation by more.&#10;Step 4. Eventually economy moves to point 4 where inflation falls to 2 perc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48" y="1625640"/>
            <a:ext cx="8074152" cy="452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348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History of Federal Reserve Credibility</a:t>
            </a:r>
            <a:br>
              <a:rPr lang="en-US" dirty="0"/>
            </a:br>
            <a:endParaRPr lang="en-US" sz="2000" b="0" dirty="0"/>
          </a:p>
        </p:txBody>
      </p:sp>
      <p:sp>
        <p:nvSpPr>
          <p:cNvPr id="3" name="Content Placeholder 2"/>
          <p:cNvSpPr>
            <a:spLocks noGrp="1"/>
          </p:cNvSpPr>
          <p:nvPr>
            <p:ph idx="1"/>
          </p:nvPr>
        </p:nvSpPr>
        <p:spPr/>
        <p:txBody>
          <a:bodyPr/>
          <a:lstStyle/>
          <a:p>
            <a:r>
              <a:rPr lang="en-US" sz="2000" dirty="0"/>
              <a:t>The history of Federal Reserve policymaking suggests that the Fed has not always done what it set out to do. In fact, during the 1970s, the chair of the Federal Reserve.</a:t>
            </a:r>
          </a:p>
          <a:p>
            <a:r>
              <a:rPr lang="en-US" sz="2000" dirty="0"/>
              <a:t>Board at the time, Arthur Burns, repeatedly announced that the Fed would pursue a vigorous anti-inflation policy, yet instead of raising real interest rates when inflation rose, he actually lowered them. </a:t>
            </a:r>
          </a:p>
          <a:p>
            <a:pPr lvl="1"/>
            <a:r>
              <a:rPr lang="en-US" sz="2000" dirty="0"/>
              <a:t>Such episodes reduced the credibility of the Federal Reserve in the eyes of the public.</a:t>
            </a:r>
          </a:p>
          <a:p>
            <a:r>
              <a:rPr lang="en-US" sz="2000" dirty="0"/>
              <a:t>The resulting lack of credibility had serious consequences:</a:t>
            </a:r>
          </a:p>
          <a:p>
            <a:pPr lvl="1"/>
            <a:r>
              <a:rPr lang="en-US" sz="2000" dirty="0"/>
              <a:t>The reduction of inflation that occurred from 1981 to 1984 was bought at a very high cost; the 1981–1982 recession that helped bring down the inflation rate was one of the most severe recessions of the post–World War II period.</a:t>
            </a:r>
          </a:p>
          <a:p>
            <a:endParaRPr lang="en-US" sz="2000" dirty="0"/>
          </a:p>
          <a:p>
            <a:endParaRPr lang="en-US" sz="2000" dirty="0"/>
          </a:p>
          <a:p>
            <a:endParaRPr lang="en-US" sz="2000" dirty="0">
              <a:ea typeface="ヒラギノ角ゴ Pro W3" charset="-128"/>
            </a:endParaRPr>
          </a:p>
        </p:txBody>
      </p:sp>
    </p:spTree>
    <p:extLst>
      <p:ext uri="{BB962C8B-B14F-4D97-AF65-F5344CB8AC3E}">
        <p14:creationId xmlns:p14="http://schemas.microsoft.com/office/powerpoint/2010/main" val="769216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Application: </a:t>
            </a:r>
            <a:r>
              <a:rPr lang="en-US" altLang="ja-JP" dirty="0">
                <a:ea typeface="ＭＳ Ｐゴシック" charset="-128"/>
              </a:rPr>
              <a:t>Credibility and the Reagan Budget Deficits</a:t>
            </a:r>
            <a:endParaRPr lang="en-US" dirty="0"/>
          </a:p>
        </p:txBody>
      </p:sp>
      <p:sp>
        <p:nvSpPr>
          <p:cNvPr id="3" name="Content Placeholder 2"/>
          <p:cNvSpPr>
            <a:spLocks noGrp="1"/>
          </p:cNvSpPr>
          <p:nvPr>
            <p:ph idx="1"/>
          </p:nvPr>
        </p:nvSpPr>
        <p:spPr/>
        <p:txBody>
          <a:bodyPr/>
          <a:lstStyle/>
          <a:p>
            <a:r>
              <a:rPr lang="en-US" altLang="ja-JP" sz="2000" dirty="0">
                <a:ea typeface="ＭＳ Ｐゴシック" charset="-128"/>
              </a:rPr>
              <a:t>The Reagan administration was strongly criticized for creating huge budget deficits by cutting taxes in the early 1980s.</a:t>
            </a:r>
          </a:p>
          <a:p>
            <a:r>
              <a:rPr lang="en-US" altLang="ja-JP" sz="2000" dirty="0">
                <a:ea typeface="ＭＳ Ｐゴシック" charset="-128"/>
              </a:rPr>
              <a:t>Although many economists agree that the Fed’s anti-inflation program lacked credibility, not all agree that the Reagan budget deficits were the cause of that lack of credibility.</a:t>
            </a:r>
          </a:p>
          <a:p>
            <a:r>
              <a:rPr lang="en-US" altLang="ja-JP" sz="2000" dirty="0">
                <a:ea typeface="ＭＳ Ｐゴシック" charset="-128"/>
              </a:rPr>
              <a:t>The conclusion that the Reagan budget deficits helped create a more severe recession in 1981–1982 is controversial.</a:t>
            </a:r>
            <a:endParaRPr lang="en-US" sz="2000" dirty="0">
              <a:ea typeface="ヒラギノ角ゴ Pro W3" charset="-128"/>
            </a:endParaRPr>
          </a:p>
        </p:txBody>
      </p:sp>
    </p:spTree>
    <p:extLst>
      <p:ext uri="{BB962C8B-B14F-4D97-AF65-F5344CB8AC3E}">
        <p14:creationId xmlns:p14="http://schemas.microsoft.com/office/powerpoint/2010/main" val="2904920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Approaches to Establishing Central Bank Credibility</a:t>
            </a:r>
            <a:r>
              <a:rPr lang="en-US" sz="2000" b="0" dirty="0">
                <a:ea typeface="ヒラギノ角ゴ Pro W3" charset="-128"/>
              </a:rPr>
              <a:t> (1 of 1)</a:t>
            </a:r>
            <a:endParaRPr lang="en-US" sz="2000" dirty="0"/>
          </a:p>
        </p:txBody>
      </p:sp>
      <p:sp>
        <p:nvSpPr>
          <p:cNvPr id="3" name="Content Placeholder 2"/>
          <p:cNvSpPr>
            <a:spLocks noGrp="1"/>
          </p:cNvSpPr>
          <p:nvPr>
            <p:ph idx="1"/>
          </p:nvPr>
        </p:nvSpPr>
        <p:spPr/>
        <p:txBody>
          <a:bodyPr/>
          <a:lstStyle/>
          <a:p>
            <a:r>
              <a:rPr lang="en-US" sz="2000" b="1" dirty="0">
                <a:ea typeface="ヒラギノ角ゴ Pro W3" charset="-128"/>
              </a:rPr>
              <a:t>Inflation Targeting </a:t>
            </a:r>
            <a:r>
              <a:rPr lang="en-US" sz="2000" dirty="0">
                <a:ea typeface="ヒラギノ角ゴ Pro W3" charset="-128"/>
              </a:rPr>
              <a:t>is a strategy that involves:</a:t>
            </a:r>
          </a:p>
          <a:p>
            <a:pPr lvl="1"/>
            <a:r>
              <a:rPr lang="en-US" sz="2000" dirty="0">
                <a:ea typeface="ＭＳ Ｐゴシック" charset="-128"/>
              </a:rPr>
              <a:t>Public announcement of medium-term inflation targets</a:t>
            </a:r>
          </a:p>
          <a:p>
            <a:pPr lvl="1"/>
            <a:r>
              <a:rPr lang="en-US" sz="2000" dirty="0">
                <a:ea typeface="ＭＳ Ｐゴシック" charset="-128"/>
              </a:rPr>
              <a:t>An institutional commitment to </a:t>
            </a:r>
            <a:r>
              <a:rPr lang="en-US" sz="2000" b="1" dirty="0">
                <a:ea typeface="ＭＳ Ｐゴシック" charset="-128"/>
              </a:rPr>
              <a:t>price stability </a:t>
            </a:r>
            <a:r>
              <a:rPr lang="en-US" sz="2000" dirty="0">
                <a:ea typeface="ＭＳ Ｐゴシック" charset="-128"/>
              </a:rPr>
              <a:t>as the primary, long-run goal of monetary policy </a:t>
            </a:r>
          </a:p>
          <a:p>
            <a:pPr lvl="1"/>
            <a:r>
              <a:rPr lang="en-US" sz="2000" dirty="0">
                <a:ea typeface="ＭＳ Ｐゴシック" charset="-128"/>
              </a:rPr>
              <a:t>An information-inclusive approach in which policy makers use many variables in making decisions about policy (</a:t>
            </a:r>
            <a:r>
              <a:rPr lang="en-US" sz="2000" b="1" dirty="0">
                <a:ea typeface="ＭＳ Ｐゴシック" charset="-128"/>
              </a:rPr>
              <a:t>rational expectations</a:t>
            </a:r>
            <a:r>
              <a:rPr lang="en-US" sz="2000" dirty="0">
                <a:ea typeface="ＭＳ Ｐゴシック" charset="-128"/>
              </a:rPr>
              <a:t>)</a:t>
            </a:r>
          </a:p>
          <a:p>
            <a:pPr lvl="1"/>
            <a:r>
              <a:rPr lang="en-US" sz="2000" b="1" dirty="0">
                <a:ea typeface="ＭＳ Ｐゴシック" charset="-128"/>
              </a:rPr>
              <a:t>Increased transparency </a:t>
            </a:r>
            <a:r>
              <a:rPr lang="en-US" sz="2000" dirty="0">
                <a:ea typeface="ＭＳ Ｐゴシック" charset="-128"/>
              </a:rPr>
              <a:t>of the monetary policy strategy through communication with the public and the markets</a:t>
            </a:r>
          </a:p>
          <a:p>
            <a:pPr lvl="1"/>
            <a:r>
              <a:rPr lang="en-US" sz="2000" b="1" dirty="0">
                <a:ea typeface="ＭＳ Ｐゴシック" charset="-128"/>
              </a:rPr>
              <a:t>Increased accountability </a:t>
            </a:r>
            <a:r>
              <a:rPr lang="en-US" sz="2000" dirty="0">
                <a:ea typeface="ＭＳ Ｐゴシック" charset="-128"/>
              </a:rPr>
              <a:t>of the central bank for attaining its inflation objectives</a:t>
            </a:r>
          </a:p>
        </p:txBody>
      </p:sp>
    </p:spTree>
    <p:extLst>
      <p:ext uri="{BB962C8B-B14F-4D97-AF65-F5344CB8AC3E}">
        <p14:creationId xmlns:p14="http://schemas.microsoft.com/office/powerpoint/2010/main" val="2064648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Approaches to Establishing Central Bank Credibility</a:t>
            </a:r>
            <a:r>
              <a:rPr lang="en-US" sz="2000" b="0" dirty="0">
                <a:ea typeface="ヒラギノ角ゴ Pro W3" charset="-128"/>
              </a:rPr>
              <a:t> (2 of 3)</a:t>
            </a:r>
            <a:endParaRPr lang="en-US" sz="2000" dirty="0"/>
          </a:p>
        </p:txBody>
      </p:sp>
      <p:sp>
        <p:nvSpPr>
          <p:cNvPr id="3" name="Content Placeholder 2"/>
          <p:cNvSpPr>
            <a:spLocks noGrp="1"/>
          </p:cNvSpPr>
          <p:nvPr>
            <p:ph idx="1"/>
          </p:nvPr>
        </p:nvSpPr>
        <p:spPr/>
        <p:txBody>
          <a:bodyPr/>
          <a:lstStyle/>
          <a:p>
            <a:r>
              <a:rPr lang="en-US" sz="2000" b="1" dirty="0">
                <a:ea typeface="ヒラギノ角ゴ Pro W3" charset="-128"/>
              </a:rPr>
              <a:t>Exchange Rate Targeting</a:t>
            </a:r>
          </a:p>
          <a:p>
            <a:pPr lvl="1"/>
            <a:r>
              <a:rPr lang="en-US" sz="2000" dirty="0"/>
              <a:t>Some countries have successfully kept inflation under control by pegging their currency’s exchange rate to the currency of an anchor country that already has a strong nominal anchor. </a:t>
            </a:r>
          </a:p>
          <a:p>
            <a:pPr lvl="1"/>
            <a:endParaRPr lang="en-US" sz="2000" b="1" dirty="0">
              <a:ea typeface="ヒラギノ角ゴ Pro W3" charset="-128"/>
            </a:endParaRPr>
          </a:p>
          <a:p>
            <a:r>
              <a:rPr lang="en-US" sz="2000" b="1" dirty="0">
                <a:ea typeface="ヒラギノ角ゴ Pro W3" charset="-128"/>
              </a:rPr>
              <a:t>Nominal GDP Targeting</a:t>
            </a:r>
          </a:p>
          <a:p>
            <a:pPr lvl="1"/>
            <a:r>
              <a:rPr lang="en-US" sz="2000" dirty="0">
                <a:ea typeface="ヒラギノ角ゴ Pro W3" charset="-128"/>
              </a:rPr>
              <a:t>the central bank announces an objective of hitting a particular level of nominal GDP growth</a:t>
            </a:r>
          </a:p>
          <a:p>
            <a:pPr lvl="1"/>
            <a:endParaRPr lang="en-US" sz="2000" b="1" dirty="0">
              <a:ea typeface="ヒラギノ角ゴ Pro W3" charset="-128"/>
            </a:endParaRPr>
          </a:p>
        </p:txBody>
      </p:sp>
    </p:spTree>
    <p:extLst>
      <p:ext uri="{BB962C8B-B14F-4D97-AF65-F5344CB8AC3E}">
        <p14:creationId xmlns:p14="http://schemas.microsoft.com/office/powerpoint/2010/main" val="2566244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C69B-2627-4C13-BB07-F31D8F2A5A59}"/>
              </a:ext>
            </a:extLst>
          </p:cNvPr>
          <p:cNvSpPr>
            <a:spLocks noGrp="1"/>
          </p:cNvSpPr>
          <p:nvPr>
            <p:ph type="title"/>
          </p:nvPr>
        </p:nvSpPr>
        <p:spPr/>
        <p:txBody>
          <a:bodyPr/>
          <a:lstStyle/>
          <a:p>
            <a:r>
              <a:rPr lang="en-US" altLang="ja-JP" dirty="0">
                <a:ea typeface="ＭＳ Ｐゴシック" charset="-128"/>
              </a:rPr>
              <a:t>Approaches to Establishing Central Bank Credibility</a:t>
            </a:r>
            <a:r>
              <a:rPr lang="en-US" sz="2000" b="0" dirty="0">
                <a:ea typeface="ヒラギノ角ゴ Pro W3" charset="-128"/>
              </a:rPr>
              <a:t> (3 of 3)</a:t>
            </a:r>
            <a:endParaRPr lang="en-US" dirty="0"/>
          </a:p>
        </p:txBody>
      </p:sp>
      <p:sp>
        <p:nvSpPr>
          <p:cNvPr id="3" name="Content Placeholder 2">
            <a:extLst>
              <a:ext uri="{FF2B5EF4-FFF2-40B4-BE49-F238E27FC236}">
                <a16:creationId xmlns:a16="http://schemas.microsoft.com/office/drawing/2014/main" id="{8B108E26-6469-4E39-A61D-1E9956276BCA}"/>
              </a:ext>
            </a:extLst>
          </p:cNvPr>
          <p:cNvSpPr>
            <a:spLocks noGrp="1"/>
          </p:cNvSpPr>
          <p:nvPr>
            <p:ph idx="1"/>
          </p:nvPr>
        </p:nvSpPr>
        <p:spPr/>
        <p:txBody>
          <a:bodyPr/>
          <a:lstStyle/>
          <a:p>
            <a:r>
              <a:rPr lang="en-US" sz="2000" dirty="0"/>
              <a:t>Critics cite two </a:t>
            </a:r>
            <a:r>
              <a:rPr lang="en-US" sz="2000" b="1" dirty="0"/>
              <a:t>major</a:t>
            </a:r>
            <a:r>
              <a:rPr lang="en-US" sz="2000" dirty="0"/>
              <a:t> </a:t>
            </a:r>
            <a:r>
              <a:rPr lang="en-US" sz="2000" b="1" dirty="0"/>
              <a:t>weaknesses</a:t>
            </a:r>
            <a:r>
              <a:rPr lang="en-US" sz="2000" dirty="0"/>
              <a:t> of nominal GDP targeting:</a:t>
            </a:r>
          </a:p>
          <a:p>
            <a:pPr lvl="1"/>
            <a:r>
              <a:rPr lang="en-US" sz="2000" dirty="0"/>
              <a:t>First, nominal GDP targeting requires </a:t>
            </a:r>
            <a:r>
              <a:rPr lang="en-US" sz="2000" b="1" dirty="0"/>
              <a:t>accurate estimates </a:t>
            </a:r>
            <a:r>
              <a:rPr lang="en-US" sz="2000" dirty="0"/>
              <a:t>of potential GDP growth, which </a:t>
            </a:r>
            <a:r>
              <a:rPr lang="en-US" sz="2000" u="sng" dirty="0"/>
              <a:t>are not easy to achieve</a:t>
            </a:r>
            <a:r>
              <a:rPr lang="en-US" sz="2000" dirty="0"/>
              <a:t>. </a:t>
            </a:r>
          </a:p>
          <a:p>
            <a:pPr lvl="1"/>
            <a:r>
              <a:rPr lang="en-US" sz="2000" dirty="0"/>
              <a:t>Second, nominal GDP targeting is </a:t>
            </a:r>
            <a:r>
              <a:rPr lang="en-US" sz="2000" b="1" dirty="0"/>
              <a:t>more complicated </a:t>
            </a:r>
            <a:r>
              <a:rPr lang="en-US" sz="2000" dirty="0"/>
              <a:t>to explain to the public than inflation targeting and thus the </a:t>
            </a:r>
            <a:r>
              <a:rPr lang="en-US" sz="2000" u="sng" dirty="0"/>
              <a:t>public might be confused</a:t>
            </a:r>
            <a:r>
              <a:rPr lang="en-US" sz="2000" dirty="0"/>
              <a:t> about the objectives of the central bank. </a:t>
            </a:r>
          </a:p>
          <a:p>
            <a:pPr marL="457200" lvl="1" indent="0">
              <a:buNone/>
            </a:pPr>
            <a:endParaRPr lang="en-US" sz="2000" dirty="0"/>
          </a:p>
          <a:p>
            <a:pPr marL="313182" indent="-342900"/>
            <a:r>
              <a:rPr lang="en-US" sz="2000" dirty="0"/>
              <a:t>At this time, no central bank has adopted nominal GDP targeting, but this may change in the future.</a:t>
            </a:r>
          </a:p>
          <a:p>
            <a:endParaRPr lang="en-US" dirty="0"/>
          </a:p>
        </p:txBody>
      </p:sp>
    </p:spTree>
    <p:extLst>
      <p:ext uri="{BB962C8B-B14F-4D97-AF65-F5344CB8AC3E}">
        <p14:creationId xmlns:p14="http://schemas.microsoft.com/office/powerpoint/2010/main" val="317689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6356-AD74-4FA3-A413-86C0683920A9}"/>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(1 of 4)</a:t>
            </a:r>
          </a:p>
        </p:txBody>
      </p:sp>
      <p:sp>
        <p:nvSpPr>
          <p:cNvPr id="3" name="Content Placeholder 2">
            <a:extLst>
              <a:ext uri="{FF2B5EF4-FFF2-40B4-BE49-F238E27FC236}">
                <a16:creationId xmlns:a16="http://schemas.microsoft.com/office/drawing/2014/main" id="{D1D8E223-985D-4704-8169-D7C714C1437D}"/>
              </a:ext>
            </a:extLst>
          </p:cNvPr>
          <p:cNvSpPr>
            <a:spLocks noGrp="1"/>
          </p:cNvSpPr>
          <p:nvPr>
            <p:ph idx="1"/>
          </p:nvPr>
        </p:nvSpPr>
        <p:spPr/>
        <p:txBody>
          <a:bodyPr/>
          <a:lstStyle/>
          <a:p>
            <a:r>
              <a:rPr lang="en-US" sz="2000" dirty="0"/>
              <a:t>Today, most economists are critical of the adaptive expectations approach because it assumes that people ignore information that would be useful in making forecasts</a:t>
            </a:r>
          </a:p>
        </p:txBody>
      </p:sp>
    </p:spTree>
    <p:extLst>
      <p:ext uri="{BB962C8B-B14F-4D97-AF65-F5344CB8AC3E}">
        <p14:creationId xmlns:p14="http://schemas.microsoft.com/office/powerpoint/2010/main" val="13018793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Appoint “</a:t>
            </a:r>
            <a:r>
              <a:rPr lang="en-US" altLang="ja-JP" dirty="0">
                <a:ea typeface="ヒラギノ角ゴ Pro W3" charset="-128"/>
              </a:rPr>
              <a:t>Conservative” Central Bankers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Kenneth Rogoff of Harvard University suggested that another way to establish policy credibility is for the government to appoint central bankers who have a </a:t>
            </a:r>
            <a:r>
              <a:rPr lang="en-US" sz="2000" b="1" dirty="0">
                <a:ea typeface="ヒラギノ角ゴ Pro W3" charset="-128"/>
              </a:rPr>
              <a:t>strong aversion to inflation</a:t>
            </a:r>
            <a:r>
              <a:rPr lang="en-US" sz="2000" dirty="0">
                <a:ea typeface="ヒラギノ角ゴ Pro W3" charset="-128"/>
              </a:rPr>
              <a:t>.</a:t>
            </a:r>
          </a:p>
          <a:p>
            <a:r>
              <a:rPr lang="en-US" sz="2000" dirty="0"/>
              <a:t>He characterized these central bankers as “conservative,” although a better description would be “tough” or “</a:t>
            </a:r>
            <a:r>
              <a:rPr lang="en-US" sz="2000" b="1" dirty="0"/>
              <a:t>hawkish on inflation</a:t>
            </a:r>
            <a:r>
              <a:rPr lang="en-US" sz="2000" dirty="0"/>
              <a:t>.” </a:t>
            </a:r>
            <a:endParaRPr lang="en-US" sz="2000" dirty="0">
              <a:ea typeface="ヒラギノ角ゴ Pro W3" charset="-128"/>
            </a:endParaRPr>
          </a:p>
          <a:p>
            <a:r>
              <a:rPr lang="en-US" sz="2000" dirty="0">
                <a:ea typeface="ヒラギノ角ゴ Pro W3" charset="-128"/>
              </a:rPr>
              <a:t>The public will then expect that the “</a:t>
            </a:r>
            <a:r>
              <a:rPr lang="en-US" altLang="ja-JP" sz="2000" dirty="0">
                <a:ea typeface="ヒラギノ角ゴ Pro W3" charset="-128"/>
              </a:rPr>
              <a:t>conservative” central banker will be less tempted to pursue expansionary monetary policy and will try to keep inflation under control.</a:t>
            </a:r>
          </a:p>
          <a:p>
            <a:r>
              <a:rPr lang="en-US" sz="2000" dirty="0">
                <a:ea typeface="ヒラギノ角ゴ Pro W3" charset="-128"/>
              </a:rPr>
              <a:t>The problem with this approach is that it is not clear what it will work over time.</a:t>
            </a:r>
          </a:p>
        </p:txBody>
      </p:sp>
    </p:spTree>
    <p:extLst>
      <p:ext uri="{BB962C8B-B14F-4D97-AF65-F5344CB8AC3E}">
        <p14:creationId xmlns:p14="http://schemas.microsoft.com/office/powerpoint/2010/main" val="3818549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Inside the Fed: The Appointment of Paul Volcker, Anti-Inflation Hawk</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Paul Volcker is known as an inflation hawk and thus his appointment as the chairman of the Fed in October 1979 is good example of the appointment of a “</a:t>
            </a:r>
            <a:r>
              <a:rPr lang="en-US" altLang="ja-JP" sz="2000" dirty="0">
                <a:ea typeface="ヒラギノ角ゴ Pro W3" charset="-128"/>
              </a:rPr>
              <a:t>conservative” central banker.</a:t>
            </a:r>
          </a:p>
          <a:p>
            <a:r>
              <a:rPr lang="en-US" sz="2000" dirty="0">
                <a:ea typeface="ヒラギノ角ゴ Pro W3" charset="-128"/>
              </a:rPr>
              <a:t>Shortly after he took the helm of the Fed, the federal funds rate rose by 8% points to nearly 20% by April 1980.</a:t>
            </a:r>
          </a:p>
          <a:p>
            <a:r>
              <a:rPr lang="en-US" sz="2000" dirty="0">
                <a:ea typeface="ヒラギノ角ゴ Pro W3" charset="-128"/>
              </a:rPr>
              <a:t>Despite the unemployment rate rose to nearly 10% in 1982, the federal funds rate remained at around 15% until the inflation rate began to fall in July 1982.</a:t>
            </a:r>
          </a:p>
        </p:txBody>
      </p:sp>
    </p:spTree>
    <p:extLst>
      <p:ext uri="{BB962C8B-B14F-4D97-AF65-F5344CB8AC3E}">
        <p14:creationId xmlns:p14="http://schemas.microsoft.com/office/powerpoint/2010/main" val="22459973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C413-7883-463E-BAD0-D872D6E30D8A}"/>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(2 of 4)</a:t>
            </a:r>
            <a:endParaRPr lang="en-US" dirty="0"/>
          </a:p>
        </p:txBody>
      </p:sp>
      <p:sp>
        <p:nvSpPr>
          <p:cNvPr id="3" name="Content Placeholder 2">
            <a:extLst>
              <a:ext uri="{FF2B5EF4-FFF2-40B4-BE49-F238E27FC236}">
                <a16:creationId xmlns:a16="http://schemas.microsoft.com/office/drawing/2014/main" id="{A17E3D0A-0328-4356-A4B0-9945D146871F}"/>
              </a:ext>
            </a:extLst>
          </p:cNvPr>
          <p:cNvSpPr>
            <a:spLocks noGrp="1"/>
          </p:cNvSpPr>
          <p:nvPr>
            <p:ph idx="1"/>
          </p:nvPr>
        </p:nvSpPr>
        <p:spPr/>
        <p:txBody>
          <a:bodyPr/>
          <a:lstStyle/>
          <a:p>
            <a:r>
              <a:rPr lang="en-US" sz="2000" dirty="0"/>
              <a:t>For example, in the late 1970s, the rate of inflation increased each year from 1976 through 1980. Anyone forecasting inflation by looking only at its past values would have expected inflation to be lower than it turned out to be. The rate of inflation declined each year from 1980 through 1983. </a:t>
            </a:r>
          </a:p>
          <a:p>
            <a:r>
              <a:rPr lang="en-US" sz="2000" dirty="0"/>
              <a:t>During this period, anyone forecasting inflation by looking only at its past values would have expected inflation to be higher than it actually was. </a:t>
            </a:r>
          </a:p>
          <a:p>
            <a:r>
              <a:rPr lang="en-US" sz="2000" dirty="0"/>
              <a:t>Taking into account additional information, such as Federal Reserve policy, movements in oil prices, or other factors that affect inflation rather than relying only on past values of inflation would have enabled someone to make a more accurate forecast.</a:t>
            </a:r>
          </a:p>
          <a:p>
            <a:endParaRPr lang="en-US" dirty="0"/>
          </a:p>
        </p:txBody>
      </p:sp>
    </p:spTree>
    <p:extLst>
      <p:ext uri="{BB962C8B-B14F-4D97-AF65-F5344CB8AC3E}">
        <p14:creationId xmlns:p14="http://schemas.microsoft.com/office/powerpoint/2010/main" val="136760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CE0B-6B67-41A6-B88D-5D1ADA990E37}"/>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(3 of 4)</a:t>
            </a:r>
            <a:endParaRPr lang="en-US" dirty="0"/>
          </a:p>
        </p:txBody>
      </p:sp>
      <p:sp>
        <p:nvSpPr>
          <p:cNvPr id="3" name="Content Placeholder 2">
            <a:extLst>
              <a:ext uri="{FF2B5EF4-FFF2-40B4-BE49-F238E27FC236}">
                <a16:creationId xmlns:a16="http://schemas.microsoft.com/office/drawing/2014/main" id="{C3833C31-28DE-4D8F-845D-E2A53CE6AEFC}"/>
              </a:ext>
            </a:extLst>
          </p:cNvPr>
          <p:cNvSpPr>
            <a:spLocks noGrp="1"/>
          </p:cNvSpPr>
          <p:nvPr>
            <p:ph idx="1"/>
          </p:nvPr>
        </p:nvSpPr>
        <p:spPr/>
        <p:txBody>
          <a:bodyPr/>
          <a:lstStyle/>
          <a:p>
            <a:r>
              <a:rPr lang="en-US" sz="2000" dirty="0"/>
              <a:t>In 1961, John </a:t>
            </a:r>
            <a:r>
              <a:rPr lang="en-US" sz="2000" dirty="0" err="1"/>
              <a:t>Muth</a:t>
            </a:r>
            <a:r>
              <a:rPr lang="en-US" sz="2000" dirty="0"/>
              <a:t> of Carnegie Mellon University proposed a new approach he labeled rational expectations. </a:t>
            </a:r>
          </a:p>
          <a:p>
            <a:pPr lvl="1"/>
            <a:r>
              <a:rPr lang="en-US" sz="2000" dirty="0"/>
              <a:t>With rational expectations, people make forecasts using all available information</a:t>
            </a:r>
          </a:p>
          <a:p>
            <a:r>
              <a:rPr lang="en-US" sz="2000" dirty="0" err="1"/>
              <a:t>Muth</a:t>
            </a:r>
            <a:r>
              <a:rPr lang="en-US" sz="2000" dirty="0"/>
              <a:t> argued that someone who did not use all available information would not be acting rationally. </a:t>
            </a:r>
          </a:p>
          <a:p>
            <a:pPr lvl="1"/>
            <a:r>
              <a:rPr lang="en-US" sz="2000" dirty="0"/>
              <a:t>That is, the person would not be doing his or her best to achieve the goal of an accurate forecast.</a:t>
            </a:r>
          </a:p>
          <a:p>
            <a:endParaRPr lang="en-US" dirty="0"/>
          </a:p>
        </p:txBody>
      </p:sp>
    </p:spTree>
    <p:extLst>
      <p:ext uri="{BB962C8B-B14F-4D97-AF65-F5344CB8AC3E}">
        <p14:creationId xmlns:p14="http://schemas.microsoft.com/office/powerpoint/2010/main" val="326681803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7949</TotalTime>
  <Words>6421</Words>
  <Application>Microsoft Office PowerPoint</Application>
  <PresentationFormat>On-screen Show (4:3)</PresentationFormat>
  <Paragraphs>379</Paragraphs>
  <Slides>72</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2" baseType="lpstr">
      <vt:lpstr>ＭＳ Ｐゴシック</vt:lpstr>
      <vt:lpstr>Arial</vt:lpstr>
      <vt:lpstr>Cambria Math</vt:lpstr>
      <vt:lpstr>Symbol</vt:lpstr>
      <vt:lpstr>Times New Roman</vt:lpstr>
      <vt:lpstr>Verdana</vt:lpstr>
      <vt:lpstr>Wingdings</vt:lpstr>
      <vt:lpstr>ヒラギノ角ゴ Pro W3</vt:lpstr>
      <vt:lpstr>508 Lecture</vt:lpstr>
      <vt:lpstr>Equation</vt:lpstr>
      <vt:lpstr>The Economics of Money, Banking, and Financial Markets</vt:lpstr>
      <vt:lpstr>Preview</vt:lpstr>
      <vt:lpstr>Learning Objectives</vt:lpstr>
      <vt:lpstr>Adaptive Expectations (1 of 3)</vt:lpstr>
      <vt:lpstr>Adaptive Expectations (2 of 3)</vt:lpstr>
      <vt:lpstr>Adaptive Expectations (3 of 3)</vt:lpstr>
      <vt:lpstr>   Rational Expectations (1 of 4)</vt:lpstr>
      <vt:lpstr>   Rational Expectations (2 of 4)</vt:lpstr>
      <vt:lpstr>   Rational Expectations (3 of 4)</vt:lpstr>
      <vt:lpstr>   Rational Expectations (4 of 4)</vt:lpstr>
      <vt:lpstr>Rational Expectations: Optimal Forecast</vt:lpstr>
      <vt:lpstr>Rational Expectations: Forecast Error (1 of 4)</vt:lpstr>
      <vt:lpstr>Rational Expectations: Forecast Error (2 of 4)</vt:lpstr>
      <vt:lpstr>Rational Expectations: Forecast Error (3 of 4)</vt:lpstr>
      <vt:lpstr>Rational Expectations: Forecast Error (4 of 4)</vt:lpstr>
      <vt:lpstr>Lucas Critique of Policy Evaluation</vt:lpstr>
      <vt:lpstr>Econometric Policy Evaluation (1 of 3)</vt:lpstr>
      <vt:lpstr>Econometric Policy Evaluation (2 of 3)</vt:lpstr>
      <vt:lpstr>Econometric Policy Evaluation (3 of 3)</vt:lpstr>
      <vt:lpstr>Implications of Lucas Critique for Keynesian Economics (1 of 9)</vt:lpstr>
      <vt:lpstr>Implications of Lucas Critique for Keynesian Economics (2 of 9)</vt:lpstr>
      <vt:lpstr>Implications of Lucas Critique for Keynesian Economics (3 of 9)</vt:lpstr>
      <vt:lpstr>Implications of Lucas Critique for Keynesian Economics (4 of 9)</vt:lpstr>
      <vt:lpstr>Implications of Lucas Critique for Keynesian Economics (5 of 9)</vt:lpstr>
      <vt:lpstr>Implications of Lucas Critique for Keynesian Economics (6 of 9)</vt:lpstr>
      <vt:lpstr>Implications of Lucas Critique for Keynesian Economics (7 of 9)</vt:lpstr>
      <vt:lpstr>Implications of Lucas Critique for Keynesian Economics (8 of 9)</vt:lpstr>
      <vt:lpstr>Implications of Lucas Critique for Keynesian Economics (9 of 9)</vt:lpstr>
      <vt:lpstr>Application: The Term Structure of Interest Rate (1 of 6)</vt:lpstr>
      <vt:lpstr>Application: The Term Structure of Interest Rate (2 of 6)</vt:lpstr>
      <vt:lpstr>Application: The Term Structure of Interest Rate (3 of 6)</vt:lpstr>
      <vt:lpstr>Application: The Term Structure of Interest Rate (4 of 6)</vt:lpstr>
      <vt:lpstr>Application: The Term Structure of Interest Rate (5 of 6)</vt:lpstr>
      <vt:lpstr>Application: The Term Structure of Interest Rate (6 of 6)</vt:lpstr>
      <vt:lpstr>Policy Conduct: Rules or Discretion? (1 of 2)</vt:lpstr>
      <vt:lpstr>Policy Conduct: Rules or Discretion? (2 of 2)</vt:lpstr>
      <vt:lpstr>Types of Rules (1 of 3)</vt:lpstr>
      <vt:lpstr>Types of Rules (2 of 3)</vt:lpstr>
      <vt:lpstr>Types of Rules (3 of 3)</vt:lpstr>
      <vt:lpstr>The Case for Rules (1 of 3)</vt:lpstr>
      <vt:lpstr>The Case for Rules (2 of 3)</vt:lpstr>
      <vt:lpstr>The Case for Rules (3 of 3)</vt:lpstr>
      <vt:lpstr>The Political Business Cycle and Richard Nixon</vt:lpstr>
      <vt:lpstr>Drawbacks of Policy Rules </vt:lpstr>
      <vt:lpstr>The Case for Discretion (1 of 3)</vt:lpstr>
      <vt:lpstr>The Case for Discretion (2 of 3)</vt:lpstr>
      <vt:lpstr>The Case for Discretion (3 of 3)</vt:lpstr>
      <vt:lpstr>The Demise of Monetary Targeting in Switzerland (1 of 3)</vt:lpstr>
      <vt:lpstr>The Demise of Monetary Targeting in Switzerland (2 of 3)</vt:lpstr>
      <vt:lpstr>The Demise of Monetary Targeting in Switzerland (3 of 3)</vt:lpstr>
      <vt:lpstr>Constrained Discretion (1 of 2)</vt:lpstr>
      <vt:lpstr>Constrained Discretion (2 of 2)</vt:lpstr>
      <vt:lpstr>The Role of Credibility and a Nominal Anchor (1 of 2)</vt:lpstr>
      <vt:lpstr>The Role of Credibility and a Nominal Anchor (2 of 2)</vt:lpstr>
      <vt:lpstr>Credibility and Aggregate Demand Shocks (1 of 3)</vt:lpstr>
      <vt:lpstr>Credibility and Aggregate Demand Shocks (2 of 3)</vt:lpstr>
      <vt:lpstr>Credibility and Aggregate Demand Shocks (3 of 3)</vt:lpstr>
      <vt:lpstr>Credibility and Negative Demand Shocks</vt:lpstr>
      <vt:lpstr>Figure 1 Credibility and Aggregate Demand Shocks</vt:lpstr>
      <vt:lpstr>Credibility and Aggregate Supply Shocks (1 of 2)</vt:lpstr>
      <vt:lpstr>Credibility and Aggregate Supply Shocks  (2 of 2)</vt:lpstr>
      <vt:lpstr>Figure 2 Credibility and Aggregate Supply Shocks</vt:lpstr>
      <vt:lpstr>Credibility and Anti-Inflation Policy</vt:lpstr>
      <vt:lpstr>Figure 4 Credibility and Anti-Inflation Policy</vt:lpstr>
      <vt:lpstr>The History of Federal Reserve Credibility </vt:lpstr>
      <vt:lpstr>Application: Credibility and the Reagan Budget Deficits</vt:lpstr>
      <vt:lpstr>Approaches to Establishing Central Bank Credibility (1 of 1)</vt:lpstr>
      <vt:lpstr>Approaches to Establishing Central Bank Credibility (2 of 3)</vt:lpstr>
      <vt:lpstr>Approaches to Establishing Central Bank Credibility (3 of 3)</vt:lpstr>
      <vt:lpstr>Appoint “Conservative” Central Bankers</vt:lpstr>
      <vt:lpstr>Inside the Fed: The Appointment of Paul Volcker, Anti-Inflation Hawk</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579</cp:revision>
  <dcterms:created xsi:type="dcterms:W3CDTF">2014-07-14T20:04:21Z</dcterms:created>
  <dcterms:modified xsi:type="dcterms:W3CDTF">2019-05-24T16:47:41Z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