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9" r:id="rId2"/>
    <p:sldId id="260" r:id="rId3"/>
    <p:sldId id="261" r:id="rId4"/>
    <p:sldId id="285" r:id="rId5"/>
    <p:sldId id="262" r:id="rId6"/>
    <p:sldId id="286" r:id="rId7"/>
    <p:sldId id="263" r:id="rId8"/>
    <p:sldId id="287" r:id="rId9"/>
    <p:sldId id="288" r:id="rId10"/>
    <p:sldId id="289" r:id="rId11"/>
    <p:sldId id="265" r:id="rId12"/>
    <p:sldId id="299" r:id="rId13"/>
    <p:sldId id="297" r:id="rId14"/>
    <p:sldId id="292" r:id="rId15"/>
    <p:sldId id="298" r:id="rId16"/>
    <p:sldId id="293" r:id="rId17"/>
    <p:sldId id="294" r:id="rId18"/>
    <p:sldId id="300" r:id="rId19"/>
    <p:sldId id="266" r:id="rId20"/>
    <p:sldId id="267" r:id="rId21"/>
    <p:sldId id="301" r:id="rId22"/>
    <p:sldId id="270" r:id="rId23"/>
    <p:sldId id="271" r:id="rId24"/>
    <p:sldId id="303" r:id="rId25"/>
    <p:sldId id="302" r:id="rId26"/>
    <p:sldId id="304" r:id="rId27"/>
    <p:sldId id="272" r:id="rId28"/>
    <p:sldId id="305" r:id="rId29"/>
    <p:sldId id="306" r:id="rId30"/>
    <p:sldId id="273" r:id="rId31"/>
    <p:sldId id="313" r:id="rId32"/>
    <p:sldId id="307" r:id="rId33"/>
    <p:sldId id="274" r:id="rId34"/>
    <p:sldId id="275" r:id="rId35"/>
    <p:sldId id="276" r:id="rId36"/>
    <p:sldId id="308" r:id="rId37"/>
    <p:sldId id="309" r:id="rId38"/>
    <p:sldId id="312" r:id="rId39"/>
    <p:sldId id="310" r:id="rId40"/>
    <p:sldId id="277" r:id="rId41"/>
    <p:sldId id="278" r:id="rId42"/>
    <p:sldId id="279" r:id="rId43"/>
    <p:sldId id="280" r:id="rId44"/>
    <p:sldId id="281" r:id="rId45"/>
    <p:sldId id="282" r:id="rId46"/>
    <p:sldId id="283" r:id="rId47"/>
    <p:sldId id="284" r:id="rId48"/>
    <p:sldId id="268" r:id="rId49"/>
    <p:sldId id="25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94" autoAdjust="0"/>
    <p:restoredTop sz="90423" autoAdjust="0"/>
  </p:normalViewPr>
  <p:slideViewPr>
    <p:cSldViewPr>
      <p:cViewPr varScale="1">
        <p:scale>
          <a:sx n="75" d="100"/>
          <a:sy n="75" d="100"/>
        </p:scale>
        <p:origin x="1661" y="48"/>
      </p:cViewPr>
      <p:guideLst>
        <p:guide orient="horz" pos="2160"/>
        <p:guide pos="2880"/>
      </p:guideLst>
    </p:cSldViewPr>
  </p:slideViewPr>
  <p:outlineViewPr>
    <p:cViewPr>
      <p:scale>
        <a:sx n="33" d="100"/>
        <a:sy n="33" d="100"/>
      </p:scale>
      <p:origin x="0" y="2619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3" d="100"/>
          <a:sy n="53" d="100"/>
        </p:scale>
        <p:origin x="-22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B8F3CB-4CFA-4399-BB27-DFF6FE77C84A}" type="doc">
      <dgm:prSet loTypeId="urn:microsoft.com/office/officeart/2005/8/layout/process2" loCatId="process" qsTypeId="urn:microsoft.com/office/officeart/2005/8/quickstyle/simple1" qsCatId="simple" csTypeId="urn:microsoft.com/office/officeart/2005/8/colors/accent1_2" csCatId="accent1" phldr="1"/>
      <dgm:spPr/>
    </dgm:pt>
    <dgm:pt modelId="{DCC846F6-8DC8-48EF-80D8-B4E4EDF9BAC1}">
      <dgm:prSet phldrT="[Text]">
        <dgm:style>
          <a:lnRef idx="2">
            <a:schemeClr val="dk1"/>
          </a:lnRef>
          <a:fillRef idx="1">
            <a:schemeClr val="lt1"/>
          </a:fillRef>
          <a:effectRef idx="0">
            <a:schemeClr val="dk1"/>
          </a:effectRef>
          <a:fontRef idx="minor">
            <a:schemeClr val="dk1"/>
          </a:fontRef>
        </dgm:style>
      </dgm:prSet>
      <dgm:spPr/>
      <dgm:t>
        <a:bodyPr/>
        <a:lstStyle/>
        <a:p>
          <a:r>
            <a:rPr lang="en-US" dirty="0"/>
            <a:t>Fall in exchange rate (€/$)</a:t>
          </a:r>
        </a:p>
      </dgm:t>
    </dgm:pt>
    <dgm:pt modelId="{2B2881D6-1FF9-40BB-8A53-A5D6EC5C2C69}" type="parTrans" cxnId="{F64E3841-B585-4982-86E9-398628EF0390}">
      <dgm:prSet/>
      <dgm:spPr/>
      <dgm:t>
        <a:bodyPr/>
        <a:lstStyle/>
        <a:p>
          <a:endParaRPr lang="en-US"/>
        </a:p>
      </dgm:t>
    </dgm:pt>
    <dgm:pt modelId="{033A4B19-5F45-4C3B-80E6-8369E67DCFE8}" type="sibTrans" cxnId="{F64E3841-B585-4982-86E9-398628EF0390}">
      <dgm:prSet/>
      <dgm:spPr/>
      <dgm:t>
        <a:bodyPr/>
        <a:lstStyle/>
        <a:p>
          <a:endParaRPr lang="en-US"/>
        </a:p>
      </dgm:t>
    </dgm:pt>
    <dgm:pt modelId="{E9CA635D-4883-4F8A-998B-10E375F2319E}">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t>The expected appreciation of U.S. dollar (domestic Currency)</a:t>
          </a:r>
        </a:p>
      </dgm:t>
    </dgm:pt>
    <dgm:pt modelId="{F98CF973-D412-4DBF-828A-5FE62968B83F}" type="parTrans" cxnId="{C115B41A-38E4-4D2B-9108-439BFD09BDA9}">
      <dgm:prSet/>
      <dgm:spPr/>
      <dgm:t>
        <a:bodyPr/>
        <a:lstStyle/>
        <a:p>
          <a:endParaRPr lang="en-US"/>
        </a:p>
      </dgm:t>
    </dgm:pt>
    <dgm:pt modelId="{10D80415-36F8-40CA-929F-E9D8C9D732CF}" type="sibTrans" cxnId="{C115B41A-38E4-4D2B-9108-439BFD09BDA9}">
      <dgm:prSet/>
      <dgm:spPr/>
      <dgm:t>
        <a:bodyPr/>
        <a:lstStyle/>
        <a:p>
          <a:endParaRPr lang="en-US"/>
        </a:p>
      </dgm:t>
    </dgm:pt>
    <dgm:pt modelId="{8660EA50-6503-48B1-B9BB-2F90ECCA11AC}">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a:t>Higher expected return on U.S. assets</a:t>
          </a:r>
        </a:p>
      </dgm:t>
    </dgm:pt>
    <dgm:pt modelId="{90500700-D297-4039-8A4A-F508EA17D114}" type="parTrans" cxnId="{E18F0B26-B4BD-49A5-B355-1DAEC795F1BB}">
      <dgm:prSet/>
      <dgm:spPr/>
      <dgm:t>
        <a:bodyPr/>
        <a:lstStyle/>
        <a:p>
          <a:endParaRPr lang="en-US"/>
        </a:p>
      </dgm:t>
    </dgm:pt>
    <dgm:pt modelId="{412DE0F6-2600-4E32-8001-BC274954A6F5}" type="sibTrans" cxnId="{E18F0B26-B4BD-49A5-B355-1DAEC795F1BB}">
      <dgm:prSet/>
      <dgm:spPr/>
      <dgm:t>
        <a:bodyPr/>
        <a:lstStyle/>
        <a:p>
          <a:endParaRPr lang="en-US"/>
        </a:p>
      </dgm:t>
    </dgm:pt>
    <dgm:pt modelId="{6E3A7AA3-679F-4909-A2C3-FBD2ADA42795}">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Greater quantity demanded for U.S. assets</a:t>
          </a:r>
        </a:p>
      </dgm:t>
    </dgm:pt>
    <dgm:pt modelId="{BB3263CC-B4AF-433D-B68F-1828082C4815}" type="parTrans" cxnId="{75CFFAD6-1AAF-44AC-A704-37C1C5F04EC1}">
      <dgm:prSet/>
      <dgm:spPr/>
      <dgm:t>
        <a:bodyPr/>
        <a:lstStyle/>
        <a:p>
          <a:endParaRPr lang="en-US"/>
        </a:p>
      </dgm:t>
    </dgm:pt>
    <dgm:pt modelId="{5B34B547-C146-477E-BF8A-4FAD92CA77FE}" type="sibTrans" cxnId="{75CFFAD6-1AAF-44AC-A704-37C1C5F04EC1}">
      <dgm:prSet/>
      <dgm:spPr/>
      <dgm:t>
        <a:bodyPr/>
        <a:lstStyle/>
        <a:p>
          <a:endParaRPr lang="en-US"/>
        </a:p>
      </dgm:t>
    </dgm:pt>
    <dgm:pt modelId="{A768390B-3D53-4D33-851D-7D875F58B331}" type="pres">
      <dgm:prSet presAssocID="{08B8F3CB-4CFA-4399-BB27-DFF6FE77C84A}" presName="linearFlow" presStyleCnt="0">
        <dgm:presLayoutVars>
          <dgm:resizeHandles val="exact"/>
        </dgm:presLayoutVars>
      </dgm:prSet>
      <dgm:spPr/>
    </dgm:pt>
    <dgm:pt modelId="{B4B44398-4D39-4397-A964-0FCCAA609134}" type="pres">
      <dgm:prSet presAssocID="{DCC846F6-8DC8-48EF-80D8-B4E4EDF9BAC1}" presName="node" presStyleLbl="node1" presStyleIdx="0" presStyleCnt="4">
        <dgm:presLayoutVars>
          <dgm:bulletEnabled val="1"/>
        </dgm:presLayoutVars>
      </dgm:prSet>
      <dgm:spPr/>
    </dgm:pt>
    <dgm:pt modelId="{0E9209B8-E1A0-46B0-9E88-DD9F0B29D28A}" type="pres">
      <dgm:prSet presAssocID="{033A4B19-5F45-4C3B-80E6-8369E67DCFE8}" presName="sibTrans" presStyleLbl="sibTrans2D1" presStyleIdx="0" presStyleCnt="3"/>
      <dgm:spPr/>
    </dgm:pt>
    <dgm:pt modelId="{4F3390CA-C029-47CD-9019-C229EFDB60F0}" type="pres">
      <dgm:prSet presAssocID="{033A4B19-5F45-4C3B-80E6-8369E67DCFE8}" presName="connectorText" presStyleLbl="sibTrans2D1" presStyleIdx="0" presStyleCnt="3"/>
      <dgm:spPr/>
    </dgm:pt>
    <dgm:pt modelId="{977E13C6-F4D4-4CC0-A9D4-AD1AF23937E3}" type="pres">
      <dgm:prSet presAssocID="{E9CA635D-4883-4F8A-998B-10E375F2319E}" presName="node" presStyleLbl="node1" presStyleIdx="1" presStyleCnt="4">
        <dgm:presLayoutVars>
          <dgm:bulletEnabled val="1"/>
        </dgm:presLayoutVars>
      </dgm:prSet>
      <dgm:spPr/>
    </dgm:pt>
    <dgm:pt modelId="{F0F0F08B-8093-44D8-BECE-CBCA8A7C0CAF}" type="pres">
      <dgm:prSet presAssocID="{10D80415-36F8-40CA-929F-E9D8C9D732CF}" presName="sibTrans" presStyleLbl="sibTrans2D1" presStyleIdx="1" presStyleCnt="3"/>
      <dgm:spPr/>
    </dgm:pt>
    <dgm:pt modelId="{3E32BDEC-86FB-4713-92D3-5E1513DC2AEA}" type="pres">
      <dgm:prSet presAssocID="{10D80415-36F8-40CA-929F-E9D8C9D732CF}" presName="connectorText" presStyleLbl="sibTrans2D1" presStyleIdx="1" presStyleCnt="3"/>
      <dgm:spPr/>
    </dgm:pt>
    <dgm:pt modelId="{B8856314-602C-4600-B970-1910153CFD9A}" type="pres">
      <dgm:prSet presAssocID="{8660EA50-6503-48B1-B9BB-2F90ECCA11AC}" presName="node" presStyleLbl="node1" presStyleIdx="2" presStyleCnt="4">
        <dgm:presLayoutVars>
          <dgm:bulletEnabled val="1"/>
        </dgm:presLayoutVars>
      </dgm:prSet>
      <dgm:spPr/>
    </dgm:pt>
    <dgm:pt modelId="{DF6F0DD7-7CE4-452C-AE09-718D4F6AE86A}" type="pres">
      <dgm:prSet presAssocID="{412DE0F6-2600-4E32-8001-BC274954A6F5}" presName="sibTrans" presStyleLbl="sibTrans2D1" presStyleIdx="2" presStyleCnt="3"/>
      <dgm:spPr/>
    </dgm:pt>
    <dgm:pt modelId="{38ADCDCC-94C9-4206-BBED-741DE22E82BA}" type="pres">
      <dgm:prSet presAssocID="{412DE0F6-2600-4E32-8001-BC274954A6F5}" presName="connectorText" presStyleLbl="sibTrans2D1" presStyleIdx="2" presStyleCnt="3"/>
      <dgm:spPr/>
    </dgm:pt>
    <dgm:pt modelId="{F6189D7A-8CA2-4C6F-9299-F2EF153917C7}" type="pres">
      <dgm:prSet presAssocID="{6E3A7AA3-679F-4909-A2C3-FBD2ADA42795}" presName="node" presStyleLbl="node1" presStyleIdx="3" presStyleCnt="4">
        <dgm:presLayoutVars>
          <dgm:bulletEnabled val="1"/>
        </dgm:presLayoutVars>
      </dgm:prSet>
      <dgm:spPr/>
    </dgm:pt>
  </dgm:ptLst>
  <dgm:cxnLst>
    <dgm:cxn modelId="{5713E310-FE11-4BC1-ABF5-79BA81F5E1C7}" type="presOf" srcId="{08B8F3CB-4CFA-4399-BB27-DFF6FE77C84A}" destId="{A768390B-3D53-4D33-851D-7D875F58B331}" srcOrd="0" destOrd="0" presId="urn:microsoft.com/office/officeart/2005/8/layout/process2"/>
    <dgm:cxn modelId="{C115B41A-38E4-4D2B-9108-439BFD09BDA9}" srcId="{08B8F3CB-4CFA-4399-BB27-DFF6FE77C84A}" destId="{E9CA635D-4883-4F8A-998B-10E375F2319E}" srcOrd="1" destOrd="0" parTransId="{F98CF973-D412-4DBF-828A-5FE62968B83F}" sibTransId="{10D80415-36F8-40CA-929F-E9D8C9D732CF}"/>
    <dgm:cxn modelId="{EBB0E71F-B80E-48D8-BF38-811CE5F6FDBC}" type="presOf" srcId="{412DE0F6-2600-4E32-8001-BC274954A6F5}" destId="{DF6F0DD7-7CE4-452C-AE09-718D4F6AE86A}" srcOrd="0" destOrd="0" presId="urn:microsoft.com/office/officeart/2005/8/layout/process2"/>
    <dgm:cxn modelId="{E18F0B26-B4BD-49A5-B355-1DAEC795F1BB}" srcId="{08B8F3CB-4CFA-4399-BB27-DFF6FE77C84A}" destId="{8660EA50-6503-48B1-B9BB-2F90ECCA11AC}" srcOrd="2" destOrd="0" parTransId="{90500700-D297-4039-8A4A-F508EA17D114}" sibTransId="{412DE0F6-2600-4E32-8001-BC274954A6F5}"/>
    <dgm:cxn modelId="{C5477C40-B017-4230-A85D-14A0ECD26858}" type="presOf" srcId="{6E3A7AA3-679F-4909-A2C3-FBD2ADA42795}" destId="{F6189D7A-8CA2-4C6F-9299-F2EF153917C7}" srcOrd="0" destOrd="0" presId="urn:microsoft.com/office/officeart/2005/8/layout/process2"/>
    <dgm:cxn modelId="{F64E3841-B585-4982-86E9-398628EF0390}" srcId="{08B8F3CB-4CFA-4399-BB27-DFF6FE77C84A}" destId="{DCC846F6-8DC8-48EF-80D8-B4E4EDF9BAC1}" srcOrd="0" destOrd="0" parTransId="{2B2881D6-1FF9-40BB-8A53-A5D6EC5C2C69}" sibTransId="{033A4B19-5F45-4C3B-80E6-8369E67DCFE8}"/>
    <dgm:cxn modelId="{AFD6DB41-0B20-4B8E-9231-EA3F8DE6F917}" type="presOf" srcId="{412DE0F6-2600-4E32-8001-BC274954A6F5}" destId="{38ADCDCC-94C9-4206-BBED-741DE22E82BA}" srcOrd="1" destOrd="0" presId="urn:microsoft.com/office/officeart/2005/8/layout/process2"/>
    <dgm:cxn modelId="{2F5BAE55-12CC-4BCE-9CA3-D1EB3B5C344E}" type="presOf" srcId="{10D80415-36F8-40CA-929F-E9D8C9D732CF}" destId="{F0F0F08B-8093-44D8-BECE-CBCA8A7C0CAF}" srcOrd="0" destOrd="0" presId="urn:microsoft.com/office/officeart/2005/8/layout/process2"/>
    <dgm:cxn modelId="{B6B588A2-E586-4057-88F1-285A1C02A732}" type="presOf" srcId="{E9CA635D-4883-4F8A-998B-10E375F2319E}" destId="{977E13C6-F4D4-4CC0-A9D4-AD1AF23937E3}" srcOrd="0" destOrd="0" presId="urn:microsoft.com/office/officeart/2005/8/layout/process2"/>
    <dgm:cxn modelId="{9FD54BAB-AA35-4AEA-8AE0-76E26ED8F089}" type="presOf" srcId="{033A4B19-5F45-4C3B-80E6-8369E67DCFE8}" destId="{4F3390CA-C029-47CD-9019-C229EFDB60F0}" srcOrd="1" destOrd="0" presId="urn:microsoft.com/office/officeart/2005/8/layout/process2"/>
    <dgm:cxn modelId="{3F383FB6-05AC-4C19-8131-F004931DE530}" type="presOf" srcId="{8660EA50-6503-48B1-B9BB-2F90ECCA11AC}" destId="{B8856314-602C-4600-B970-1910153CFD9A}" srcOrd="0" destOrd="0" presId="urn:microsoft.com/office/officeart/2005/8/layout/process2"/>
    <dgm:cxn modelId="{6F477CB7-7D27-414B-B718-9C0D678F8030}" type="presOf" srcId="{10D80415-36F8-40CA-929F-E9D8C9D732CF}" destId="{3E32BDEC-86FB-4713-92D3-5E1513DC2AEA}" srcOrd="1" destOrd="0" presId="urn:microsoft.com/office/officeart/2005/8/layout/process2"/>
    <dgm:cxn modelId="{75CFFAD6-1AAF-44AC-A704-37C1C5F04EC1}" srcId="{08B8F3CB-4CFA-4399-BB27-DFF6FE77C84A}" destId="{6E3A7AA3-679F-4909-A2C3-FBD2ADA42795}" srcOrd="3" destOrd="0" parTransId="{BB3263CC-B4AF-433D-B68F-1828082C4815}" sibTransId="{5B34B547-C146-477E-BF8A-4FAD92CA77FE}"/>
    <dgm:cxn modelId="{A4CA23DA-BCEE-4825-B0C4-AF78B6EEF93F}" type="presOf" srcId="{033A4B19-5F45-4C3B-80E6-8369E67DCFE8}" destId="{0E9209B8-E1A0-46B0-9E88-DD9F0B29D28A}" srcOrd="0" destOrd="0" presId="urn:microsoft.com/office/officeart/2005/8/layout/process2"/>
    <dgm:cxn modelId="{B64AEFE8-5C0A-4684-B4C8-8C88348BEB7A}" type="presOf" srcId="{DCC846F6-8DC8-48EF-80D8-B4E4EDF9BAC1}" destId="{B4B44398-4D39-4397-A964-0FCCAA609134}" srcOrd="0" destOrd="0" presId="urn:microsoft.com/office/officeart/2005/8/layout/process2"/>
    <dgm:cxn modelId="{D8E90689-E96C-4C51-9369-1DA6CA31219E}" type="presParOf" srcId="{A768390B-3D53-4D33-851D-7D875F58B331}" destId="{B4B44398-4D39-4397-A964-0FCCAA609134}" srcOrd="0" destOrd="0" presId="urn:microsoft.com/office/officeart/2005/8/layout/process2"/>
    <dgm:cxn modelId="{86ADBA01-9AD4-4A19-8085-7D59095FF84B}" type="presParOf" srcId="{A768390B-3D53-4D33-851D-7D875F58B331}" destId="{0E9209B8-E1A0-46B0-9E88-DD9F0B29D28A}" srcOrd="1" destOrd="0" presId="urn:microsoft.com/office/officeart/2005/8/layout/process2"/>
    <dgm:cxn modelId="{5060FA41-D8DB-4B1C-BB5C-EC0B5E5B1D84}" type="presParOf" srcId="{0E9209B8-E1A0-46B0-9E88-DD9F0B29D28A}" destId="{4F3390CA-C029-47CD-9019-C229EFDB60F0}" srcOrd="0" destOrd="0" presId="urn:microsoft.com/office/officeart/2005/8/layout/process2"/>
    <dgm:cxn modelId="{DD71EB56-BCE2-45ED-BB0E-31556C5F43B4}" type="presParOf" srcId="{A768390B-3D53-4D33-851D-7D875F58B331}" destId="{977E13C6-F4D4-4CC0-A9D4-AD1AF23937E3}" srcOrd="2" destOrd="0" presId="urn:microsoft.com/office/officeart/2005/8/layout/process2"/>
    <dgm:cxn modelId="{75B60F58-D3C3-4A80-AD34-87BE10C07F95}" type="presParOf" srcId="{A768390B-3D53-4D33-851D-7D875F58B331}" destId="{F0F0F08B-8093-44D8-BECE-CBCA8A7C0CAF}" srcOrd="3" destOrd="0" presId="urn:microsoft.com/office/officeart/2005/8/layout/process2"/>
    <dgm:cxn modelId="{FB7EBDC3-8ED1-4744-8F3F-0329626AE116}" type="presParOf" srcId="{F0F0F08B-8093-44D8-BECE-CBCA8A7C0CAF}" destId="{3E32BDEC-86FB-4713-92D3-5E1513DC2AEA}" srcOrd="0" destOrd="0" presId="urn:microsoft.com/office/officeart/2005/8/layout/process2"/>
    <dgm:cxn modelId="{ADCB4A21-2E91-47F9-84A1-DCBABF9F67A8}" type="presParOf" srcId="{A768390B-3D53-4D33-851D-7D875F58B331}" destId="{B8856314-602C-4600-B970-1910153CFD9A}" srcOrd="4" destOrd="0" presId="urn:microsoft.com/office/officeart/2005/8/layout/process2"/>
    <dgm:cxn modelId="{444FDB4E-FAB4-43BC-BF03-1F3305179EE9}" type="presParOf" srcId="{A768390B-3D53-4D33-851D-7D875F58B331}" destId="{DF6F0DD7-7CE4-452C-AE09-718D4F6AE86A}" srcOrd="5" destOrd="0" presId="urn:microsoft.com/office/officeart/2005/8/layout/process2"/>
    <dgm:cxn modelId="{22C55180-A56E-4430-B3EF-B4E6DBB45D8C}" type="presParOf" srcId="{DF6F0DD7-7CE4-452C-AE09-718D4F6AE86A}" destId="{38ADCDCC-94C9-4206-BBED-741DE22E82BA}" srcOrd="0" destOrd="0" presId="urn:microsoft.com/office/officeart/2005/8/layout/process2"/>
    <dgm:cxn modelId="{467C1B30-D118-4581-9E94-A9AA5CEEE291}" type="presParOf" srcId="{A768390B-3D53-4D33-851D-7D875F58B331}" destId="{F6189D7A-8CA2-4C6F-9299-F2EF153917C7}"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EE35FD-5B23-4DEB-B32D-55B5FB4CDC4C}" type="doc">
      <dgm:prSet loTypeId="urn:microsoft.com/office/officeart/2005/8/layout/process4" loCatId="process" qsTypeId="urn:microsoft.com/office/officeart/2005/8/quickstyle/simple1" qsCatId="simple" csTypeId="urn:microsoft.com/office/officeart/2005/8/colors/accent1_2" csCatId="accent1" phldr="1"/>
      <dgm:spPr/>
    </dgm:pt>
    <dgm:pt modelId="{BE56D2BD-DEC1-4A72-8B00-704E6087734D}">
      <dgm:prSet phldrT="[Text]">
        <dgm:style>
          <a:lnRef idx="2">
            <a:schemeClr val="dk1"/>
          </a:lnRef>
          <a:fillRef idx="1">
            <a:schemeClr val="lt1"/>
          </a:fillRef>
          <a:effectRef idx="0">
            <a:schemeClr val="dk1"/>
          </a:effectRef>
          <a:fontRef idx="minor">
            <a:schemeClr val="dk1"/>
          </a:fontRef>
        </dgm:style>
      </dgm:prSet>
      <dgm:spPr/>
      <dgm:t>
        <a:bodyPr/>
        <a:lstStyle/>
        <a:p>
          <a:r>
            <a:rPr lang="en-US" dirty="0"/>
            <a:t>Factors that </a:t>
          </a:r>
          <a:r>
            <a:rPr lang="en-US" b="1" dirty="0"/>
            <a:t>appreciate</a:t>
          </a:r>
          <a:r>
            <a:rPr lang="en-US" dirty="0"/>
            <a:t> exchange rate in the long-run (using PPP theory)</a:t>
          </a:r>
        </a:p>
      </dgm:t>
    </dgm:pt>
    <dgm:pt modelId="{E192EC6A-19E1-48FB-9F3F-A149FBFF8267}" type="parTrans" cxnId="{F81BDCB4-C520-4E3C-8DF5-1A1200451290}">
      <dgm:prSet/>
      <dgm:spPr/>
      <dgm:t>
        <a:bodyPr/>
        <a:lstStyle/>
        <a:p>
          <a:endParaRPr lang="en-US"/>
        </a:p>
      </dgm:t>
    </dgm:pt>
    <dgm:pt modelId="{12F22A81-F093-4D0C-B126-8E1846183A5F}" type="sibTrans" cxnId="{F81BDCB4-C520-4E3C-8DF5-1A1200451290}">
      <dgm:prSet/>
      <dgm:spPr/>
      <dgm:t>
        <a:bodyPr/>
        <a:lstStyle/>
        <a:p>
          <a:endParaRPr lang="en-US"/>
        </a:p>
      </dgm:t>
    </dgm:pt>
    <dgm:pt modelId="{C7801BC5-0EDD-4586-A4F9-DDD97D601DC3}">
      <dgm:prSet phldrT="[Text]">
        <dgm:style>
          <a:lnRef idx="2">
            <a:schemeClr val="accent2"/>
          </a:lnRef>
          <a:fillRef idx="1">
            <a:schemeClr val="lt1"/>
          </a:fillRef>
          <a:effectRef idx="0">
            <a:schemeClr val="accent2"/>
          </a:effectRef>
          <a:fontRef idx="minor">
            <a:schemeClr val="dk1"/>
          </a:fontRef>
        </dgm:style>
      </dgm:prSet>
      <dgm:spPr/>
      <dgm:t>
        <a:bodyPr/>
        <a:lstStyle/>
        <a:p>
          <a:r>
            <a:rPr lang="en-US" b="1" dirty="0"/>
            <a:t>Increase</a:t>
          </a:r>
          <a:r>
            <a:rPr lang="en-US" dirty="0"/>
            <a:t> relative expected future return on domestic assets</a:t>
          </a:r>
        </a:p>
      </dgm:t>
    </dgm:pt>
    <dgm:pt modelId="{A9C4ADF1-4DC9-4746-995C-9C4D0395C720}" type="parTrans" cxnId="{60B0E404-B902-445E-A433-9E2C61DFDC45}">
      <dgm:prSet/>
      <dgm:spPr/>
      <dgm:t>
        <a:bodyPr/>
        <a:lstStyle/>
        <a:p>
          <a:endParaRPr lang="en-US"/>
        </a:p>
      </dgm:t>
    </dgm:pt>
    <dgm:pt modelId="{5870D1EF-0597-44B9-8F28-88808447E4B2}" type="sibTrans" cxnId="{60B0E404-B902-445E-A433-9E2C61DFDC45}">
      <dgm:prSet/>
      <dgm:spPr/>
      <dgm:t>
        <a:bodyPr/>
        <a:lstStyle/>
        <a:p>
          <a:endParaRPr lang="en-US"/>
        </a:p>
      </dgm:t>
    </dgm:pt>
    <dgm:pt modelId="{F3980C44-71A3-4E03-ACA8-BAF1AD45F9C7}">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Shifts demand curve for domestic assets </a:t>
          </a:r>
          <a:r>
            <a:rPr lang="en-US" b="1" dirty="0"/>
            <a:t>to the right </a:t>
          </a:r>
          <a:r>
            <a:rPr lang="en-US" b="0" dirty="0"/>
            <a:t>(Step 1)</a:t>
          </a:r>
        </a:p>
      </dgm:t>
    </dgm:pt>
    <dgm:pt modelId="{71DA534C-F9F5-451C-886F-D681A2607087}" type="parTrans" cxnId="{23D37192-9002-449C-B729-33D253478B2A}">
      <dgm:prSet/>
      <dgm:spPr/>
      <dgm:t>
        <a:bodyPr/>
        <a:lstStyle/>
        <a:p>
          <a:endParaRPr lang="en-US"/>
        </a:p>
      </dgm:t>
    </dgm:pt>
    <dgm:pt modelId="{8AF3452C-22B7-4E5A-B5D4-2BAC2B5496F3}" type="sibTrans" cxnId="{23D37192-9002-449C-B729-33D253478B2A}">
      <dgm:prSet/>
      <dgm:spPr/>
      <dgm:t>
        <a:bodyPr/>
        <a:lstStyle/>
        <a:p>
          <a:endParaRPr lang="en-US"/>
        </a:p>
      </dgm:t>
    </dgm:pt>
    <dgm:pt modelId="{22724F6E-2BE0-41BF-BCB1-C06CB273214B}">
      <dgm:prSet phldrT="[Text]">
        <dgm:style>
          <a:lnRef idx="2">
            <a:schemeClr val="accent4"/>
          </a:lnRef>
          <a:fillRef idx="1">
            <a:schemeClr val="lt1"/>
          </a:fillRef>
          <a:effectRef idx="0">
            <a:schemeClr val="accent4"/>
          </a:effectRef>
          <a:fontRef idx="minor">
            <a:schemeClr val="dk1"/>
          </a:fontRef>
        </dgm:style>
      </dgm:prSet>
      <dgm:spPr/>
      <dgm:t>
        <a:bodyPr/>
        <a:lstStyle/>
        <a:p>
          <a:r>
            <a:rPr lang="en-US" b="1" dirty="0"/>
            <a:t>Raises</a:t>
          </a:r>
          <a:r>
            <a:rPr lang="en-US" dirty="0"/>
            <a:t> the spot exchange rate (Step 2)</a:t>
          </a:r>
        </a:p>
      </dgm:t>
    </dgm:pt>
    <dgm:pt modelId="{B5EA2495-3AF7-4C60-841D-12D771228BC8}" type="parTrans" cxnId="{D3476CB4-68E9-41F0-A51B-62A2EE027F4F}">
      <dgm:prSet/>
      <dgm:spPr/>
      <dgm:t>
        <a:bodyPr/>
        <a:lstStyle/>
        <a:p>
          <a:endParaRPr lang="en-US"/>
        </a:p>
      </dgm:t>
    </dgm:pt>
    <dgm:pt modelId="{ACC0C57C-975B-4DA3-8C59-1F949E282756}" type="sibTrans" cxnId="{D3476CB4-68E9-41F0-A51B-62A2EE027F4F}">
      <dgm:prSet/>
      <dgm:spPr/>
      <dgm:t>
        <a:bodyPr/>
        <a:lstStyle/>
        <a:p>
          <a:endParaRPr lang="en-US"/>
        </a:p>
      </dgm:t>
    </dgm:pt>
    <dgm:pt modelId="{0D2A56C3-4C78-4D72-8FED-16A42FAE0981}">
      <dgm:prSet phldrT="[Text]">
        <dgm:style>
          <a:lnRef idx="2">
            <a:schemeClr val="accent1"/>
          </a:lnRef>
          <a:fillRef idx="1">
            <a:schemeClr val="lt1"/>
          </a:fillRef>
          <a:effectRef idx="0">
            <a:schemeClr val="accent1"/>
          </a:effectRef>
          <a:fontRef idx="minor">
            <a:schemeClr val="dk1"/>
          </a:fontRef>
        </dgm:style>
      </dgm:prSet>
      <dgm:spPr/>
      <dgm:t>
        <a:bodyPr/>
        <a:lstStyle/>
        <a:p>
          <a:r>
            <a:rPr lang="en-US" b="1"/>
            <a:t>Raise</a:t>
          </a:r>
          <a:r>
            <a:rPr lang="en-US"/>
            <a:t> expected future exchange rate</a:t>
          </a:r>
          <a:endParaRPr lang="en-US" dirty="0"/>
        </a:p>
      </dgm:t>
    </dgm:pt>
    <dgm:pt modelId="{F8E34244-CBC4-4795-A9B7-1210D6C7D5A4}" type="parTrans" cxnId="{E496BFB6-AEB3-48ED-B18C-242887F710DD}">
      <dgm:prSet/>
      <dgm:spPr/>
      <dgm:t>
        <a:bodyPr/>
        <a:lstStyle/>
        <a:p>
          <a:endParaRPr lang="en-US"/>
        </a:p>
      </dgm:t>
    </dgm:pt>
    <dgm:pt modelId="{A1790BDE-17C4-44A9-8E0D-780B5104F1FD}" type="sibTrans" cxnId="{E496BFB6-AEB3-48ED-B18C-242887F710DD}">
      <dgm:prSet/>
      <dgm:spPr/>
      <dgm:t>
        <a:bodyPr/>
        <a:lstStyle/>
        <a:p>
          <a:endParaRPr lang="en-US"/>
        </a:p>
      </dgm:t>
    </dgm:pt>
    <dgm:pt modelId="{5459882B-D3DF-49E7-84AE-648814E0384E}" type="pres">
      <dgm:prSet presAssocID="{71EE35FD-5B23-4DEB-B32D-55B5FB4CDC4C}" presName="Name0" presStyleCnt="0">
        <dgm:presLayoutVars>
          <dgm:dir/>
          <dgm:animLvl val="lvl"/>
          <dgm:resizeHandles val="exact"/>
        </dgm:presLayoutVars>
      </dgm:prSet>
      <dgm:spPr/>
    </dgm:pt>
    <dgm:pt modelId="{A060D5F7-AD51-43B6-8D3B-6932138952F6}" type="pres">
      <dgm:prSet presAssocID="{22724F6E-2BE0-41BF-BCB1-C06CB273214B}" presName="boxAndChildren" presStyleCnt="0"/>
      <dgm:spPr/>
    </dgm:pt>
    <dgm:pt modelId="{543821AE-60D4-450F-A8E8-73DBB0787011}" type="pres">
      <dgm:prSet presAssocID="{22724F6E-2BE0-41BF-BCB1-C06CB273214B}" presName="parentTextBox" presStyleLbl="node1" presStyleIdx="0" presStyleCnt="5"/>
      <dgm:spPr/>
    </dgm:pt>
    <dgm:pt modelId="{595CC5E1-E3DA-4C11-AC9D-CB8425076464}" type="pres">
      <dgm:prSet presAssocID="{8AF3452C-22B7-4E5A-B5D4-2BAC2B5496F3}" presName="sp" presStyleCnt="0"/>
      <dgm:spPr/>
    </dgm:pt>
    <dgm:pt modelId="{B720BF48-B1C7-4AE3-AAED-3FDFE36845BD}" type="pres">
      <dgm:prSet presAssocID="{F3980C44-71A3-4E03-ACA8-BAF1AD45F9C7}" presName="arrowAndChildren" presStyleCnt="0"/>
      <dgm:spPr/>
    </dgm:pt>
    <dgm:pt modelId="{B08B7500-50B6-4A10-BD39-68BAC7A1DD4D}" type="pres">
      <dgm:prSet presAssocID="{F3980C44-71A3-4E03-ACA8-BAF1AD45F9C7}" presName="parentTextArrow" presStyleLbl="node1" presStyleIdx="1" presStyleCnt="5"/>
      <dgm:spPr/>
    </dgm:pt>
    <dgm:pt modelId="{EE8F10F2-61A3-40B8-B4B5-E74C70DA74BA}" type="pres">
      <dgm:prSet presAssocID="{5870D1EF-0597-44B9-8F28-88808447E4B2}" presName="sp" presStyleCnt="0"/>
      <dgm:spPr/>
    </dgm:pt>
    <dgm:pt modelId="{1AB8F18A-D747-4F9E-845E-3EEF47A166DC}" type="pres">
      <dgm:prSet presAssocID="{C7801BC5-0EDD-4586-A4F9-DDD97D601DC3}" presName="arrowAndChildren" presStyleCnt="0"/>
      <dgm:spPr/>
    </dgm:pt>
    <dgm:pt modelId="{56D3947C-A95E-4508-96BD-0E7BD77D705A}" type="pres">
      <dgm:prSet presAssocID="{C7801BC5-0EDD-4586-A4F9-DDD97D601DC3}" presName="parentTextArrow" presStyleLbl="node1" presStyleIdx="2" presStyleCnt="5"/>
      <dgm:spPr/>
    </dgm:pt>
    <dgm:pt modelId="{55A5EFD4-D22A-42C9-82EE-85B80A1FA67B}" type="pres">
      <dgm:prSet presAssocID="{A1790BDE-17C4-44A9-8E0D-780B5104F1FD}" presName="sp" presStyleCnt="0"/>
      <dgm:spPr/>
    </dgm:pt>
    <dgm:pt modelId="{9AB10E87-2E21-4D3E-B296-739DE204A7A4}" type="pres">
      <dgm:prSet presAssocID="{0D2A56C3-4C78-4D72-8FED-16A42FAE0981}" presName="arrowAndChildren" presStyleCnt="0"/>
      <dgm:spPr/>
    </dgm:pt>
    <dgm:pt modelId="{C5C09C2F-A00E-4AAA-BB35-51A18D6373CE}" type="pres">
      <dgm:prSet presAssocID="{0D2A56C3-4C78-4D72-8FED-16A42FAE0981}" presName="parentTextArrow" presStyleLbl="node1" presStyleIdx="3" presStyleCnt="5"/>
      <dgm:spPr/>
    </dgm:pt>
    <dgm:pt modelId="{511A530F-818C-4028-AD90-7857E5D74BB5}" type="pres">
      <dgm:prSet presAssocID="{12F22A81-F093-4D0C-B126-8E1846183A5F}" presName="sp" presStyleCnt="0"/>
      <dgm:spPr/>
    </dgm:pt>
    <dgm:pt modelId="{C6723CF5-0EFB-40A5-BC63-FBB34200743C}" type="pres">
      <dgm:prSet presAssocID="{BE56D2BD-DEC1-4A72-8B00-704E6087734D}" presName="arrowAndChildren" presStyleCnt="0"/>
      <dgm:spPr/>
    </dgm:pt>
    <dgm:pt modelId="{2F58DBBB-5807-4D33-AB0C-82155BF9BC19}" type="pres">
      <dgm:prSet presAssocID="{BE56D2BD-DEC1-4A72-8B00-704E6087734D}" presName="parentTextArrow" presStyleLbl="node1" presStyleIdx="4" presStyleCnt="5"/>
      <dgm:spPr/>
    </dgm:pt>
  </dgm:ptLst>
  <dgm:cxnLst>
    <dgm:cxn modelId="{60B0E404-B902-445E-A433-9E2C61DFDC45}" srcId="{71EE35FD-5B23-4DEB-B32D-55B5FB4CDC4C}" destId="{C7801BC5-0EDD-4586-A4F9-DDD97D601DC3}" srcOrd="2" destOrd="0" parTransId="{A9C4ADF1-4DC9-4746-995C-9C4D0395C720}" sibTransId="{5870D1EF-0597-44B9-8F28-88808447E4B2}"/>
    <dgm:cxn modelId="{095AC905-8AA6-450F-87A4-B166C799FD53}" type="presOf" srcId="{F3980C44-71A3-4E03-ACA8-BAF1AD45F9C7}" destId="{B08B7500-50B6-4A10-BD39-68BAC7A1DD4D}" srcOrd="0" destOrd="0" presId="urn:microsoft.com/office/officeart/2005/8/layout/process4"/>
    <dgm:cxn modelId="{CC00BB08-7019-4D6D-AFB0-9FDDE4A44D5E}" type="presOf" srcId="{22724F6E-2BE0-41BF-BCB1-C06CB273214B}" destId="{543821AE-60D4-450F-A8E8-73DBB0787011}" srcOrd="0" destOrd="0" presId="urn:microsoft.com/office/officeart/2005/8/layout/process4"/>
    <dgm:cxn modelId="{C8A6DA30-C36F-487E-A628-4B092CA866C7}" type="presOf" srcId="{C7801BC5-0EDD-4586-A4F9-DDD97D601DC3}" destId="{56D3947C-A95E-4508-96BD-0E7BD77D705A}" srcOrd="0" destOrd="0" presId="urn:microsoft.com/office/officeart/2005/8/layout/process4"/>
    <dgm:cxn modelId="{53286234-FE6F-4755-AC02-9F4C9F51B8A6}" type="presOf" srcId="{71EE35FD-5B23-4DEB-B32D-55B5FB4CDC4C}" destId="{5459882B-D3DF-49E7-84AE-648814E0384E}" srcOrd="0" destOrd="0" presId="urn:microsoft.com/office/officeart/2005/8/layout/process4"/>
    <dgm:cxn modelId="{51938D4E-3DEC-46F8-A518-62498EC52778}" type="presOf" srcId="{BE56D2BD-DEC1-4A72-8B00-704E6087734D}" destId="{2F58DBBB-5807-4D33-AB0C-82155BF9BC19}" srcOrd="0" destOrd="0" presId="urn:microsoft.com/office/officeart/2005/8/layout/process4"/>
    <dgm:cxn modelId="{23D37192-9002-449C-B729-33D253478B2A}" srcId="{71EE35FD-5B23-4DEB-B32D-55B5FB4CDC4C}" destId="{F3980C44-71A3-4E03-ACA8-BAF1AD45F9C7}" srcOrd="3" destOrd="0" parTransId="{71DA534C-F9F5-451C-886F-D681A2607087}" sibTransId="{8AF3452C-22B7-4E5A-B5D4-2BAC2B5496F3}"/>
    <dgm:cxn modelId="{D3476CB4-68E9-41F0-A51B-62A2EE027F4F}" srcId="{71EE35FD-5B23-4DEB-B32D-55B5FB4CDC4C}" destId="{22724F6E-2BE0-41BF-BCB1-C06CB273214B}" srcOrd="4" destOrd="0" parTransId="{B5EA2495-3AF7-4C60-841D-12D771228BC8}" sibTransId="{ACC0C57C-975B-4DA3-8C59-1F949E282756}"/>
    <dgm:cxn modelId="{F81BDCB4-C520-4E3C-8DF5-1A1200451290}" srcId="{71EE35FD-5B23-4DEB-B32D-55B5FB4CDC4C}" destId="{BE56D2BD-DEC1-4A72-8B00-704E6087734D}" srcOrd="0" destOrd="0" parTransId="{E192EC6A-19E1-48FB-9F3F-A149FBFF8267}" sibTransId="{12F22A81-F093-4D0C-B126-8E1846183A5F}"/>
    <dgm:cxn modelId="{E496BFB6-AEB3-48ED-B18C-242887F710DD}" srcId="{71EE35FD-5B23-4DEB-B32D-55B5FB4CDC4C}" destId="{0D2A56C3-4C78-4D72-8FED-16A42FAE0981}" srcOrd="1" destOrd="0" parTransId="{F8E34244-CBC4-4795-A9B7-1210D6C7D5A4}" sibTransId="{A1790BDE-17C4-44A9-8E0D-780B5104F1FD}"/>
    <dgm:cxn modelId="{DAA1B9C2-6DF6-4D4D-A52F-9F1C9EABEA9A}" type="presOf" srcId="{0D2A56C3-4C78-4D72-8FED-16A42FAE0981}" destId="{C5C09C2F-A00E-4AAA-BB35-51A18D6373CE}" srcOrd="0" destOrd="0" presId="urn:microsoft.com/office/officeart/2005/8/layout/process4"/>
    <dgm:cxn modelId="{D6971CFF-B31F-4198-92FB-EF5358C9E2E1}" type="presParOf" srcId="{5459882B-D3DF-49E7-84AE-648814E0384E}" destId="{A060D5F7-AD51-43B6-8D3B-6932138952F6}" srcOrd="0" destOrd="0" presId="urn:microsoft.com/office/officeart/2005/8/layout/process4"/>
    <dgm:cxn modelId="{7BF13D73-4D0E-464A-9482-01268342946B}" type="presParOf" srcId="{A060D5F7-AD51-43B6-8D3B-6932138952F6}" destId="{543821AE-60D4-450F-A8E8-73DBB0787011}" srcOrd="0" destOrd="0" presId="urn:microsoft.com/office/officeart/2005/8/layout/process4"/>
    <dgm:cxn modelId="{CF81A9BE-55F4-49D3-97FD-0991807AB6FF}" type="presParOf" srcId="{5459882B-D3DF-49E7-84AE-648814E0384E}" destId="{595CC5E1-E3DA-4C11-AC9D-CB8425076464}" srcOrd="1" destOrd="0" presId="urn:microsoft.com/office/officeart/2005/8/layout/process4"/>
    <dgm:cxn modelId="{191DCC18-F2A9-4DDB-80E4-B51C570F012E}" type="presParOf" srcId="{5459882B-D3DF-49E7-84AE-648814E0384E}" destId="{B720BF48-B1C7-4AE3-AAED-3FDFE36845BD}" srcOrd="2" destOrd="0" presId="urn:microsoft.com/office/officeart/2005/8/layout/process4"/>
    <dgm:cxn modelId="{C3CC260B-782F-4CFF-ACF7-5B71A3882D4E}" type="presParOf" srcId="{B720BF48-B1C7-4AE3-AAED-3FDFE36845BD}" destId="{B08B7500-50B6-4A10-BD39-68BAC7A1DD4D}" srcOrd="0" destOrd="0" presId="urn:microsoft.com/office/officeart/2005/8/layout/process4"/>
    <dgm:cxn modelId="{3D81F7E1-CDB2-456C-B84E-F7B1D3B89422}" type="presParOf" srcId="{5459882B-D3DF-49E7-84AE-648814E0384E}" destId="{EE8F10F2-61A3-40B8-B4B5-E74C70DA74BA}" srcOrd="3" destOrd="0" presId="urn:microsoft.com/office/officeart/2005/8/layout/process4"/>
    <dgm:cxn modelId="{F26B5615-F740-4304-9D4A-C5A0F8470EE4}" type="presParOf" srcId="{5459882B-D3DF-49E7-84AE-648814E0384E}" destId="{1AB8F18A-D747-4F9E-845E-3EEF47A166DC}" srcOrd="4" destOrd="0" presId="urn:microsoft.com/office/officeart/2005/8/layout/process4"/>
    <dgm:cxn modelId="{D609F25F-9B02-48B2-B19E-C81A874C2E33}" type="presParOf" srcId="{1AB8F18A-D747-4F9E-845E-3EEF47A166DC}" destId="{56D3947C-A95E-4508-96BD-0E7BD77D705A}" srcOrd="0" destOrd="0" presId="urn:microsoft.com/office/officeart/2005/8/layout/process4"/>
    <dgm:cxn modelId="{59C44AD1-A2AE-4AAA-9331-C355F07F986B}" type="presParOf" srcId="{5459882B-D3DF-49E7-84AE-648814E0384E}" destId="{55A5EFD4-D22A-42C9-82EE-85B80A1FA67B}" srcOrd="5" destOrd="0" presId="urn:microsoft.com/office/officeart/2005/8/layout/process4"/>
    <dgm:cxn modelId="{C305432C-4B97-4102-841F-9B4247E3F7BF}" type="presParOf" srcId="{5459882B-D3DF-49E7-84AE-648814E0384E}" destId="{9AB10E87-2E21-4D3E-B296-739DE204A7A4}" srcOrd="6" destOrd="0" presId="urn:microsoft.com/office/officeart/2005/8/layout/process4"/>
    <dgm:cxn modelId="{8799BDE1-140D-4E06-8145-9127DD1FEE6D}" type="presParOf" srcId="{9AB10E87-2E21-4D3E-B296-739DE204A7A4}" destId="{C5C09C2F-A00E-4AAA-BB35-51A18D6373CE}" srcOrd="0" destOrd="0" presId="urn:microsoft.com/office/officeart/2005/8/layout/process4"/>
    <dgm:cxn modelId="{9FB236AB-1EB3-4228-81A4-9A6809A2B8FB}" type="presParOf" srcId="{5459882B-D3DF-49E7-84AE-648814E0384E}" destId="{511A530F-818C-4028-AD90-7857E5D74BB5}" srcOrd="7" destOrd="0" presId="urn:microsoft.com/office/officeart/2005/8/layout/process4"/>
    <dgm:cxn modelId="{4DDC6546-4713-4248-8BC1-E3B539F53BC0}" type="presParOf" srcId="{5459882B-D3DF-49E7-84AE-648814E0384E}" destId="{C6723CF5-0EFB-40A5-BC63-FBB34200743C}" srcOrd="8" destOrd="0" presId="urn:microsoft.com/office/officeart/2005/8/layout/process4"/>
    <dgm:cxn modelId="{5342C9A9-C789-419C-B4F9-0BA0EC11E639}" type="presParOf" srcId="{C6723CF5-0EFB-40A5-BC63-FBB34200743C}" destId="{2F58DBBB-5807-4D33-AB0C-82155BF9BC1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44398-4D39-4397-A964-0FCCAA609134}">
      <dsp:nvSpPr>
        <dsp:cNvPr id="0" name=""/>
        <dsp:cNvSpPr/>
      </dsp:nvSpPr>
      <dsp:spPr>
        <a:xfrm>
          <a:off x="2518290" y="2209"/>
          <a:ext cx="3193018" cy="822098"/>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Fall in exchange rate (€/$)</a:t>
          </a:r>
        </a:p>
      </dsp:txBody>
      <dsp:txXfrm>
        <a:off x="2542368" y="26287"/>
        <a:ext cx="3144862" cy="773942"/>
      </dsp:txXfrm>
    </dsp:sp>
    <dsp:sp modelId="{0E9209B8-E1A0-46B0-9E88-DD9F0B29D28A}">
      <dsp:nvSpPr>
        <dsp:cNvPr id="0" name=""/>
        <dsp:cNvSpPr/>
      </dsp:nvSpPr>
      <dsp:spPr>
        <a:xfrm rot="5400000">
          <a:off x="3960656" y="844861"/>
          <a:ext cx="308287" cy="369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4003817" y="875689"/>
        <a:ext cx="221966" cy="215801"/>
      </dsp:txXfrm>
    </dsp:sp>
    <dsp:sp modelId="{977E13C6-F4D4-4CC0-A9D4-AD1AF23937E3}">
      <dsp:nvSpPr>
        <dsp:cNvPr id="0" name=""/>
        <dsp:cNvSpPr/>
      </dsp:nvSpPr>
      <dsp:spPr>
        <a:xfrm>
          <a:off x="2518290" y="1235358"/>
          <a:ext cx="3193018" cy="822098"/>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The expected appreciation of U.S. dollar (domestic Currency)</a:t>
          </a:r>
        </a:p>
      </dsp:txBody>
      <dsp:txXfrm>
        <a:off x="2542368" y="1259436"/>
        <a:ext cx="3144862" cy="773942"/>
      </dsp:txXfrm>
    </dsp:sp>
    <dsp:sp modelId="{F0F0F08B-8093-44D8-BECE-CBCA8A7C0CAF}">
      <dsp:nvSpPr>
        <dsp:cNvPr id="0" name=""/>
        <dsp:cNvSpPr/>
      </dsp:nvSpPr>
      <dsp:spPr>
        <a:xfrm rot="5400000">
          <a:off x="3960656" y="2078009"/>
          <a:ext cx="308287" cy="369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4003817" y="2108837"/>
        <a:ext cx="221966" cy="215801"/>
      </dsp:txXfrm>
    </dsp:sp>
    <dsp:sp modelId="{B8856314-602C-4600-B970-1910153CFD9A}">
      <dsp:nvSpPr>
        <dsp:cNvPr id="0" name=""/>
        <dsp:cNvSpPr/>
      </dsp:nvSpPr>
      <dsp:spPr>
        <a:xfrm>
          <a:off x="2518290" y="2468506"/>
          <a:ext cx="3193018" cy="822098"/>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Higher expected return on U.S. assets</a:t>
          </a:r>
        </a:p>
      </dsp:txBody>
      <dsp:txXfrm>
        <a:off x="2542368" y="2492584"/>
        <a:ext cx="3144862" cy="773942"/>
      </dsp:txXfrm>
    </dsp:sp>
    <dsp:sp modelId="{DF6F0DD7-7CE4-452C-AE09-718D4F6AE86A}">
      <dsp:nvSpPr>
        <dsp:cNvPr id="0" name=""/>
        <dsp:cNvSpPr/>
      </dsp:nvSpPr>
      <dsp:spPr>
        <a:xfrm rot="5400000">
          <a:off x="3960656" y="3311157"/>
          <a:ext cx="308287" cy="369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4003817" y="3341985"/>
        <a:ext cx="221966" cy="215801"/>
      </dsp:txXfrm>
    </dsp:sp>
    <dsp:sp modelId="{F6189D7A-8CA2-4C6F-9299-F2EF153917C7}">
      <dsp:nvSpPr>
        <dsp:cNvPr id="0" name=""/>
        <dsp:cNvSpPr/>
      </dsp:nvSpPr>
      <dsp:spPr>
        <a:xfrm>
          <a:off x="2518290" y="3701654"/>
          <a:ext cx="3193018" cy="822098"/>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Greater quantity demanded for U.S. assets</a:t>
          </a:r>
        </a:p>
      </dsp:txBody>
      <dsp:txXfrm>
        <a:off x="2542368" y="3725732"/>
        <a:ext cx="3144862" cy="773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821AE-60D4-450F-A8E8-73DBB0787011}">
      <dsp:nvSpPr>
        <dsp:cNvPr id="0" name=""/>
        <dsp:cNvSpPr/>
      </dsp:nvSpPr>
      <dsp:spPr>
        <a:xfrm>
          <a:off x="0" y="3886230"/>
          <a:ext cx="8229600" cy="637568"/>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Raises</a:t>
          </a:r>
          <a:r>
            <a:rPr lang="en-US" sz="1900" kern="1200" dirty="0"/>
            <a:t> the spot exchange rate (Step 2)</a:t>
          </a:r>
        </a:p>
      </dsp:txBody>
      <dsp:txXfrm>
        <a:off x="0" y="3886230"/>
        <a:ext cx="8229600" cy="637568"/>
      </dsp:txXfrm>
    </dsp:sp>
    <dsp:sp modelId="{B08B7500-50B6-4A10-BD39-68BAC7A1DD4D}">
      <dsp:nvSpPr>
        <dsp:cNvPr id="0" name=""/>
        <dsp:cNvSpPr/>
      </dsp:nvSpPr>
      <dsp:spPr>
        <a:xfrm rot="10800000">
          <a:off x="0" y="2915214"/>
          <a:ext cx="8229600" cy="980580"/>
        </a:xfrm>
        <a:prstGeom prst="upArrowCallou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Shifts demand curve for domestic assets </a:t>
          </a:r>
          <a:r>
            <a:rPr lang="en-US" sz="1900" b="1" kern="1200" dirty="0"/>
            <a:t>to the right </a:t>
          </a:r>
          <a:r>
            <a:rPr lang="en-US" sz="1900" b="0" kern="1200" dirty="0"/>
            <a:t>(Step 1)</a:t>
          </a:r>
        </a:p>
      </dsp:txBody>
      <dsp:txXfrm rot="10800000">
        <a:off x="0" y="2915214"/>
        <a:ext cx="8229600" cy="637151"/>
      </dsp:txXfrm>
    </dsp:sp>
    <dsp:sp modelId="{56D3947C-A95E-4508-96BD-0E7BD77D705A}">
      <dsp:nvSpPr>
        <dsp:cNvPr id="0" name=""/>
        <dsp:cNvSpPr/>
      </dsp:nvSpPr>
      <dsp:spPr>
        <a:xfrm rot="10800000">
          <a:off x="0" y="1944197"/>
          <a:ext cx="8229600" cy="980580"/>
        </a:xfrm>
        <a:prstGeom prst="upArrowCallou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Increase</a:t>
          </a:r>
          <a:r>
            <a:rPr lang="en-US" sz="1900" kern="1200" dirty="0"/>
            <a:t> relative expected future return on domestic assets</a:t>
          </a:r>
        </a:p>
      </dsp:txBody>
      <dsp:txXfrm rot="10800000">
        <a:off x="0" y="1944197"/>
        <a:ext cx="8229600" cy="637151"/>
      </dsp:txXfrm>
    </dsp:sp>
    <dsp:sp modelId="{C5C09C2F-A00E-4AAA-BB35-51A18D6373CE}">
      <dsp:nvSpPr>
        <dsp:cNvPr id="0" name=""/>
        <dsp:cNvSpPr/>
      </dsp:nvSpPr>
      <dsp:spPr>
        <a:xfrm rot="10800000">
          <a:off x="0" y="973180"/>
          <a:ext cx="8229600" cy="980580"/>
        </a:xfrm>
        <a:prstGeom prst="upArrowCallou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a:t>Raise</a:t>
          </a:r>
          <a:r>
            <a:rPr lang="en-US" sz="1900" kern="1200"/>
            <a:t> expected future exchange rate</a:t>
          </a:r>
          <a:endParaRPr lang="en-US" sz="1900" kern="1200" dirty="0"/>
        </a:p>
      </dsp:txBody>
      <dsp:txXfrm rot="10800000">
        <a:off x="0" y="973180"/>
        <a:ext cx="8229600" cy="637151"/>
      </dsp:txXfrm>
    </dsp:sp>
    <dsp:sp modelId="{2F58DBBB-5807-4D33-AB0C-82155BF9BC19}">
      <dsp:nvSpPr>
        <dsp:cNvPr id="0" name=""/>
        <dsp:cNvSpPr/>
      </dsp:nvSpPr>
      <dsp:spPr>
        <a:xfrm rot="10800000">
          <a:off x="0" y="2163"/>
          <a:ext cx="8229600" cy="980580"/>
        </a:xfrm>
        <a:prstGeom prst="upArrowCallou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Factors that </a:t>
          </a:r>
          <a:r>
            <a:rPr lang="en-US" sz="1900" b="1" kern="1200" dirty="0"/>
            <a:t>appreciate</a:t>
          </a:r>
          <a:r>
            <a:rPr lang="en-US" sz="1900" kern="1200" dirty="0"/>
            <a:t> exchange rate in the long-run (using PPP theory)</a:t>
          </a:r>
        </a:p>
      </dsp:txBody>
      <dsp:txXfrm rot="10800000">
        <a:off x="0" y="2163"/>
        <a:ext cx="8229600" cy="6371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4/4/2019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190939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 for PPP to hold means for the Japanese and U.S. basket of goods to cost the same regardless of the country it’s being sold in.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29979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Over the whole period shown, the rise in the British price level relative to the U.S. price level is associated with depreciation of the British pound and increase in the exchange rate, i.e. rise in the value of the dollar, as predicted by PPP. However, the PPP relationship does not hold over shorter periods.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1393345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309855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49</a:t>
            </a:fld>
            <a:endParaRPr lang="en-US" dirty="0"/>
          </a:p>
        </p:txBody>
      </p:sp>
    </p:spTree>
    <p:extLst>
      <p:ext uri="{BB962C8B-B14F-4D97-AF65-F5344CB8AC3E}">
        <p14:creationId xmlns:p14="http://schemas.microsoft.com/office/powerpoint/2010/main" val="175389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4/4/2019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4/4/2019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4/4/2019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4/4/2019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4/4/2019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4/4/2019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fred.stlouisfed.org/series/GBRCPIALLMINMEIT"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hyperlink" Target="https://fred.stlouisfed.org/series/EXUSUK" TargetMode="External"/><Relationship Id="rId4" Type="http://schemas.openxmlformats.org/officeDocument/2006/relationships/hyperlink" Target="https://fred.stlouisfed.org/series/CPIAUC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finance.yahoo.co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03828"/>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Edition</a:t>
            </a:r>
          </a:p>
        </p:txBody>
      </p:sp>
      <p:sp>
        <p:nvSpPr>
          <p:cNvPr id="4" name="Text Placeholder 3"/>
          <p:cNvSpPr>
            <a:spLocks noGrp="1"/>
          </p:cNvSpPr>
          <p:nvPr>
            <p:ph type="body" sz="quarter" idx="14"/>
          </p:nvPr>
        </p:nvSpPr>
        <p:spPr>
          <a:xfrm>
            <a:off x="4800600" y="1392093"/>
            <a:ext cx="3657600" cy="1142999"/>
          </a:xfrm>
        </p:spPr>
        <p:txBody>
          <a:bodyPr/>
          <a:lstStyle/>
          <a:p>
            <a:r>
              <a:rPr lang="en-US" dirty="0"/>
              <a:t>Chapter 17</a:t>
            </a:r>
          </a:p>
        </p:txBody>
      </p:sp>
      <p:sp>
        <p:nvSpPr>
          <p:cNvPr id="5" name="Text Placeholder 4"/>
          <p:cNvSpPr>
            <a:spLocks noGrp="1"/>
          </p:cNvSpPr>
          <p:nvPr>
            <p:ph type="body" sz="quarter" idx="15"/>
          </p:nvPr>
        </p:nvSpPr>
        <p:spPr>
          <a:xfrm>
            <a:off x="4909858" y="2563812"/>
            <a:ext cx="3776942" cy="3608388"/>
          </a:xfrm>
        </p:spPr>
        <p:txBody>
          <a:bodyPr/>
          <a:lstStyle/>
          <a:p>
            <a:r>
              <a:rPr lang="en-US" dirty="0"/>
              <a:t>The Foreign Exchange Market</a:t>
            </a:r>
          </a:p>
          <a:p>
            <a:endParaRPr lang="en-US" dirty="0"/>
          </a:p>
          <a:p>
            <a:endParaRPr lang="en-US" dirty="0"/>
          </a:p>
          <a:p>
            <a:endParaRPr lang="en-US" dirty="0"/>
          </a:p>
          <a:p>
            <a:endParaRPr lang="en-US" dirty="0"/>
          </a:p>
          <a:p>
            <a:endParaRPr lang="en-US" dirty="0"/>
          </a:p>
          <a:p>
            <a:endParaRPr lang="en-US" dirty="0"/>
          </a:p>
          <a:p>
            <a:endParaRPr lang="en-US" dirty="0"/>
          </a:p>
          <a:p>
            <a:r>
              <a:rPr lang="en-US" sz="1800" b="1" dirty="0"/>
              <a:t>Instructor:</a:t>
            </a:r>
          </a:p>
          <a:p>
            <a:r>
              <a:rPr lang="en-US" sz="1800" b="1" dirty="0"/>
              <a:t>Elham Saeidinezhad</a:t>
            </a:r>
          </a:p>
          <a:p>
            <a:r>
              <a:rPr lang="en-US" sz="1800" i="1" dirty="0"/>
              <a:t>elham@ucla.edu</a:t>
            </a:r>
          </a:p>
        </p:txBody>
      </p:sp>
      <p:pic>
        <p:nvPicPr>
          <p:cNvPr id="1026" name="Picture 2" descr="Front Cover: The Economics of Money, Banking, and Financial Markets Twelfth Edition by Mish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14670"/>
            <a:ext cx="3700744"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2016, 2013 Pearson Education, Inc. All Rights Reserved.</a:t>
            </a:r>
          </a:p>
        </p:txBody>
      </p:sp>
    </p:spTree>
    <p:extLst>
      <p:ext uri="{BB962C8B-B14F-4D97-AF65-F5344CB8AC3E}">
        <p14:creationId xmlns:p14="http://schemas.microsoft.com/office/powerpoint/2010/main" val="26696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8A9E-6C4C-42C4-99C6-C839DABB9337}"/>
              </a:ext>
            </a:extLst>
          </p:cNvPr>
          <p:cNvSpPr>
            <a:spLocks noGrp="1"/>
          </p:cNvSpPr>
          <p:nvPr>
            <p:ph type="title"/>
          </p:nvPr>
        </p:nvSpPr>
        <p:spPr/>
        <p:txBody>
          <a:bodyPr/>
          <a:lstStyle/>
          <a:p>
            <a:r>
              <a:rPr lang="en-US" dirty="0"/>
              <a:t>How is Foreign Exchange Traded?</a:t>
            </a:r>
            <a:r>
              <a:rPr lang="en-US" sz="3600" b="0" dirty="0"/>
              <a:t> </a:t>
            </a:r>
            <a:r>
              <a:rPr lang="en-US" sz="2000" b="0" dirty="0"/>
              <a:t>(2 of 2)</a:t>
            </a:r>
            <a:endParaRPr lang="en-US" dirty="0"/>
          </a:p>
        </p:txBody>
      </p:sp>
      <p:sp>
        <p:nvSpPr>
          <p:cNvPr id="3" name="Content Placeholder 2">
            <a:extLst>
              <a:ext uri="{FF2B5EF4-FFF2-40B4-BE49-F238E27FC236}">
                <a16:creationId xmlns:a16="http://schemas.microsoft.com/office/drawing/2014/main" id="{1395AEAF-4A93-494B-A100-EBB46536621F}"/>
              </a:ext>
            </a:extLst>
          </p:cNvPr>
          <p:cNvSpPr>
            <a:spLocks noGrp="1"/>
          </p:cNvSpPr>
          <p:nvPr>
            <p:ph idx="1"/>
          </p:nvPr>
        </p:nvSpPr>
        <p:spPr/>
        <p:txBody>
          <a:bodyPr/>
          <a:lstStyle/>
          <a:p>
            <a:r>
              <a:rPr lang="en-US" sz="2000" dirty="0"/>
              <a:t>The volume in this market is massive, exceeding $5 trillion per day.</a:t>
            </a:r>
          </a:p>
          <a:p>
            <a:r>
              <a:rPr lang="en-US" sz="2000" b="1" dirty="0"/>
              <a:t>Wholesale market: </a:t>
            </a:r>
            <a:r>
              <a:rPr lang="en-US" sz="2000" dirty="0"/>
              <a:t>is the market that determines the exchange rates.  Trades in the foreign exchange market consist of transactions</a:t>
            </a:r>
            <a:r>
              <a:rPr lang="en-US" sz="2000" u="sng" dirty="0"/>
              <a:t> in excess </a:t>
            </a:r>
            <a:r>
              <a:rPr lang="en-US" sz="2000" dirty="0"/>
              <a:t>of $1 million.</a:t>
            </a:r>
          </a:p>
          <a:p>
            <a:r>
              <a:rPr lang="en-US" sz="2000" b="1" dirty="0"/>
              <a:t>Retail market: </a:t>
            </a:r>
            <a:r>
              <a:rPr lang="en-US" sz="2000" dirty="0"/>
              <a:t>the market we would buy foreign currency for a trip abroad from </a:t>
            </a:r>
            <a:r>
              <a:rPr lang="en-US" sz="2000" b="1" dirty="0"/>
              <a:t>dealers, </a:t>
            </a:r>
            <a:r>
              <a:rPr lang="en-US" sz="2000" dirty="0"/>
              <a:t>such as American Express, and banks.</a:t>
            </a:r>
          </a:p>
          <a:p>
            <a:r>
              <a:rPr lang="en-US" sz="2000" dirty="0"/>
              <a:t>Retail prices are </a:t>
            </a:r>
            <a:r>
              <a:rPr lang="en-US" sz="2000" b="1" dirty="0"/>
              <a:t>higher</a:t>
            </a:r>
            <a:r>
              <a:rPr lang="en-US" sz="2000" dirty="0"/>
              <a:t> than wholesale prices. </a:t>
            </a:r>
            <a:endParaRPr lang="en-US" dirty="0"/>
          </a:p>
          <a:p>
            <a:endParaRPr lang="en-US" dirty="0"/>
          </a:p>
        </p:txBody>
      </p:sp>
    </p:spTree>
    <p:extLst>
      <p:ext uri="{BB962C8B-B14F-4D97-AF65-F5344CB8AC3E}">
        <p14:creationId xmlns:p14="http://schemas.microsoft.com/office/powerpoint/2010/main" val="361535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Exchange Rates in the Long Run </a:t>
            </a:r>
            <a:r>
              <a:rPr lang="en-US" sz="2000" b="0" dirty="0"/>
              <a:t>(1 of 8)</a:t>
            </a:r>
            <a:endParaRPr lang="en-US" sz="2000" dirty="0"/>
          </a:p>
        </p:txBody>
      </p:sp>
      <p:sp>
        <p:nvSpPr>
          <p:cNvPr id="3" name="Content Placeholder 2"/>
          <p:cNvSpPr>
            <a:spLocks noGrp="1"/>
          </p:cNvSpPr>
          <p:nvPr>
            <p:ph idx="1"/>
          </p:nvPr>
        </p:nvSpPr>
        <p:spPr/>
        <p:txBody>
          <a:bodyPr/>
          <a:lstStyle/>
          <a:p>
            <a:r>
              <a:rPr lang="en-US" sz="2000" b="1" dirty="0"/>
              <a:t>Theory of Purchasing Power Parity (PPP) </a:t>
            </a:r>
            <a:r>
              <a:rPr lang="en-US" sz="2000" dirty="0"/>
              <a:t>is one of the most prominent theories in determining exchange rate in </a:t>
            </a:r>
            <a:r>
              <a:rPr lang="en-US" sz="2000" u="sng" dirty="0"/>
              <a:t>long run</a:t>
            </a:r>
            <a:r>
              <a:rPr lang="en-US" sz="2000" dirty="0"/>
              <a:t>.</a:t>
            </a:r>
          </a:p>
          <a:p>
            <a:pPr marL="0" indent="0">
              <a:buNone/>
            </a:pPr>
            <a:endParaRPr lang="en-US" sz="2000" dirty="0"/>
          </a:p>
          <a:p>
            <a:pPr>
              <a:spcBef>
                <a:spcPct val="40000"/>
              </a:spcBef>
            </a:pPr>
            <a:r>
              <a:rPr lang="en-US" sz="2000" dirty="0">
                <a:ea typeface="ヒラギノ角ゴ Pro W3" charset="-128"/>
              </a:rPr>
              <a:t>Theory of Purchasing Power Parity assumptions:</a:t>
            </a:r>
          </a:p>
          <a:p>
            <a:pPr lvl="1"/>
            <a:r>
              <a:rPr lang="en-US" sz="2000" dirty="0">
                <a:ea typeface="ヒラギノ角ゴ Pro W3" charset="-128"/>
              </a:rPr>
              <a:t>All goods are identical in both countries</a:t>
            </a:r>
          </a:p>
          <a:p>
            <a:pPr lvl="1"/>
            <a:r>
              <a:rPr lang="en-US" sz="2000" dirty="0">
                <a:ea typeface="ヒラギノ角ゴ Pro W3" charset="-128"/>
              </a:rPr>
              <a:t>Trade barriers and transportation costs are low</a:t>
            </a:r>
          </a:p>
          <a:p>
            <a:pPr lvl="1"/>
            <a:r>
              <a:rPr lang="en-US" sz="2000" dirty="0">
                <a:ea typeface="ヒラギノ角ゴ Pro W3" charset="-128"/>
              </a:rPr>
              <a:t>Many goods and services are not traded across borders</a:t>
            </a:r>
          </a:p>
          <a:p>
            <a:pPr marL="0" indent="0">
              <a:buNone/>
            </a:pPr>
            <a:endParaRPr lang="en-US" sz="2000" dirty="0"/>
          </a:p>
          <a:p>
            <a:r>
              <a:rPr lang="en-US" sz="2000" dirty="0"/>
              <a:t>One </a:t>
            </a:r>
            <a:r>
              <a:rPr lang="en-US" sz="2000" dirty="0">
                <a:ea typeface="ヒラギノ角ゴ Pro W3" charset="-128"/>
              </a:rPr>
              <a:t>way of thinking about PPP is through the </a:t>
            </a:r>
            <a:r>
              <a:rPr lang="en-US" sz="2000" b="1" dirty="0">
                <a:ea typeface="ヒラギノ角ゴ Pro W3" charset="-128"/>
              </a:rPr>
              <a:t>law of one price.</a:t>
            </a:r>
            <a:endParaRPr lang="en-US" sz="2000" dirty="0"/>
          </a:p>
          <a:p>
            <a:pPr marL="457200" lvl="1" indent="0">
              <a:buNone/>
            </a:pPr>
            <a:endParaRPr lang="en-US" sz="2000" dirty="0">
              <a:ea typeface="ヒラギノ角ゴ Pro W3" charset="-128"/>
            </a:endParaRPr>
          </a:p>
          <a:p>
            <a:pPr lvl="1"/>
            <a:endParaRPr lang="en-US" sz="2000" dirty="0"/>
          </a:p>
        </p:txBody>
      </p:sp>
    </p:spTree>
    <p:extLst>
      <p:ext uri="{BB962C8B-B14F-4D97-AF65-F5344CB8AC3E}">
        <p14:creationId xmlns:p14="http://schemas.microsoft.com/office/powerpoint/2010/main" val="419894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8F65-EBDE-43CE-866A-E538CD742E91}"/>
              </a:ext>
            </a:extLst>
          </p:cNvPr>
          <p:cNvSpPr>
            <a:spLocks noGrp="1"/>
          </p:cNvSpPr>
          <p:nvPr>
            <p:ph type="title"/>
          </p:nvPr>
        </p:nvSpPr>
        <p:spPr/>
        <p:txBody>
          <a:bodyPr/>
          <a:lstStyle/>
          <a:p>
            <a:r>
              <a:rPr lang="en-US" dirty="0">
                <a:ea typeface="ヒラギノ角ゴ Pro W3" charset="-128"/>
              </a:rPr>
              <a:t>Exchange Rates in the Long Run </a:t>
            </a:r>
            <a:r>
              <a:rPr lang="en-US" sz="2000" b="0" dirty="0"/>
              <a:t>(3 of 8)</a:t>
            </a:r>
            <a:endParaRPr lang="en-US" dirty="0"/>
          </a:p>
        </p:txBody>
      </p:sp>
      <p:sp>
        <p:nvSpPr>
          <p:cNvPr id="3" name="Content Placeholder 2">
            <a:extLst>
              <a:ext uri="{FF2B5EF4-FFF2-40B4-BE49-F238E27FC236}">
                <a16:creationId xmlns:a16="http://schemas.microsoft.com/office/drawing/2014/main" id="{D50CABD2-62A7-4888-8719-450317D92464}"/>
              </a:ext>
            </a:extLst>
          </p:cNvPr>
          <p:cNvSpPr>
            <a:spLocks noGrp="1"/>
          </p:cNvSpPr>
          <p:nvPr>
            <p:ph idx="1"/>
          </p:nvPr>
        </p:nvSpPr>
        <p:spPr/>
        <p:txBody>
          <a:bodyPr/>
          <a:lstStyle/>
          <a:p>
            <a:pPr marL="0" indent="0">
              <a:buNone/>
            </a:pPr>
            <a:endParaRPr lang="en-US" sz="2000" b="1" dirty="0">
              <a:ea typeface="ヒラギノ角ゴ Pro W3" charset="-128"/>
            </a:endParaRPr>
          </a:p>
          <a:p>
            <a:r>
              <a:rPr lang="en-US" sz="2000" b="1" dirty="0">
                <a:ea typeface="ヒラギノ角ゴ Pro W3" charset="-128"/>
              </a:rPr>
              <a:t>Law of one price </a:t>
            </a:r>
            <a:r>
              <a:rPr lang="en-US" sz="2000" dirty="0">
                <a:ea typeface="ヒラギノ角ゴ Pro W3" charset="-128"/>
              </a:rPr>
              <a:t>states that assuming that there were no transportation costs and barriers to trade, </a:t>
            </a:r>
            <a:r>
              <a:rPr lang="en-US" sz="2000" dirty="0"/>
              <a:t>the exchange rate between any two countries’ currencies is determined so that a basket of goods and services, wherever it is produced, </a:t>
            </a:r>
            <a:r>
              <a:rPr lang="en-US" sz="2000" u="sng" dirty="0"/>
              <a:t>costs the same </a:t>
            </a:r>
            <a:r>
              <a:rPr lang="en-US" sz="2000" dirty="0"/>
              <a:t>in both countries.</a:t>
            </a:r>
          </a:p>
          <a:p>
            <a:pPr marL="0" indent="0">
              <a:buNone/>
            </a:pPr>
            <a:endParaRPr lang="en-US" sz="2000" dirty="0"/>
          </a:p>
          <a:p>
            <a:endParaRPr lang="en-US" sz="2000" dirty="0">
              <a:ea typeface="ヒラギノ角ゴ Pro W3" charset="-128"/>
            </a:endParaRPr>
          </a:p>
          <a:p>
            <a:endParaRPr lang="en-US" dirty="0"/>
          </a:p>
        </p:txBody>
      </p:sp>
    </p:spTree>
    <p:extLst>
      <p:ext uri="{BB962C8B-B14F-4D97-AF65-F5344CB8AC3E}">
        <p14:creationId xmlns:p14="http://schemas.microsoft.com/office/powerpoint/2010/main" val="3769513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048F-2197-4726-A1D9-6E6ED8DADE32}"/>
              </a:ext>
            </a:extLst>
          </p:cNvPr>
          <p:cNvSpPr>
            <a:spLocks noGrp="1"/>
          </p:cNvSpPr>
          <p:nvPr>
            <p:ph type="title"/>
          </p:nvPr>
        </p:nvSpPr>
        <p:spPr/>
        <p:txBody>
          <a:bodyPr/>
          <a:lstStyle/>
          <a:p>
            <a:r>
              <a:rPr lang="en-US" dirty="0">
                <a:ea typeface="ヒラギノ角ゴ Pro W3" charset="-128"/>
              </a:rPr>
              <a:t>Exchange Rates in the Long Run </a:t>
            </a:r>
            <a:r>
              <a:rPr lang="en-US" sz="2000" b="0" dirty="0"/>
              <a:t>(2 of 8)</a:t>
            </a:r>
            <a:endParaRPr lang="en-US" dirty="0"/>
          </a:p>
        </p:txBody>
      </p:sp>
      <p:sp>
        <p:nvSpPr>
          <p:cNvPr id="3" name="Content Placeholder 2">
            <a:extLst>
              <a:ext uri="{FF2B5EF4-FFF2-40B4-BE49-F238E27FC236}">
                <a16:creationId xmlns:a16="http://schemas.microsoft.com/office/drawing/2014/main" id="{76303F86-4BE7-4CA1-8695-101BE5ADDEC1}"/>
              </a:ext>
            </a:extLst>
          </p:cNvPr>
          <p:cNvSpPr>
            <a:spLocks noGrp="1"/>
          </p:cNvSpPr>
          <p:nvPr>
            <p:ph idx="1"/>
          </p:nvPr>
        </p:nvSpPr>
        <p:spPr/>
        <p:txBody>
          <a:bodyPr/>
          <a:lstStyle/>
          <a:p>
            <a:pPr marL="0" indent="0">
              <a:buNone/>
            </a:pPr>
            <a:r>
              <a:rPr lang="en-US" dirty="0"/>
              <a:t>  </a:t>
            </a:r>
            <a:r>
              <a:rPr lang="en-US" dirty="0">
                <a:solidFill>
                  <a:schemeClr val="bg2"/>
                </a:solidFill>
              </a:rPr>
              <a:t>Intuition behind law of one price </a:t>
            </a:r>
          </a:p>
          <a:p>
            <a:r>
              <a:rPr lang="en-US" sz="2000" dirty="0"/>
              <a:t>Cost of a basket of goods in the U.S.            $ 100</a:t>
            </a:r>
          </a:p>
          <a:p>
            <a:r>
              <a:rPr lang="en-US" sz="2000" dirty="0"/>
              <a:t>Cost of the same basket in Japan                 ¥ 10,000</a:t>
            </a:r>
          </a:p>
          <a:p>
            <a:r>
              <a:rPr lang="en-US" sz="2000" dirty="0"/>
              <a:t>Suppose that there is no transactions costs or barrier to trade. </a:t>
            </a:r>
          </a:p>
          <a:p>
            <a:r>
              <a:rPr lang="en-US" sz="2000" dirty="0"/>
              <a:t>Then, </a:t>
            </a:r>
            <a:r>
              <a:rPr lang="en-US" sz="2000" u="sng" dirty="0"/>
              <a:t>the law of one price </a:t>
            </a:r>
            <a:r>
              <a:rPr lang="en-US" sz="2000" dirty="0"/>
              <a:t>states the exchange rate in the </a:t>
            </a:r>
            <a:r>
              <a:rPr lang="en-US" sz="2000" b="1" dirty="0"/>
              <a:t>long-run</a:t>
            </a:r>
            <a:r>
              <a:rPr lang="en-US" sz="2000" dirty="0"/>
              <a:t> ensures that</a:t>
            </a:r>
            <a:r>
              <a:rPr lang="en-US" sz="2000" b="1" dirty="0"/>
              <a:t> </a:t>
            </a:r>
            <a:r>
              <a:rPr lang="en-US" sz="2000" dirty="0"/>
              <a:t>regardless of where the goods are produced</a:t>
            </a:r>
            <a:r>
              <a:rPr lang="en-US" sz="2000" b="1" dirty="0"/>
              <a:t>, prices are consistent across the two countries:</a:t>
            </a:r>
          </a:p>
          <a:p>
            <a:r>
              <a:rPr lang="en-US" sz="2000" dirty="0"/>
              <a:t>Exchange Rate (¥/$) = 10,000 /100 = 100  (i.e. 1 USD = 100 Yen)</a:t>
            </a:r>
          </a:p>
          <a:p>
            <a:r>
              <a:rPr lang="en-US" sz="2000" dirty="0"/>
              <a:t>Exchange rate ($/¥) = 100/ 10,000 = 0.10    (i.e. 1 Yen = 0.01 USD)</a:t>
            </a:r>
          </a:p>
          <a:p>
            <a:endParaRPr lang="en-US" dirty="0"/>
          </a:p>
        </p:txBody>
      </p:sp>
    </p:spTree>
    <p:extLst>
      <p:ext uri="{BB962C8B-B14F-4D97-AF65-F5344CB8AC3E}">
        <p14:creationId xmlns:p14="http://schemas.microsoft.com/office/powerpoint/2010/main" val="246913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4362C-5857-4ED9-B2F0-0735710E6249}"/>
              </a:ext>
            </a:extLst>
          </p:cNvPr>
          <p:cNvSpPr>
            <a:spLocks noGrp="1"/>
          </p:cNvSpPr>
          <p:nvPr>
            <p:ph type="title"/>
          </p:nvPr>
        </p:nvSpPr>
        <p:spPr/>
        <p:txBody>
          <a:bodyPr/>
          <a:lstStyle/>
          <a:p>
            <a:r>
              <a:rPr lang="en-US" dirty="0">
                <a:ea typeface="ヒラギノ角ゴ Pro W3" charset="-128"/>
              </a:rPr>
              <a:t>Exchange Rates in the Long Run </a:t>
            </a:r>
            <a:r>
              <a:rPr lang="en-US" sz="2000" b="0" dirty="0"/>
              <a:t>(4 of 8)</a:t>
            </a:r>
            <a:endParaRPr lang="en-US" dirty="0"/>
          </a:p>
        </p:txBody>
      </p:sp>
      <p:sp>
        <p:nvSpPr>
          <p:cNvPr id="3" name="Content Placeholder 2">
            <a:extLst>
              <a:ext uri="{FF2B5EF4-FFF2-40B4-BE49-F238E27FC236}">
                <a16:creationId xmlns:a16="http://schemas.microsoft.com/office/drawing/2014/main" id="{15793F40-D4A8-4778-8D64-56A58CA24B18}"/>
              </a:ext>
            </a:extLst>
          </p:cNvPr>
          <p:cNvSpPr>
            <a:spLocks noGrp="1"/>
          </p:cNvSpPr>
          <p:nvPr>
            <p:ph idx="1"/>
          </p:nvPr>
        </p:nvSpPr>
        <p:spPr/>
        <p:txBody>
          <a:bodyPr/>
          <a:lstStyle/>
          <a:p>
            <a:r>
              <a:rPr lang="en-US" sz="2000" dirty="0"/>
              <a:t>The theory of PPP can also be described in terms of the </a:t>
            </a:r>
            <a:r>
              <a:rPr lang="en-US" sz="2000" b="1" dirty="0"/>
              <a:t>real exchange rate</a:t>
            </a:r>
            <a:r>
              <a:rPr lang="en-US" sz="2000" dirty="0"/>
              <a:t>:</a:t>
            </a:r>
          </a:p>
          <a:p>
            <a:pPr marL="0" indent="0">
              <a:buNone/>
            </a:pPr>
            <a:r>
              <a:rPr lang="en-US" sz="2000" dirty="0"/>
              <a:t> </a:t>
            </a:r>
          </a:p>
          <a:p>
            <a:r>
              <a:rPr lang="en-US" sz="2000" b="1" dirty="0"/>
              <a:t>The real exchange rate is </a:t>
            </a:r>
            <a:r>
              <a:rPr lang="en-US" sz="2000" dirty="0"/>
              <a:t>the rate at which domestic goods can be exchanged for foreign goods.</a:t>
            </a:r>
          </a:p>
          <a:p>
            <a:endParaRPr lang="en-US" sz="2000" dirty="0"/>
          </a:p>
          <a:p>
            <a:r>
              <a:rPr lang="en-US" sz="2000" dirty="0"/>
              <a:t>In effect, it is the price of domestic goods </a:t>
            </a:r>
            <a:r>
              <a:rPr lang="en-US" sz="2000" u="sng" dirty="0"/>
              <a:t>relative</a:t>
            </a:r>
            <a:r>
              <a:rPr lang="en-US" sz="2000" dirty="0"/>
              <a:t> to the price of foreign goods </a:t>
            </a:r>
            <a:r>
              <a:rPr lang="en-US" sz="2000" u="sng" dirty="0"/>
              <a:t>denominated in the domestic currency</a:t>
            </a:r>
            <a:r>
              <a:rPr lang="en-US" sz="2000" dirty="0"/>
              <a:t>.</a:t>
            </a:r>
          </a:p>
          <a:p>
            <a:endParaRPr lang="en-US" dirty="0"/>
          </a:p>
        </p:txBody>
      </p:sp>
    </p:spTree>
    <p:extLst>
      <p:ext uri="{BB962C8B-B14F-4D97-AF65-F5344CB8AC3E}">
        <p14:creationId xmlns:p14="http://schemas.microsoft.com/office/powerpoint/2010/main" val="1146417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56E8-9398-49A4-BEBD-4B20768031BA}"/>
              </a:ext>
            </a:extLst>
          </p:cNvPr>
          <p:cNvSpPr>
            <a:spLocks noGrp="1"/>
          </p:cNvSpPr>
          <p:nvPr>
            <p:ph type="title"/>
          </p:nvPr>
        </p:nvSpPr>
        <p:spPr/>
        <p:txBody>
          <a:bodyPr/>
          <a:lstStyle/>
          <a:p>
            <a:r>
              <a:rPr lang="en-US" dirty="0">
                <a:ea typeface="ヒラギノ角ゴ Pro W3" charset="-128"/>
              </a:rPr>
              <a:t>Exchange Rates in the Long Run </a:t>
            </a:r>
            <a:r>
              <a:rPr lang="en-US" sz="2000" b="0" dirty="0"/>
              <a:t>(5 of 8)</a:t>
            </a:r>
            <a:endParaRPr lang="en-US" dirty="0"/>
          </a:p>
        </p:txBody>
      </p:sp>
      <p:sp>
        <p:nvSpPr>
          <p:cNvPr id="3" name="Content Placeholder 2">
            <a:extLst>
              <a:ext uri="{FF2B5EF4-FFF2-40B4-BE49-F238E27FC236}">
                <a16:creationId xmlns:a16="http://schemas.microsoft.com/office/drawing/2014/main" id="{55E412DE-4AA1-492A-9000-2213F3F8B95C}"/>
              </a:ext>
            </a:extLst>
          </p:cNvPr>
          <p:cNvSpPr>
            <a:spLocks noGrp="1"/>
          </p:cNvSpPr>
          <p:nvPr>
            <p:ph idx="1"/>
          </p:nvPr>
        </p:nvSpPr>
        <p:spPr/>
        <p:txBody>
          <a:bodyPr/>
          <a:lstStyle/>
          <a:p>
            <a:pPr marL="0" indent="0">
              <a:buNone/>
            </a:pPr>
            <a:r>
              <a:rPr lang="en-US" dirty="0">
                <a:solidFill>
                  <a:schemeClr val="bg2"/>
                </a:solidFill>
              </a:rPr>
              <a:t>The intuition behind real exchange rate</a:t>
            </a:r>
          </a:p>
          <a:p>
            <a:r>
              <a:rPr lang="en-US" sz="2000" dirty="0"/>
              <a:t>Cost of a basket of goods in New York            $50</a:t>
            </a:r>
          </a:p>
          <a:p>
            <a:r>
              <a:rPr lang="en-US" sz="2000" dirty="0"/>
              <a:t>Cost of the same basket in Tokyo                    ¥ 7,500</a:t>
            </a:r>
          </a:p>
          <a:p>
            <a:r>
              <a:rPr lang="en-US" sz="2000" dirty="0"/>
              <a:t>Exchange rate (from previous slides)              100 (¥/$) or </a:t>
            </a:r>
            <a:r>
              <a:rPr lang="en-US" sz="2000"/>
              <a:t>0.01 ($/¥) </a:t>
            </a:r>
            <a:endParaRPr lang="en-US" sz="2000" dirty="0"/>
          </a:p>
          <a:p>
            <a:r>
              <a:rPr lang="en-US" sz="2000" dirty="0"/>
              <a:t>Then, the cost of the </a:t>
            </a:r>
            <a:r>
              <a:rPr lang="en-US" sz="2000" u="sng" dirty="0"/>
              <a:t>same</a:t>
            </a:r>
            <a:r>
              <a:rPr lang="en-US" sz="2000" dirty="0"/>
              <a:t> basket of goods in Japan in $</a:t>
            </a:r>
          </a:p>
          <a:p>
            <a:pPr marL="0" indent="0">
              <a:buNone/>
            </a:pPr>
            <a:r>
              <a:rPr lang="en-US" sz="2000" dirty="0"/>
              <a:t>                                                            ¥ 7,500 * $0.01 per yen =  $75 </a:t>
            </a:r>
          </a:p>
          <a:p>
            <a:r>
              <a:rPr lang="en-US" sz="2000" dirty="0"/>
              <a:t>The real exchange rate, i.e. the relative price is therefore:</a:t>
            </a:r>
          </a:p>
          <a:p>
            <a:pPr marL="0" indent="0">
              <a:buNone/>
            </a:pPr>
            <a:r>
              <a:rPr lang="en-US" sz="2000" dirty="0"/>
              <a:t>                                                             $50/$75= 0.66</a:t>
            </a:r>
          </a:p>
          <a:p>
            <a:r>
              <a:rPr lang="en-US" sz="2000" dirty="0"/>
              <a:t>The real exchange rate here is below 1.0, </a:t>
            </a:r>
            <a:r>
              <a:rPr lang="en-US" sz="2000" b="1" dirty="0"/>
              <a:t>indicating that it is</a:t>
            </a:r>
            <a:r>
              <a:rPr lang="en-US" sz="2000" b="1" u="sng" dirty="0"/>
              <a:t> cheaper </a:t>
            </a:r>
            <a:r>
              <a:rPr lang="en-US" sz="2000" b="1" dirty="0"/>
              <a:t>to buy basket of goods in U.S. than in Japan. </a:t>
            </a:r>
          </a:p>
          <a:p>
            <a:endParaRPr lang="en-US" dirty="0"/>
          </a:p>
        </p:txBody>
      </p:sp>
    </p:spTree>
    <p:extLst>
      <p:ext uri="{BB962C8B-B14F-4D97-AF65-F5344CB8AC3E}">
        <p14:creationId xmlns:p14="http://schemas.microsoft.com/office/powerpoint/2010/main" val="4067554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D04A6-65CE-4F2D-9411-B8D970B9E8A7}"/>
              </a:ext>
            </a:extLst>
          </p:cNvPr>
          <p:cNvSpPr>
            <a:spLocks noGrp="1"/>
          </p:cNvSpPr>
          <p:nvPr>
            <p:ph type="title"/>
          </p:nvPr>
        </p:nvSpPr>
        <p:spPr/>
        <p:txBody>
          <a:bodyPr/>
          <a:lstStyle/>
          <a:p>
            <a:r>
              <a:rPr lang="en-US" dirty="0">
                <a:ea typeface="ヒラギノ角ゴ Pro W3" charset="-128"/>
              </a:rPr>
              <a:t>Exchange Rates in the Long Run </a:t>
            </a:r>
            <a:r>
              <a:rPr lang="en-US" sz="2000" b="0" dirty="0"/>
              <a:t>(6 of 8)</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523830-B64F-4563-938D-D3424C8F7966}"/>
                  </a:ext>
                </a:extLst>
              </p:cNvPr>
              <p:cNvSpPr>
                <a:spLocks noGrp="1"/>
              </p:cNvSpPr>
              <p:nvPr>
                <p:ph idx="1"/>
              </p:nvPr>
            </p:nvSpPr>
            <p:spPr/>
            <p:txBody>
              <a:bodyPr/>
              <a:lstStyle/>
              <a:p>
                <a:pPr marL="0" indent="0">
                  <a:buNone/>
                </a:pPr>
                <a:r>
                  <a:rPr lang="en-US" dirty="0">
                    <a:solidFill>
                      <a:schemeClr val="bg2"/>
                    </a:solidFill>
                  </a:rPr>
                  <a:t>Describing PPP in terms of real exchange rate</a:t>
                </a:r>
              </a:p>
              <a:p>
                <a:pPr marL="0" indent="0">
                  <a:buNone/>
                </a:pPr>
                <a:endParaRPr lang="en-US" dirty="0">
                  <a:solidFill>
                    <a:schemeClr val="bg2"/>
                  </a:solidFill>
                </a:endParaRPr>
              </a:p>
              <a:p>
                <a:r>
                  <a:rPr lang="en-US" sz="2000" dirty="0"/>
                  <a:t>PPP predicts that in the long run the </a:t>
                </a:r>
                <a:r>
                  <a:rPr lang="en-US" sz="2000" u="sng" dirty="0"/>
                  <a:t>real</a:t>
                </a:r>
                <a:r>
                  <a:rPr lang="en-US" sz="2000" dirty="0"/>
                  <a:t> exchange rate is </a:t>
                </a:r>
                <a:r>
                  <a:rPr lang="en-US" sz="2000" u="sng" dirty="0"/>
                  <a:t>always equal to 1.0</a:t>
                </a:r>
                <a:r>
                  <a:rPr lang="en-US" sz="2000" dirty="0"/>
                  <a:t>, so that the </a:t>
                </a:r>
                <a:r>
                  <a:rPr lang="en-US" sz="2000" b="1" dirty="0"/>
                  <a:t>purchasing power of the dollar </a:t>
                </a:r>
                <a:r>
                  <a:rPr lang="en-US" sz="2000" dirty="0"/>
                  <a:t>is the same as that of other currencies, such as the yen or the euro.</a:t>
                </a:r>
              </a:p>
              <a:p>
                <a:endParaRPr lang="en-US" sz="2000" dirty="0"/>
              </a:p>
              <a:p>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𝑅𝑒𝑎𝑙</m:t>
                      </m:r>
                      <m:r>
                        <a:rPr lang="en-US" sz="2000" b="0" i="1" smtClean="0">
                          <a:latin typeface="Cambria Math" panose="02040503050406030204" pitchFamily="18" charset="0"/>
                        </a:rPr>
                        <m:t> </m:t>
                      </m:r>
                      <m:r>
                        <a:rPr lang="en-US" sz="2000" b="0" i="1" smtClean="0">
                          <a:latin typeface="Cambria Math" panose="02040503050406030204" pitchFamily="18" charset="0"/>
                        </a:rPr>
                        <m:t>𝑒𝑥𝑐h𝑎𝑛𝑔𝑒</m:t>
                      </m:r>
                      <m:r>
                        <a:rPr lang="en-US" sz="2000" b="0" i="1" smtClean="0">
                          <a:latin typeface="Cambria Math" panose="02040503050406030204" pitchFamily="18" charset="0"/>
                        </a:rPr>
                        <m:t> </m:t>
                      </m:r>
                      <m:r>
                        <a:rPr lang="en-US" sz="2000" b="0" i="1" smtClean="0">
                          <a:latin typeface="Cambria Math" panose="02040503050406030204" pitchFamily="18" charset="0"/>
                        </a:rPr>
                        <m:t>𝑟𝑎𝑡𝑒</m:t>
                      </m:r>
                      <m:r>
                        <a:rPr lang="en-US" sz="2000" i="1" smtClean="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𝑝𝑟𝑖𝑐𝑒</m:t>
                          </m:r>
                          <m:r>
                            <a:rPr lang="en-US" sz="2000" b="0" i="1" smtClean="0">
                              <a:latin typeface="Cambria Math" panose="02040503050406030204" pitchFamily="18" charset="0"/>
                            </a:rPr>
                            <m:t> </m:t>
                          </m:r>
                          <m:r>
                            <a:rPr lang="en-US" sz="2000" b="0" i="1" smtClean="0">
                              <a:latin typeface="Cambria Math" panose="02040503050406030204" pitchFamily="18" charset="0"/>
                            </a:rPr>
                            <m:t>𝑙𝑒𝑣𝑒𝑙</m:t>
                          </m:r>
                          <m:r>
                            <a:rPr lang="en-US" sz="2000" b="0" i="1" smtClean="0">
                              <a:latin typeface="Cambria Math" panose="02040503050406030204" pitchFamily="18" charset="0"/>
                            </a:rPr>
                            <m:t> </m:t>
                          </m:r>
                          <m:r>
                            <a:rPr lang="en-US" sz="2000" b="0" i="1" smtClean="0">
                              <a:latin typeface="Cambria Math" panose="02040503050406030204" pitchFamily="18" charset="0"/>
                            </a:rPr>
                            <m:t>𝑖𝑛</m:t>
                          </m:r>
                          <m:r>
                            <a:rPr lang="en-US" sz="2000" b="0" i="1" smtClean="0">
                              <a:latin typeface="Cambria Math" panose="02040503050406030204" pitchFamily="18" charset="0"/>
                            </a:rPr>
                            <m:t> </m:t>
                          </m:r>
                          <m:r>
                            <a:rPr lang="en-US" sz="2000" b="0" i="1" smtClean="0">
                              <a:latin typeface="Cambria Math" panose="02040503050406030204" pitchFamily="18" charset="0"/>
                            </a:rPr>
                            <m:t>𝑓𝑜𝑟𝑒𝑖𝑔𝑛</m:t>
                          </m:r>
                          <m:r>
                            <a:rPr lang="en-US" sz="2000" b="0" i="1" smtClean="0">
                              <a:latin typeface="Cambria Math" panose="02040503050406030204" pitchFamily="18" charset="0"/>
                            </a:rPr>
                            <m:t> </m:t>
                          </m:r>
                          <m:r>
                            <a:rPr lang="en-US" sz="2000" b="0" i="1" smtClean="0">
                              <a:latin typeface="Cambria Math" panose="02040503050406030204" pitchFamily="18" charset="0"/>
                            </a:rPr>
                            <m:t>𝑐𝑜𝑢𝑛𝑡𝑟𝑦</m:t>
                          </m:r>
                          <m:r>
                            <a:rPr lang="en-US" sz="2000" b="0" i="1" smtClean="0">
                              <a:latin typeface="Cambria Math" panose="02040503050406030204" pitchFamily="18" charset="0"/>
                            </a:rPr>
                            <m:t> </m:t>
                          </m:r>
                          <m:r>
                            <a:rPr lang="en-US" sz="2000" b="0" i="1" smtClean="0">
                              <a:latin typeface="Cambria Math" panose="02040503050406030204" pitchFamily="18" charset="0"/>
                            </a:rPr>
                            <m:t>𝑑𝑒𝑛𝑜𝑚𝑖𝑛𝑎𝑡𝑒𝑑</m:t>
                          </m:r>
                          <m:r>
                            <a:rPr lang="en-US" sz="2000" b="0" i="1" smtClean="0">
                              <a:latin typeface="Cambria Math" panose="02040503050406030204" pitchFamily="18" charset="0"/>
                            </a:rPr>
                            <m:t> </m:t>
                          </m:r>
                          <m:r>
                            <a:rPr lang="en-US" sz="2000" b="0" i="1" smtClean="0">
                              <a:latin typeface="Cambria Math" panose="02040503050406030204" pitchFamily="18" charset="0"/>
                            </a:rPr>
                            <m:t>𝑖𝑛</m:t>
                          </m:r>
                          <m:r>
                            <a:rPr lang="en-US" sz="2000" b="0" i="1" smtClean="0">
                              <a:latin typeface="Cambria Math" panose="02040503050406030204" pitchFamily="18" charset="0"/>
                            </a:rPr>
                            <m:t> </m:t>
                          </m:r>
                          <m:r>
                            <a:rPr lang="en-US" sz="2000" b="0" i="1" smtClean="0">
                              <a:latin typeface="Cambria Math" panose="02040503050406030204" pitchFamily="18" charset="0"/>
                            </a:rPr>
                            <m:t>𝑑𝑜𝑚𝑒𝑠𝑡𝑖𝑐</m:t>
                          </m:r>
                          <m:r>
                            <a:rPr lang="en-US" sz="2000" b="0" i="1" smtClean="0">
                              <a:latin typeface="Cambria Math" panose="02040503050406030204" pitchFamily="18" charset="0"/>
                            </a:rPr>
                            <m:t> </m:t>
                          </m:r>
                          <m:r>
                            <a:rPr lang="en-US" sz="2000" b="0" i="1" smtClean="0">
                              <a:latin typeface="Cambria Math" panose="02040503050406030204" pitchFamily="18" charset="0"/>
                            </a:rPr>
                            <m:t>𝑐𝑢𝑟𝑟𝑒𝑛𝑐𝑦</m:t>
                          </m:r>
                        </m:num>
                        <m:den>
                          <m:r>
                            <a:rPr lang="en-US" sz="2000" b="0" i="1" smtClean="0">
                              <a:latin typeface="Cambria Math" panose="02040503050406030204" pitchFamily="18" charset="0"/>
                            </a:rPr>
                            <m:t>𝑝𝑟𝑖𝑐𝑒</m:t>
                          </m:r>
                          <m:r>
                            <a:rPr lang="en-US" sz="2000" b="0" i="1" smtClean="0">
                              <a:latin typeface="Cambria Math" panose="02040503050406030204" pitchFamily="18" charset="0"/>
                            </a:rPr>
                            <m:t> </m:t>
                          </m:r>
                          <m:r>
                            <a:rPr lang="en-US" sz="2000" b="0" i="1" smtClean="0">
                              <a:latin typeface="Cambria Math" panose="02040503050406030204" pitchFamily="18" charset="0"/>
                            </a:rPr>
                            <m:t>𝑙𝑒𝑣𝑒𝑙</m:t>
                          </m:r>
                          <m:r>
                            <a:rPr lang="en-US" sz="2000" b="0" i="1" smtClean="0">
                              <a:latin typeface="Cambria Math" panose="02040503050406030204" pitchFamily="18" charset="0"/>
                            </a:rPr>
                            <m:t> </m:t>
                          </m:r>
                          <m:r>
                            <a:rPr lang="en-US" sz="2000" b="0" i="1" smtClean="0">
                              <a:latin typeface="Cambria Math" panose="02040503050406030204" pitchFamily="18" charset="0"/>
                            </a:rPr>
                            <m:t>𝑖𝑛</m:t>
                          </m:r>
                          <m:r>
                            <a:rPr lang="en-US" sz="2000" b="0" i="1" smtClean="0">
                              <a:latin typeface="Cambria Math" panose="02040503050406030204" pitchFamily="18" charset="0"/>
                            </a:rPr>
                            <m:t> </m:t>
                          </m:r>
                          <m:r>
                            <a:rPr lang="en-US" sz="2000" b="0" i="1" smtClean="0">
                              <a:latin typeface="Cambria Math" panose="02040503050406030204" pitchFamily="18" charset="0"/>
                            </a:rPr>
                            <m:t>𝑑𝑜𝑚𝑒𝑠𝑡𝑖𝑐</m:t>
                          </m:r>
                          <m:r>
                            <a:rPr lang="en-US" sz="2000" b="0" i="1" smtClean="0">
                              <a:latin typeface="Cambria Math" panose="02040503050406030204" pitchFamily="18" charset="0"/>
                            </a:rPr>
                            <m:t> </m:t>
                          </m:r>
                          <m:r>
                            <a:rPr lang="en-US" sz="2000" b="0" i="1" smtClean="0">
                              <a:latin typeface="Cambria Math" panose="02040503050406030204" pitchFamily="18" charset="0"/>
                            </a:rPr>
                            <m:t>𝑐𝑢𝑟𝑟𝑒𝑛𝑐𝑦</m:t>
                          </m:r>
                          <m:r>
                            <a:rPr lang="en-US" sz="2000" b="0" i="1" smtClean="0">
                              <a:latin typeface="Cambria Math" panose="02040503050406030204" pitchFamily="18" charset="0"/>
                            </a:rPr>
                            <m:t> </m:t>
                          </m:r>
                          <m:r>
                            <a:rPr lang="en-US" sz="2000" b="0" i="1" smtClean="0">
                              <a:latin typeface="Cambria Math" panose="02040503050406030204" pitchFamily="18" charset="0"/>
                            </a:rPr>
                            <m:t>𝑑𝑒𝑚𝑜𝑛𝑖𝑎𝑡𝑒𝑑</m:t>
                          </m:r>
                          <m:r>
                            <a:rPr lang="en-US" sz="2000" b="0" i="1" smtClean="0">
                              <a:latin typeface="Cambria Math" panose="02040503050406030204" pitchFamily="18" charset="0"/>
                            </a:rPr>
                            <m:t> </m:t>
                          </m:r>
                          <m:r>
                            <a:rPr lang="en-US" sz="2000" b="0" i="1" smtClean="0">
                              <a:latin typeface="Cambria Math" panose="02040503050406030204" pitchFamily="18" charset="0"/>
                            </a:rPr>
                            <m:t>𝑖𝑛</m:t>
                          </m:r>
                          <m:r>
                            <a:rPr lang="en-US" sz="2000" b="0" i="1" smtClean="0">
                              <a:latin typeface="Cambria Math" panose="02040503050406030204" pitchFamily="18" charset="0"/>
                            </a:rPr>
                            <m:t> </m:t>
                          </m:r>
                          <m:r>
                            <a:rPr lang="en-US" sz="2000" b="0" i="1" smtClean="0">
                              <a:latin typeface="Cambria Math" panose="02040503050406030204" pitchFamily="18" charset="0"/>
                            </a:rPr>
                            <m:t>𝑑𝑜𝑚𝑒𝑠𝑡𝑖𝑐</m:t>
                          </m:r>
                          <m:r>
                            <a:rPr lang="en-US" sz="2000" b="0" i="1" smtClean="0">
                              <a:latin typeface="Cambria Math" panose="02040503050406030204" pitchFamily="18" charset="0"/>
                            </a:rPr>
                            <m:t> </m:t>
                          </m:r>
                          <m:r>
                            <a:rPr lang="en-US" sz="2000" b="0" i="1" smtClean="0">
                              <a:latin typeface="Cambria Math" panose="02040503050406030204" pitchFamily="18" charset="0"/>
                            </a:rPr>
                            <m:t>𝑐𝑢𝑟𝑟𝑒𝑛𝑐𝑦</m:t>
                          </m:r>
                        </m:den>
                      </m:f>
                    </m:oMath>
                  </m:oMathPara>
                </a14:m>
                <a:endParaRPr lang="en-US" sz="2000" dirty="0"/>
              </a:p>
              <a:p>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54523830-B64F-4563-938D-D3424C8F7966}"/>
                  </a:ext>
                </a:extLst>
              </p:cNvPr>
              <p:cNvSpPr>
                <a:spLocks noGrp="1" noRot="1" noChangeAspect="1" noMove="1" noResize="1" noEditPoints="1" noAdjustHandles="1" noChangeArrowheads="1" noChangeShapeType="1" noTextEdit="1"/>
              </p:cNvSpPr>
              <p:nvPr>
                <p:ph idx="1"/>
              </p:nvPr>
            </p:nvSpPr>
            <p:spPr>
              <a:blipFill>
                <a:blip r:embed="rId2"/>
                <a:stretch>
                  <a:fillRect l="-2222" t="-2022" r="-519"/>
                </a:stretch>
              </a:blipFill>
            </p:spPr>
            <p:txBody>
              <a:bodyPr/>
              <a:lstStyle/>
              <a:p>
                <a:r>
                  <a:rPr lang="en-US">
                    <a:noFill/>
                  </a:rPr>
                  <a:t> </a:t>
                </a:r>
              </a:p>
            </p:txBody>
          </p:sp>
        </mc:Fallback>
      </mc:AlternateContent>
    </p:spTree>
    <p:extLst>
      <p:ext uri="{BB962C8B-B14F-4D97-AF65-F5344CB8AC3E}">
        <p14:creationId xmlns:p14="http://schemas.microsoft.com/office/powerpoint/2010/main" val="2575319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F7693-A946-4660-AB8F-D1F8A1730442}"/>
              </a:ext>
            </a:extLst>
          </p:cNvPr>
          <p:cNvSpPr>
            <a:spLocks noGrp="1"/>
          </p:cNvSpPr>
          <p:nvPr>
            <p:ph type="title"/>
          </p:nvPr>
        </p:nvSpPr>
        <p:spPr/>
        <p:txBody>
          <a:bodyPr/>
          <a:lstStyle/>
          <a:p>
            <a:r>
              <a:rPr lang="en-US" dirty="0">
                <a:ea typeface="ヒラギノ角ゴ Pro W3" charset="-128"/>
              </a:rPr>
              <a:t>Exchange Rates in the Long Run </a:t>
            </a:r>
            <a:r>
              <a:rPr lang="en-US" sz="2000" b="0" dirty="0"/>
              <a:t>(7 of 8)</a:t>
            </a:r>
            <a:endParaRPr lang="en-US" dirty="0"/>
          </a:p>
        </p:txBody>
      </p:sp>
      <p:sp>
        <p:nvSpPr>
          <p:cNvPr id="3" name="Content Placeholder 2">
            <a:extLst>
              <a:ext uri="{FF2B5EF4-FFF2-40B4-BE49-F238E27FC236}">
                <a16:creationId xmlns:a16="http://schemas.microsoft.com/office/drawing/2014/main" id="{ACC85597-03AA-43F4-88EF-411E3048B732}"/>
              </a:ext>
            </a:extLst>
          </p:cNvPr>
          <p:cNvSpPr>
            <a:spLocks noGrp="1"/>
          </p:cNvSpPr>
          <p:nvPr>
            <p:ph idx="1"/>
          </p:nvPr>
        </p:nvSpPr>
        <p:spPr/>
        <p:txBody>
          <a:bodyPr/>
          <a:lstStyle/>
          <a:p>
            <a:pPr marL="0" indent="0">
              <a:buNone/>
            </a:pPr>
            <a:r>
              <a:rPr lang="en-US" dirty="0">
                <a:solidFill>
                  <a:schemeClr val="bg2"/>
                </a:solidFill>
              </a:rPr>
              <a:t>What happens if one country’s price level changes relative to another’s? </a:t>
            </a:r>
          </a:p>
          <a:p>
            <a:r>
              <a:rPr lang="en-US" sz="2000" dirty="0"/>
              <a:t>Assume that </a:t>
            </a:r>
            <a:r>
              <a:rPr lang="en-US" sz="2000" u="sng" dirty="0"/>
              <a:t>price of Japanese goods in Japan </a:t>
            </a:r>
            <a:r>
              <a:rPr lang="en-US" sz="2000" dirty="0"/>
              <a:t>increase by %10 to </a:t>
            </a:r>
            <a:r>
              <a:rPr lang="en-US" sz="2000" b="1" dirty="0">
                <a:solidFill>
                  <a:schemeClr val="accent5"/>
                </a:solidFill>
              </a:rPr>
              <a:t>¥11,000 </a:t>
            </a:r>
            <a:r>
              <a:rPr lang="en-US" sz="2000" dirty="0"/>
              <a:t>and the U.S. good prices stay unchanged to </a:t>
            </a:r>
            <a:r>
              <a:rPr lang="en-US" sz="2000" b="1" dirty="0">
                <a:solidFill>
                  <a:schemeClr val="accent3"/>
                </a:solidFill>
              </a:rPr>
              <a:t>$100 </a:t>
            </a:r>
            <a:r>
              <a:rPr lang="en-US" sz="2000" dirty="0"/>
              <a:t>in the U.S. </a:t>
            </a:r>
          </a:p>
          <a:p>
            <a:r>
              <a:rPr lang="en-US" sz="2000" dirty="0"/>
              <a:t>For PPP to hold*, the exchange rate (¥/$) would have to change to 110, so that: </a:t>
            </a:r>
          </a:p>
          <a:p>
            <a:r>
              <a:rPr lang="en-US" sz="2000" dirty="0"/>
              <a:t>Cost of U.S. basket in Japan               $100 * ¥ 110 per $=   </a:t>
            </a:r>
            <a:r>
              <a:rPr lang="en-US" sz="2000" b="1" dirty="0">
                <a:solidFill>
                  <a:schemeClr val="accent5"/>
                </a:solidFill>
              </a:rPr>
              <a:t>¥11,000</a:t>
            </a:r>
          </a:p>
          <a:p>
            <a:r>
              <a:rPr lang="en-US" sz="2000" dirty="0"/>
              <a:t>Cost of Japanese basket in U.S.         ¥11,000* $0.009 per ¥ = </a:t>
            </a:r>
            <a:r>
              <a:rPr lang="en-US" sz="2000" b="1" dirty="0">
                <a:solidFill>
                  <a:schemeClr val="accent3"/>
                </a:solidFill>
              </a:rPr>
              <a:t>$100</a:t>
            </a:r>
          </a:p>
          <a:p>
            <a:r>
              <a:rPr lang="en-US" sz="2000" b="1" dirty="0"/>
              <a:t>Thus, according to the theory of PPP, if the price level in Japan rises 10% relative to the U.S. price level, the exchange rate increases by 10%, and the dollar appreciates by 10%.</a:t>
            </a:r>
            <a:endParaRPr lang="en-US" b="1" dirty="0"/>
          </a:p>
        </p:txBody>
      </p:sp>
    </p:spTree>
    <p:extLst>
      <p:ext uri="{BB962C8B-B14F-4D97-AF65-F5344CB8AC3E}">
        <p14:creationId xmlns:p14="http://schemas.microsoft.com/office/powerpoint/2010/main" val="25590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61E7A-7D7C-4254-9EF1-3EFB2079278C}"/>
              </a:ext>
            </a:extLst>
          </p:cNvPr>
          <p:cNvSpPr>
            <a:spLocks noGrp="1"/>
          </p:cNvSpPr>
          <p:nvPr>
            <p:ph type="title"/>
          </p:nvPr>
        </p:nvSpPr>
        <p:spPr/>
        <p:txBody>
          <a:bodyPr/>
          <a:lstStyle/>
          <a:p>
            <a:r>
              <a:rPr lang="en-US" dirty="0">
                <a:ea typeface="ヒラギノ角ゴ Pro W3" charset="-128"/>
              </a:rPr>
              <a:t>Exchange Rates in the Long Run </a:t>
            </a:r>
            <a:r>
              <a:rPr lang="en-US" sz="2000" b="0" dirty="0"/>
              <a:t>(8 of 8)</a:t>
            </a:r>
            <a:endParaRPr lang="en-US" dirty="0"/>
          </a:p>
        </p:txBody>
      </p:sp>
      <p:sp>
        <p:nvSpPr>
          <p:cNvPr id="3" name="Content Placeholder 2">
            <a:extLst>
              <a:ext uri="{FF2B5EF4-FFF2-40B4-BE49-F238E27FC236}">
                <a16:creationId xmlns:a16="http://schemas.microsoft.com/office/drawing/2014/main" id="{65CA2CE3-6434-46DA-BF71-2EE257650812}"/>
              </a:ext>
            </a:extLst>
          </p:cNvPr>
          <p:cNvSpPr>
            <a:spLocks noGrp="1"/>
          </p:cNvSpPr>
          <p:nvPr>
            <p:ph idx="1"/>
          </p:nvPr>
        </p:nvSpPr>
        <p:spPr/>
        <p:txBody>
          <a:bodyPr/>
          <a:lstStyle/>
          <a:p>
            <a:r>
              <a:rPr lang="en-US" sz="2000" dirty="0"/>
              <a:t>Our U.S./Japanese example demonstrates </a:t>
            </a:r>
            <a:r>
              <a:rPr lang="en-US" sz="2000" u="sng" dirty="0"/>
              <a:t>the key insight </a:t>
            </a:r>
            <a:r>
              <a:rPr lang="en-US" sz="2000" dirty="0"/>
              <a:t>of the theory of PPP: </a:t>
            </a:r>
          </a:p>
          <a:p>
            <a:r>
              <a:rPr lang="en-US" sz="2000" b="1" dirty="0"/>
              <a:t>If one country’s price level rises relative to another’s by a certain percentage, then the other country’s currency appreciates by the same percentage. </a:t>
            </a:r>
          </a:p>
          <a:p>
            <a:endParaRPr lang="en-US" sz="2000" b="1" dirty="0"/>
          </a:p>
          <a:p>
            <a:r>
              <a:rPr lang="en-US" sz="2000" dirty="0"/>
              <a:t>Because one currency’s appreciation is the other currency’s depreciation, there is an equivalent way of stating this result: </a:t>
            </a:r>
          </a:p>
          <a:p>
            <a:r>
              <a:rPr lang="en-US" sz="2000" b="1" dirty="0"/>
              <a:t>If a country’s price level rises relative to another’s by a certain percentage, then its currency should depreciate by the same percentage.</a:t>
            </a:r>
          </a:p>
          <a:p>
            <a:endParaRPr lang="en-US" sz="2000" b="1" dirty="0"/>
          </a:p>
          <a:p>
            <a:endParaRPr lang="en-US" dirty="0"/>
          </a:p>
        </p:txBody>
      </p:sp>
    </p:spTree>
    <p:extLst>
      <p:ext uri="{BB962C8B-B14F-4D97-AF65-F5344CB8AC3E}">
        <p14:creationId xmlns:p14="http://schemas.microsoft.com/office/powerpoint/2010/main" val="3921492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Figure 1 Purchasing Power Parity, United States/United Kingdom, 1973–2017 (Index: March 1973 = 100.)</a:t>
            </a:r>
          </a:p>
        </p:txBody>
      </p:sp>
      <p:sp>
        <p:nvSpPr>
          <p:cNvPr id="5" name="Text Placeholder 4"/>
          <p:cNvSpPr>
            <a:spLocks noGrp="1"/>
          </p:cNvSpPr>
          <p:nvPr>
            <p:ph type="body" sz="quarter" idx="13"/>
          </p:nvPr>
        </p:nvSpPr>
        <p:spPr/>
        <p:txBody>
          <a:bodyPr/>
          <a:lstStyle/>
          <a:p>
            <a:r>
              <a:rPr lang="en-US" sz="1200" i="1" dirty="0"/>
              <a:t>Source</a:t>
            </a:r>
            <a:r>
              <a:rPr lang="en-US" sz="1200" dirty="0"/>
              <a:t>: Federal Reserve Bank of St. Louis FRED database: </a:t>
            </a:r>
            <a:r>
              <a:rPr lang="en-US" sz="1200" dirty="0">
                <a:hlinkClick r:id="rId3"/>
              </a:rPr>
              <a:t>https://fred.stlouisfed.org/series/GBRCPIALLMINMEIT</a:t>
            </a:r>
            <a:r>
              <a:rPr lang="en-US" sz="1200" dirty="0"/>
              <a:t>; </a:t>
            </a:r>
            <a:r>
              <a:rPr lang="en-US" sz="1200" dirty="0">
                <a:hlinkClick r:id="rId4"/>
              </a:rPr>
              <a:t>https://fred.stlouisfed.org/series/CPIAUCNS</a:t>
            </a:r>
            <a:r>
              <a:rPr lang="en-US" sz="1200" dirty="0"/>
              <a:t>; </a:t>
            </a:r>
            <a:r>
              <a:rPr lang="en-US" sz="1200" dirty="0">
                <a:hlinkClick r:id="rId5"/>
              </a:rPr>
              <a:t>https://fred.stlouisfed.org/series/EXUSUK</a:t>
            </a:r>
            <a:r>
              <a:rPr lang="en-US" sz="1200" dirty="0"/>
              <a:t>.</a:t>
            </a:r>
          </a:p>
        </p:txBody>
      </p:sp>
      <p:pic>
        <p:nvPicPr>
          <p:cNvPr id="6" name="Picture 2" descr="The  vertical axis shows index, ranging from 100 to 250 in increments of 50. The horizontal axis shows years. A line representing Exchange Rate (£/$) begins at 100 in 1973 and rises and falls unsteadily before ending at 200 in 2017. Another line representing Relative Price Levels (CPI UK/CPI US) begins at 100 in 1973 and rises steadily before ending at 170 in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152" y="1257011"/>
            <a:ext cx="7699248" cy="445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2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a:t>
            </a:r>
          </a:p>
        </p:txBody>
      </p:sp>
      <p:sp>
        <p:nvSpPr>
          <p:cNvPr id="3" name="Content Placeholder 2"/>
          <p:cNvSpPr>
            <a:spLocks noGrp="1"/>
          </p:cNvSpPr>
          <p:nvPr>
            <p:ph idx="1"/>
          </p:nvPr>
        </p:nvSpPr>
        <p:spPr/>
        <p:txBody>
          <a:bodyPr/>
          <a:lstStyle/>
          <a:p>
            <a:r>
              <a:rPr lang="en-US" sz="2000" dirty="0">
                <a:ea typeface="ヒラギノ角ゴ Pro W3" charset="-128"/>
              </a:rPr>
              <a:t>This chapter outlines how the foreign exchange market functions and how the value of different currencies is determined.</a:t>
            </a:r>
            <a:endParaRPr lang="en-US" sz="2000" dirty="0"/>
          </a:p>
        </p:txBody>
      </p:sp>
    </p:spTree>
    <p:extLst>
      <p:ext uri="{BB962C8B-B14F-4D97-AF65-F5344CB8AC3E}">
        <p14:creationId xmlns:p14="http://schemas.microsoft.com/office/powerpoint/2010/main" val="1161236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Affect Exchange Rates in the Long Run</a:t>
            </a:r>
          </a:p>
        </p:txBody>
      </p:sp>
      <p:sp>
        <p:nvSpPr>
          <p:cNvPr id="3" name="Content Placeholder 2"/>
          <p:cNvSpPr>
            <a:spLocks noGrp="1"/>
          </p:cNvSpPr>
          <p:nvPr>
            <p:ph idx="1"/>
          </p:nvPr>
        </p:nvSpPr>
        <p:spPr/>
        <p:txBody>
          <a:bodyPr/>
          <a:lstStyle/>
          <a:p>
            <a:pPr>
              <a:spcBef>
                <a:spcPct val="40000"/>
              </a:spcBef>
            </a:pPr>
            <a:r>
              <a:rPr lang="en-US" dirty="0">
                <a:ea typeface="ヒラギノ角ゴ Pro W3" charset="-128"/>
              </a:rPr>
              <a:t>Relative price levels</a:t>
            </a:r>
          </a:p>
          <a:p>
            <a:pPr>
              <a:spcBef>
                <a:spcPct val="40000"/>
              </a:spcBef>
            </a:pPr>
            <a:r>
              <a:rPr lang="en-US" dirty="0">
                <a:ea typeface="ヒラギノ角ゴ Pro W3" charset="-128"/>
              </a:rPr>
              <a:t>Trade barriers</a:t>
            </a:r>
          </a:p>
          <a:p>
            <a:pPr>
              <a:spcBef>
                <a:spcPct val="40000"/>
              </a:spcBef>
            </a:pPr>
            <a:r>
              <a:rPr lang="en-US" dirty="0">
                <a:ea typeface="ヒラギノ角ゴ Pro W3" charset="-128"/>
              </a:rPr>
              <a:t>Preferences for domestic versus foreign goods</a:t>
            </a:r>
          </a:p>
          <a:p>
            <a:pPr>
              <a:spcBef>
                <a:spcPct val="40000"/>
              </a:spcBef>
            </a:pPr>
            <a:r>
              <a:rPr lang="en-US" dirty="0">
                <a:ea typeface="ヒラギノ角ゴ Pro W3" charset="-128"/>
              </a:rPr>
              <a:t>Productivity</a:t>
            </a:r>
            <a:endParaRPr lang="en-US" dirty="0"/>
          </a:p>
        </p:txBody>
      </p:sp>
    </p:spTree>
    <p:extLst>
      <p:ext uri="{BB962C8B-B14F-4D97-AF65-F5344CB8AC3E}">
        <p14:creationId xmlns:p14="http://schemas.microsoft.com/office/powerpoint/2010/main" val="2117319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Factors That Affect Exchange Rates in the Long Run</a:t>
            </a:r>
            <a:endParaRPr lang="en-US" dirty="0"/>
          </a:p>
        </p:txBody>
      </p:sp>
      <p:sp>
        <p:nvSpPr>
          <p:cNvPr id="3" name="Content Placeholder 2"/>
          <p:cNvSpPr>
            <a:spLocks noGrp="1"/>
          </p:cNvSpPr>
          <p:nvPr>
            <p:ph idx="1"/>
          </p:nvPr>
        </p:nvSpPr>
        <p:spPr/>
        <p:txBody>
          <a:bodyPr/>
          <a:lstStyle/>
          <a:p>
            <a:pPr marL="0" indent="0">
              <a:buNone/>
            </a:pPr>
            <a:r>
              <a:rPr lang="en-US" dirty="0">
                <a:solidFill>
                  <a:schemeClr val="bg2"/>
                </a:solidFill>
              </a:rPr>
              <a:t>The general rule:</a:t>
            </a:r>
          </a:p>
          <a:p>
            <a:endParaRPr lang="en-US" dirty="0"/>
          </a:p>
          <a:p>
            <a:pPr marL="0" indent="0">
              <a:buNone/>
            </a:pPr>
            <a:r>
              <a:rPr lang="en-US" sz="2000" dirty="0"/>
              <a:t>Anything that </a:t>
            </a:r>
            <a:r>
              <a:rPr lang="en-US" sz="2000" b="1" dirty="0"/>
              <a:t>increases the demand </a:t>
            </a:r>
            <a:r>
              <a:rPr lang="en-US" sz="2000" dirty="0"/>
              <a:t>for domestically produced goods that are traded relative to foreign traded goods, tends to appreciate the </a:t>
            </a:r>
            <a:r>
              <a:rPr lang="en-US" sz="2000" b="1" dirty="0"/>
              <a:t>domestic currency </a:t>
            </a:r>
            <a:r>
              <a:rPr lang="en-US" sz="2000" dirty="0"/>
              <a:t>because:</a:t>
            </a:r>
          </a:p>
          <a:p>
            <a:pPr marL="0" indent="0">
              <a:buNone/>
            </a:pPr>
            <a:r>
              <a:rPr lang="en-US" sz="2000" dirty="0"/>
              <a:t> the domestic goods will continue to sell well even when the value of domestic currency is higher. In order words, the domestic demand for domestic goods is </a:t>
            </a:r>
            <a:r>
              <a:rPr lang="en-US" sz="2000" u="sng" dirty="0"/>
              <a:t>independent </a:t>
            </a:r>
            <a:r>
              <a:rPr lang="en-US" sz="2000" dirty="0"/>
              <a:t>from the value of domestic currency, </a:t>
            </a:r>
          </a:p>
        </p:txBody>
      </p:sp>
    </p:spTree>
    <p:extLst>
      <p:ext uri="{BB962C8B-B14F-4D97-AF65-F5344CB8AC3E}">
        <p14:creationId xmlns:p14="http://schemas.microsoft.com/office/powerpoint/2010/main" val="1817719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Summary Table 1 Factors That Affect Exchange Rates in the Long Run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9308087"/>
              </p:ext>
            </p:extLst>
          </p:nvPr>
        </p:nvGraphicFramePr>
        <p:xfrm>
          <a:off x="457200" y="1849120"/>
          <a:ext cx="8153400" cy="2494280"/>
        </p:xfrm>
        <a:graphic>
          <a:graphicData uri="http://schemas.openxmlformats.org/drawingml/2006/table">
            <a:tbl>
              <a:tblPr firstRow="1" bandRow="1">
                <a:tableStyleId>{3B4B98B0-60AC-42C2-AFA5-B58CD77FA1E5}</a:tableStyleId>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370840">
                <a:tc>
                  <a:txBody>
                    <a:bodyPr/>
                    <a:lstStyle/>
                    <a:p>
                      <a:r>
                        <a:rPr lang="en-US" sz="1800" b="1" i="0" u="none" strike="noStrike" kern="1200" baseline="0" dirty="0">
                          <a:solidFill>
                            <a:schemeClr val="tx1"/>
                          </a:solidFill>
                          <a:latin typeface="+mn-lt"/>
                          <a:ea typeface="+mn-ea"/>
                          <a:cs typeface="+mn-cs"/>
                        </a:rPr>
                        <a:t>Factor</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u="none" strike="noStrike" kern="1200" baseline="0" dirty="0">
                          <a:solidFill>
                            <a:schemeClr val="tx1"/>
                          </a:solidFill>
                          <a:latin typeface="+mn-lt"/>
                          <a:ea typeface="+mn-ea"/>
                          <a:cs typeface="+mn-cs"/>
                        </a:rPr>
                        <a:t>Change in Factor</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u="none" strike="noStrike" kern="1200" baseline="0" dirty="0">
                          <a:solidFill>
                            <a:schemeClr val="tx1"/>
                          </a:solidFill>
                          <a:latin typeface="+mn-lt"/>
                          <a:ea typeface="+mn-ea"/>
                          <a:cs typeface="+mn-cs"/>
                        </a:rPr>
                        <a:t>Response of the Exchange Rate, </a:t>
                      </a:r>
                      <a:r>
                        <a:rPr lang="en-US" sz="1800" b="1" i="1" u="none" strike="noStrike" kern="1200" baseline="0" dirty="0">
                          <a:solidFill>
                            <a:schemeClr val="tx1"/>
                          </a:solidFill>
                          <a:latin typeface="+mn-lt"/>
                          <a:ea typeface="+mn-ea"/>
                          <a:cs typeface="+mn-cs"/>
                        </a:rPr>
                        <a:t>E</a:t>
                      </a:r>
                      <a:r>
                        <a:rPr lang="en-US" sz="1800" b="1" i="0" u="none" strike="noStrike" kern="1200" baseline="0" dirty="0">
                          <a:solidFill>
                            <a:schemeClr val="tx1"/>
                          </a:solidFill>
                          <a:latin typeface="+mn-lt"/>
                          <a:ea typeface="+mn-ea"/>
                          <a:cs typeface="+mn-cs"/>
                        </a:rPr>
                        <a:t>*</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800" b="0" i="0" u="none" strike="noStrike" kern="1200" baseline="0" dirty="0">
                          <a:solidFill>
                            <a:schemeClr val="tx1"/>
                          </a:solidFill>
                          <a:latin typeface="+mn-lt"/>
                          <a:ea typeface="+mn-ea"/>
                          <a:cs typeface="+mn-cs"/>
                        </a:rPr>
                        <a:t>Domestic price level</a:t>
                      </a:r>
                      <a:r>
                        <a:rPr lang="en-US" sz="1800" b="0" i="0" u="none" strike="noStrike" kern="1200" baseline="30000" dirty="0">
                          <a:solidFill>
                            <a:schemeClr val="tx1"/>
                          </a:solidFill>
                          <a:latin typeface="+mn-lt"/>
                          <a:ea typeface="+mn-ea"/>
                          <a:cs typeface="+mn-cs"/>
                        </a:rPr>
                        <a:t>†</a:t>
                      </a:r>
                      <a:endParaRPr lang="en-US" sz="18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800" b="0" i="0" u="none" strike="noStrike" kern="1200" baseline="0" dirty="0">
                          <a:solidFill>
                            <a:schemeClr val="tx1"/>
                          </a:solidFill>
                          <a:latin typeface="+mn-lt"/>
                          <a:ea typeface="+mn-ea"/>
                          <a:cs typeface="+mn-cs"/>
                        </a:rPr>
                        <a:t>Trade barriers</a:t>
                      </a:r>
                      <a:r>
                        <a:rPr lang="en-US" sz="1800" b="0" i="0" u="none" strike="noStrike" kern="1200" baseline="30000" dirty="0">
                          <a:solidFill>
                            <a:schemeClr val="tx1"/>
                          </a:solidFill>
                          <a:latin typeface="+mn-lt"/>
                          <a:ea typeface="+mn-ea"/>
                          <a:cs typeface="+mn-cs"/>
                        </a:rPr>
                        <a:t>†</a:t>
                      </a:r>
                      <a:endParaRPr lang="en-US" sz="18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800" b="0" i="0" u="none" strike="noStrike" kern="1200" baseline="0" dirty="0">
                          <a:solidFill>
                            <a:schemeClr val="tx1"/>
                          </a:solidFill>
                          <a:latin typeface="+mn-lt"/>
                          <a:ea typeface="+mn-ea"/>
                          <a:cs typeface="+mn-cs"/>
                        </a:rPr>
                        <a:t>Import demand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800" b="0" i="0" u="none" strike="noStrike" kern="1200" baseline="0" dirty="0">
                          <a:solidFill>
                            <a:schemeClr val="tx1"/>
                          </a:solidFill>
                          <a:latin typeface="+mn-lt"/>
                          <a:ea typeface="+mn-ea"/>
                          <a:cs typeface="+mn-cs"/>
                        </a:rPr>
                        <a:t>Export demand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1800" b="0" i="0" u="none" strike="noStrike" kern="1200" baseline="0" dirty="0">
                          <a:solidFill>
                            <a:schemeClr val="tx1"/>
                          </a:solidFill>
                          <a:latin typeface="+mn-lt"/>
                          <a:ea typeface="+mn-ea"/>
                          <a:cs typeface="+mn-cs"/>
                        </a:rPr>
                        <a:t>Productivity</a:t>
                      </a:r>
                      <a:r>
                        <a:rPr lang="en-US" sz="1800" b="0" i="0" u="none" strike="noStrike" kern="1200" baseline="30000" dirty="0">
                          <a:solidFill>
                            <a:schemeClr val="tx1"/>
                          </a:solidFill>
                          <a:latin typeface="+mn-lt"/>
                          <a:ea typeface="+mn-ea"/>
                          <a:cs typeface="+mn-cs"/>
                        </a:rPr>
                        <a:t>†</a:t>
                      </a:r>
                      <a:endParaRPr lang="en-US" sz="18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Text Placeholder 2"/>
          <p:cNvSpPr>
            <a:spLocks noGrp="1"/>
          </p:cNvSpPr>
          <p:nvPr>
            <p:ph idx="1"/>
          </p:nvPr>
        </p:nvSpPr>
        <p:spPr>
          <a:xfrm>
            <a:off x="457200" y="4644571"/>
            <a:ext cx="8229600" cy="1481592"/>
          </a:xfrm>
        </p:spPr>
        <p:txBody>
          <a:bodyPr/>
          <a:lstStyle/>
          <a:p>
            <a:pPr marL="0" indent="0">
              <a:buNone/>
            </a:pPr>
            <a:r>
              <a:rPr lang="en-US" sz="1200" dirty="0"/>
              <a:t>*Units of foreign currency per dollar: ↑ indicates domestic currency appreciation; ↓, depreciation.</a:t>
            </a:r>
          </a:p>
          <a:p>
            <a:pPr marL="0" indent="0">
              <a:buNone/>
            </a:pPr>
            <a:r>
              <a:rPr lang="en-US" sz="1200" baseline="30000" dirty="0"/>
              <a:t>†</a:t>
            </a:r>
            <a:r>
              <a:rPr lang="en-US" sz="1200" dirty="0"/>
              <a:t>Relative to other countries.</a:t>
            </a:r>
          </a:p>
          <a:p>
            <a:pPr marL="0" indent="0">
              <a:buNone/>
            </a:pPr>
            <a:r>
              <a:rPr lang="en-US" sz="1200" i="1" dirty="0"/>
              <a:t>Note: </a:t>
            </a:r>
            <a:r>
              <a:rPr lang="en-US" sz="1200" dirty="0"/>
              <a:t>Only increases (↑) in the factors are shown; the effects of decreases in the variables on the exchange rate are the opposite of those indicated in the “Response” column.</a:t>
            </a:r>
          </a:p>
        </p:txBody>
      </p:sp>
    </p:spTree>
    <p:extLst>
      <p:ext uri="{BB962C8B-B14F-4D97-AF65-F5344CB8AC3E}">
        <p14:creationId xmlns:p14="http://schemas.microsoft.com/office/powerpoint/2010/main" val="1255485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434"/>
            <a:ext cx="8229600" cy="1097280"/>
          </a:xfrm>
        </p:spPr>
        <p:txBody>
          <a:bodyPr/>
          <a:lstStyle/>
          <a:p>
            <a:r>
              <a:rPr lang="en-US" dirty="0"/>
              <a:t>Exchange Rates in the Short Run: A Supply and Demand Analysis </a:t>
            </a:r>
            <a:r>
              <a:rPr lang="en-US" sz="2000" b="0" dirty="0"/>
              <a:t>(1 of 5)</a:t>
            </a:r>
          </a:p>
        </p:txBody>
      </p:sp>
      <p:sp>
        <p:nvSpPr>
          <p:cNvPr id="3" name="Content Placeholder 2"/>
          <p:cNvSpPr>
            <a:spLocks noGrp="1"/>
          </p:cNvSpPr>
          <p:nvPr>
            <p:ph idx="1"/>
          </p:nvPr>
        </p:nvSpPr>
        <p:spPr/>
        <p:txBody>
          <a:bodyPr/>
          <a:lstStyle/>
          <a:p>
            <a:pPr>
              <a:lnSpc>
                <a:spcPct val="90000"/>
              </a:lnSpc>
              <a:spcBef>
                <a:spcPct val="40000"/>
              </a:spcBef>
            </a:pPr>
            <a:r>
              <a:rPr lang="en-US" sz="2000" dirty="0">
                <a:ea typeface="ヒラギノ角ゴ Pro W3" charset="-128"/>
              </a:rPr>
              <a:t>An exchange rate is the price of domestic assets (denominated in domestic currency) in terms of foreign assets (the same assets denominated in foreign currency).</a:t>
            </a:r>
          </a:p>
          <a:p>
            <a:pPr marL="0" indent="0">
              <a:lnSpc>
                <a:spcPct val="90000"/>
              </a:lnSpc>
              <a:spcBef>
                <a:spcPct val="40000"/>
              </a:spcBef>
              <a:buNone/>
            </a:pPr>
            <a:endParaRPr lang="en-US" sz="2000" dirty="0">
              <a:ea typeface="ヒラギノ角ゴ Pro W3" charset="-128"/>
            </a:endParaRPr>
          </a:p>
          <a:p>
            <a:pPr>
              <a:lnSpc>
                <a:spcPct val="90000"/>
              </a:lnSpc>
              <a:spcBef>
                <a:spcPct val="40000"/>
              </a:spcBef>
            </a:pPr>
            <a:r>
              <a:rPr lang="en-US" sz="2000" dirty="0">
                <a:ea typeface="ヒラギノ角ゴ Pro W3" charset="-128"/>
              </a:rPr>
              <a:t>The natural way to investigate the short-run determination of exchange rates is with </a:t>
            </a:r>
            <a:r>
              <a:rPr lang="en-US" sz="2000" u="sng" dirty="0">
                <a:ea typeface="ヒラギノ角ゴ Pro W3" charset="-128"/>
              </a:rPr>
              <a:t>a supply and demand analysis </a:t>
            </a:r>
            <a:r>
              <a:rPr lang="en-US" sz="2000" dirty="0">
                <a:ea typeface="ヒラギノ角ゴ Pro W3" charset="-128"/>
              </a:rPr>
              <a:t>that uses an </a:t>
            </a:r>
            <a:r>
              <a:rPr lang="en-US" sz="2000" b="1" dirty="0">
                <a:ea typeface="ヒラギノ角ゴ Pro W3" charset="-128"/>
              </a:rPr>
              <a:t>asset market approach.</a:t>
            </a:r>
          </a:p>
          <a:p>
            <a:pPr marL="0" indent="0">
              <a:lnSpc>
                <a:spcPct val="90000"/>
              </a:lnSpc>
              <a:spcBef>
                <a:spcPct val="40000"/>
              </a:spcBef>
              <a:buNone/>
            </a:pPr>
            <a:endParaRPr lang="en-US" sz="2000" b="1" dirty="0">
              <a:ea typeface="ヒラギノ角ゴ Pro W3" charset="-128"/>
            </a:endParaRPr>
          </a:p>
          <a:p>
            <a:r>
              <a:rPr lang="en-US" sz="2000" dirty="0">
                <a:ea typeface="ヒラギノ角ゴ Pro W3" charset="-128"/>
              </a:rPr>
              <a:t>Asset market analysis </a:t>
            </a:r>
            <a:r>
              <a:rPr lang="en-US" sz="2000" dirty="0"/>
              <a:t>relies heavily on the </a:t>
            </a:r>
            <a:r>
              <a:rPr lang="en-US" sz="2000" b="1" dirty="0"/>
              <a:t>theory of portfolio choice </a:t>
            </a:r>
            <a:r>
              <a:rPr lang="en-US" sz="2000" dirty="0"/>
              <a:t>developed in </a:t>
            </a:r>
            <a:r>
              <a:rPr lang="en-US" sz="2000" dirty="0" err="1"/>
              <a:t>Mishkin’s</a:t>
            </a:r>
            <a:r>
              <a:rPr lang="en-US" sz="2000" dirty="0"/>
              <a:t> Chapter 5.</a:t>
            </a:r>
            <a:endParaRPr lang="en-US" sz="2000" dirty="0">
              <a:effectLst/>
            </a:endParaRPr>
          </a:p>
        </p:txBody>
      </p:sp>
    </p:spTree>
    <p:extLst>
      <p:ext uri="{BB962C8B-B14F-4D97-AF65-F5344CB8AC3E}">
        <p14:creationId xmlns:p14="http://schemas.microsoft.com/office/powerpoint/2010/main" val="130530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Rates in the Short Run: A Supply and Demand Analysis </a:t>
            </a:r>
            <a:r>
              <a:rPr lang="en-US" sz="2000" b="0" dirty="0"/>
              <a:t>(2 of 5)</a:t>
            </a:r>
            <a:endParaRPr lang="en-US" dirty="0"/>
          </a:p>
        </p:txBody>
      </p:sp>
      <p:sp>
        <p:nvSpPr>
          <p:cNvPr id="3" name="Content Placeholder 2"/>
          <p:cNvSpPr>
            <a:spLocks noGrp="1"/>
          </p:cNvSpPr>
          <p:nvPr>
            <p:ph idx="1"/>
          </p:nvPr>
        </p:nvSpPr>
        <p:spPr/>
        <p:txBody>
          <a:bodyPr/>
          <a:lstStyle/>
          <a:p>
            <a:r>
              <a:rPr lang="en-US" sz="2000" b="1" dirty="0"/>
              <a:t>Flows of Imports and Export:</a:t>
            </a:r>
            <a:r>
              <a:rPr lang="en-US" sz="2000" dirty="0"/>
              <a:t> In the past, supply and demand approaches to exchange rate determination emphasized the role of </a:t>
            </a:r>
            <a:r>
              <a:rPr lang="en-US" sz="2000" dirty="0" err="1"/>
              <a:t>of</a:t>
            </a:r>
            <a:r>
              <a:rPr lang="en-US" sz="2000" dirty="0"/>
              <a:t> the flows of imports and exports over short periods.</a:t>
            </a:r>
          </a:p>
          <a:p>
            <a:endParaRPr lang="en-US" sz="2000" dirty="0"/>
          </a:p>
          <a:p>
            <a:r>
              <a:rPr lang="en-US" sz="2000" b="1" dirty="0"/>
              <a:t>Stocks of Assets</a:t>
            </a:r>
            <a:r>
              <a:rPr lang="en-US" sz="2000" dirty="0"/>
              <a:t>: however, the more modern asset market approaches emphasizes </a:t>
            </a:r>
            <a:r>
              <a:rPr lang="en-US" sz="2000" u="sng" dirty="0"/>
              <a:t>stocks</a:t>
            </a:r>
            <a:r>
              <a:rPr lang="en-US" sz="2000" dirty="0"/>
              <a:t> of assets as the </a:t>
            </a:r>
            <a:r>
              <a:rPr lang="en-US" sz="2000" u="sng" dirty="0"/>
              <a:t>flow</a:t>
            </a:r>
            <a:r>
              <a:rPr lang="en-US" sz="2000" dirty="0"/>
              <a:t> of export and import transactions are small relative to the amount of domestic and foreign assets held at any given time.</a:t>
            </a:r>
          </a:p>
          <a:p>
            <a:pPr marL="0" indent="0">
              <a:buNone/>
            </a:pPr>
            <a:endParaRPr lang="en-US" sz="2000" dirty="0"/>
          </a:p>
          <a:p>
            <a:r>
              <a:rPr lang="en-US" sz="2000" dirty="0"/>
              <a:t>Thus, over short periods, decisions </a:t>
            </a:r>
            <a:r>
              <a:rPr lang="en-US" sz="2000" b="1" dirty="0"/>
              <a:t>to hold domestic or foreign assets </a:t>
            </a:r>
            <a:r>
              <a:rPr lang="en-US" sz="2000" dirty="0"/>
              <a:t>have a much greater role in exchange rate determination than the demand for exports and imports does.</a:t>
            </a:r>
          </a:p>
          <a:p>
            <a:endParaRPr lang="en-US" sz="2000" dirty="0"/>
          </a:p>
        </p:txBody>
      </p:sp>
    </p:spTree>
    <p:extLst>
      <p:ext uri="{BB962C8B-B14F-4D97-AF65-F5344CB8AC3E}">
        <p14:creationId xmlns:p14="http://schemas.microsoft.com/office/powerpoint/2010/main" val="2197704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Rates in the Short Run: A Supply and Demand Analysis </a:t>
            </a:r>
            <a:r>
              <a:rPr lang="en-US" sz="2000" b="0" dirty="0"/>
              <a:t>(3 of 5)</a:t>
            </a:r>
            <a:endParaRPr lang="en-US" dirty="0"/>
          </a:p>
        </p:txBody>
      </p:sp>
      <p:sp>
        <p:nvSpPr>
          <p:cNvPr id="3" name="Content Placeholder 2"/>
          <p:cNvSpPr>
            <a:spLocks noGrp="1"/>
          </p:cNvSpPr>
          <p:nvPr>
            <p:ph idx="1"/>
          </p:nvPr>
        </p:nvSpPr>
        <p:spPr/>
        <p:txBody>
          <a:bodyPr/>
          <a:lstStyle/>
          <a:p>
            <a:pPr marL="0" indent="0">
              <a:lnSpc>
                <a:spcPct val="90000"/>
              </a:lnSpc>
              <a:spcBef>
                <a:spcPct val="40000"/>
              </a:spcBef>
              <a:buNone/>
            </a:pPr>
            <a:endParaRPr lang="en-US" sz="2000" dirty="0">
              <a:ea typeface="ヒラギノ角ゴ Pro W3" charset="-128"/>
            </a:endParaRPr>
          </a:p>
          <a:p>
            <a:pPr>
              <a:lnSpc>
                <a:spcPct val="90000"/>
              </a:lnSpc>
              <a:spcBef>
                <a:spcPct val="40000"/>
              </a:spcBef>
            </a:pPr>
            <a:r>
              <a:rPr lang="en-US" sz="2000" b="1" dirty="0">
                <a:ea typeface="ヒラギノ角ゴ Pro W3" charset="-128"/>
              </a:rPr>
              <a:t>Supply curve: </a:t>
            </a:r>
            <a:r>
              <a:rPr lang="en-US" sz="2000" dirty="0">
                <a:ea typeface="ヒラギノ角ゴ Pro W3" charset="-128"/>
              </a:rPr>
              <a:t>assumes the amount of domestic assets, i.e. the quantity supplied, is </a:t>
            </a:r>
            <a:r>
              <a:rPr lang="en-US" sz="2000" b="1" dirty="0">
                <a:ea typeface="ヒラギノ角ゴ Pro W3" charset="-128"/>
              </a:rPr>
              <a:t>fixed</a:t>
            </a:r>
            <a:r>
              <a:rPr lang="en-US" sz="2000" dirty="0">
                <a:ea typeface="ヒラギノ角ゴ Pro W3" charset="-128"/>
              </a:rPr>
              <a:t> at any current exchange rate.</a:t>
            </a:r>
          </a:p>
          <a:p>
            <a:pPr>
              <a:lnSpc>
                <a:spcPct val="90000"/>
              </a:lnSpc>
              <a:spcBef>
                <a:spcPct val="40000"/>
              </a:spcBef>
            </a:pPr>
            <a:endParaRPr lang="en-US" sz="2000" dirty="0">
              <a:ea typeface="ヒラギノ角ゴ Pro W3" charset="-128"/>
            </a:endParaRPr>
          </a:p>
          <a:p>
            <a:pPr>
              <a:lnSpc>
                <a:spcPct val="90000"/>
              </a:lnSpc>
              <a:spcBef>
                <a:spcPct val="40000"/>
              </a:spcBef>
            </a:pPr>
            <a:r>
              <a:rPr lang="en-US" sz="2000" dirty="0">
                <a:ea typeface="ヒラギノ角ゴ Pro W3" charset="-128"/>
              </a:rPr>
              <a:t>The quantity of dollar assets supplied is primarily the quantity of bank deposits, bonds, and equities in the U.S.</a:t>
            </a:r>
          </a:p>
          <a:p>
            <a:pPr marL="0" indent="0">
              <a:lnSpc>
                <a:spcPct val="90000"/>
              </a:lnSpc>
              <a:spcBef>
                <a:spcPct val="40000"/>
              </a:spcBef>
              <a:buNone/>
            </a:pPr>
            <a:endParaRPr lang="en-US" sz="2000" dirty="0">
              <a:ea typeface="ヒラギノ角ゴ Pro W3" charset="-128"/>
            </a:endParaRPr>
          </a:p>
          <a:p>
            <a:pPr>
              <a:lnSpc>
                <a:spcPct val="90000"/>
              </a:lnSpc>
              <a:spcBef>
                <a:spcPct val="40000"/>
              </a:spcBef>
            </a:pPr>
            <a:r>
              <a:rPr lang="en-US" sz="2000" dirty="0">
                <a:ea typeface="ヒラギノ角ゴ Pro W3" charset="-128"/>
              </a:rPr>
              <a:t>This implies that </a:t>
            </a:r>
            <a:r>
              <a:rPr lang="en-US" sz="2000" b="1" dirty="0">
                <a:ea typeface="ヒラギノ角ゴ Pro W3" charset="-128"/>
              </a:rPr>
              <a:t>the supply curve, S, is vertical.</a:t>
            </a:r>
          </a:p>
          <a:p>
            <a:pPr marL="457200" lvl="1" indent="0">
              <a:lnSpc>
                <a:spcPct val="90000"/>
              </a:lnSpc>
              <a:spcBef>
                <a:spcPct val="40000"/>
              </a:spcBef>
              <a:buNone/>
            </a:pPr>
            <a:endParaRPr lang="en-US" sz="2000" b="1" dirty="0">
              <a:ea typeface="ヒラギノ角ゴ Pro W3" charset="-128"/>
            </a:endParaRPr>
          </a:p>
          <a:p>
            <a:pPr lvl="1">
              <a:lnSpc>
                <a:spcPct val="90000"/>
              </a:lnSpc>
              <a:spcBef>
                <a:spcPct val="40000"/>
              </a:spcBef>
            </a:pPr>
            <a:endParaRPr lang="en-US" sz="2000" dirty="0">
              <a:ea typeface="ヒラギノ角ゴ Pro W3" charset="-128"/>
            </a:endParaRPr>
          </a:p>
          <a:p>
            <a:endParaRPr lang="en-US" dirty="0"/>
          </a:p>
        </p:txBody>
      </p:sp>
    </p:spTree>
    <p:extLst>
      <p:ext uri="{BB962C8B-B14F-4D97-AF65-F5344CB8AC3E}">
        <p14:creationId xmlns:p14="http://schemas.microsoft.com/office/powerpoint/2010/main" val="3004862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Rates in the Short Run: A Supply and Demand Analysis </a:t>
            </a:r>
            <a:r>
              <a:rPr lang="en-US" sz="2000" b="0" dirty="0"/>
              <a:t>(4 of 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nSpc>
                    <a:spcPct val="90000"/>
                  </a:lnSpc>
                  <a:spcBef>
                    <a:spcPct val="40000"/>
                  </a:spcBef>
                </a:pPr>
                <a:r>
                  <a:rPr lang="en-US" sz="2000" b="1" dirty="0">
                    <a:ea typeface="ヒラギノ角ゴ Pro W3" charset="-128"/>
                  </a:rPr>
                  <a:t>The demand curve </a:t>
                </a:r>
                <a:r>
                  <a:rPr lang="en-US" sz="2000" dirty="0">
                    <a:ea typeface="ヒラギノ角ゴ Pro W3" charset="-128"/>
                  </a:rPr>
                  <a:t>shows the quantity of domestic (dollar) assets demanded</a:t>
                </a:r>
                <a:r>
                  <a:rPr lang="en-US" sz="2000" u="sng" dirty="0">
                    <a:ea typeface="ヒラギノ角ゴ Pro W3" charset="-128"/>
                  </a:rPr>
                  <a:t> </a:t>
                </a:r>
                <a:r>
                  <a:rPr lang="en-US" sz="2000" dirty="0">
                    <a:ea typeface="ヒラギノ角ゴ Pro W3" charset="-128"/>
                  </a:rPr>
                  <a:t>at </a:t>
                </a:r>
                <a:r>
                  <a:rPr lang="en-US" sz="2000" u="sng" dirty="0">
                    <a:ea typeface="ヒラギノ角ゴ Pro W3" charset="-128"/>
                  </a:rPr>
                  <a:t>each</a:t>
                </a:r>
                <a:r>
                  <a:rPr lang="en-US" sz="2000" dirty="0">
                    <a:ea typeface="ヒラギノ角ゴ Pro W3" charset="-128"/>
                  </a:rPr>
                  <a:t> current exchange rate (</a:t>
                </a:r>
                <a14:m>
                  <m:oMath xmlns:m="http://schemas.openxmlformats.org/officeDocument/2006/math">
                    <m:sSub>
                      <m:sSubPr>
                        <m:ctrlPr>
                          <a:rPr lang="en-US" sz="2000" i="1" smtClean="0">
                            <a:latin typeface="Cambria Math" panose="02040503050406030204" pitchFamily="18" charset="0"/>
                            <a:ea typeface="ヒラギノ角ゴ Pro W3" charset="-128"/>
                          </a:rPr>
                        </m:ctrlPr>
                      </m:sSubPr>
                      <m:e>
                        <m:r>
                          <a:rPr lang="en-US" sz="2000" b="0" i="1" smtClean="0">
                            <a:latin typeface="Cambria Math" panose="02040503050406030204" pitchFamily="18" charset="0"/>
                            <a:ea typeface="ヒラギノ角ゴ Pro W3" charset="-128"/>
                          </a:rPr>
                          <m:t>𝐸</m:t>
                        </m:r>
                      </m:e>
                      <m:sub>
                        <m:r>
                          <a:rPr lang="en-US" sz="2000" b="0" i="1" smtClean="0">
                            <a:latin typeface="Cambria Math" panose="02040503050406030204" pitchFamily="18" charset="0"/>
                            <a:ea typeface="ヒラギノ角ゴ Pro W3" charset="-128"/>
                          </a:rPr>
                          <m:t>𝑡</m:t>
                        </m:r>
                      </m:sub>
                    </m:sSub>
                    <m:r>
                      <a:rPr lang="en-US" sz="2000" b="0" i="0" smtClean="0">
                        <a:latin typeface="Cambria Math" panose="02040503050406030204" pitchFamily="18" charset="0"/>
                        <a:ea typeface="ヒラギノ角ゴ Pro W3" charset="-128"/>
                      </a:rPr>
                      <m:t>)</m:t>
                    </m:r>
                  </m:oMath>
                </a14:m>
                <a:r>
                  <a:rPr lang="en-US" sz="2000" dirty="0">
                    <a:ea typeface="ヒラギノ角ゴ Pro W3" charset="-128"/>
                  </a:rPr>
                  <a:t> by holding everything else constant, particularly the </a:t>
                </a:r>
                <a:r>
                  <a:rPr lang="en-US" sz="2000" b="1" dirty="0">
                    <a:ea typeface="ヒラギノ角ゴ Pro W3" charset="-128"/>
                  </a:rPr>
                  <a:t>expected </a:t>
                </a:r>
                <a:r>
                  <a:rPr lang="en-US" sz="2000" b="1" dirty="0"/>
                  <a:t>future value of the exchange rate </a:t>
                </a:r>
                <a14:m>
                  <m:oMath xmlns:m="http://schemas.openxmlformats.org/officeDocument/2006/math">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m:t>
                        </m:r>
                        <m:r>
                          <a:rPr lang="en-US" sz="2000" b="0" i="1" smtClean="0">
                            <a:latin typeface="Cambria Math" panose="02040503050406030204" pitchFamily="18" charset="0"/>
                          </a:rPr>
                          <m:t>𝐸</m:t>
                        </m:r>
                      </m:e>
                      <m:sub>
                        <m:r>
                          <a:rPr lang="en-US" sz="2000" b="0" i="1" smtClean="0">
                            <a:latin typeface="Cambria Math" panose="02040503050406030204" pitchFamily="18" charset="0"/>
                          </a:rPr>
                          <m:t>𝑡</m:t>
                        </m:r>
                        <m:r>
                          <a:rPr lang="en-US" sz="2000" b="0" i="1" smtClean="0">
                            <a:latin typeface="Cambria Math" panose="02040503050406030204" pitchFamily="18" charset="0"/>
                          </a:rPr>
                          <m:t>+1</m:t>
                        </m:r>
                      </m:sub>
                      <m:sup>
                        <m:r>
                          <a:rPr lang="en-US" sz="2000" b="0" i="1" smtClean="0">
                            <a:latin typeface="Cambria Math" panose="02040503050406030204" pitchFamily="18" charset="0"/>
                          </a:rPr>
                          <m:t>𝑒</m:t>
                        </m:r>
                      </m:sup>
                    </m:sSubSup>
                  </m:oMath>
                </a14:m>
                <a:r>
                  <a:rPr lang="en-US" sz="2000" dirty="0"/>
                  <a:t>). </a:t>
                </a:r>
                <a:endParaRPr lang="en-US" sz="2000" dirty="0">
                  <a:ea typeface="ヒラギノ角ゴ Pro W3" charset="-128"/>
                </a:endParaRPr>
              </a:p>
              <a:p>
                <a:pPr>
                  <a:lnSpc>
                    <a:spcPct val="90000"/>
                  </a:lnSpc>
                  <a:spcBef>
                    <a:spcPct val="40000"/>
                  </a:spcBef>
                </a:pPr>
                <a:endParaRPr lang="en-US" sz="2000" dirty="0">
                  <a:ea typeface="ヒラギノ角ゴ Pro W3" charset="-128"/>
                </a:endParaRPr>
              </a:p>
              <a:p>
                <a:pPr>
                  <a:lnSpc>
                    <a:spcPct val="90000"/>
                  </a:lnSpc>
                  <a:spcBef>
                    <a:spcPct val="40000"/>
                  </a:spcBef>
                </a:pPr>
                <a:r>
                  <a:rPr lang="en-US" sz="2000" b="1" dirty="0">
                    <a:ea typeface="ヒラギノ角ゴ Pro W3" charset="-128"/>
                  </a:rPr>
                  <a:t>Relative expected return: </a:t>
                </a:r>
                <a:r>
                  <a:rPr lang="en-US" sz="2000" dirty="0">
                    <a:ea typeface="ヒラギノ角ゴ Pro W3" charset="-128"/>
                  </a:rPr>
                  <a:t>on domestic assets is the most important determinant of the demand curve (theory of portfolio choice).</a:t>
                </a:r>
              </a:p>
              <a:p>
                <a:pPr>
                  <a:lnSpc>
                    <a:spcPct val="90000"/>
                  </a:lnSpc>
                  <a:spcBef>
                    <a:spcPct val="40000"/>
                  </a:spcBef>
                </a:pPr>
                <a:endParaRPr lang="en-US" sz="2000" dirty="0">
                  <a:ea typeface="ヒラギノ角ゴ Pro W3" charset="-128"/>
                </a:endParaRPr>
              </a:p>
              <a:p>
                <a:pPr>
                  <a:lnSpc>
                    <a:spcPct val="90000"/>
                  </a:lnSpc>
                  <a:spcBef>
                    <a:spcPct val="40000"/>
                  </a:spcBef>
                </a:pPr>
                <a:r>
                  <a:rPr lang="en-US" sz="2000" i="1" dirty="0">
                    <a:ea typeface="ヒラギノ角ゴ Pro W3" charset="-128"/>
                  </a:rPr>
                  <a:t>Th</a:t>
                </a:r>
                <a:r>
                  <a:rPr lang="en-US" sz="2000" i="1" dirty="0"/>
                  <a:t>e greater the expected future value of the dollar (appreciation), the higher is the relative expected return on dollar (domestic) assets.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78" t="-2291" r="-2667"/>
                </a:stretch>
              </a:blipFill>
            </p:spPr>
            <p:txBody>
              <a:bodyPr/>
              <a:lstStyle/>
              <a:p>
                <a:r>
                  <a:rPr lang="en-US">
                    <a:noFill/>
                  </a:rPr>
                  <a:t> </a:t>
                </a:r>
              </a:p>
            </p:txBody>
          </p:sp>
        </mc:Fallback>
      </mc:AlternateContent>
    </p:spTree>
    <p:extLst>
      <p:ext uri="{BB962C8B-B14F-4D97-AF65-F5344CB8AC3E}">
        <p14:creationId xmlns:p14="http://schemas.microsoft.com/office/powerpoint/2010/main" val="111672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 Equilibrium in the Foreign Exchange Market</a:t>
            </a:r>
          </a:p>
        </p:txBody>
      </p:sp>
      <p:pic>
        <p:nvPicPr>
          <p:cNvPr id="4" name="Picture 2" descr="The vertical axis is labeled Exchange Rate, Et (euros/dollars) with three points E C, E asterisk, and E A marked on it. The horizontal axis is labeled Quantity of Dollar Assets. A vertical line labeled S is drawn from the middle of the x-axis. A label corresponding to this line reads Excess supply at E A causes the value of the dollar to fall. A slanting line labeled D is drawn from the top left corner toward the right end of the x-axis. A label corresponding to this line reads Excess demand at E C causes the value of the dollar to rise. Point A is marked near the top end of this line, Point B is marked near the center of this line, and Point C is marked near the bottom end of this line. Three dotted lines are drawn joining points A, B, and C with points E A, E asterisk, and E C respectively. An upward arrow and a downward arrow point to the dotted line between E asterisk and B near the vertical ax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496" y="1640015"/>
            <a:ext cx="6547104" cy="454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478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Rates in the Short Run: A Supply and Demand Analysis </a:t>
            </a:r>
            <a:r>
              <a:rPr lang="en-US" sz="2000" b="0" dirty="0"/>
              <a:t>(5 of 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430589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36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and Supply Curve</a:t>
            </a:r>
          </a:p>
        </p:txBody>
      </p:sp>
      <p:sp>
        <p:nvSpPr>
          <p:cNvPr id="3" name="Content Placeholder 2"/>
          <p:cNvSpPr>
            <a:spLocks noGrp="1"/>
          </p:cNvSpPr>
          <p:nvPr>
            <p:ph idx="1"/>
          </p:nvPr>
        </p:nvSpPr>
        <p:spPr/>
        <p:txBody>
          <a:bodyPr/>
          <a:lstStyle/>
          <a:p>
            <a:r>
              <a:rPr lang="en-US" dirty="0"/>
              <a:t> </a:t>
            </a:r>
            <a:r>
              <a:rPr lang="en-US" sz="2000" dirty="0"/>
              <a:t>The demand curve is </a:t>
            </a:r>
            <a:r>
              <a:rPr lang="en-US" sz="2000" b="1" dirty="0"/>
              <a:t>downward-sloping,</a:t>
            </a:r>
            <a:r>
              <a:rPr lang="en-US" sz="2000" dirty="0"/>
              <a:t> indicating that at lower current values of the dollar (everything else being equal), the quantity demanded of dollar assets is higher. </a:t>
            </a:r>
          </a:p>
          <a:p>
            <a:r>
              <a:rPr lang="en-US" sz="2000" b="1" dirty="0"/>
              <a:t>Excess supply </a:t>
            </a:r>
            <a:r>
              <a:rPr lang="en-US" sz="2000" dirty="0"/>
              <a:t>is when more people want to sell dollar assets than want to buy them.</a:t>
            </a:r>
          </a:p>
          <a:p>
            <a:r>
              <a:rPr lang="en-US" sz="2000" dirty="0"/>
              <a:t>Similarly, </a:t>
            </a:r>
            <a:r>
              <a:rPr lang="en-US" sz="2000" b="1" dirty="0"/>
              <a:t>excess demand </a:t>
            </a:r>
            <a:r>
              <a:rPr lang="en-US" sz="2000" dirty="0"/>
              <a:t>is the condition that the quantity of dollar assets demanded will exceed the quantity supplied.</a:t>
            </a:r>
          </a:p>
          <a:p>
            <a:endParaRPr lang="en-US" sz="2000" dirty="0"/>
          </a:p>
          <a:p>
            <a:endParaRPr lang="en-US" sz="2000" dirty="0"/>
          </a:p>
        </p:txBody>
      </p:sp>
    </p:spTree>
    <p:extLst>
      <p:ext uri="{BB962C8B-B14F-4D97-AF65-F5344CB8AC3E}">
        <p14:creationId xmlns:p14="http://schemas.microsoft.com/office/powerpoint/2010/main" val="207165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sz="2000" dirty="0">
                <a:ea typeface="ヒラギノ角ゴ Pro W3" charset="-128"/>
              </a:rPr>
              <a:t>Explain why exchange rates are so volatile by examining the financial markets in which currencies are traded.</a:t>
            </a:r>
          </a:p>
          <a:p>
            <a:r>
              <a:rPr lang="en-US" sz="2000" dirty="0">
                <a:ea typeface="ヒラギノ角ゴ Pro W3" charset="-128"/>
              </a:rPr>
              <a:t>Identify the main factors that affect exchange rates in the long run.</a:t>
            </a:r>
          </a:p>
          <a:p>
            <a:r>
              <a:rPr lang="en-US" sz="2000" dirty="0">
                <a:ea typeface="ヒラギノ角ゴ Pro W3" charset="-128"/>
              </a:rPr>
              <a:t>Draw the demand and supply curves for foreign exchange market and interpret the equilibrium in the market for foreign exchange. </a:t>
            </a:r>
          </a:p>
          <a:p>
            <a:r>
              <a:rPr lang="en-US" sz="2000" dirty="0">
                <a:ea typeface="ヒラギノ角ゴ Pro W3" charset="-128"/>
              </a:rPr>
              <a:t>List and illustrate the factors that affect the exchange rates in the short run.</a:t>
            </a:r>
            <a:endParaRPr lang="en-US" sz="2000" dirty="0"/>
          </a:p>
        </p:txBody>
      </p:sp>
    </p:spTree>
    <p:extLst>
      <p:ext uri="{BB962C8B-B14F-4D97-AF65-F5344CB8AC3E}">
        <p14:creationId xmlns:p14="http://schemas.microsoft.com/office/powerpoint/2010/main" val="2971262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Explaining Changes in Exchange Rates </a:t>
            </a:r>
            <a:r>
              <a:rPr lang="en-US" sz="2000" b="0" dirty="0">
                <a:ea typeface="ヒラギノ角ゴ Pro W3" charset="-128"/>
              </a:rPr>
              <a:t>(1 of 3)</a:t>
            </a:r>
            <a:endParaRPr lang="en-US" sz="2000" b="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spcBef>
                    <a:spcPct val="40000"/>
                  </a:spcBef>
                </a:pPr>
                <a:r>
                  <a:rPr lang="en-US" sz="2000" b="1" dirty="0"/>
                  <a:t>Supply curve </a:t>
                </a:r>
                <a:r>
                  <a:rPr lang="en-US" sz="2000" dirty="0"/>
                  <a:t>is fixed.</a:t>
                </a:r>
              </a:p>
              <a:p>
                <a:pPr>
                  <a:spcBef>
                    <a:spcPct val="40000"/>
                  </a:spcBef>
                </a:pPr>
                <a:r>
                  <a:rPr lang="en-US" sz="2000" b="1" dirty="0"/>
                  <a:t>Demand curve</a:t>
                </a:r>
                <a:r>
                  <a:rPr lang="en-US" sz="2000" dirty="0"/>
                  <a:t>: to see how exchange rate change over time, we need to determine the factors that shift </a:t>
                </a:r>
                <a:r>
                  <a:rPr lang="en-US" sz="2000" b="1" dirty="0"/>
                  <a:t>quantity demanded</a:t>
                </a:r>
                <a:r>
                  <a:rPr lang="en-US" sz="2000" dirty="0"/>
                  <a:t>, holding the current exchange rate,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𝑡</m:t>
                        </m:r>
                      </m:sub>
                    </m:sSub>
                  </m:oMath>
                </a14:m>
                <a:r>
                  <a:rPr lang="en-US" sz="2000" dirty="0"/>
                  <a:t>, constant, when other factors change.</a:t>
                </a:r>
              </a:p>
              <a:p>
                <a:pPr marL="0" indent="0">
                  <a:spcBef>
                    <a:spcPct val="40000"/>
                  </a:spcBef>
                  <a:buNone/>
                </a:pPr>
                <a:endParaRPr lang="en-US" sz="2000" dirty="0"/>
              </a:p>
              <a:p>
                <a:pPr>
                  <a:spcBef>
                    <a:spcPct val="40000"/>
                  </a:spcBef>
                </a:pPr>
                <a:r>
                  <a:rPr lang="en-US" sz="2000" b="1" dirty="0">
                    <a:solidFill>
                      <a:schemeClr val="bg2"/>
                    </a:solidFill>
                    <a:ea typeface="ヒラギノ角ゴ Pro W3" charset="-128"/>
                  </a:rPr>
                  <a:t>Insight into the direction of change in demand curve</a:t>
                </a:r>
              </a:p>
              <a:p>
                <a:pPr marL="0" indent="0">
                  <a:spcBef>
                    <a:spcPct val="40000"/>
                  </a:spcBef>
                  <a:buNone/>
                </a:pPr>
                <a:endParaRPr lang="en-US" sz="2000" b="1" dirty="0">
                  <a:solidFill>
                    <a:schemeClr val="bg2"/>
                  </a:solidFill>
                  <a:ea typeface="ヒラギノ角ゴ Pro W3" charset="-128"/>
                </a:endParaRPr>
              </a:p>
              <a:p>
                <a:pPr marL="0" indent="0">
                  <a:spcBef>
                    <a:spcPct val="40000"/>
                  </a:spcBef>
                  <a:buNone/>
                </a:pPr>
                <a:r>
                  <a:rPr lang="en-US" sz="2000" dirty="0">
                    <a:ea typeface="ヒラギノ角ゴ Pro W3" charset="-128"/>
                  </a:rPr>
                  <a:t>As an investor considering putting funds into either domestic or foreign assets, when a factor changes, you must decide whether you </a:t>
                </a:r>
                <a:r>
                  <a:rPr lang="en-US" sz="2000" b="1" i="1" dirty="0">
                    <a:ea typeface="ヒラギノ角ゴ Pro W3" charset="-128"/>
                  </a:rPr>
                  <a:t>would earn a lower or higher expected return </a:t>
                </a:r>
                <a:r>
                  <a:rPr lang="en-US" sz="2000" dirty="0">
                    <a:ea typeface="ヒラギノ角ゴ Pro W3" charset="-128"/>
                  </a:rPr>
                  <a:t>on domestic assets </a:t>
                </a:r>
                <a:r>
                  <a:rPr lang="en-US" sz="2000">
                    <a:ea typeface="ヒラギノ角ゴ Pro W3" charset="-128"/>
                  </a:rPr>
                  <a:t>versus foreign </a:t>
                </a:r>
                <a:r>
                  <a:rPr lang="en-US" sz="2000" dirty="0">
                    <a:ea typeface="ヒラギノ角ゴ Pro W3" charset="-128"/>
                  </a:rPr>
                  <a:t>assets.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617" r="-1926"/>
                </a:stretch>
              </a:blipFill>
            </p:spPr>
            <p:txBody>
              <a:bodyPr/>
              <a:lstStyle/>
              <a:p>
                <a:r>
                  <a:rPr lang="en-US">
                    <a:noFill/>
                  </a:rPr>
                  <a:t> </a:t>
                </a:r>
              </a:p>
            </p:txBody>
          </p:sp>
        </mc:Fallback>
      </mc:AlternateContent>
    </p:spTree>
    <p:extLst>
      <p:ext uri="{BB962C8B-B14F-4D97-AF65-F5344CB8AC3E}">
        <p14:creationId xmlns:p14="http://schemas.microsoft.com/office/powerpoint/2010/main" val="1608297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815B8-9F5D-4DE3-A0D7-7DA6DE564638}"/>
              </a:ext>
            </a:extLst>
          </p:cNvPr>
          <p:cNvSpPr>
            <a:spLocks noGrp="1"/>
          </p:cNvSpPr>
          <p:nvPr>
            <p:ph type="title"/>
          </p:nvPr>
        </p:nvSpPr>
        <p:spPr/>
        <p:txBody>
          <a:bodyPr/>
          <a:lstStyle/>
          <a:p>
            <a:r>
              <a:rPr lang="en-US" dirty="0">
                <a:ea typeface="ヒラギノ角ゴ Pro W3" charset="-128"/>
              </a:rPr>
              <a:t>Explaining Changes in Exchange Rates </a:t>
            </a:r>
            <a:r>
              <a:rPr lang="en-US" sz="2000" b="0" dirty="0">
                <a:ea typeface="ヒラギノ角ゴ Pro W3" charset="-128"/>
              </a:rPr>
              <a:t>(3 of 3)</a:t>
            </a:r>
            <a:endParaRPr lang="en-US" dirty="0"/>
          </a:p>
        </p:txBody>
      </p:sp>
      <p:sp>
        <p:nvSpPr>
          <p:cNvPr id="3" name="Content Placeholder 2">
            <a:extLst>
              <a:ext uri="{FF2B5EF4-FFF2-40B4-BE49-F238E27FC236}">
                <a16:creationId xmlns:a16="http://schemas.microsoft.com/office/drawing/2014/main" id="{CBA022F3-C619-4724-8995-4B09BD761A33}"/>
              </a:ext>
            </a:extLst>
          </p:cNvPr>
          <p:cNvSpPr>
            <a:spLocks noGrp="1"/>
          </p:cNvSpPr>
          <p:nvPr>
            <p:ph idx="1"/>
          </p:nvPr>
        </p:nvSpPr>
        <p:spPr/>
        <p:txBody>
          <a:bodyPr/>
          <a:lstStyle/>
          <a:p>
            <a:pPr>
              <a:spcBef>
                <a:spcPct val="40000"/>
              </a:spcBef>
            </a:pPr>
            <a:r>
              <a:rPr lang="en-US" sz="2000" dirty="0">
                <a:ea typeface="ヒラギノ角ゴ Pro W3" charset="-128"/>
              </a:rPr>
              <a:t> In summary, holding the current exchange rate constant:</a:t>
            </a:r>
          </a:p>
          <a:p>
            <a:pPr marL="0" indent="0">
              <a:spcBef>
                <a:spcPct val="40000"/>
              </a:spcBef>
              <a:buNone/>
            </a:pPr>
            <a:endParaRPr lang="en-US" sz="2000" dirty="0">
              <a:ea typeface="ヒラギノ角ゴ Pro W3" charset="-128"/>
            </a:endParaRPr>
          </a:p>
          <a:p>
            <a:pPr>
              <a:spcBef>
                <a:spcPct val="40000"/>
              </a:spcBef>
              <a:buFont typeface="Wingdings" panose="05000000000000000000" pitchFamily="2" charset="2"/>
              <a:buChar char="v"/>
            </a:pPr>
            <a:r>
              <a:rPr lang="en-US" sz="2000" dirty="0">
                <a:ea typeface="ヒラギノ角ゴ Pro W3" charset="-128"/>
              </a:rPr>
              <a:t>If the relative expected return on dollar assets </a:t>
            </a:r>
            <a:r>
              <a:rPr lang="en-US" sz="2000" b="1" dirty="0">
                <a:solidFill>
                  <a:schemeClr val="accent1"/>
                </a:solidFill>
                <a:ea typeface="ヒラギノ角ゴ Pro W3" charset="-128"/>
              </a:rPr>
              <a:t>rises</a:t>
            </a:r>
            <a:r>
              <a:rPr lang="en-US" sz="2000" dirty="0">
                <a:ea typeface="ヒラギノ角ゴ Pro W3" charset="-128"/>
              </a:rPr>
              <a:t>, the demand curve will shift to the </a:t>
            </a:r>
            <a:r>
              <a:rPr lang="en-US" sz="2000" b="1" dirty="0">
                <a:solidFill>
                  <a:schemeClr val="accent1"/>
                </a:solidFill>
                <a:ea typeface="ヒラギノ角ゴ Pro W3" charset="-128"/>
              </a:rPr>
              <a:t>right</a:t>
            </a:r>
            <a:r>
              <a:rPr lang="en-US" sz="2000" dirty="0">
                <a:ea typeface="ヒラギノ角ゴ Pro W3" charset="-128"/>
              </a:rPr>
              <a:t>.</a:t>
            </a:r>
          </a:p>
          <a:p>
            <a:pPr>
              <a:spcBef>
                <a:spcPct val="40000"/>
              </a:spcBef>
              <a:buFont typeface="Wingdings" panose="05000000000000000000" pitchFamily="2" charset="2"/>
              <a:buChar char="v"/>
            </a:pPr>
            <a:r>
              <a:rPr lang="en-US" sz="2000" dirty="0">
                <a:ea typeface="ヒラギノ角ゴ Pro W3" charset="-128"/>
              </a:rPr>
              <a:t>Similarly, if the relative expected return </a:t>
            </a:r>
            <a:r>
              <a:rPr lang="en-US" sz="2000" b="1" dirty="0">
                <a:solidFill>
                  <a:schemeClr val="bg2"/>
                </a:solidFill>
                <a:ea typeface="ヒラギノ角ゴ Pro W3" charset="-128"/>
              </a:rPr>
              <a:t>falls</a:t>
            </a:r>
            <a:r>
              <a:rPr lang="en-US" sz="2000" dirty="0">
                <a:ea typeface="ヒラギノ角ゴ Pro W3" charset="-128"/>
              </a:rPr>
              <a:t>, the demand curve will shift to the </a:t>
            </a:r>
            <a:r>
              <a:rPr lang="en-US" sz="2000" b="1" dirty="0">
                <a:solidFill>
                  <a:schemeClr val="bg2"/>
                </a:solidFill>
                <a:ea typeface="ヒラギノ角ゴ Pro W3" charset="-128"/>
              </a:rPr>
              <a:t>left</a:t>
            </a:r>
            <a:r>
              <a:rPr lang="en-US" sz="2000" dirty="0">
                <a:ea typeface="ヒラギノ角ゴ Pro W3" charset="-128"/>
              </a:rPr>
              <a:t>. </a:t>
            </a:r>
          </a:p>
          <a:p>
            <a:endParaRPr lang="en-US" dirty="0"/>
          </a:p>
        </p:txBody>
      </p:sp>
    </p:spTree>
    <p:extLst>
      <p:ext uri="{BB962C8B-B14F-4D97-AF65-F5344CB8AC3E}">
        <p14:creationId xmlns:p14="http://schemas.microsoft.com/office/powerpoint/2010/main" val="70620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Explaining Changes in Exchange Rates </a:t>
            </a:r>
            <a:r>
              <a:rPr lang="en-US" sz="2000" b="0" dirty="0">
                <a:ea typeface="ヒラギノ角ゴ Pro W3" charset="-128"/>
              </a:rPr>
              <a:t>(2 of 3)</a:t>
            </a:r>
            <a:endParaRPr lang="en-US" dirty="0"/>
          </a:p>
        </p:txBody>
      </p:sp>
      <p:sp>
        <p:nvSpPr>
          <p:cNvPr id="3" name="Content Placeholder 2"/>
          <p:cNvSpPr>
            <a:spLocks noGrp="1"/>
          </p:cNvSpPr>
          <p:nvPr>
            <p:ph idx="1"/>
          </p:nvPr>
        </p:nvSpPr>
        <p:spPr/>
        <p:txBody>
          <a:bodyPr/>
          <a:lstStyle/>
          <a:p>
            <a:pPr>
              <a:spcBef>
                <a:spcPct val="40000"/>
              </a:spcBef>
            </a:pPr>
            <a:r>
              <a:rPr lang="en-US" sz="2000" dirty="0">
                <a:ea typeface="ヒラギノ角ゴ Pro W3" charset="-128"/>
              </a:rPr>
              <a:t>Factors that shift relative expected return, and thus the demand for domestic assets:</a:t>
            </a:r>
          </a:p>
          <a:p>
            <a:pPr marL="0" indent="0">
              <a:spcBef>
                <a:spcPct val="40000"/>
              </a:spcBef>
              <a:buNone/>
            </a:pPr>
            <a:endParaRPr lang="en-US" sz="2000" dirty="0">
              <a:ea typeface="ヒラギノ角ゴ Pro W3" charset="-128"/>
            </a:endParaRPr>
          </a:p>
          <a:p>
            <a:pPr lvl="1">
              <a:spcBef>
                <a:spcPct val="40000"/>
              </a:spcBef>
            </a:pPr>
            <a:r>
              <a:rPr lang="en-US" sz="2000" dirty="0">
                <a:ea typeface="ヒラギノ角ゴ Pro W3" charset="-128"/>
              </a:rPr>
              <a:t>Domestic interest rate</a:t>
            </a:r>
          </a:p>
          <a:p>
            <a:pPr lvl="1">
              <a:spcBef>
                <a:spcPct val="40000"/>
              </a:spcBef>
            </a:pPr>
            <a:r>
              <a:rPr lang="en-US" sz="2000" dirty="0">
                <a:ea typeface="ヒラギノ角ゴ Pro W3" charset="-128"/>
              </a:rPr>
              <a:t>Foreign interest rate</a:t>
            </a:r>
          </a:p>
          <a:p>
            <a:pPr lvl="1">
              <a:spcBef>
                <a:spcPct val="40000"/>
              </a:spcBef>
            </a:pPr>
            <a:r>
              <a:rPr lang="en-US" sz="2000" dirty="0">
                <a:ea typeface="ヒラギノ角ゴ Pro W3" charset="-128"/>
              </a:rPr>
              <a:t>Expected future exchange rate</a:t>
            </a:r>
            <a:endParaRPr lang="en-US" sz="2000" dirty="0"/>
          </a:p>
          <a:p>
            <a:endParaRPr lang="en-US" dirty="0"/>
          </a:p>
        </p:txBody>
      </p:sp>
    </p:spTree>
    <p:extLst>
      <p:ext uri="{BB962C8B-B14F-4D97-AF65-F5344CB8AC3E}">
        <p14:creationId xmlns:p14="http://schemas.microsoft.com/office/powerpoint/2010/main" val="1511057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Figure 3 Response to an Increase in the Domestic Interest Rate, </a:t>
            </a:r>
            <a:r>
              <a:rPr lang="en-US" i="1" dirty="0" err="1">
                <a:ea typeface="ヒラギノ角ゴ Pro W3" charset="-128"/>
              </a:rPr>
              <a:t>i</a:t>
            </a:r>
            <a:r>
              <a:rPr lang="en-US" i="1" baseline="30000" dirty="0" err="1">
                <a:ea typeface="ヒラギノ角ゴ Pro W3" charset="-128"/>
              </a:rPr>
              <a:t>D</a:t>
            </a:r>
            <a:endParaRPr lang="en-US" dirty="0"/>
          </a:p>
        </p:txBody>
      </p:sp>
      <p:pic>
        <p:nvPicPr>
          <p:cNvPr id="5" name="Picture 2" descr="The vertical axis is labeled Exchange Rate, Et (euros/dollars) with two points E1 and E2 marked on it. The horizontal axis is labeled Quantity of Dollar Assets. A vertical line labeled S is drawn from the middle of the horizontal axis. Two parallel slanting lines D1 and D2 are drawn from the top left corner toward the right end of the horizontal axis. A point 1 is marked near the center of the line D1. Another point 2 is marked near the top end of the line D2. Points 1 and 2 are joined with points E1 and E2 respectively using dotted lines. A rightward arrow points from line D1 to D2, and an upward arrow points from E1 to E2. The two steps are:&#10;Step 1. A rise in the domestic interest rate shifts the demand curve to the right . . .&#10;Step 2. leading to a rise in the exchange 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 y="1623100"/>
            <a:ext cx="6812280" cy="465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727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Figure 4 Response to an Increase in the Foreign Interest Rate, </a:t>
            </a:r>
            <a:r>
              <a:rPr lang="en-US" i="1" dirty="0" err="1">
                <a:ea typeface="ヒラギノ角ゴ Pro W3" charset="-128"/>
              </a:rPr>
              <a:t>i</a:t>
            </a:r>
            <a:r>
              <a:rPr lang="en-US" i="1" baseline="30000" dirty="0" err="1">
                <a:ea typeface="ヒラギノ角ゴ Pro W3" charset="-128"/>
              </a:rPr>
              <a:t>F</a:t>
            </a:r>
            <a:endParaRPr lang="en-US" dirty="0"/>
          </a:p>
        </p:txBody>
      </p:sp>
      <p:pic>
        <p:nvPicPr>
          <p:cNvPr id="5" name="Picture 2" descr="The vertical axis is labeled Exchange Rate, Et (euros/dollars) with two points E1 and E2 marked on it. The horizontal axis is labeled Quantity of Dollar Assets. A vertical line labeled S is drawn from the middle of the horizontal axis. Two parallel slanting lines D2 and D1 (to the right of D2) are drawn from the top left corner toward the right end of the horizontal axis. A point 1 is marked a little above the center of the line D1. Another point 2 is marked near the bottom end of the line D2. Points 1 and 2 are joined with points E1 and E2 respectively using dotted lines. A leftward arrow points from line D1 to D2, and a downward arrow points from E1 to E2. The two steps are:&#10;Step 1. A rise in the foreign interest rate shifts the demand curve to the left . . .&#10;Step 2. leading to a fall in the exchange 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552" y="1526031"/>
            <a:ext cx="5641848" cy="478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132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Figure 5 Response to an Increase in the Expected Future Exchange Rate, </a:t>
            </a:r>
            <a:r>
              <a:rPr lang="en-US" i="1" dirty="0">
                <a:ea typeface="ヒラギノ角ゴ Pro W3" charset="-128"/>
              </a:rPr>
              <a:t>E</a:t>
            </a:r>
            <a:r>
              <a:rPr lang="en-US" i="1" baseline="30000" dirty="0">
                <a:ea typeface="ヒラギノ角ゴ Pro W3" charset="-128"/>
              </a:rPr>
              <a:t>e</a:t>
            </a:r>
            <a:r>
              <a:rPr lang="en-US" i="1" baseline="-25000" dirty="0">
                <a:ea typeface="ヒラギノ角ゴ Pro W3" charset="-128"/>
              </a:rPr>
              <a:t>t+1</a:t>
            </a:r>
            <a:endParaRPr lang="en-US" dirty="0"/>
          </a:p>
        </p:txBody>
      </p:sp>
      <p:pic>
        <p:nvPicPr>
          <p:cNvPr id="5" name="Picture 2" descr="The vertical axis is labeled Exchange Rate, Et (euros/dollars) with two points E1 and E2 marked on it. The horizontal axis is labeled Quantity of Dollar Assets. A vertical line labeled S is drawn from the middle of the horizontal axis. Two parallel slanting lines D1 and D2 are drawn from the top left corner toward the right end of the horizontal axis. A point 1 is marked near the center of the line D1. Another point 2 is marked near the top end of the line D2. Points 1 and 2 are joined with points E1 and E2 respectively using dotted lines. A rightward arrow points from line D1 to D2, and an upward arrow points from E1 to E2. The two steps are:&#10;Step 1. A rise in the expected future exchange rate shifts the demand curve to the right . . .&#10;Step 2. leading to a rise in the current exchange 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 y="1600200"/>
            <a:ext cx="6812280" cy="4629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169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What Connects Long-Run and Short-Run Exchange Rates? </a:t>
            </a:r>
            <a:r>
              <a:rPr lang="en-US" sz="2000" b="0" dirty="0">
                <a:ea typeface="ヒラギノ角ゴ Pro W3" charset="-128"/>
              </a:rPr>
              <a:t>(1 of 2)</a:t>
            </a:r>
            <a:endParaRPr lang="en-US" sz="2000" b="0" dirty="0"/>
          </a:p>
        </p:txBody>
      </p:sp>
      <p:sp>
        <p:nvSpPr>
          <p:cNvPr id="3" name="Content Placeholder 2"/>
          <p:cNvSpPr>
            <a:spLocks noGrp="1"/>
          </p:cNvSpPr>
          <p:nvPr>
            <p:ph idx="1"/>
          </p:nvPr>
        </p:nvSpPr>
        <p:spPr/>
        <p:txBody>
          <a:bodyPr/>
          <a:lstStyle/>
          <a:p>
            <a:pPr marL="0" indent="0">
              <a:buNone/>
            </a:pPr>
            <a:endParaRPr lang="en-US" sz="2000" b="1" dirty="0"/>
          </a:p>
          <a:p>
            <a:r>
              <a:rPr lang="en-US" sz="2000" b="1" dirty="0"/>
              <a:t>Expected future exchange rate </a:t>
            </a:r>
            <a:r>
              <a:rPr lang="en-US" sz="2000" dirty="0"/>
              <a:t>plays an important role in shifting the current demand curve in short-term.</a:t>
            </a:r>
          </a:p>
          <a:p>
            <a:r>
              <a:rPr lang="en-US" sz="2000" dirty="0"/>
              <a:t>The factors that </a:t>
            </a:r>
            <a:r>
              <a:rPr lang="en-US" sz="2000" b="1" dirty="0"/>
              <a:t>determine long-term exchange rates</a:t>
            </a:r>
            <a:r>
              <a:rPr lang="en-US" sz="2000" dirty="0"/>
              <a:t> have the tendency to affect the expected future exchange rate in the same direction, and thus shift the demand curve in the short-term.</a:t>
            </a:r>
          </a:p>
          <a:p>
            <a:r>
              <a:rPr lang="en-US" sz="2000" dirty="0"/>
              <a:t>These factors are: relative price level, relative trade barrier, import and export demand, relative productivity.</a:t>
            </a:r>
          </a:p>
          <a:p>
            <a:endParaRPr lang="en-US" sz="2000" dirty="0"/>
          </a:p>
          <a:p>
            <a:endParaRPr lang="en-US" sz="2000" dirty="0"/>
          </a:p>
          <a:p>
            <a:pPr marL="0" indent="0">
              <a:buNone/>
            </a:pPr>
            <a:endParaRPr lang="en-US" sz="2000" dirty="0"/>
          </a:p>
        </p:txBody>
      </p:sp>
    </p:spTree>
    <p:extLst>
      <p:ext uri="{BB962C8B-B14F-4D97-AF65-F5344CB8AC3E}">
        <p14:creationId xmlns:p14="http://schemas.microsoft.com/office/powerpoint/2010/main" val="602188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What Connects Long-Run and Short-Run Exchange Rates?</a:t>
            </a:r>
            <a:r>
              <a:rPr lang="en-US" sz="2000" b="0" dirty="0">
                <a:ea typeface="ヒラギノ角ゴ Pro W3" charset="-128"/>
              </a:rPr>
              <a:t>(2 of 2)</a:t>
            </a:r>
            <a:endParaRPr lang="en-US" dirty="0"/>
          </a:p>
        </p:txBody>
      </p:sp>
      <p:sp>
        <p:nvSpPr>
          <p:cNvPr id="3" name="Content Placeholder 2"/>
          <p:cNvSpPr>
            <a:spLocks noGrp="1"/>
          </p:cNvSpPr>
          <p:nvPr>
            <p:ph idx="1"/>
          </p:nvPr>
        </p:nvSpPr>
        <p:spPr/>
        <p:txBody>
          <a:bodyPr/>
          <a:lstStyle/>
          <a:p>
            <a:pPr marL="0" indent="0">
              <a:buNone/>
            </a:pPr>
            <a:r>
              <a:rPr lang="en-US" sz="2000" dirty="0"/>
              <a:t>      The following factors </a:t>
            </a:r>
            <a:r>
              <a:rPr lang="en-US" sz="2000" b="1" u="sng" dirty="0"/>
              <a:t>raise</a:t>
            </a:r>
            <a:r>
              <a:rPr lang="en-US" sz="2000" u="sng" dirty="0"/>
              <a:t> </a:t>
            </a:r>
            <a:r>
              <a:rPr lang="en-US" sz="2000" dirty="0"/>
              <a:t>expected future exchange rate:</a:t>
            </a:r>
          </a:p>
          <a:p>
            <a:pPr marL="0" indent="0">
              <a:buNone/>
            </a:pPr>
            <a:endParaRPr lang="en-US" sz="2000" dirty="0"/>
          </a:p>
          <a:p>
            <a:pPr marL="457200" indent="-457200">
              <a:buAutoNum type="arabicParenR"/>
            </a:pPr>
            <a:r>
              <a:rPr lang="en-US" sz="2000" dirty="0"/>
              <a:t>expectations of a fall in relative domestic price level; </a:t>
            </a:r>
          </a:p>
          <a:p>
            <a:pPr marL="457200" indent="-457200">
              <a:buAutoNum type="arabicParenR"/>
            </a:pPr>
            <a:r>
              <a:rPr lang="en-US" sz="2000" dirty="0"/>
              <a:t>expectations of higher domestic relative trade barriers </a:t>
            </a:r>
          </a:p>
          <a:p>
            <a:pPr marL="457200" indent="-457200">
              <a:buAutoNum type="arabicParenR"/>
            </a:pPr>
            <a:r>
              <a:rPr lang="en-US" sz="2000" dirty="0"/>
              <a:t>expectations of lower domestic import demand; </a:t>
            </a:r>
          </a:p>
          <a:p>
            <a:pPr marL="457200" indent="-457200">
              <a:buAutoNum type="arabicParenR"/>
            </a:pPr>
            <a:r>
              <a:rPr lang="en-US" sz="2000" dirty="0"/>
              <a:t>expectations of higher foreign demand for domestic exports; and </a:t>
            </a:r>
          </a:p>
          <a:p>
            <a:pPr marL="457200" indent="-457200">
              <a:buAutoNum type="arabicParenR"/>
            </a:pPr>
            <a:r>
              <a:rPr lang="en-US" sz="2000" dirty="0"/>
              <a:t>expectations of higher relative domestic productivity.</a:t>
            </a:r>
          </a:p>
        </p:txBody>
      </p:sp>
    </p:spTree>
    <p:extLst>
      <p:ext uri="{BB962C8B-B14F-4D97-AF65-F5344CB8AC3E}">
        <p14:creationId xmlns:p14="http://schemas.microsoft.com/office/powerpoint/2010/main" val="3314522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49DB4-6C19-45CD-B648-0F1A15CD1F73}"/>
              </a:ext>
            </a:extLst>
          </p:cNvPr>
          <p:cNvSpPr>
            <a:spLocks noGrp="1"/>
          </p:cNvSpPr>
          <p:nvPr>
            <p:ph type="title"/>
          </p:nvPr>
        </p:nvSpPr>
        <p:spPr/>
        <p:txBody>
          <a:bodyPr/>
          <a:lstStyle/>
          <a:p>
            <a:r>
              <a:rPr lang="en-US" dirty="0"/>
              <a:t>Summary: Long-Run and Short-Run Exchange Rate</a:t>
            </a:r>
          </a:p>
        </p:txBody>
      </p:sp>
      <p:graphicFrame>
        <p:nvGraphicFramePr>
          <p:cNvPr id="6" name="Content Placeholder 5">
            <a:extLst>
              <a:ext uri="{FF2B5EF4-FFF2-40B4-BE49-F238E27FC236}">
                <a16:creationId xmlns:a16="http://schemas.microsoft.com/office/drawing/2014/main" id="{5C65C6DF-8DAE-4268-BBEF-0E4565F7B458}"/>
              </a:ext>
            </a:extLst>
          </p:cNvPr>
          <p:cNvGraphicFramePr>
            <a:graphicFrameLocks noGrp="1"/>
          </p:cNvGraphicFramePr>
          <p:nvPr>
            <p:ph idx="1"/>
            <p:extLst>
              <p:ext uri="{D42A27DB-BD31-4B8C-83A1-F6EECF244321}">
                <p14:modId xmlns:p14="http://schemas.microsoft.com/office/powerpoint/2010/main" val="73666492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2593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Short-Term Exchange Rate is Volatile?</a:t>
            </a:r>
          </a:p>
        </p:txBody>
      </p:sp>
      <p:sp>
        <p:nvSpPr>
          <p:cNvPr id="3" name="Content Placeholder 2"/>
          <p:cNvSpPr>
            <a:spLocks noGrp="1"/>
          </p:cNvSpPr>
          <p:nvPr>
            <p:ph idx="1"/>
          </p:nvPr>
        </p:nvSpPr>
        <p:spPr/>
        <p:txBody>
          <a:bodyPr/>
          <a:lstStyle/>
          <a:p>
            <a:r>
              <a:rPr lang="en-US" sz="2000" b="1" dirty="0"/>
              <a:t>Many factors affect expectations</a:t>
            </a:r>
            <a:r>
              <a:rPr lang="en-US" sz="2000" dirty="0"/>
              <a:t>: expectations about the price level, inflation, trade barriers, productivity, import demand, export demand, and monetary policy play important roles in determining the exchange rate as they change expected return on domestic assets, and hence expected future exchange rate.</a:t>
            </a:r>
          </a:p>
          <a:p>
            <a:pPr marL="0" indent="0">
              <a:buNone/>
            </a:pPr>
            <a:endParaRPr lang="en-US" sz="2000" dirty="0"/>
          </a:p>
          <a:p>
            <a:r>
              <a:rPr lang="en-US" sz="2000" dirty="0"/>
              <a:t>The expectations about these variables change very often, with every little piece of information or news. </a:t>
            </a:r>
            <a:endParaRPr lang="en-US" dirty="0"/>
          </a:p>
        </p:txBody>
      </p:sp>
    </p:spTree>
    <p:extLst>
      <p:ext uri="{BB962C8B-B14F-4D97-AF65-F5344CB8AC3E}">
        <p14:creationId xmlns:p14="http://schemas.microsoft.com/office/powerpoint/2010/main" val="1977026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FC3B0-E7FF-499C-AF32-7247E3D63169}"/>
              </a:ext>
            </a:extLst>
          </p:cNvPr>
          <p:cNvSpPr>
            <a:spLocks noGrp="1"/>
          </p:cNvSpPr>
          <p:nvPr>
            <p:ph type="title"/>
          </p:nvPr>
        </p:nvSpPr>
        <p:spPr/>
        <p:txBody>
          <a:bodyPr/>
          <a:lstStyle/>
          <a:p>
            <a:r>
              <a:rPr lang="en-US" dirty="0"/>
              <a:t>Why Is Exchange Rate Important?</a:t>
            </a:r>
          </a:p>
        </p:txBody>
      </p:sp>
      <p:sp>
        <p:nvSpPr>
          <p:cNvPr id="3" name="Content Placeholder 2">
            <a:extLst>
              <a:ext uri="{FF2B5EF4-FFF2-40B4-BE49-F238E27FC236}">
                <a16:creationId xmlns:a16="http://schemas.microsoft.com/office/drawing/2014/main" id="{05D235ED-0E49-40C3-9E9B-38D366241508}"/>
              </a:ext>
            </a:extLst>
          </p:cNvPr>
          <p:cNvSpPr>
            <a:spLocks noGrp="1"/>
          </p:cNvSpPr>
          <p:nvPr>
            <p:ph idx="1"/>
          </p:nvPr>
        </p:nvSpPr>
        <p:spPr/>
        <p:txBody>
          <a:bodyPr/>
          <a:lstStyle/>
          <a:p>
            <a:r>
              <a:rPr lang="en-US" sz="2000" dirty="0"/>
              <a:t>The exchange rate affects the economy and our daily lives.</a:t>
            </a:r>
          </a:p>
          <a:p>
            <a:r>
              <a:rPr lang="en-US" sz="2000" dirty="0"/>
              <a:t>When the U.S. dollar falls, foreign goods become more expensive for Americans and vice versa.</a:t>
            </a:r>
          </a:p>
          <a:p>
            <a:r>
              <a:rPr lang="en-US" sz="2000" dirty="0"/>
              <a:t>Fluctuations in the exchange rate also affects both </a:t>
            </a:r>
            <a:r>
              <a:rPr lang="en-US" sz="2000" b="1" dirty="0"/>
              <a:t>inflation</a:t>
            </a:r>
            <a:r>
              <a:rPr lang="en-US" sz="2000" dirty="0"/>
              <a:t> and </a:t>
            </a:r>
            <a:r>
              <a:rPr lang="en-US" sz="2000" b="1" dirty="0"/>
              <a:t>output, </a:t>
            </a:r>
            <a:r>
              <a:rPr lang="en-US" sz="2000" dirty="0"/>
              <a:t>and concerns monetary policymakers:</a:t>
            </a:r>
          </a:p>
          <a:p>
            <a:r>
              <a:rPr lang="en-US" sz="2000" dirty="0"/>
              <a:t>When U.S dollar falls in value, the higher price of imported goods feed directly into a higher price level, and  inflation.</a:t>
            </a:r>
          </a:p>
          <a:p>
            <a:r>
              <a:rPr lang="en-US" sz="2000" dirty="0"/>
              <a:t>Also, a declining U.S. dollar, which makes U.S. goods cheaper for foreigners, leads to higher production and output.</a:t>
            </a:r>
          </a:p>
          <a:p>
            <a:endParaRPr lang="en-US" dirty="0"/>
          </a:p>
        </p:txBody>
      </p:sp>
    </p:spTree>
    <p:extLst>
      <p:ext uri="{BB962C8B-B14F-4D97-AF65-F5344CB8AC3E}">
        <p14:creationId xmlns:p14="http://schemas.microsoft.com/office/powerpoint/2010/main" val="3245841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Summary Table 2 Factors That Shift the Demand Curve for Domestic Assets and Affect the Exchange Rate</a:t>
            </a:r>
          </a:p>
        </p:txBody>
      </p:sp>
      <p:pic>
        <p:nvPicPr>
          <p:cNvPr id="7170" name="Picture 2" descr="For Domestic interest rate, iD, the graph is as follows:&#10;The horizontal axis is labeled Dollar Assets. The vertical axis has points Et, E2, and E1 marked on it from top to bottom. Two slanting lines labeled D1 and D2 are drawn from the top left corner to the bottom right corner such that D2 is to the right of D1. A vertical line labeled S is drawn from the center of the horizontal axis. The point of intersection of lines S and D1 is joined with point E1. Similarly, the point of intersection of lines S and D2 is joined with point E2.&#10;&#10;For Foreign interest rate, iF, the graph is as follows:&#10;The horizontal axis is labeled Dollar Assets. The vertical axis has points Et, E1, and E2 marked on it from top to bottom. Two slanting lines labeled D1 and D2 are drawn from the top left corner to the bottom right corner such that D1 is to the right of D2. A vertical line labeled S is drawn from the center of the horizontal axis. The point of intersection of lines S and D1 is joined with point E1. Similarly, the point of intersection of lines S and D2 is joined with point E2.&#10;&#10;For Expected domestic price level*, the graph is as follows:&#10;The horizontal axis is labeled Dollar Assets. The vertical axis has points Et, E1, and E2 marked on it from top to bottom. Two slanting lines labeled D1 and D2 are drawn from the top left corner to the bottom right corner such that D1 is to the right of D2. A vertical line labeled S is drawn from the center of the horizontal axis. The point of intersection of lines S and D1 is joined with point E1. Similarly, the point of intersection of lines S and D2 is joined with point E2.&#10;&#10;For Expected trade barriers*, the graph is as follows:&#10;The horizontal axis is labeled Dollar Assets. The vertical axis has points Et, E2, and E1 marked on it from top to bottom. Two slanting lines labeled D1 and D2 are drawn from the top left corner to the bottom right corner such that D2 is to the right of D1. A vertical line labeled S is drawn from the center of the horizontal axis. The point of intersection of lines S and D1 is joined with point E1. Similarly, the point of intersection of lines S and D2 is joined with point E2.&#10;&#10;For Expected import demand, the graph is as follows:&#10;The horizontal axis is labeled Dollar Assets. The vertical axis has points Et, E1, and E2 marked on it from top to bottom. Two slanting lines labeled D1 and D2 are drawn from the top left corner to the bottom right corner such that D1 is to the right of D2. A vertical line labeled S is drawn from the center of the horizontal axis. The point of intersection of lines S and D1 is joined with point E1. Similarly, the point of intersection of lines S and D2 is joined with point E2.&#10;&#10;For Expected export demand, the graph is as follows:&#10;The horizontal axis is labeled Dollar Assets. The vertical axis has points Et, E2, and E1 marked on it from top to bottom. Two slanting lines labeled D1 and D2 are drawn from the top left corner to the bottom right corner such that D2 is to the right of D1. A vertical line labeled S is drawn from the center of the horizontal axis. The point of intersection of lines S and D1 is joined with point E1. Similarly, the point of intersection of lines S and D2 is joined with point E2.&#10;&#10;For Expected productivity*, the graph is as follows:&#10;The horizontal axis is labeled Dollar Assets. The vertical axis has points Et, E2, and E1 marked on it from top to bottom. Two slanting lines labeled D1 and D2 are drawn from the top left corner to the bottom right corner such that D2 is to the right of D1. A vertical line labeled S is drawn from the center of the horizontal axis. The point of intersection of lines S and D1 is joined with point E1. Similarly, the point of intersection of lines S and D2 is joined with point 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5295" y="1474229"/>
            <a:ext cx="4153410" cy="4782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741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Effects of Changes in Interest Rates on the Equilibrium Exchange Rate</a:t>
            </a:r>
          </a:p>
        </p:txBody>
      </p:sp>
      <p:sp>
        <p:nvSpPr>
          <p:cNvPr id="3" name="Content Placeholder 2"/>
          <p:cNvSpPr>
            <a:spLocks noGrp="1"/>
          </p:cNvSpPr>
          <p:nvPr>
            <p:ph idx="1"/>
          </p:nvPr>
        </p:nvSpPr>
        <p:spPr/>
        <p:txBody>
          <a:bodyPr/>
          <a:lstStyle/>
          <a:p>
            <a:r>
              <a:rPr lang="en-US" dirty="0">
                <a:ea typeface="ヒラギノ角ゴ Pro W3" charset="-128"/>
              </a:rPr>
              <a:t>Changes in Interest Rates</a:t>
            </a:r>
          </a:p>
          <a:p>
            <a:pPr lvl="1"/>
            <a:r>
              <a:rPr lang="en-US" dirty="0">
                <a:ea typeface="ヒラギノ角ゴ Pro W3" charset="-128"/>
              </a:rPr>
              <a:t>When domestic real interest rates raise, the domestic currency appreciates.</a:t>
            </a:r>
          </a:p>
          <a:p>
            <a:pPr lvl="1"/>
            <a:r>
              <a:rPr lang="en-US" dirty="0">
                <a:ea typeface="ヒラギノ角ゴ Pro W3" charset="-128"/>
              </a:rPr>
              <a:t>When domestic interest rates rise due to an expected increase in inflation, the domestic currency depreciates.</a:t>
            </a:r>
            <a:r>
              <a:rPr lang="en-US" sz="2000" dirty="0">
                <a:ea typeface="ヒラギノ角ゴ Pro W3" charset="-128"/>
              </a:rPr>
              <a:t> </a:t>
            </a:r>
          </a:p>
          <a:p>
            <a:r>
              <a:rPr lang="en-US" dirty="0">
                <a:ea typeface="ヒラギノ角ゴ Pro W3" charset="-128"/>
              </a:rPr>
              <a:t>Changes in the Money Supply</a:t>
            </a:r>
          </a:p>
          <a:p>
            <a:pPr lvl="1"/>
            <a:r>
              <a:rPr lang="en-US" dirty="0">
                <a:ea typeface="ヒラギノ角ゴ Pro W3" charset="-128"/>
              </a:rPr>
              <a:t>A higher domestic money supply causes the domestic currency to depreciate. </a:t>
            </a:r>
            <a:endParaRPr lang="en-US" dirty="0"/>
          </a:p>
        </p:txBody>
      </p:sp>
    </p:spTree>
    <p:extLst>
      <p:ext uri="{BB962C8B-B14F-4D97-AF65-F5344CB8AC3E}">
        <p14:creationId xmlns:p14="http://schemas.microsoft.com/office/powerpoint/2010/main" val="1712861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sz="2800" dirty="0"/>
              <a:t>Figure 6 Effect of a Rise in the Domestic Interest Rate as a Result of an Increase in Expected Inflation</a:t>
            </a:r>
          </a:p>
        </p:txBody>
      </p:sp>
      <p:pic>
        <p:nvPicPr>
          <p:cNvPr id="5" name="Picture 2" descr="The vertical axis is labeled Exchange Rate, Et (euros/dollars) with two points E1 and E2 marked on it. The horizontal axis is labeled Quantity of Dollar Assets. A vertical line labeled S is drawn from the middle of the horizontal axis. Two parallel slanting lines D2 and D1 (to the right of D2) are drawn from the top left corner toward the right end of the horizontal axis. A point 1 is marked a little above the center of the line D1. Another point 2 is marked near the bottom end of the line D2. Points 1 and 2 are joined with points E1 and E2 respectively using dotted lines. A leftward arrow points from line D1 to D2, and a downward arrow points from E1 to E2. The two steps are:&#10;Step 1. A rise in the domestic real interest as a result of an increase in expected inflation shifts the demand curve to the left . . .&#10;Step 2. leading to a fall in the exchange 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968" y="1536103"/>
            <a:ext cx="5056632" cy="4750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159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The Global Financial Crisis and the Dollar</a:t>
            </a:r>
          </a:p>
        </p:txBody>
      </p:sp>
      <p:sp>
        <p:nvSpPr>
          <p:cNvPr id="3" name="Content Placeholder 2"/>
          <p:cNvSpPr>
            <a:spLocks noGrp="1"/>
          </p:cNvSpPr>
          <p:nvPr>
            <p:ph idx="1"/>
          </p:nvPr>
        </p:nvSpPr>
        <p:spPr/>
        <p:txBody>
          <a:bodyPr/>
          <a:lstStyle/>
          <a:p>
            <a:r>
              <a:rPr lang="en-US" dirty="0">
                <a:ea typeface="ヒラギノ角ゴ Pro W3" charset="-128"/>
              </a:rPr>
              <a:t>With the start of the global financial crisis in August 2007, the dollar began an accelerated decline in value, falling by 9% against the euro until mid-July of 2008. After hitting an all-time low against the euro on July 11, the value of the dollar suddenly shot upward, by over 20% against the euro by the end of October. What is the relationship between the global financial crisis and these large swings in the value of the dollar?</a:t>
            </a:r>
          </a:p>
        </p:txBody>
      </p:sp>
    </p:spTree>
    <p:extLst>
      <p:ext uri="{BB962C8B-B14F-4D97-AF65-F5344CB8AC3E}">
        <p14:creationId xmlns:p14="http://schemas.microsoft.com/office/powerpoint/2010/main" val="214000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Brexit and the British Pound</a:t>
            </a:r>
          </a:p>
        </p:txBody>
      </p:sp>
      <p:sp>
        <p:nvSpPr>
          <p:cNvPr id="3" name="Content Placeholder 2"/>
          <p:cNvSpPr>
            <a:spLocks noGrp="1"/>
          </p:cNvSpPr>
          <p:nvPr>
            <p:ph idx="1"/>
          </p:nvPr>
        </p:nvSpPr>
        <p:spPr/>
        <p:txBody>
          <a:bodyPr/>
          <a:lstStyle/>
          <a:p>
            <a:r>
              <a:rPr lang="en-US" dirty="0">
                <a:ea typeface="ヒラギノ角ゴ Pro W3" charset="-128"/>
              </a:rPr>
              <a:t>As noted in the introduction, the </a:t>
            </a:r>
            <a:r>
              <a:rPr lang="en-US" dirty="0" err="1">
                <a:ea typeface="ヒラギノ角ゴ Pro W3" charset="-128"/>
              </a:rPr>
              <a:t>Brexit</a:t>
            </a:r>
            <a:r>
              <a:rPr lang="en-US" dirty="0">
                <a:ea typeface="ヒラギノ角ゴ Pro W3" charset="-128"/>
              </a:rPr>
              <a:t> vote in the United Kingdom on June 23, 2016, led to nearly a 10% depreciation in the British pound, from $1.48 to the pound on June 23, just before the vote, to $1.36 per pound on June 24. What explains the large one-day decline in the exchange rate for the pound?</a:t>
            </a:r>
            <a:endParaRPr lang="en-US" dirty="0"/>
          </a:p>
        </p:txBody>
      </p:sp>
    </p:spTree>
    <p:extLst>
      <p:ext uri="{BB962C8B-B14F-4D97-AF65-F5344CB8AC3E}">
        <p14:creationId xmlns:p14="http://schemas.microsoft.com/office/powerpoint/2010/main" val="2461077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772400" cy="1097280"/>
          </a:xfrm>
        </p:spPr>
        <p:txBody>
          <a:bodyPr/>
          <a:lstStyle/>
          <a:p>
            <a:r>
              <a:rPr lang="en-US" dirty="0"/>
              <a:t>Appendix: The Interest Parity Condition </a:t>
            </a:r>
            <a:r>
              <a:rPr lang="en-US" sz="2000" b="0" dirty="0"/>
              <a:t>(1 of 3)</a:t>
            </a:r>
          </a:p>
        </p:txBody>
      </p:sp>
      <p:sp>
        <p:nvSpPr>
          <p:cNvPr id="3" name="Content Placeholder 2"/>
          <p:cNvSpPr>
            <a:spLocks noGrp="1"/>
          </p:cNvSpPr>
          <p:nvPr>
            <p:ph idx="1"/>
          </p:nvPr>
        </p:nvSpPr>
        <p:spPr/>
        <p:txBody>
          <a:bodyPr/>
          <a:lstStyle/>
          <a:p>
            <a:r>
              <a:rPr lang="en-US" dirty="0">
                <a:solidFill>
                  <a:srgbClr val="000000"/>
                </a:solidFill>
                <a:ea typeface="ヒラギノ角ゴ Pro W3" charset="-128"/>
              </a:rPr>
              <a:t>Comparing Expected Returns on Domestic and Foreign Assets</a:t>
            </a:r>
          </a:p>
          <a:p>
            <a:pPr lvl="1"/>
            <a:r>
              <a:rPr lang="en-US" dirty="0">
                <a:ea typeface="ヒラギノ角ゴ Pro W3" charset="-128"/>
              </a:rPr>
              <a:t>Since the vast majority of real-world transactions in currency markets involve economic agents buying and selling currencies based on their value as assets, one must develop an understanding of how these assets are valued.</a:t>
            </a:r>
          </a:p>
          <a:p>
            <a:r>
              <a:rPr lang="en-US" dirty="0">
                <a:ea typeface="ヒラギノ角ゴ Pro W3" charset="-128"/>
              </a:rPr>
              <a:t>From the perspective of an American economic agent, the expected return on dollar-denominated assets is equal to the domestic rate of interest.</a:t>
            </a:r>
          </a:p>
          <a:p>
            <a:pPr marL="457200" lvl="1" indent="0">
              <a:buNone/>
            </a:pPr>
            <a:endParaRPr lang="en-US" dirty="0">
              <a:ea typeface="ヒラギノ角ゴ Pro W3" charset="-128"/>
            </a:endParaRPr>
          </a:p>
        </p:txBody>
      </p:sp>
    </p:spTree>
    <p:extLst>
      <p:ext uri="{BB962C8B-B14F-4D97-AF65-F5344CB8AC3E}">
        <p14:creationId xmlns:p14="http://schemas.microsoft.com/office/powerpoint/2010/main" val="4266706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96200" cy="1097280"/>
          </a:xfrm>
        </p:spPr>
        <p:txBody>
          <a:bodyPr/>
          <a:lstStyle/>
          <a:p>
            <a:r>
              <a:rPr lang="en-US" dirty="0"/>
              <a:t>Appendix: The Interest Parity Condition</a:t>
            </a:r>
            <a:r>
              <a:rPr lang="en-US" sz="2000" b="0" dirty="0"/>
              <a:t> (2 of 3)</a:t>
            </a:r>
            <a:endParaRPr lang="en-US" sz="2000" dirty="0"/>
          </a:p>
        </p:txBody>
      </p:sp>
      <p:sp>
        <p:nvSpPr>
          <p:cNvPr id="3" name="Content Placeholder 2"/>
          <p:cNvSpPr>
            <a:spLocks noGrp="1"/>
          </p:cNvSpPr>
          <p:nvPr>
            <p:ph idx="1"/>
          </p:nvPr>
        </p:nvSpPr>
        <p:spPr/>
        <p:txBody>
          <a:bodyPr/>
          <a:lstStyle/>
          <a:p>
            <a:r>
              <a:rPr lang="en-US" dirty="0">
                <a:ea typeface="ヒラギノ角ゴ Pro W3" charset="-128"/>
              </a:rPr>
              <a:t>For a foreign economic agent, Francois the Foreigner, the expected return on dollar-denominated assets is equal to the rate of interest associated with those same assets, adjusted for an expected appreciation or depreciation in the value of the U.S. dollar relative to the Euro.</a:t>
            </a:r>
          </a:p>
          <a:p>
            <a:r>
              <a:rPr lang="en-US" dirty="0">
                <a:ea typeface="ヒラギノ角ゴ Pro W3" charset="-128"/>
              </a:rPr>
              <a:t>If foreign and American bank deposits can be considered perfect substitutes for one another and capital mobility exists, then parity should exist between the interest rate on dollar-denominated bank deposits and the interest rate on Euro-denominated bank deposits.</a:t>
            </a:r>
            <a:endParaRPr lang="en-US" dirty="0"/>
          </a:p>
        </p:txBody>
      </p:sp>
    </p:spTree>
    <p:extLst>
      <p:ext uri="{BB962C8B-B14F-4D97-AF65-F5344CB8AC3E}">
        <p14:creationId xmlns:p14="http://schemas.microsoft.com/office/powerpoint/2010/main" val="3746261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96200" cy="1097280"/>
          </a:xfrm>
        </p:spPr>
        <p:txBody>
          <a:bodyPr/>
          <a:lstStyle/>
          <a:p>
            <a:r>
              <a:rPr lang="en-US" dirty="0"/>
              <a:t>Appendix: The Interest Parity Condition</a:t>
            </a:r>
            <a:r>
              <a:rPr lang="en-US" sz="2000" b="0" dirty="0"/>
              <a:t> (3 of 3)</a:t>
            </a:r>
            <a:endParaRPr lang="en-US" sz="2000" dirty="0"/>
          </a:p>
        </p:txBody>
      </p:sp>
      <p:sp>
        <p:nvSpPr>
          <p:cNvPr id="3" name="Content Placeholder 2"/>
          <p:cNvSpPr>
            <a:spLocks noGrp="1"/>
          </p:cNvSpPr>
          <p:nvPr>
            <p:ph idx="1"/>
          </p:nvPr>
        </p:nvSpPr>
        <p:spPr>
          <a:xfrm>
            <a:off x="457200" y="1600201"/>
            <a:ext cx="8229600" cy="609600"/>
          </a:xfrm>
        </p:spPr>
        <p:txBody>
          <a:bodyPr/>
          <a:lstStyle/>
          <a:p>
            <a:r>
              <a:rPr lang="en-US" dirty="0">
                <a:ea typeface="ヒラギノ角ゴ Pro W3" charset="-128"/>
              </a:rPr>
              <a:t>This notion is summarized in the following equation.</a:t>
            </a:r>
            <a:endParaRPr lang="en-US" dirty="0"/>
          </a:p>
        </p:txBody>
      </p:sp>
      <p:graphicFrame>
        <p:nvGraphicFramePr>
          <p:cNvPr id="5" name="Object 4" descr="I to the power D, is equal to, I to the power f, minus, the fraction, E sub t plus 1 to the power e minus, E sub t, over, E sub t."/>
          <p:cNvGraphicFramePr>
            <a:graphicFrameLocks noChangeAspect="1"/>
          </p:cNvGraphicFramePr>
          <p:nvPr>
            <p:extLst>
              <p:ext uri="{D42A27DB-BD31-4B8C-83A1-F6EECF244321}">
                <p14:modId xmlns:p14="http://schemas.microsoft.com/office/powerpoint/2010/main" val="1799173940"/>
              </p:ext>
            </p:extLst>
          </p:nvPr>
        </p:nvGraphicFramePr>
        <p:xfrm>
          <a:off x="3390900" y="2362201"/>
          <a:ext cx="2362200" cy="966355"/>
        </p:xfrm>
        <a:graphic>
          <a:graphicData uri="http://schemas.openxmlformats.org/presentationml/2006/ole">
            <mc:AlternateContent xmlns:mc="http://schemas.openxmlformats.org/markup-compatibility/2006">
              <mc:Choice xmlns:v="urn:schemas-microsoft-com:vml" Requires="v">
                <p:oleObj spid="_x0000_s9549" name="Equation" r:id="rId3" imgW="1117440" imgH="457200" progId="Equation.DSMT4">
                  <p:embed/>
                </p:oleObj>
              </mc:Choice>
              <mc:Fallback>
                <p:oleObj name="Equation" r:id="rId3" imgW="1117440" imgH="457200" progId="Equation.DSMT4">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00" y="2362201"/>
                        <a:ext cx="2362200" cy="966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idx="13"/>
          </p:nvPr>
        </p:nvSpPr>
        <p:spPr>
          <a:xfrm>
            <a:off x="457200" y="3962401"/>
            <a:ext cx="8229600" cy="761999"/>
          </a:xfrm>
        </p:spPr>
        <p:txBody>
          <a:bodyPr/>
          <a:lstStyle/>
          <a:p>
            <a:r>
              <a:rPr lang="en-US" dirty="0">
                <a:ea typeface="ヒラギノ角ゴ Pro W3" charset="-128"/>
              </a:rPr>
              <a:t>This equation is known as the interest parity condition.</a:t>
            </a:r>
            <a:endParaRPr lang="en-US" dirty="0"/>
          </a:p>
        </p:txBody>
      </p:sp>
    </p:spTree>
    <p:extLst>
      <p:ext uri="{BB962C8B-B14F-4D97-AF65-F5344CB8AC3E}">
        <p14:creationId xmlns:p14="http://schemas.microsoft.com/office/powerpoint/2010/main" val="105051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br>
              <a:rPr lang="en-US" dirty="0"/>
            </a:br>
            <a:r>
              <a:rPr lang="en-US" dirty="0" err="1"/>
              <a:t>Burgernomics</a:t>
            </a:r>
            <a:r>
              <a:rPr lang="en-US" dirty="0"/>
              <a:t>: Big Macs and PPP</a:t>
            </a:r>
          </a:p>
        </p:txBody>
      </p:sp>
      <p:sp>
        <p:nvSpPr>
          <p:cNvPr id="3" name="Content Placeholder 2"/>
          <p:cNvSpPr>
            <a:spLocks noGrp="1"/>
          </p:cNvSpPr>
          <p:nvPr>
            <p:ph idx="1"/>
          </p:nvPr>
        </p:nvSpPr>
        <p:spPr/>
        <p:txBody>
          <a:bodyPr/>
          <a:lstStyle/>
          <a:p>
            <a:r>
              <a:rPr lang="en-US" dirty="0">
                <a:ea typeface="ヒラギノ角ゴ Pro W3" charset="-128"/>
              </a:rPr>
              <a:t>Since 1986, The Economist magazine has published the Big Mac index as a “light- hearted guide to whether currencies are at their ‘correct’ level based on the theory of purchasing power parity.” Big Macs are sold by McDonald’s all around the world and are supposed to taste the same wherever they are sold. The Economist collects prices (in the local currency) of Big Macs sold in 56 different regions and countries, then uses these prices to compare the exchange rate implied by PPP and the Big Mac index.</a:t>
            </a:r>
            <a:endParaRPr lang="en-US" dirty="0"/>
          </a:p>
        </p:txBody>
      </p:sp>
    </p:spTree>
    <p:extLst>
      <p:ext uri="{BB962C8B-B14F-4D97-AF65-F5344CB8AC3E}">
        <p14:creationId xmlns:p14="http://schemas.microsoft.com/office/powerpoint/2010/main" val="1772748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pic>
        <p:nvPicPr>
          <p:cNvPr id="6" name="Picture 3"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48640" y="2131934"/>
            <a:ext cx="8046720" cy="2594133"/>
          </a:xfrm>
          <a:prstGeom prst="rect">
            <a:avLst/>
          </a:prstGeom>
          <a:noFill/>
          <a:ln w="9525">
            <a:noFill/>
            <a:miter lim="800000"/>
            <a:headEnd/>
            <a:tailEnd/>
          </a:ln>
        </p:spPr>
      </p:pic>
    </p:spTree>
    <p:extLst>
      <p:ext uri="{BB962C8B-B14F-4D97-AF65-F5344CB8AC3E}">
        <p14:creationId xmlns:p14="http://schemas.microsoft.com/office/powerpoint/2010/main" val="92195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Foreign Exchange Market</a:t>
            </a:r>
            <a:r>
              <a:rPr lang="en-US" sz="2000" b="0" dirty="0"/>
              <a:t> (1 of 4)</a:t>
            </a:r>
          </a:p>
        </p:txBody>
      </p:sp>
      <p:sp>
        <p:nvSpPr>
          <p:cNvPr id="3" name="Content Placeholder 2"/>
          <p:cNvSpPr>
            <a:spLocks noGrp="1"/>
          </p:cNvSpPr>
          <p:nvPr>
            <p:ph idx="1"/>
          </p:nvPr>
        </p:nvSpPr>
        <p:spPr/>
        <p:txBody>
          <a:bodyPr/>
          <a:lstStyle/>
          <a:p>
            <a:r>
              <a:rPr lang="en-US" sz="2000" dirty="0">
                <a:ea typeface="ヒラギノ角ゴ Pro W3" charset="-128"/>
              </a:rPr>
              <a:t>Trade between countries involves mutual exchange of different currencies (or more typically, bank deposits denominated in different currencies.)</a:t>
            </a:r>
          </a:p>
          <a:p>
            <a:r>
              <a:rPr lang="en-US" sz="2000" dirty="0">
                <a:ea typeface="ヒラギノ角ゴ Pro W3" charset="-128"/>
              </a:rPr>
              <a:t>The trading of currencies, and bank deposits denominated in particular currency, takes place in </a:t>
            </a:r>
            <a:r>
              <a:rPr lang="en-US" sz="2000" b="1" dirty="0">
                <a:ea typeface="ヒラギノ角ゴ Pro W3" charset="-128"/>
              </a:rPr>
              <a:t>foreign exchange market</a:t>
            </a:r>
            <a:r>
              <a:rPr lang="en-US" sz="2000" dirty="0">
                <a:ea typeface="ヒラギノ角ゴ Pro W3" charset="-128"/>
              </a:rPr>
              <a:t> </a:t>
            </a:r>
            <a:r>
              <a:rPr lang="en-US" sz="2000" b="1" dirty="0">
                <a:ea typeface="ヒラギノ角ゴ Pro W3" charset="-128"/>
              </a:rPr>
              <a:t>(FX Market), </a:t>
            </a:r>
            <a:r>
              <a:rPr lang="en-US" sz="2000" dirty="0">
                <a:ea typeface="ヒラギノ角ゴ Pro W3" charset="-128"/>
              </a:rPr>
              <a:t>where banks are the main players.</a:t>
            </a:r>
          </a:p>
          <a:p>
            <a:r>
              <a:rPr lang="en-US" sz="2000" b="1" dirty="0">
                <a:ea typeface="ヒラギノ角ゴ Pro W3" charset="-128"/>
              </a:rPr>
              <a:t>Exchange rate</a:t>
            </a:r>
            <a:r>
              <a:rPr lang="en-US" sz="2000" dirty="0">
                <a:ea typeface="ヒラギノ角ゴ Pro W3" charset="-128"/>
              </a:rPr>
              <a:t>: transactions in FX market determines the price of one currency in terms of another. (FX rates publishes daily in websites such as </a:t>
            </a:r>
            <a:r>
              <a:rPr lang="en-US" sz="2000" dirty="0">
                <a:ea typeface="ヒラギノ角ゴ Pro W3" charset="-128"/>
                <a:hlinkClick r:id="rId2"/>
              </a:rPr>
              <a:t>Yahoo Finance</a:t>
            </a:r>
            <a:r>
              <a:rPr lang="en-US" sz="2000" dirty="0">
                <a:ea typeface="ヒラギノ角ゴ Pro W3" charset="-128"/>
              </a:rPr>
              <a:t>)</a:t>
            </a:r>
          </a:p>
          <a:p>
            <a:endParaRPr lang="en-US" sz="2000" dirty="0">
              <a:ea typeface="ヒラギノ角ゴ Pro W3" charset="-128"/>
            </a:endParaRPr>
          </a:p>
          <a:p>
            <a:pPr marL="0" indent="0">
              <a:buNone/>
            </a:pPr>
            <a:endParaRPr lang="en-US" sz="2000" dirty="0">
              <a:ea typeface="ヒラギノ角ゴ Pro W3" charset="-128"/>
            </a:endParaRPr>
          </a:p>
          <a:p>
            <a:endParaRPr lang="en-US" sz="2000" b="1" dirty="0">
              <a:ea typeface="ヒラギノ角ゴ Pro W3" charset="-128"/>
            </a:endParaRPr>
          </a:p>
          <a:p>
            <a:endParaRPr lang="en-US" sz="2000" b="1" dirty="0">
              <a:ea typeface="ヒラギノ角ゴ Pro W3" charset="-128"/>
            </a:endParaRPr>
          </a:p>
          <a:p>
            <a:pPr marL="0" indent="0">
              <a:buNone/>
            </a:pPr>
            <a:endParaRPr lang="en-US" dirty="0">
              <a:ea typeface="ヒラギノ角ゴ Pro W3" charset="-128"/>
            </a:endParaRPr>
          </a:p>
          <a:p>
            <a:endParaRPr lang="en-US" dirty="0"/>
          </a:p>
        </p:txBody>
      </p:sp>
    </p:spTree>
    <p:extLst>
      <p:ext uri="{BB962C8B-B14F-4D97-AF65-F5344CB8AC3E}">
        <p14:creationId xmlns:p14="http://schemas.microsoft.com/office/powerpoint/2010/main" val="179488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559EC-2A2C-4325-B517-A9F4842BFCE3}"/>
              </a:ext>
            </a:extLst>
          </p:cNvPr>
          <p:cNvSpPr>
            <a:spLocks noGrp="1"/>
          </p:cNvSpPr>
          <p:nvPr>
            <p:ph type="title"/>
          </p:nvPr>
        </p:nvSpPr>
        <p:spPr/>
        <p:txBody>
          <a:bodyPr/>
          <a:lstStyle/>
          <a:p>
            <a:r>
              <a:rPr lang="en-US" dirty="0"/>
              <a:t>Foreign Exchange Market</a:t>
            </a:r>
            <a:r>
              <a:rPr lang="en-US" sz="2000" b="0" dirty="0"/>
              <a:t> (2 of 4)</a:t>
            </a:r>
            <a:endParaRPr lang="en-US" dirty="0"/>
          </a:p>
        </p:txBody>
      </p:sp>
      <p:sp>
        <p:nvSpPr>
          <p:cNvPr id="3" name="Content Placeholder 2">
            <a:extLst>
              <a:ext uri="{FF2B5EF4-FFF2-40B4-BE49-F238E27FC236}">
                <a16:creationId xmlns:a16="http://schemas.microsoft.com/office/drawing/2014/main" id="{96115432-44F7-411A-86CC-2B5F61028367}"/>
              </a:ext>
            </a:extLst>
          </p:cNvPr>
          <p:cNvSpPr>
            <a:spLocks noGrp="1"/>
          </p:cNvSpPr>
          <p:nvPr>
            <p:ph idx="1"/>
          </p:nvPr>
        </p:nvSpPr>
        <p:spPr/>
        <p:txBody>
          <a:bodyPr/>
          <a:lstStyle/>
          <a:p>
            <a:r>
              <a:rPr lang="en-US" sz="2000" dirty="0">
                <a:ea typeface="ヒラギノ角ゴ Pro W3" charset="-128"/>
              </a:rPr>
              <a:t>There are two kinds of exchange rate transactions:</a:t>
            </a:r>
          </a:p>
          <a:p>
            <a:pPr marL="0" indent="0">
              <a:buNone/>
            </a:pPr>
            <a:r>
              <a:rPr lang="en-US" sz="2000" b="1" dirty="0">
                <a:ea typeface="ヒラギノ角ゴ Pro W3" charset="-128"/>
              </a:rPr>
              <a:t> 1) Spot transaction</a:t>
            </a:r>
            <a:r>
              <a:rPr lang="en-US" sz="2000" dirty="0">
                <a:ea typeface="ヒラギノ角ゴ Pro W3" charset="-128"/>
              </a:rPr>
              <a:t>: immediate (two-day) exchange of bank deposits</a:t>
            </a:r>
          </a:p>
          <a:p>
            <a:pPr lvl="1"/>
            <a:r>
              <a:rPr lang="en-US" sz="2000" dirty="0">
                <a:ea typeface="ヒラギノ角ゴ Pro W3" charset="-128"/>
              </a:rPr>
              <a:t>Spot exchange rate</a:t>
            </a:r>
          </a:p>
          <a:p>
            <a:pPr marL="0" indent="0">
              <a:buNone/>
            </a:pPr>
            <a:r>
              <a:rPr lang="en-US" sz="2000" b="1" dirty="0">
                <a:ea typeface="ヒラギノ角ゴ Pro W3" charset="-128"/>
              </a:rPr>
              <a:t>2) Forward transaction</a:t>
            </a:r>
            <a:r>
              <a:rPr lang="en-US" sz="2000" dirty="0">
                <a:ea typeface="ヒラギノ角ゴ Pro W3" charset="-128"/>
              </a:rPr>
              <a:t>: the exchange of bank deposits at some specified future date (such as one month, three months, and six months in future)</a:t>
            </a:r>
          </a:p>
          <a:p>
            <a:pPr lvl="1"/>
            <a:r>
              <a:rPr lang="en-US" sz="2000" dirty="0">
                <a:ea typeface="ヒラギノ角ゴ Pro W3" charset="-128"/>
              </a:rPr>
              <a:t>Forward exchange rate</a:t>
            </a:r>
          </a:p>
          <a:p>
            <a:pPr lvl="1"/>
            <a:endParaRPr lang="en-US" sz="2000" dirty="0">
              <a:ea typeface="ヒラギノ角ゴ Pro W3" charset="-128"/>
            </a:endParaRPr>
          </a:p>
          <a:p>
            <a:pPr marL="457200" lvl="1" indent="0">
              <a:buNone/>
            </a:pPr>
            <a:endParaRPr lang="en-US" sz="2000" dirty="0">
              <a:ea typeface="ヒラギノ角ゴ Pro W3" charset="-128"/>
            </a:endParaRPr>
          </a:p>
          <a:p>
            <a:pPr lvl="1"/>
            <a:endParaRPr lang="en-US" sz="2000" dirty="0">
              <a:ea typeface="ヒラギノ角ゴ Pro W3" charset="-128"/>
            </a:endParaRPr>
          </a:p>
        </p:txBody>
      </p:sp>
    </p:spTree>
    <p:extLst>
      <p:ext uri="{BB962C8B-B14F-4D97-AF65-F5344CB8AC3E}">
        <p14:creationId xmlns:p14="http://schemas.microsoft.com/office/powerpoint/2010/main" val="530766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Foreign Exchange Market</a:t>
            </a:r>
            <a:r>
              <a:rPr lang="en-US" sz="2000" b="0" dirty="0"/>
              <a:t> (3 of 4)</a:t>
            </a:r>
            <a:endParaRPr lang="en-US" sz="2000" dirty="0"/>
          </a:p>
        </p:txBody>
      </p:sp>
      <p:sp>
        <p:nvSpPr>
          <p:cNvPr id="3" name="Content Placeholder 2"/>
          <p:cNvSpPr>
            <a:spLocks noGrp="1"/>
          </p:cNvSpPr>
          <p:nvPr>
            <p:ph idx="1"/>
          </p:nvPr>
        </p:nvSpPr>
        <p:spPr/>
        <p:txBody>
          <a:bodyPr/>
          <a:lstStyle/>
          <a:p>
            <a:pPr marL="0" indent="0">
              <a:spcBef>
                <a:spcPct val="40000"/>
              </a:spcBef>
              <a:buNone/>
            </a:pPr>
            <a:endParaRPr lang="en-US" b="1" dirty="0">
              <a:ea typeface="ヒラギノ角ゴ Pro W3" charset="-128"/>
            </a:endParaRPr>
          </a:p>
          <a:p>
            <a:pPr>
              <a:spcBef>
                <a:spcPct val="40000"/>
              </a:spcBef>
            </a:pPr>
            <a:r>
              <a:rPr lang="en-US" sz="2000" b="1" dirty="0">
                <a:ea typeface="ヒラギノ角ゴ Pro W3" charset="-128"/>
              </a:rPr>
              <a:t>Appreciation</a:t>
            </a:r>
            <a:r>
              <a:rPr lang="en-US" sz="2000" dirty="0">
                <a:ea typeface="ヒラギノ角ゴ Pro W3" charset="-128"/>
              </a:rPr>
              <a:t>: a currency rises in value relative to another currency</a:t>
            </a:r>
          </a:p>
          <a:p>
            <a:pPr>
              <a:spcBef>
                <a:spcPct val="40000"/>
              </a:spcBef>
            </a:pPr>
            <a:r>
              <a:rPr lang="en-US" sz="2000" b="1" dirty="0">
                <a:ea typeface="ヒラギノ角ゴ Pro W3" charset="-128"/>
              </a:rPr>
              <a:t>Depreciation</a:t>
            </a:r>
            <a:r>
              <a:rPr lang="en-US" sz="2000" dirty="0">
                <a:ea typeface="ヒラギノ角ゴ Pro W3" charset="-128"/>
              </a:rPr>
              <a:t>: a currency falls in value relative to another currency (Example)</a:t>
            </a:r>
          </a:p>
          <a:p>
            <a:pPr>
              <a:spcBef>
                <a:spcPct val="40000"/>
              </a:spcBef>
            </a:pPr>
            <a:r>
              <a:rPr lang="en-US" sz="2000" dirty="0">
                <a:ea typeface="ヒラギノ角ゴ Pro W3" charset="-128"/>
              </a:rPr>
              <a:t>Transactions conducted in FX market determines </a:t>
            </a:r>
            <a:r>
              <a:rPr lang="en-US" sz="2000" b="1" dirty="0">
                <a:ea typeface="ヒラギノ角ゴ Pro W3" charset="-128"/>
              </a:rPr>
              <a:t>the cost of purchasing</a:t>
            </a:r>
            <a:r>
              <a:rPr lang="en-US" sz="2000" dirty="0">
                <a:ea typeface="ヒラギノ角ゴ Pro W3" charset="-128"/>
              </a:rPr>
              <a:t> foreign goods and financial assets</a:t>
            </a:r>
          </a:p>
        </p:txBody>
      </p:sp>
    </p:spTree>
    <p:extLst>
      <p:ext uri="{BB962C8B-B14F-4D97-AF65-F5344CB8AC3E}">
        <p14:creationId xmlns:p14="http://schemas.microsoft.com/office/powerpoint/2010/main" val="384072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26513-77E8-4F7D-A982-16ED4FEB1030}"/>
              </a:ext>
            </a:extLst>
          </p:cNvPr>
          <p:cNvSpPr>
            <a:spLocks noGrp="1"/>
          </p:cNvSpPr>
          <p:nvPr>
            <p:ph type="title"/>
          </p:nvPr>
        </p:nvSpPr>
        <p:spPr/>
        <p:txBody>
          <a:bodyPr/>
          <a:lstStyle/>
          <a:p>
            <a:r>
              <a:rPr lang="en-US" dirty="0">
                <a:ea typeface="ヒラギノ角ゴ Pro W3" charset="-128"/>
              </a:rPr>
              <a:t>Foreign Exchange Market</a:t>
            </a:r>
            <a:r>
              <a:rPr lang="en-US" sz="2000" b="0" dirty="0"/>
              <a:t> (4 of 4)</a:t>
            </a:r>
            <a:endParaRPr lang="en-US" dirty="0"/>
          </a:p>
        </p:txBody>
      </p:sp>
      <p:sp>
        <p:nvSpPr>
          <p:cNvPr id="3" name="Content Placeholder 2">
            <a:extLst>
              <a:ext uri="{FF2B5EF4-FFF2-40B4-BE49-F238E27FC236}">
                <a16:creationId xmlns:a16="http://schemas.microsoft.com/office/drawing/2014/main" id="{C0E269D8-711A-466F-805E-4185D1953EE0}"/>
              </a:ext>
            </a:extLst>
          </p:cNvPr>
          <p:cNvSpPr>
            <a:spLocks noGrp="1"/>
          </p:cNvSpPr>
          <p:nvPr>
            <p:ph idx="1"/>
          </p:nvPr>
        </p:nvSpPr>
        <p:spPr/>
        <p:txBody>
          <a:bodyPr/>
          <a:lstStyle/>
          <a:p>
            <a:r>
              <a:rPr lang="en-US" sz="2000" dirty="0"/>
              <a:t>Exchange rates affect the </a:t>
            </a:r>
            <a:r>
              <a:rPr lang="en-US" sz="2000" b="1" dirty="0"/>
              <a:t>relative prices </a:t>
            </a:r>
            <a:r>
              <a:rPr lang="en-US" sz="2000" dirty="0"/>
              <a:t>of domestic and foreign goods. </a:t>
            </a:r>
          </a:p>
          <a:p>
            <a:r>
              <a:rPr lang="en-US" sz="2000" dirty="0">
                <a:ea typeface="ヒラギノ角ゴ Pro W3" charset="-128"/>
              </a:rPr>
              <a:t>When a country’</a:t>
            </a:r>
            <a:r>
              <a:rPr lang="en-US" altLang="ja-JP" sz="2000" dirty="0">
                <a:ea typeface="ヒラギノ角ゴ Pro W3" charset="-128"/>
              </a:rPr>
              <a:t>s currency </a:t>
            </a:r>
            <a:r>
              <a:rPr lang="en-US" altLang="ja-JP" sz="2000" b="1" dirty="0">
                <a:ea typeface="ヒラギノ角ゴ Pro W3" charset="-128"/>
              </a:rPr>
              <a:t>appreciates</a:t>
            </a:r>
            <a:r>
              <a:rPr lang="en-US" altLang="ja-JP" sz="2000" dirty="0">
                <a:ea typeface="ヒラギノ角ゴ Pro W3" charset="-128"/>
              </a:rPr>
              <a:t>, the country’s goods become </a:t>
            </a:r>
            <a:r>
              <a:rPr lang="en-US" altLang="ja-JP" sz="2000" b="1" i="1" dirty="0">
                <a:ea typeface="ヒラギノ角ゴ Pro W3" charset="-128"/>
              </a:rPr>
              <a:t>more expensive </a:t>
            </a:r>
            <a:r>
              <a:rPr lang="en-US" altLang="ja-JP" sz="2000" b="1" dirty="0">
                <a:ea typeface="ヒラギノ角ゴ Pro W3" charset="-128"/>
              </a:rPr>
              <a:t>to foreigners </a:t>
            </a:r>
            <a:r>
              <a:rPr lang="en-US" altLang="ja-JP" sz="2000" dirty="0">
                <a:ea typeface="ヒラギノ角ゴ Pro W3" charset="-128"/>
              </a:rPr>
              <a:t>and foreign goods in that country become </a:t>
            </a:r>
            <a:r>
              <a:rPr lang="en-US" altLang="ja-JP" sz="2000" i="1" dirty="0">
                <a:ea typeface="ヒラギノ角ゴ Pro W3" charset="-128"/>
              </a:rPr>
              <a:t>less expensive </a:t>
            </a:r>
            <a:r>
              <a:rPr lang="en-US" altLang="ja-JP" sz="2000" dirty="0">
                <a:ea typeface="ヒラギノ角ゴ Pro W3" charset="-128"/>
              </a:rPr>
              <a:t>to domestic economic agents (holding domestic prices </a:t>
            </a:r>
            <a:r>
              <a:rPr lang="en-US" altLang="ja-JP" sz="2000" i="1" dirty="0">
                <a:ea typeface="ヒラギノ角ゴ Pro W3" charset="-128"/>
              </a:rPr>
              <a:t>constant</a:t>
            </a:r>
            <a:r>
              <a:rPr lang="en-US" altLang="ja-JP" sz="2000" dirty="0">
                <a:ea typeface="ヒラギノ角ゴ Pro W3" charset="-128"/>
              </a:rPr>
              <a:t> in the two countries). Thus:</a:t>
            </a:r>
          </a:p>
          <a:p>
            <a:r>
              <a:rPr lang="en-US" altLang="ja-JP" sz="2000" dirty="0">
                <a:ea typeface="ヒラギノ角ゴ Pro W3" charset="-128"/>
              </a:rPr>
              <a:t>Depreciation of domestic currency makes it easier for domestic </a:t>
            </a:r>
            <a:r>
              <a:rPr lang="en-US" altLang="ja-JP" sz="2000" b="1" dirty="0">
                <a:ea typeface="ヒラギノ角ゴ Pro W3" charset="-128"/>
              </a:rPr>
              <a:t>industries</a:t>
            </a:r>
            <a:r>
              <a:rPr lang="en-US" altLang="ja-JP" sz="2000" dirty="0">
                <a:ea typeface="ヒラギノ角ゴ Pro W3" charset="-128"/>
              </a:rPr>
              <a:t>  to sell their products abroad and decreases the competitiveness of foreign producers in domestic market.</a:t>
            </a:r>
          </a:p>
          <a:p>
            <a:r>
              <a:rPr lang="en-US" altLang="ja-JP" sz="2000" dirty="0">
                <a:ea typeface="ヒラギノ角ゴ Pro W3" charset="-128"/>
              </a:rPr>
              <a:t>However, it hurts </a:t>
            </a:r>
            <a:r>
              <a:rPr lang="en-US" altLang="ja-JP" sz="2000" b="1" dirty="0">
                <a:ea typeface="ヒラギノ角ゴ Pro W3" charset="-128"/>
              </a:rPr>
              <a:t>consumers</a:t>
            </a:r>
            <a:r>
              <a:rPr lang="en-US" altLang="ja-JP" sz="2000" dirty="0">
                <a:ea typeface="ヒラギノ角ゴ Pro W3" charset="-128"/>
              </a:rPr>
              <a:t>….</a:t>
            </a:r>
          </a:p>
        </p:txBody>
      </p:sp>
    </p:spTree>
    <p:extLst>
      <p:ext uri="{BB962C8B-B14F-4D97-AF65-F5344CB8AC3E}">
        <p14:creationId xmlns:p14="http://schemas.microsoft.com/office/powerpoint/2010/main" val="4063279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1175F-C1C7-4286-83FB-E105B89ABAF5}"/>
              </a:ext>
            </a:extLst>
          </p:cNvPr>
          <p:cNvSpPr>
            <a:spLocks noGrp="1"/>
          </p:cNvSpPr>
          <p:nvPr>
            <p:ph type="title"/>
          </p:nvPr>
        </p:nvSpPr>
        <p:spPr/>
        <p:txBody>
          <a:bodyPr/>
          <a:lstStyle/>
          <a:p>
            <a:r>
              <a:rPr lang="en-US" dirty="0"/>
              <a:t>How is Foreign Exchange Traded?</a:t>
            </a:r>
            <a:r>
              <a:rPr lang="en-US" sz="3600" b="0" dirty="0"/>
              <a:t> </a:t>
            </a:r>
            <a:r>
              <a:rPr lang="en-US" sz="2000" b="0" dirty="0"/>
              <a:t>(1 of 2)</a:t>
            </a:r>
            <a:endParaRPr lang="en-US" sz="2000" dirty="0"/>
          </a:p>
        </p:txBody>
      </p:sp>
      <p:sp>
        <p:nvSpPr>
          <p:cNvPr id="3" name="Content Placeholder 2">
            <a:extLst>
              <a:ext uri="{FF2B5EF4-FFF2-40B4-BE49-F238E27FC236}">
                <a16:creationId xmlns:a16="http://schemas.microsoft.com/office/drawing/2014/main" id="{2F5FAC4A-2044-45E3-B3CD-78C80B03925C}"/>
              </a:ext>
            </a:extLst>
          </p:cNvPr>
          <p:cNvSpPr>
            <a:spLocks noGrp="1"/>
          </p:cNvSpPr>
          <p:nvPr>
            <p:ph idx="1"/>
          </p:nvPr>
        </p:nvSpPr>
        <p:spPr/>
        <p:txBody>
          <a:bodyPr/>
          <a:lstStyle/>
          <a:p>
            <a:r>
              <a:rPr lang="en-US" sz="2000" dirty="0">
                <a:ea typeface="ヒラギノ角ゴ Pro W3" charset="-128"/>
              </a:rPr>
              <a:t>Currencies are not traded on centralized locations such as exchanges to buy/sell currencies. </a:t>
            </a:r>
          </a:p>
          <a:p>
            <a:r>
              <a:rPr lang="en-US" sz="2000" dirty="0">
                <a:ea typeface="ヒラギノ角ゴ Pro W3" charset="-128"/>
              </a:rPr>
              <a:t> </a:t>
            </a:r>
            <a:r>
              <a:rPr lang="en-US" sz="2000" b="1" dirty="0">
                <a:ea typeface="ヒラギノ角ゴ Pro W3" charset="-128"/>
              </a:rPr>
              <a:t>Over-the-Counter (OTC): </a:t>
            </a:r>
            <a:r>
              <a:rPr lang="en-US" sz="2000" dirty="0">
                <a:ea typeface="ヒラギノ角ゴ Pro W3" charset="-128"/>
              </a:rPr>
              <a:t>the foreign exchange market is organized as </a:t>
            </a:r>
            <a:r>
              <a:rPr lang="en-US" sz="2000" u="sng" dirty="0">
                <a:ea typeface="ヒラギノ角ゴ Pro W3" charset="-128"/>
              </a:rPr>
              <a:t>an over-the-counter </a:t>
            </a:r>
            <a:r>
              <a:rPr lang="en-US" sz="2000" dirty="0">
                <a:ea typeface="ヒラギノ角ゴ Pro W3" charset="-128"/>
              </a:rPr>
              <a:t>market.</a:t>
            </a:r>
          </a:p>
          <a:p>
            <a:r>
              <a:rPr lang="en-US" sz="2000" dirty="0">
                <a:ea typeface="ヒラギノ角ゴ Pro W3" charset="-128"/>
              </a:rPr>
              <a:t>Most transactions in this market involve several hundred dealers (</a:t>
            </a:r>
            <a:r>
              <a:rPr lang="en-US" sz="2000" b="1" dirty="0">
                <a:ea typeface="ヒラギノ角ゴ Pro W3" charset="-128"/>
              </a:rPr>
              <a:t>mostly banks</a:t>
            </a:r>
            <a:r>
              <a:rPr lang="en-US" sz="2000" dirty="0">
                <a:ea typeface="ヒラギノ角ゴ Pro W3" charset="-128"/>
              </a:rPr>
              <a:t>) stand ready to buy and sell </a:t>
            </a:r>
            <a:r>
              <a:rPr lang="en-US" sz="2000" b="1" dirty="0">
                <a:ea typeface="ヒラギノ角ゴ Pro W3" charset="-128"/>
              </a:rPr>
              <a:t>bank</a:t>
            </a:r>
            <a:r>
              <a:rPr lang="en-US" sz="2000" dirty="0">
                <a:ea typeface="ヒラギノ角ゴ Pro W3" charset="-128"/>
              </a:rPr>
              <a:t> </a:t>
            </a:r>
            <a:r>
              <a:rPr lang="en-US" sz="2000" b="1" dirty="0">
                <a:ea typeface="ヒラギノ角ゴ Pro W3" charset="-128"/>
              </a:rPr>
              <a:t>deposits</a:t>
            </a:r>
            <a:r>
              <a:rPr lang="en-US" sz="2000" dirty="0">
                <a:ea typeface="ヒラギノ角ゴ Pro W3" charset="-128"/>
              </a:rPr>
              <a:t> denominated in foreign currencies.</a:t>
            </a:r>
          </a:p>
        </p:txBody>
      </p:sp>
    </p:spTree>
    <p:extLst>
      <p:ext uri="{BB962C8B-B14F-4D97-AF65-F5344CB8AC3E}">
        <p14:creationId xmlns:p14="http://schemas.microsoft.com/office/powerpoint/2010/main" val="359768670"/>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9752</TotalTime>
  <Words>3511</Words>
  <Application>Microsoft Office PowerPoint</Application>
  <PresentationFormat>On-screen Show (4:3)</PresentationFormat>
  <Paragraphs>270</Paragraphs>
  <Slides>49</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7" baseType="lpstr">
      <vt:lpstr>Arial</vt:lpstr>
      <vt:lpstr>Cambria Math</vt:lpstr>
      <vt:lpstr>Times New Roman</vt:lpstr>
      <vt:lpstr>Verdana</vt:lpstr>
      <vt:lpstr>Wingdings</vt:lpstr>
      <vt:lpstr>ヒラギノ角ゴ Pro W3</vt:lpstr>
      <vt:lpstr>508 Lecture</vt:lpstr>
      <vt:lpstr>Equation</vt:lpstr>
      <vt:lpstr>The Economics of Money, Banking, and Financial Markets</vt:lpstr>
      <vt:lpstr>Preview</vt:lpstr>
      <vt:lpstr>Learning Objectives</vt:lpstr>
      <vt:lpstr>Why Is Exchange Rate Important?</vt:lpstr>
      <vt:lpstr>Foreign Exchange Market (1 of 4)</vt:lpstr>
      <vt:lpstr>Foreign Exchange Market (2 of 4)</vt:lpstr>
      <vt:lpstr>Foreign Exchange Market (3 of 4)</vt:lpstr>
      <vt:lpstr>Foreign Exchange Market (4 of 4)</vt:lpstr>
      <vt:lpstr>How is Foreign Exchange Traded? (1 of 2)</vt:lpstr>
      <vt:lpstr>How is Foreign Exchange Traded? (2 of 2)</vt:lpstr>
      <vt:lpstr>Exchange Rates in the Long Run (1 of 8)</vt:lpstr>
      <vt:lpstr>Exchange Rates in the Long Run (3 of 8)</vt:lpstr>
      <vt:lpstr>Exchange Rates in the Long Run (2 of 8)</vt:lpstr>
      <vt:lpstr>Exchange Rates in the Long Run (4 of 8)</vt:lpstr>
      <vt:lpstr>Exchange Rates in the Long Run (5 of 8)</vt:lpstr>
      <vt:lpstr>Exchange Rates in the Long Run (6 of 8)</vt:lpstr>
      <vt:lpstr>Exchange Rates in the Long Run (7 of 8)</vt:lpstr>
      <vt:lpstr>Exchange Rates in the Long Run (8 of 8)</vt:lpstr>
      <vt:lpstr>Figure 1 Purchasing Power Parity, United States/United Kingdom, 1973–2017 (Index: March 1973 = 100.)</vt:lpstr>
      <vt:lpstr>Factors That Affect Exchange Rates in the Long Run</vt:lpstr>
      <vt:lpstr>Factors That Affect Exchange Rates in the Long Run</vt:lpstr>
      <vt:lpstr>Summary Table 1 Factors That Affect Exchange Rates in the Long Run</vt:lpstr>
      <vt:lpstr>Exchange Rates in the Short Run: A Supply and Demand Analysis (1 of 5)</vt:lpstr>
      <vt:lpstr>Exchange Rates in the Short Run: A Supply and Demand Analysis (2 of 5)</vt:lpstr>
      <vt:lpstr>Exchange Rates in the Short Run: A Supply and Demand Analysis (3 of 5)</vt:lpstr>
      <vt:lpstr>Exchange Rates in the Short Run: A Supply and Demand Analysis (4 of 5)</vt:lpstr>
      <vt:lpstr>Figure 2 Equilibrium in the Foreign Exchange Market</vt:lpstr>
      <vt:lpstr>Exchange Rates in the Short Run: A Supply and Demand Analysis (5 of 5)</vt:lpstr>
      <vt:lpstr>Demand and Supply Curve</vt:lpstr>
      <vt:lpstr>Explaining Changes in Exchange Rates (1 of 3)</vt:lpstr>
      <vt:lpstr>Explaining Changes in Exchange Rates (3 of 3)</vt:lpstr>
      <vt:lpstr>Explaining Changes in Exchange Rates (2 of 3)</vt:lpstr>
      <vt:lpstr>Figure 3 Response to an Increase in the Domestic Interest Rate, iD</vt:lpstr>
      <vt:lpstr>Figure 4 Response to an Increase in the Foreign Interest Rate, iF</vt:lpstr>
      <vt:lpstr>Figure 5 Response to an Increase in the Expected Future Exchange Rate, Eet+1</vt:lpstr>
      <vt:lpstr>What Connects Long-Run and Short-Run Exchange Rates? (1 of 2)</vt:lpstr>
      <vt:lpstr>What Connects Long-Run and Short-Run Exchange Rates?(2 of 2)</vt:lpstr>
      <vt:lpstr>Summary: Long-Run and Short-Run Exchange Rate</vt:lpstr>
      <vt:lpstr>Why Short-Term Exchange Rate is Volatile?</vt:lpstr>
      <vt:lpstr>Summary Table 2 Factors That Shift the Demand Curve for Domestic Assets and Affect the Exchange Rate</vt:lpstr>
      <vt:lpstr>Application: Effects of Changes in Interest Rates on the Equilibrium Exchange Rate</vt:lpstr>
      <vt:lpstr>Figure 6 Effect of a Rise in the Domestic Interest Rate as a Result of an Increase in Expected Inflation</vt:lpstr>
      <vt:lpstr>Application: The Global Financial Crisis and the Dollar</vt:lpstr>
      <vt:lpstr>Application: Brexit and the British Pound</vt:lpstr>
      <vt:lpstr>Appendix: The Interest Parity Condition (1 of 3)</vt:lpstr>
      <vt:lpstr>Appendix: The Interest Parity Condition (2 of 3)</vt:lpstr>
      <vt:lpstr>Appendix: The Interest Parity Condition (3 of 3)</vt:lpstr>
      <vt:lpstr>Application: Burgernomics: Big Macs and PPP</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Elham Saeidinezhad</cp:lastModifiedBy>
  <cp:revision>662</cp:revision>
  <dcterms:created xsi:type="dcterms:W3CDTF">2014-07-14T20:04:21Z</dcterms:created>
  <dcterms:modified xsi:type="dcterms:W3CDTF">2019-04-04T21:35:42Z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