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69"/>
  </p:notesMasterIdLst>
  <p:handoutMasterIdLst>
    <p:handoutMasterId r:id="rId70"/>
  </p:handoutMasterIdLst>
  <p:sldIdLst>
    <p:sldId id="298" r:id="rId3"/>
    <p:sldId id="260" r:id="rId4"/>
    <p:sldId id="261" r:id="rId5"/>
    <p:sldId id="262" r:id="rId6"/>
    <p:sldId id="326" r:id="rId7"/>
    <p:sldId id="299" r:id="rId8"/>
    <p:sldId id="263" r:id="rId9"/>
    <p:sldId id="264" r:id="rId10"/>
    <p:sldId id="302" r:id="rId11"/>
    <p:sldId id="303" r:id="rId12"/>
    <p:sldId id="304" r:id="rId13"/>
    <p:sldId id="329" r:id="rId14"/>
    <p:sldId id="330" r:id="rId15"/>
    <p:sldId id="331" r:id="rId16"/>
    <p:sldId id="301" r:id="rId17"/>
    <p:sldId id="327" r:id="rId18"/>
    <p:sldId id="332" r:id="rId19"/>
    <p:sldId id="328" r:id="rId20"/>
    <p:sldId id="265" r:id="rId21"/>
    <p:sldId id="305" r:id="rId22"/>
    <p:sldId id="306" r:id="rId23"/>
    <p:sldId id="307" r:id="rId24"/>
    <p:sldId id="268" r:id="rId25"/>
    <p:sldId id="308" r:id="rId26"/>
    <p:sldId id="309" r:id="rId27"/>
    <p:sldId id="269" r:id="rId28"/>
    <p:sldId id="273" r:id="rId29"/>
    <p:sldId id="312" r:id="rId30"/>
    <p:sldId id="300" r:id="rId31"/>
    <p:sldId id="270" r:id="rId32"/>
    <p:sldId id="310" r:id="rId33"/>
    <p:sldId id="271" r:id="rId34"/>
    <p:sldId id="274" r:id="rId35"/>
    <p:sldId id="275" r:id="rId36"/>
    <p:sldId id="276" r:id="rId37"/>
    <p:sldId id="277" r:id="rId38"/>
    <p:sldId id="313" r:id="rId39"/>
    <p:sldId id="278" r:id="rId40"/>
    <p:sldId id="311" r:id="rId41"/>
    <p:sldId id="280" r:id="rId42"/>
    <p:sldId id="314" r:id="rId43"/>
    <p:sldId id="315" r:id="rId44"/>
    <p:sldId id="316" r:id="rId45"/>
    <p:sldId id="281" r:id="rId46"/>
    <p:sldId id="283" r:id="rId47"/>
    <p:sldId id="324" r:id="rId48"/>
    <p:sldId id="318" r:id="rId49"/>
    <p:sldId id="317" r:id="rId50"/>
    <p:sldId id="319" r:id="rId51"/>
    <p:sldId id="320" r:id="rId52"/>
    <p:sldId id="321" r:id="rId53"/>
    <p:sldId id="322" r:id="rId54"/>
    <p:sldId id="285" r:id="rId55"/>
    <p:sldId id="287" r:id="rId56"/>
    <p:sldId id="288" r:id="rId57"/>
    <p:sldId id="289" r:id="rId58"/>
    <p:sldId id="323" r:id="rId59"/>
    <p:sldId id="325" r:id="rId60"/>
    <p:sldId id="290" r:id="rId61"/>
    <p:sldId id="291" r:id="rId62"/>
    <p:sldId id="292" r:id="rId63"/>
    <p:sldId id="293" r:id="rId64"/>
    <p:sldId id="294" r:id="rId65"/>
    <p:sldId id="295" r:id="rId66"/>
    <p:sldId id="297" r:id="rId67"/>
    <p:sldId id="25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89829" autoAdjust="0"/>
  </p:normalViewPr>
  <p:slideViewPr>
    <p:cSldViewPr>
      <p:cViewPr varScale="1">
        <p:scale>
          <a:sx n="111" d="100"/>
          <a:sy n="111" d="100"/>
        </p:scale>
        <p:origin x="1080" y="114"/>
      </p:cViewPr>
      <p:guideLst>
        <p:guide orient="horz" pos="2160"/>
        <p:guide pos="2880"/>
      </p:guideLst>
    </p:cSldViewPr>
  </p:slideViewPr>
  <p:outlineViewPr>
    <p:cViewPr>
      <p:scale>
        <a:sx n="33" d="100"/>
        <a:sy n="33" d="100"/>
      </p:scale>
      <p:origin x="0" y="19692"/>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66" d="100"/>
          <a:sy n="66" d="100"/>
        </p:scale>
        <p:origin x="3134"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66</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10/16/2019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9456"/>
            <a:ext cx="8229600" cy="1097280"/>
          </a:xfrm>
        </p:spPr>
        <p:txBody>
          <a:bodyPr/>
          <a:lstStyle>
            <a:lvl1pPr>
              <a:defRPr/>
            </a:lvl1pPr>
          </a:lstStyle>
          <a:p>
            <a:r>
              <a:rPr lang="en-US" dirty="0"/>
              <a:t>Moving along the Curve Versus Shifting the Curve</a:t>
            </a:r>
          </a:p>
        </p:txBody>
      </p:sp>
      <p:sp>
        <p:nvSpPr>
          <p:cNvPr id="3" name="Text Placeholder 2"/>
          <p:cNvSpPr>
            <a:spLocks noGrp="1"/>
          </p:cNvSpPr>
          <p:nvPr>
            <p:ph type="body" idx="1" hasCustomPrompt="1"/>
          </p:nvPr>
        </p:nvSpPr>
        <p:spPr>
          <a:xfrm>
            <a:off x="453288" y="1447800"/>
            <a:ext cx="3966312" cy="823912"/>
          </a:xfrm>
        </p:spPr>
        <p:txBody>
          <a:bodyPr anchor="ctr"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effectLst/>
              </a:rPr>
              <a:t>movements along a demand (or supply) curve</a:t>
            </a:r>
            <a:endParaRPr lang="en-US" dirty="0"/>
          </a:p>
        </p:txBody>
      </p:sp>
      <p:sp>
        <p:nvSpPr>
          <p:cNvPr id="4" name="Content Placeholder 3"/>
          <p:cNvSpPr>
            <a:spLocks noGrp="1"/>
          </p:cNvSpPr>
          <p:nvPr>
            <p:ph sz="half" idx="2" hasCustomPrompt="1"/>
          </p:nvPr>
        </p:nvSpPr>
        <p:spPr>
          <a:xfrm>
            <a:off x="453288" y="2271712"/>
            <a:ext cx="3966312" cy="3684588"/>
          </a:xfrm>
        </p:spPr>
        <p:txBody>
          <a:bodyPr/>
          <a:lstStyle>
            <a:lvl1pPr marL="256032" marR="0" indent="-256032" algn="l" defTabSz="914400" rtl="0" eaLnBrk="1" fontAlgn="auto" latinLnBrk="0" hangingPunct="1">
              <a:lnSpc>
                <a:spcPct val="100000"/>
              </a:lnSpc>
              <a:spcBef>
                <a:spcPts val="1500"/>
              </a:spcBef>
              <a:spcAft>
                <a:spcPts val="0"/>
              </a:spcAft>
              <a:buClr>
                <a:srgbClr val="007FA3"/>
              </a:buClr>
              <a:buSzTx/>
              <a:buFont typeface="Arial" panose="020B0604020202020204" pitchFamily="34" charset="0"/>
              <a:buChar char="•"/>
              <a:tabLst/>
              <a:defRPr sz="1800"/>
            </a:lvl1pPr>
          </a:lstStyle>
          <a:p>
            <a:pPr lvl="0"/>
            <a:r>
              <a:rPr lang="en-US" dirty="0">
                <a:effectLst/>
              </a:rPr>
              <a:t>When quantity demanded (or supplied) changes as a result of a change in the price of the bond (or, equivalently, a change in the interest rate), we have a movement along the demand (or supply) curve.</a:t>
            </a:r>
            <a:endParaRPr lang="en-US" dirty="0"/>
          </a:p>
        </p:txBody>
      </p:sp>
      <p:sp>
        <p:nvSpPr>
          <p:cNvPr id="5" name="Text Placeholder 4"/>
          <p:cNvSpPr>
            <a:spLocks noGrp="1"/>
          </p:cNvSpPr>
          <p:nvPr>
            <p:ph type="body" sz="quarter" idx="3" hasCustomPrompt="1"/>
          </p:nvPr>
        </p:nvSpPr>
        <p:spPr>
          <a:xfrm>
            <a:off x="4724401" y="1447800"/>
            <a:ext cx="3962400" cy="823912"/>
          </a:xfrm>
        </p:spPr>
        <p:txBody>
          <a:bodyPr anchor="ctr"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effectLst/>
              </a:rPr>
              <a:t>shifts in a demand (or supply) curve</a:t>
            </a:r>
            <a:endParaRPr lang="en-US" dirty="0"/>
          </a:p>
        </p:txBody>
      </p:sp>
      <p:sp>
        <p:nvSpPr>
          <p:cNvPr id="6" name="Content Placeholder 5"/>
          <p:cNvSpPr>
            <a:spLocks noGrp="1"/>
          </p:cNvSpPr>
          <p:nvPr>
            <p:ph sz="quarter" idx="4" hasCustomPrompt="1"/>
          </p:nvPr>
        </p:nvSpPr>
        <p:spPr>
          <a:xfrm>
            <a:off x="4724401" y="2271712"/>
            <a:ext cx="3962400" cy="3684588"/>
          </a:xfrm>
        </p:spPr>
        <p:txBody>
          <a:bodyPr/>
          <a:lstStyle>
            <a:lvl1pPr marL="0" indent="0">
              <a:buNone/>
              <a:defRPr sz="1800"/>
            </a:lvl1pPr>
          </a:lstStyle>
          <a:p>
            <a:pPr lvl="0"/>
            <a:r>
              <a:rPr lang="en-US" dirty="0">
                <a:effectLst/>
              </a:rPr>
              <a:t>A shift in the demand (or supply) curve, by contrast, occurs when the quantity demanded (or supplied) changes at each given price (or interest rate) of the bond in response to a change in some other factor besides the bond’s price or interest rate. When one of these factors changes, causing a shift in the demand or supply curve, there will be a new equilibrium value for the interest rate</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D2F3-5188-4BAD-AD9E-3594ACD4FC3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F8D4F-5DA2-4503-A31D-50BAD977E73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87D2E-CFCF-4BE7-8568-D17D955A5A73}"/>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F9120002-24EC-4311-A74A-CC51B812E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A36AA-58E3-45FE-A757-C8AB3D25FFDF}"/>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163629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107E-F6E1-48B5-9678-D8DB79C41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C3583-AB26-4A49-8E97-A1AA418085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AF555-0DFF-44D8-8DA9-F0A188E14D5A}"/>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B82D0ACA-0C56-4CAC-A661-FF97A0AD9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F4E51-21A9-4B50-92C0-5F6B83243D78}"/>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7201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F195-5792-4AEE-B2DA-C171E6773F5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6F67B-FFA4-43B1-8663-9DFECFBA6F9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88EE15-4FE0-4A7A-B132-C1644CB8383B}"/>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1B8B638A-1BED-4A5E-9433-6D0BA5273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C917F-A56F-43E0-99BE-3CB7DE5E16C2}"/>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1363507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F261-9A21-48E4-9006-19051FCB1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06390-125E-4CDF-A949-77C50223BB5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FBB99D-5848-4B64-8CEC-AB7EB36B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4B010-3F60-43E6-9A9C-EFFA828CAEE8}"/>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6" name="Footer Placeholder 5">
            <a:extLst>
              <a:ext uri="{FF2B5EF4-FFF2-40B4-BE49-F238E27FC236}">
                <a16:creationId xmlns:a16="http://schemas.microsoft.com/office/drawing/2014/main" id="{75F2E2BB-2FFF-4531-A4F5-CB8E4E451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2530B-6FE4-4864-952E-A9CD97907E86}"/>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2653645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F526-42F2-49F1-9D04-EE271617E0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BC8FD-E779-4876-BD4B-85D5A05E111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0ACE3F-2F7C-4D49-BAEE-AE888F02745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90E74-A772-47A5-8B1E-3F0DC5B0E59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EB938-DB1C-4F97-B863-7A862C0A16A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E2949-6281-4D00-B7D5-2E03F001CD76}"/>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8" name="Footer Placeholder 7">
            <a:extLst>
              <a:ext uri="{FF2B5EF4-FFF2-40B4-BE49-F238E27FC236}">
                <a16:creationId xmlns:a16="http://schemas.microsoft.com/office/drawing/2014/main" id="{5982EDBD-4D22-48A7-B77F-76449B503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C3A8D6-E341-4CCC-B1A1-2E73E00D09F5}"/>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412195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EE5E-06BD-4205-8052-E24EEDC93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B7EA67-9EAC-4E98-8B7D-EBB2C9CACA89}"/>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4" name="Footer Placeholder 3">
            <a:extLst>
              <a:ext uri="{FF2B5EF4-FFF2-40B4-BE49-F238E27FC236}">
                <a16:creationId xmlns:a16="http://schemas.microsoft.com/office/drawing/2014/main" id="{F2FC3960-79ED-4979-8991-C2267CD8C6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75BB48-9DDE-4296-9391-F0AC6E48BCBA}"/>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735412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17AFC-B5C6-488A-A51D-74D21D65896C}"/>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3" name="Footer Placeholder 2">
            <a:extLst>
              <a:ext uri="{FF2B5EF4-FFF2-40B4-BE49-F238E27FC236}">
                <a16:creationId xmlns:a16="http://schemas.microsoft.com/office/drawing/2014/main" id="{C4C19D6E-E001-4115-B65F-F1F1ED0F9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B8865-3C7D-4B97-9B48-06A49A40F44C}"/>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3446955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9082-D197-43ED-A974-9E621B3B34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181481-2D40-4867-868D-9ACA962AF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C5441-DB26-4FBA-907F-0C29B64D12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938F6E-C7E9-45C8-8B2E-0438FA7B8F0B}"/>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6" name="Footer Placeholder 5">
            <a:extLst>
              <a:ext uri="{FF2B5EF4-FFF2-40B4-BE49-F238E27FC236}">
                <a16:creationId xmlns:a16="http://schemas.microsoft.com/office/drawing/2014/main" id="{EE34443B-6BA3-4BA7-9F1F-970C61189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637BB-96A9-409F-B5C1-85FB0E00E12A}"/>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2479262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DF2C-761E-4C08-BFB5-224163792CA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1E53E-3BD9-410C-BB09-3B45035496D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41990-CDA4-4D95-AA76-83C470E54A3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01829-38FF-4D4B-8885-AD7E859E1E09}"/>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6" name="Footer Placeholder 5">
            <a:extLst>
              <a:ext uri="{FF2B5EF4-FFF2-40B4-BE49-F238E27FC236}">
                <a16:creationId xmlns:a16="http://schemas.microsoft.com/office/drawing/2014/main" id="{014B8CA8-E460-46B0-A222-1A73606F1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3A273-D0A3-4031-A440-91B05E34C217}"/>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322123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7FF6-0A7A-4DE4-AAE5-42E999505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571F4-C2EB-4132-9D38-C57501A210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25DA1-C00C-4A64-A1EB-10A68079E8B6}"/>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1BF5DE36-1600-40DB-A823-E984D717C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458BA-7531-496F-BC19-AD50F2B4A5B1}"/>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1691353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5B35-05A6-4289-94AC-1F95506629D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33586-4519-4646-927A-95E4F7D7120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E15F2-0485-4EB0-BCAB-9CC6FE803D31}"/>
              </a:ext>
            </a:extLst>
          </p:cNvPr>
          <p:cNvSpPr>
            <a:spLocks noGrp="1"/>
          </p:cNvSpPr>
          <p:nvPr>
            <p:ph type="dt" sz="half" idx="10"/>
          </p:nvPr>
        </p:nvSpPr>
        <p:spPr/>
        <p:txBody>
          <a:body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51BCD642-D75B-4682-BCB8-DFAB1AB2F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DD153-FB1C-4076-AA85-88918B0CFD51}"/>
              </a:ext>
            </a:extLst>
          </p:cNvPr>
          <p:cNvSpPr>
            <a:spLocks noGrp="1"/>
          </p:cNvSpPr>
          <p:nvPr>
            <p:ph type="sldNum" sz="quarter" idx="12"/>
          </p:nvPr>
        </p:nvSpPr>
        <p:spPr/>
        <p:txBody>
          <a:bodyPr/>
          <a:lstStyle/>
          <a:p>
            <a:fld id="{61EB52D1-EB54-4CEA-B053-0ABB948F3A71}" type="slidenum">
              <a:rPr lang="en-US" smtClean="0"/>
              <a:t>‹#›</a:t>
            </a:fld>
            <a:endParaRPr lang="en-US"/>
          </a:p>
        </p:txBody>
      </p:sp>
    </p:spTree>
    <p:extLst>
      <p:ext uri="{BB962C8B-B14F-4D97-AF65-F5344CB8AC3E}">
        <p14:creationId xmlns:p14="http://schemas.microsoft.com/office/powerpoint/2010/main" val="330277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10/16/2019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D7866-A929-4BCF-9389-C43E87D185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08832-107F-42F5-B291-466A35EBDD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97F45-3C8F-4AD6-BED1-6B33BDE63D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5D7CD-D62D-4448-A219-57A3AF66373C}" type="datetimeFigureOut">
              <a:rPr lang="en-US" smtClean="0"/>
              <a:t>10/16/2019</a:t>
            </a:fld>
            <a:endParaRPr lang="en-US"/>
          </a:p>
        </p:txBody>
      </p:sp>
      <p:sp>
        <p:nvSpPr>
          <p:cNvPr id="5" name="Footer Placeholder 4">
            <a:extLst>
              <a:ext uri="{FF2B5EF4-FFF2-40B4-BE49-F238E27FC236}">
                <a16:creationId xmlns:a16="http://schemas.microsoft.com/office/drawing/2014/main" id="{9328F9A7-7892-4AB0-870A-BEB7AE2AAC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D233D-ACB4-41D4-891B-797AD794788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B52D1-EB54-4CEA-B053-0ABB948F3A71}" type="slidenum">
              <a:rPr lang="en-US" smtClean="0"/>
              <a:t>‹#›</a:t>
            </a:fld>
            <a:endParaRPr lang="en-US"/>
          </a:p>
        </p:txBody>
      </p:sp>
    </p:spTree>
    <p:extLst>
      <p:ext uri="{BB962C8B-B14F-4D97-AF65-F5344CB8AC3E}">
        <p14:creationId xmlns:p14="http://schemas.microsoft.com/office/powerpoint/2010/main" val="7543340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financialresearch.gov/financial-stress-inde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fred.stlouisfed.org/series/TB3M"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fred.stlouisfed.org/series/CPIAUCSL.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fred.stlouisfed.org/series/TB3MS"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fred.stlouisfed.org/series/M2SL"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fred.stlouisfed.org/series/TB3M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28800"/>
            <a:ext cx="3657600" cy="1219199"/>
          </a:xfrm>
        </p:spPr>
        <p:txBody>
          <a:bodyPr/>
          <a:lstStyle/>
          <a:p>
            <a:r>
              <a:rPr lang="en-US" altLang="en-US" dirty="0"/>
              <a:t>Chapter 5</a:t>
            </a:r>
            <a:endParaRPr lang="en-US" dirty="0"/>
          </a:p>
        </p:txBody>
      </p:sp>
      <p:sp>
        <p:nvSpPr>
          <p:cNvPr id="5" name="Text Placeholder 4"/>
          <p:cNvSpPr>
            <a:spLocks noGrp="1"/>
          </p:cNvSpPr>
          <p:nvPr>
            <p:ph type="body" sz="quarter" idx="15"/>
          </p:nvPr>
        </p:nvSpPr>
        <p:spPr/>
        <p:txBody>
          <a:bodyPr/>
          <a:lstStyle/>
          <a:p>
            <a:r>
              <a:rPr lang="en-US" dirty="0"/>
              <a:t>The Behavior of Interest Rates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endParaRPr lang="en-US" dirty="0"/>
          </a:p>
        </p:txBody>
      </p:sp>
    </p:spTree>
    <p:extLst>
      <p:ext uri="{BB962C8B-B14F-4D97-AF65-F5344CB8AC3E}">
        <p14:creationId xmlns:p14="http://schemas.microsoft.com/office/powerpoint/2010/main" val="404080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2D13-1282-4647-BF21-2A80B005ECA8}"/>
              </a:ext>
            </a:extLst>
          </p:cNvPr>
          <p:cNvSpPr>
            <a:spLocks noGrp="1"/>
          </p:cNvSpPr>
          <p:nvPr>
            <p:ph type="title"/>
          </p:nvPr>
        </p:nvSpPr>
        <p:spPr/>
        <p:txBody>
          <a:bodyPr/>
          <a:lstStyle/>
          <a:p>
            <a:r>
              <a:rPr lang="en-US" dirty="0"/>
              <a:t>Expected Return </a:t>
            </a:r>
            <a:r>
              <a:rPr lang="en-US" sz="2000" b="0" dirty="0"/>
              <a:t>(2 of 2)</a:t>
            </a:r>
            <a:endParaRPr lang="en-US" dirty="0"/>
          </a:p>
        </p:txBody>
      </p:sp>
      <p:sp>
        <p:nvSpPr>
          <p:cNvPr id="3" name="Content Placeholder 2">
            <a:extLst>
              <a:ext uri="{FF2B5EF4-FFF2-40B4-BE49-F238E27FC236}">
                <a16:creationId xmlns:a16="http://schemas.microsoft.com/office/drawing/2014/main" id="{6CD85784-CCA6-46A7-97DD-9E2E7BE10D5D}"/>
              </a:ext>
            </a:extLst>
          </p:cNvPr>
          <p:cNvSpPr>
            <a:spLocks noGrp="1"/>
          </p:cNvSpPr>
          <p:nvPr>
            <p:ph idx="1"/>
          </p:nvPr>
        </p:nvSpPr>
        <p:spPr/>
        <p:txBody>
          <a:bodyPr/>
          <a:lstStyle/>
          <a:p>
            <a:r>
              <a:rPr lang="en-US" sz="2000" dirty="0"/>
              <a:t>If expected return on a bond </a:t>
            </a:r>
            <a:r>
              <a:rPr lang="en-US" sz="2000" i="1" dirty="0"/>
              <a:t>rises</a:t>
            </a:r>
            <a:r>
              <a:rPr lang="en-US" sz="2000" dirty="0"/>
              <a:t> </a:t>
            </a:r>
            <a:r>
              <a:rPr lang="en-US" sz="2000" b="1" dirty="0"/>
              <a:t>relative</a:t>
            </a:r>
            <a:r>
              <a:rPr lang="en-US" sz="2000" dirty="0"/>
              <a:t> to expected returns on alternative assets, then, holding everything else constant, it becomes more desirable to purchase the that bond, and the </a:t>
            </a:r>
            <a:r>
              <a:rPr lang="en-US" sz="2000" i="1" dirty="0"/>
              <a:t>quantity demanded increases</a:t>
            </a:r>
            <a:r>
              <a:rPr lang="en-US" sz="2000" dirty="0"/>
              <a:t>. </a:t>
            </a:r>
          </a:p>
          <a:p>
            <a:r>
              <a:rPr lang="en-US" sz="2000" dirty="0"/>
              <a:t>This can occur in either of two ways: </a:t>
            </a:r>
          </a:p>
          <a:p>
            <a:pPr marL="914400" lvl="1" indent="-457200">
              <a:buFont typeface="+mj-lt"/>
              <a:buAutoNum type="arabicPeriod"/>
            </a:pPr>
            <a:r>
              <a:rPr lang="en-US" sz="2000" dirty="0"/>
              <a:t>when the expected return on the bond A rises while the return on an alternative asset remains unchanged or </a:t>
            </a:r>
          </a:p>
          <a:p>
            <a:pPr marL="914400" lvl="1" indent="-457200">
              <a:buFont typeface="+mj-lt"/>
              <a:buAutoNum type="arabicPeriod"/>
            </a:pPr>
            <a:r>
              <a:rPr lang="en-US" sz="2000" dirty="0"/>
              <a:t>when the return on the alternative asset falls while the return on bond A remains unchanged.</a:t>
            </a:r>
          </a:p>
          <a:p>
            <a:endParaRPr lang="en-US" dirty="0"/>
          </a:p>
        </p:txBody>
      </p:sp>
    </p:spTree>
    <p:extLst>
      <p:ext uri="{BB962C8B-B14F-4D97-AF65-F5344CB8AC3E}">
        <p14:creationId xmlns:p14="http://schemas.microsoft.com/office/powerpoint/2010/main" val="198612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F675-5FB2-4A0D-922A-3714E61F3FB1}"/>
              </a:ext>
            </a:extLst>
          </p:cNvPr>
          <p:cNvSpPr>
            <a:spLocks noGrp="1"/>
          </p:cNvSpPr>
          <p:nvPr>
            <p:ph type="title"/>
          </p:nvPr>
        </p:nvSpPr>
        <p:spPr/>
        <p:txBody>
          <a:bodyPr/>
          <a:lstStyle/>
          <a:p>
            <a:r>
              <a:rPr lang="en-US" dirty="0"/>
              <a:t>Risk</a:t>
            </a:r>
          </a:p>
        </p:txBody>
      </p:sp>
      <p:sp>
        <p:nvSpPr>
          <p:cNvPr id="3" name="Content Placeholder 2">
            <a:extLst>
              <a:ext uri="{FF2B5EF4-FFF2-40B4-BE49-F238E27FC236}">
                <a16:creationId xmlns:a16="http://schemas.microsoft.com/office/drawing/2014/main" id="{C40BFA6D-7A81-4C5B-9457-6F0615EE2521}"/>
              </a:ext>
            </a:extLst>
          </p:cNvPr>
          <p:cNvSpPr>
            <a:spLocks noGrp="1"/>
          </p:cNvSpPr>
          <p:nvPr>
            <p:ph idx="1"/>
          </p:nvPr>
        </p:nvSpPr>
        <p:spPr/>
        <p:txBody>
          <a:bodyPr/>
          <a:lstStyle/>
          <a:p>
            <a:r>
              <a:rPr lang="en-US" sz="2000" dirty="0"/>
              <a:t>Risk is the degree of risk or uncertainty of an asset’s returns.</a:t>
            </a:r>
          </a:p>
          <a:p>
            <a:r>
              <a:rPr lang="en-US" sz="2000" dirty="0"/>
              <a:t>Consider two assets, stocks in company Apple and stock in company Microsoft:</a:t>
            </a:r>
          </a:p>
          <a:p>
            <a:pPr marL="829818" lvl="1" indent="-342900"/>
            <a:r>
              <a:rPr lang="en-US" sz="2000" dirty="0"/>
              <a:t>Suppose that Apple stock has a return of 15% half the time and 5% the other half, making its expected return 10%, while Microsoft stock has a fixed return of 10%. </a:t>
            </a:r>
          </a:p>
          <a:p>
            <a:pPr marL="829818" lvl="1" indent="-342900"/>
            <a:r>
              <a:rPr lang="en-US" sz="2000" dirty="0"/>
              <a:t>Apple stock has uncertainty associated with its returns and so has greater risk than Microsoft stock, whose return is a sure. </a:t>
            </a:r>
          </a:p>
          <a:p>
            <a:r>
              <a:rPr lang="en-US" sz="2000" dirty="0"/>
              <a:t>A </a:t>
            </a:r>
            <a:r>
              <a:rPr lang="en-US" sz="2000" b="1" dirty="0"/>
              <a:t>risk-averse person </a:t>
            </a:r>
            <a:r>
              <a:rPr lang="en-US" sz="2000" dirty="0"/>
              <a:t>prefers stock in Microsoft (the sure thing) to Apple (the riskier asset), even though the stocks have the same expected return, 10%. </a:t>
            </a:r>
          </a:p>
          <a:p>
            <a:endParaRPr lang="en-US" dirty="0"/>
          </a:p>
        </p:txBody>
      </p:sp>
    </p:spTree>
    <p:extLst>
      <p:ext uri="{BB962C8B-B14F-4D97-AF65-F5344CB8AC3E}">
        <p14:creationId xmlns:p14="http://schemas.microsoft.com/office/powerpoint/2010/main" val="373871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Risk-Free Assets, Flight to Safety, and Negative Treasury Rates </a:t>
            </a:r>
            <a:r>
              <a:rPr lang="en-US" sz="2400" b="0" dirty="0" smtClean="0"/>
              <a:t>(1 of 2)</a:t>
            </a:r>
            <a:endParaRPr lang="en-US" sz="2400" b="0" dirty="0"/>
          </a:p>
        </p:txBody>
      </p:sp>
      <p:sp>
        <p:nvSpPr>
          <p:cNvPr id="3" name="Content Placeholder 2"/>
          <p:cNvSpPr>
            <a:spLocks noGrp="1"/>
          </p:cNvSpPr>
          <p:nvPr>
            <p:ph idx="1"/>
          </p:nvPr>
        </p:nvSpPr>
        <p:spPr/>
        <p:txBody>
          <a:bodyPr/>
          <a:lstStyle/>
          <a:p>
            <a:r>
              <a:rPr lang="en-US" sz="2000" dirty="0" smtClean="0"/>
              <a:t>The fact that the quantity of assets demanded depends on </a:t>
            </a:r>
            <a:r>
              <a:rPr lang="en-US" sz="2000" b="1" dirty="0" smtClean="0">
                <a:solidFill>
                  <a:srgbClr val="C00000"/>
                </a:solidFill>
              </a:rPr>
              <a:t>riskiness </a:t>
            </a:r>
            <a:r>
              <a:rPr lang="en-US" sz="2000" dirty="0" smtClean="0"/>
              <a:t>of one asset </a:t>
            </a:r>
            <a:r>
              <a:rPr lang="en-US" sz="2000" b="1" dirty="0" smtClean="0">
                <a:solidFill>
                  <a:srgbClr val="FF0000"/>
                </a:solidFill>
              </a:rPr>
              <a:t>relative</a:t>
            </a:r>
            <a:r>
              <a:rPr lang="en-US" sz="2000" dirty="0" smtClean="0"/>
              <a:t> to alternative assets explains the concepts of risk free assets (also called safe havens), flights to safety and why investors are willing to accept negative yield.</a:t>
            </a:r>
          </a:p>
          <a:p>
            <a:r>
              <a:rPr lang="en-US" sz="2000" dirty="0" smtClean="0"/>
              <a:t>Securities that are issued by U.S. government such as Treasury Bond and T-Bill are considered </a:t>
            </a:r>
            <a:r>
              <a:rPr lang="en-US" sz="2000" b="1" dirty="0" smtClean="0">
                <a:solidFill>
                  <a:srgbClr val="C00000"/>
                </a:solidFill>
              </a:rPr>
              <a:t>risk free assets</a:t>
            </a:r>
            <a:r>
              <a:rPr lang="en-US" sz="2000" dirty="0" smtClean="0"/>
              <a:t>. They earn </a:t>
            </a:r>
            <a:r>
              <a:rPr lang="en-US" sz="2000" b="1" dirty="0" smtClean="0">
                <a:solidFill>
                  <a:srgbClr val="C00000"/>
                </a:solidFill>
              </a:rPr>
              <a:t>risk-free rate </a:t>
            </a:r>
            <a:r>
              <a:rPr lang="en-US" sz="2000" dirty="0" smtClean="0"/>
              <a:t>which is closely related to the fed funds rate.</a:t>
            </a:r>
          </a:p>
          <a:p>
            <a:pPr marL="0" indent="0">
              <a:buNone/>
            </a:pPr>
            <a:endParaRPr lang="en-US" sz="2000" dirty="0" smtClean="0"/>
          </a:p>
          <a:p>
            <a:pPr lvl="1"/>
            <a:r>
              <a:rPr lang="en-US" sz="2000" dirty="0" smtClean="0"/>
              <a:t>To understand this connection, think of depositing money at the Fed or in the banks as an alternative to investing in U.S. Treasury bonds.</a:t>
            </a:r>
          </a:p>
        </p:txBody>
      </p:sp>
    </p:spTree>
    <p:extLst>
      <p:ext uri="{BB962C8B-B14F-4D97-AF65-F5344CB8AC3E}">
        <p14:creationId xmlns:p14="http://schemas.microsoft.com/office/powerpoint/2010/main" val="384868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Risk-Free Assets, Flight to Safety, and Negative Treasury Rates </a:t>
            </a:r>
            <a:r>
              <a:rPr lang="en-US" sz="2400" b="0" dirty="0" smtClean="0"/>
              <a:t>(2 </a:t>
            </a:r>
            <a:r>
              <a:rPr lang="en-US" sz="2400" b="0" dirty="0"/>
              <a:t>of 2)</a:t>
            </a:r>
            <a:endParaRPr lang="en-US" dirty="0"/>
          </a:p>
        </p:txBody>
      </p:sp>
      <p:sp>
        <p:nvSpPr>
          <p:cNvPr id="3" name="Content Placeholder 2"/>
          <p:cNvSpPr>
            <a:spLocks noGrp="1"/>
          </p:cNvSpPr>
          <p:nvPr>
            <p:ph idx="1"/>
          </p:nvPr>
        </p:nvSpPr>
        <p:spPr/>
        <p:txBody>
          <a:bodyPr/>
          <a:lstStyle/>
          <a:p>
            <a:r>
              <a:rPr lang="en-US" sz="2000" dirty="0"/>
              <a:t>When the level of risk in financial market </a:t>
            </a:r>
            <a:r>
              <a:rPr lang="en-US" sz="2000" dirty="0" smtClean="0"/>
              <a:t>increases (determination of </a:t>
            </a:r>
            <a:r>
              <a:rPr lang="en-US" sz="2000" dirty="0" smtClean="0">
                <a:hlinkClick r:id="rId2"/>
              </a:rPr>
              <a:t>financial condition</a:t>
            </a:r>
            <a:r>
              <a:rPr lang="en-US" sz="2000" dirty="0" smtClean="0"/>
              <a:t>), </a:t>
            </a:r>
            <a:r>
              <a:rPr lang="en-US" sz="2000" b="1" dirty="0" smtClean="0">
                <a:solidFill>
                  <a:srgbClr val="C00000"/>
                </a:solidFill>
              </a:rPr>
              <a:t>flight </a:t>
            </a:r>
            <a:r>
              <a:rPr lang="en-US" sz="2000" b="1" dirty="0">
                <a:solidFill>
                  <a:srgbClr val="C00000"/>
                </a:solidFill>
              </a:rPr>
              <a:t>to safety </a:t>
            </a:r>
            <a:r>
              <a:rPr lang="en-US" sz="2000" dirty="0" smtClean="0"/>
              <a:t>or flight to quality occurs.</a:t>
            </a:r>
          </a:p>
          <a:p>
            <a:pPr marL="0" indent="0">
              <a:buNone/>
            </a:pPr>
            <a:endParaRPr lang="en-US" sz="2000" dirty="0" smtClean="0"/>
          </a:p>
          <a:p>
            <a:pPr lvl="1"/>
            <a:r>
              <a:rPr lang="en-US" sz="2000" i="1" dirty="0"/>
              <a:t>Flight</a:t>
            </a:r>
            <a:r>
              <a:rPr lang="en-US" sz="2000" dirty="0"/>
              <a:t> to quality is the action of </a:t>
            </a:r>
            <a:r>
              <a:rPr lang="en-US" sz="2000" i="1" dirty="0"/>
              <a:t>investors</a:t>
            </a:r>
            <a:r>
              <a:rPr lang="en-US" sz="2000" dirty="0"/>
              <a:t> moving their capital away from riskier </a:t>
            </a:r>
            <a:r>
              <a:rPr lang="en-US" sz="2000" i="1" dirty="0"/>
              <a:t>investments</a:t>
            </a:r>
            <a:r>
              <a:rPr lang="en-US" sz="2000" dirty="0"/>
              <a:t> to safer </a:t>
            </a:r>
            <a:r>
              <a:rPr lang="en-US" sz="2000" dirty="0" smtClean="0"/>
              <a:t>ones such as US </a:t>
            </a:r>
            <a:r>
              <a:rPr lang="en-US" sz="2000" dirty="0"/>
              <a:t>Treasury bonds.</a:t>
            </a:r>
          </a:p>
          <a:p>
            <a:r>
              <a:rPr lang="en-US" sz="2000" dirty="0"/>
              <a:t>In some cases, this will increase the price of T-bonds </a:t>
            </a:r>
            <a:r>
              <a:rPr lang="en-US" sz="2000" dirty="0" smtClean="0"/>
              <a:t>or other safe assets which sometimes push </a:t>
            </a:r>
            <a:r>
              <a:rPr lang="en-US" sz="2000" b="1" dirty="0" smtClean="0">
                <a:solidFill>
                  <a:srgbClr val="C00000"/>
                </a:solidFill>
              </a:rPr>
              <a:t>treasury </a:t>
            </a:r>
            <a:r>
              <a:rPr lang="en-US" sz="2000" b="1" dirty="0">
                <a:solidFill>
                  <a:srgbClr val="C00000"/>
                </a:solidFill>
              </a:rPr>
              <a:t>rate into negative </a:t>
            </a:r>
            <a:r>
              <a:rPr lang="en-US" sz="2000" dirty="0"/>
              <a:t>territory.</a:t>
            </a:r>
          </a:p>
          <a:p>
            <a:endParaRPr lang="en-US" dirty="0"/>
          </a:p>
        </p:txBody>
      </p:sp>
    </p:spTree>
    <p:extLst>
      <p:ext uri="{BB962C8B-B14F-4D97-AF65-F5344CB8AC3E}">
        <p14:creationId xmlns:p14="http://schemas.microsoft.com/office/powerpoint/2010/main" val="50804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p:txBody>
          <a:bodyPr/>
          <a:lstStyle/>
          <a:p>
            <a:r>
              <a:rPr lang="en-US" sz="2000" dirty="0"/>
              <a:t>Another factor that affects the demand for an asset is how </a:t>
            </a:r>
            <a:r>
              <a:rPr lang="en-US" sz="2000" b="1" dirty="0">
                <a:solidFill>
                  <a:srgbClr val="C00000"/>
                </a:solidFill>
              </a:rPr>
              <a:t>quickly</a:t>
            </a:r>
            <a:r>
              <a:rPr lang="en-US" sz="2000" dirty="0"/>
              <a:t> it can be converted into cash at low costs—its liquidity. </a:t>
            </a:r>
            <a:endParaRPr lang="en-US" sz="2000" dirty="0" smtClean="0"/>
          </a:p>
          <a:p>
            <a:r>
              <a:rPr lang="en-US" sz="2000" dirty="0" smtClean="0"/>
              <a:t>An </a:t>
            </a:r>
            <a:r>
              <a:rPr lang="en-US" sz="2000" dirty="0"/>
              <a:t>asset is liquid if the market in which it is traded has </a:t>
            </a:r>
            <a:r>
              <a:rPr lang="en-US" sz="2000" b="1" dirty="0">
                <a:solidFill>
                  <a:srgbClr val="C00000"/>
                </a:solidFill>
              </a:rPr>
              <a:t>depth</a:t>
            </a:r>
            <a:r>
              <a:rPr lang="en-US" sz="2000" dirty="0"/>
              <a:t> and </a:t>
            </a:r>
            <a:r>
              <a:rPr lang="en-US" sz="2000" b="1" dirty="0">
                <a:solidFill>
                  <a:srgbClr val="C00000"/>
                </a:solidFill>
              </a:rPr>
              <a:t>breadth</a:t>
            </a:r>
            <a:r>
              <a:rPr lang="en-US" sz="2000" dirty="0"/>
              <a:t>, that is, if the market has </a:t>
            </a:r>
            <a:r>
              <a:rPr lang="en-US" sz="2000" u="sng" dirty="0">
                <a:solidFill>
                  <a:srgbClr val="C00000"/>
                </a:solidFill>
              </a:rPr>
              <a:t>many buyers and sellers</a:t>
            </a:r>
            <a:r>
              <a:rPr lang="en-US" sz="2000" dirty="0"/>
              <a:t>. </a:t>
            </a:r>
            <a:endParaRPr lang="en-US" sz="2000" dirty="0" smtClean="0"/>
          </a:p>
          <a:p>
            <a:pPr lvl="1"/>
            <a:r>
              <a:rPr lang="en-US" sz="1800" dirty="0" smtClean="0"/>
              <a:t>For instance, a </a:t>
            </a:r>
            <a:r>
              <a:rPr lang="en-US" sz="1800" dirty="0"/>
              <a:t>house is not a very liquid asset because it may be hard to find a buyer quickly; if a house must be sold to pay off bills, it might have to be sold for a much lower price. </a:t>
            </a:r>
            <a:endParaRPr lang="en-US" sz="1800" dirty="0" smtClean="0"/>
          </a:p>
          <a:p>
            <a:pPr lvl="1"/>
            <a:r>
              <a:rPr lang="en-US" sz="1800" dirty="0" smtClean="0"/>
              <a:t>And </a:t>
            </a:r>
            <a:r>
              <a:rPr lang="en-US" sz="1800" dirty="0"/>
              <a:t>the transaction costs associated with selling a house (broker’s commissions, lawyer’s fees, and so on) are substantial. </a:t>
            </a:r>
            <a:endParaRPr lang="en-US" sz="1800" dirty="0" smtClean="0"/>
          </a:p>
          <a:p>
            <a:r>
              <a:rPr lang="en-US" sz="2000" dirty="0" smtClean="0"/>
              <a:t>A </a:t>
            </a:r>
            <a:r>
              <a:rPr lang="en-US" sz="2000" dirty="0"/>
              <a:t>U.S. Treasury bill, by contrast, is a </a:t>
            </a:r>
            <a:r>
              <a:rPr lang="en-US" sz="2000" b="1" dirty="0"/>
              <a:t>highly liquid asset</a:t>
            </a:r>
            <a:r>
              <a:rPr lang="en-US" sz="2000" dirty="0"/>
              <a:t>. It can be sold in a well-organized market with many buyers, and so it can be sold quickly </a:t>
            </a:r>
            <a:r>
              <a:rPr lang="en-US" sz="2000" b="1" dirty="0"/>
              <a:t>at low cost</a:t>
            </a:r>
            <a:r>
              <a:rPr lang="en-US" sz="2000" dirty="0"/>
              <a:t>. </a:t>
            </a:r>
          </a:p>
        </p:txBody>
      </p:sp>
    </p:spTree>
    <p:extLst>
      <p:ext uri="{BB962C8B-B14F-4D97-AF65-F5344CB8AC3E}">
        <p14:creationId xmlns:p14="http://schemas.microsoft.com/office/powerpoint/2010/main" val="410137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BA0-043F-44BA-B974-B6EA89909747}"/>
              </a:ext>
            </a:extLst>
          </p:cNvPr>
          <p:cNvSpPr>
            <a:spLocks noGrp="1"/>
          </p:cNvSpPr>
          <p:nvPr>
            <p:ph type="title"/>
          </p:nvPr>
        </p:nvSpPr>
        <p:spPr/>
        <p:txBody>
          <a:bodyPr/>
          <a:lstStyle/>
          <a:p>
            <a:r>
              <a:rPr lang="en-US" dirty="0"/>
              <a:t>Market Liquidity versus Funding </a:t>
            </a:r>
            <a:r>
              <a:rPr lang="en-US" dirty="0" smtClean="0"/>
              <a:t>Liquidity </a:t>
            </a:r>
            <a:r>
              <a:rPr lang="en-US" sz="2400" b="0" dirty="0" smtClean="0"/>
              <a:t>(1 of 4)</a:t>
            </a:r>
            <a:endParaRPr lang="en-US" sz="2400" b="0" dirty="0"/>
          </a:p>
        </p:txBody>
      </p:sp>
      <p:sp>
        <p:nvSpPr>
          <p:cNvPr id="3" name="Content Placeholder 2">
            <a:extLst>
              <a:ext uri="{FF2B5EF4-FFF2-40B4-BE49-F238E27FC236}">
                <a16:creationId xmlns:a16="http://schemas.microsoft.com/office/drawing/2014/main" id="{EF6BD3FA-03DD-433C-9A2F-B14C8DF6132F}"/>
              </a:ext>
            </a:extLst>
          </p:cNvPr>
          <p:cNvSpPr>
            <a:spLocks noGrp="1"/>
          </p:cNvSpPr>
          <p:nvPr>
            <p:ph idx="1"/>
          </p:nvPr>
        </p:nvSpPr>
        <p:spPr/>
        <p:txBody>
          <a:bodyPr/>
          <a:lstStyle/>
          <a:p>
            <a:pPr marL="0" indent="0" algn="ctr">
              <a:buNone/>
            </a:pPr>
            <a:endParaRPr lang="en-US" sz="2000" b="1" dirty="0" smtClean="0"/>
          </a:p>
          <a:p>
            <a:pPr marL="0" indent="0">
              <a:buNone/>
            </a:pPr>
            <a:r>
              <a:rPr lang="en-US" sz="2000" b="1" dirty="0" smtClean="0"/>
              <a:t>Market </a:t>
            </a:r>
            <a:r>
              <a:rPr lang="en-US" sz="2000" b="1" dirty="0"/>
              <a:t>Liquidity </a:t>
            </a:r>
            <a:r>
              <a:rPr lang="en-US" sz="2000" b="1" dirty="0" smtClean="0"/>
              <a:t>(</a:t>
            </a:r>
            <a:r>
              <a:rPr lang="en-US" sz="2000" i="1" dirty="0" smtClean="0"/>
              <a:t>is Determined in </a:t>
            </a:r>
            <a:r>
              <a:rPr lang="en-US" sz="2000" b="1" i="1" dirty="0" smtClean="0"/>
              <a:t>Capital Market</a:t>
            </a:r>
            <a:r>
              <a:rPr lang="en-US" sz="2000" b="1" dirty="0" smtClean="0"/>
              <a:t>)</a:t>
            </a:r>
          </a:p>
          <a:p>
            <a:pPr marL="829818" lvl="1" indent="-342900"/>
            <a:r>
              <a:rPr lang="en-US" sz="2000" dirty="0" smtClean="0"/>
              <a:t>It is </a:t>
            </a:r>
            <a:r>
              <a:rPr lang="en-US" sz="2000" dirty="0"/>
              <a:t>t</a:t>
            </a:r>
            <a:r>
              <a:rPr lang="en-US" sz="2000" dirty="0" smtClean="0"/>
              <a:t>he ability to buy and sell financial assets, fast, at low cost without moving the price very much.</a:t>
            </a:r>
          </a:p>
          <a:p>
            <a:pPr marL="486918" lvl="1" indent="0">
              <a:buNone/>
            </a:pPr>
            <a:endParaRPr lang="en-US" sz="2000" dirty="0" smtClean="0"/>
          </a:p>
          <a:p>
            <a:pPr marL="0" indent="0">
              <a:buNone/>
            </a:pPr>
            <a:r>
              <a:rPr lang="en-US" sz="2000" b="1" dirty="0" smtClean="0"/>
              <a:t>Funding </a:t>
            </a:r>
            <a:r>
              <a:rPr lang="en-US" sz="2000" b="1" dirty="0"/>
              <a:t>Liquidity </a:t>
            </a:r>
            <a:r>
              <a:rPr lang="en-US" sz="2000" b="1" dirty="0" smtClean="0"/>
              <a:t>(</a:t>
            </a:r>
            <a:r>
              <a:rPr lang="en-US" sz="2000" i="1" dirty="0" smtClean="0"/>
              <a:t>is Determined in </a:t>
            </a:r>
            <a:r>
              <a:rPr lang="en-US" sz="2000" b="1" i="1" dirty="0" smtClean="0"/>
              <a:t>Money Market</a:t>
            </a:r>
            <a:r>
              <a:rPr lang="en-US" sz="2000" b="1" dirty="0" smtClean="0"/>
              <a:t>)</a:t>
            </a:r>
            <a:endParaRPr lang="en-US" sz="2000" b="1" dirty="0"/>
          </a:p>
          <a:p>
            <a:pPr marL="829818" lvl="1" indent="-342900"/>
            <a:r>
              <a:rPr lang="en-US" sz="2000" dirty="0" smtClean="0"/>
              <a:t>It is the </a:t>
            </a:r>
            <a:r>
              <a:rPr lang="en-US" sz="2000" dirty="0"/>
              <a:t>ability to </a:t>
            </a:r>
            <a:r>
              <a:rPr lang="en-US" sz="2000" dirty="0" smtClean="0"/>
              <a:t>have access to sources of funding such as central banks liquidity facilities, interbank market or short term money market instruments such as repos.</a:t>
            </a:r>
            <a:endParaRPr lang="en-US" sz="2000" dirty="0"/>
          </a:p>
          <a:p>
            <a:pPr marL="829818" lvl="1" indent="-342900"/>
            <a:endParaRPr lang="en-US" dirty="0"/>
          </a:p>
          <a:p>
            <a:endParaRPr lang="en-US" dirty="0"/>
          </a:p>
          <a:p>
            <a:endParaRPr lang="en-US" dirty="0"/>
          </a:p>
        </p:txBody>
      </p:sp>
    </p:spTree>
    <p:extLst>
      <p:ext uri="{BB962C8B-B14F-4D97-AF65-F5344CB8AC3E}">
        <p14:creationId xmlns:p14="http://schemas.microsoft.com/office/powerpoint/2010/main" val="261612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Liquidity versus Funding Liquidity </a:t>
            </a:r>
            <a:r>
              <a:rPr lang="en-US" sz="2400" b="0" dirty="0" smtClean="0"/>
              <a:t>(2 </a:t>
            </a:r>
            <a:r>
              <a:rPr lang="en-US" sz="2400" b="0" dirty="0"/>
              <a:t>of 4)</a:t>
            </a:r>
            <a:endParaRPr lang="en-US" dirty="0"/>
          </a:p>
        </p:txBody>
      </p:sp>
      <p:sp>
        <p:nvSpPr>
          <p:cNvPr id="3" name="Content Placeholder 2"/>
          <p:cNvSpPr>
            <a:spLocks noGrp="1"/>
          </p:cNvSpPr>
          <p:nvPr>
            <p:ph idx="1"/>
          </p:nvPr>
        </p:nvSpPr>
        <p:spPr/>
        <p:txBody>
          <a:bodyPr/>
          <a:lstStyle/>
          <a:p>
            <a:r>
              <a:rPr lang="en-US" sz="2000" dirty="0" smtClean="0"/>
              <a:t>Securities Dealers in the capital market make the market for financial securities and create market liquidity in the process.</a:t>
            </a:r>
          </a:p>
          <a:p>
            <a:r>
              <a:rPr lang="en-US" sz="2000" dirty="0" smtClean="0"/>
              <a:t>Global Money Market Dealers provides funding liquidity and makes the market for “funding”.</a:t>
            </a:r>
          </a:p>
          <a:p>
            <a:endParaRPr lang="en-US" sz="2000" dirty="0" smtClean="0"/>
          </a:p>
          <a:p>
            <a:pPr marL="0" indent="0" algn="ctr">
              <a:buNone/>
            </a:pPr>
            <a:r>
              <a:rPr lang="en-US" sz="2000" b="1" i="1" dirty="0" smtClean="0">
                <a:solidFill>
                  <a:schemeClr val="bg2">
                    <a:lumMod val="75000"/>
                  </a:schemeClr>
                </a:solidFill>
              </a:rPr>
              <a:t>“Market Liquidity and Funding Liquidity are Closely Related”</a:t>
            </a:r>
          </a:p>
          <a:p>
            <a:endParaRPr lang="en-US" dirty="0"/>
          </a:p>
        </p:txBody>
      </p:sp>
    </p:spTree>
    <p:extLst>
      <p:ext uri="{BB962C8B-B14F-4D97-AF65-F5344CB8AC3E}">
        <p14:creationId xmlns:p14="http://schemas.microsoft.com/office/powerpoint/2010/main" val="68417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Liquidity versus Funding Liquidity </a:t>
            </a:r>
            <a:r>
              <a:rPr lang="en-US" sz="2400" b="0" dirty="0" smtClean="0"/>
              <a:t>(3 </a:t>
            </a:r>
            <a:r>
              <a:rPr lang="en-US" sz="2400" b="0" dirty="0"/>
              <a:t>of 4)</a:t>
            </a:r>
            <a:endParaRPr lang="en-US" dirty="0"/>
          </a:p>
        </p:txBody>
      </p:sp>
      <p:sp>
        <p:nvSpPr>
          <p:cNvPr id="3" name="Content Placeholder 2"/>
          <p:cNvSpPr>
            <a:spLocks noGrp="1"/>
          </p:cNvSpPr>
          <p:nvPr>
            <p:ph idx="1"/>
          </p:nvPr>
        </p:nvSpPr>
        <p:spPr/>
        <p:txBody>
          <a:bodyPr/>
          <a:lstStyle/>
          <a:p>
            <a:r>
              <a:rPr lang="en-US" dirty="0"/>
              <a:t>The securities dealer supplies </a:t>
            </a:r>
            <a:r>
              <a:rPr lang="en-US" b="1" dirty="0"/>
              <a:t>market liquidity </a:t>
            </a:r>
            <a:r>
              <a:rPr lang="en-US" dirty="0"/>
              <a:t>by quoting prices to buy and sell, and absorbing the resulting imbalances </a:t>
            </a:r>
            <a:r>
              <a:rPr lang="en-US" b="1" dirty="0"/>
              <a:t>onto his balance sheet</a:t>
            </a:r>
            <a:r>
              <a:rPr lang="en-US" dirty="0"/>
              <a:t>. </a:t>
            </a:r>
          </a:p>
          <a:p>
            <a:r>
              <a:rPr lang="en-US" dirty="0"/>
              <a:t>The consequent positions, long and/or short, have to be </a:t>
            </a:r>
            <a:r>
              <a:rPr lang="en-US" b="1" dirty="0" smtClean="0"/>
              <a:t>financed</a:t>
            </a:r>
            <a:r>
              <a:rPr lang="en-US" dirty="0" smtClean="0"/>
              <a:t>:</a:t>
            </a:r>
          </a:p>
          <a:p>
            <a:pPr lvl="1"/>
            <a:r>
              <a:rPr lang="en-US" dirty="0" smtClean="0"/>
              <a:t> This </a:t>
            </a:r>
            <a:r>
              <a:rPr lang="en-US" dirty="0"/>
              <a:t>means that the dealer is a demander of </a:t>
            </a:r>
            <a:r>
              <a:rPr lang="en-US" b="1" dirty="0"/>
              <a:t>funding </a:t>
            </a:r>
            <a:r>
              <a:rPr lang="en-US" b="1" dirty="0" smtClean="0"/>
              <a:t>liquidity</a:t>
            </a:r>
            <a:r>
              <a:rPr lang="en-US" dirty="0" smtClean="0"/>
              <a:t> and a supplier of </a:t>
            </a:r>
            <a:r>
              <a:rPr lang="en-US" b="1" dirty="0" smtClean="0"/>
              <a:t>market liquidity</a:t>
            </a:r>
            <a:r>
              <a:rPr lang="en-US" dirty="0" smtClean="0"/>
              <a:t>.</a:t>
            </a:r>
            <a:endParaRPr lang="en-US" dirty="0"/>
          </a:p>
          <a:p>
            <a:r>
              <a:rPr lang="en-US" dirty="0" smtClean="0"/>
              <a:t>Dealer’s ability to continue her function depends on her access to funding liquidity.</a:t>
            </a:r>
            <a:endParaRPr lang="en-US" dirty="0"/>
          </a:p>
        </p:txBody>
      </p:sp>
    </p:spTree>
    <p:extLst>
      <p:ext uri="{BB962C8B-B14F-4D97-AF65-F5344CB8AC3E}">
        <p14:creationId xmlns:p14="http://schemas.microsoft.com/office/powerpoint/2010/main" val="198344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Liquidity versus Funding Liquidity </a:t>
            </a:r>
            <a:r>
              <a:rPr lang="en-US" sz="2400" b="0" dirty="0" smtClean="0"/>
              <a:t>(4 </a:t>
            </a:r>
            <a:r>
              <a:rPr lang="en-US" sz="2400" b="0" dirty="0"/>
              <a:t>of </a:t>
            </a:r>
            <a:r>
              <a:rPr lang="en-US" sz="2400" b="0" dirty="0" smtClean="0"/>
              <a:t>4)</a:t>
            </a:r>
            <a:endParaRPr lang="en-US" dirty="0"/>
          </a:p>
        </p:txBody>
      </p:sp>
      <p:sp>
        <p:nvSpPr>
          <p:cNvPr id="3" name="Content Placeholder 2"/>
          <p:cNvSpPr>
            <a:spLocks noGrp="1"/>
          </p:cNvSpPr>
          <p:nvPr>
            <p:ph idx="1"/>
          </p:nvPr>
        </p:nvSpPr>
        <p:spPr/>
        <p:txBody>
          <a:bodyPr/>
          <a:lstStyle/>
          <a:p>
            <a:pPr marL="0" indent="0">
              <a:buNone/>
            </a:pPr>
            <a:r>
              <a:rPr lang="en-US" dirty="0"/>
              <a:t>I</a:t>
            </a:r>
            <a:r>
              <a:rPr lang="en-US" sz="2000" dirty="0" smtClean="0"/>
              <a:t>n standard economic theories, such as the ones we see in Chapter 5, we assume </a:t>
            </a:r>
            <a:r>
              <a:rPr lang="en-US" sz="2000" dirty="0"/>
              <a:t>supply and demand forces determine </a:t>
            </a:r>
            <a:r>
              <a:rPr lang="en-US" sz="2000" dirty="0" smtClean="0"/>
              <a:t>asset prices. </a:t>
            </a:r>
          </a:p>
          <a:p>
            <a:pPr marL="0" indent="0">
              <a:buNone/>
            </a:pPr>
            <a:r>
              <a:rPr lang="en-US" sz="2000" dirty="0" smtClean="0"/>
              <a:t>The implicit assumption here is that assets </a:t>
            </a:r>
            <a:r>
              <a:rPr lang="en-US" sz="2000" dirty="0"/>
              <a:t>are always, and all the time, </a:t>
            </a:r>
            <a:r>
              <a:rPr lang="en-US" sz="2000" dirty="0" smtClean="0"/>
              <a:t>can be sold quickly, cheaply and without moving the prices. </a:t>
            </a:r>
          </a:p>
          <a:p>
            <a:pPr marL="0" indent="0">
              <a:buNone/>
            </a:pPr>
            <a:r>
              <a:rPr lang="en-US" sz="2000" dirty="0" smtClean="0"/>
              <a:t>In effect, we are ignoring </a:t>
            </a:r>
            <a:r>
              <a:rPr lang="en-US" sz="2000" dirty="0"/>
              <a:t>the role of dealers </a:t>
            </a:r>
            <a:r>
              <a:rPr lang="en-US" sz="2000" dirty="0" smtClean="0"/>
              <a:t>and assuming that the </a:t>
            </a:r>
            <a:r>
              <a:rPr lang="en-US" sz="2000" dirty="0"/>
              <a:t>market liquidity is </a:t>
            </a:r>
            <a:r>
              <a:rPr lang="en-US" sz="2000" dirty="0" smtClean="0"/>
              <a:t>provided for free. </a:t>
            </a:r>
          </a:p>
          <a:p>
            <a:pPr marL="0" indent="0">
              <a:buNone/>
            </a:pPr>
            <a:r>
              <a:rPr lang="en-US" sz="2000" dirty="0" smtClean="0"/>
              <a:t>However, dealers create market liquidity not for free but to earn spreads. </a:t>
            </a:r>
          </a:p>
          <a:p>
            <a:pPr marL="0" indent="0" algn="ctr">
              <a:buNone/>
            </a:pPr>
            <a:r>
              <a:rPr lang="en-US" sz="2000" i="1" dirty="0" smtClean="0">
                <a:solidFill>
                  <a:srgbClr val="C00000"/>
                </a:solidFill>
              </a:rPr>
              <a:t>This assumption is as unrealistic as to think that Merrill Lynch or Bank of New York Mellon are making the market for U.S. Treasuries or Apple Bonds for Free!</a:t>
            </a:r>
            <a:endParaRPr lang="en-US" sz="2000" i="1" dirty="0">
              <a:solidFill>
                <a:srgbClr val="C00000"/>
              </a:solidFill>
            </a:endParaRPr>
          </a:p>
          <a:p>
            <a:endParaRPr lang="en-US" dirty="0"/>
          </a:p>
        </p:txBody>
      </p:sp>
    </p:spTree>
    <p:extLst>
      <p:ext uri="{BB962C8B-B14F-4D97-AF65-F5344CB8AC3E}">
        <p14:creationId xmlns:p14="http://schemas.microsoft.com/office/powerpoint/2010/main" val="217507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Portfolio Choice</a:t>
            </a:r>
            <a:endParaRPr lang="en-IN" dirty="0"/>
          </a:p>
        </p:txBody>
      </p:sp>
      <p:sp>
        <p:nvSpPr>
          <p:cNvPr id="3" name="Content Placeholder 2"/>
          <p:cNvSpPr>
            <a:spLocks noGrp="1"/>
          </p:cNvSpPr>
          <p:nvPr>
            <p:ph idx="1"/>
          </p:nvPr>
        </p:nvSpPr>
        <p:spPr>
          <a:xfrm>
            <a:off x="457200" y="1600200"/>
            <a:ext cx="8229600" cy="4800600"/>
          </a:xfrm>
        </p:spPr>
        <p:txBody>
          <a:bodyPr/>
          <a:lstStyle/>
          <a:p>
            <a:pPr>
              <a:spcBef>
                <a:spcPct val="40000"/>
              </a:spcBef>
            </a:pPr>
            <a:r>
              <a:rPr lang="en-US" sz="2000" dirty="0">
                <a:ea typeface="ヒラギノ角ゴ Pro W3" charset="-128"/>
              </a:rPr>
              <a:t>All the determining factors we have just discussed can be assembled into the </a:t>
            </a:r>
            <a:r>
              <a:rPr lang="en-US" sz="2000" b="1" dirty="0">
                <a:ea typeface="ヒラギノ角ゴ Pro W3" charset="-128"/>
              </a:rPr>
              <a:t>theory of portfolio choice, </a:t>
            </a:r>
          </a:p>
          <a:p>
            <a:pPr lvl="1">
              <a:spcBef>
                <a:spcPct val="40000"/>
              </a:spcBef>
            </a:pPr>
            <a:r>
              <a:rPr lang="en-US" sz="2000" dirty="0">
                <a:ea typeface="ヒラギノ角ゴ Pro W3" charset="-128"/>
              </a:rPr>
              <a:t>which tells us how much of an asset people will want to hold in their portfolios.</a:t>
            </a:r>
          </a:p>
          <a:p>
            <a:pPr>
              <a:spcBef>
                <a:spcPct val="40000"/>
              </a:spcBef>
            </a:pPr>
            <a:r>
              <a:rPr lang="en-US" sz="2000" dirty="0">
                <a:ea typeface="ヒラギノ角ゴ Pro W3" charset="-128"/>
              </a:rPr>
              <a:t>Holding all other factors constant:</a:t>
            </a:r>
          </a:p>
          <a:p>
            <a:pPr marL="533400" indent="-533400">
              <a:spcBef>
                <a:spcPct val="40000"/>
              </a:spcBef>
              <a:buNone/>
            </a:pPr>
            <a:endParaRPr lang="en-US" sz="2000" dirty="0">
              <a:ea typeface="ヒラギノ角ゴ Pro W3" charset="-128"/>
            </a:endParaRPr>
          </a:p>
        </p:txBody>
      </p:sp>
      <p:pic>
        <p:nvPicPr>
          <p:cNvPr id="4" name="Picture 3">
            <a:extLst>
              <a:ext uri="{FF2B5EF4-FFF2-40B4-BE49-F238E27FC236}">
                <a16:creationId xmlns:a16="http://schemas.microsoft.com/office/drawing/2014/main" id="{D85F5CC0-3799-4E10-AE3B-DF2651BA2EDA}"/>
              </a:ext>
            </a:extLst>
          </p:cNvPr>
          <p:cNvPicPr>
            <a:picLocks noChangeAspect="1"/>
          </p:cNvPicPr>
          <p:nvPr/>
        </p:nvPicPr>
        <p:blipFill>
          <a:blip r:embed="rId2"/>
          <a:stretch>
            <a:fillRect/>
          </a:stretch>
        </p:blipFill>
        <p:spPr>
          <a:xfrm>
            <a:off x="457200" y="3733800"/>
            <a:ext cx="8108383" cy="2048434"/>
          </a:xfrm>
          <a:prstGeom prst="rect">
            <a:avLst/>
          </a:prstGeom>
        </p:spPr>
      </p:pic>
    </p:spTree>
    <p:extLst>
      <p:ext uri="{BB962C8B-B14F-4D97-AF65-F5344CB8AC3E}">
        <p14:creationId xmlns:p14="http://schemas.microsoft.com/office/powerpoint/2010/main" val="333208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endParaRPr lang="en-IN" dirty="0"/>
          </a:p>
        </p:txBody>
      </p:sp>
      <p:sp>
        <p:nvSpPr>
          <p:cNvPr id="3" name="Content Placeholder 2"/>
          <p:cNvSpPr>
            <a:spLocks noGrp="1"/>
          </p:cNvSpPr>
          <p:nvPr>
            <p:ph idx="1"/>
          </p:nvPr>
        </p:nvSpPr>
        <p:spPr/>
        <p:txBody>
          <a:bodyPr/>
          <a:lstStyle/>
          <a:p>
            <a:r>
              <a:rPr lang="en-US" sz="2000" dirty="0">
                <a:ea typeface="ヒラギノ角ゴ Pro W3" charset="-128"/>
              </a:rPr>
              <a:t>In this chapter, we examine how the </a:t>
            </a:r>
            <a:r>
              <a:rPr lang="en-US" sz="2000" b="1" dirty="0">
                <a:solidFill>
                  <a:srgbClr val="FF0000"/>
                </a:solidFill>
                <a:ea typeface="ヒラギノ角ゴ Pro W3" charset="-128"/>
              </a:rPr>
              <a:t>overall level of nominal interest </a:t>
            </a:r>
            <a:r>
              <a:rPr lang="en-US" sz="2000" dirty="0">
                <a:ea typeface="ヒラギノ角ゴ Pro W3" charset="-128"/>
              </a:rPr>
              <a:t>rates is determined and which factors influence their behavior.</a:t>
            </a:r>
            <a:endParaRPr lang="en-IN" sz="2000" dirty="0"/>
          </a:p>
        </p:txBody>
      </p:sp>
    </p:spTree>
    <p:extLst>
      <p:ext uri="{BB962C8B-B14F-4D97-AF65-F5344CB8AC3E}">
        <p14:creationId xmlns:p14="http://schemas.microsoft.com/office/powerpoint/2010/main" val="301985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455E-8B9C-4660-9308-563FD68E96C9}"/>
              </a:ext>
            </a:extLst>
          </p:cNvPr>
          <p:cNvSpPr>
            <a:spLocks noGrp="1"/>
          </p:cNvSpPr>
          <p:nvPr>
            <p:ph type="title"/>
          </p:nvPr>
        </p:nvSpPr>
        <p:spPr/>
        <p:txBody>
          <a:bodyPr/>
          <a:lstStyle/>
          <a:p>
            <a:r>
              <a:rPr lang="en-US" dirty="0"/>
              <a:t>Recap: Coupon Bonds </a:t>
            </a:r>
            <a:r>
              <a:rPr lang="en-US" sz="2000" b="0" dirty="0"/>
              <a:t>(1 of 3)</a:t>
            </a:r>
          </a:p>
        </p:txBody>
      </p:sp>
      <p:sp>
        <p:nvSpPr>
          <p:cNvPr id="3" name="Content Placeholder 2">
            <a:extLst>
              <a:ext uri="{FF2B5EF4-FFF2-40B4-BE49-F238E27FC236}">
                <a16:creationId xmlns:a16="http://schemas.microsoft.com/office/drawing/2014/main" id="{833512A3-3673-4AF9-9606-ABEE9488EB24}"/>
              </a:ext>
            </a:extLst>
          </p:cNvPr>
          <p:cNvSpPr>
            <a:spLocks noGrp="1"/>
          </p:cNvSpPr>
          <p:nvPr>
            <p:ph idx="1"/>
          </p:nvPr>
        </p:nvSpPr>
        <p:spPr/>
        <p:txBody>
          <a:bodyPr/>
          <a:lstStyle/>
          <a:p>
            <a:r>
              <a:rPr lang="en-US" sz="2000" dirty="0"/>
              <a:t>The basic financial terms of a corporate bond include its price, </a:t>
            </a:r>
            <a:r>
              <a:rPr lang="en-US" sz="2000" i="1" dirty="0"/>
              <a:t>face value </a:t>
            </a:r>
            <a:r>
              <a:rPr lang="en-US" sz="2000" dirty="0"/>
              <a:t>(also called </a:t>
            </a:r>
            <a:r>
              <a:rPr lang="en-US" sz="2000" i="1" dirty="0"/>
              <a:t>par value</a:t>
            </a:r>
            <a:r>
              <a:rPr lang="en-US" sz="2000" dirty="0"/>
              <a:t>), maturity, coupon rate, and yield to maturity.</a:t>
            </a:r>
          </a:p>
          <a:p>
            <a:r>
              <a:rPr lang="en-US" sz="2000" dirty="0"/>
              <a:t>A rise in the interest rate, as measured by the yield to maturity, means that the price of the bond must fall because </a:t>
            </a:r>
          </a:p>
          <a:p>
            <a:pPr lvl="1"/>
            <a:r>
              <a:rPr lang="en-US" sz="2000" dirty="0"/>
              <a:t>the rise in interest rate lowers the present value of all future cash flow payments for this bond.</a:t>
            </a:r>
          </a:p>
          <a:p>
            <a:r>
              <a:rPr lang="en-US" sz="2000" dirty="0"/>
              <a:t>Another way to explain is to consider that </a:t>
            </a:r>
          </a:p>
          <a:p>
            <a:pPr lvl="1"/>
            <a:r>
              <a:rPr lang="en-US" sz="2000" dirty="0"/>
              <a:t>a higher interest rate implies that </a:t>
            </a:r>
            <a:r>
              <a:rPr lang="en-US" sz="2000" u="sng" dirty="0"/>
              <a:t>the future coupon payments and final payment are </a:t>
            </a:r>
            <a:r>
              <a:rPr lang="en-US" sz="2000" b="1" dirty="0"/>
              <a:t>worth less </a:t>
            </a:r>
            <a:r>
              <a:rPr lang="en-US" sz="2000" dirty="0"/>
              <a:t>when </a:t>
            </a:r>
            <a:r>
              <a:rPr lang="en-US" sz="2000" u="sng" dirty="0"/>
              <a:t>discounted back to the present</a:t>
            </a:r>
            <a:r>
              <a:rPr lang="en-US" sz="2000" dirty="0"/>
              <a:t>; hence the price of the bond must be lower. </a:t>
            </a:r>
          </a:p>
          <a:p>
            <a:pPr marL="0" indent="0">
              <a:buNone/>
            </a:pPr>
            <a:endParaRPr lang="en-US" sz="2000" dirty="0"/>
          </a:p>
          <a:p>
            <a:endParaRPr lang="en-US" sz="2000" dirty="0"/>
          </a:p>
          <a:p>
            <a:endParaRPr lang="en-US" sz="2000" dirty="0"/>
          </a:p>
          <a:p>
            <a:endParaRPr lang="en-US" sz="2000" dirty="0"/>
          </a:p>
          <a:p>
            <a:endParaRPr lang="en-US" sz="1800" dirty="0"/>
          </a:p>
        </p:txBody>
      </p:sp>
    </p:spTree>
    <p:extLst>
      <p:ext uri="{BB962C8B-B14F-4D97-AF65-F5344CB8AC3E}">
        <p14:creationId xmlns:p14="http://schemas.microsoft.com/office/powerpoint/2010/main" val="109784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02A7-A261-45BC-81FA-C92BF50C2A5F}"/>
              </a:ext>
            </a:extLst>
          </p:cNvPr>
          <p:cNvSpPr>
            <a:spLocks noGrp="1"/>
          </p:cNvSpPr>
          <p:nvPr>
            <p:ph type="title"/>
          </p:nvPr>
        </p:nvSpPr>
        <p:spPr/>
        <p:txBody>
          <a:bodyPr/>
          <a:lstStyle/>
          <a:p>
            <a:r>
              <a:rPr lang="en-US" dirty="0"/>
              <a:t>Recap: Coupon Bonds </a:t>
            </a:r>
            <a:r>
              <a:rPr lang="en-US" sz="2000" b="0" dirty="0"/>
              <a:t>(2 of 3)</a:t>
            </a:r>
            <a:endParaRPr lang="en-US" dirty="0"/>
          </a:p>
        </p:txBody>
      </p:sp>
      <p:sp>
        <p:nvSpPr>
          <p:cNvPr id="3" name="Content Placeholder 2">
            <a:extLst>
              <a:ext uri="{FF2B5EF4-FFF2-40B4-BE49-F238E27FC236}">
                <a16:creationId xmlns:a16="http://schemas.microsoft.com/office/drawing/2014/main" id="{3552207E-58D0-4F45-ABC8-45EA266DCE69}"/>
              </a:ext>
            </a:extLst>
          </p:cNvPr>
          <p:cNvSpPr>
            <a:spLocks noGrp="1"/>
          </p:cNvSpPr>
          <p:nvPr>
            <p:ph idx="1"/>
          </p:nvPr>
        </p:nvSpPr>
        <p:spPr/>
        <p:txBody>
          <a:bodyPr/>
          <a:lstStyle/>
          <a:p>
            <a:r>
              <a:rPr lang="en-US" sz="2000" dirty="0"/>
              <a:t>A bond often trades at a </a:t>
            </a:r>
            <a:r>
              <a:rPr lang="en-US" sz="2000" b="1" i="1" dirty="0"/>
              <a:t>premium</a:t>
            </a:r>
            <a:r>
              <a:rPr lang="en-US" sz="2000" i="1" dirty="0"/>
              <a:t> </a:t>
            </a:r>
            <a:r>
              <a:rPr lang="en-US" sz="2000" dirty="0"/>
              <a:t>or </a:t>
            </a:r>
            <a:r>
              <a:rPr lang="en-US" sz="2000" b="1" i="1" dirty="0"/>
              <a:t>discount</a:t>
            </a:r>
            <a:r>
              <a:rPr lang="en-US" sz="2000" i="1" dirty="0"/>
              <a:t> </a:t>
            </a:r>
            <a:r>
              <a:rPr lang="en-US" sz="2000" dirty="0"/>
              <a:t>to its face value.</a:t>
            </a:r>
          </a:p>
          <a:p>
            <a:pPr marL="0" indent="0">
              <a:buNone/>
            </a:pPr>
            <a:r>
              <a:rPr lang="en-US" sz="2000" dirty="0"/>
              <a:t>This can happen when </a:t>
            </a:r>
            <a:r>
              <a:rPr lang="en-US" sz="2000" b="1" dirty="0"/>
              <a:t>market interest rates </a:t>
            </a:r>
            <a:r>
              <a:rPr lang="en-US" sz="2000" dirty="0"/>
              <a:t>rise or fall relative to the </a:t>
            </a:r>
            <a:r>
              <a:rPr lang="en-US" sz="2000" b="1" dirty="0"/>
              <a:t>bond’s coupon rate:</a:t>
            </a:r>
          </a:p>
          <a:p>
            <a:pPr marL="0" indent="0">
              <a:buNone/>
            </a:pPr>
            <a:endParaRPr lang="en-US" sz="2000" dirty="0"/>
          </a:p>
          <a:p>
            <a:pPr lvl="1"/>
            <a:r>
              <a:rPr lang="en-US" sz="2000" dirty="0"/>
              <a:t>If the coupon rate is </a:t>
            </a:r>
            <a:r>
              <a:rPr lang="en-US" sz="2000" b="1" dirty="0"/>
              <a:t>higher</a:t>
            </a:r>
            <a:r>
              <a:rPr lang="en-US" sz="2000" dirty="0"/>
              <a:t> than </a:t>
            </a:r>
            <a:r>
              <a:rPr lang="en-US" sz="2000" b="1" dirty="0"/>
              <a:t>market interest rates</a:t>
            </a:r>
            <a:r>
              <a:rPr lang="en-US" sz="2000" dirty="0"/>
              <a:t>, for example, then the bond will likely trade at a </a:t>
            </a:r>
            <a:r>
              <a:rPr lang="en-US" sz="2000" b="1" dirty="0"/>
              <a:t>premium</a:t>
            </a:r>
            <a:r>
              <a:rPr lang="en-US" sz="2000" dirty="0"/>
              <a:t>. </a:t>
            </a:r>
          </a:p>
          <a:p>
            <a:pPr lvl="1"/>
            <a:r>
              <a:rPr lang="en-US" sz="2000" dirty="0"/>
              <a:t>If the coupon rate is </a:t>
            </a:r>
            <a:r>
              <a:rPr lang="en-US" sz="2000" b="1" dirty="0"/>
              <a:t>lower</a:t>
            </a:r>
            <a:r>
              <a:rPr lang="en-US" sz="2000" dirty="0"/>
              <a:t> than </a:t>
            </a:r>
            <a:r>
              <a:rPr lang="en-US" sz="2000" b="1" dirty="0"/>
              <a:t>market interest rates</a:t>
            </a:r>
            <a:r>
              <a:rPr lang="en-US" sz="2000" dirty="0"/>
              <a:t>, for example, then the bond will likely trade at a </a:t>
            </a:r>
            <a:r>
              <a:rPr lang="en-US" sz="2000" b="1" dirty="0"/>
              <a:t>discount</a:t>
            </a:r>
            <a:r>
              <a:rPr lang="en-US" sz="2000" dirty="0"/>
              <a:t>. </a:t>
            </a:r>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88316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8FEE-5060-40B2-B5F8-AC8446D6DD87}"/>
              </a:ext>
            </a:extLst>
          </p:cNvPr>
          <p:cNvSpPr>
            <a:spLocks noGrp="1"/>
          </p:cNvSpPr>
          <p:nvPr>
            <p:ph type="title"/>
          </p:nvPr>
        </p:nvSpPr>
        <p:spPr/>
        <p:txBody>
          <a:bodyPr/>
          <a:lstStyle/>
          <a:p>
            <a:r>
              <a:rPr lang="en-US" dirty="0"/>
              <a:t>Recap: Coupon Bonds </a:t>
            </a:r>
            <a:r>
              <a:rPr lang="en-US" sz="2000" b="0" dirty="0"/>
              <a:t>(3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1DCA3-1A1A-4EA7-AEAF-43ACE98F9839}"/>
                  </a:ext>
                </a:extLst>
              </p:cNvPr>
              <p:cNvSpPr>
                <a:spLocks noGrp="1"/>
              </p:cNvSpPr>
              <p:nvPr>
                <p:ph idx="1"/>
              </p:nvPr>
            </p:nvSpPr>
            <p:spPr/>
            <p:txBody>
              <a:bodyPr/>
              <a:lstStyle/>
              <a:p>
                <a:pPr marL="0" indent="0">
                  <a:buNone/>
                </a:pPr>
                <a:r>
                  <a:rPr lang="en-US" sz="2000" b="1" dirty="0">
                    <a:solidFill>
                      <a:schemeClr val="bg2"/>
                    </a:solidFill>
                  </a:rPr>
                  <a:t>Two Important Facts about Bond Market</a:t>
                </a:r>
                <a:endParaRPr lang="en-US" sz="2000" dirty="0"/>
              </a:p>
              <a:p>
                <a:r>
                  <a:rPr lang="en-US" sz="2000" dirty="0"/>
                  <a:t>Coupon Rate (current interest rate) is equal to Yield to Maturity when:</a:t>
                </a:r>
              </a:p>
              <a:p>
                <a:pPr lvl="1"/>
                <a:r>
                  <a:rPr lang="en-US" sz="2000" dirty="0"/>
                  <a:t>Bond’s price is equal to the face value (Bond is traded at par).</a:t>
                </a:r>
              </a:p>
              <a:p>
                <a:pPr lvl="1"/>
                <a:endParaRPr lang="en-US" sz="2000" dirty="0"/>
              </a:p>
              <a:p>
                <a:pPr marL="4572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𝑌𝑇𝑀</m:t>
                      </m:r>
                    </m:oMath>
                  </m:oMathPara>
                </a14:m>
                <a:endParaRPr lang="en-US" sz="2000" dirty="0"/>
              </a:p>
              <a:p>
                <a:pPr marL="457200" lvl="1" indent="0">
                  <a:buNone/>
                </a:pPr>
                <a:endParaRPr lang="en-US" sz="2000" dirty="0"/>
              </a:p>
              <a:p>
                <a:r>
                  <a:rPr lang="en-US" sz="2000" dirty="0"/>
                  <a:t>Yield to Maturity is equal to Rate of Return when:</a:t>
                </a:r>
              </a:p>
              <a:p>
                <a:pPr lvl="1"/>
                <a:r>
                  <a:rPr lang="en-US" sz="2000" dirty="0"/>
                  <a:t>Maturity time is equal to holding period (i.e. the resale price is similar to face value and there is no capital gain or loss).</a:t>
                </a:r>
              </a:p>
              <a:p>
                <a:pPr marL="457200" lvl="1" indent="0">
                  <a:buNone/>
                </a:pPr>
                <a:r>
                  <a:rPr lang="en-US" sz="2000" dirty="0"/>
                  <a:t>          </a:t>
                </a:r>
              </a:p>
              <a:p>
                <a:pPr marL="457200" lvl="1" indent="0">
                  <a:buNone/>
                </a:pPr>
                <a:r>
                  <a:rPr lang="en-US" sz="2000" dirty="0"/>
                  <a:t>                 </a:t>
                </a:r>
                <a14:m>
                  <m:oMath xmlns:m="http://schemas.openxmlformats.org/officeDocument/2006/math">
                    <m:r>
                      <m:rPr>
                        <m:sty m:val="p"/>
                      </m:rPr>
                      <a:rPr lang="en-US" sz="2000" b="0" i="0" smtClean="0">
                        <a:latin typeface="Cambria Math" panose="02040503050406030204" pitchFamily="18" charset="0"/>
                      </a:rPr>
                      <m:t>Maturity</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Time</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Holding</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Period</m:t>
                    </m:r>
                    <m:r>
                      <a:rPr lang="en-US" sz="2000" b="0" i="1" smtClean="0">
                        <a:latin typeface="Cambria Math" panose="02040503050406030204" pitchFamily="18" charset="0"/>
                      </a:rPr>
                      <m:t>⇒</m:t>
                    </m:r>
                    <m:r>
                      <a:rPr lang="en-US" sz="2000" i="1">
                        <a:latin typeface="Cambria Math" panose="02040503050406030204" pitchFamily="18" charset="0"/>
                      </a:rPr>
                      <m:t>𝑌𝑇𝑀</m:t>
                    </m:r>
                    <m:r>
                      <a:rPr lang="en-US" sz="2000" i="1">
                        <a:latin typeface="Cambria Math" panose="02040503050406030204" pitchFamily="18" charset="0"/>
                      </a:rPr>
                      <m:t>=</m:t>
                    </m:r>
                    <m:r>
                      <a:rPr lang="en-US" sz="2000" i="1">
                        <a:latin typeface="Cambria Math" panose="02040503050406030204" pitchFamily="18" charset="0"/>
                      </a:rPr>
                      <m:t>𝑅𝐸𝑇</m:t>
                    </m:r>
                  </m:oMath>
                </a14:m>
                <a:endParaRPr lang="en-US" sz="2000" dirty="0"/>
              </a:p>
            </p:txBody>
          </p:sp>
        </mc:Choice>
        <mc:Fallback xmlns="">
          <p:sp>
            <p:nvSpPr>
              <p:cNvPr id="3" name="Content Placeholder 2">
                <a:extLst>
                  <a:ext uri="{FF2B5EF4-FFF2-40B4-BE49-F238E27FC236}">
                    <a16:creationId xmlns:a16="http://schemas.microsoft.com/office/drawing/2014/main" id="{6CE1DCA3-1A1A-4EA7-AEAF-43ACE98F9839}"/>
                  </a:ext>
                </a:extLst>
              </p:cNvPr>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416456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Demand in the Bond Market</a:t>
            </a:r>
            <a:endParaRPr lang="en-IN" sz="2000" b="0" dirty="0"/>
          </a:p>
        </p:txBody>
      </p:sp>
      <p:sp>
        <p:nvSpPr>
          <p:cNvPr id="3" name="Content Placeholder 2"/>
          <p:cNvSpPr>
            <a:spLocks noGrp="1"/>
          </p:cNvSpPr>
          <p:nvPr>
            <p:ph idx="1"/>
          </p:nvPr>
        </p:nvSpPr>
        <p:spPr/>
        <p:txBody>
          <a:bodyPr/>
          <a:lstStyle/>
          <a:p>
            <a:pPr>
              <a:spcBef>
                <a:spcPct val="50000"/>
              </a:spcBef>
            </a:pPr>
            <a:r>
              <a:rPr lang="en-US" sz="2000" dirty="0"/>
              <a:t>The first step in our analysis is to obtain a bond </a:t>
            </a:r>
            <a:r>
              <a:rPr lang="en-US" sz="2000" b="1" dirty="0"/>
              <a:t>demand curve, </a:t>
            </a:r>
          </a:p>
          <a:p>
            <a:pPr lvl="1">
              <a:spcBef>
                <a:spcPct val="50000"/>
              </a:spcBef>
            </a:pPr>
            <a:r>
              <a:rPr lang="en-US" sz="2000" dirty="0"/>
              <a:t>which shows the relationship between the </a:t>
            </a:r>
            <a:r>
              <a:rPr lang="en-US" sz="2000" b="1" dirty="0"/>
              <a:t>quantity demanded </a:t>
            </a:r>
            <a:r>
              <a:rPr lang="en-US" sz="2000" dirty="0"/>
              <a:t>and the </a:t>
            </a:r>
            <a:r>
              <a:rPr lang="en-US" sz="2000" b="1" dirty="0"/>
              <a:t>price</a:t>
            </a:r>
            <a:r>
              <a:rPr lang="en-US" sz="2000" dirty="0"/>
              <a:t> when </a:t>
            </a:r>
            <a:r>
              <a:rPr lang="en-US" sz="2000" u="sng" dirty="0"/>
              <a:t>all other economic variables are held constant </a:t>
            </a:r>
            <a:r>
              <a:rPr lang="en-US" sz="2000" dirty="0"/>
              <a:t>(that is, values of other variables are taken as given). </a:t>
            </a:r>
          </a:p>
          <a:p>
            <a:pPr>
              <a:spcBef>
                <a:spcPct val="50000"/>
              </a:spcBef>
            </a:pPr>
            <a:endParaRPr lang="en-US" sz="2000" dirty="0">
              <a:ea typeface="ヒラギノ角ゴ Pro W3" charset="-128"/>
            </a:endParaRPr>
          </a:p>
          <a:p>
            <a:pPr>
              <a:spcBef>
                <a:spcPct val="50000"/>
              </a:spcBef>
            </a:pPr>
            <a:r>
              <a:rPr lang="en-US" sz="2000" b="1" dirty="0">
                <a:ea typeface="ヒラギノ角ゴ Pro W3" charset="-128"/>
              </a:rPr>
              <a:t>At lower prices </a:t>
            </a:r>
            <a:r>
              <a:rPr lang="en-US" sz="2000" dirty="0">
                <a:ea typeface="ヒラギノ角ゴ Pro W3" charset="-128"/>
              </a:rPr>
              <a:t>(higher interest rates), because the </a:t>
            </a:r>
            <a:r>
              <a:rPr lang="en-US" sz="2000" b="1" dirty="0">
                <a:ea typeface="ヒラギノ角ゴ Pro W3" charset="-128"/>
              </a:rPr>
              <a:t>expected return is higher</a:t>
            </a:r>
            <a:r>
              <a:rPr lang="en-US" sz="2000" dirty="0">
                <a:ea typeface="ヒラギノ角ゴ Pro W3" charset="-128"/>
              </a:rPr>
              <a:t>, with all other economic variables (such as wealth, expected returns on other assets, risk, and liquidity) held constant, the </a:t>
            </a:r>
            <a:r>
              <a:rPr lang="en-US" sz="2000" b="1" dirty="0">
                <a:ea typeface="ヒラギノ角ゴ Pro W3" charset="-128"/>
              </a:rPr>
              <a:t>quantity demanded of these bonds will be higher</a:t>
            </a:r>
            <a:r>
              <a:rPr lang="en-US" sz="2000" dirty="0">
                <a:ea typeface="ヒラギノ角ゴ Pro W3" charset="-128"/>
              </a:rPr>
              <a:t>, as predicted by portfolio theory. </a:t>
            </a:r>
          </a:p>
          <a:p>
            <a:pPr lvl="1">
              <a:spcBef>
                <a:spcPct val="50000"/>
              </a:spcBef>
            </a:pPr>
            <a:r>
              <a:rPr lang="en-US" sz="2000" dirty="0">
                <a:ea typeface="ヒラギノ角ゴ Pro W3" charset="-128"/>
              </a:rPr>
              <a:t>Demand Curve is </a:t>
            </a:r>
            <a:r>
              <a:rPr lang="en-US" sz="2000" b="1" dirty="0">
                <a:ea typeface="ヒラギノ角ゴ Pro W3" charset="-128"/>
              </a:rPr>
              <a:t>downward sloping</a:t>
            </a:r>
            <a:r>
              <a:rPr lang="en-US" sz="2000" dirty="0">
                <a:ea typeface="ヒラギノ角ゴ Pro W3" charset="-128"/>
              </a:rPr>
              <a:t>.</a:t>
            </a:r>
            <a:endParaRPr lang="en-IN" sz="2000" dirty="0"/>
          </a:p>
        </p:txBody>
      </p:sp>
    </p:spTree>
    <p:extLst>
      <p:ext uri="{BB962C8B-B14F-4D97-AF65-F5344CB8AC3E}">
        <p14:creationId xmlns:p14="http://schemas.microsoft.com/office/powerpoint/2010/main" val="334118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9E0E-E9C7-4EC6-B663-CA3235316BF6}"/>
              </a:ext>
            </a:extLst>
          </p:cNvPr>
          <p:cNvSpPr>
            <a:spLocks noGrp="1"/>
          </p:cNvSpPr>
          <p:nvPr>
            <p:ph type="title"/>
          </p:nvPr>
        </p:nvSpPr>
        <p:spPr/>
        <p:txBody>
          <a:bodyPr/>
          <a:lstStyle/>
          <a:p>
            <a:r>
              <a:rPr lang="en-US" dirty="0"/>
              <a:t>Example: Demand Curve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EA9E1D-1AF6-4CB4-91A7-E3F328807D59}"/>
                  </a:ext>
                </a:extLst>
              </p:cNvPr>
              <p:cNvSpPr>
                <a:spLocks noGrp="1"/>
              </p:cNvSpPr>
              <p:nvPr>
                <p:ph idx="1"/>
              </p:nvPr>
            </p:nvSpPr>
            <p:spPr/>
            <p:txBody>
              <a:bodyPr/>
              <a:lstStyle/>
              <a:p>
                <a:pPr marL="0" indent="0">
                  <a:buNone/>
                </a:pPr>
                <a:r>
                  <a:rPr lang="en-US" sz="1800" dirty="0"/>
                  <a:t>Let’s consider a demand for a one-year discount bond </a:t>
                </a:r>
              </a:p>
              <a:p>
                <a:pPr marL="0" indent="0">
                  <a:buNone/>
                </a:pPr>
                <a:r>
                  <a:rPr lang="en-US" sz="2000" dirty="0"/>
                  <a:t>    </a:t>
                </a:r>
                <a:r>
                  <a:rPr lang="en-US" sz="1800" dirty="0"/>
                  <a:t>with </a:t>
                </a:r>
                <a14:m>
                  <m:oMath xmlns:m="http://schemas.openxmlformats.org/officeDocument/2006/math">
                    <m:r>
                      <a:rPr lang="en-US" sz="1800" i="1" dirty="0" smtClean="0">
                        <a:latin typeface="Cambria Math" panose="02040503050406030204" pitchFamily="18" charset="0"/>
                      </a:rPr>
                      <m:t>𝐹𝑎𝑐𝑒</m:t>
                    </m:r>
                    <m:r>
                      <a:rPr lang="en-US" sz="1800" i="1" dirty="0">
                        <a:latin typeface="Cambria Math" panose="02040503050406030204" pitchFamily="18" charset="0"/>
                      </a:rPr>
                      <m:t> </m:t>
                    </m:r>
                    <m:r>
                      <a:rPr lang="en-US" sz="1800" i="1" dirty="0" smtClean="0">
                        <a:latin typeface="Cambria Math" panose="02040503050406030204" pitchFamily="18" charset="0"/>
                      </a:rPr>
                      <m:t>𝑣𝑎𝑙𝑢𝑒</m:t>
                    </m:r>
                    <m:r>
                      <a:rPr lang="en-US" sz="1800" i="1" dirty="0">
                        <a:latin typeface="Cambria Math" panose="02040503050406030204" pitchFamily="18" charset="0"/>
                      </a:rPr>
                      <m:t> </m:t>
                    </m:r>
                    <m:r>
                      <a:rPr lang="en-US" sz="1800" i="1" dirty="0" smtClean="0">
                        <a:latin typeface="Cambria Math" panose="02040503050406030204" pitchFamily="18" charset="0"/>
                      </a:rPr>
                      <m:t>= $1000</m:t>
                    </m:r>
                  </m:oMath>
                </a14:m>
                <a:endParaRPr lang="en-US" sz="1800" dirty="0"/>
              </a:p>
              <a:p>
                <a:pPr marL="0" indent="0">
                  <a:buNone/>
                </a:pPr>
                <a:r>
                  <a:rPr lang="en-US" sz="2000" dirty="0"/>
                  <a:t>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1</m:t>
                        </m:r>
                      </m:sub>
                    </m:sSub>
                  </m:oMath>
                </a14:m>
                <a:r>
                  <a:rPr lang="en-US" sz="1800" dirty="0"/>
                  <a:t>= $ 950 </a:t>
                </a:r>
                <a:r>
                  <a:rPr lang="en-US" sz="1800" dirty="0">
                    <a:sym typeface="Wingdings" panose="05000000000000000000" pitchFamily="2" charset="2"/>
                  </a:rPr>
                  <a:t></a:t>
                </a:r>
                <a14:m>
                  <m:oMath xmlns:m="http://schemas.openxmlformats.org/officeDocument/2006/math">
                    <m:sSub>
                      <m:sSubPr>
                        <m:ctrlPr>
                          <a:rPr lang="en-US" sz="1800" b="0" i="1" smtClean="0">
                            <a:latin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𝑅𝐸𝑇</m:t>
                        </m:r>
                      </m:e>
                      <m:sub>
                        <m:r>
                          <a:rPr lang="en-US" sz="1800" b="0" i="1" smtClean="0">
                            <a:latin typeface="Cambria Math" panose="02040503050406030204" pitchFamily="18" charset="0"/>
                            <a:sym typeface="Wingdings" panose="05000000000000000000" pitchFamily="2" charset="2"/>
                          </a:rPr>
                          <m:t>1</m:t>
                        </m:r>
                      </m:sub>
                    </m:sSub>
                    <m:r>
                      <a:rPr lang="en-US" sz="1800" b="0" i="1" smtClean="0">
                        <a:latin typeface="Cambria Math" panose="02040503050406030204" pitchFamily="18" charset="0"/>
                        <a:sym typeface="Wingdings" panose="05000000000000000000" pitchFamily="2" charset="2"/>
                      </a:rPr>
                      <m:t>=</m:t>
                    </m:r>
                    <m:sSub>
                      <m:sSubPr>
                        <m:ctrlPr>
                          <a:rPr lang="en-US" sz="1800" b="0" i="1" smtClean="0">
                            <a:latin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𝑖</m:t>
                        </m:r>
                      </m:e>
                      <m:sub>
                        <m:r>
                          <a:rPr lang="en-US" sz="1800" b="0" i="1" smtClean="0">
                            <a:latin typeface="Cambria Math" panose="02040503050406030204" pitchFamily="18" charset="0"/>
                            <a:sym typeface="Wingdings" panose="05000000000000000000" pitchFamily="2" charset="2"/>
                          </a:rPr>
                          <m:t>1</m:t>
                        </m:r>
                      </m:sub>
                    </m:sSub>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𝐹</m:t>
                        </m:r>
                        <m:r>
                          <a:rPr lang="en-US" sz="1800" b="0" i="1" smtClean="0">
                            <a:latin typeface="Cambria Math" panose="02040503050406030204" pitchFamily="18" charset="0"/>
                            <a:sym typeface="Wingdings" panose="05000000000000000000" pitchFamily="2" charset="2"/>
                          </a:rPr>
                          <m:t>−</m:t>
                        </m:r>
                        <m:r>
                          <a:rPr lang="en-US" sz="1800" b="0" i="1" smtClean="0">
                            <a:latin typeface="Cambria Math" panose="02040503050406030204" pitchFamily="18" charset="0"/>
                            <a:sym typeface="Wingdings" panose="05000000000000000000" pitchFamily="2" charset="2"/>
                          </a:rPr>
                          <m:t>𝑃</m:t>
                        </m:r>
                      </m:num>
                      <m:den>
                        <m:r>
                          <a:rPr lang="en-US" sz="1800" b="0" i="1" smtClean="0">
                            <a:latin typeface="Cambria Math" panose="02040503050406030204" pitchFamily="18" charset="0"/>
                            <a:sym typeface="Wingdings" panose="05000000000000000000" pitchFamily="2" charset="2"/>
                          </a:rPr>
                          <m:t>𝑃</m:t>
                        </m:r>
                      </m:den>
                    </m:f>
                  </m:oMath>
                </a14:m>
                <a:r>
                  <a:rPr lang="en-US" sz="1800" dirty="0"/>
                  <a:t> =</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1000−950</m:t>
                        </m:r>
                      </m:num>
                      <m:den>
                        <m:r>
                          <a:rPr lang="en-US" sz="1600" b="0" i="1" dirty="0" smtClean="0">
                            <a:latin typeface="Cambria Math" panose="02040503050406030204" pitchFamily="18" charset="0"/>
                          </a:rPr>
                          <m:t>950</m:t>
                        </m:r>
                      </m:den>
                    </m:f>
                    <m:r>
                      <a:rPr lang="en-US" sz="1600" i="1" dirty="0" smtClean="0">
                        <a:latin typeface="Cambria Math" panose="02040503050406030204" pitchFamily="18" charset="0"/>
                      </a:rPr>
                      <m:t>=%5.3</m:t>
                    </m:r>
                  </m:oMath>
                </a14:m>
                <a:r>
                  <a:rPr lang="en-US" sz="1600" dirty="0"/>
                  <a:t> </a:t>
                </a:r>
              </a:p>
              <a:p>
                <a:pPr marL="0" indent="0">
                  <a:buNone/>
                </a:pPr>
                <a:r>
                  <a:rPr lang="en-US" sz="1800"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2</m:t>
                        </m:r>
                      </m:sub>
                    </m:sSub>
                  </m:oMath>
                </a14:m>
                <a:r>
                  <a:rPr lang="en-US" sz="1800" dirty="0"/>
                  <a:t>=$ 900 </a:t>
                </a:r>
                <a:r>
                  <a:rPr lang="en-US" sz="1800" dirty="0">
                    <a:sym typeface="Wingdings" panose="05000000000000000000" pitchFamily="2" charset="2"/>
                  </a:rPr>
                  <a:t></a:t>
                </a:r>
                <a14:m>
                  <m:oMath xmlns:m="http://schemas.openxmlformats.org/officeDocument/2006/math">
                    <m:sSub>
                      <m:sSubPr>
                        <m:ctrlPr>
                          <a:rPr lang="en-US" sz="1800" b="0" i="1" smtClean="0">
                            <a:latin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𝑅𝐸𝑇</m:t>
                        </m:r>
                      </m:e>
                      <m:sub>
                        <m:r>
                          <a:rPr lang="en-US" sz="1800" b="0" i="1" smtClean="0">
                            <a:latin typeface="Cambria Math" panose="02040503050406030204" pitchFamily="18" charset="0"/>
                            <a:sym typeface="Wingdings" panose="05000000000000000000" pitchFamily="2" charset="2"/>
                          </a:rPr>
                          <m:t>2</m:t>
                        </m:r>
                      </m:sub>
                    </m:sSub>
                    <m:r>
                      <a:rPr lang="en-US" sz="1800" b="0" i="1" smtClean="0">
                        <a:latin typeface="Cambria Math" panose="02040503050406030204" pitchFamily="18" charset="0"/>
                        <a:sym typeface="Wingdings" panose="05000000000000000000" pitchFamily="2" charset="2"/>
                      </a:rPr>
                      <m:t>=</m:t>
                    </m:r>
                    <m:sSub>
                      <m:sSubPr>
                        <m:ctrlPr>
                          <a:rPr lang="en-US" sz="1800" b="0" i="1" smtClean="0">
                            <a:latin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𝑖</m:t>
                        </m:r>
                      </m:e>
                      <m:sub>
                        <m:r>
                          <a:rPr lang="en-US" sz="1800" b="0" i="1" smtClean="0">
                            <a:latin typeface="Cambria Math" panose="02040503050406030204" pitchFamily="18" charset="0"/>
                            <a:sym typeface="Wingdings" panose="05000000000000000000" pitchFamily="2" charset="2"/>
                          </a:rPr>
                          <m:t>2</m:t>
                        </m:r>
                      </m:sub>
                    </m:sSub>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1000−900</m:t>
                        </m:r>
                      </m:num>
                      <m:den>
                        <m:r>
                          <a:rPr lang="en-US" sz="1800" b="0" i="1" smtClean="0">
                            <a:latin typeface="Cambria Math" panose="02040503050406030204" pitchFamily="18" charset="0"/>
                            <a:sym typeface="Wingdings" panose="05000000000000000000" pitchFamily="2" charset="2"/>
                          </a:rPr>
                          <m:t>900</m:t>
                        </m:r>
                      </m:den>
                    </m:f>
                  </m:oMath>
                </a14:m>
                <a:r>
                  <a:rPr lang="en-US" sz="1600" dirty="0"/>
                  <a:t>  =</a:t>
                </a:r>
                <a14:m>
                  <m:oMath xmlns:m="http://schemas.openxmlformats.org/officeDocument/2006/math">
                    <m:r>
                      <a:rPr lang="en-US" sz="1600" b="0" i="0" dirty="0" smtClean="0">
                        <a:latin typeface="Cambria Math" panose="02040503050406030204" pitchFamily="18" charset="0"/>
                      </a:rPr>
                      <m:t>  </m:t>
                    </m:r>
                    <m:r>
                      <a:rPr lang="en-US" sz="1600" b="0" i="1" dirty="0" smtClean="0">
                        <a:latin typeface="Cambria Math" panose="02040503050406030204" pitchFamily="18" charset="0"/>
                      </a:rPr>
                      <m:t>%11.1</m:t>
                    </m:r>
                  </m:oMath>
                </a14:m>
                <a:endParaRPr lang="en-US" sz="1600" b="0" dirty="0"/>
              </a:p>
              <a:p>
                <a:pPr marL="0" indent="0">
                  <a:buNone/>
                </a:pPr>
                <a:r>
                  <a:rPr lang="en-US" sz="1800" dirty="0"/>
                  <a:t>Because the </a:t>
                </a:r>
                <a:r>
                  <a:rPr lang="en-US" sz="1800" b="1" dirty="0"/>
                  <a:t>expected return </a:t>
                </a:r>
                <a:r>
                  <a:rPr lang="en-US" sz="1800" dirty="0"/>
                  <a:t>is </a:t>
                </a:r>
                <a:r>
                  <a:rPr lang="en-US" sz="1800" b="1" dirty="0"/>
                  <a:t>higher</a:t>
                </a:r>
                <a:r>
                  <a:rPr lang="en-US" sz="1800" dirty="0"/>
                  <a:t>, with all other economic variables (such as wealth, expected returns on other assets, risk, and liquidity) held constant, the </a:t>
                </a:r>
                <a:r>
                  <a:rPr lang="en-US" sz="1800" b="1" dirty="0"/>
                  <a:t>quantity demanded </a:t>
                </a:r>
                <a:r>
                  <a:rPr lang="en-US" sz="1800" dirty="0"/>
                  <a:t>of these bonds will be </a:t>
                </a:r>
                <a:r>
                  <a:rPr lang="en-US" sz="1800" b="1" dirty="0"/>
                  <a:t>higher</a:t>
                </a:r>
                <a:r>
                  <a:rPr lang="en-US" sz="1800" dirty="0"/>
                  <a:t>, as predicted by “</a:t>
                </a:r>
                <a:r>
                  <a:rPr lang="en-US" sz="1800" u="sng" dirty="0"/>
                  <a:t>portfolio theory”</a:t>
                </a:r>
              </a:p>
              <a:p>
                <a:pPr marL="0" indent="0">
                  <a:buNone/>
                </a:pPr>
                <a:r>
                  <a:rPr lang="en-US" sz="20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i="1" dirty="0">
                            <a:latin typeface="Cambria Math" panose="02040503050406030204" pitchFamily="18" charset="0"/>
                          </a:rPr>
                          <m:t>1</m:t>
                        </m:r>
                      </m:sub>
                    </m:sSub>
                  </m:oMath>
                </a14:m>
                <a:r>
                  <a:rPr lang="en-US" sz="1600" dirty="0"/>
                  <a:t>= $ 950 </a:t>
                </a:r>
                <a:r>
                  <a:rPr lang="en-US" sz="1600" dirty="0">
                    <a:sym typeface="Wingdings" panose="05000000000000000000" pitchFamily="2" charset="2"/>
                  </a:rPr>
                  <a:t> </a:t>
                </a:r>
                <a14:m>
                  <m:oMath xmlns:m="http://schemas.openxmlformats.org/officeDocument/2006/math">
                    <m:sSub>
                      <m:sSubPr>
                        <m:ctrlPr>
                          <a:rPr lang="en-US" sz="1600" i="1">
                            <a:latin typeface="Cambria Math" panose="02040503050406030204" pitchFamily="18" charset="0"/>
                            <a:sym typeface="Wingdings" panose="05000000000000000000" pitchFamily="2" charset="2"/>
                          </a:rPr>
                        </m:ctrlPr>
                      </m:sSubPr>
                      <m:e>
                        <m:r>
                          <a:rPr lang="en-US" sz="1600" i="1">
                            <a:latin typeface="Cambria Math" panose="02040503050406030204" pitchFamily="18" charset="0"/>
                            <a:sym typeface="Wingdings" panose="05000000000000000000" pitchFamily="2" charset="2"/>
                          </a:rPr>
                          <m:t>𝑖</m:t>
                        </m:r>
                      </m:e>
                      <m:sub>
                        <m:r>
                          <a:rPr lang="en-US" sz="1600" i="1">
                            <a:latin typeface="Cambria Math" panose="02040503050406030204" pitchFamily="18" charset="0"/>
                            <a:sym typeface="Wingdings" panose="05000000000000000000" pitchFamily="2" charset="2"/>
                          </a:rPr>
                          <m:t>1</m:t>
                        </m:r>
                      </m:sub>
                    </m:sSub>
                  </m:oMath>
                </a14:m>
                <a:r>
                  <a:rPr lang="en-US" sz="1600" dirty="0"/>
                  <a:t>= %5.3 </a:t>
                </a:r>
                <a:r>
                  <a:rPr lang="en-US" sz="1600" dirty="0">
                    <a:sym typeface="Wingdings" panose="05000000000000000000" pitchFamily="2" charset="2"/>
                  </a:rPr>
                  <a:t></a:t>
                </a:r>
                <a14:m>
                  <m:oMath xmlns:m="http://schemas.openxmlformats.org/officeDocument/2006/math">
                    <m:sSub>
                      <m:sSubPr>
                        <m:ctrlPr>
                          <a:rPr lang="en-US" sz="1600" i="1" smtClean="0">
                            <a:latin typeface="Cambria Math" panose="02040503050406030204" pitchFamily="18" charset="0"/>
                            <a:sym typeface="Wingdings" panose="05000000000000000000" pitchFamily="2" charset="2"/>
                          </a:rPr>
                        </m:ctrlPr>
                      </m:sSubPr>
                      <m:e>
                        <m:r>
                          <a:rPr lang="en-US" sz="1600" b="0" i="1" smtClean="0">
                            <a:latin typeface="Cambria Math" panose="02040503050406030204" pitchFamily="18" charset="0"/>
                            <a:sym typeface="Wingdings" panose="05000000000000000000" pitchFamily="2" charset="2"/>
                          </a:rPr>
                          <m:t>𝑄</m:t>
                        </m:r>
                      </m:e>
                      <m:sub>
                        <m:r>
                          <a:rPr lang="en-US" sz="1600" b="0" i="1" smtClean="0">
                            <a:latin typeface="Cambria Math" panose="02040503050406030204" pitchFamily="18" charset="0"/>
                            <a:sym typeface="Wingdings" panose="05000000000000000000" pitchFamily="2" charset="2"/>
                          </a:rPr>
                          <m:t>1</m:t>
                        </m:r>
                      </m:sub>
                    </m:sSub>
                  </m:oMath>
                </a14:m>
                <a:r>
                  <a:rPr lang="en-US" sz="1600" dirty="0"/>
                  <a:t>= $100bn</a:t>
                </a:r>
              </a:p>
              <a:p>
                <a:pPr marL="0" indent="0">
                  <a:buNone/>
                </a:pPr>
                <a:r>
                  <a:rPr lang="en-US" sz="16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b="0" i="1" dirty="0" smtClean="0">
                            <a:latin typeface="Cambria Math" panose="02040503050406030204" pitchFamily="18" charset="0"/>
                          </a:rPr>
                          <m:t>2</m:t>
                        </m:r>
                      </m:sub>
                    </m:sSub>
                  </m:oMath>
                </a14:m>
                <a:r>
                  <a:rPr lang="en-US" sz="1600" dirty="0"/>
                  <a:t>= $ 900 </a:t>
                </a:r>
                <a:r>
                  <a:rPr lang="en-US" sz="1600" dirty="0">
                    <a:sym typeface="Wingdings" panose="05000000000000000000" pitchFamily="2" charset="2"/>
                  </a:rPr>
                  <a:t> </a:t>
                </a:r>
                <a14:m>
                  <m:oMath xmlns:m="http://schemas.openxmlformats.org/officeDocument/2006/math">
                    <m:sSub>
                      <m:sSubPr>
                        <m:ctrlPr>
                          <a:rPr lang="en-US" sz="1600" i="1">
                            <a:latin typeface="Cambria Math" panose="02040503050406030204" pitchFamily="18" charset="0"/>
                            <a:sym typeface="Wingdings" panose="05000000000000000000" pitchFamily="2" charset="2"/>
                          </a:rPr>
                        </m:ctrlPr>
                      </m:sSubPr>
                      <m:e>
                        <m:r>
                          <a:rPr lang="en-US" sz="1600" i="1">
                            <a:latin typeface="Cambria Math" panose="02040503050406030204" pitchFamily="18" charset="0"/>
                            <a:sym typeface="Wingdings" panose="05000000000000000000" pitchFamily="2" charset="2"/>
                          </a:rPr>
                          <m:t>𝑖</m:t>
                        </m:r>
                      </m:e>
                      <m:sub>
                        <m:r>
                          <a:rPr lang="en-US" sz="1600" b="0" i="1" smtClean="0">
                            <a:latin typeface="Cambria Math" panose="02040503050406030204" pitchFamily="18" charset="0"/>
                            <a:sym typeface="Wingdings" panose="05000000000000000000" pitchFamily="2" charset="2"/>
                          </a:rPr>
                          <m:t>2</m:t>
                        </m:r>
                      </m:sub>
                    </m:sSub>
                  </m:oMath>
                </a14:m>
                <a:r>
                  <a:rPr lang="en-US" sz="1600" dirty="0"/>
                  <a:t>= %11.1 </a:t>
                </a:r>
                <a:r>
                  <a:rPr lang="en-US" sz="1600" dirty="0">
                    <a:sym typeface="Wingdings" panose="05000000000000000000" pitchFamily="2" charset="2"/>
                  </a:rPr>
                  <a:t></a:t>
                </a:r>
                <a14:m>
                  <m:oMath xmlns:m="http://schemas.openxmlformats.org/officeDocument/2006/math">
                    <m:sSub>
                      <m:sSubPr>
                        <m:ctrlPr>
                          <a:rPr lang="en-US" sz="1600" i="1">
                            <a:latin typeface="Cambria Math" panose="02040503050406030204" pitchFamily="18" charset="0"/>
                            <a:sym typeface="Wingdings" panose="05000000000000000000" pitchFamily="2" charset="2"/>
                          </a:rPr>
                        </m:ctrlPr>
                      </m:sSubPr>
                      <m:e>
                        <m:r>
                          <a:rPr lang="en-US" sz="1600" i="1">
                            <a:latin typeface="Cambria Math" panose="02040503050406030204" pitchFamily="18" charset="0"/>
                            <a:sym typeface="Wingdings" panose="05000000000000000000" pitchFamily="2" charset="2"/>
                          </a:rPr>
                          <m:t>𝑄</m:t>
                        </m:r>
                      </m:e>
                      <m:sub>
                        <m:r>
                          <a:rPr lang="en-US" sz="1600" i="1">
                            <a:latin typeface="Cambria Math" panose="02040503050406030204" pitchFamily="18" charset="0"/>
                            <a:sym typeface="Wingdings" panose="05000000000000000000" pitchFamily="2" charset="2"/>
                          </a:rPr>
                          <m:t>1</m:t>
                        </m:r>
                      </m:sub>
                    </m:sSub>
                  </m:oMath>
                </a14:m>
                <a:r>
                  <a:rPr lang="en-US" sz="1600" dirty="0"/>
                  <a:t>= $200bn</a:t>
                </a:r>
              </a:p>
              <a:p>
                <a:pPr marL="0" indent="0">
                  <a:buNone/>
                </a:pPr>
                <a:endParaRPr lang="en-US" sz="2000" dirty="0"/>
              </a:p>
              <a:p>
                <a:pPr marL="0" indent="0">
                  <a:buNone/>
                </a:pPr>
                <a:endParaRPr lang="en-US" sz="20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DEA9E1D-1AF6-4CB4-91A7-E3F328807D59}"/>
                  </a:ext>
                </a:extLst>
              </p:cNvPr>
              <p:cNvSpPr>
                <a:spLocks noGrp="1" noRot="1" noChangeAspect="1" noMove="1" noResize="1" noEditPoints="1" noAdjustHandles="1" noChangeArrowheads="1" noChangeShapeType="1" noTextEdit="1"/>
              </p:cNvSpPr>
              <p:nvPr>
                <p:ph idx="1"/>
              </p:nvPr>
            </p:nvSpPr>
            <p:spPr>
              <a:blipFill>
                <a:blip r:embed="rId2"/>
                <a:stretch>
                  <a:fillRect l="-1704" t="-1752" r="-1852"/>
                </a:stretch>
              </a:blipFill>
            </p:spPr>
            <p:txBody>
              <a:bodyPr/>
              <a:lstStyle/>
              <a:p>
                <a:r>
                  <a:rPr lang="en-US">
                    <a:noFill/>
                  </a:rPr>
                  <a:t> </a:t>
                </a:r>
              </a:p>
            </p:txBody>
          </p:sp>
        </mc:Fallback>
      </mc:AlternateContent>
    </p:spTree>
    <p:extLst>
      <p:ext uri="{BB962C8B-B14F-4D97-AF65-F5344CB8AC3E}">
        <p14:creationId xmlns:p14="http://schemas.microsoft.com/office/powerpoint/2010/main" val="291438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FB33-44C1-4D6A-8861-53804791993F}"/>
              </a:ext>
            </a:extLst>
          </p:cNvPr>
          <p:cNvSpPr>
            <a:spLocks noGrp="1"/>
          </p:cNvSpPr>
          <p:nvPr>
            <p:ph type="title"/>
          </p:nvPr>
        </p:nvSpPr>
        <p:spPr/>
        <p:txBody>
          <a:bodyPr/>
          <a:lstStyle/>
          <a:p>
            <a:r>
              <a:rPr lang="en-US" dirty="0"/>
              <a:t>Supply in the Bond Market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302BE3-EF48-493A-B97C-2E398823D1F4}"/>
                  </a:ext>
                </a:extLst>
              </p:cNvPr>
              <p:cNvSpPr>
                <a:spLocks noGrp="1"/>
              </p:cNvSpPr>
              <p:nvPr>
                <p:ph idx="1"/>
              </p:nvPr>
            </p:nvSpPr>
            <p:spPr/>
            <p:txBody>
              <a:bodyPr/>
              <a:lstStyle/>
              <a:p>
                <a:r>
                  <a:rPr lang="en-US" sz="2000" dirty="0"/>
                  <a:t>An important assumption behind the demand and supply curve for bonds is that all other economic variables </a:t>
                </a:r>
                <a:r>
                  <a:rPr lang="en-US" sz="2000" b="1" dirty="0"/>
                  <a:t>besides the bond’s price </a:t>
                </a:r>
                <a:r>
                  <a:rPr lang="en-US" sz="2000" dirty="0"/>
                  <a:t>and</a:t>
                </a:r>
                <a:r>
                  <a:rPr lang="en-US" sz="2000" b="1" dirty="0"/>
                  <a:t> interest rate </a:t>
                </a:r>
                <a:r>
                  <a:rPr lang="en-US" sz="2000" dirty="0"/>
                  <a:t>are held </a:t>
                </a:r>
                <a:r>
                  <a:rPr lang="en-US" sz="2000" b="1" dirty="0"/>
                  <a:t>constant</a:t>
                </a:r>
                <a:r>
                  <a:rPr lang="en-US" sz="2000" dirty="0"/>
                  <a:t>. </a:t>
                </a:r>
              </a:p>
              <a:p>
                <a:r>
                  <a:rPr lang="en-US" sz="2000" dirty="0"/>
                  <a:t>When the </a:t>
                </a:r>
                <a:r>
                  <a:rPr lang="en-US" sz="2000" b="1" dirty="0"/>
                  <a:t>price</a:t>
                </a:r>
                <a:r>
                  <a:rPr lang="en-US" sz="2000" dirty="0"/>
                  <a:t> of the bond </a:t>
                </a:r>
                <a:r>
                  <a:rPr lang="en-US" sz="2000" b="1" dirty="0"/>
                  <a:t>increases</a:t>
                </a:r>
                <a:r>
                  <a:rPr lang="en-US" sz="2000" dirty="0"/>
                  <a:t>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oMath>
                </a14:m>
                <a:r>
                  <a:rPr lang="en-US" sz="2000" dirty="0"/>
                  <a:t>), the </a:t>
                </a:r>
                <a:r>
                  <a:rPr lang="en-US" sz="2000" b="1" dirty="0"/>
                  <a:t>interest rate </a:t>
                </a:r>
                <a:r>
                  <a:rPr lang="en-US" sz="2000" dirty="0"/>
                  <a:t>on that bond </a:t>
                </a:r>
                <a:r>
                  <a:rPr lang="en-US" sz="2000" b="1" dirty="0"/>
                  <a:t>falls</a:t>
                </a:r>
                <a:r>
                  <a:rPr lang="en-US" sz="2000" dirty="0"/>
                  <a:t> (</a:t>
                </a:r>
                <a14:m>
                  <m:oMath xmlns:m="http://schemas.openxmlformats.org/officeDocument/2006/math">
                    <m:r>
                      <a:rPr lang="en-US" sz="2000" b="0" i="1" smtClean="0">
                        <a:latin typeface="Cambria Math" panose="02040503050406030204" pitchFamily="18" charset="0"/>
                      </a:rPr>
                      <m:t>𝑌𝑇𝑀</m:t>
                    </m:r>
                    <m:r>
                      <a:rPr lang="en-US" sz="2000" b="0" i="1" smtClean="0">
                        <a:latin typeface="Cambria Math" panose="02040503050406030204" pitchFamily="18" charset="0"/>
                      </a:rPr>
                      <m:t> ↓</m:t>
                    </m:r>
                  </m:oMath>
                </a14:m>
                <a:r>
                  <a:rPr lang="en-US" sz="2000" dirty="0"/>
                  <a:t>).</a:t>
                </a:r>
              </a:p>
              <a:p>
                <a:r>
                  <a:rPr lang="en-US" sz="2000" dirty="0"/>
                  <a:t>At this new interest rate it is now </a:t>
                </a:r>
                <a:r>
                  <a:rPr lang="en-US" sz="2000" u="sng" dirty="0">
                    <a:solidFill>
                      <a:srgbClr val="FF0000"/>
                    </a:solidFill>
                  </a:rPr>
                  <a:t>less costly to borrow </a:t>
                </a:r>
                <a:r>
                  <a:rPr lang="en-US" sz="2000" dirty="0"/>
                  <a:t>by issuing bond, and the </a:t>
                </a:r>
                <a:r>
                  <a:rPr lang="en-US" sz="2000" b="1" dirty="0"/>
                  <a:t>supply</a:t>
                </a:r>
                <a:r>
                  <a:rPr lang="en-US" sz="2000" dirty="0"/>
                  <a:t> of bond </a:t>
                </a:r>
                <a:r>
                  <a:rPr lang="en-US" sz="2000" b="1" dirty="0"/>
                  <a:t>increases </a:t>
                </a:r>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𝑆</m:t>
                        </m:r>
                      </m:sup>
                    </m:sSup>
                    <m:r>
                      <a:rPr lang="en-US" sz="2000" i="1" smtClean="0">
                        <a:latin typeface="Cambria Math" panose="02040503050406030204" pitchFamily="18" charset="0"/>
                        <a:ea typeface="Cambria Math" panose="02040503050406030204" pitchFamily="18" charset="0"/>
                      </a:rPr>
                      <m:t>↑</m:t>
                    </m:r>
                  </m:oMath>
                </a14:m>
                <a:r>
                  <a:rPr lang="en-US" sz="2000" dirty="0"/>
                  <a:t>):</a:t>
                </a:r>
              </a:p>
              <a:p>
                <a:endParaRPr lang="en-US" sz="2000" dirty="0"/>
              </a:p>
              <a:p>
                <a:pPr lvl="1"/>
                <a:r>
                  <a:rPr lang="en-US" sz="2000" dirty="0"/>
                  <a:t>The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𝑆</m:t>
                        </m:r>
                      </m:sup>
                    </m:sSup>
                    <m:r>
                      <a:rPr lang="en-US" sz="2000" i="1">
                        <a:latin typeface="Cambria Math" panose="02040503050406030204" pitchFamily="18" charset="0"/>
                      </a:rPr>
                      <m:t> </m:t>
                    </m:r>
                  </m:oMath>
                </a14:m>
                <a:r>
                  <a:rPr lang="en-US" sz="2000" dirty="0"/>
                  <a:t>curve has the usual upward slope found in supply curves, indicating that as the </a:t>
                </a:r>
                <a:r>
                  <a:rPr lang="en-US" sz="2000" dirty="0" smtClean="0"/>
                  <a:t>bond price </a:t>
                </a:r>
                <a:r>
                  <a:rPr lang="en-US" sz="2000" dirty="0"/>
                  <a:t>increases (everything else being equal), </a:t>
                </a:r>
                <a:r>
                  <a:rPr lang="en-US" sz="2000" dirty="0" smtClean="0"/>
                  <a:t>the cost of borrowing falls, and the </a:t>
                </a:r>
                <a:r>
                  <a:rPr lang="en-US" sz="2000" dirty="0"/>
                  <a:t>quantity supplied increases. </a:t>
                </a:r>
              </a:p>
            </p:txBody>
          </p:sp>
        </mc:Choice>
        <mc:Fallback xmlns="">
          <p:sp>
            <p:nvSpPr>
              <p:cNvPr id="3" name="Content Placeholder 2">
                <a:extLst>
                  <a:ext uri="{FF2B5EF4-FFF2-40B4-BE49-F238E27FC236}">
                    <a16:creationId xmlns:a16="http://schemas.microsoft.com/office/drawing/2014/main" id="{FA302BE3-EF48-493A-B97C-2E398823D1F4}"/>
                  </a:ext>
                </a:extLst>
              </p:cNvPr>
              <p:cNvSpPr>
                <a:spLocks noGrp="1" noRot="1" noChangeAspect="1" noMove="1" noResize="1" noEditPoints="1" noAdjustHandles="1" noChangeArrowheads="1" noChangeShapeType="1" noTextEdit="1"/>
              </p:cNvSpPr>
              <p:nvPr>
                <p:ph idx="1"/>
              </p:nvPr>
            </p:nvSpPr>
            <p:spPr>
              <a:blipFill>
                <a:blip r:embed="rId2"/>
                <a:stretch>
                  <a:fillRect l="-1778" t="-1617" r="-1926"/>
                </a:stretch>
              </a:blipFill>
            </p:spPr>
            <p:txBody>
              <a:bodyPr/>
              <a:lstStyle/>
              <a:p>
                <a:r>
                  <a:rPr lang="en-US">
                    <a:noFill/>
                  </a:rPr>
                  <a:t> </a:t>
                </a:r>
              </a:p>
            </p:txBody>
          </p:sp>
        </mc:Fallback>
      </mc:AlternateContent>
    </p:spTree>
    <p:extLst>
      <p:ext uri="{BB962C8B-B14F-4D97-AF65-F5344CB8AC3E}">
        <p14:creationId xmlns:p14="http://schemas.microsoft.com/office/powerpoint/2010/main" val="835091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a:ea typeface="ヒラギノ角ゴ Pro W3" charset="-128"/>
              </a:rPr>
              <a:t>Figure 1 Supply and Demand for Bonds</a:t>
            </a:r>
            <a:endParaRPr lang="en-IN" dirty="0"/>
          </a:p>
        </p:txBody>
      </p:sp>
      <p:pic>
        <p:nvPicPr>
          <p:cNvPr id="7" name="Picture 2" descr="The vertical axis is labeled &quot;Price of Bonds, P (dollars)&quot; and ranges from 750 to 1,000 in increments of 50. The horizontal axis is labeled &quot;Quantity of Bonds, B (billions of dollars)&quot; and ranges from 0 to 500 in increments of 100. The line for supply (B S) slopes upward from the lower left corner to the upper right corner. The line for demand (B d) slopes downward from the upper left corner to the lower right corner intersecting the demand line at point C (quantity equals 300 and price equals 850 dollars). A dotted line parallel to the horizontal axis is drawn from price equals 750 dollars and the line is labeled &quot;With excess demand, the bond price rises to P asterisk.&quot; A line parallel to the horizontal axis is drawn from price equals 950 dollars and the line is labeled &quot;With excess supply, the bond price falls to P asterisk.&quot; The interest rates corresponding to the prices in dollars are shown as follows:&#10;◦ 750: i equals 33.0 percent&#10;◦ 800: i equals 25.0 percent&#10;◦ 750: i equals 17.6 percent&#10;◦ 750: i equals 11.1 percent&#10;◦ 750: i equals 5.3 percent&#10;◦ 750: i equals 0 percent&#10;The values corresponding to point C (the point of intersection of the two lines) are highlighted and dotted lines are drawn from C to the axes. An up arrow is drawn from the line at 750 dollars to the line at C and a down arrow is drawn from the line at 950 dollars to the line at C. 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48" y="1587569"/>
            <a:ext cx="4416552" cy="464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4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90000"/>
                  </a:lnSpc>
                  <a:spcBef>
                    <a:spcPct val="40000"/>
                  </a:spcBef>
                </a:pPr>
                <a:r>
                  <a:rPr lang="en-US" sz="2000" dirty="0">
                    <a:ea typeface="ヒラギノ角ゴ Pro W3" charset="-128"/>
                  </a:rPr>
                  <a:t>Occurs when the amount that people are willing to buy (demand) equals the amount that people are willing to sell (supply) </a:t>
                </a:r>
                <a:r>
                  <a:rPr lang="en-US" sz="2000" b="1" dirty="0">
                    <a:ea typeface="ヒラギノ角ゴ Pro W3" charset="-128"/>
                  </a:rPr>
                  <a:t>at a given price.</a:t>
                </a:r>
              </a:p>
              <a:p>
                <a:pPr>
                  <a:lnSpc>
                    <a:spcPct val="90000"/>
                  </a:lnSpc>
                  <a:spcBef>
                    <a:spcPct val="40000"/>
                  </a:spcBef>
                </a:pPr>
                <a14:m>
                  <m:oMath xmlns:m="http://schemas.openxmlformats.org/officeDocument/2006/math">
                    <m:r>
                      <a:rPr lang="en-US" sz="2000" i="1" dirty="0" smtClean="0">
                        <a:latin typeface="Cambria Math" panose="02040503050406030204" pitchFamily="18" charset="0"/>
                        <a:ea typeface="ヒラギノ角ゴ Pro W3" charset="-128"/>
                      </a:rPr>
                      <m:t>𝐵</m:t>
                    </m:r>
                    <m:r>
                      <a:rPr lang="en-US" sz="2000" i="1" baseline="30000" dirty="0" err="1" smtClean="0">
                        <a:latin typeface="Cambria Math" panose="02040503050406030204" pitchFamily="18" charset="0"/>
                        <a:ea typeface="ヒラギノ角ゴ Pro W3" charset="-128"/>
                      </a:rPr>
                      <m:t>𝑑</m:t>
                    </m:r>
                    <m:r>
                      <a:rPr lang="en-US" sz="2000" i="1" dirty="0" smtClean="0">
                        <a:latin typeface="Cambria Math" panose="02040503050406030204" pitchFamily="18" charset="0"/>
                        <a:ea typeface="ヒラギノ角ゴ Pro W3" charset="-128"/>
                      </a:rPr>
                      <m:t> = </m:t>
                    </m:r>
                    <m:r>
                      <a:rPr lang="en-US" sz="2000" i="1" dirty="0" err="1" smtClean="0">
                        <a:latin typeface="Cambria Math" panose="02040503050406030204" pitchFamily="18" charset="0"/>
                        <a:ea typeface="ヒラギノ角ゴ Pro W3" charset="-128"/>
                      </a:rPr>
                      <m:t>𝐵</m:t>
                    </m:r>
                    <m:r>
                      <a:rPr lang="en-US" sz="2000" i="1" baseline="30000" dirty="0" err="1" smtClean="0">
                        <a:latin typeface="Cambria Math" panose="02040503050406030204" pitchFamily="18" charset="0"/>
                        <a:ea typeface="ヒラギノ角ゴ Pro W3" charset="-128"/>
                      </a:rPr>
                      <m:t>𝑠</m:t>
                    </m:r>
                    <m:r>
                      <a:rPr lang="en-US" sz="2000" i="1" baseline="30000" dirty="0" smtClean="0">
                        <a:latin typeface="Cambria Math" panose="02040503050406030204" pitchFamily="18" charset="0"/>
                        <a:ea typeface="ヒラギノ角ゴ Pro W3" charset="-128"/>
                      </a:rPr>
                      <m:t> </m:t>
                    </m:r>
                  </m:oMath>
                </a14:m>
                <a:r>
                  <a:rPr lang="en-US" sz="2000" dirty="0">
                    <a:ea typeface="ヒラギノ角ゴ Pro W3" charset="-128"/>
                  </a:rPr>
                  <a:t>defines the equilibrium (or </a:t>
                </a:r>
                <a:r>
                  <a:rPr lang="en-US" sz="2000" b="1" dirty="0">
                    <a:ea typeface="ヒラギノ角ゴ Pro W3" charset="-128"/>
                  </a:rPr>
                  <a:t>market clearing</a:t>
                </a:r>
                <a:r>
                  <a:rPr lang="en-US" sz="2000" dirty="0">
                    <a:ea typeface="ヒラギノ角ゴ Pro W3" charset="-128"/>
                  </a:rPr>
                  <a:t>) price and interest rate. </a:t>
                </a:r>
              </a:p>
              <a:p>
                <a:pPr>
                  <a:lnSpc>
                    <a:spcPct val="90000"/>
                  </a:lnSpc>
                  <a:spcBef>
                    <a:spcPct val="40000"/>
                  </a:spcBef>
                </a:pPr>
                <a:r>
                  <a:rPr lang="en-US" sz="2000" dirty="0"/>
                  <a:t>The concepts of market equilibrium and equilibrium price or interest rate are useful because the market tends to head toward them:</a:t>
                </a:r>
              </a:p>
              <a:p>
                <a:pPr marL="0" indent="0">
                  <a:lnSpc>
                    <a:spcPct val="90000"/>
                  </a:lnSpc>
                  <a:spcBef>
                    <a:spcPct val="40000"/>
                  </a:spcBef>
                  <a:buNone/>
                </a:pPr>
                <a:endParaRPr lang="en-US" sz="2000" dirty="0"/>
              </a:p>
              <a:p>
                <a:pPr lvl="1">
                  <a:lnSpc>
                    <a:spcPct val="90000"/>
                  </a:lnSpc>
                  <a:spcBef>
                    <a:spcPct val="40000"/>
                  </a:spcBef>
                </a:pPr>
                <a:r>
                  <a:rPr lang="en-US" sz="2000" dirty="0">
                    <a:ea typeface="ヒラギノ角ゴ Pro W3" charset="-128"/>
                  </a:rPr>
                  <a:t>When </a:t>
                </a:r>
                <a14:m>
                  <m:oMath xmlns:m="http://schemas.openxmlformats.org/officeDocument/2006/math">
                    <m:r>
                      <a:rPr lang="en-US" sz="2000" i="1" dirty="0" smtClean="0">
                        <a:latin typeface="Cambria Math" panose="02040503050406030204" pitchFamily="18" charset="0"/>
                        <a:ea typeface="ヒラギノ角ゴ Pro W3" charset="-128"/>
                      </a:rPr>
                      <m:t>𝐵</m:t>
                    </m:r>
                    <m:r>
                      <a:rPr lang="en-US" sz="2000" i="1" baseline="30000" dirty="0" err="1">
                        <a:latin typeface="Cambria Math" panose="02040503050406030204" pitchFamily="18" charset="0"/>
                        <a:ea typeface="ヒラギノ角ゴ Pro W3" charset="-128"/>
                      </a:rPr>
                      <m:t>𝑑</m:t>
                    </m:r>
                    <m:r>
                      <a:rPr lang="en-US" sz="2000" i="1" dirty="0">
                        <a:latin typeface="Cambria Math" panose="02040503050406030204" pitchFamily="18" charset="0"/>
                        <a:ea typeface="ヒラギノ角ゴ Pro W3" charset="-128"/>
                      </a:rPr>
                      <m:t> &gt; </m:t>
                    </m:r>
                    <m:r>
                      <a:rPr lang="en-US" sz="2000" i="1" dirty="0">
                        <a:latin typeface="Cambria Math" panose="02040503050406030204" pitchFamily="18" charset="0"/>
                        <a:ea typeface="ヒラギノ角ゴ Pro W3" charset="-128"/>
                      </a:rPr>
                      <m:t>𝐵𝑠</m:t>
                    </m:r>
                    <m:r>
                      <a:rPr lang="en-US" sz="2000" i="1" baseline="30000" dirty="0">
                        <a:latin typeface="Cambria Math" panose="02040503050406030204" pitchFamily="18" charset="0"/>
                        <a:ea typeface="ヒラギノ角ゴ Pro W3" charset="-128"/>
                      </a:rPr>
                      <m:t> </m:t>
                    </m:r>
                  </m:oMath>
                </a14:m>
                <a:r>
                  <a:rPr lang="en-US" sz="2000" dirty="0">
                    <a:ea typeface="ヒラギノ角ゴ Pro W3" charset="-128"/>
                  </a:rPr>
                  <a:t>, there is </a:t>
                </a:r>
                <a:r>
                  <a:rPr lang="en-US" sz="2000" b="1" dirty="0">
                    <a:ea typeface="ヒラギノ角ゴ Pro W3" charset="-128"/>
                  </a:rPr>
                  <a:t>excess demand</a:t>
                </a:r>
                <a:r>
                  <a:rPr lang="en-US" sz="2000" dirty="0">
                    <a:ea typeface="ヒラギノ角ゴ Pro W3" charset="-128"/>
                  </a:rPr>
                  <a:t>, </a:t>
                </a:r>
                <a:r>
                  <a:rPr lang="en-US" sz="2000" dirty="0">
                    <a:ea typeface="ヒラギノ角ゴ Pro W3" charset="-128"/>
                    <a:sym typeface="MT Symbol" pitchFamily="82" charset="2"/>
                  </a:rPr>
                  <a:t>price will rise and interest rate will fall.</a:t>
                </a:r>
              </a:p>
              <a:p>
                <a:pPr lvl="1">
                  <a:lnSpc>
                    <a:spcPct val="90000"/>
                  </a:lnSpc>
                  <a:spcBef>
                    <a:spcPct val="40000"/>
                  </a:spcBef>
                </a:pPr>
                <a:r>
                  <a:rPr lang="en-US" sz="2000" dirty="0">
                    <a:ea typeface="ヒラギノ角ゴ Pro W3" charset="-128"/>
                  </a:rPr>
                  <a:t>When </a:t>
                </a:r>
                <a14:m>
                  <m:oMath xmlns:m="http://schemas.openxmlformats.org/officeDocument/2006/math">
                    <m:r>
                      <a:rPr lang="en-US" sz="2000" i="1" dirty="0" smtClean="0">
                        <a:latin typeface="Cambria Math" panose="02040503050406030204" pitchFamily="18" charset="0"/>
                        <a:ea typeface="ヒラギノ角ゴ Pro W3" charset="-128"/>
                      </a:rPr>
                      <m:t>𝐵</m:t>
                    </m:r>
                    <m:r>
                      <a:rPr lang="en-US" sz="2000" i="1" baseline="30000" dirty="0" err="1">
                        <a:latin typeface="Cambria Math" panose="02040503050406030204" pitchFamily="18" charset="0"/>
                        <a:ea typeface="ヒラギノ角ゴ Pro W3" charset="-128"/>
                      </a:rPr>
                      <m:t>𝑑</m:t>
                    </m:r>
                    <m:r>
                      <a:rPr lang="en-US" sz="2000" i="1" dirty="0">
                        <a:latin typeface="Cambria Math" panose="02040503050406030204" pitchFamily="18" charset="0"/>
                        <a:ea typeface="ヒラギノ角ゴ Pro W3" charset="-128"/>
                      </a:rPr>
                      <m:t> &lt; </m:t>
                    </m:r>
                    <m:r>
                      <a:rPr lang="en-US" sz="2000" i="1" dirty="0">
                        <a:latin typeface="Cambria Math" panose="02040503050406030204" pitchFamily="18" charset="0"/>
                        <a:ea typeface="ヒラギノ角ゴ Pro W3" charset="-128"/>
                      </a:rPr>
                      <m:t>𝐵𝑠</m:t>
                    </m:r>
                    <m:r>
                      <a:rPr lang="en-US" sz="2000" i="1" baseline="30000" dirty="0">
                        <a:latin typeface="Cambria Math" panose="02040503050406030204" pitchFamily="18" charset="0"/>
                        <a:ea typeface="ヒラギノ角ゴ Pro W3" charset="-128"/>
                      </a:rPr>
                      <m:t> </m:t>
                    </m:r>
                  </m:oMath>
                </a14:m>
                <a:r>
                  <a:rPr lang="en-US" sz="2000" dirty="0">
                    <a:ea typeface="ヒラギノ角ゴ Pro W3" charset="-128"/>
                  </a:rPr>
                  <a:t>, there is </a:t>
                </a:r>
                <a:r>
                  <a:rPr lang="en-US" sz="2000" b="1" dirty="0">
                    <a:ea typeface="ヒラギノ角ゴ Pro W3" charset="-128"/>
                  </a:rPr>
                  <a:t>excess supply</a:t>
                </a:r>
                <a:r>
                  <a:rPr lang="en-US" sz="2000" dirty="0">
                    <a:ea typeface="ヒラギノ角ゴ Pro W3" charset="-128"/>
                  </a:rPr>
                  <a:t>, </a:t>
                </a:r>
                <a:r>
                  <a:rPr lang="en-US" sz="2000" dirty="0">
                    <a:ea typeface="ヒラギノ角ゴ Pro W3" charset="-128"/>
                    <a:sym typeface="MT Symbol" pitchFamily="82" charset="2"/>
                  </a:rPr>
                  <a:t>price will fall and interest rate will rise.</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2291" r="-2593"/>
                </a:stretch>
              </a:blipFill>
            </p:spPr>
            <p:txBody>
              <a:bodyPr/>
              <a:lstStyle/>
              <a:p>
                <a:r>
                  <a:rPr lang="en-US">
                    <a:noFill/>
                  </a:rPr>
                  <a:t> </a:t>
                </a:r>
              </a:p>
            </p:txBody>
          </p:sp>
        </mc:Fallback>
      </mc:AlternateContent>
    </p:spTree>
    <p:extLst>
      <p:ext uri="{BB962C8B-B14F-4D97-AF65-F5344CB8AC3E}">
        <p14:creationId xmlns:p14="http://schemas.microsoft.com/office/powerpoint/2010/main" val="339165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DFB7-4500-4143-8BE2-E62D77F48EFD}"/>
              </a:ext>
            </a:extLst>
          </p:cNvPr>
          <p:cNvSpPr>
            <a:spLocks noGrp="1"/>
          </p:cNvSpPr>
          <p:nvPr>
            <p:ph type="title"/>
          </p:nvPr>
        </p:nvSpPr>
        <p:spPr/>
        <p:txBody>
          <a:bodyPr/>
          <a:lstStyle/>
          <a:p>
            <a:r>
              <a:rPr lang="en-US" dirty="0"/>
              <a:t>Supply and Demand Analysis </a:t>
            </a:r>
            <a:br>
              <a:rPr lang="en-US" dirty="0"/>
            </a:br>
            <a:endParaRPr lang="en-US" dirty="0"/>
          </a:p>
        </p:txBody>
      </p:sp>
      <p:sp>
        <p:nvSpPr>
          <p:cNvPr id="3" name="Content Placeholder 2">
            <a:extLst>
              <a:ext uri="{FF2B5EF4-FFF2-40B4-BE49-F238E27FC236}">
                <a16:creationId xmlns:a16="http://schemas.microsoft.com/office/drawing/2014/main" id="{47D8F042-720A-42DE-8E11-9C1639DA9592}"/>
              </a:ext>
            </a:extLst>
          </p:cNvPr>
          <p:cNvSpPr>
            <a:spLocks noGrp="1"/>
          </p:cNvSpPr>
          <p:nvPr>
            <p:ph idx="1"/>
          </p:nvPr>
        </p:nvSpPr>
        <p:spPr/>
        <p:txBody>
          <a:bodyPr/>
          <a:lstStyle/>
          <a:p>
            <a:r>
              <a:rPr lang="en-US" sz="2000" dirty="0"/>
              <a:t>We will now use the supply and demand framework for bonds to analyze </a:t>
            </a:r>
            <a:r>
              <a:rPr lang="en-US" sz="2000" i="1" dirty="0"/>
              <a:t>why interest rates change</a:t>
            </a:r>
            <a:r>
              <a:rPr lang="en-US" sz="2000" dirty="0"/>
              <a:t>. </a:t>
            </a:r>
          </a:p>
          <a:p>
            <a:r>
              <a:rPr lang="en-US" sz="2000" dirty="0"/>
              <a:t>Because the interest rate that corresponds to each bond price is also marked on the vertical axis, Figure 1 allows us to read the equilibrium interest rate, giving us a model that describes the </a:t>
            </a:r>
            <a:r>
              <a:rPr lang="en-US" sz="2000" u="sng" dirty="0"/>
              <a:t>determination of interest rates. </a:t>
            </a:r>
          </a:p>
          <a:p>
            <a:r>
              <a:rPr lang="en-US" sz="2000" dirty="0"/>
              <a:t>An important feature is that supply and demand are always described in terms of </a:t>
            </a:r>
            <a:r>
              <a:rPr lang="en-US" sz="2000" b="1" dirty="0"/>
              <a:t>stocks</a:t>
            </a:r>
            <a:r>
              <a:rPr lang="en-US" sz="2000" dirty="0"/>
              <a:t> (amounts at a given point in time) of assets, not in terms of flows. </a:t>
            </a:r>
          </a:p>
          <a:p>
            <a:endParaRPr lang="en-US" sz="2000" u="sng" dirty="0"/>
          </a:p>
        </p:txBody>
      </p:sp>
    </p:spTree>
    <p:extLst>
      <p:ext uri="{BB962C8B-B14F-4D97-AF65-F5344CB8AC3E}">
        <p14:creationId xmlns:p14="http://schemas.microsoft.com/office/powerpoint/2010/main" val="153449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82CE-A3B3-4285-9401-29A096C28A11}"/>
              </a:ext>
            </a:extLst>
          </p:cNvPr>
          <p:cNvSpPr>
            <a:spLocks noGrp="1"/>
          </p:cNvSpPr>
          <p:nvPr>
            <p:ph type="title"/>
          </p:nvPr>
        </p:nvSpPr>
        <p:spPr/>
        <p:txBody>
          <a:bodyPr/>
          <a:lstStyle/>
          <a:p>
            <a:r>
              <a:rPr lang="en-US" dirty="0"/>
              <a:t>Changes in Equilibrium Interest Rates </a:t>
            </a:r>
            <a:r>
              <a:rPr lang="en-US" sz="2000" b="0" dirty="0"/>
              <a:t>(1 of 2)</a:t>
            </a:r>
          </a:p>
        </p:txBody>
      </p:sp>
      <p:graphicFrame>
        <p:nvGraphicFramePr>
          <p:cNvPr id="4" name="Content Placeholder 3">
            <a:extLst>
              <a:ext uri="{FF2B5EF4-FFF2-40B4-BE49-F238E27FC236}">
                <a16:creationId xmlns:a16="http://schemas.microsoft.com/office/drawing/2014/main" id="{DBE057EF-C908-4192-9DD0-B517460C2C8F}"/>
              </a:ext>
            </a:extLst>
          </p:cNvPr>
          <p:cNvGraphicFramePr>
            <a:graphicFrameLocks noGrp="1"/>
          </p:cNvGraphicFramePr>
          <p:nvPr>
            <p:ph idx="1"/>
            <p:extLst>
              <p:ext uri="{D42A27DB-BD31-4B8C-83A1-F6EECF244321}">
                <p14:modId xmlns:p14="http://schemas.microsoft.com/office/powerpoint/2010/main" val="1964514975"/>
              </p:ext>
            </p:extLst>
          </p:nvPr>
        </p:nvGraphicFramePr>
        <p:xfrm>
          <a:off x="457200" y="1600200"/>
          <a:ext cx="8305800" cy="4572000"/>
        </p:xfrm>
        <a:graphic>
          <a:graphicData uri="http://schemas.openxmlformats.org/drawingml/2006/table">
            <a:tbl>
              <a:tblPr firstRow="1" bandRow="1">
                <a:tableStyleId>{5940675A-B579-460E-94D1-54222C63F5DA}</a:tableStyleId>
              </a:tblPr>
              <a:tblGrid>
                <a:gridCol w="4152900">
                  <a:extLst>
                    <a:ext uri="{9D8B030D-6E8A-4147-A177-3AD203B41FA5}">
                      <a16:colId xmlns:a16="http://schemas.microsoft.com/office/drawing/2014/main" val="150552644"/>
                    </a:ext>
                  </a:extLst>
                </a:gridCol>
                <a:gridCol w="4152900">
                  <a:extLst>
                    <a:ext uri="{9D8B030D-6E8A-4147-A177-3AD203B41FA5}">
                      <a16:colId xmlns:a16="http://schemas.microsoft.com/office/drawing/2014/main" val="682369400"/>
                    </a:ext>
                  </a:extLst>
                </a:gridCol>
              </a:tblGrid>
              <a:tr h="914400">
                <a:tc>
                  <a:txBody>
                    <a:bodyPr/>
                    <a:lstStyle/>
                    <a:p>
                      <a:r>
                        <a:rPr lang="en-US" sz="1800" b="1" dirty="0"/>
                        <a:t>Movements Along a Demand (Or Supply) Curve </a:t>
                      </a:r>
                      <a:endParaRPr lang="en-US" b="1" dirty="0"/>
                    </a:p>
                  </a:txBody>
                  <a:tcPr anchor="ctr"/>
                </a:tc>
                <a:tc>
                  <a:txBody>
                    <a:bodyPr/>
                    <a:lstStyle/>
                    <a:p>
                      <a:r>
                        <a:rPr lang="en-US" sz="1800" b="1" dirty="0"/>
                        <a:t>Shifts In a Demand (Supply) Curve</a:t>
                      </a:r>
                      <a:endParaRPr lang="en-US" b="1" dirty="0"/>
                    </a:p>
                  </a:txBody>
                  <a:tcPr anchor="ctr"/>
                </a:tc>
                <a:extLst>
                  <a:ext uri="{0D108BD9-81ED-4DB2-BD59-A6C34878D82A}">
                    <a16:rowId xmlns:a16="http://schemas.microsoft.com/office/drawing/2014/main" val="1119302856"/>
                  </a:ext>
                </a:extLst>
              </a:tr>
              <a:tr h="365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When quantity demanded (or supplied) changes as a result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 change in the price of the bond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or, equivalently, a change in the interest rate,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we have a movement along the demand (or supply) curve.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 shift in the demand (supply) curve, by contrast, occurs when the quantity demanded (supplied) changes </a:t>
                      </a:r>
                      <a:r>
                        <a:rPr lang="en-US" sz="1800" b="1" dirty="0"/>
                        <a:t>at each given price (or interest rate)</a:t>
                      </a:r>
                      <a:r>
                        <a:rPr lang="en-US" sz="1800" dirty="0"/>
                        <a:t> of the bond in response to a change in some other factor besides the bond’s price or interest rate.</a:t>
                      </a:r>
                    </a:p>
                  </a:txBody>
                  <a:tcPr/>
                </a:tc>
                <a:extLst>
                  <a:ext uri="{0D108BD9-81ED-4DB2-BD59-A6C34878D82A}">
                    <a16:rowId xmlns:a16="http://schemas.microsoft.com/office/drawing/2014/main" val="1596364100"/>
                  </a:ext>
                </a:extLst>
              </a:tr>
            </a:tbl>
          </a:graphicData>
        </a:graphic>
      </p:graphicFrame>
    </p:spTree>
    <p:extLst>
      <p:ext uri="{BB962C8B-B14F-4D97-AF65-F5344CB8AC3E}">
        <p14:creationId xmlns:p14="http://schemas.microsoft.com/office/powerpoint/2010/main" val="119868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IN" b="0" dirty="0"/>
          </a:p>
        </p:txBody>
      </p:sp>
      <p:sp>
        <p:nvSpPr>
          <p:cNvPr id="3" name="Content Placeholder 2"/>
          <p:cNvSpPr>
            <a:spLocks noGrp="1"/>
          </p:cNvSpPr>
          <p:nvPr>
            <p:ph idx="1"/>
          </p:nvPr>
        </p:nvSpPr>
        <p:spPr/>
        <p:txBody>
          <a:bodyPr/>
          <a:lstStyle/>
          <a:p>
            <a:r>
              <a:rPr lang="en-US" sz="2000" dirty="0">
                <a:ea typeface="ヒラギノ角ゴ Pro W3" charset="-128"/>
              </a:rPr>
              <a:t>Identify the factors that affect the demand for assets.</a:t>
            </a:r>
          </a:p>
          <a:p>
            <a:r>
              <a:rPr lang="en-US" sz="2000" dirty="0">
                <a:ea typeface="ヒラギノ角ゴ Pro W3" charset="-128"/>
              </a:rPr>
              <a:t>Draw the demand and supply curves for the bond market and identify the equilibrium interest rate.</a:t>
            </a:r>
          </a:p>
          <a:p>
            <a:r>
              <a:rPr lang="en-US" sz="2000" dirty="0">
                <a:ea typeface="ヒラギノ角ゴ Pro W3" charset="-128"/>
              </a:rPr>
              <a:t>List and describe the factors that affect the equilibrium interest rate in the bond market.</a:t>
            </a:r>
            <a:endParaRPr lang="en-IN" sz="2000" dirty="0"/>
          </a:p>
        </p:txBody>
      </p:sp>
    </p:spTree>
    <p:extLst>
      <p:ext uri="{BB962C8B-B14F-4D97-AF65-F5344CB8AC3E}">
        <p14:creationId xmlns:p14="http://schemas.microsoft.com/office/powerpoint/2010/main" val="284712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a:t>
            </a:r>
            <a:r>
              <a:rPr lang="en-US" sz="2000" b="0" dirty="0"/>
              <a:t>(2 of 2)</a:t>
            </a:r>
            <a:endParaRPr lang="en-IN" dirty="0"/>
          </a:p>
        </p:txBody>
      </p:sp>
      <p:sp>
        <p:nvSpPr>
          <p:cNvPr id="3" name="Content Placeholder 2"/>
          <p:cNvSpPr>
            <a:spLocks noGrp="1"/>
          </p:cNvSpPr>
          <p:nvPr>
            <p:ph idx="1"/>
          </p:nvPr>
        </p:nvSpPr>
        <p:spPr>
          <a:xfrm>
            <a:off x="457200" y="1600200"/>
            <a:ext cx="8229600" cy="4777740"/>
          </a:xfrm>
        </p:spPr>
        <p:txBody>
          <a:bodyPr/>
          <a:lstStyle/>
          <a:p>
            <a:r>
              <a:rPr lang="en-US" sz="1800" dirty="0">
                <a:ea typeface="ヒラギノ角ゴ Pro W3" charset="-128"/>
              </a:rPr>
              <a:t>6 factors Shift the demand for bonds:</a:t>
            </a:r>
          </a:p>
          <a:p>
            <a:pPr lvl="1"/>
            <a:r>
              <a:rPr lang="en-US" sz="1800" b="1" dirty="0">
                <a:ea typeface="ヒラギノ角ゴ Pro W3" charset="-128"/>
              </a:rPr>
              <a:t>Wealth: </a:t>
            </a:r>
            <a:r>
              <a:rPr lang="en-US" sz="1800" dirty="0">
                <a:ea typeface="ヒラギノ角ゴ Pro W3" charset="-128"/>
              </a:rPr>
              <a:t>in an expansion with growing wealth, the demand curve for bonds shifts to the right </a:t>
            </a:r>
          </a:p>
          <a:p>
            <a:pPr lvl="1"/>
            <a:r>
              <a:rPr lang="en-US" sz="1800" b="1" dirty="0">
                <a:ea typeface="ヒラギノ角ゴ Pro W3" charset="-128"/>
              </a:rPr>
              <a:t>Expected Returns on stock and other assets: </a:t>
            </a:r>
            <a:r>
              <a:rPr lang="en-US" sz="1800" dirty="0">
                <a:ea typeface="ヒラギノ角ゴ Pro W3" charset="-128"/>
              </a:rPr>
              <a:t>Bond prices are connected to stock prices</a:t>
            </a:r>
          </a:p>
          <a:p>
            <a:pPr lvl="1"/>
            <a:r>
              <a:rPr lang="en-US" sz="1800" b="1" dirty="0">
                <a:ea typeface="ヒラギノ角ゴ Pro W3" charset="-128"/>
              </a:rPr>
              <a:t>Expected Interest Rate</a:t>
            </a:r>
            <a:r>
              <a:rPr lang="en-US" sz="1800" dirty="0">
                <a:ea typeface="ヒラギノ角ゴ Pro W3" charset="-128"/>
              </a:rPr>
              <a:t>: higher expected interest rates in the future lower the expected return for long-term bonds, shifting the demand curve to the left</a:t>
            </a:r>
          </a:p>
          <a:p>
            <a:pPr lvl="1"/>
            <a:r>
              <a:rPr lang="en-US" sz="1800" b="1" dirty="0">
                <a:ea typeface="ヒラギノ角ゴ Pro W3" charset="-128"/>
              </a:rPr>
              <a:t>Expected Inflation</a:t>
            </a:r>
            <a:r>
              <a:rPr lang="en-US" sz="1800" dirty="0">
                <a:ea typeface="ヒラギノ角ゴ Pro W3" charset="-128"/>
              </a:rPr>
              <a:t>: an increase in the expected rate of inflations lowers the expected return for bonds, causing the demand curve to shift to the left</a:t>
            </a:r>
          </a:p>
          <a:p>
            <a:pPr lvl="1"/>
            <a:r>
              <a:rPr lang="en-US" sz="1800" b="1" dirty="0">
                <a:ea typeface="ヒラギノ角ゴ Pro W3" charset="-128"/>
              </a:rPr>
              <a:t>Risk</a:t>
            </a:r>
            <a:r>
              <a:rPr lang="en-US" sz="1800" dirty="0">
                <a:ea typeface="ヒラギノ角ゴ Pro W3" charset="-128"/>
              </a:rPr>
              <a:t>: an increase in the riskiness of bonds causes the demand curve to shift to the left</a:t>
            </a:r>
          </a:p>
          <a:p>
            <a:pPr lvl="1"/>
            <a:r>
              <a:rPr lang="en-US" sz="1800" b="1" dirty="0">
                <a:ea typeface="ヒラギノ角ゴ Pro W3" charset="-128"/>
              </a:rPr>
              <a:t>Liquidity</a:t>
            </a:r>
            <a:r>
              <a:rPr lang="en-US" sz="1800" dirty="0">
                <a:ea typeface="ヒラギノ角ゴ Pro W3" charset="-128"/>
              </a:rPr>
              <a:t>: increased liquidity of bonds results in the demand curve shifting right</a:t>
            </a:r>
          </a:p>
        </p:txBody>
      </p:sp>
      <p:sp>
        <p:nvSpPr>
          <p:cNvPr id="4" name="Left Brace 3"/>
          <p:cNvSpPr/>
          <p:nvPr/>
        </p:nvSpPr>
        <p:spPr>
          <a:xfrm>
            <a:off x="651698" y="2667000"/>
            <a:ext cx="304800" cy="1676400"/>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6145" y="2209800"/>
            <a:ext cx="615553" cy="2133600"/>
          </a:xfrm>
          <a:prstGeom prst="rect">
            <a:avLst/>
          </a:prstGeom>
          <a:noFill/>
        </p:spPr>
        <p:txBody>
          <a:bodyPr vert="vert270" wrap="square" rtlCol="0">
            <a:spAutoFit/>
          </a:bodyPr>
          <a:lstStyle/>
          <a:p>
            <a:r>
              <a:rPr lang="en-US" sz="1400" b="1" dirty="0" smtClean="0"/>
              <a:t>Relative Expected Return on Bonds</a:t>
            </a:r>
            <a:endParaRPr lang="en-US" sz="1400" b="1" dirty="0" smtClean="0"/>
          </a:p>
        </p:txBody>
      </p:sp>
    </p:spTree>
    <p:extLst>
      <p:ext uri="{BB962C8B-B14F-4D97-AF65-F5344CB8AC3E}">
        <p14:creationId xmlns:p14="http://schemas.microsoft.com/office/powerpoint/2010/main" val="4133696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4227-1D5F-4AC8-BB79-EA2BBB3F6351}"/>
              </a:ext>
            </a:extLst>
          </p:cNvPr>
          <p:cNvSpPr>
            <a:spLocks noGrp="1"/>
          </p:cNvSpPr>
          <p:nvPr>
            <p:ph type="title"/>
          </p:nvPr>
        </p:nvSpPr>
        <p:spPr/>
        <p:txBody>
          <a:bodyPr/>
          <a:lstStyle/>
          <a:p>
            <a:r>
              <a:rPr lang="en-US" dirty="0"/>
              <a:t>                     Expected Return*</a:t>
            </a:r>
          </a:p>
        </p:txBody>
      </p:sp>
      <mc:AlternateContent xmlns:mc="http://schemas.openxmlformats.org/markup-compatibility/2006" xmlns:a14="http://schemas.microsoft.com/office/drawing/2010/main">
        <mc:Choice Requires="a14">
          <p:graphicFrame>
            <p:nvGraphicFramePr>
              <p:cNvPr id="13" name="Content Placeholder 12">
                <a:extLst>
                  <a:ext uri="{FF2B5EF4-FFF2-40B4-BE49-F238E27FC236}">
                    <a16:creationId xmlns:a16="http://schemas.microsoft.com/office/drawing/2014/main" id="{9F8CA443-F6F2-4FF0-BEDB-CFF3A4325150}"/>
                  </a:ext>
                </a:extLst>
              </p:cNvPr>
              <p:cNvGraphicFramePr>
                <a:graphicFrameLocks noGrp="1"/>
              </p:cNvGraphicFramePr>
              <p:nvPr>
                <p:ph idx="1"/>
                <p:extLst>
                  <p:ext uri="{D42A27DB-BD31-4B8C-83A1-F6EECF244321}">
                    <p14:modId xmlns:p14="http://schemas.microsoft.com/office/powerpoint/2010/main" val="3024528216"/>
                  </p:ext>
                </p:extLst>
              </p:nvPr>
            </p:nvGraphicFramePr>
            <p:xfrm>
              <a:off x="457200" y="1600200"/>
              <a:ext cx="8229600" cy="4269485"/>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1235977861"/>
                        </a:ext>
                      </a:extLst>
                    </a:gridCol>
                    <a:gridCol w="7086600">
                      <a:extLst>
                        <a:ext uri="{9D8B030D-6E8A-4147-A177-3AD203B41FA5}">
                          <a16:colId xmlns:a16="http://schemas.microsoft.com/office/drawing/2014/main" val="1849629948"/>
                        </a:ext>
                      </a:extLst>
                    </a:gridCol>
                  </a:tblGrid>
                  <a:tr h="1051178">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𝐸𝑥𝑝𝑒𝑐𝑡𝑒𝑑</m:t>
                                </m:r>
                                <m:r>
                                  <a:rPr lang="en-US" sz="1800" b="0" i="1" smtClean="0">
                                    <a:latin typeface="Cambria Math" panose="02040503050406030204" pitchFamily="18" charset="0"/>
                                  </a:rPr>
                                  <m:t> </m:t>
                                </m:r>
                              </m:oMath>
                            </m:oMathPara>
                          </a14:m>
                          <a:endParaRPr lang="en-US" sz="1800" b="0" dirty="0"/>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𝐼𝑛𝑡𝑒𝑟𝑒𝑠𝑡</m:t>
                                </m:r>
                              </m:oMath>
                            </m:oMathPara>
                          </a14:m>
                          <a:endParaRPr lang="en-US" sz="1800" b="0" dirty="0"/>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𝑅𝑎𝑡𝑒</m:t>
                                </m:r>
                              </m:oMath>
                            </m:oMathPara>
                          </a14:m>
                          <a:endParaRPr lang="en-US" sz="1800" dirty="0"/>
                        </a:p>
                      </a:txBody>
                      <a:tcPr anchor="ctr"/>
                    </a:tc>
                    <a:tc>
                      <a:txBody>
                        <a:bodyPr/>
                        <a:lstStyle/>
                        <a:p>
                          <a:endParaRPr lang="en-US" sz="1400" dirty="0"/>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𝐸𝑥𝑝𝑒𝑐𝑡𝑒𝑑</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𝐹𝑢𝑡𝑢𝑟𝑒</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𝐼𝑛𝑡𝑒𝑟𝑒𝑠</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𝑅𝑎𝑡𝑒</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𝑃𝑟𝑖𝑐𝑒𝑠</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𝑚𝑜𝑟𝑒</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𝑡h𝑎𝑛</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𝑒𝑥𝑝𝑒𝑐𝑡𝑒𝑑</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𝐶𝑎𝑝𝑖𝑡𝑎𝑙</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𝐿𝑜𝑠𝑠</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𝑅𝑎𝑡𝑒</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𝑜𝑓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𝑅𝑒𝑡𝑢𝑟𝑛</m:t>
                                </m:r>
                                <m:r>
                                  <a:rPr lang="en-US" sz="1800" b="0" i="1" smtClean="0">
                                    <a:latin typeface="Cambria Math" panose="02040503050406030204" pitchFamily="18" charset="0"/>
                                    <a:ea typeface="Cambria Math" panose="02040503050406030204" pitchFamily="18" charset="0"/>
                                  </a:rPr>
                                  <m:t> ↓ ⇒</m:t>
                                </m:r>
                                <m:r>
                                  <a:rPr lang="en-US" sz="1800" b="0" i="1" smtClean="0">
                                    <a:latin typeface="Cambria Math" panose="02040503050406030204" pitchFamily="18" charset="0"/>
                                    <a:ea typeface="Cambria Math" panose="02040503050406030204" pitchFamily="18" charset="0"/>
                                  </a:rPr>
                                  <m:t>𝐷𝑒𝑚𝑎𝑛𝑑</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𝑓𝑜𝑟</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𝑏𝑜𝑛𝑑𝑠</m:t>
                                </m:r>
                                <m:r>
                                  <a:rPr lang="en-US" sz="1800" b="0" i="1" smtClean="0">
                                    <a:latin typeface="Cambria Math" panose="02040503050406030204" pitchFamily="18" charset="0"/>
                                    <a:ea typeface="Cambria Math" panose="02040503050406030204" pitchFamily="18" charset="0"/>
                                  </a:rPr>
                                  <m:t> ↓</m:t>
                                </m:r>
                              </m:oMath>
                            </m:oMathPara>
                          </a14:m>
                          <a:endParaRPr lang="en-US" sz="1800" dirty="0"/>
                        </a:p>
                      </a:txBody>
                      <a:tcPr/>
                    </a:tc>
                    <a:extLst>
                      <a:ext uri="{0D108BD9-81ED-4DB2-BD59-A6C34878D82A}">
                        <a16:rowId xmlns:a16="http://schemas.microsoft.com/office/drawing/2014/main" val="1567572268"/>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𝐸𝑥𝑝𝑒𝑐𝑡𝑒𝑑</m:t>
                                </m:r>
                                <m:r>
                                  <a:rPr lang="en-US" sz="1800" b="0" i="1" smtClean="0">
                                    <a:latin typeface="Cambria Math" panose="02040503050406030204" pitchFamily="18" charset="0"/>
                                  </a:rPr>
                                  <m:t> </m:t>
                                </m:r>
                              </m:oMath>
                            </m:oMathPara>
                          </a14:m>
                          <a:endParaRPr lang="en-US" sz="1800" b="0" dirty="0"/>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𝐼𝑛𝑓𝑙𝑎𝑡𝑖𝑜𝑛</m:t>
                                </m:r>
                                <m:r>
                                  <a:rPr lang="en-US" sz="1800" b="0" i="1" smtClean="0">
                                    <a:latin typeface="Cambria Math" panose="02040503050406030204" pitchFamily="18" charset="0"/>
                                  </a:rPr>
                                  <m:t> </m:t>
                                </m:r>
                              </m:oMath>
                            </m:oMathPara>
                          </a14:m>
                          <a:endParaRPr lang="en-US" sz="180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𝐸𝑥𝑝𝑒𝑐𝑡𝑒𝑑</m:t>
                                </m:r>
                                <m:r>
                                  <a:rPr lang="en-US" b="0" i="1" smtClean="0">
                                    <a:latin typeface="Cambria Math" panose="02040503050406030204" pitchFamily="18" charset="0"/>
                                  </a:rPr>
                                  <m:t> </m:t>
                                </m:r>
                                <m:r>
                                  <a:rPr lang="en-US" b="0" i="1" smtClean="0">
                                    <a:latin typeface="Cambria Math" panose="02040503050406030204" pitchFamily="18" charset="0"/>
                                  </a:rPr>
                                  <m:t>𝐼𝑛𝑓𝑙𝑎𝑡𝑖𝑜𝑛</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𝑅𝑒𝑎𝑙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𝑅𝑒𝑡𝑢𝑟𝑛</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𝐷𝑒𝑚𝑎𝑛𝑑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𝐵𝑜𝑛𝑑𝑠</m:t>
                                </m:r>
                                <m:r>
                                  <a:rPr lang="en-US" b="0" i="1" smtClean="0">
                                    <a:latin typeface="Cambria Math" panose="02040503050406030204" pitchFamily="18" charset="0"/>
                                    <a:ea typeface="Cambria Math" panose="02040503050406030204" pitchFamily="18" charset="0"/>
                                  </a:rPr>
                                  <m:t> ↓</m:t>
                                </m:r>
                              </m:oMath>
                            </m:oMathPara>
                          </a14:m>
                          <a:endParaRPr lang="en-US" dirty="0"/>
                        </a:p>
                        <a:p>
                          <a:endParaRPr lang="en-US" dirty="0"/>
                        </a:p>
                        <a:p>
                          <a:r>
                            <a:rPr lang="en-US" i="1" dirty="0"/>
                            <a:t>Alternatively</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𝐸𝑥𝑝𝑒𝑐𝑡𝑒𝑑</m:t>
                                </m:r>
                                <m:r>
                                  <a:rPr lang="en-US" b="0" i="1" smtClean="0">
                                    <a:latin typeface="Cambria Math" panose="02040503050406030204" pitchFamily="18" charset="0"/>
                                  </a:rPr>
                                  <m:t> </m:t>
                                </m:r>
                                <m:r>
                                  <a:rPr lang="en-US" b="0" i="1" smtClean="0">
                                    <a:latin typeface="Cambria Math" panose="02040503050406030204" pitchFamily="18" charset="0"/>
                                  </a:rPr>
                                  <m:t>𝐼𝑛𝑓𝑙𝑎𝑡𝑖𝑜𝑛</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𝑅𝑒𝑡𝑢𝑟𝑛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𝑎𝑠𝑠𝑒𝑡𝑠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𝑠𝑢𝑐h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𝑒𝑠𝑡𝑎𝑡𝑒</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𝐸𝑥𝑝𝑒𝑐𝑡𝑒𝑑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𝑟𝑒𝑡𝑢𝑟𝑛𝑠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𝑏𝑜𝑛𝑑𝑠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𝑟𝑒𝑙𝑎𝑡𝑖𝑣𝑒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𝑎𝑠𝑠𝑒𝑡𝑠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𝐷𝑒𝑚𝑎𝑛𝑑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𝐵𝑜𝑛𝑑𝑠</m:t>
                                </m:r>
                                <m:r>
                                  <a:rPr lang="en-US" b="0" i="1" smtClean="0">
                                    <a:latin typeface="Cambria Math" panose="02040503050406030204" pitchFamily="18" charset="0"/>
                                    <a:ea typeface="Cambria Math" panose="02040503050406030204" pitchFamily="18" charset="0"/>
                                  </a:rPr>
                                  <m:t> ↓</m:t>
                                </m:r>
                              </m:oMath>
                            </m:oMathPara>
                          </a14:m>
                          <a:endParaRPr lang="en-US" dirty="0"/>
                        </a:p>
                        <a:p>
                          <a:endParaRPr lang="en-US" dirty="0"/>
                        </a:p>
                      </a:txBody>
                      <a:tcPr/>
                    </a:tc>
                    <a:extLst>
                      <a:ext uri="{0D108BD9-81ED-4DB2-BD59-A6C34878D82A}">
                        <a16:rowId xmlns:a16="http://schemas.microsoft.com/office/drawing/2014/main" val="2391085302"/>
                      </a:ext>
                    </a:extLst>
                  </a:tr>
                  <a:tr h="370840">
                    <a:tc>
                      <a:txBody>
                        <a:bodyPr/>
                        <a:lstStyle/>
                        <a:p>
                          <a:r>
                            <a:rPr lang="en-US" sz="1400" b="0" i="1" dirty="0"/>
                            <a:t>Expected Return on other assets</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𝐸𝑥𝑝𝑒𝑐𝑡𝑒𝑑</m:t>
                                </m:r>
                                <m:r>
                                  <a:rPr lang="en-US" b="0" i="1" smtClean="0">
                                    <a:latin typeface="Cambria Math" panose="02040503050406030204" pitchFamily="18" charset="0"/>
                                  </a:rPr>
                                  <m:t> </m:t>
                                </m:r>
                                <m:r>
                                  <a:rPr lang="en-US" b="0" i="1" smtClean="0">
                                    <a:latin typeface="Cambria Math" panose="02040503050406030204" pitchFamily="18" charset="0"/>
                                  </a:rPr>
                                  <m:t>𝑅𝑒𝑡𝑢𝑟𝑛</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𝑜𝑡h𝑒𝑟</m:t>
                                </m:r>
                                <m:r>
                                  <a:rPr lang="en-US" b="0" i="1" smtClean="0">
                                    <a:latin typeface="Cambria Math" panose="02040503050406030204" pitchFamily="18" charset="0"/>
                                  </a:rPr>
                                  <m:t> </m:t>
                                </m:r>
                                <m:r>
                                  <a:rPr lang="en-US" b="0" i="1" smtClean="0">
                                    <a:latin typeface="Cambria Math" panose="02040503050406030204" pitchFamily="18" charset="0"/>
                                  </a:rPr>
                                  <m:t>𝑎𝑠𝑠𝑡𝑒𝑡𝑠</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𝐷𝑒𝑚𝑎𝑛𝑑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𝑏𝑜𝑛𝑑𝑠</m:t>
                                </m:r>
                                <m:r>
                                  <a:rPr lang="en-US" b="0" i="1" smtClean="0">
                                    <a:latin typeface="Cambria Math" panose="02040503050406030204" pitchFamily="18" charset="0"/>
                                    <a:ea typeface="Cambria Math" panose="02040503050406030204" pitchFamily="18" charset="0"/>
                                  </a:rPr>
                                  <m:t> ↓</m:t>
                                </m:r>
                              </m:oMath>
                            </m:oMathPara>
                          </a14:m>
                          <a:endParaRPr lang="en-US" dirty="0"/>
                        </a:p>
                      </a:txBody>
                      <a:tcPr/>
                    </a:tc>
                    <a:extLst>
                      <a:ext uri="{0D108BD9-81ED-4DB2-BD59-A6C34878D82A}">
                        <a16:rowId xmlns:a16="http://schemas.microsoft.com/office/drawing/2014/main" val="3237611648"/>
                      </a:ext>
                    </a:extLst>
                  </a:tr>
                </a:tbl>
              </a:graphicData>
            </a:graphic>
          </p:graphicFrame>
        </mc:Choice>
        <mc:Fallback xmlns="">
          <p:graphicFrame>
            <p:nvGraphicFramePr>
              <p:cNvPr id="13" name="Content Placeholder 12">
                <a:extLst>
                  <a:ext uri="{FF2B5EF4-FFF2-40B4-BE49-F238E27FC236}">
                    <a16:creationId xmlns:a16="http://schemas.microsoft.com/office/drawing/2014/main" id="{9F8CA443-F6F2-4FF0-BEDB-CFF3A4325150}"/>
                  </a:ext>
                </a:extLst>
              </p:cNvPr>
              <p:cNvGraphicFramePr>
                <a:graphicFrameLocks noGrp="1"/>
              </p:cNvGraphicFramePr>
              <p:nvPr>
                <p:ph idx="1"/>
                <p:extLst>
                  <p:ext uri="{D42A27DB-BD31-4B8C-83A1-F6EECF244321}">
                    <p14:modId xmlns:p14="http://schemas.microsoft.com/office/powerpoint/2010/main" val="3024528216"/>
                  </p:ext>
                </p:extLst>
              </p:nvPr>
            </p:nvGraphicFramePr>
            <p:xfrm>
              <a:off x="457200" y="1600200"/>
              <a:ext cx="8229600" cy="4269485"/>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1235977861"/>
                        </a:ext>
                      </a:extLst>
                    </a:gridCol>
                    <a:gridCol w="7086600">
                      <a:extLst>
                        <a:ext uri="{9D8B030D-6E8A-4147-A177-3AD203B41FA5}">
                          <a16:colId xmlns:a16="http://schemas.microsoft.com/office/drawing/2014/main" val="1849629948"/>
                        </a:ext>
                      </a:extLst>
                    </a:gridCol>
                  </a:tblGrid>
                  <a:tr h="1051178">
                    <a:tc>
                      <a:txBody>
                        <a:bodyPr/>
                        <a:lstStyle/>
                        <a:p>
                          <a:endParaRPr lang="en-US"/>
                        </a:p>
                      </a:txBody>
                      <a:tcPr anchor="ctr">
                        <a:blipFill>
                          <a:blip r:embed="rId2"/>
                          <a:stretch>
                            <a:fillRect l="-1064" t="-578" r="-619681" b="-310983"/>
                          </a:stretch>
                        </a:blipFill>
                      </a:tcPr>
                    </a:tc>
                    <a:tc>
                      <a:txBody>
                        <a:bodyPr/>
                        <a:lstStyle/>
                        <a:p>
                          <a:endParaRPr lang="en-US"/>
                        </a:p>
                      </a:txBody>
                      <a:tcPr>
                        <a:blipFill>
                          <a:blip r:embed="rId2"/>
                          <a:stretch>
                            <a:fillRect l="-16351" t="-578" r="-258" b="-310983"/>
                          </a:stretch>
                        </a:blipFill>
                      </a:tcPr>
                    </a:tc>
                    <a:extLst>
                      <a:ext uri="{0D108BD9-81ED-4DB2-BD59-A6C34878D82A}">
                        <a16:rowId xmlns:a16="http://schemas.microsoft.com/office/drawing/2014/main" val="1567572268"/>
                      </a:ext>
                    </a:extLst>
                  </a:tr>
                  <a:tr h="2273427">
                    <a:tc>
                      <a:txBody>
                        <a:bodyPr/>
                        <a:lstStyle/>
                        <a:p>
                          <a:endParaRPr lang="en-US"/>
                        </a:p>
                      </a:txBody>
                      <a:tcPr>
                        <a:blipFill>
                          <a:blip r:embed="rId2"/>
                          <a:stretch>
                            <a:fillRect l="-1064" t="-46649" r="-619681" b="-44236"/>
                          </a:stretch>
                        </a:blipFill>
                      </a:tcPr>
                    </a:tc>
                    <a:tc>
                      <a:txBody>
                        <a:bodyPr/>
                        <a:lstStyle/>
                        <a:p>
                          <a:endParaRPr lang="en-US"/>
                        </a:p>
                      </a:txBody>
                      <a:tcPr>
                        <a:blipFill>
                          <a:blip r:embed="rId2"/>
                          <a:stretch>
                            <a:fillRect l="-16351" t="-46649" r="-258" b="-44236"/>
                          </a:stretch>
                        </a:blipFill>
                      </a:tcPr>
                    </a:tc>
                    <a:extLst>
                      <a:ext uri="{0D108BD9-81ED-4DB2-BD59-A6C34878D82A}">
                        <a16:rowId xmlns:a16="http://schemas.microsoft.com/office/drawing/2014/main" val="2391085302"/>
                      </a:ext>
                    </a:extLst>
                  </a:tr>
                  <a:tr h="944880">
                    <a:tc>
                      <a:txBody>
                        <a:bodyPr/>
                        <a:lstStyle/>
                        <a:p>
                          <a:r>
                            <a:rPr lang="en-US" sz="1400" b="0" i="1" dirty="0"/>
                            <a:t>Expected Return on other assets</a:t>
                          </a:r>
                        </a:p>
                      </a:txBody>
                      <a:tcPr/>
                    </a:tc>
                    <a:tc>
                      <a:txBody>
                        <a:bodyPr/>
                        <a:lstStyle/>
                        <a:p>
                          <a:endParaRPr lang="en-US"/>
                        </a:p>
                      </a:txBody>
                      <a:tcPr>
                        <a:blipFill>
                          <a:blip r:embed="rId2"/>
                          <a:stretch>
                            <a:fillRect l="-16351" t="-352903" r="-258" b="-6452"/>
                          </a:stretch>
                        </a:blipFill>
                      </a:tcPr>
                    </a:tc>
                    <a:extLst>
                      <a:ext uri="{0D108BD9-81ED-4DB2-BD59-A6C34878D82A}">
                        <a16:rowId xmlns:a16="http://schemas.microsoft.com/office/drawing/2014/main" val="3237611648"/>
                      </a:ext>
                    </a:extLst>
                  </a:tr>
                </a:tbl>
              </a:graphicData>
            </a:graphic>
          </p:graphicFrame>
        </mc:Fallback>
      </mc:AlternateContent>
    </p:spTree>
    <p:extLst>
      <p:ext uri="{BB962C8B-B14F-4D97-AF65-F5344CB8AC3E}">
        <p14:creationId xmlns:p14="http://schemas.microsoft.com/office/powerpoint/2010/main" val="323447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Shift in the Demand Curve for Bonds</a:t>
            </a:r>
            <a:endParaRPr lang="en-IN" dirty="0"/>
          </a:p>
        </p:txBody>
      </p:sp>
      <p:pic>
        <p:nvPicPr>
          <p:cNvPr id="6" name="Picture 2" descr="The vertical axis is labeled &quot;Price of Bonds, P&quot; and the horizontal axis is labeled &quot;Quantity of Bonds, B.&quot; The line for demand (B d  sub 1) slopes downward from the upper left corner to the lower right corner. The points from top to bottom shown on the line are A, B, C, D, and E. The line for demand (B d sub 2) is a line parallel to the line for B d sub 1 right to it. The points on this line corresponding to the points shown on the line (B d sub 1) from top to bottom are A prime, B prime, C prime, D prime, and E prime. The arrows from (B d sub 1) to (B d sub 2) depict the shift in the demand curve. The text reads, &quot;An increase in the demand for bonds shifts the bond demand curve rightwa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471657"/>
            <a:ext cx="6126480" cy="454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88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Demand for Bonds</a:t>
            </a:r>
            <a:endParaRPr lang="en-IN" dirty="0"/>
          </a:p>
        </p:txBody>
      </p:sp>
      <p:sp>
        <p:nvSpPr>
          <p:cNvPr id="3" name="Content Placeholder 2"/>
          <p:cNvSpPr>
            <a:spLocks noGrp="1"/>
          </p:cNvSpPr>
          <p:nvPr>
            <p:ph idx="1"/>
          </p:nvPr>
        </p:nvSpPr>
        <p:spPr>
          <a:xfrm>
            <a:off x="457200" y="1600201"/>
            <a:ext cx="8229600" cy="457200"/>
          </a:xfrm>
        </p:spPr>
        <p:txBody>
          <a:bodyPr/>
          <a:lstStyle/>
          <a:p>
            <a:pPr marL="0" indent="0" algn="ctr">
              <a:buNone/>
            </a:pPr>
            <a:r>
              <a:rPr lang="en-IN" b="1" dirty="0"/>
              <a:t>Summary Table 2</a:t>
            </a:r>
          </a:p>
        </p:txBody>
      </p:sp>
      <p:pic>
        <p:nvPicPr>
          <p:cNvPr id="4" name="Picture 3" descr="The vertical axis is labeled &quot;P&quot; and the horizontal axis is labeled &quot;B.&quot; The line for demand B d sub 1 slopes downward. A line parallel to this line on the right side shows the new demand line (B d sub 2). A right arrow pointing from (B d sub 1) to (B d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453" y="2080890"/>
            <a:ext cx="3695094" cy="4324241"/>
          </a:xfrm>
          <a:prstGeom prst="rect">
            <a:avLst/>
          </a:prstGeom>
        </p:spPr>
      </p:pic>
    </p:spTree>
    <p:extLst>
      <p:ext uri="{BB962C8B-B14F-4D97-AF65-F5344CB8AC3E}">
        <p14:creationId xmlns:p14="http://schemas.microsoft.com/office/powerpoint/2010/main" val="47485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Bonds </a:t>
            </a:r>
            <a:r>
              <a:rPr lang="en-US" sz="2000" b="0" dirty="0"/>
              <a:t>(1 of 2)</a:t>
            </a:r>
            <a:endParaRPr lang="en-IN"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Shifts in the supply for bonds:</a:t>
            </a:r>
          </a:p>
          <a:p>
            <a:pPr lvl="1">
              <a:spcBef>
                <a:spcPct val="50000"/>
              </a:spcBef>
            </a:pPr>
            <a:r>
              <a:rPr lang="en-US" sz="2000" b="1" dirty="0">
                <a:ea typeface="ヒラギノ角ゴ Pro W3" charset="-128"/>
              </a:rPr>
              <a:t>Expected profitability of investment opportunities</a:t>
            </a:r>
            <a:r>
              <a:rPr lang="en-US" sz="2000" dirty="0">
                <a:ea typeface="ヒラギノ角ゴ Pro W3" charset="-128"/>
              </a:rPr>
              <a:t>: in an expansion, the supply curve shifts to the right</a:t>
            </a:r>
          </a:p>
          <a:p>
            <a:pPr lvl="1">
              <a:spcBef>
                <a:spcPct val="50000"/>
              </a:spcBef>
            </a:pPr>
            <a:r>
              <a:rPr lang="en-US" sz="2000" b="1" dirty="0">
                <a:ea typeface="ヒラギノ角ゴ Pro W3" charset="-128"/>
              </a:rPr>
              <a:t>Expected inflation</a:t>
            </a:r>
            <a:r>
              <a:rPr lang="en-US" sz="2000" dirty="0">
                <a:ea typeface="ヒラギノ角ゴ Pro W3" charset="-128"/>
              </a:rPr>
              <a:t>: an increase in expected inflation lowers the real costs of borrowing, shifts the supply curve for bonds to the right</a:t>
            </a:r>
          </a:p>
          <a:p>
            <a:pPr lvl="1">
              <a:spcBef>
                <a:spcPct val="50000"/>
              </a:spcBef>
            </a:pPr>
            <a:r>
              <a:rPr lang="en-US" sz="2000" b="1" dirty="0">
                <a:ea typeface="ヒラギノ角ゴ Pro W3" charset="-128"/>
              </a:rPr>
              <a:t>Government budget</a:t>
            </a:r>
            <a:r>
              <a:rPr lang="en-US" sz="2000" dirty="0">
                <a:ea typeface="ヒラギノ角ゴ Pro W3" charset="-128"/>
              </a:rPr>
              <a:t>: increased budget deficits, financed by government bonds, shift the supply curve to the right</a:t>
            </a:r>
            <a:endParaRPr lang="en-IN" sz="2000" dirty="0"/>
          </a:p>
        </p:txBody>
      </p:sp>
    </p:spTree>
    <p:extLst>
      <p:ext uri="{BB962C8B-B14F-4D97-AF65-F5344CB8AC3E}">
        <p14:creationId xmlns:p14="http://schemas.microsoft.com/office/powerpoint/2010/main" val="3982251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Bonds </a:t>
            </a:r>
            <a:r>
              <a:rPr lang="en-US" sz="2000" b="0" dirty="0"/>
              <a:t>(2 of 2)</a:t>
            </a:r>
            <a:endParaRPr lang="en-IN" dirty="0"/>
          </a:p>
        </p:txBody>
      </p:sp>
      <p:sp>
        <p:nvSpPr>
          <p:cNvPr id="3" name="Content Placeholder 2"/>
          <p:cNvSpPr>
            <a:spLocks noGrp="1"/>
          </p:cNvSpPr>
          <p:nvPr>
            <p:ph idx="1"/>
          </p:nvPr>
        </p:nvSpPr>
        <p:spPr>
          <a:xfrm>
            <a:off x="457200" y="1600201"/>
            <a:ext cx="8229600" cy="491489"/>
          </a:xfrm>
        </p:spPr>
        <p:txBody>
          <a:bodyPr/>
          <a:lstStyle/>
          <a:p>
            <a:pPr marL="0" indent="0" algn="ctr">
              <a:buNone/>
            </a:pPr>
            <a:r>
              <a:rPr lang="en-IN" b="1" dirty="0"/>
              <a:t>Summary Table 3</a:t>
            </a:r>
          </a:p>
        </p:txBody>
      </p:sp>
      <p:pic>
        <p:nvPicPr>
          <p:cNvPr id="5" name="Picture 4" descr="The vertical axis is labeled &quot;P&quot; and the horizontal axis is labeled &quot;B.&quot; The line for supply (B s sub 1) slopes upward. A line parallel to this line on the right side shows the new supply line (B s sub 2). A right arrow pointing from (B s sub 1) to (B s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413" y="2152828"/>
            <a:ext cx="5249175" cy="4185135"/>
          </a:xfrm>
          <a:prstGeom prst="rect">
            <a:avLst/>
          </a:prstGeom>
        </p:spPr>
      </p:pic>
    </p:spTree>
    <p:extLst>
      <p:ext uri="{BB962C8B-B14F-4D97-AF65-F5344CB8AC3E}">
        <p14:creationId xmlns:p14="http://schemas.microsoft.com/office/powerpoint/2010/main" val="64760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546628"/>
          </a:xfrm>
        </p:spPr>
        <p:txBody>
          <a:bodyPr/>
          <a:lstStyle/>
          <a:p>
            <a:r>
              <a:rPr lang="en-US" dirty="0"/>
              <a:t>Figure 3 Shift in the Supply Curve for Bonds</a:t>
            </a:r>
            <a:endParaRPr lang="en-IN" dirty="0"/>
          </a:p>
        </p:txBody>
      </p:sp>
      <p:pic>
        <p:nvPicPr>
          <p:cNvPr id="7" name="Picture 2" descr="A graph shows shift in the supply curve for bonds.&#10;The vertical axis is labeled &quot;Price of Bonds, P&quot; and the horizontal axis is labeled &quot;Quantity of Bonds, B.&quot; The line for supply (B s sub 1) slopes upward from the lower left corner to the upper right corner. The points from bottom to top shown on the line are F, G, C, H, and I. Another line for supply (B s sub 2) slopes upward from the lower left corner to the upper right corner, following a similar path as B s sub 1. The points from bottom to top shown on the line are F’, G’, C’, H’, and I’.  Two rightward arrows point from B s sub 1 toward B s sub 2. A corresponding label reads “An increase in the supply of bonds shifts the bond supply curve right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0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47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9E42-DC0D-49F1-9AFA-C8FBB791DB97}"/>
              </a:ext>
            </a:extLst>
          </p:cNvPr>
          <p:cNvSpPr>
            <a:spLocks noGrp="1"/>
          </p:cNvSpPr>
          <p:nvPr>
            <p:ph type="title"/>
          </p:nvPr>
        </p:nvSpPr>
        <p:spPr/>
        <p:txBody>
          <a:bodyPr/>
          <a:lstStyle/>
          <a:p>
            <a:r>
              <a:rPr lang="en-US" dirty="0"/>
              <a:t>Interest Rate Behavior </a:t>
            </a:r>
          </a:p>
        </p:txBody>
      </p:sp>
      <p:sp>
        <p:nvSpPr>
          <p:cNvPr id="3" name="Content Placeholder 2">
            <a:extLst>
              <a:ext uri="{FF2B5EF4-FFF2-40B4-BE49-F238E27FC236}">
                <a16:creationId xmlns:a16="http://schemas.microsoft.com/office/drawing/2014/main" id="{C300B41B-E109-4AE3-B1D0-5B03289D7FF0}"/>
              </a:ext>
            </a:extLst>
          </p:cNvPr>
          <p:cNvSpPr>
            <a:spLocks noGrp="1"/>
          </p:cNvSpPr>
          <p:nvPr>
            <p:ph idx="1"/>
          </p:nvPr>
        </p:nvSpPr>
        <p:spPr/>
        <p:txBody>
          <a:bodyPr/>
          <a:lstStyle/>
          <a:p>
            <a:r>
              <a:rPr lang="en-US" sz="2000" dirty="0"/>
              <a:t>We now can use our knowledge of how supply and demand curves shift to analyze how the </a:t>
            </a:r>
            <a:r>
              <a:rPr lang="en-US" sz="2000" b="1" dirty="0"/>
              <a:t>equilibrium interest rate </a:t>
            </a:r>
            <a:r>
              <a:rPr lang="en-US" sz="2000" dirty="0"/>
              <a:t>can change. </a:t>
            </a:r>
          </a:p>
          <a:p>
            <a:r>
              <a:rPr lang="en-US" sz="2000" dirty="0"/>
              <a:t>The best way to do this is to pursue several applications (such as the response to expected inflation and business cycle) that are particularly relevant </a:t>
            </a:r>
            <a:r>
              <a:rPr lang="en-US" sz="2000" u="sng" dirty="0"/>
              <a:t>to our understanding of how monetary policy affects interest rates</a:t>
            </a:r>
            <a:r>
              <a:rPr lang="en-US" sz="2000" dirty="0"/>
              <a:t>. </a:t>
            </a:r>
          </a:p>
          <a:p>
            <a:r>
              <a:rPr lang="en-US" sz="2000" dirty="0"/>
              <a:t>In studying these applications, keep two things in mind: </a:t>
            </a:r>
          </a:p>
          <a:p>
            <a:pPr marL="914400" lvl="1" indent="-457200">
              <a:buFont typeface="+mj-lt"/>
              <a:buAutoNum type="arabicPeriod"/>
            </a:pPr>
            <a:r>
              <a:rPr lang="en-US" sz="1800" dirty="0"/>
              <a:t>When we examine the effect of a variable change, remember we are assuming that all other variables are unchanged; that is, we are making use of the </a:t>
            </a:r>
            <a:r>
              <a:rPr lang="en-US" sz="1800" b="1" dirty="0"/>
              <a:t>ceteris paribus </a:t>
            </a:r>
            <a:r>
              <a:rPr lang="en-US" sz="1800" dirty="0"/>
              <a:t>assumption. </a:t>
            </a:r>
          </a:p>
          <a:p>
            <a:pPr marL="914400" lvl="1" indent="-457200">
              <a:buFont typeface="+mj-lt"/>
              <a:buAutoNum type="arabicPeriod"/>
            </a:pPr>
            <a:r>
              <a:rPr lang="en-US" sz="1800" dirty="0"/>
              <a:t>Remember that </a:t>
            </a:r>
            <a:r>
              <a:rPr lang="en-US" sz="1800" b="1" dirty="0"/>
              <a:t>the interest rate is negatively related to the bond price</a:t>
            </a:r>
            <a:r>
              <a:rPr lang="en-US" sz="1800" dirty="0"/>
              <a:t>, so when the equilibrium bond price rises, the equilibrium interest rate falls and vice versa. </a:t>
            </a:r>
          </a:p>
        </p:txBody>
      </p:sp>
    </p:spTree>
    <p:extLst>
      <p:ext uri="{BB962C8B-B14F-4D97-AF65-F5344CB8AC3E}">
        <p14:creationId xmlns:p14="http://schemas.microsoft.com/office/powerpoint/2010/main" val="72740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Response to a Change in Expected Inflation (The Fisher Effect)</a:t>
            </a:r>
            <a:endParaRPr lang="en-IN" dirty="0"/>
          </a:p>
        </p:txBody>
      </p:sp>
      <p:pic>
        <p:nvPicPr>
          <p:cNvPr id="4" name="Picture 2" descr="The vertical axis is labeled &quot;Price of Bonds, P&quot; and the horizontal axis is labeled &quot;Quantity of Bonds, B.&quot; The line for supply (B s sub 1) slopes upward from the lower left corner to the upper right corner. The line supply (B s sub 2) is a line parallel to the line  (B s sub 1). The arrow pointing from (B s sub 1) to (B s sub 2) depicts the right shift in supply curve. The line for demand (B d sub 1) slopes downward from the upper left corner to the lower right corner intersecting the line for (B s sub 1) at point 1 (price equals P1). The line for demand (B d sub 2) is a line parallel to the line  (B d sub 1), intersecting the line (B s sub 2) at point 2 (price equals P 2). The arrow from (B d sub 1) to (B d sub 2) depicts the left shift in the demand curve. The three steps shown on the graph are:&#10;Step 1. A rise in expected inflation shifts the bond demand curve leftward . . .&#10;Step 2. and shifts the bond supply curve rightward . . .&#10;Step 3. causing the price of bonds to fall and the&#10;equilibrium interest rate to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2232102"/>
            <a:ext cx="7360920" cy="36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7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728C-B3F7-42BC-85F2-BDF31965967D}"/>
              </a:ext>
            </a:extLst>
          </p:cNvPr>
          <p:cNvSpPr>
            <a:spLocks noGrp="1"/>
          </p:cNvSpPr>
          <p:nvPr>
            <p:ph type="title"/>
          </p:nvPr>
        </p:nvSpPr>
        <p:spPr/>
        <p:txBody>
          <a:bodyPr/>
          <a:lstStyle/>
          <a:p>
            <a:r>
              <a:rPr lang="en-US" dirty="0"/>
              <a:t>Expected Inflation and Interest Rate:</a:t>
            </a:r>
            <a:br>
              <a:rPr lang="en-US" dirty="0"/>
            </a:br>
            <a:r>
              <a:rPr lang="en-US" dirty="0"/>
              <a:t>Fisher Effect</a:t>
            </a:r>
          </a:p>
        </p:txBody>
      </p:sp>
      <p:sp>
        <p:nvSpPr>
          <p:cNvPr id="3" name="Content Placeholder 2">
            <a:extLst>
              <a:ext uri="{FF2B5EF4-FFF2-40B4-BE49-F238E27FC236}">
                <a16:creationId xmlns:a16="http://schemas.microsoft.com/office/drawing/2014/main" id="{D2ED8126-8AAB-4987-9435-F9C7C03306A9}"/>
              </a:ext>
            </a:extLst>
          </p:cNvPr>
          <p:cNvSpPr>
            <a:spLocks noGrp="1"/>
          </p:cNvSpPr>
          <p:nvPr>
            <p:ph idx="1"/>
          </p:nvPr>
        </p:nvSpPr>
        <p:spPr/>
        <p:txBody>
          <a:bodyPr/>
          <a:lstStyle/>
          <a:p>
            <a:pPr marL="0" indent="0">
              <a:buNone/>
            </a:pPr>
            <a:r>
              <a:rPr lang="en-US" sz="2000" i="1" dirty="0">
                <a:solidFill>
                  <a:schemeClr val="bg2"/>
                </a:solidFill>
              </a:rPr>
              <a:t>Expected Inflation and Demand</a:t>
            </a:r>
          </a:p>
          <a:p>
            <a:pPr marL="0" indent="0">
              <a:buNone/>
            </a:pPr>
            <a:r>
              <a:rPr lang="en-US" sz="1800" dirty="0"/>
              <a:t>If </a:t>
            </a:r>
            <a:r>
              <a:rPr lang="en-US" sz="1800" b="1" dirty="0"/>
              <a:t>expected inflation rises</a:t>
            </a:r>
            <a:r>
              <a:rPr lang="en-US" sz="1800" dirty="0"/>
              <a:t>, the expected return on bonds relative to real assets falls for any given bond price and interest rate. As a result, the </a:t>
            </a:r>
            <a:r>
              <a:rPr lang="en-US" sz="1800" b="1" dirty="0"/>
              <a:t>demand for bonds falls</a:t>
            </a:r>
            <a:r>
              <a:rPr lang="en-US" sz="1800" dirty="0"/>
              <a:t>, and the demand curve shifts to the left.</a:t>
            </a:r>
            <a:endParaRPr lang="en-US" sz="2000" dirty="0"/>
          </a:p>
          <a:p>
            <a:pPr marL="0" indent="0">
              <a:buNone/>
            </a:pPr>
            <a:r>
              <a:rPr lang="en-US" sz="2000" i="1" dirty="0">
                <a:solidFill>
                  <a:schemeClr val="bg2"/>
                </a:solidFill>
              </a:rPr>
              <a:t>Expected Inflation and Supply</a:t>
            </a:r>
          </a:p>
          <a:p>
            <a:pPr marL="0" indent="0">
              <a:buNone/>
            </a:pPr>
            <a:r>
              <a:rPr lang="en-US" sz="1800" dirty="0"/>
              <a:t>The </a:t>
            </a:r>
            <a:r>
              <a:rPr lang="en-US" sz="1800" b="1" dirty="0"/>
              <a:t>rise in expected inflation </a:t>
            </a:r>
            <a:r>
              <a:rPr lang="en-US" sz="1800" dirty="0"/>
              <a:t>also shifts the supply curve. At any given bond price and interest rate, the real cost of borrowing declines, causing the </a:t>
            </a:r>
            <a:r>
              <a:rPr lang="en-US" sz="1800" b="1" dirty="0"/>
              <a:t>quantity of bonds supplied to increase </a:t>
            </a:r>
            <a:r>
              <a:rPr lang="en-US" sz="1800" dirty="0"/>
              <a:t>and the supply curve to shift.</a:t>
            </a:r>
          </a:p>
          <a:p>
            <a:pPr marL="0" indent="0">
              <a:buNone/>
            </a:pPr>
            <a:r>
              <a:rPr lang="en-US" sz="2000" i="1" dirty="0">
                <a:solidFill>
                  <a:schemeClr val="bg2"/>
                </a:solidFill>
              </a:rPr>
              <a:t>Fisher Effect</a:t>
            </a:r>
          </a:p>
          <a:p>
            <a:pPr marL="0" indent="0">
              <a:buNone/>
            </a:pPr>
            <a:r>
              <a:rPr lang="en-US" sz="2000" dirty="0"/>
              <a:t>            </a:t>
            </a:r>
            <a:r>
              <a:rPr lang="en-US" sz="2000" b="1" i="1" dirty="0"/>
              <a:t>When expected inflation rises, interest rates will rise.</a:t>
            </a:r>
          </a:p>
          <a:p>
            <a:pPr marL="0" indent="0">
              <a:buNone/>
            </a:pPr>
            <a:r>
              <a:rPr lang="en-US" sz="2000" dirty="0"/>
              <a:t>Consequently, many economists recommend that inflation must be kept low if we want to keep nominal interest rates low.</a:t>
            </a:r>
          </a:p>
          <a:p>
            <a:pPr marL="0" indent="0">
              <a:buNone/>
            </a:pPr>
            <a:endParaRPr lang="en-US" sz="2000" b="1" i="1" dirty="0"/>
          </a:p>
          <a:p>
            <a:pPr marL="0" indent="0">
              <a:buNone/>
            </a:pPr>
            <a:endParaRPr lang="en-US" sz="2000" i="1" dirty="0">
              <a:solidFill>
                <a:schemeClr val="bg2"/>
              </a:solidFill>
            </a:endParaRPr>
          </a:p>
          <a:p>
            <a:pPr marL="0" indent="0">
              <a:buNone/>
            </a:pPr>
            <a:endParaRPr lang="en-US" sz="2000" i="1" dirty="0">
              <a:solidFill>
                <a:schemeClr val="bg2"/>
              </a:solidFill>
            </a:endParaRPr>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38245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endParaRPr lang="en-IN" dirty="0"/>
          </a:p>
        </p:txBody>
      </p:sp>
      <p:sp>
        <p:nvSpPr>
          <p:cNvPr id="3" name="Content Placeholder 2"/>
          <p:cNvSpPr>
            <a:spLocks noGrp="1"/>
          </p:cNvSpPr>
          <p:nvPr>
            <p:ph idx="1"/>
          </p:nvPr>
        </p:nvSpPr>
        <p:spPr/>
        <p:txBody>
          <a:bodyPr/>
          <a:lstStyle/>
          <a:p>
            <a:r>
              <a:rPr lang="en-US" sz="2000" dirty="0">
                <a:ea typeface="ヒラギノ角ゴ Pro W3" charset="-128"/>
              </a:rPr>
              <a:t>Describe the connection between the bond market and the money market through the liquidity preference framework.</a:t>
            </a:r>
          </a:p>
          <a:p>
            <a:r>
              <a:rPr lang="en-US" sz="2000" dirty="0">
                <a:ea typeface="ヒラギノ角ゴ Pro W3" charset="-128"/>
              </a:rPr>
              <a:t>List and describe the factors that affect the money market and the equilibrium interest rate.</a:t>
            </a:r>
          </a:p>
          <a:p>
            <a:r>
              <a:rPr lang="en-US" sz="2000" dirty="0">
                <a:ea typeface="ヒラギノ角ゴ Pro W3" charset="-128"/>
              </a:rPr>
              <a:t>Identify and illustrate the effects on the interest rate of changes in money growth over time.</a:t>
            </a:r>
            <a:endParaRPr lang="en-IN" sz="2000" dirty="0"/>
          </a:p>
        </p:txBody>
      </p:sp>
    </p:spTree>
    <p:extLst>
      <p:ext uri="{BB962C8B-B14F-4D97-AF65-F5344CB8AC3E}">
        <p14:creationId xmlns:p14="http://schemas.microsoft.com/office/powerpoint/2010/main" val="1302235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5 Expected Inflation and Interest Rates (Three-Month Treasury Bills), 1953–2017</a:t>
            </a:r>
            <a:endParaRPr lang="en-IN" sz="3200" dirty="0"/>
          </a:p>
        </p:txBody>
      </p:sp>
      <p:pic>
        <p:nvPicPr>
          <p:cNvPr id="6" name="Picture 2" descr="The vertical axis is labeled &quot;Interest Rate (percent)&quot; and ranges from 0 to 20 in increments of 4. The horizontal axis lists dates from 1955 to 2015 in 5-year increments. The line for expected inflation and interest rate show fluctuating trend over the years and follow similar trend. The line for expected inflation begins at3.25 percent in 1953 and with slight fluctuations reaches 4.0 percent by 1965. The line moves further to 16 percent by 1980 and declines thereafter. The line falls to 8 percent by 1990, 1 percent by 2005, and 0 percent by 2010. The line remains unchanged thereafter. &#10;The line for interest rate starts at 3.5 percent in 1953 and with slight fluctuations registers a net growth. The line reaches a value of 8 percent by 1970 and to an all time high value of 20 percent by 1982. The line declines thereafter and falls to 9 percent by 1985, 4 percent by 1993, and to 0 percent by 2003. The line recovers the following year but falls below the 0 percent mark by 2008. The line comes to 0 percent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 y="1752600"/>
            <a:ext cx="7479792" cy="28686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172891"/>
            <a:ext cx="8229600" cy="927146"/>
          </a:xfrm>
        </p:spPr>
        <p:txBody>
          <a:bodyPr/>
          <a:lstStyle/>
          <a:p>
            <a:pPr marL="0" indent="0">
              <a:buNone/>
            </a:pPr>
            <a:r>
              <a:rPr lang="en-IN" sz="1200" i="1" dirty="0"/>
              <a:t>Sources: </a:t>
            </a:r>
            <a:r>
              <a:rPr lang="en-IN" sz="1200" dirty="0"/>
              <a:t>Federal Reserve Bank of St. Louis FRED database: </a:t>
            </a:r>
            <a:r>
              <a:rPr lang="en-IN" sz="1200" dirty="0">
                <a:hlinkClick r:id="rId3"/>
              </a:rPr>
              <a:t>https://fred.stlouisfed.org/series/TB3M</a:t>
            </a:r>
            <a:r>
              <a:rPr lang="en-IN" sz="1200" dirty="0"/>
              <a:t>; </a:t>
            </a:r>
            <a:r>
              <a:rPr lang="en-IN" sz="1200" dirty="0">
                <a:hlinkClick r:id="rId4"/>
              </a:rPr>
              <a:t>https://fred.stlouisfed.org/series/CPIAUCSL.S</a:t>
            </a:r>
            <a:r>
              <a:rPr lang="en-IN" sz="1200" dirty="0"/>
              <a:t>. Expected inflation calculated using procedures outlined in Frederic S. </a:t>
            </a:r>
            <a:r>
              <a:rPr lang="en-IN" sz="1200" dirty="0" err="1"/>
              <a:t>Mishkin</a:t>
            </a:r>
            <a:r>
              <a:rPr lang="en-IN" sz="1200" dirty="0"/>
              <a:t>, “The Real Interest Rate: An </a:t>
            </a:r>
            <a:r>
              <a:rPr lang="en-IN" sz="1200" dirty="0" err="1"/>
              <a:t>EmpiricalInvestigation</a:t>
            </a:r>
            <a:r>
              <a:rPr lang="en-IN" sz="1200" dirty="0"/>
              <a:t>,” </a:t>
            </a:r>
            <a:r>
              <a:rPr lang="en-IN" sz="1200" i="1" dirty="0"/>
              <a:t>Carnegie-Rochester Conference Series on Public Policy </a:t>
            </a:r>
            <a:r>
              <a:rPr lang="en-IN" sz="1200" dirty="0"/>
              <a:t>15 (1981): 151–200. These procedures involve estimating expected inflation as a function of past interest rates, inflation, and time trends.</a:t>
            </a:r>
          </a:p>
        </p:txBody>
      </p:sp>
    </p:spTree>
    <p:extLst>
      <p:ext uri="{BB962C8B-B14F-4D97-AF65-F5344CB8AC3E}">
        <p14:creationId xmlns:p14="http://schemas.microsoft.com/office/powerpoint/2010/main" val="303143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54FE-0F4D-4920-B0A4-8A9F889CBB65}"/>
              </a:ext>
            </a:extLst>
          </p:cNvPr>
          <p:cNvSpPr>
            <a:spLocks noGrp="1"/>
          </p:cNvSpPr>
          <p:nvPr>
            <p:ph type="title"/>
          </p:nvPr>
        </p:nvSpPr>
        <p:spPr/>
        <p:txBody>
          <a:bodyPr/>
          <a:lstStyle/>
          <a:p>
            <a:r>
              <a:rPr lang="en-US" dirty="0"/>
              <a:t>Business Cycle and Interest Rate </a:t>
            </a:r>
            <a:r>
              <a:rPr lang="en-US" sz="2000" b="0" dirty="0"/>
              <a:t>(1 of 3)</a:t>
            </a:r>
          </a:p>
        </p:txBody>
      </p:sp>
      <p:sp>
        <p:nvSpPr>
          <p:cNvPr id="3" name="Content Placeholder 2">
            <a:extLst>
              <a:ext uri="{FF2B5EF4-FFF2-40B4-BE49-F238E27FC236}">
                <a16:creationId xmlns:a16="http://schemas.microsoft.com/office/drawing/2014/main" id="{630A38AE-E956-4000-8664-6F537A85B531}"/>
              </a:ext>
            </a:extLst>
          </p:cNvPr>
          <p:cNvSpPr>
            <a:spLocks noGrp="1"/>
          </p:cNvSpPr>
          <p:nvPr>
            <p:ph idx="1"/>
          </p:nvPr>
        </p:nvSpPr>
        <p:spPr/>
        <p:txBody>
          <a:bodyPr/>
          <a:lstStyle/>
          <a:p>
            <a:r>
              <a:rPr lang="en-US" sz="2000" dirty="0"/>
              <a:t> In a business cycle expansion, the amounts of goods and services being produced in the economy increase, so national income rises.</a:t>
            </a:r>
          </a:p>
          <a:p>
            <a:pPr marL="0" indent="0">
              <a:buNone/>
            </a:pPr>
            <a:r>
              <a:rPr lang="en-US" sz="2000" b="1" dirty="0">
                <a:solidFill>
                  <a:schemeClr val="bg2"/>
                </a:solidFill>
              </a:rPr>
              <a:t>Supply of Bonds</a:t>
            </a:r>
          </a:p>
          <a:p>
            <a:r>
              <a:rPr lang="en-US" sz="2000" dirty="0"/>
              <a:t>When this occurs, businesses are more willing to borrow because they are likely to have many profitable investment opportunities for which they need financing.</a:t>
            </a:r>
          </a:p>
          <a:p>
            <a:r>
              <a:rPr lang="en-US" sz="2000" dirty="0"/>
              <a:t> Hence, at a given bond price, the quantity of bonds that firms want to sell (that is, the supply of bonds) will increase. </a:t>
            </a:r>
          </a:p>
          <a:p>
            <a:endParaRPr lang="en-US" sz="2000" dirty="0"/>
          </a:p>
        </p:txBody>
      </p:sp>
    </p:spTree>
    <p:extLst>
      <p:ext uri="{BB962C8B-B14F-4D97-AF65-F5344CB8AC3E}">
        <p14:creationId xmlns:p14="http://schemas.microsoft.com/office/powerpoint/2010/main" val="154589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9AD7-A666-446E-B35C-0E75102A83C1}"/>
              </a:ext>
            </a:extLst>
          </p:cNvPr>
          <p:cNvSpPr>
            <a:spLocks noGrp="1"/>
          </p:cNvSpPr>
          <p:nvPr>
            <p:ph type="title"/>
          </p:nvPr>
        </p:nvSpPr>
        <p:spPr/>
        <p:txBody>
          <a:bodyPr/>
          <a:lstStyle/>
          <a:p>
            <a:r>
              <a:rPr lang="en-US" dirty="0"/>
              <a:t>Business Cycle and Interest Rate </a:t>
            </a:r>
            <a:r>
              <a:rPr lang="en-US" sz="2000" b="0" dirty="0"/>
              <a:t>(2 of 3)</a:t>
            </a:r>
            <a:endParaRPr lang="en-US" dirty="0"/>
          </a:p>
        </p:txBody>
      </p:sp>
      <p:sp>
        <p:nvSpPr>
          <p:cNvPr id="3" name="Content Placeholder 2">
            <a:extLst>
              <a:ext uri="{FF2B5EF4-FFF2-40B4-BE49-F238E27FC236}">
                <a16:creationId xmlns:a16="http://schemas.microsoft.com/office/drawing/2014/main" id="{9A728AB2-6192-4235-90C3-54A7D4C18C45}"/>
              </a:ext>
            </a:extLst>
          </p:cNvPr>
          <p:cNvSpPr>
            <a:spLocks noGrp="1"/>
          </p:cNvSpPr>
          <p:nvPr>
            <p:ph idx="1"/>
          </p:nvPr>
        </p:nvSpPr>
        <p:spPr/>
        <p:txBody>
          <a:bodyPr/>
          <a:lstStyle/>
          <a:p>
            <a:pPr marL="0" indent="0">
              <a:buNone/>
            </a:pPr>
            <a:r>
              <a:rPr lang="en-US" sz="2000" b="1" dirty="0">
                <a:solidFill>
                  <a:schemeClr val="bg2"/>
                </a:solidFill>
              </a:rPr>
              <a:t>Demand for Bonds</a:t>
            </a:r>
          </a:p>
          <a:p>
            <a:pPr marL="0" indent="0">
              <a:buNone/>
            </a:pPr>
            <a:r>
              <a:rPr lang="en-US" sz="2000" dirty="0"/>
              <a:t>Expansion in the economy also affects the demand for bonds. As the economy expands, wealth is likely to increase, and the theory of portfolio choice tells us that the demand for bonds will rise as well.</a:t>
            </a:r>
          </a:p>
          <a:p>
            <a:pPr marL="0" indent="0">
              <a:buNone/>
            </a:pPr>
            <a:endParaRPr lang="en-US" sz="2000" dirty="0"/>
          </a:p>
          <a:p>
            <a:r>
              <a:rPr lang="en-US" sz="2000" dirty="0"/>
              <a:t>Business cycle expansion leads both the supply and demand curves to shifted to the right.</a:t>
            </a:r>
          </a:p>
          <a:p>
            <a:pPr lvl="1"/>
            <a:r>
              <a:rPr lang="en-US" sz="2000" u="sng" dirty="0"/>
              <a:t>Depending on whether the supply curve shifts more than the demand curve or vice versa</a:t>
            </a:r>
            <a:r>
              <a:rPr lang="en-US" sz="2000" dirty="0"/>
              <a:t>, the new equilibrium interest rate can either rise or fall. </a:t>
            </a:r>
          </a:p>
          <a:p>
            <a:endParaRPr lang="en-US" sz="2000" dirty="0"/>
          </a:p>
        </p:txBody>
      </p:sp>
    </p:spTree>
    <p:extLst>
      <p:ext uri="{BB962C8B-B14F-4D97-AF65-F5344CB8AC3E}">
        <p14:creationId xmlns:p14="http://schemas.microsoft.com/office/powerpoint/2010/main" val="2410066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2432-98B9-4E56-BBB2-B9F0818F4345}"/>
              </a:ext>
            </a:extLst>
          </p:cNvPr>
          <p:cNvSpPr>
            <a:spLocks noGrp="1"/>
          </p:cNvSpPr>
          <p:nvPr>
            <p:ph type="title"/>
          </p:nvPr>
        </p:nvSpPr>
        <p:spPr/>
        <p:txBody>
          <a:bodyPr/>
          <a:lstStyle/>
          <a:p>
            <a:r>
              <a:rPr lang="en-US" dirty="0"/>
              <a:t>Business Cycle and Interest Rate </a:t>
            </a:r>
            <a:r>
              <a:rPr lang="en-US" sz="2000" b="0" dirty="0"/>
              <a:t>(3 of 3)</a:t>
            </a:r>
            <a:endParaRPr lang="en-US" dirty="0"/>
          </a:p>
        </p:txBody>
      </p:sp>
      <p:sp>
        <p:nvSpPr>
          <p:cNvPr id="3" name="Content Placeholder 2">
            <a:extLst>
              <a:ext uri="{FF2B5EF4-FFF2-40B4-BE49-F238E27FC236}">
                <a16:creationId xmlns:a16="http://schemas.microsoft.com/office/drawing/2014/main" id="{07A7AC87-9CFF-48C2-B087-CB6294BE3BE0}"/>
              </a:ext>
            </a:extLst>
          </p:cNvPr>
          <p:cNvSpPr>
            <a:spLocks noGrp="1"/>
          </p:cNvSpPr>
          <p:nvPr>
            <p:ph idx="1"/>
          </p:nvPr>
        </p:nvSpPr>
        <p:spPr/>
        <p:txBody>
          <a:bodyPr/>
          <a:lstStyle/>
          <a:p>
            <a:r>
              <a:rPr lang="en-US" sz="2000" dirty="0"/>
              <a:t>The supply and demand analysis used here gives us an </a:t>
            </a:r>
            <a:r>
              <a:rPr lang="en-US" sz="2000" b="1" dirty="0"/>
              <a:t>ambiguous</a:t>
            </a:r>
            <a:r>
              <a:rPr lang="en-US" sz="2000" dirty="0"/>
              <a:t> answer to the question of what happens to interest rates in a business cycle expansion. </a:t>
            </a:r>
          </a:p>
          <a:p>
            <a:r>
              <a:rPr lang="en-US" sz="2000" dirty="0"/>
              <a:t>In Figure 6, the </a:t>
            </a:r>
            <a:r>
              <a:rPr lang="en-US" sz="2000" b="1" dirty="0"/>
              <a:t>shift in the supply curve is greater </a:t>
            </a:r>
            <a:r>
              <a:rPr lang="en-US" sz="2000" dirty="0"/>
              <a:t>than the shift in the demand curve, causing the equilibrium bond price to fall and interest rate to rise.</a:t>
            </a:r>
          </a:p>
          <a:p>
            <a:pPr lvl="1"/>
            <a:r>
              <a:rPr lang="en-US" sz="2000" dirty="0"/>
              <a:t>This is the outcome we mostly see in the data. </a:t>
            </a:r>
            <a:endParaRPr lang="en-US" dirty="0"/>
          </a:p>
          <a:p>
            <a:r>
              <a:rPr lang="en-US" sz="2000" dirty="0"/>
              <a:t>Empirical evidences suggest that the </a:t>
            </a:r>
            <a:r>
              <a:rPr lang="en-US" sz="2000" b="1" dirty="0"/>
              <a:t>interest rate </a:t>
            </a:r>
            <a:r>
              <a:rPr lang="en-US" sz="2000" dirty="0"/>
              <a:t>tends to </a:t>
            </a:r>
            <a:r>
              <a:rPr lang="en-US" sz="2000" b="1" dirty="0"/>
              <a:t>rise</a:t>
            </a:r>
            <a:r>
              <a:rPr lang="en-US" sz="2000" dirty="0"/>
              <a:t> during </a:t>
            </a:r>
            <a:r>
              <a:rPr lang="en-US" sz="2000" b="1" dirty="0"/>
              <a:t>business cycle </a:t>
            </a:r>
            <a:r>
              <a:rPr lang="en-US" sz="2000" dirty="0"/>
              <a:t>expansions and </a:t>
            </a:r>
            <a:r>
              <a:rPr lang="en-US" sz="2000" b="1" dirty="0"/>
              <a:t>fall</a:t>
            </a:r>
            <a:r>
              <a:rPr lang="en-US" sz="2000" dirty="0"/>
              <a:t> during </a:t>
            </a:r>
            <a:r>
              <a:rPr lang="en-US" sz="2000" b="1" dirty="0"/>
              <a:t>recessions</a:t>
            </a:r>
            <a:r>
              <a:rPr lang="en-US" sz="2000" dirty="0"/>
              <a:t>.</a:t>
            </a:r>
            <a:endParaRPr lang="en-US" dirty="0"/>
          </a:p>
          <a:p>
            <a:endParaRPr lang="en-US" dirty="0"/>
          </a:p>
        </p:txBody>
      </p:sp>
    </p:spTree>
    <p:extLst>
      <p:ext uri="{BB962C8B-B14F-4D97-AF65-F5344CB8AC3E}">
        <p14:creationId xmlns:p14="http://schemas.microsoft.com/office/powerpoint/2010/main" val="2508323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 Response to a Business Cycle Expansion</a:t>
            </a:r>
            <a:endParaRPr lang="en-IN" dirty="0"/>
          </a:p>
        </p:txBody>
      </p:sp>
      <p:pic>
        <p:nvPicPr>
          <p:cNvPr id="5" name="Picture 2" descr="The vertical axis is labeled &quot;Price of Bonds, P&quot; and the horizontal axis is labeled &quot;Quantity of Bonds, B.&quot; The line for supply (B s sub 1) slopes upward from the lower left corner to the upper right corner. The line for supply (B s sub 2) is a line parallel to the line for (B s sub 1) right to it. The arrow pointing from (B s sub 1) to (B s sub 2) depicts the right shift in supply curve. The line for demand (B d sub 1) slopes downward from the upper left corner to the lower right corner intersecting the line for (B s sub 1) at point 1 (price equals P 1). The line for demand (B d sub 2) is a line parallel to the line for (B d sub 1) right to it intersecting the line for (B s sub 2) at point 2 (price equals P 2). The arrow from (B d sub 1) to (B d sub 2) depicts the right shift in the demand curve. The three steps shown on the graph are:&#10;Step 1. A business cycle expansion shifts the bond supply curve rightward . . .&#10;Step 2. and shifts the bond demand curve rightward, but by a lesser amount . . .&#10;Step 3. so the price of bonds falls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972" y="1552967"/>
            <a:ext cx="7306056" cy="46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Business Cycle and Interest Rates (Three-Month Treasury Bills), 1951–2017</a:t>
            </a:r>
            <a:endParaRPr lang="en-IN" dirty="0"/>
          </a:p>
        </p:txBody>
      </p:sp>
      <p:pic>
        <p:nvPicPr>
          <p:cNvPr id="5" name="Picture 2" descr="The vertical axis is labeled &quot;Interest Rate (percent)&quot; and ranges from 0 to 18 in increments of 2. The horizontal axis lists dates from 1950 to 2015 in 5-year increments. The line for interest rate starts at 1.5 percent in 1951 and with slight fluctuations registers a net growth. The line reaches a value of 4 percent by 1960, 8 percent by 1970, and to an all time high value of 16 percent by 1982. The line declines thereafter and falls to 8 percent by 1985, 4 percent by 1993, and to 1 percent by 2003. The line recovers the following year but falls to 0 percent by 2009 and remains unchanged thereafter.&#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52" y="1676400"/>
            <a:ext cx="6483096" cy="36141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682343"/>
            <a:ext cx="8229600" cy="443820"/>
          </a:xfrm>
        </p:spPr>
        <p:txBody>
          <a:bodyPr/>
          <a:lstStyle/>
          <a:p>
            <a:pPr marL="0" indent="0">
              <a:buNone/>
            </a:pPr>
            <a:r>
              <a:rPr lang="en-IN" sz="1200" i="1" dirty="0"/>
              <a:t>Source: </a:t>
            </a:r>
            <a:r>
              <a:rPr lang="en-IN" sz="1200" dirty="0"/>
              <a:t>Federal Reserve Bank of St. Louis FRED database: </a:t>
            </a:r>
            <a:r>
              <a:rPr lang="en-IN" sz="1200" dirty="0">
                <a:hlinkClick r:id="rId3"/>
              </a:rPr>
              <a:t>https://fred.stlouisfed.org/series/TB3MS</a:t>
            </a:r>
            <a:endParaRPr lang="en-IN" sz="1200" dirty="0"/>
          </a:p>
        </p:txBody>
      </p:sp>
    </p:spTree>
    <p:extLst>
      <p:ext uri="{BB962C8B-B14F-4D97-AF65-F5344CB8AC3E}">
        <p14:creationId xmlns:p14="http://schemas.microsoft.com/office/powerpoint/2010/main" val="2783595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865A-BA9A-4BB1-B17E-CD32BA4C2ABF}"/>
              </a:ext>
            </a:extLst>
          </p:cNvPr>
          <p:cNvSpPr>
            <a:spLocks noGrp="1"/>
          </p:cNvSpPr>
          <p:nvPr>
            <p:ph type="title"/>
          </p:nvPr>
        </p:nvSpPr>
        <p:spPr/>
        <p:txBody>
          <a:bodyPr/>
          <a:lstStyle/>
          <a:p>
            <a:r>
              <a:rPr lang="en-US" dirty="0"/>
              <a:t>Changes in Interest Rate: </a:t>
            </a:r>
            <a:br>
              <a:rPr lang="en-US" dirty="0"/>
            </a:br>
            <a:r>
              <a:rPr lang="en-US" dirty="0"/>
              <a:t>Supply and Demand of Bond Framework</a:t>
            </a:r>
          </a:p>
        </p:txBody>
      </p:sp>
      <p:graphicFrame>
        <p:nvGraphicFramePr>
          <p:cNvPr id="4" name="Content Placeholder 3">
            <a:extLst>
              <a:ext uri="{FF2B5EF4-FFF2-40B4-BE49-F238E27FC236}">
                <a16:creationId xmlns:a16="http://schemas.microsoft.com/office/drawing/2014/main" id="{CB436862-3993-46C2-9FB6-787519670C06}"/>
              </a:ext>
            </a:extLst>
          </p:cNvPr>
          <p:cNvGraphicFramePr>
            <a:graphicFrameLocks noGrp="1"/>
          </p:cNvGraphicFramePr>
          <p:nvPr>
            <p:ph idx="1"/>
            <p:extLst>
              <p:ext uri="{D42A27DB-BD31-4B8C-83A1-F6EECF244321}">
                <p14:modId xmlns:p14="http://schemas.microsoft.com/office/powerpoint/2010/main" val="1111275516"/>
              </p:ext>
            </p:extLst>
          </p:nvPr>
        </p:nvGraphicFramePr>
        <p:xfrm>
          <a:off x="457200" y="1600200"/>
          <a:ext cx="7040880" cy="22910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1742857278"/>
                    </a:ext>
                  </a:extLst>
                </a:gridCol>
                <a:gridCol w="2743200">
                  <a:extLst>
                    <a:ext uri="{9D8B030D-6E8A-4147-A177-3AD203B41FA5}">
                      <a16:colId xmlns:a16="http://schemas.microsoft.com/office/drawing/2014/main" val="2662830654"/>
                    </a:ext>
                  </a:extLst>
                </a:gridCol>
                <a:gridCol w="2743200">
                  <a:extLst>
                    <a:ext uri="{9D8B030D-6E8A-4147-A177-3AD203B41FA5}">
                      <a16:colId xmlns:a16="http://schemas.microsoft.com/office/drawing/2014/main" val="331988961"/>
                    </a:ext>
                  </a:extLst>
                </a:gridCol>
              </a:tblGrid>
              <a:tr h="370840">
                <a:tc>
                  <a:txBody>
                    <a:bodyPr/>
                    <a:lstStyle/>
                    <a:p>
                      <a:endParaRPr lang="en-US" b="1" dirty="0"/>
                    </a:p>
                  </a:txBody>
                  <a:tcPr/>
                </a:tc>
                <a:tc>
                  <a:txBody>
                    <a:bodyPr/>
                    <a:lstStyle/>
                    <a:p>
                      <a:r>
                        <a:rPr lang="en-US" b="1" dirty="0"/>
                        <a:t>Increase in Expected Inflation</a:t>
                      </a:r>
                    </a:p>
                  </a:txBody>
                  <a:tcPr/>
                </a:tc>
                <a:tc>
                  <a:txBody>
                    <a:bodyPr/>
                    <a:lstStyle/>
                    <a:p>
                      <a:r>
                        <a:rPr lang="en-US" b="1" dirty="0"/>
                        <a:t>Economic Expansion</a:t>
                      </a:r>
                    </a:p>
                  </a:txBody>
                  <a:tcPr/>
                </a:tc>
                <a:extLst>
                  <a:ext uri="{0D108BD9-81ED-4DB2-BD59-A6C34878D82A}">
                    <a16:rowId xmlns:a16="http://schemas.microsoft.com/office/drawing/2014/main" val="2769699537"/>
                  </a:ext>
                </a:extLst>
              </a:tr>
              <a:tr h="370840">
                <a:tc>
                  <a:txBody>
                    <a:bodyPr/>
                    <a:lstStyle/>
                    <a:p>
                      <a:r>
                        <a:rPr lang="en-US" b="1" dirty="0"/>
                        <a:t>Bond Price</a:t>
                      </a:r>
                    </a:p>
                  </a:txBody>
                  <a:tcPr/>
                </a:tc>
                <a:tc>
                  <a:txBody>
                    <a:bodyPr/>
                    <a:lstStyle/>
                    <a:p>
                      <a:r>
                        <a:rPr lang="en-US" dirty="0"/>
                        <a:t>       Decrease</a:t>
                      </a:r>
                    </a:p>
                  </a:txBody>
                  <a:tcPr anchor="ctr"/>
                </a:tc>
                <a:tc>
                  <a:txBody>
                    <a:bodyPr/>
                    <a:lstStyle/>
                    <a:p>
                      <a:r>
                        <a:rPr lang="en-US" dirty="0"/>
                        <a:t>         Ambiguous</a:t>
                      </a:r>
                    </a:p>
                  </a:txBody>
                  <a:tcPr anchor="ctr"/>
                </a:tc>
                <a:extLst>
                  <a:ext uri="{0D108BD9-81ED-4DB2-BD59-A6C34878D82A}">
                    <a16:rowId xmlns:a16="http://schemas.microsoft.com/office/drawing/2014/main" val="2620239279"/>
                  </a:ext>
                </a:extLst>
              </a:tr>
              <a:tr h="370840">
                <a:tc>
                  <a:txBody>
                    <a:bodyPr/>
                    <a:lstStyle/>
                    <a:p>
                      <a:r>
                        <a:rPr lang="en-US" b="1" dirty="0"/>
                        <a:t>(Interest Rate)</a:t>
                      </a:r>
                    </a:p>
                  </a:txBody>
                  <a:tcPr/>
                </a:tc>
                <a:tc>
                  <a:txBody>
                    <a:bodyPr/>
                    <a:lstStyle/>
                    <a:p>
                      <a:r>
                        <a:rPr lang="en-US" dirty="0"/>
                        <a:t>      (Increase)</a:t>
                      </a:r>
                    </a:p>
                  </a:txBody>
                  <a:tcPr anchor="ctr"/>
                </a:tc>
                <a:tc>
                  <a:txBody>
                    <a:bodyPr/>
                    <a:lstStyle/>
                    <a:p>
                      <a:r>
                        <a:rPr lang="en-US" dirty="0"/>
                        <a:t>        (Ambiguous)</a:t>
                      </a:r>
                    </a:p>
                  </a:txBody>
                  <a:tcPr anchor="ctr"/>
                </a:tc>
                <a:extLst>
                  <a:ext uri="{0D108BD9-81ED-4DB2-BD59-A6C34878D82A}">
                    <a16:rowId xmlns:a16="http://schemas.microsoft.com/office/drawing/2014/main" val="738010921"/>
                  </a:ext>
                </a:extLst>
              </a:tr>
              <a:tr h="370840">
                <a:tc>
                  <a:txBody>
                    <a:bodyPr/>
                    <a:lstStyle/>
                    <a:p>
                      <a:r>
                        <a:rPr lang="en-US" b="1" dirty="0"/>
                        <a:t>Quantity of Bonds</a:t>
                      </a:r>
                    </a:p>
                  </a:txBody>
                  <a:tcPr/>
                </a:tc>
                <a:tc>
                  <a:txBody>
                    <a:bodyPr/>
                    <a:lstStyle/>
                    <a:p>
                      <a:r>
                        <a:rPr lang="en-US" dirty="0"/>
                        <a:t>      Ambiguous </a:t>
                      </a:r>
                    </a:p>
                  </a:txBody>
                  <a:tcPr anchor="ctr"/>
                </a:tc>
                <a:tc>
                  <a:txBody>
                    <a:bodyPr/>
                    <a:lstStyle/>
                    <a:p>
                      <a:r>
                        <a:rPr lang="en-US" dirty="0"/>
                        <a:t>         Increase</a:t>
                      </a:r>
                    </a:p>
                  </a:txBody>
                  <a:tcPr anchor="ctr"/>
                </a:tc>
                <a:extLst>
                  <a:ext uri="{0D108BD9-81ED-4DB2-BD59-A6C34878D82A}">
                    <a16:rowId xmlns:a16="http://schemas.microsoft.com/office/drawing/2014/main" val="529729453"/>
                  </a:ext>
                </a:extLst>
              </a:tr>
            </a:tbl>
          </a:graphicData>
        </a:graphic>
      </p:graphicFrame>
    </p:spTree>
    <p:extLst>
      <p:ext uri="{BB962C8B-B14F-4D97-AF65-F5344CB8AC3E}">
        <p14:creationId xmlns:p14="http://schemas.microsoft.com/office/powerpoint/2010/main" val="246697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AD73-BE25-4D46-BE32-7816BDC9C21D}"/>
              </a:ext>
            </a:extLst>
          </p:cNvPr>
          <p:cNvSpPr>
            <a:spLocks noGrp="1"/>
          </p:cNvSpPr>
          <p:nvPr>
            <p:ph type="title"/>
          </p:nvPr>
        </p:nvSpPr>
        <p:spPr/>
        <p:txBody>
          <a:bodyPr/>
          <a:lstStyle/>
          <a:p>
            <a:r>
              <a:rPr lang="en-US" sz="3200" dirty="0"/>
              <a:t>Supply and Demand in the Market for Money: The Liquidity Preference Framework </a:t>
            </a:r>
            <a:r>
              <a:rPr lang="en-US" sz="2000" b="0" dirty="0"/>
              <a:t>(1 of 3)</a:t>
            </a:r>
            <a:endParaRPr lang="en-US" sz="2800" dirty="0"/>
          </a:p>
        </p:txBody>
      </p:sp>
      <p:sp>
        <p:nvSpPr>
          <p:cNvPr id="3" name="Content Placeholder 2">
            <a:extLst>
              <a:ext uri="{FF2B5EF4-FFF2-40B4-BE49-F238E27FC236}">
                <a16:creationId xmlns:a16="http://schemas.microsoft.com/office/drawing/2014/main" id="{433A7E18-32E4-4EBB-BB45-CE0477167255}"/>
              </a:ext>
            </a:extLst>
          </p:cNvPr>
          <p:cNvSpPr>
            <a:spLocks noGrp="1"/>
          </p:cNvSpPr>
          <p:nvPr>
            <p:ph idx="1"/>
          </p:nvPr>
        </p:nvSpPr>
        <p:spPr/>
        <p:txBody>
          <a:bodyPr/>
          <a:lstStyle/>
          <a:p>
            <a:r>
              <a:rPr lang="en-US" sz="2000" dirty="0"/>
              <a:t>An alternative model for determining the equilibrium interest rate, developed by </a:t>
            </a:r>
            <a:r>
              <a:rPr lang="en-US" sz="2000" b="1" dirty="0"/>
              <a:t>John Maynard Keynes</a:t>
            </a:r>
            <a:r>
              <a:rPr lang="en-US" sz="2000" dirty="0"/>
              <a:t>, is known as the liquidity preference framework.</a:t>
            </a:r>
          </a:p>
          <a:p>
            <a:r>
              <a:rPr lang="en-US" sz="2000" dirty="0"/>
              <a:t> This framework determines the equilibrium interest rate in terms of the supply of and demand for </a:t>
            </a:r>
            <a:r>
              <a:rPr lang="en-US" sz="2000" b="1" dirty="0"/>
              <a:t>money</a:t>
            </a:r>
            <a:r>
              <a:rPr lang="en-US" sz="2000" dirty="0"/>
              <a:t> rather than the supply of and demand for bonds.</a:t>
            </a:r>
          </a:p>
          <a:p>
            <a:r>
              <a:rPr lang="en-US" sz="2000" dirty="0"/>
              <a:t>The term market for money refers to the market for the medium of exchange, money. </a:t>
            </a:r>
          </a:p>
          <a:p>
            <a:pPr lvl="1"/>
            <a:r>
              <a:rPr lang="en-US" sz="2000" dirty="0"/>
              <a:t>This market differs from the money market referred to by finance practitioners, which is the financial market in which short-term debt instruments are traded.</a:t>
            </a:r>
            <a:endParaRPr lang="en-IN" sz="2000" dirty="0"/>
          </a:p>
          <a:p>
            <a:endParaRPr lang="en-IN" sz="2000" dirty="0"/>
          </a:p>
          <a:p>
            <a:pPr marL="0" indent="0">
              <a:buNone/>
            </a:pPr>
            <a:endParaRPr lang="en-IN" dirty="0"/>
          </a:p>
          <a:p>
            <a:endParaRPr lang="en-US" dirty="0"/>
          </a:p>
        </p:txBody>
      </p:sp>
    </p:spTree>
    <p:extLst>
      <p:ext uri="{BB962C8B-B14F-4D97-AF65-F5344CB8AC3E}">
        <p14:creationId xmlns:p14="http://schemas.microsoft.com/office/powerpoint/2010/main" val="1260773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3C7B-4E05-421A-8107-AAE8E52FF2C2}"/>
              </a:ext>
            </a:extLst>
          </p:cNvPr>
          <p:cNvSpPr>
            <a:spLocks noGrp="1"/>
          </p:cNvSpPr>
          <p:nvPr>
            <p:ph type="title"/>
          </p:nvPr>
        </p:nvSpPr>
        <p:spPr/>
        <p:txBody>
          <a:bodyPr/>
          <a:lstStyle/>
          <a:p>
            <a:r>
              <a:rPr lang="en-US" sz="3200" dirty="0"/>
              <a:t>Supply and Demand in the Market for Money: The Liquidity Preference Framework </a:t>
            </a:r>
            <a:r>
              <a:rPr lang="en-US" sz="2000" b="0" dirty="0"/>
              <a:t>(2 of 3)</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732B0C-DDBA-4AF1-BB7A-DE6A9E4A4C08}"/>
                  </a:ext>
                </a:extLst>
              </p:cNvPr>
              <p:cNvSpPr>
                <a:spLocks noGrp="1"/>
              </p:cNvSpPr>
              <p:nvPr>
                <p:ph idx="1"/>
              </p:nvPr>
            </p:nvSpPr>
            <p:spPr/>
            <p:txBody>
              <a:bodyPr/>
              <a:lstStyle/>
              <a:p>
                <a:r>
                  <a:rPr lang="en-US" sz="2000" dirty="0"/>
                  <a:t>There are two main categories of assets that people use to store their wealth: money and bonds.</a:t>
                </a:r>
              </a:p>
              <a:p>
                <a:r>
                  <a:rPr lang="en-US" sz="2000" dirty="0"/>
                  <a:t>𝑇𝑜𝑡𝑎𝑙 𝑤𝑒𝑎𝑙𝑡ℎ 𝑖𝑛 𝑡ℎ𝑒 𝑒𝑐𝑜𝑛𝑜𝑚𝑦 =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𝑑</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𝑑</m:t>
                        </m:r>
                      </m:sup>
                    </m:sSup>
                  </m:oMath>
                </a14:m>
                <a:r>
                  <a:rPr lang="en-US" sz="2000" dirty="0"/>
                  <a:t> </a:t>
                </a:r>
              </a:p>
              <a:p>
                <a:pPr marL="0" indent="0">
                  <a:buNone/>
                </a:pPr>
                <a:r>
                  <a:rPr lang="en-US" sz="2000" dirty="0"/>
                  <a:t> Rearranging: </a:t>
                </a: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𝑆</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𝑑</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𝑑</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𝑠</m:t>
                          </m:r>
                        </m:sup>
                      </m:sSup>
                    </m:oMath>
                  </m:oMathPara>
                </a14:m>
                <a:endParaRPr lang="en-US" sz="2000" dirty="0"/>
              </a:p>
              <a:p>
                <a:pPr marL="0" indent="0">
                  <a:buNone/>
                </a:pPr>
                <a:endParaRPr lang="en-US" sz="2000" dirty="0"/>
              </a:p>
              <a:p>
                <a:pPr marL="0" indent="0">
                  <a:buNone/>
                </a:pPr>
                <a:r>
                  <a:rPr lang="en-US" sz="2000" dirty="0"/>
                  <a:t>If the market for money is in equilibrium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𝑀</m:t>
                        </m:r>
                      </m:e>
                      <m:sup>
                        <m:r>
                          <a:rPr lang="en-US" sz="2000" b="0" i="1" smtClean="0">
                            <a:latin typeface="Cambria Math" panose="02040503050406030204" pitchFamily="18" charset="0"/>
                          </a:rPr>
                          <m:t>𝑑</m:t>
                        </m:r>
                      </m:sup>
                    </m:sSup>
                  </m:oMath>
                </a14:m>
                <a:r>
                  <a:rPr lang="en-US" sz="2000" dirty="0"/>
                  <a:t>), then the bond market is also in equilibrium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𝑑</m:t>
                        </m:r>
                      </m:sup>
                    </m:sSup>
                  </m:oMath>
                </a14:m>
                <a:r>
                  <a:rPr lang="en-US" sz="2000" dirty="0"/>
                  <a:t>).</a:t>
                </a:r>
              </a:p>
              <a:p>
                <a:endParaRPr lang="en-US" dirty="0"/>
              </a:p>
            </p:txBody>
          </p:sp>
        </mc:Choice>
        <mc:Fallback xmlns="">
          <p:sp>
            <p:nvSpPr>
              <p:cNvPr id="3" name="Content Placeholder 2">
                <a:extLst>
                  <a:ext uri="{FF2B5EF4-FFF2-40B4-BE49-F238E27FC236}">
                    <a16:creationId xmlns:a16="http://schemas.microsoft.com/office/drawing/2014/main" id="{D1732B0C-DDBA-4AF1-BB7A-DE6A9E4A4C08}"/>
                  </a:ext>
                </a:extLst>
              </p:cNvPr>
              <p:cNvSpPr>
                <a:spLocks noGrp="1" noRot="1" noChangeAspect="1" noMove="1" noResize="1" noEditPoints="1" noAdjustHandles="1" noChangeArrowheads="1" noChangeShapeType="1" noTextEdit="1"/>
              </p:cNvSpPr>
              <p:nvPr>
                <p:ph idx="1"/>
              </p:nvPr>
            </p:nvSpPr>
            <p:spPr>
              <a:blipFill>
                <a:blip r:embed="rId2"/>
                <a:stretch>
                  <a:fillRect l="-1852" t="-1617" r="-2519"/>
                </a:stretch>
              </a:blipFill>
            </p:spPr>
            <p:txBody>
              <a:bodyPr/>
              <a:lstStyle/>
              <a:p>
                <a:r>
                  <a:rPr lang="en-US">
                    <a:noFill/>
                  </a:rPr>
                  <a:t> </a:t>
                </a:r>
              </a:p>
            </p:txBody>
          </p:sp>
        </mc:Fallback>
      </mc:AlternateContent>
    </p:spTree>
    <p:extLst>
      <p:ext uri="{BB962C8B-B14F-4D97-AF65-F5344CB8AC3E}">
        <p14:creationId xmlns:p14="http://schemas.microsoft.com/office/powerpoint/2010/main" val="151429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719F-7FB2-4EA2-8E4B-A0FFEB55748B}"/>
              </a:ext>
            </a:extLst>
          </p:cNvPr>
          <p:cNvSpPr>
            <a:spLocks noGrp="1"/>
          </p:cNvSpPr>
          <p:nvPr>
            <p:ph type="title"/>
          </p:nvPr>
        </p:nvSpPr>
        <p:spPr/>
        <p:txBody>
          <a:bodyPr/>
          <a:lstStyle/>
          <a:p>
            <a:r>
              <a:rPr lang="en-US" sz="3200" dirty="0"/>
              <a:t>Supply and Demand in the Market for Money: The Liquidity Preference Framework </a:t>
            </a:r>
            <a:r>
              <a:rPr lang="en-US" sz="2000" b="0" dirty="0"/>
              <a:t>(3 of 3)</a:t>
            </a:r>
            <a:endParaRPr lang="en-US" sz="3200" dirty="0"/>
          </a:p>
        </p:txBody>
      </p:sp>
      <p:sp>
        <p:nvSpPr>
          <p:cNvPr id="3" name="Content Placeholder 2">
            <a:extLst>
              <a:ext uri="{FF2B5EF4-FFF2-40B4-BE49-F238E27FC236}">
                <a16:creationId xmlns:a16="http://schemas.microsoft.com/office/drawing/2014/main" id="{BBFE754D-414A-4CFF-83B1-F4420488F1AA}"/>
              </a:ext>
            </a:extLst>
          </p:cNvPr>
          <p:cNvSpPr>
            <a:spLocks noGrp="1"/>
          </p:cNvSpPr>
          <p:nvPr>
            <p:ph idx="1"/>
          </p:nvPr>
        </p:nvSpPr>
        <p:spPr/>
        <p:txBody>
          <a:bodyPr/>
          <a:lstStyle/>
          <a:p>
            <a:r>
              <a:rPr lang="en-US" sz="2000" dirty="0"/>
              <a:t>Thus, the liquidity preference framework, which analyzes the market for money, is equivalent to a framework analyzing supply and demand in the bond market.</a:t>
            </a:r>
          </a:p>
          <a:p>
            <a:pPr marL="0" indent="0">
              <a:buNone/>
            </a:pPr>
            <a:endParaRPr lang="en-US" sz="2000" dirty="0"/>
          </a:p>
          <a:p>
            <a:r>
              <a:rPr lang="en-US" sz="2000" dirty="0"/>
              <a:t>In practice, the approaches differ because, by assuming </a:t>
            </a:r>
            <a:r>
              <a:rPr lang="en-US" sz="2000" b="1" dirty="0"/>
              <a:t>there are only two kinds of assets, money and bonds</a:t>
            </a:r>
            <a:r>
              <a:rPr lang="en-US" sz="2000" dirty="0"/>
              <a:t>, the liquidity preference approach implicitly </a:t>
            </a:r>
            <a:r>
              <a:rPr lang="en-US" sz="2000" u="sng" dirty="0"/>
              <a:t>ignores any effects on interest rate</a:t>
            </a:r>
            <a:r>
              <a:rPr lang="en-US" sz="2000" dirty="0"/>
              <a:t>s that arise from changes </a:t>
            </a:r>
            <a:r>
              <a:rPr lang="en-US" sz="2000" u="sng" dirty="0"/>
              <a:t>in the expected returns on real assets </a:t>
            </a:r>
            <a:r>
              <a:rPr lang="en-US" sz="2000" dirty="0"/>
              <a:t>such as automobiles and houses. </a:t>
            </a:r>
          </a:p>
          <a:p>
            <a:endParaRPr lang="en-US" sz="2000" dirty="0"/>
          </a:p>
          <a:p>
            <a:pPr marL="0" indent="0">
              <a:buNone/>
            </a:pPr>
            <a:endParaRPr lang="en-US" dirty="0"/>
          </a:p>
        </p:txBody>
      </p:sp>
    </p:spTree>
    <p:extLst>
      <p:ext uri="{BB962C8B-B14F-4D97-AF65-F5344CB8AC3E}">
        <p14:creationId xmlns:p14="http://schemas.microsoft.com/office/powerpoint/2010/main" val="239769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Bond Prices?</a:t>
            </a:r>
            <a:endParaRPr lang="en-US" dirty="0"/>
          </a:p>
        </p:txBody>
      </p:sp>
      <p:sp>
        <p:nvSpPr>
          <p:cNvPr id="3" name="Content Placeholder 2"/>
          <p:cNvSpPr>
            <a:spLocks noGrp="1"/>
          </p:cNvSpPr>
          <p:nvPr>
            <p:ph idx="1"/>
          </p:nvPr>
        </p:nvSpPr>
        <p:spPr/>
        <p:txBody>
          <a:bodyPr/>
          <a:lstStyle/>
          <a:p>
            <a:r>
              <a:rPr lang="en-US" sz="2000" dirty="0" smtClean="0"/>
              <a:t>Interest </a:t>
            </a:r>
            <a:r>
              <a:rPr lang="en-US" sz="2000" dirty="0"/>
              <a:t>rates are negatively related to the price of bonds, so </a:t>
            </a:r>
            <a:endParaRPr lang="en-US" sz="2000" dirty="0" smtClean="0"/>
          </a:p>
          <a:p>
            <a:pPr lvl="1"/>
            <a:r>
              <a:rPr lang="en-US" sz="2000" dirty="0" smtClean="0"/>
              <a:t>if </a:t>
            </a:r>
            <a:r>
              <a:rPr lang="en-US" sz="2000" dirty="0"/>
              <a:t>we can explain </a:t>
            </a:r>
            <a:r>
              <a:rPr lang="en-US" sz="2000" b="1" dirty="0">
                <a:solidFill>
                  <a:srgbClr val="FF0000"/>
                </a:solidFill>
              </a:rPr>
              <a:t>why bond prices change</a:t>
            </a:r>
            <a:r>
              <a:rPr lang="en-US" sz="2000" dirty="0"/>
              <a:t>, we can also explain why interest rates </a:t>
            </a:r>
            <a:r>
              <a:rPr lang="en-US" sz="2000" b="1" dirty="0" smtClean="0">
                <a:solidFill>
                  <a:srgbClr val="FF0000"/>
                </a:solidFill>
              </a:rPr>
              <a:t>fluctuate</a:t>
            </a:r>
            <a:r>
              <a:rPr lang="en-US" sz="2000" dirty="0" smtClean="0"/>
              <a:t>.</a:t>
            </a:r>
          </a:p>
          <a:p>
            <a:r>
              <a:rPr lang="en-US" sz="2000" dirty="0"/>
              <a:t>I</a:t>
            </a:r>
            <a:r>
              <a:rPr lang="en-US" sz="2000" dirty="0" smtClean="0"/>
              <a:t>n this chapter, we </a:t>
            </a:r>
            <a:r>
              <a:rPr lang="en-US" sz="2000" dirty="0"/>
              <a:t>make use of</a:t>
            </a:r>
            <a:r>
              <a:rPr lang="en-US" sz="2000" b="1" dirty="0">
                <a:solidFill>
                  <a:srgbClr val="FF0000"/>
                </a:solidFill>
              </a:rPr>
              <a:t> supply and demand analysis </a:t>
            </a:r>
            <a:r>
              <a:rPr lang="en-US" sz="2000" dirty="0"/>
              <a:t>for bond markets and markets for money to examine how interest rates change</a:t>
            </a:r>
            <a:r>
              <a:rPr lang="en-US" sz="2000" dirty="0" smtClean="0"/>
              <a:t>.</a:t>
            </a:r>
          </a:p>
          <a:p>
            <a:pPr marL="0" indent="0">
              <a:buNone/>
            </a:pPr>
            <a:endParaRPr lang="en-US" sz="2000" dirty="0"/>
          </a:p>
          <a:p>
            <a:r>
              <a:rPr lang="en-US" sz="2000" dirty="0" smtClean="0"/>
              <a:t>In later weeks, we examine another approach to understand bond markets which is called </a:t>
            </a:r>
            <a:r>
              <a:rPr lang="en-US" sz="2000" b="1" dirty="0" smtClean="0">
                <a:solidFill>
                  <a:srgbClr val="0070C0"/>
                </a:solidFill>
              </a:rPr>
              <a:t>“</a:t>
            </a:r>
            <a:r>
              <a:rPr lang="en-US" sz="2000" b="1" dirty="0" err="1" smtClean="0">
                <a:solidFill>
                  <a:srgbClr val="0070C0"/>
                </a:solidFill>
              </a:rPr>
              <a:t>Treynor</a:t>
            </a:r>
            <a:r>
              <a:rPr lang="en-US" sz="2000" b="1" dirty="0" smtClean="0">
                <a:solidFill>
                  <a:srgbClr val="0070C0"/>
                </a:solidFill>
              </a:rPr>
              <a:t> Model”. </a:t>
            </a:r>
          </a:p>
          <a:p>
            <a:pPr lvl="1"/>
            <a:r>
              <a:rPr lang="en-US" sz="2000" dirty="0" smtClean="0"/>
              <a:t>This model studies securities prices by studying the </a:t>
            </a:r>
            <a:r>
              <a:rPr lang="en-US" sz="2000" b="1" dirty="0" smtClean="0">
                <a:solidFill>
                  <a:srgbClr val="0070C0"/>
                </a:solidFill>
              </a:rPr>
              <a:t>economics of dealers’ function </a:t>
            </a:r>
            <a:r>
              <a:rPr lang="en-US" sz="2000" dirty="0" smtClean="0"/>
              <a:t>who </a:t>
            </a:r>
            <a:r>
              <a:rPr lang="en-US" sz="2000" u="sng" dirty="0" smtClean="0"/>
              <a:t>make the market </a:t>
            </a:r>
            <a:r>
              <a:rPr lang="en-US" sz="2000" dirty="0" smtClean="0"/>
              <a:t>for these assets and set securities prices in the process.</a:t>
            </a:r>
            <a:endParaRPr lang="en-US" sz="2000" dirty="0"/>
          </a:p>
          <a:p>
            <a:endParaRPr lang="en-US" sz="2000" dirty="0"/>
          </a:p>
        </p:txBody>
      </p:sp>
    </p:spTree>
    <p:extLst>
      <p:ext uri="{BB962C8B-B14F-4D97-AF65-F5344CB8AC3E}">
        <p14:creationId xmlns:p14="http://schemas.microsoft.com/office/powerpoint/2010/main" val="956728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3A00-7DFC-43AA-BB2F-0746E0FF62C9}"/>
              </a:ext>
            </a:extLst>
          </p:cNvPr>
          <p:cNvSpPr>
            <a:spLocks noGrp="1"/>
          </p:cNvSpPr>
          <p:nvPr>
            <p:ph type="title"/>
          </p:nvPr>
        </p:nvSpPr>
        <p:spPr/>
        <p:txBody>
          <a:bodyPr/>
          <a:lstStyle/>
          <a:p>
            <a:r>
              <a:rPr lang="en-US" dirty="0"/>
              <a:t>Two Frameworks: Comparative Advantages</a:t>
            </a:r>
          </a:p>
        </p:txBody>
      </p:sp>
      <p:graphicFrame>
        <p:nvGraphicFramePr>
          <p:cNvPr id="4" name="Content Placeholder 3">
            <a:extLst>
              <a:ext uri="{FF2B5EF4-FFF2-40B4-BE49-F238E27FC236}">
                <a16:creationId xmlns:a16="http://schemas.microsoft.com/office/drawing/2014/main" id="{4281B838-C429-4414-8E07-941A210452F3}"/>
              </a:ext>
            </a:extLst>
          </p:cNvPr>
          <p:cNvGraphicFramePr>
            <a:graphicFrameLocks noGrp="1"/>
          </p:cNvGraphicFramePr>
          <p:nvPr>
            <p:ph idx="1"/>
            <p:extLst>
              <p:ext uri="{D42A27DB-BD31-4B8C-83A1-F6EECF244321}">
                <p14:modId xmlns:p14="http://schemas.microsoft.com/office/powerpoint/2010/main" val="3492292164"/>
              </p:ext>
            </p:extLst>
          </p:nvPr>
        </p:nvGraphicFramePr>
        <p:xfrm>
          <a:off x="457200" y="1752600"/>
          <a:ext cx="8229600" cy="26517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435105909"/>
                    </a:ext>
                  </a:extLst>
                </a:gridCol>
                <a:gridCol w="4114800">
                  <a:extLst>
                    <a:ext uri="{9D8B030D-6E8A-4147-A177-3AD203B41FA5}">
                      <a16:colId xmlns:a16="http://schemas.microsoft.com/office/drawing/2014/main" val="3806144108"/>
                    </a:ext>
                  </a:extLst>
                </a:gridCol>
              </a:tblGrid>
              <a:tr h="142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Liquidity Preference Framework</a:t>
                      </a: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Bond Supply and Demand Framework</a:t>
                      </a:r>
                    </a:p>
                    <a:p>
                      <a:endParaRPr lang="en-US" b="1" dirty="0"/>
                    </a:p>
                  </a:txBody>
                  <a:tcPr/>
                </a:tc>
                <a:extLst>
                  <a:ext uri="{0D108BD9-81ED-4DB2-BD59-A6C34878D82A}">
                    <a16:rowId xmlns:a16="http://schemas.microsoft.com/office/drawing/2014/main" val="4139370748"/>
                  </a:ext>
                </a:extLst>
              </a:tr>
              <a:tr h="370840">
                <a:tc>
                  <a:txBody>
                    <a:bodyPr/>
                    <a:lstStyle/>
                    <a:p>
                      <a:r>
                        <a:rPr lang="en-US" dirty="0"/>
                        <a:t>The liquidity preference framework is easier to use when analyzing the effects caused by changes in </a:t>
                      </a:r>
                    </a:p>
                    <a:p>
                      <a:pPr marL="285750" indent="-285750">
                        <a:buFont typeface="Arial" panose="020B0604020202020204" pitchFamily="34" charset="0"/>
                        <a:buChar char="•"/>
                      </a:pPr>
                      <a:r>
                        <a:rPr lang="en-US" b="1" dirty="0"/>
                        <a:t>income, </a:t>
                      </a:r>
                    </a:p>
                    <a:p>
                      <a:pPr marL="285750" indent="-285750">
                        <a:buFont typeface="Arial" panose="020B0604020202020204" pitchFamily="34" charset="0"/>
                        <a:buChar char="•"/>
                      </a:pPr>
                      <a:r>
                        <a:rPr lang="en-US" b="1" dirty="0"/>
                        <a:t>the price level, and </a:t>
                      </a:r>
                    </a:p>
                    <a:p>
                      <a:pPr marL="285750" indent="-285750">
                        <a:buFont typeface="Arial" panose="020B0604020202020204" pitchFamily="34" charset="0"/>
                        <a:buChar char="•"/>
                      </a:pPr>
                      <a:r>
                        <a:rPr lang="en-US" b="1" dirty="0"/>
                        <a:t>the supply of money</a:t>
                      </a:r>
                    </a:p>
                  </a:txBody>
                  <a:tcPr/>
                </a:tc>
                <a:tc>
                  <a:txBody>
                    <a:bodyPr/>
                    <a:lstStyle/>
                    <a:p>
                      <a:r>
                        <a:rPr lang="en-US" dirty="0"/>
                        <a:t>The bond supply and demand framework is easier to use when analyzing the effects caused by changes in</a:t>
                      </a:r>
                    </a:p>
                    <a:p>
                      <a:pPr marL="285750" indent="-285750">
                        <a:buFont typeface="Arial" panose="020B0604020202020204" pitchFamily="34" charset="0"/>
                        <a:buChar char="•"/>
                      </a:pPr>
                      <a:r>
                        <a:rPr lang="en-US" dirty="0"/>
                        <a:t> </a:t>
                      </a:r>
                      <a:r>
                        <a:rPr lang="en-US" b="1" dirty="0"/>
                        <a:t>expected inflation</a:t>
                      </a:r>
                    </a:p>
                  </a:txBody>
                  <a:tcPr/>
                </a:tc>
                <a:extLst>
                  <a:ext uri="{0D108BD9-81ED-4DB2-BD59-A6C34878D82A}">
                    <a16:rowId xmlns:a16="http://schemas.microsoft.com/office/drawing/2014/main" val="3643872494"/>
                  </a:ext>
                </a:extLst>
              </a:tr>
            </a:tbl>
          </a:graphicData>
        </a:graphic>
      </p:graphicFrame>
    </p:spTree>
    <p:extLst>
      <p:ext uri="{BB962C8B-B14F-4D97-AF65-F5344CB8AC3E}">
        <p14:creationId xmlns:p14="http://schemas.microsoft.com/office/powerpoint/2010/main" val="2303435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2504-3917-443F-989D-EA00A05DB2F3}"/>
              </a:ext>
            </a:extLst>
          </p:cNvPr>
          <p:cNvSpPr>
            <a:spLocks noGrp="1"/>
          </p:cNvSpPr>
          <p:nvPr>
            <p:ph type="title"/>
          </p:nvPr>
        </p:nvSpPr>
        <p:spPr/>
        <p:txBody>
          <a:bodyPr/>
          <a:lstStyle/>
          <a:p>
            <a:r>
              <a:rPr lang="en-US" sz="3200" dirty="0"/>
              <a:t>The Liquidity Preference Framework: Rate of Return </a:t>
            </a:r>
            <a:endParaRPr lang="en-US" sz="2000" b="0" dirty="0"/>
          </a:p>
        </p:txBody>
      </p:sp>
      <p:sp>
        <p:nvSpPr>
          <p:cNvPr id="3" name="Content Placeholder 2">
            <a:extLst>
              <a:ext uri="{FF2B5EF4-FFF2-40B4-BE49-F238E27FC236}">
                <a16:creationId xmlns:a16="http://schemas.microsoft.com/office/drawing/2014/main" id="{2D64F3E5-5B9A-4520-AD4B-617AD5E74A42}"/>
              </a:ext>
            </a:extLst>
          </p:cNvPr>
          <p:cNvSpPr>
            <a:spLocks noGrp="1"/>
          </p:cNvSpPr>
          <p:nvPr>
            <p:ph idx="1"/>
          </p:nvPr>
        </p:nvSpPr>
        <p:spPr/>
        <p:txBody>
          <a:bodyPr/>
          <a:lstStyle/>
          <a:p>
            <a:r>
              <a:rPr lang="en-US" sz="2000" b="1" dirty="0">
                <a:solidFill>
                  <a:schemeClr val="bg2"/>
                </a:solidFill>
              </a:rPr>
              <a:t>Money</a:t>
            </a:r>
          </a:p>
          <a:p>
            <a:pPr lvl="1"/>
            <a:r>
              <a:rPr lang="en-US" sz="2000" dirty="0"/>
              <a:t>Because the definition of money used by Keynes includes currency (which earns no interest) and checking account deposits (which in his time typically earned little or no interest), he assumed that money has a zero rate of return. </a:t>
            </a:r>
          </a:p>
          <a:p>
            <a:pPr marL="457200" lvl="1" indent="0">
              <a:buNone/>
            </a:pPr>
            <a:endParaRPr lang="en-US" sz="2000" dirty="0"/>
          </a:p>
          <a:p>
            <a:r>
              <a:rPr lang="en-US" sz="2000" b="1" dirty="0">
                <a:solidFill>
                  <a:schemeClr val="bg2"/>
                </a:solidFill>
              </a:rPr>
              <a:t>Bonds: </a:t>
            </a:r>
          </a:p>
          <a:p>
            <a:pPr lvl="1"/>
            <a:r>
              <a:rPr lang="en-US" sz="2000" dirty="0"/>
              <a:t>The only alternative asset to money in Keynes’s framework, have an expected return equal to the interest rate.</a:t>
            </a:r>
          </a:p>
          <a:p>
            <a:endParaRPr lang="en-US" sz="2000" dirty="0"/>
          </a:p>
        </p:txBody>
      </p:sp>
    </p:spTree>
    <p:extLst>
      <p:ext uri="{BB962C8B-B14F-4D97-AF65-F5344CB8AC3E}">
        <p14:creationId xmlns:p14="http://schemas.microsoft.com/office/powerpoint/2010/main" val="3760451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012B-CEE4-48A8-8CBD-01850E902468}"/>
              </a:ext>
            </a:extLst>
          </p:cNvPr>
          <p:cNvSpPr>
            <a:spLocks noGrp="1"/>
          </p:cNvSpPr>
          <p:nvPr>
            <p:ph type="title"/>
          </p:nvPr>
        </p:nvSpPr>
        <p:spPr/>
        <p:txBody>
          <a:bodyPr/>
          <a:lstStyle/>
          <a:p>
            <a:r>
              <a:rPr lang="en-US" sz="3600" dirty="0"/>
              <a:t>Money Demand and Interest Rate: An Inverse Relationship</a:t>
            </a:r>
            <a:endParaRPr lang="en-US" dirty="0"/>
          </a:p>
        </p:txBody>
      </p:sp>
      <p:sp>
        <p:nvSpPr>
          <p:cNvPr id="3" name="Content Placeholder 2">
            <a:extLst>
              <a:ext uri="{FF2B5EF4-FFF2-40B4-BE49-F238E27FC236}">
                <a16:creationId xmlns:a16="http://schemas.microsoft.com/office/drawing/2014/main" id="{7D356A75-D405-4716-B2BF-ADB67F162AA6}"/>
              </a:ext>
            </a:extLst>
          </p:cNvPr>
          <p:cNvSpPr>
            <a:spLocks noGrp="1"/>
          </p:cNvSpPr>
          <p:nvPr>
            <p:ph idx="1"/>
          </p:nvPr>
        </p:nvSpPr>
        <p:spPr/>
        <p:txBody>
          <a:bodyPr/>
          <a:lstStyle/>
          <a:p>
            <a:pPr marL="0" indent="0">
              <a:buNone/>
            </a:pPr>
            <a:r>
              <a:rPr lang="en-US" sz="2000" b="1" dirty="0">
                <a:solidFill>
                  <a:schemeClr val="bg2"/>
                </a:solidFill>
              </a:rPr>
              <a:t>Portfolio Choice Theory</a:t>
            </a:r>
          </a:p>
          <a:p>
            <a:pPr marL="0" indent="0">
              <a:buNone/>
            </a:pPr>
            <a:r>
              <a:rPr lang="en-US" sz="2000" dirty="0"/>
              <a:t>As this interest rate </a:t>
            </a:r>
            <a:r>
              <a:rPr lang="en-US" sz="2000" b="1" dirty="0"/>
              <a:t>rises</a:t>
            </a:r>
            <a:r>
              <a:rPr lang="en-US" sz="2000" dirty="0"/>
              <a:t> (holding everything else unchanged):</a:t>
            </a:r>
          </a:p>
          <a:p>
            <a:pPr marL="829818" lvl="1" indent="-342900"/>
            <a:r>
              <a:rPr lang="en-US" sz="2000" dirty="0"/>
              <a:t>the </a:t>
            </a:r>
            <a:r>
              <a:rPr lang="en-US" sz="2000" b="1" dirty="0"/>
              <a:t>expected return on money falls </a:t>
            </a:r>
            <a:r>
              <a:rPr lang="en-US" sz="2000" dirty="0"/>
              <a:t>relative to the expected return on bonds, causing a </a:t>
            </a:r>
            <a:r>
              <a:rPr lang="en-US" sz="2000" u="sng" dirty="0"/>
              <a:t>fall in the quantity of money demanded</a:t>
            </a:r>
            <a:r>
              <a:rPr lang="en-US" sz="2000" dirty="0"/>
              <a:t>, as predicted by the theory of portfolio choice.</a:t>
            </a:r>
          </a:p>
          <a:p>
            <a:pPr marL="0" indent="0">
              <a:buNone/>
            </a:pPr>
            <a:r>
              <a:rPr lang="en-US" sz="2000" b="1" dirty="0">
                <a:solidFill>
                  <a:schemeClr val="bg2"/>
                </a:solidFill>
              </a:rPr>
              <a:t>Opportunity Cost: </a:t>
            </a:r>
          </a:p>
          <a:p>
            <a:pPr marL="0" indent="0">
              <a:buNone/>
            </a:pPr>
            <a:r>
              <a:rPr lang="en-US" sz="2000" dirty="0"/>
              <a:t>We can also show that the quantity of money demanded and the interest rate should be negatively related by using the concept of opportunity cost</a:t>
            </a:r>
          </a:p>
          <a:p>
            <a:pPr marL="829818" lvl="1" indent="-342900"/>
            <a:r>
              <a:rPr lang="en-US" sz="2000" dirty="0"/>
              <a:t>which is the amount of interest (expected return) </a:t>
            </a:r>
            <a:r>
              <a:rPr lang="en-US" sz="2000" u="sng" dirty="0"/>
              <a:t>sacrificed</a:t>
            </a:r>
            <a:r>
              <a:rPr lang="en-US" sz="2000" dirty="0"/>
              <a:t> by not </a:t>
            </a:r>
            <a:r>
              <a:rPr lang="en-US" sz="2000" u="sng" dirty="0"/>
              <a:t>holding the alternative asset</a:t>
            </a:r>
            <a:r>
              <a:rPr lang="en-US" sz="2000" dirty="0"/>
              <a:t>—in this case, a bond. </a:t>
            </a:r>
          </a:p>
          <a:p>
            <a:pPr marL="342900" indent="-342900"/>
            <a:r>
              <a:rPr lang="en-US" sz="2000" dirty="0"/>
              <a:t>This implies that money demand curve is </a:t>
            </a:r>
            <a:r>
              <a:rPr lang="en-US" sz="2000" b="1" dirty="0"/>
              <a:t>downward sloping</a:t>
            </a:r>
            <a:r>
              <a:rPr lang="en-US" sz="2000" dirty="0"/>
              <a:t>.</a:t>
            </a:r>
          </a:p>
          <a:p>
            <a:pPr marL="0" indent="0">
              <a:buNone/>
            </a:pPr>
            <a:endParaRPr lang="en-US" sz="2000" b="1" dirty="0">
              <a:solidFill>
                <a:schemeClr val="bg2"/>
              </a:solidFill>
            </a:endParaRPr>
          </a:p>
        </p:txBody>
      </p:sp>
    </p:spTree>
    <p:extLst>
      <p:ext uri="{BB962C8B-B14F-4D97-AF65-F5344CB8AC3E}">
        <p14:creationId xmlns:p14="http://schemas.microsoft.com/office/powerpoint/2010/main" val="3297578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 Equilibrium in the Market for Money</a:t>
            </a:r>
            <a:endParaRPr lang="en-IN" dirty="0"/>
          </a:p>
        </p:txBody>
      </p:sp>
      <p:pic>
        <p:nvPicPr>
          <p:cNvPr id="6" name="Picture 2" descr="The vertical axis is labeled &quot;Interest Rate, i&quot; and ranges from 0 to 30 in increments of 5. The horizontal axis is labeled &quot;Quantity of Money, M (billions of dollars)&quot; and ranges from 0 to 600 in increments of 100. The line for supply M s is a vertical line at quantity 300. The line for  demand M d slopes downward from the upper left corner to the lower right corner intersecting the line for M s at C (quantity equals 300 and interest rate equals 15 percent). The points shown on the demand line are:&#10;◦ Point A: Quantity equals 100 and interest rate equals 25 percent&#10;◦ Point B: Quantity equals 200 and interest rate equals 20 percent&#10;◦ Point C: Quantity equals 300 and interest rate equals 15 percent&#10;◦ Point D: Quantity equals 400 and interest rate equals 10 percent&#10;◦ Point E: Quantity equals 500 and interest rate equals 5 percent&#10;A dotted line parallel to the horizontal axis is drawn from interest rate equals 5 percent meeting the demand line at E and the text reads, &quot;With excess demand, the interest rate rises to i asterisk.&quot; A dotted line parallel to the horizontal axis is drawn from interest rate equals 25 percent intersecting the demand line at A and the text reads, &quot;the interest rate falls to i asterisk.&quot; A dotted line parallel to the horizontal axis is drawn from interest rate equals 15 percent meeting the demand line at C. An up arrow points from line at 5 percent to the line at 15 percent. A down arrow points from line at 25 percent to the line at 15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524000"/>
            <a:ext cx="6126480" cy="483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95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Framework </a:t>
            </a:r>
            <a:r>
              <a:rPr lang="en-US" sz="2000" b="0" dirty="0"/>
              <a:t>(1 of 5)</a:t>
            </a:r>
            <a:endParaRPr lang="en-IN"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In Keynes’s liquidity preference analysis, two factors cause the demand curve for money to shift: income and the price level:</a:t>
            </a:r>
          </a:p>
          <a:p>
            <a:pPr marL="0" indent="0">
              <a:spcBef>
                <a:spcPct val="50000"/>
              </a:spcBef>
              <a:buNone/>
            </a:pPr>
            <a:endParaRPr lang="en-US" sz="2000" dirty="0">
              <a:ea typeface="ヒラギノ角ゴ Pro W3" charset="-128"/>
            </a:endParaRPr>
          </a:p>
          <a:p>
            <a:pPr lvl="1">
              <a:spcBef>
                <a:spcPct val="50000"/>
              </a:spcBef>
            </a:pPr>
            <a:r>
              <a:rPr lang="en-US" sz="2000" b="1" dirty="0">
                <a:ea typeface="ヒラギノ角ゴ Pro W3" charset="-128"/>
              </a:rPr>
              <a:t>Income Effect</a:t>
            </a:r>
            <a:r>
              <a:rPr lang="en-US" sz="2000" dirty="0">
                <a:ea typeface="ヒラギノ角ゴ Pro W3" charset="-128"/>
              </a:rPr>
              <a:t>: a higher level of income causes the demand for money at each interest rate to increase and the demand curve to shift to the right</a:t>
            </a:r>
          </a:p>
          <a:p>
            <a:pPr lvl="1">
              <a:spcBef>
                <a:spcPct val="50000"/>
              </a:spcBef>
            </a:pPr>
            <a:r>
              <a:rPr lang="en-US" sz="2000" b="1" dirty="0">
                <a:ea typeface="ヒラギノ角ゴ Pro W3" charset="-128"/>
              </a:rPr>
              <a:t>Price-Level Effect</a:t>
            </a:r>
            <a:r>
              <a:rPr lang="en-US" sz="2000" dirty="0">
                <a:ea typeface="ヒラギノ角ゴ Pro W3" charset="-128"/>
              </a:rPr>
              <a:t>: a rise in the price level causes the demand for money at each interest rate to increase- as people care about the amount of </a:t>
            </a:r>
            <a:r>
              <a:rPr lang="en-US" sz="2000" u="sng" dirty="0">
                <a:ea typeface="ヒラギノ角ゴ Pro W3" charset="-128"/>
              </a:rPr>
              <a:t>money they hold in real term- </a:t>
            </a:r>
            <a:r>
              <a:rPr lang="en-US" sz="2000" dirty="0">
                <a:ea typeface="ヒラギノ角ゴ Pro W3" charset="-128"/>
              </a:rPr>
              <a:t>and the demand curve to shift to the right</a:t>
            </a:r>
            <a:endParaRPr lang="en-IN" sz="2000" dirty="0"/>
          </a:p>
        </p:txBody>
      </p:sp>
    </p:spTree>
    <p:extLst>
      <p:ext uri="{BB962C8B-B14F-4D97-AF65-F5344CB8AC3E}">
        <p14:creationId xmlns:p14="http://schemas.microsoft.com/office/powerpoint/2010/main" val="1624892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Framework </a:t>
            </a:r>
            <a:r>
              <a:rPr lang="en-US" sz="2000" b="0" dirty="0"/>
              <a:t>(2 of 5)</a:t>
            </a:r>
            <a:endParaRPr lang="en-IN"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Shifts in the supply of money:</a:t>
            </a:r>
          </a:p>
          <a:p>
            <a:pPr lvl="1">
              <a:spcBef>
                <a:spcPct val="50000"/>
              </a:spcBef>
            </a:pPr>
            <a:r>
              <a:rPr lang="en-US" sz="2000" dirty="0">
                <a:ea typeface="ヒラギノ角ゴ Pro W3" charset="-128"/>
              </a:rPr>
              <a:t>Assume that the supply of money is controlled by the central bank.</a:t>
            </a:r>
          </a:p>
          <a:p>
            <a:pPr lvl="1">
              <a:spcBef>
                <a:spcPct val="50000"/>
              </a:spcBef>
            </a:pPr>
            <a:r>
              <a:rPr lang="en-US" sz="2000" dirty="0">
                <a:ea typeface="ヒラギノ角ゴ Pro W3" charset="-128"/>
              </a:rPr>
              <a:t>An increase in the money supply engineered by the Federal Reserve will shift the supply curve for money to the right.</a:t>
            </a:r>
            <a:endParaRPr lang="en-IN" sz="2000" dirty="0"/>
          </a:p>
        </p:txBody>
      </p:sp>
    </p:spTree>
    <p:extLst>
      <p:ext uri="{BB962C8B-B14F-4D97-AF65-F5344CB8AC3E}">
        <p14:creationId xmlns:p14="http://schemas.microsoft.com/office/powerpoint/2010/main" val="4252602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Framework </a:t>
            </a:r>
            <a:r>
              <a:rPr lang="en-US" sz="2000" b="0" dirty="0"/>
              <a:t>(3 of 5)</a:t>
            </a:r>
            <a:endParaRPr lang="en-IN" dirty="0"/>
          </a:p>
        </p:txBody>
      </p:sp>
      <p:sp>
        <p:nvSpPr>
          <p:cNvPr id="3" name="Content Placeholder 2"/>
          <p:cNvSpPr>
            <a:spLocks noGrp="1"/>
          </p:cNvSpPr>
          <p:nvPr>
            <p:ph idx="1"/>
          </p:nvPr>
        </p:nvSpPr>
        <p:spPr>
          <a:xfrm>
            <a:off x="457200" y="1600201"/>
            <a:ext cx="8229600" cy="445769"/>
          </a:xfrm>
        </p:spPr>
        <p:txBody>
          <a:bodyPr/>
          <a:lstStyle/>
          <a:p>
            <a:pPr marL="0" indent="0" algn="ctr">
              <a:buNone/>
            </a:pPr>
            <a:r>
              <a:rPr lang="en-IN" b="1" dirty="0"/>
              <a:t>Summary Table 4</a:t>
            </a:r>
          </a:p>
        </p:txBody>
      </p:sp>
      <p:pic>
        <p:nvPicPr>
          <p:cNvPr id="5" name="Picture 4" descr="The vertical axis is labeled &quot;i&quot; and the horizontal axis is labeled &quot;M.&quot; The line for supply M s is a vertical line from a point on the horizontal axis. The line for  demand M d 1 slopes downward from the upper left corner to the lower right corner intersecting the supply line at interest rate equals i 1. A line parallel to the line for M d 1 to the right shows the new demand line M d 2. An arrow from M d 1 to M d 2 depicts a right shift in the demand. This line intersects the supply line at interest rate equals i 2 (i 2 &gt; i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658" y="2076486"/>
            <a:ext cx="5262684" cy="4281269"/>
          </a:xfrm>
          <a:prstGeom prst="rect">
            <a:avLst/>
          </a:prstGeom>
        </p:spPr>
      </p:pic>
    </p:spTree>
    <p:extLst>
      <p:ext uri="{BB962C8B-B14F-4D97-AF65-F5344CB8AC3E}">
        <p14:creationId xmlns:p14="http://schemas.microsoft.com/office/powerpoint/2010/main" val="393072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F91C-9914-451F-9E4A-26BF1F8FBA7E}"/>
              </a:ext>
            </a:extLst>
          </p:cNvPr>
          <p:cNvSpPr>
            <a:spLocks noGrp="1"/>
          </p:cNvSpPr>
          <p:nvPr>
            <p:ph type="title"/>
          </p:nvPr>
        </p:nvSpPr>
        <p:spPr/>
        <p:txBody>
          <a:bodyPr/>
          <a:lstStyle/>
          <a:p>
            <a:pPr marL="313182" indent="-342900"/>
            <a:r>
              <a:rPr lang="en-US" sz="2800" dirty="0"/>
              <a:t>Changes in Equilibrium Interest Rates in the Liquidity Preference Framework </a:t>
            </a:r>
            <a:r>
              <a:rPr lang="en-US" sz="1600" b="0" dirty="0"/>
              <a:t>(4 of 5)</a:t>
            </a:r>
            <a:endParaRPr lang="en-US" sz="2800" dirty="0"/>
          </a:p>
        </p:txBody>
      </p:sp>
      <p:sp>
        <p:nvSpPr>
          <p:cNvPr id="3" name="Content Placeholder 2">
            <a:extLst>
              <a:ext uri="{FF2B5EF4-FFF2-40B4-BE49-F238E27FC236}">
                <a16:creationId xmlns:a16="http://schemas.microsoft.com/office/drawing/2014/main" id="{CE38EC1F-CE6A-492B-AF0B-4FB2C3E8FF30}"/>
              </a:ext>
            </a:extLst>
          </p:cNvPr>
          <p:cNvSpPr>
            <a:spLocks noGrp="1"/>
          </p:cNvSpPr>
          <p:nvPr>
            <p:ph idx="1"/>
          </p:nvPr>
        </p:nvSpPr>
        <p:spPr/>
        <p:txBody>
          <a:bodyPr/>
          <a:lstStyle/>
          <a:p>
            <a:pPr marL="313182" indent="-342900"/>
            <a:r>
              <a:rPr lang="en-US" sz="2000" dirty="0"/>
              <a:t>To see how we can use the liquidity preference framework to analyze the movement of interest rates, we will again look at several applications that will help us evaluate the effect of monetary policy on interest rates:</a:t>
            </a:r>
          </a:p>
          <a:p>
            <a:pPr marL="0" indent="0">
              <a:buNone/>
            </a:pPr>
            <a:endParaRPr lang="en-US" sz="2000" dirty="0"/>
          </a:p>
          <a:p>
            <a:pPr marL="800100" lvl="1" indent="-342900"/>
            <a:r>
              <a:rPr lang="en-US" sz="2000" b="1" dirty="0"/>
              <a:t>Changes in Income</a:t>
            </a:r>
          </a:p>
          <a:p>
            <a:pPr marL="1200150" lvl="2" indent="-342900"/>
            <a:r>
              <a:rPr lang="en-US" sz="2000" dirty="0"/>
              <a:t>When income is rising during a business cycle expansion, interest rates will rise. </a:t>
            </a:r>
          </a:p>
          <a:p>
            <a:pPr marL="1200150" lvl="2" indent="-342900"/>
            <a:r>
              <a:rPr lang="en-US" sz="2000" dirty="0"/>
              <a:t>This conclusion is unambiguous, </a:t>
            </a:r>
            <a:r>
              <a:rPr lang="en-US" sz="2000" u="sng" dirty="0"/>
              <a:t>unlike the conclusion we reached using the bond demand and supply framework.</a:t>
            </a:r>
          </a:p>
        </p:txBody>
      </p:sp>
    </p:spTree>
    <p:extLst>
      <p:ext uri="{BB962C8B-B14F-4D97-AF65-F5344CB8AC3E}">
        <p14:creationId xmlns:p14="http://schemas.microsoft.com/office/powerpoint/2010/main" val="3327738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7B69-7D72-4172-8B71-0A6E2FE684E5}"/>
              </a:ext>
            </a:extLst>
          </p:cNvPr>
          <p:cNvSpPr>
            <a:spLocks noGrp="1"/>
          </p:cNvSpPr>
          <p:nvPr>
            <p:ph type="title"/>
          </p:nvPr>
        </p:nvSpPr>
        <p:spPr/>
        <p:txBody>
          <a:bodyPr/>
          <a:lstStyle/>
          <a:p>
            <a:r>
              <a:rPr lang="en-US" sz="3600" dirty="0"/>
              <a:t>Changes in Equilibrium Interest Rates in the Liquidity Preference Framework </a:t>
            </a:r>
            <a:r>
              <a:rPr lang="en-US" sz="2000" b="0" dirty="0"/>
              <a:t>(5 of 5)</a:t>
            </a:r>
            <a:endParaRPr lang="en-US" dirty="0"/>
          </a:p>
        </p:txBody>
      </p:sp>
      <p:sp>
        <p:nvSpPr>
          <p:cNvPr id="3" name="Content Placeholder 2">
            <a:extLst>
              <a:ext uri="{FF2B5EF4-FFF2-40B4-BE49-F238E27FC236}">
                <a16:creationId xmlns:a16="http://schemas.microsoft.com/office/drawing/2014/main" id="{87E7C10F-9DA9-44F3-8C66-ACD5FF2162D3}"/>
              </a:ext>
            </a:extLst>
          </p:cNvPr>
          <p:cNvSpPr>
            <a:spLocks noGrp="1"/>
          </p:cNvSpPr>
          <p:nvPr>
            <p:ph idx="1"/>
          </p:nvPr>
        </p:nvSpPr>
        <p:spPr/>
        <p:txBody>
          <a:bodyPr/>
          <a:lstStyle/>
          <a:p>
            <a:pPr marL="800100" lvl="1" indent="-342900"/>
            <a:r>
              <a:rPr lang="en-US" sz="2000" b="1" dirty="0"/>
              <a:t>Price Level</a:t>
            </a:r>
          </a:p>
          <a:p>
            <a:pPr marL="1200150" lvl="2" indent="-342900"/>
            <a:r>
              <a:rPr lang="en-US" sz="2000" dirty="0"/>
              <a:t>when the price level increases, with the supply of money and other economic variables held constant, interest rates will rise.</a:t>
            </a:r>
            <a:endParaRPr lang="en-US" sz="2000" b="1" dirty="0"/>
          </a:p>
          <a:p>
            <a:pPr marL="800100" lvl="1" indent="-342900"/>
            <a:endParaRPr lang="en-US" sz="2000" b="1" dirty="0"/>
          </a:p>
          <a:p>
            <a:pPr marL="800100" lvl="1" indent="-342900"/>
            <a:r>
              <a:rPr lang="en-US" sz="2000" b="1" dirty="0"/>
              <a:t>Money Supply </a:t>
            </a:r>
          </a:p>
          <a:p>
            <a:pPr marL="1200150" lvl="2" indent="-342900"/>
            <a:r>
              <a:rPr lang="en-US" sz="2000" dirty="0"/>
              <a:t>When the money supply increases (everything else remaining equal), interest rates will decline.</a:t>
            </a:r>
          </a:p>
          <a:p>
            <a:pPr marL="1200150" lvl="2" indent="-342900"/>
            <a:endParaRPr lang="en-US" sz="2000" b="1" dirty="0"/>
          </a:p>
          <a:p>
            <a:endParaRPr lang="en-US" dirty="0"/>
          </a:p>
        </p:txBody>
      </p:sp>
    </p:spTree>
    <p:extLst>
      <p:ext uri="{BB962C8B-B14F-4D97-AF65-F5344CB8AC3E}">
        <p14:creationId xmlns:p14="http://schemas.microsoft.com/office/powerpoint/2010/main" val="1868247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 Response to a Change in Income or the Price Level</a:t>
            </a:r>
            <a:endParaRPr lang="en-IN" dirty="0"/>
          </a:p>
        </p:txBody>
      </p:sp>
      <p:pic>
        <p:nvPicPr>
          <p:cNvPr id="5" name="Picture 2" descr="The vertical axis is labeled &quot;Interest Rate, i&quot; and the horizontal axis is labeled &quot;Quantity of Money, M.&quot; The line for supply M s is a vertical line from a point on the horizontal axis. The line for  demand M d 1 slopes downward from the upper left corner to the lower right corner intersecting the supply line at point 1 (interest rate equals i 1). A line parallel to the line for M d 1 to the right shows the new demand line M d 2. This line intersects the supply line at point 2 (interest rate equals i 2). An arrow from M d 1 to M d 2 depicts a right shift in the demand. An up arrow from a dotted horizontal line at i 1 to a horizontal dotted line at i 2 depicts a shift in the equilibrium. The two steps shown are:&#10;Step 1. A rise in income or the price level shifts the money demand curve rightward . . .&#10;Step 2.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752600"/>
            <a:ext cx="6217920" cy="43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4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BC5-FACC-4124-A760-CDB49DEB43E1}"/>
              </a:ext>
            </a:extLst>
          </p:cNvPr>
          <p:cNvSpPr>
            <a:spLocks noGrp="1"/>
          </p:cNvSpPr>
          <p:nvPr>
            <p:ph type="title"/>
          </p:nvPr>
        </p:nvSpPr>
        <p:spPr/>
        <p:txBody>
          <a:bodyPr/>
          <a:lstStyle/>
          <a:p>
            <a:r>
              <a:rPr lang="en-US" dirty="0"/>
              <a:t>Bond Market Equilibrium and Interest Rates</a:t>
            </a:r>
          </a:p>
        </p:txBody>
      </p:sp>
      <p:sp>
        <p:nvSpPr>
          <p:cNvPr id="3" name="Content Placeholder 2">
            <a:extLst>
              <a:ext uri="{FF2B5EF4-FFF2-40B4-BE49-F238E27FC236}">
                <a16:creationId xmlns:a16="http://schemas.microsoft.com/office/drawing/2014/main" id="{7A387745-7160-4207-8C2E-061B26C12D51}"/>
              </a:ext>
            </a:extLst>
          </p:cNvPr>
          <p:cNvSpPr>
            <a:spLocks noGrp="1"/>
          </p:cNvSpPr>
          <p:nvPr>
            <p:ph idx="1"/>
          </p:nvPr>
        </p:nvSpPr>
        <p:spPr/>
        <p:txBody>
          <a:bodyPr/>
          <a:lstStyle/>
          <a:p>
            <a:pPr marL="0" indent="0">
              <a:buNone/>
            </a:pPr>
            <a:r>
              <a:rPr lang="en-US" sz="2000" b="1" dirty="0">
                <a:solidFill>
                  <a:schemeClr val="bg2"/>
                </a:solidFill>
              </a:rPr>
              <a:t>Demand for Assets</a:t>
            </a:r>
          </a:p>
          <a:p>
            <a:r>
              <a:rPr lang="en-US" sz="2000" dirty="0"/>
              <a:t>To derive a demand curve for assets such as money or bonds, the first step in our analysis, we must first understand what determines the demand for these assets. </a:t>
            </a:r>
          </a:p>
          <a:p>
            <a:pPr marL="829818" lvl="1" indent="-342900"/>
            <a:r>
              <a:rPr lang="en-US" sz="2000" dirty="0"/>
              <a:t>We do this by examining </a:t>
            </a:r>
            <a:r>
              <a:rPr lang="en-US" sz="2000" b="1" dirty="0"/>
              <a:t>portfolio theory</a:t>
            </a:r>
            <a:r>
              <a:rPr lang="en-US" sz="2000" dirty="0"/>
              <a:t>, an economic theory that outlines criteria that are important when deciding how much of an asset to buy. </a:t>
            </a:r>
          </a:p>
          <a:p>
            <a:pPr marL="342900" indent="-342900"/>
            <a:r>
              <a:rPr lang="en-US" sz="2000" dirty="0"/>
              <a:t>After deriving </a:t>
            </a:r>
            <a:r>
              <a:rPr lang="en-US" sz="2000" b="1" dirty="0">
                <a:solidFill>
                  <a:schemeClr val="bg2"/>
                </a:solidFill>
              </a:rPr>
              <a:t>supply curves </a:t>
            </a:r>
            <a:r>
              <a:rPr lang="en-US" sz="2000" dirty="0"/>
              <a:t>for these assets, we develop the concept of </a:t>
            </a:r>
            <a:r>
              <a:rPr lang="en-US" sz="2000" b="1" u="sng" dirty="0"/>
              <a:t>market equilibrium, </a:t>
            </a:r>
            <a:r>
              <a:rPr lang="en-US" sz="2000" dirty="0"/>
              <a:t>which is defined as the point at which the quantity supplied equals the quantity demanded. </a:t>
            </a:r>
          </a:p>
          <a:p>
            <a:pPr marL="342900" indent="-342900"/>
            <a:r>
              <a:rPr lang="en-US" sz="2000" dirty="0"/>
              <a:t>Then we use this model to explain changes in equilibrium interest rates.</a:t>
            </a:r>
          </a:p>
          <a:p>
            <a:endParaRPr lang="en-US" dirty="0"/>
          </a:p>
        </p:txBody>
      </p:sp>
    </p:spTree>
    <p:extLst>
      <p:ext uri="{BB962C8B-B14F-4D97-AF65-F5344CB8AC3E}">
        <p14:creationId xmlns:p14="http://schemas.microsoft.com/office/powerpoint/2010/main" val="3617233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10 Response to a Change in the Money Supply</a:t>
            </a:r>
            <a:endParaRPr lang="en-IN" dirty="0"/>
          </a:p>
        </p:txBody>
      </p:sp>
      <p:pic>
        <p:nvPicPr>
          <p:cNvPr id="4" name="Picture 2" descr="The vertical axis is labeled &quot;Interest Rate, i&quot; and the horizontal axis is labeled &quot;Quantity of Money, M.&quot; The line for supply M s 1 is a vertical line from a point on the horizontal axis. A line parallel to the line for M s 1 to the right shows the new supply line M s 2.  An arrow from M s 1 to M s 2 depicts a right shift in the supply. The line for demand M d slopes downward from the upper left corner to the lower right corner intersecting the line M s 1 at point 1 (interest rate equals i 1) and M s 2 at point 2 (interest rate equals i 2) (i 2 &lt; i 1). A down pointing arrow from the horizontal dotted line at i 1, to a horizontal dotted line at i 2, depicts the change in the equilibrium. The two steps shown are:&#10;Step 1. An increase in the money supply shifts the money supply curve rightward . . .&#10;Step 2. and the equilibrium interest rate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520" y="1676400"/>
            <a:ext cx="6126480" cy="446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39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and Interest Rates</a:t>
            </a:r>
            <a:endParaRPr lang="en-IN"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A one time increase in the money supply will cause prices to rise to a permanently higher level by the end of the year. The interest rate will rise via the increased prices.</a:t>
            </a:r>
          </a:p>
          <a:p>
            <a:pPr>
              <a:spcBef>
                <a:spcPct val="50000"/>
              </a:spcBef>
            </a:pPr>
            <a:r>
              <a:rPr lang="en-US" sz="2000" b="1" dirty="0">
                <a:ea typeface="ヒラギノ角ゴ Pro W3" charset="-128"/>
              </a:rPr>
              <a:t>Price-level effect </a:t>
            </a:r>
            <a:r>
              <a:rPr lang="en-US" sz="2000" dirty="0">
                <a:ea typeface="ヒラギノ角ゴ Pro W3" charset="-128"/>
              </a:rPr>
              <a:t>remains even after prices have stopped rising. </a:t>
            </a:r>
          </a:p>
          <a:p>
            <a:pPr>
              <a:spcBef>
                <a:spcPct val="50000"/>
              </a:spcBef>
            </a:pPr>
            <a:r>
              <a:rPr lang="en-US" sz="2000" dirty="0">
                <a:ea typeface="ヒラギノ角ゴ Pro W3" charset="-128"/>
              </a:rPr>
              <a:t>A rising price level will raise interest rates because people will expect inflation to be higher over the course of the year. When the price level stops rising, expectations of inflation will return to zero.</a:t>
            </a:r>
          </a:p>
          <a:p>
            <a:pPr>
              <a:spcBef>
                <a:spcPct val="50000"/>
              </a:spcBef>
            </a:pPr>
            <a:r>
              <a:rPr lang="en-US" sz="2000" b="1" dirty="0">
                <a:ea typeface="ヒラギノ角ゴ Pro W3" charset="-128"/>
              </a:rPr>
              <a:t>Expected-inflation effect </a:t>
            </a:r>
            <a:r>
              <a:rPr lang="en-US" sz="2000" dirty="0">
                <a:ea typeface="ヒラギノ角ゴ Pro W3" charset="-128"/>
              </a:rPr>
              <a:t>persists only as long as the price level continues to rise.</a:t>
            </a:r>
            <a:endParaRPr lang="en-IN" sz="2000" dirty="0"/>
          </a:p>
        </p:txBody>
      </p:sp>
    </p:spTree>
    <p:extLst>
      <p:ext uri="{BB962C8B-B14F-4D97-AF65-F5344CB8AC3E}">
        <p14:creationId xmlns:p14="http://schemas.microsoft.com/office/powerpoint/2010/main" val="7124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 Higher Rate of Growth of the Money Supply Lower Interest Rates? </a:t>
            </a:r>
            <a:r>
              <a:rPr lang="en-US" sz="2000" b="0" dirty="0"/>
              <a:t>(1 of 2)</a:t>
            </a:r>
            <a:endParaRPr lang="en-IN"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Liquidity preference framework leads to the conclusion that an increase in the money supply will lower interest rates: the liquidity effect.</a:t>
            </a:r>
          </a:p>
          <a:p>
            <a:pPr>
              <a:spcBef>
                <a:spcPct val="40000"/>
              </a:spcBef>
            </a:pPr>
            <a:r>
              <a:rPr lang="en-US" sz="2000" dirty="0">
                <a:ea typeface="ヒラギノ角ゴ Pro W3" charset="-128"/>
              </a:rPr>
              <a:t>Income effect finds interest rates rising because increasing the money supply is an expansionary influence on the economy (the demand curve shifts to the right).</a:t>
            </a:r>
          </a:p>
        </p:txBody>
      </p:sp>
    </p:spTree>
    <p:extLst>
      <p:ext uri="{BB962C8B-B14F-4D97-AF65-F5344CB8AC3E}">
        <p14:creationId xmlns:p14="http://schemas.microsoft.com/office/powerpoint/2010/main" val="1619985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 Higher Rate of Growth of the Money Supply Lower Interest Rates? </a:t>
            </a:r>
            <a:r>
              <a:rPr lang="en-US" sz="2000" b="0" dirty="0"/>
              <a:t>(2 of 2)</a:t>
            </a:r>
            <a:endParaRPr lang="en-IN"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Price-Level effect predicts an increase in the money supply leads to a rise in interest rates in response to the rise in the price level (the demand curve shifts to the right).</a:t>
            </a:r>
          </a:p>
          <a:p>
            <a:pPr>
              <a:spcBef>
                <a:spcPct val="40000"/>
              </a:spcBef>
            </a:pPr>
            <a:r>
              <a:rPr lang="en-US" sz="2000" dirty="0">
                <a:ea typeface="ヒラギノ角ゴ Pro W3" charset="-128"/>
              </a:rPr>
              <a:t>Expected-Inflation effect shows an increase in interest rates because an increase in the money supply may lead people to expect a higher price level in the future (the demand curve shifts to the right).</a:t>
            </a:r>
            <a:endParaRPr lang="en-IN" sz="2000" dirty="0"/>
          </a:p>
        </p:txBody>
      </p:sp>
    </p:spTree>
    <p:extLst>
      <p:ext uri="{BB962C8B-B14F-4D97-AF65-F5344CB8AC3E}">
        <p14:creationId xmlns:p14="http://schemas.microsoft.com/office/powerpoint/2010/main" val="3472690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11 Response over Time to an Increase in Money Supply Growth</a:t>
            </a:r>
            <a:endParaRPr lang="en-IN" dirty="0"/>
          </a:p>
        </p:txBody>
      </p:sp>
      <p:pic>
        <p:nvPicPr>
          <p:cNvPr id="5" name="Picture 2" descr="The vertical axis of each curve is labeled &quot;Interest Rate, I&quot; and the horizontal axis is labeled &quot;Time.&quot; The first graph is for liquidity effect larger than&#10;other effects. The line starts at interest rate equals i 1 moves parallel to the horizontal axis and then slopes downward at time T, moves to a lowest point, and then slopes upward making a concave curve. The line finally becomes parallel to the horizontal axis at interest rate equals i 2 (i 2 &lt; i 1). The smaller declining part of the concave curve on the left, is shown as liquidity effect. The larger upward sloping part on the right is shown as income, price-level, and expected-inflation effects. The second graph is for liquidity effect smaller than other effects and slow adjustment of expected inflation. The line starts at interest rate equals i 1 moves parallel to the horizontal axis and then slopes downward at time T, moves to a lowest point, and then slopes upward making a concave curve. The line finally becomes parallel to the horizontal axis at interest rate equals i 2 (i 2 &gt; i 1). The smaller declining part of the concave curve on the left is shown as liquidity effect while the larger upward sloping part on the right is shown as income, price-level, and expected-inflation effects.&#10;The third graph is for liquidity effect smaller than&#10;other effects and fast adjustment of expected inflation. The line starts at interest rate equals i 1 moves parallel to the horizontal axis, then slopes upward at time T making a curve, and finally becomes parallel to the horizontal axis at interest rate equals i 2 (i 2 &gt; i 1). The smaller upward sloping part of the curve on the left is shown as liquidity and expected-inflation effect while the larger part parallel to the horizontal axis on the right is shown as income and price-level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60" y="1447800"/>
            <a:ext cx="3840480" cy="49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7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12 Money Growth (M2, Annual Rate) and Interest Rates (Three-Month Treasury Bills), 1950–2017</a:t>
            </a:r>
            <a:endParaRPr lang="en-IN" sz="2600" dirty="0"/>
          </a:p>
        </p:txBody>
      </p:sp>
      <p:pic>
        <p:nvPicPr>
          <p:cNvPr id="6" name="Picture 2" descr="A line graph shows the Money Growth and Interest Rates between 1950 and 2017.&#10;The vertical axis on the left is labeled &quot;Interest Rate (percent annual rate)&quot; and ranges from negative 12 to 32 in increments of 4. The vertical axis on the right is labeled &quot;Money Growth Rate (percent annual rate)&quot; and ranges from negative 8 to 28, in increments of 2. The horizontal axis shows years from 1950 to 2015 in increments of 5. A curve labeled Interest Rate begins at 1 in 1950 and slopes rightward rising and falling irregularly before ending close to 0 in 2015. Another curve labeled Money Growth Rate (M2) begins at 3 in 1950 and moves irregularly rising and falling drastically before ending at 6 in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39167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5791200"/>
            <a:ext cx="8229600" cy="411163"/>
          </a:xfrm>
        </p:spPr>
        <p:txBody>
          <a:bodyPr/>
          <a:lstStyle/>
          <a:p>
            <a:pPr marL="0" indent="0">
              <a:buNone/>
            </a:pPr>
            <a:r>
              <a:rPr lang="en-IN" sz="1200" i="1" dirty="0"/>
              <a:t>Source: </a:t>
            </a:r>
            <a:r>
              <a:rPr lang="en-IN" sz="1200" dirty="0"/>
              <a:t>Federal Reserve Bank of St. Louis FRED database: </a:t>
            </a:r>
            <a:r>
              <a:rPr lang="en-IN" sz="1200" dirty="0">
                <a:hlinkClick r:id="rId3"/>
              </a:rPr>
              <a:t>https://fred.stlouisfed.org/series/M2SL</a:t>
            </a:r>
            <a:r>
              <a:rPr lang="en-IN" sz="1200" dirty="0"/>
              <a:t>; </a:t>
            </a:r>
            <a:r>
              <a:rPr lang="en-IN" sz="1200" dirty="0">
                <a:hlinkClick r:id="rId4"/>
              </a:rPr>
              <a:t>https://fred.stlouisfed.org/series/TB3MS</a:t>
            </a:r>
            <a:endParaRPr lang="en-IN" sz="1200" dirty="0"/>
          </a:p>
        </p:txBody>
      </p:sp>
    </p:spTree>
    <p:extLst>
      <p:ext uri="{BB962C8B-B14F-4D97-AF65-F5344CB8AC3E}">
        <p14:creationId xmlns:p14="http://schemas.microsoft.com/office/powerpoint/2010/main" val="162642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Demand </a:t>
            </a:r>
            <a:r>
              <a:rPr lang="en-US" sz="2000" b="0" dirty="0"/>
              <a:t>(1 of 2)</a:t>
            </a:r>
            <a:endParaRPr lang="en-IN" dirty="0"/>
          </a:p>
        </p:txBody>
      </p:sp>
      <p:sp>
        <p:nvSpPr>
          <p:cNvPr id="3" name="Content Placeholder 2"/>
          <p:cNvSpPr>
            <a:spLocks noGrp="1"/>
          </p:cNvSpPr>
          <p:nvPr>
            <p:ph idx="1"/>
          </p:nvPr>
        </p:nvSpPr>
        <p:spPr/>
        <p:txBody>
          <a:bodyPr/>
          <a:lstStyle/>
          <a:p>
            <a:pPr>
              <a:spcBef>
                <a:spcPct val="50000"/>
              </a:spcBef>
            </a:pPr>
            <a:r>
              <a:rPr lang="en-US" sz="2000" dirty="0"/>
              <a:t>Interest rates on different securities tend to move together. </a:t>
            </a:r>
          </a:p>
          <a:p>
            <a:pPr>
              <a:spcBef>
                <a:spcPct val="50000"/>
              </a:spcBef>
            </a:pPr>
            <a:r>
              <a:rPr lang="en-US" sz="2000" dirty="0"/>
              <a:t>In this chapter we will proceed as if there were only one type of security and one interest rate in the entire economy. </a:t>
            </a:r>
            <a:endParaRPr lang="en-US" sz="2000" dirty="0">
              <a:ea typeface="ヒラギノ角ゴ Pro W3" charset="-128"/>
            </a:endParaRPr>
          </a:p>
          <a:p>
            <a:pPr>
              <a:spcBef>
                <a:spcPct val="50000"/>
              </a:spcBef>
            </a:pPr>
            <a:r>
              <a:rPr lang="en-US" sz="2000" dirty="0">
                <a:ea typeface="ヒラギノ角ゴ Pro W3" charset="-128"/>
              </a:rPr>
              <a:t>Economic agents hold a variety of different assets. What are the primary assets you hold?</a:t>
            </a:r>
          </a:p>
          <a:p>
            <a:pPr marL="0" indent="0">
              <a:spcBef>
                <a:spcPct val="50000"/>
              </a:spcBef>
              <a:buNone/>
            </a:pPr>
            <a:endParaRPr lang="en-US" sz="2000" b="1" dirty="0">
              <a:solidFill>
                <a:schemeClr val="bg2"/>
              </a:solidFill>
              <a:ea typeface="ヒラギノ角ゴ Pro W3" charset="-128"/>
            </a:endParaRPr>
          </a:p>
          <a:p>
            <a:pPr marL="0" indent="0">
              <a:spcBef>
                <a:spcPct val="50000"/>
              </a:spcBef>
              <a:buNone/>
            </a:pPr>
            <a:r>
              <a:rPr lang="en-US" sz="2000" b="1" dirty="0">
                <a:solidFill>
                  <a:schemeClr val="bg2"/>
                </a:solidFill>
                <a:ea typeface="ヒラギノ角ゴ Pro W3" charset="-128"/>
              </a:rPr>
              <a:t> Store of Value</a:t>
            </a:r>
          </a:p>
          <a:p>
            <a:pPr lvl="1">
              <a:spcBef>
                <a:spcPct val="50000"/>
              </a:spcBef>
            </a:pPr>
            <a:r>
              <a:rPr lang="en-US" sz="2000" dirty="0">
                <a:ea typeface="ヒラギノ角ゴ Pro W3" charset="-128"/>
              </a:rPr>
              <a:t>An </a:t>
            </a:r>
            <a:r>
              <a:rPr lang="en-US" sz="2000" b="1" dirty="0">
                <a:ea typeface="ヒラギノ角ゴ Pro W3" charset="-128"/>
              </a:rPr>
              <a:t>asset</a:t>
            </a:r>
            <a:r>
              <a:rPr lang="en-US" sz="2000" dirty="0">
                <a:ea typeface="ヒラギノ角ゴ Pro W3" charset="-128"/>
              </a:rPr>
              <a:t> is anything that can be owned and </a:t>
            </a:r>
            <a:r>
              <a:rPr lang="en-US" sz="2000" b="1" dirty="0">
                <a:ea typeface="ヒラギノ角ゴ Pro W3" charset="-128"/>
              </a:rPr>
              <a:t>has value.</a:t>
            </a:r>
            <a:endParaRPr lang="en-IN" sz="2000" b="1" dirty="0"/>
          </a:p>
        </p:txBody>
      </p:sp>
    </p:spTree>
    <p:extLst>
      <p:ext uri="{BB962C8B-B14F-4D97-AF65-F5344CB8AC3E}">
        <p14:creationId xmlns:p14="http://schemas.microsoft.com/office/powerpoint/2010/main" val="11116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Demand </a:t>
            </a:r>
            <a:r>
              <a:rPr lang="en-US" sz="2000" b="0" dirty="0"/>
              <a:t>(2 of 2)</a:t>
            </a:r>
            <a:endParaRPr lang="en-IN" dirty="0"/>
          </a:p>
        </p:txBody>
      </p:sp>
      <p:sp>
        <p:nvSpPr>
          <p:cNvPr id="3" name="Content Placeholder 2"/>
          <p:cNvSpPr>
            <a:spLocks noGrp="1"/>
          </p:cNvSpPr>
          <p:nvPr>
            <p:ph idx="1"/>
          </p:nvPr>
        </p:nvSpPr>
        <p:spPr/>
        <p:txBody>
          <a:bodyPr/>
          <a:lstStyle/>
          <a:p>
            <a:pPr>
              <a:spcBef>
                <a:spcPct val="50000"/>
              </a:spcBef>
            </a:pPr>
            <a:r>
              <a:rPr lang="en-US" sz="2000" b="1" dirty="0">
                <a:ea typeface="ヒラギノ角ゴ Pro W3" charset="-128"/>
              </a:rPr>
              <a:t>Wealth</a:t>
            </a:r>
            <a:r>
              <a:rPr lang="en-US" sz="2000" dirty="0">
                <a:ea typeface="ヒラギノ角ゴ Pro W3" charset="-128"/>
              </a:rPr>
              <a:t>: the total resources owned by the individual, including all assets</a:t>
            </a:r>
          </a:p>
          <a:p>
            <a:pPr>
              <a:spcBef>
                <a:spcPct val="50000"/>
              </a:spcBef>
            </a:pPr>
            <a:r>
              <a:rPr lang="en-US" sz="2000" b="1" dirty="0">
                <a:ea typeface="ヒラギノ角ゴ Pro W3" charset="-128"/>
              </a:rPr>
              <a:t>Expected Return</a:t>
            </a:r>
            <a:r>
              <a:rPr lang="en-US" sz="2000" dirty="0">
                <a:ea typeface="ヒラギノ角ゴ Pro W3" charset="-128"/>
              </a:rPr>
              <a:t>: the return expected </a:t>
            </a:r>
            <a:r>
              <a:rPr lang="en-US" sz="2000" b="1" dirty="0">
                <a:solidFill>
                  <a:srgbClr val="FF0000"/>
                </a:solidFill>
                <a:ea typeface="ヒラギノ角ゴ Pro W3" charset="-128"/>
              </a:rPr>
              <a:t>over the next period </a:t>
            </a:r>
            <a:r>
              <a:rPr lang="en-US" sz="2000" dirty="0"/>
              <a:t>(i.e. the </a:t>
            </a:r>
            <a:r>
              <a:rPr lang="en-US" sz="2000" i="1" dirty="0"/>
              <a:t>average return</a:t>
            </a:r>
            <a:r>
              <a:rPr lang="en-US" sz="2000" dirty="0"/>
              <a:t>) </a:t>
            </a:r>
            <a:r>
              <a:rPr lang="en-US" sz="2000" dirty="0">
                <a:ea typeface="ヒラギノ角ゴ Pro W3" charset="-128"/>
              </a:rPr>
              <a:t>on one asset </a:t>
            </a:r>
            <a:r>
              <a:rPr lang="en-US" sz="2000" b="1" dirty="0">
                <a:solidFill>
                  <a:srgbClr val="FF0000"/>
                </a:solidFill>
                <a:ea typeface="ヒラギノ角ゴ Pro W3" charset="-128"/>
              </a:rPr>
              <a:t>relative</a:t>
            </a:r>
            <a:r>
              <a:rPr lang="en-US" sz="2000" dirty="0">
                <a:ea typeface="ヒラギノ角ゴ Pro W3" charset="-128"/>
              </a:rPr>
              <a:t> to alternative assets</a:t>
            </a:r>
          </a:p>
          <a:p>
            <a:pPr>
              <a:spcBef>
                <a:spcPct val="50000"/>
              </a:spcBef>
            </a:pPr>
            <a:r>
              <a:rPr lang="en-US" sz="2000" b="1" dirty="0">
                <a:ea typeface="ヒラギノ角ゴ Pro W3" charset="-128"/>
              </a:rPr>
              <a:t>Risk</a:t>
            </a:r>
            <a:r>
              <a:rPr lang="en-US" sz="2000" dirty="0">
                <a:ea typeface="ヒラギノ角ゴ Pro W3" charset="-128"/>
              </a:rPr>
              <a:t>: the degree of uncertainty associated with the return on one asset relative to alternative </a:t>
            </a:r>
            <a:r>
              <a:rPr lang="en-US" sz="2000" dirty="0" smtClean="0">
                <a:ea typeface="ヒラギノ角ゴ Pro W3" charset="-128"/>
              </a:rPr>
              <a:t>assets</a:t>
            </a:r>
            <a:endParaRPr lang="en-US" sz="2000" dirty="0">
              <a:ea typeface="ヒラギノ角ゴ Pro W3" charset="-128"/>
            </a:endParaRPr>
          </a:p>
          <a:p>
            <a:pPr>
              <a:spcBef>
                <a:spcPct val="50000"/>
              </a:spcBef>
            </a:pPr>
            <a:r>
              <a:rPr lang="en-US" sz="2000" b="1" dirty="0">
                <a:ea typeface="ヒラギノ角ゴ Pro W3" charset="-128"/>
              </a:rPr>
              <a:t>Liquidity</a:t>
            </a:r>
            <a:r>
              <a:rPr lang="en-US" sz="2000" dirty="0">
                <a:ea typeface="ヒラギノ角ゴ Pro W3" charset="-128"/>
              </a:rPr>
              <a:t>: the ease and speed with which an asset can be turned into cash relative to alternative assets.</a:t>
            </a:r>
          </a:p>
        </p:txBody>
      </p:sp>
    </p:spTree>
    <p:extLst>
      <p:ext uri="{BB962C8B-B14F-4D97-AF65-F5344CB8AC3E}">
        <p14:creationId xmlns:p14="http://schemas.microsoft.com/office/powerpoint/2010/main" val="349538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AF2D-815E-4654-AB6A-4464739B9946}"/>
              </a:ext>
            </a:extLst>
          </p:cNvPr>
          <p:cNvSpPr>
            <a:spLocks noGrp="1"/>
          </p:cNvSpPr>
          <p:nvPr>
            <p:ph type="title"/>
          </p:nvPr>
        </p:nvSpPr>
        <p:spPr/>
        <p:txBody>
          <a:bodyPr/>
          <a:lstStyle/>
          <a:p>
            <a:r>
              <a:rPr lang="en-US" dirty="0"/>
              <a:t>Expected Return </a:t>
            </a:r>
            <a:r>
              <a:rPr lang="en-US" sz="2000" b="0" dirty="0"/>
              <a:t>(1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E1E9A5-ECB3-437B-B409-FA40F7223421}"/>
                  </a:ext>
                </a:extLst>
              </p:cNvPr>
              <p:cNvSpPr>
                <a:spLocks noGrp="1"/>
              </p:cNvSpPr>
              <p:nvPr>
                <p:ph idx="1"/>
              </p:nvPr>
            </p:nvSpPr>
            <p:spPr/>
            <p:txBody>
              <a:bodyPr/>
              <a:lstStyle/>
              <a:p>
                <a:r>
                  <a:rPr lang="en-US" sz="2000" dirty="0"/>
                  <a:t>The return on an asset (such as a bond) measures </a:t>
                </a:r>
                <a:r>
                  <a:rPr lang="en-US" sz="2000" b="1" dirty="0"/>
                  <a:t>how much we gain </a:t>
                </a:r>
                <a:r>
                  <a:rPr lang="en-US" sz="2000" dirty="0"/>
                  <a:t>from holding that asset.</a:t>
                </a:r>
              </a:p>
              <a:p>
                <a:r>
                  <a:rPr lang="en-US" sz="2000" dirty="0"/>
                  <a:t>When we make a decision to buy an asset, we are influenced by what we expect the return on that asset to be. </a:t>
                </a:r>
              </a:p>
              <a:p>
                <a:r>
                  <a:rPr lang="en-US" sz="2000" dirty="0"/>
                  <a:t>For example, if an ExxonMobil bond, has a return of 15% half the time and 5% the other half, its expected return (which you can think of as the average return) is 10% </a:t>
                </a:r>
                <a14:m>
                  <m:oMath xmlns:m="http://schemas.openxmlformats.org/officeDocument/2006/math">
                    <m:r>
                      <a:rPr lang="en-US" sz="2000" i="1" dirty="0" smtClean="0">
                        <a:latin typeface="Cambria Math" panose="02040503050406030204" pitchFamily="18" charset="0"/>
                      </a:rPr>
                      <m:t>(= 0.5 </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 15% + 0.5 </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 5%).</m:t>
                    </m:r>
                  </m:oMath>
                </a14:m>
                <a:endParaRPr lang="en-US" sz="2000" dirty="0"/>
              </a:p>
              <a:p>
                <a:endParaRPr lang="en-US" dirty="0"/>
              </a:p>
            </p:txBody>
          </p:sp>
        </mc:Choice>
        <mc:Fallback xmlns="">
          <p:sp>
            <p:nvSpPr>
              <p:cNvPr id="3" name="Content Placeholder 2">
                <a:extLst>
                  <a:ext uri="{FF2B5EF4-FFF2-40B4-BE49-F238E27FC236}">
                    <a16:creationId xmlns:a16="http://schemas.microsoft.com/office/drawing/2014/main" id="{32E1E9A5-ECB3-437B-B409-FA40F7223421}"/>
                  </a:ext>
                </a:extLst>
              </p:cNvPr>
              <p:cNvSpPr>
                <a:spLocks noGrp="1" noRot="1" noChangeAspect="1" noMove="1" noResize="1" noEditPoints="1" noAdjustHandles="1" noChangeArrowheads="1" noChangeShapeType="1" noTextEdit="1"/>
              </p:cNvSpPr>
              <p:nvPr>
                <p:ph idx="1"/>
              </p:nvPr>
            </p:nvSpPr>
            <p:spPr>
              <a:blipFill>
                <a:blip r:embed="rId2"/>
                <a:stretch>
                  <a:fillRect l="-1778" t="-1617" r="-1185"/>
                </a:stretch>
              </a:blipFill>
            </p:spPr>
            <p:txBody>
              <a:bodyPr/>
              <a:lstStyle/>
              <a:p>
                <a:r>
                  <a:rPr lang="en-US">
                    <a:noFill/>
                  </a:rPr>
                  <a:t> </a:t>
                </a:r>
              </a:p>
            </p:txBody>
          </p:sp>
        </mc:Fallback>
      </mc:AlternateContent>
    </p:spTree>
    <p:extLst>
      <p:ext uri="{BB962C8B-B14F-4D97-AF65-F5344CB8AC3E}">
        <p14:creationId xmlns:p14="http://schemas.microsoft.com/office/powerpoint/2010/main" val="228415498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8970</TotalTime>
  <Words>4732</Words>
  <Application>Microsoft Office PowerPoint</Application>
  <PresentationFormat>On-screen Show (4:3)</PresentationFormat>
  <Paragraphs>343</Paragraphs>
  <Slides>66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66</vt:i4>
      </vt:variant>
    </vt:vector>
  </HeadingPairs>
  <TitlesOfParts>
    <vt:vector size="78" baseType="lpstr">
      <vt:lpstr>ＭＳ Ｐゴシック</vt:lpstr>
      <vt:lpstr>Arial</vt:lpstr>
      <vt:lpstr>Calibri</vt:lpstr>
      <vt:lpstr>Calibri Light</vt:lpstr>
      <vt:lpstr>Cambria Math</vt:lpstr>
      <vt:lpstr>MT Symbol</vt:lpstr>
      <vt:lpstr>Times New Roman</vt:lpstr>
      <vt:lpstr>Verdana</vt:lpstr>
      <vt:lpstr>Wingdings</vt:lpstr>
      <vt:lpstr>ヒラギノ角ゴ Pro W3</vt:lpstr>
      <vt:lpstr>508 Lecture</vt:lpstr>
      <vt:lpstr>Custom Design</vt:lpstr>
      <vt:lpstr>The Economics of Money, Banking, and Financial Markets</vt:lpstr>
      <vt:lpstr>Preview</vt:lpstr>
      <vt:lpstr>Learning Objectives (1 of 2)</vt:lpstr>
      <vt:lpstr>Learning Objectives (2 of 2)</vt:lpstr>
      <vt:lpstr>Why Study Bond Prices?</vt:lpstr>
      <vt:lpstr>Bond Market Equilibrium and Interest Rates</vt:lpstr>
      <vt:lpstr>Determinants of Asset Demand (1 of 2)</vt:lpstr>
      <vt:lpstr>Determinants of Asset Demand (2 of 2)</vt:lpstr>
      <vt:lpstr>Expected Return (1 of 2)</vt:lpstr>
      <vt:lpstr>Expected Return (2 of 2)</vt:lpstr>
      <vt:lpstr>Risk</vt:lpstr>
      <vt:lpstr>Risk-Free Assets, Flight to Safety, and Negative Treasury Rates (1 of 2)</vt:lpstr>
      <vt:lpstr>Risk-Free Assets, Flight to Safety, and Negative Treasury Rates (2 of 2)</vt:lpstr>
      <vt:lpstr>Liquidity</vt:lpstr>
      <vt:lpstr>Market Liquidity versus Funding Liquidity (1 of 4)</vt:lpstr>
      <vt:lpstr>Market Liquidity versus Funding Liquidity (2 of 4)</vt:lpstr>
      <vt:lpstr>Market Liquidity versus Funding Liquidity (3 of 4)</vt:lpstr>
      <vt:lpstr>Market Liquidity versus Funding Liquidity (4 of 4)</vt:lpstr>
      <vt:lpstr>Theory of Portfolio Choice</vt:lpstr>
      <vt:lpstr>Recap: Coupon Bonds (1 of 3)</vt:lpstr>
      <vt:lpstr>Recap: Coupon Bonds (2 of 3)</vt:lpstr>
      <vt:lpstr>Recap: Coupon Bonds (3 of 3)</vt:lpstr>
      <vt:lpstr>Demand in the Bond Market</vt:lpstr>
      <vt:lpstr>Example: Demand Curve</vt:lpstr>
      <vt:lpstr>Supply in the Bond Market</vt:lpstr>
      <vt:lpstr>Figure 1 Supply and Demand for Bonds</vt:lpstr>
      <vt:lpstr>Market Equilibrium</vt:lpstr>
      <vt:lpstr>Supply and Demand Analysis  </vt:lpstr>
      <vt:lpstr>Changes in Equilibrium Interest Rates (1 of 2)</vt:lpstr>
      <vt:lpstr>Changes in Equilibrium Interest Rates (2 of 2)</vt:lpstr>
      <vt:lpstr>                     Expected Return*</vt:lpstr>
      <vt:lpstr>Figure 2 Shift in the Demand Curve for Bonds</vt:lpstr>
      <vt:lpstr>Shifts in the Demand for Bonds</vt:lpstr>
      <vt:lpstr>Shifts in the Supply of Bonds (1 of 2)</vt:lpstr>
      <vt:lpstr>Shifts in the Supply of Bonds (2 of 2)</vt:lpstr>
      <vt:lpstr>Figure 3 Shift in the Supply Curve for Bonds</vt:lpstr>
      <vt:lpstr>Interest Rate Behavior </vt:lpstr>
      <vt:lpstr>Figure 4 Response to a Change in Expected Inflation (The Fisher Effect)</vt:lpstr>
      <vt:lpstr>Expected Inflation and Interest Rate: Fisher Effect</vt:lpstr>
      <vt:lpstr>Figure 5 Expected Inflation and Interest Rates (Three-Month Treasury Bills), 1953–2017</vt:lpstr>
      <vt:lpstr>Business Cycle and Interest Rate (1 of 3)</vt:lpstr>
      <vt:lpstr>Business Cycle and Interest Rate (2 of 3)</vt:lpstr>
      <vt:lpstr>Business Cycle and Interest Rate (3 of 3)</vt:lpstr>
      <vt:lpstr>Figure 6 Response to a Business Cycle Expansion</vt:lpstr>
      <vt:lpstr>Figure 7 Business Cycle and Interest Rates (Three-Month Treasury Bills), 1951–2017</vt:lpstr>
      <vt:lpstr>Changes in Interest Rate:  Supply and Demand of Bond Framework</vt:lpstr>
      <vt:lpstr>Supply and Demand in the Market for Money: The Liquidity Preference Framework (1 of 3)</vt:lpstr>
      <vt:lpstr>Supply and Demand in the Market for Money: The Liquidity Preference Framework (2 of 3)</vt:lpstr>
      <vt:lpstr>Supply and Demand in the Market for Money: The Liquidity Preference Framework (3 of 3)</vt:lpstr>
      <vt:lpstr>Two Frameworks: Comparative Advantages</vt:lpstr>
      <vt:lpstr>The Liquidity Preference Framework: Rate of Return </vt:lpstr>
      <vt:lpstr>Money Demand and Interest Rate: An Inverse Relationship</vt:lpstr>
      <vt:lpstr>Figure 8 Equilibrium in the Market for Money</vt:lpstr>
      <vt:lpstr>Changes in Equilibrium Interest Rates in the Liquidity Preference Framework (1 of 5)</vt:lpstr>
      <vt:lpstr>Changes in Equilibrium Interest Rates in the Liquidity Preference Framework (2 of 5)</vt:lpstr>
      <vt:lpstr>Changes in Equilibrium Interest Rates in the Liquidity Preference Framework (3 of 5)</vt:lpstr>
      <vt:lpstr>Changes in Equilibrium Interest Rates in the Liquidity Preference Framework (4 of 5)</vt:lpstr>
      <vt:lpstr>Changes in Equilibrium Interest Rates in the Liquidity Preference Framework (5 of 5)</vt:lpstr>
      <vt:lpstr>Figure 9 Response to a Change in Income or the Price Level</vt:lpstr>
      <vt:lpstr>Figure 10 Response to a Change in the Money Supply</vt:lpstr>
      <vt:lpstr>Money and Interest Rates</vt:lpstr>
      <vt:lpstr>Does a Higher Rate of Growth of the Money Supply Lower Interest Rates? (1 of 2)</vt:lpstr>
      <vt:lpstr>Does a Higher Rate of Growth of the Money Supply Lower Interest Rates? (2 of 2)</vt:lpstr>
      <vt:lpstr>Figure 11 Response over Time to an Increase in Money Supply Growth</vt:lpstr>
      <vt:lpstr>Figure 12 Money Growth (M2, Annual Rate) and Interest Rates (Three-Month Treasury Bills), 1950–2017</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640</cp:revision>
  <dcterms:created xsi:type="dcterms:W3CDTF">2014-07-14T20:04:21Z</dcterms:created>
  <dcterms:modified xsi:type="dcterms:W3CDTF">2019-10-16T18:12:34Z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