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layfair Display" panose="020B0604020202020204" charset="0"/>
      <p:regular r:id="rId17"/>
      <p:bold r:id="rId18"/>
      <p:italic r:id="rId19"/>
      <p:boldItalic r:id="rId20"/>
    </p:embeddedFont>
    <p:embeddedFont>
      <p:font typeface="Roboto" panose="020B0604020202020204" charset="0"/>
      <p:regular r:id="rId21"/>
      <p:bold r:id="rId22"/>
      <p:italic r:id="rId23"/>
      <p:boldItalic r:id="rId24"/>
    </p:embeddedFont>
    <p:embeddedFont>
      <p:font typeface="Montserrat" panose="020B0604020202020204" charset="0"/>
      <p:regular r:id="rId25"/>
      <p:bold r:id="rId26"/>
      <p:italic r:id="rId27"/>
      <p:boldItalic r:id="rId28"/>
    </p:embeddedFont>
    <p:embeddedFont>
      <p:font typeface="Oswald" panose="020B0604020202020204"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19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af1db46b6_4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af1db46b6_4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00"/>
              </a:buClr>
              <a:buSzPts val="1200"/>
              <a:buFont typeface="Times New Roman"/>
              <a:buChar char="●"/>
            </a:pPr>
            <a:r>
              <a:rPr lang="en" sz="1200">
                <a:latin typeface="Playfair Display"/>
                <a:ea typeface="Playfair Display"/>
                <a:cs typeface="Playfair Display"/>
                <a:sym typeface="Playfair Display"/>
              </a:rPr>
              <a:t>Common concern for EMs that have accumulated large amounts of US dollar debt attracted by low US rates</a:t>
            </a:r>
            <a:endParaRPr sz="1200">
              <a:latin typeface="Playfair Display"/>
              <a:ea typeface="Playfair Display"/>
              <a:cs typeface="Playfair Display"/>
              <a:sym typeface="Playfair Display"/>
            </a:endParaRPr>
          </a:p>
          <a:p>
            <a:pPr marL="457200" lvl="0" indent="-298450" algn="l" rtl="0">
              <a:lnSpc>
                <a:spcPct val="115000"/>
              </a:lnSpc>
              <a:spcBef>
                <a:spcPts val="0"/>
              </a:spcBef>
              <a:spcAft>
                <a:spcPts val="0"/>
              </a:spcAft>
              <a:buClr>
                <a:srgbClr val="073763"/>
              </a:buClr>
              <a:buSzPts val="1100"/>
              <a:buFont typeface="Times New Roman"/>
              <a:buChar char="●"/>
            </a:pPr>
            <a:r>
              <a:rPr lang="en">
                <a:solidFill>
                  <a:srgbClr val="073763"/>
                </a:solidFill>
                <a:latin typeface="Times New Roman"/>
                <a:ea typeface="Times New Roman"/>
                <a:cs typeface="Times New Roman"/>
                <a:sym typeface="Times New Roman"/>
              </a:rPr>
              <a:t>From this point on, if foreign currency debt is sufficiently large, additional monetary easing becomes contractionary (since banks can no longer freely intermediate foreign capital to provide domestic loans)</a:t>
            </a:r>
            <a:endParaRPr sz="1200">
              <a:latin typeface="Playfair Display"/>
              <a:ea typeface="Playfair Display"/>
              <a:cs typeface="Playfair Display"/>
              <a:sym typeface="Playfair Display"/>
            </a:endParaRPr>
          </a:p>
          <a:p>
            <a:pPr marL="0" lvl="0" indent="0" algn="l" rtl="0">
              <a:lnSpc>
                <a:spcPct val="115000"/>
              </a:lnSpc>
              <a:spcBef>
                <a:spcPts val="1000"/>
              </a:spcBef>
              <a:spcAft>
                <a:spcPts val="1000"/>
              </a:spcAft>
              <a:buNone/>
            </a:pPr>
            <a:r>
              <a:rPr lang="en" sz="1200" b="1">
                <a:solidFill>
                  <a:schemeClr val="dk2"/>
                </a:solidFill>
                <a:highlight>
                  <a:schemeClr val="lt1"/>
                </a:highlight>
                <a:latin typeface="Times New Roman"/>
                <a:ea typeface="Times New Roman"/>
                <a:cs typeface="Times New Roman"/>
                <a:sym typeface="Times New Roman"/>
              </a:rPr>
              <a:t>2nd: ELB arises with an increase in foreign MP rate due to depreciation of the XR</a:t>
            </a: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896c7647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896c764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for quantitative easing, Mishkin talks about it as the expansion of the balance sheet through engagements such as liquidity provisions or asset purchases. When having quantitative easing, the huge increases in liquidity in the economy are able to be a powerful force in stimulating the economy in the near term and possibly producing inflation down the road. However, Mishkin says that this might not be enough to stimulate the economy. For the zero lower bound, it isn’t effective because unless it lowers the real interest rates for investments (credit easing), they won’t have an impact on the aggregate demand curve and hence no impact on output and inflation. in comparison to that, they actually are effective in overcoming the ELB due to carry-trade flows since they support credit supply by reducing the amount of government bonds held by banks.</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af1db46b6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af1db46b6_4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dk2"/>
                </a:solidFill>
              </a:rPr>
              <a:t>Forward guidance has the opposite effect. So forward guidance is when the central bank commits to keeping policy rates low for a long period of time.  </a:t>
            </a:r>
            <a:r>
              <a:rPr lang="en">
                <a:solidFill>
                  <a:schemeClr val="dk2"/>
                </a:solidFill>
                <a:latin typeface="Roboto"/>
                <a:ea typeface="Roboto"/>
                <a:cs typeface="Roboto"/>
                <a:sym typeface="Roboto"/>
              </a:rPr>
              <a:t>In terms of ZLB, it is effective because by committing to keep the policy rate low for a long period of time, it can lead to an increase in investments and an increase in the expectations of inflation, which causes a rightward shift in the aggregate demand curve and a shift in the short run aggregate supply curve. When it comes to the ELB, forward guidance becomes ineffective because the promise of a looser future monetary stance leads to an immediate depreciation of the exchange rate that tightens the bank leverage constraint</a:t>
            </a:r>
            <a:endParaRPr>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8978fb01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8978fb01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2"/>
              </a:buClr>
              <a:buSzPts val="1100"/>
              <a:buFont typeface="Arial"/>
              <a:buNone/>
            </a:pPr>
            <a:r>
              <a:rPr lang="en">
                <a:latin typeface="Times New Roman"/>
                <a:ea typeface="Times New Roman"/>
                <a:cs typeface="Times New Roman"/>
                <a:sym typeface="Times New Roman"/>
              </a:rPr>
              <a:t>Tighter ex-ante monetary conditions tend to lower the ELB and thus create more monetary space to offset possible shocks. This observation has important normative implications since it calls for keeping a somewhat tighter monetary stance when global conditions are supportive to lower the ELB in the future. </a:t>
            </a:r>
            <a:endParaRPr>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200">
              <a:latin typeface="Playfair Display"/>
              <a:ea typeface="Playfair Display"/>
              <a:cs typeface="Playfair Display"/>
              <a:sym typeface="Playfair Display"/>
            </a:endParaRPr>
          </a:p>
          <a:p>
            <a:pPr marL="0" lvl="0" indent="0" algn="l" rtl="0">
              <a:lnSpc>
                <a:spcPct val="115000"/>
              </a:lnSpc>
              <a:spcBef>
                <a:spcPts val="1600"/>
              </a:spcBef>
              <a:spcAft>
                <a:spcPts val="0"/>
              </a:spcAft>
              <a:buNone/>
            </a:pPr>
            <a:endParaRPr sz="1200">
              <a:latin typeface="Playfair Display"/>
              <a:ea typeface="Playfair Display"/>
              <a:cs typeface="Playfair Display"/>
              <a:sym typeface="Playfair Display"/>
            </a:endParaRPr>
          </a:p>
          <a:p>
            <a:pPr marL="0" lvl="0" indent="0" algn="l" rtl="0">
              <a:lnSpc>
                <a:spcPct val="115000"/>
              </a:lnSpc>
              <a:spcBef>
                <a:spcPts val="1600"/>
              </a:spcBef>
              <a:spcAft>
                <a:spcPts val="1600"/>
              </a:spcAft>
              <a:buNone/>
            </a:pPr>
            <a:r>
              <a:rPr lang="en" sz="1200">
                <a:latin typeface="Playfair Display"/>
                <a:ea typeface="Playfair Display"/>
                <a:cs typeface="Playfair Display"/>
                <a:sym typeface="Playfair Display"/>
              </a:rPr>
              <a:t>A tighter monetary policy can help with the existence of ELB</a:t>
            </a:r>
            <a:endParaRPr sz="1200">
              <a:latin typeface="Playfair Display"/>
              <a:ea typeface="Playfair Display"/>
              <a:cs typeface="Playfair Display"/>
              <a:sym typeface="Playfair Display"/>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896c76476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896c76476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latin typeface="Times New Roman"/>
                <a:ea typeface="Times New Roman"/>
                <a:cs typeface="Times New Roman"/>
                <a:sym typeface="Times New Roman"/>
              </a:rPr>
              <a:t>BONUS: Give a reason on why the trilemma holds in the US but does not in EMs (free capital mobility and independent MP)</a:t>
            </a:r>
            <a:endParaRPr>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896c76476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896c76476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200">
              <a:latin typeface="Playfair Display"/>
              <a:ea typeface="Playfair Display"/>
              <a:cs typeface="Playfair Display"/>
              <a:sym typeface="Playfair Display"/>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5896c76476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5896c76476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15000"/>
              </a:lnSpc>
              <a:spcBef>
                <a:spcPts val="1000"/>
              </a:spcBef>
              <a:spcAft>
                <a:spcPts val="1000"/>
              </a:spcAft>
              <a:buNone/>
            </a:pPr>
            <a:endParaRPr>
              <a:solidFill>
                <a:schemeClr val="dk2"/>
              </a:solidFill>
              <a:highlight>
                <a:srgbClr val="FFFFFF"/>
              </a:highlight>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896c76476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896c76476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highlight>
                  <a:srgbClr val="FFFFFF"/>
                </a:highlight>
                <a:latin typeface="Roboto"/>
                <a:ea typeface="Roboto"/>
                <a:cs typeface="Roboto"/>
                <a:sym typeface="Roboto"/>
              </a:rPr>
              <a:t>“All of this is a crucial departure from Mundell’s Trilemma”</a:t>
            </a:r>
            <a:endParaRPr>
              <a:highlight>
                <a:srgbClr val="FFFFFF"/>
              </a:highlight>
              <a:latin typeface="Roboto"/>
              <a:ea typeface="Roboto"/>
              <a:cs typeface="Roboto"/>
              <a:sym typeface="Roboto"/>
            </a:endParaRPr>
          </a:p>
          <a:p>
            <a:pPr marL="0" lvl="0" indent="0" algn="l" rtl="0">
              <a:spcBef>
                <a:spcPts val="0"/>
              </a:spcBef>
              <a:spcAft>
                <a:spcPts val="0"/>
              </a:spcAft>
              <a:buNone/>
            </a:pPr>
            <a:endParaRPr>
              <a:highlight>
                <a:srgbClr val="FFFFFF"/>
              </a:highlight>
              <a:latin typeface="Roboto"/>
              <a:ea typeface="Roboto"/>
              <a:cs typeface="Roboto"/>
              <a:sym typeface="Roboto"/>
            </a:endParaRPr>
          </a:p>
          <a:p>
            <a:pPr marL="0" lvl="0" indent="0" algn="l" rtl="0">
              <a:spcBef>
                <a:spcPts val="0"/>
              </a:spcBef>
              <a:spcAft>
                <a:spcPts val="0"/>
              </a:spcAft>
              <a:buNone/>
            </a:pPr>
            <a:r>
              <a:rPr lang="en">
                <a:highlight>
                  <a:srgbClr val="FFFFFF"/>
                </a:highlight>
                <a:latin typeface="Roboto"/>
                <a:ea typeface="Roboto"/>
                <a:cs typeface="Roboto"/>
                <a:sym typeface="Roboto"/>
              </a:rPr>
              <a:t>Even after controlling for expected inflation and output gap: monetary authorities tend to hike up policy rates when the VIX or US policy rates increase (driven by desire to limit capital outflows and depreciation of the XR) </a:t>
            </a:r>
            <a:endParaRPr>
              <a:highlight>
                <a:srgbClr val="FFFFFF"/>
              </a:highlight>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8978fb01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8978fb01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Playfair Display"/>
                <a:ea typeface="Playfair Display"/>
                <a:cs typeface="Playfair Display"/>
                <a:sym typeface="Playfair Display"/>
              </a:rPr>
              <a:t> The ELB constraints the ability of monetary policy to stimulate aggregate demand, placing an upper bound on the level of output achievable through monetary stimulus.</a:t>
            </a:r>
            <a:endParaRPr>
              <a:latin typeface="Playfair Display"/>
              <a:ea typeface="Playfair Display"/>
              <a:cs typeface="Playfair Display"/>
              <a:sym typeface="Playfair Display"/>
            </a:endParaRPr>
          </a:p>
          <a:p>
            <a:pPr marL="0" lvl="0" indent="0" algn="l" rtl="0">
              <a:spcBef>
                <a:spcPts val="160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5af1db46b6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5af1db46b6_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896c7647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896c7647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000"/>
              </a:spcBef>
              <a:spcAft>
                <a:spcPts val="0"/>
              </a:spcAft>
              <a:buNone/>
            </a:pPr>
            <a:endParaRPr>
              <a:solidFill>
                <a:srgbClr val="222222"/>
              </a:solidFill>
              <a:highlight>
                <a:srgbClr val="FFFFFF"/>
              </a:highlight>
              <a:latin typeface="Roboto"/>
              <a:ea typeface="Roboto"/>
              <a:cs typeface="Roboto"/>
              <a:sym typeface="Roboto"/>
            </a:endParaRPr>
          </a:p>
          <a:p>
            <a:pPr marL="1371600" marR="0" lvl="0" indent="0" algn="l" rtl="0">
              <a:lnSpc>
                <a:spcPct val="115000"/>
              </a:lnSpc>
              <a:spcBef>
                <a:spcPts val="1000"/>
              </a:spcBef>
              <a:spcAft>
                <a:spcPts val="0"/>
              </a:spcAft>
              <a:buNone/>
            </a:pPr>
            <a:endParaRPr b="1">
              <a:solidFill>
                <a:srgbClr val="222222"/>
              </a:solidFill>
              <a:highlight>
                <a:srgbClr val="FFFFFF"/>
              </a:highlight>
              <a:latin typeface="Roboto"/>
              <a:ea typeface="Roboto"/>
              <a:cs typeface="Roboto"/>
              <a:sym typeface="Roboto"/>
            </a:endParaRPr>
          </a:p>
          <a:p>
            <a:pPr marL="0" marR="0" lvl="0" indent="0" algn="l" rtl="0">
              <a:lnSpc>
                <a:spcPct val="115000"/>
              </a:lnSpc>
              <a:spcBef>
                <a:spcPts val="1000"/>
              </a:spcBef>
              <a:spcAft>
                <a:spcPts val="0"/>
              </a:spcAft>
              <a:buNone/>
            </a:pPr>
            <a:endParaRPr>
              <a:solidFill>
                <a:schemeClr val="dk2"/>
              </a:solidFill>
              <a:highlight>
                <a:srgbClr val="FFFFFF"/>
              </a:highlight>
              <a:latin typeface="Roboto"/>
              <a:ea typeface="Roboto"/>
              <a:cs typeface="Roboto"/>
              <a:sym typeface="Roboto"/>
            </a:endParaRPr>
          </a:p>
          <a:p>
            <a:pPr marL="0" lvl="0" indent="0" algn="l" rtl="0">
              <a:spcBef>
                <a:spcPts val="10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8978fb014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8978fb014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a:solidFill>
                  <a:schemeClr val="dk2"/>
                </a:solidFill>
                <a:latin typeface="Times New Roman"/>
                <a:ea typeface="Times New Roman"/>
                <a:cs typeface="Times New Roman"/>
                <a:sym typeface="Times New Roman"/>
              </a:rPr>
              <a:t>ANTHONY</a:t>
            </a: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af1db46b6_4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af1db46b6_4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rgbClr val="000000"/>
              </a:buClr>
              <a:buSzPts val="1100"/>
              <a:buFont typeface="Playfair Display"/>
              <a:buChar char="○"/>
            </a:pPr>
            <a:r>
              <a:rPr lang="en">
                <a:latin typeface="Playfair Display"/>
                <a:ea typeface="Playfair Display"/>
                <a:cs typeface="Playfair Display"/>
                <a:sym typeface="Playfair Display"/>
              </a:rPr>
              <a:t>Monetary easing reduces returns on domestic bonds. This in turn triggers capital outflows as investors sell these bonds and cash out, looking at other countries for better interest rates. </a:t>
            </a:r>
            <a:endParaRPr>
              <a:latin typeface="Playfair Display"/>
              <a:ea typeface="Playfair Display"/>
              <a:cs typeface="Playfair Display"/>
              <a:sym typeface="Playfair Display"/>
            </a:endParaRPr>
          </a:p>
          <a:p>
            <a:pPr marL="914400" lvl="1" indent="-298450" algn="l" rtl="0">
              <a:lnSpc>
                <a:spcPct val="115000"/>
              </a:lnSpc>
              <a:spcBef>
                <a:spcPts val="0"/>
              </a:spcBef>
              <a:spcAft>
                <a:spcPts val="0"/>
              </a:spcAft>
              <a:buClr>
                <a:srgbClr val="000000"/>
              </a:buClr>
              <a:buSzPts val="1100"/>
              <a:buFont typeface="Playfair Display"/>
              <a:buChar char="○"/>
            </a:pPr>
            <a:r>
              <a:rPr lang="en">
                <a:latin typeface="Playfair Display"/>
                <a:ea typeface="Playfair Display"/>
                <a:cs typeface="Playfair Display"/>
                <a:sym typeface="Playfair Display"/>
              </a:rPr>
              <a:t>This could push domestic banks against their leverage constraint (not enough capital)</a:t>
            </a:r>
            <a:endParaRPr>
              <a:latin typeface="Playfair Display"/>
              <a:ea typeface="Playfair Display"/>
              <a:cs typeface="Playfair Display"/>
              <a:sym typeface="Playfair Display"/>
            </a:endParaRPr>
          </a:p>
          <a:p>
            <a:pPr marL="914400" lvl="1" indent="-317500" algn="l" rtl="0">
              <a:lnSpc>
                <a:spcPct val="115000"/>
              </a:lnSpc>
              <a:spcBef>
                <a:spcPts val="0"/>
              </a:spcBef>
              <a:spcAft>
                <a:spcPts val="0"/>
              </a:spcAft>
              <a:buClr>
                <a:schemeClr val="dk2"/>
              </a:buClr>
              <a:buSzPts val="1400"/>
              <a:buFont typeface="Playfair Display"/>
              <a:buChar char="○"/>
            </a:pPr>
            <a:r>
              <a:rPr lang="en">
                <a:latin typeface="Playfair Display"/>
                <a:ea typeface="Playfair Display"/>
                <a:cs typeface="Playfair Display"/>
                <a:sym typeface="Playfair Display"/>
              </a:rPr>
              <a:t>Further easing can then become contractionary because to absorb the bonds liquidated, they have to reduce private credit by increasing lending rates. </a:t>
            </a:r>
            <a:endParaRPr>
              <a:latin typeface="Playfair Display"/>
              <a:ea typeface="Playfair Display"/>
              <a:cs typeface="Playfair Display"/>
              <a:sym typeface="Playfair Display"/>
            </a:endParaRPr>
          </a:p>
          <a:p>
            <a:pPr marL="914400" lvl="1" indent="-298450" algn="l" rtl="0">
              <a:lnSpc>
                <a:spcPct val="115000"/>
              </a:lnSpc>
              <a:spcBef>
                <a:spcPts val="0"/>
              </a:spcBef>
              <a:spcAft>
                <a:spcPts val="0"/>
              </a:spcAft>
              <a:buClr>
                <a:srgbClr val="000000"/>
              </a:buClr>
              <a:buSzPts val="1100"/>
              <a:buFont typeface="Playfair Display"/>
              <a:buChar char="○"/>
            </a:pPr>
            <a:r>
              <a:rPr lang="en">
                <a:latin typeface="Playfair Display"/>
                <a:ea typeface="Playfair Display"/>
                <a:cs typeface="Playfair Display"/>
                <a:sym typeface="Playfair Display"/>
              </a:rPr>
              <a:t>This all causes a decrease in investments and therefore a decrease in output </a:t>
            </a:r>
            <a:endParaRPr>
              <a:solidFill>
                <a:srgbClr val="A64D79"/>
              </a:solidFill>
              <a:latin typeface="Times New Roman"/>
              <a:ea typeface="Times New Roman"/>
              <a:cs typeface="Times New Roman"/>
              <a:sym typeface="Times New Roman"/>
            </a:endParaRPr>
          </a:p>
          <a:p>
            <a:pPr marL="0" lvl="0" indent="0" algn="l" rtl="0">
              <a:spcBef>
                <a:spcPts val="1600"/>
              </a:spcBef>
              <a:spcAft>
                <a:spcPts val="0"/>
              </a:spcAft>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999925"/>
            <a:ext cx="8520600" cy="2146200"/>
          </a:xfrm>
          <a:prstGeom prst="rect">
            <a:avLst/>
          </a:prstGeom>
        </p:spPr>
        <p:txBody>
          <a:bodyPr spcFirstLastPara="1" wrap="square" lIns="91425" tIns="91425" rIns="91425" bIns="91425" anchor="b" anchorCtr="0"/>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344250" y="1403850"/>
            <a:ext cx="8455500" cy="214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The Expansionary Lower Bound: Contractionary Monetary Easing and the Trilemma</a:t>
            </a:r>
            <a:endParaRPr sz="3600"/>
          </a:p>
        </p:txBody>
      </p:sp>
      <p:sp>
        <p:nvSpPr>
          <p:cNvPr id="59" name="Google Shape;59;p13"/>
          <p:cNvSpPr txBox="1">
            <a:spLocks noGrp="1"/>
          </p:cNvSpPr>
          <p:nvPr>
            <p:ph type="subTitle" idx="1"/>
          </p:nvPr>
        </p:nvSpPr>
        <p:spPr>
          <a:xfrm>
            <a:off x="344250" y="3550650"/>
            <a:ext cx="49101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Marjan + Haniyyah + Anthony</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1000"/>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41225" y="419900"/>
            <a:ext cx="91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Model 2: Effects of </a:t>
            </a:r>
            <a:r>
              <a:rPr lang="en">
                <a:solidFill>
                  <a:srgbClr val="FFE599"/>
                </a:solidFill>
                <a:highlight>
                  <a:srgbClr val="000000"/>
                </a:highlight>
              </a:rPr>
              <a:t>currency mismatch</a:t>
            </a:r>
            <a:r>
              <a:rPr lang="en">
                <a:solidFill>
                  <a:schemeClr val="lt1"/>
                </a:solidFill>
                <a:highlight>
                  <a:srgbClr val="000000"/>
                </a:highlight>
              </a:rPr>
              <a:t> on collateral constraints</a:t>
            </a:r>
            <a:endParaRPr>
              <a:solidFill>
                <a:schemeClr val="lt1"/>
              </a:solidFill>
              <a:highlight>
                <a:srgbClr val="000000"/>
              </a:highlight>
            </a:endParaRPr>
          </a:p>
        </p:txBody>
      </p:sp>
      <p:sp>
        <p:nvSpPr>
          <p:cNvPr id="142" name="Google Shape;142;p22"/>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2"/>
          <p:cNvSpPr txBox="1">
            <a:spLocks noGrp="1"/>
          </p:cNvSpPr>
          <p:nvPr>
            <p:ph type="body" idx="1"/>
          </p:nvPr>
        </p:nvSpPr>
        <p:spPr>
          <a:xfrm>
            <a:off x="188400" y="1149275"/>
            <a:ext cx="8277300" cy="3296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Domestic banks borrow internationally in foreign currency and lend domestically in local currency</a:t>
            </a:r>
            <a:endParaRPr/>
          </a:p>
          <a:p>
            <a:pPr marL="914400" lvl="1" indent="-317500" algn="l" rtl="0">
              <a:lnSpc>
                <a:spcPct val="200000"/>
              </a:lnSpc>
              <a:spcBef>
                <a:spcPts val="0"/>
              </a:spcBef>
              <a:spcAft>
                <a:spcPts val="0"/>
              </a:spcAft>
              <a:buSzPts val="1400"/>
              <a:buChar char="○"/>
            </a:pPr>
            <a:r>
              <a:rPr lang="en"/>
              <a:t>Means that cost of bond varies with the XR</a:t>
            </a:r>
            <a:endParaRPr/>
          </a:p>
          <a:p>
            <a:pPr marL="457200" lvl="0" indent="-342900" algn="l" rtl="0">
              <a:lnSpc>
                <a:spcPct val="200000"/>
              </a:lnSpc>
              <a:spcBef>
                <a:spcPts val="0"/>
              </a:spcBef>
              <a:spcAft>
                <a:spcPts val="0"/>
              </a:spcAft>
              <a:buSzPts val="1800"/>
              <a:buChar char="●"/>
            </a:pPr>
            <a:r>
              <a:rPr lang="en"/>
              <a:t>Monetary easing: depreciation of XR </a:t>
            </a:r>
            <a:endParaRPr/>
          </a:p>
          <a:p>
            <a:pPr marL="457200" lvl="0" indent="-342900" algn="l" rtl="0">
              <a:lnSpc>
                <a:spcPct val="200000"/>
              </a:lnSpc>
              <a:spcBef>
                <a:spcPts val="0"/>
              </a:spcBef>
              <a:spcAft>
                <a:spcPts val="0"/>
              </a:spcAft>
              <a:buSzPts val="1800"/>
              <a:buChar char="●"/>
            </a:pPr>
            <a:r>
              <a:rPr lang="en"/>
              <a:t>Push banks against leverage constraint</a:t>
            </a:r>
            <a:endParaRPr/>
          </a:p>
          <a:p>
            <a:pPr marL="457200" lvl="0" indent="-342900" algn="l" rtl="0">
              <a:lnSpc>
                <a:spcPct val="200000"/>
              </a:lnSpc>
              <a:spcBef>
                <a:spcPts val="0"/>
              </a:spcBef>
              <a:spcAft>
                <a:spcPts val="0"/>
              </a:spcAft>
              <a:buSzPts val="1800"/>
              <a:buChar char="●"/>
            </a:pPr>
            <a:r>
              <a:rPr lang="en"/>
              <a:t>Increase in lending rates</a:t>
            </a:r>
            <a:endParaRPr/>
          </a:p>
          <a:p>
            <a:pPr marL="457200" lvl="0" indent="-342900" algn="l" rtl="0">
              <a:lnSpc>
                <a:spcPct val="200000"/>
              </a:lnSpc>
              <a:spcBef>
                <a:spcPts val="0"/>
              </a:spcBef>
              <a:spcAft>
                <a:spcPts val="0"/>
              </a:spcAft>
              <a:buSzPts val="1800"/>
              <a:buChar char="●"/>
            </a:pPr>
            <a:r>
              <a:rPr lang="en"/>
              <a:t>Weakens AD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Unconventional Monetary Policy Tools</a:t>
            </a:r>
            <a:endParaRPr>
              <a:solidFill>
                <a:schemeClr val="lt1"/>
              </a:solidFill>
              <a:highlight>
                <a:srgbClr val="000000"/>
              </a:highlight>
            </a:endParaRPr>
          </a:p>
        </p:txBody>
      </p:sp>
      <p:sp>
        <p:nvSpPr>
          <p:cNvPr id="149" name="Google Shape;149;p23"/>
          <p:cNvSpPr/>
          <p:nvPr/>
        </p:nvSpPr>
        <p:spPr>
          <a:xfrm>
            <a:off x="235075" y="1063225"/>
            <a:ext cx="47673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3"/>
          <p:cNvSpPr txBox="1">
            <a:spLocks noGrp="1"/>
          </p:cNvSpPr>
          <p:nvPr>
            <p:ph type="body" idx="1"/>
          </p:nvPr>
        </p:nvSpPr>
        <p:spPr>
          <a:xfrm>
            <a:off x="311700" y="1110800"/>
            <a:ext cx="4260300" cy="9321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Playfair Display"/>
              <a:buChar char="●"/>
            </a:pPr>
            <a:r>
              <a:rPr lang="en" sz="2000"/>
              <a:t>Quantitative easing</a:t>
            </a:r>
            <a:endParaRPr sz="2000"/>
          </a:p>
          <a:p>
            <a:pPr marL="0" marR="0" lvl="0" indent="0" algn="l" rtl="0">
              <a:lnSpc>
                <a:spcPct val="115000"/>
              </a:lnSpc>
              <a:spcBef>
                <a:spcPts val="1600"/>
              </a:spcBef>
              <a:spcAft>
                <a:spcPts val="1600"/>
              </a:spcAft>
              <a:buNone/>
            </a:pPr>
            <a:endParaRPr sz="1400"/>
          </a:p>
        </p:txBody>
      </p:sp>
      <p:pic>
        <p:nvPicPr>
          <p:cNvPr id="151" name="Google Shape;151;p23"/>
          <p:cNvPicPr preferRelativeResize="0"/>
          <p:nvPr/>
        </p:nvPicPr>
        <p:blipFill>
          <a:blip r:embed="rId3">
            <a:alphaModFix/>
          </a:blip>
          <a:stretch>
            <a:fillRect/>
          </a:stretch>
        </p:blipFill>
        <p:spPr>
          <a:xfrm>
            <a:off x="5154775" y="1322525"/>
            <a:ext cx="3836825" cy="2960513"/>
          </a:xfrm>
          <a:prstGeom prst="rect">
            <a:avLst/>
          </a:prstGeom>
          <a:noFill/>
          <a:ln>
            <a:noFill/>
          </a:ln>
        </p:spPr>
      </p:pic>
      <p:sp>
        <p:nvSpPr>
          <p:cNvPr id="152" name="Google Shape;152;p23"/>
          <p:cNvSpPr txBox="1"/>
          <p:nvPr/>
        </p:nvSpPr>
        <p:spPr>
          <a:xfrm>
            <a:off x="311700" y="2641075"/>
            <a:ext cx="45612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Effective for ELB</a:t>
            </a:r>
            <a:endParaRPr>
              <a:solidFill>
                <a:schemeClr val="dk2"/>
              </a:solidFill>
              <a:latin typeface="Playfair Display"/>
              <a:ea typeface="Playfair Display"/>
              <a:cs typeface="Playfair Display"/>
              <a:sym typeface="Playfair Display"/>
            </a:endParaRPr>
          </a:p>
          <a:p>
            <a:pPr marL="914400" marR="0" lvl="0" indent="0" algn="l" rtl="0">
              <a:lnSpc>
                <a:spcPct val="115000"/>
              </a:lnSpc>
              <a:spcBef>
                <a:spcPts val="1600"/>
              </a:spcBef>
              <a:spcAft>
                <a:spcPts val="1600"/>
              </a:spcAft>
              <a:buNone/>
            </a:pPr>
            <a:endParaRPr>
              <a:latin typeface="Playfair Display"/>
              <a:ea typeface="Playfair Display"/>
              <a:cs typeface="Playfair Display"/>
              <a:sym typeface="Playfair Display"/>
            </a:endParaRPr>
          </a:p>
        </p:txBody>
      </p:sp>
      <p:sp>
        <p:nvSpPr>
          <p:cNvPr id="153" name="Google Shape;153;p23"/>
          <p:cNvSpPr txBox="1"/>
          <p:nvPr/>
        </p:nvSpPr>
        <p:spPr>
          <a:xfrm>
            <a:off x="311700" y="3431875"/>
            <a:ext cx="45612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Effective for ZLB only if able to lower real interest rate for </a:t>
            </a:r>
            <a:r>
              <a:rPr lang="en" i="1">
                <a:solidFill>
                  <a:schemeClr val="dk2"/>
                </a:solidFill>
                <a:latin typeface="Playfair Display"/>
                <a:ea typeface="Playfair Display"/>
                <a:cs typeface="Playfair Display"/>
                <a:sym typeface="Playfair Display"/>
              </a:rPr>
              <a:t>investments</a:t>
            </a:r>
            <a:r>
              <a:rPr lang="en">
                <a:solidFill>
                  <a:schemeClr val="dk2"/>
                </a:solidFill>
                <a:latin typeface="Playfair Display"/>
                <a:ea typeface="Playfair Display"/>
                <a:cs typeface="Playfair Display"/>
                <a:sym typeface="Playfair Display"/>
              </a:rPr>
              <a:t> </a:t>
            </a:r>
            <a:endParaRPr>
              <a:solidFill>
                <a:schemeClr val="dk2"/>
              </a:solidFill>
              <a:latin typeface="Playfair Display"/>
              <a:ea typeface="Playfair Display"/>
              <a:cs typeface="Playfair Display"/>
              <a:sym typeface="Playfair Display"/>
            </a:endParaRPr>
          </a:p>
          <a:p>
            <a:pPr marL="1371600" lvl="2"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Credit easing</a:t>
            </a:r>
            <a:endParaRPr>
              <a:latin typeface="Playfair Display"/>
              <a:ea typeface="Playfair Display"/>
              <a:cs typeface="Playfair Display"/>
              <a:sym typeface="Playfair Display"/>
            </a:endParaRPr>
          </a:p>
        </p:txBody>
      </p:sp>
      <p:sp>
        <p:nvSpPr>
          <p:cNvPr id="154" name="Google Shape;154;p23"/>
          <p:cNvSpPr txBox="1"/>
          <p:nvPr/>
        </p:nvSpPr>
        <p:spPr>
          <a:xfrm>
            <a:off x="311700" y="1780950"/>
            <a:ext cx="45612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Expansion of the balance sheet through asset purchases</a:t>
            </a:r>
            <a:endParaRPr>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8"/>
        <p:cNvGrpSpPr/>
        <p:nvPr/>
      </p:nvGrpSpPr>
      <p:grpSpPr>
        <a:xfrm>
          <a:off x="0" y="0"/>
          <a:ext cx="0" cy="0"/>
          <a:chOff x="0" y="0"/>
          <a:chExt cx="0" cy="0"/>
        </a:xfrm>
      </p:grpSpPr>
      <p:sp>
        <p:nvSpPr>
          <p:cNvPr id="159" name="Google Shape;15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Unconventional Monetary Policy Tools</a:t>
            </a:r>
            <a:endParaRPr>
              <a:solidFill>
                <a:schemeClr val="lt1"/>
              </a:solidFill>
              <a:highlight>
                <a:srgbClr val="000000"/>
              </a:highlight>
            </a:endParaRPr>
          </a:p>
        </p:txBody>
      </p:sp>
      <p:sp>
        <p:nvSpPr>
          <p:cNvPr id="160" name="Google Shape;160;p24"/>
          <p:cNvSpPr/>
          <p:nvPr/>
        </p:nvSpPr>
        <p:spPr>
          <a:xfrm>
            <a:off x="235075" y="1063225"/>
            <a:ext cx="47673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txBox="1">
            <a:spLocks noGrp="1"/>
          </p:cNvSpPr>
          <p:nvPr>
            <p:ph type="body" idx="1"/>
          </p:nvPr>
        </p:nvSpPr>
        <p:spPr>
          <a:xfrm>
            <a:off x="311700" y="1110800"/>
            <a:ext cx="4260300" cy="5727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Playfair Display"/>
              <a:buChar char="●"/>
            </a:pPr>
            <a:r>
              <a:rPr lang="en" sz="2000"/>
              <a:t>Forward guidance </a:t>
            </a:r>
            <a:endParaRPr sz="2000"/>
          </a:p>
          <a:p>
            <a:pPr marL="0" marR="0" lvl="0" indent="0" algn="l" rtl="0">
              <a:lnSpc>
                <a:spcPct val="115000"/>
              </a:lnSpc>
              <a:spcBef>
                <a:spcPts val="1600"/>
              </a:spcBef>
              <a:spcAft>
                <a:spcPts val="0"/>
              </a:spcAft>
              <a:buNone/>
            </a:pPr>
            <a:endParaRPr/>
          </a:p>
          <a:p>
            <a:pPr marL="0" marR="0" lvl="0" indent="0" algn="l" rtl="0">
              <a:lnSpc>
                <a:spcPct val="115000"/>
              </a:lnSpc>
              <a:spcBef>
                <a:spcPts val="1600"/>
              </a:spcBef>
              <a:spcAft>
                <a:spcPts val="1600"/>
              </a:spcAft>
              <a:buNone/>
            </a:pPr>
            <a:endParaRPr sz="1400"/>
          </a:p>
        </p:txBody>
      </p:sp>
      <p:pic>
        <p:nvPicPr>
          <p:cNvPr id="162" name="Google Shape;162;p24"/>
          <p:cNvPicPr preferRelativeResize="0"/>
          <p:nvPr/>
        </p:nvPicPr>
        <p:blipFill>
          <a:blip r:embed="rId3">
            <a:alphaModFix/>
          </a:blip>
          <a:stretch>
            <a:fillRect/>
          </a:stretch>
        </p:blipFill>
        <p:spPr>
          <a:xfrm>
            <a:off x="5154775" y="1398725"/>
            <a:ext cx="3836825" cy="2959836"/>
          </a:xfrm>
          <a:prstGeom prst="rect">
            <a:avLst/>
          </a:prstGeom>
          <a:noFill/>
          <a:ln>
            <a:noFill/>
          </a:ln>
        </p:spPr>
      </p:pic>
      <p:sp>
        <p:nvSpPr>
          <p:cNvPr id="163" name="Google Shape;163;p24"/>
          <p:cNvSpPr txBox="1"/>
          <p:nvPr/>
        </p:nvSpPr>
        <p:spPr>
          <a:xfrm>
            <a:off x="235075" y="1871425"/>
            <a:ext cx="46377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Central bank commits to keeping policy rate low for a long period of time</a:t>
            </a:r>
            <a:endParaRPr>
              <a:solidFill>
                <a:schemeClr val="dk2"/>
              </a:solidFill>
              <a:latin typeface="Playfair Display"/>
              <a:ea typeface="Playfair Display"/>
              <a:cs typeface="Playfair Display"/>
              <a:sym typeface="Playfair Display"/>
            </a:endParaRPr>
          </a:p>
          <a:p>
            <a:pPr marL="0" lvl="0" indent="0" algn="l" rtl="0">
              <a:lnSpc>
                <a:spcPct val="115000"/>
              </a:lnSpc>
              <a:spcBef>
                <a:spcPts val="1600"/>
              </a:spcBef>
              <a:spcAft>
                <a:spcPts val="1600"/>
              </a:spcAft>
              <a:buNone/>
            </a:pPr>
            <a:endParaRPr>
              <a:latin typeface="Playfair Display"/>
              <a:ea typeface="Playfair Display"/>
              <a:cs typeface="Playfair Display"/>
              <a:sym typeface="Playfair Display"/>
            </a:endParaRPr>
          </a:p>
        </p:txBody>
      </p:sp>
      <p:sp>
        <p:nvSpPr>
          <p:cNvPr id="164" name="Google Shape;164;p24"/>
          <p:cNvSpPr txBox="1"/>
          <p:nvPr/>
        </p:nvSpPr>
        <p:spPr>
          <a:xfrm>
            <a:off x="235075" y="2742400"/>
            <a:ext cx="46377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Effective in overcoming ZLB</a:t>
            </a:r>
            <a:endParaRPr>
              <a:solidFill>
                <a:schemeClr val="dk2"/>
              </a:solidFill>
              <a:latin typeface="Playfair Display"/>
              <a:ea typeface="Playfair Display"/>
              <a:cs typeface="Playfair Display"/>
              <a:sym typeface="Playfair Display"/>
            </a:endParaRPr>
          </a:p>
          <a:p>
            <a:pPr marL="914400" lvl="0" indent="0" algn="l" rtl="0">
              <a:lnSpc>
                <a:spcPct val="115000"/>
              </a:lnSpc>
              <a:spcBef>
                <a:spcPts val="1600"/>
              </a:spcBef>
              <a:spcAft>
                <a:spcPts val="0"/>
              </a:spcAft>
              <a:buNone/>
            </a:pPr>
            <a:endParaRPr>
              <a:solidFill>
                <a:schemeClr val="dk2"/>
              </a:solidFill>
              <a:latin typeface="Playfair Display"/>
              <a:ea typeface="Playfair Display"/>
              <a:cs typeface="Playfair Display"/>
              <a:sym typeface="Playfair Display"/>
            </a:endParaRPr>
          </a:p>
          <a:p>
            <a:pPr marL="0" lvl="0" indent="0" algn="l" rtl="0">
              <a:spcBef>
                <a:spcPts val="1600"/>
              </a:spcBef>
              <a:spcAft>
                <a:spcPts val="0"/>
              </a:spcAft>
              <a:buNone/>
            </a:pPr>
            <a:endParaRPr>
              <a:latin typeface="Playfair Display"/>
              <a:ea typeface="Playfair Display"/>
              <a:cs typeface="Playfair Display"/>
              <a:sym typeface="Playfair Display"/>
            </a:endParaRPr>
          </a:p>
        </p:txBody>
      </p:sp>
      <p:sp>
        <p:nvSpPr>
          <p:cNvPr id="165" name="Google Shape;165;p24"/>
          <p:cNvSpPr txBox="1"/>
          <p:nvPr/>
        </p:nvSpPr>
        <p:spPr>
          <a:xfrm>
            <a:off x="235075" y="3613375"/>
            <a:ext cx="42603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Unable to ease constraints imposed by ELB</a:t>
            </a:r>
            <a:endParaRPr>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69"/>
        <p:cNvGrpSpPr/>
        <p:nvPr/>
      </p:nvGrpSpPr>
      <p:grpSpPr>
        <a:xfrm>
          <a:off x="0" y="0"/>
          <a:ext cx="0" cy="0"/>
          <a:chOff x="0" y="0"/>
          <a:chExt cx="0" cy="0"/>
        </a:xfrm>
      </p:grpSpPr>
      <p:sp>
        <p:nvSpPr>
          <p:cNvPr id="170" name="Google Shape;17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Proposal </a:t>
            </a:r>
            <a:endParaRPr>
              <a:solidFill>
                <a:schemeClr val="lt1"/>
              </a:solidFill>
              <a:highlight>
                <a:srgbClr val="000000"/>
              </a:highlight>
            </a:endParaRPr>
          </a:p>
        </p:txBody>
      </p:sp>
      <p:sp>
        <p:nvSpPr>
          <p:cNvPr id="171" name="Google Shape;171;p25"/>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body" idx="1"/>
          </p:nvPr>
        </p:nvSpPr>
        <p:spPr>
          <a:xfrm>
            <a:off x="235075" y="1419400"/>
            <a:ext cx="8520600" cy="2234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chemeClr val="dk2"/>
              </a:buClr>
              <a:buSzPts val="1800"/>
              <a:buFont typeface="Playfair Display"/>
              <a:buChar char="●"/>
            </a:pPr>
            <a:r>
              <a:rPr lang="en"/>
              <a:t>Level of ELB affected by the MP stance in previous periods</a:t>
            </a:r>
            <a:endParaRPr/>
          </a:p>
          <a:p>
            <a:pPr marL="0" marR="0" lvl="0" indent="0" algn="l" rtl="0">
              <a:lnSpc>
                <a:spcPct val="115000"/>
              </a:lnSpc>
              <a:spcBef>
                <a:spcPts val="1600"/>
              </a:spcBef>
              <a:spcAft>
                <a:spcPts val="0"/>
              </a:spcAft>
              <a:buNone/>
            </a:pPr>
            <a:endParaRPr/>
          </a:p>
          <a:p>
            <a:pPr marL="457200" marR="0" lvl="0" indent="-342900" algn="l" rtl="0">
              <a:lnSpc>
                <a:spcPct val="115000"/>
              </a:lnSpc>
              <a:spcBef>
                <a:spcPts val="1600"/>
              </a:spcBef>
              <a:spcAft>
                <a:spcPts val="0"/>
              </a:spcAft>
              <a:buSzPts val="1800"/>
              <a:buChar char="●"/>
            </a:pPr>
            <a:r>
              <a:rPr lang="en"/>
              <a:t>Run economy below potential by keeping a tighter monetary stance </a:t>
            </a:r>
            <a:endParaRPr/>
          </a:p>
          <a:p>
            <a:pPr marL="0" marR="0" lvl="0" indent="0" algn="l" rtl="0">
              <a:lnSpc>
                <a:spcPct val="115000"/>
              </a:lnSpc>
              <a:spcBef>
                <a:spcPts val="1600"/>
              </a:spcBef>
              <a:spcAft>
                <a:spcPts val="0"/>
              </a:spcAft>
              <a:buNone/>
            </a:pPr>
            <a:endParaRPr/>
          </a:p>
          <a:p>
            <a:pPr marL="457200" marR="0" lvl="0" indent="-342900" algn="l" rtl="0">
              <a:lnSpc>
                <a:spcPct val="115000"/>
              </a:lnSpc>
              <a:spcBef>
                <a:spcPts val="1600"/>
              </a:spcBef>
              <a:spcAft>
                <a:spcPts val="0"/>
              </a:spcAft>
              <a:buSzPts val="1800"/>
              <a:buChar char="●"/>
            </a:pPr>
            <a:r>
              <a:rPr lang="en"/>
              <a:t>Allows for greater monetary space to offset possible shocks </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Questions</a:t>
            </a:r>
            <a:endParaRPr>
              <a:solidFill>
                <a:schemeClr val="lt1"/>
              </a:solidFill>
              <a:highlight>
                <a:srgbClr val="000000"/>
              </a:highlight>
            </a:endParaRPr>
          </a:p>
        </p:txBody>
      </p:sp>
      <p:sp>
        <p:nvSpPr>
          <p:cNvPr id="178" name="Google Shape;178;p26"/>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txBox="1">
            <a:spLocks noGrp="1"/>
          </p:cNvSpPr>
          <p:nvPr>
            <p:ph type="body" idx="1"/>
          </p:nvPr>
        </p:nvSpPr>
        <p:spPr>
          <a:xfrm>
            <a:off x="311700" y="1110800"/>
            <a:ext cx="8520600" cy="3334800"/>
          </a:xfrm>
          <a:prstGeom prst="rect">
            <a:avLst/>
          </a:prstGeom>
        </p:spPr>
        <p:txBody>
          <a:bodyPr spcFirstLastPara="1" wrap="square" lIns="91425" tIns="91425" rIns="91425" bIns="91425" anchor="t" anchorCtr="0">
            <a:noAutofit/>
          </a:bodyPr>
          <a:lstStyle/>
          <a:p>
            <a:pPr marL="457200" marR="0" lvl="0" indent="-355600" algn="l" rtl="0">
              <a:lnSpc>
                <a:spcPct val="115000"/>
              </a:lnSpc>
              <a:spcBef>
                <a:spcPts val="0"/>
              </a:spcBef>
              <a:spcAft>
                <a:spcPts val="0"/>
              </a:spcAft>
              <a:buClr>
                <a:schemeClr val="dk2"/>
              </a:buClr>
              <a:buSzPts val="2000"/>
              <a:buFont typeface="Playfair Display"/>
              <a:buChar char="●"/>
            </a:pPr>
            <a:r>
              <a:rPr lang="en" sz="2000"/>
              <a:t>Why would conventional monetary policy tools not work on the ELB and ZLB?</a:t>
            </a:r>
            <a:endParaRPr sz="2000"/>
          </a:p>
          <a:p>
            <a:pPr marL="457200" marR="0" lvl="0" indent="0" algn="l" rtl="0">
              <a:lnSpc>
                <a:spcPct val="115000"/>
              </a:lnSpc>
              <a:spcBef>
                <a:spcPts val="1600"/>
              </a:spcBef>
              <a:spcAft>
                <a:spcPts val="0"/>
              </a:spcAft>
              <a:buNone/>
            </a:pPr>
            <a:endParaRPr sz="2000"/>
          </a:p>
          <a:p>
            <a:pPr marL="457200" marR="0" lvl="0" indent="-355600" algn="l" rtl="0">
              <a:lnSpc>
                <a:spcPct val="115000"/>
              </a:lnSpc>
              <a:spcBef>
                <a:spcPts val="1600"/>
              </a:spcBef>
              <a:spcAft>
                <a:spcPts val="0"/>
              </a:spcAft>
              <a:buSzPts val="2000"/>
              <a:buChar char="●"/>
            </a:pPr>
            <a:r>
              <a:rPr lang="en" sz="2000"/>
              <a:t>It seems that ELB is highly dependent on the world’s primary reserve currency. If that shifts away from the USD will the US be subjected to an ELB instead of a ZLB? Discuss. </a:t>
            </a:r>
            <a:endParaRPr sz="2000"/>
          </a:p>
          <a:p>
            <a:pPr marL="0" marR="0" lvl="0" indent="0" algn="l" rtl="0">
              <a:lnSpc>
                <a:spcPct val="115000"/>
              </a:lnSpc>
              <a:spcBef>
                <a:spcPts val="1600"/>
              </a:spcBef>
              <a:spcAft>
                <a:spcPts val="1600"/>
              </a:spcAft>
              <a:buNone/>
            </a:pP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Introduction</a:t>
            </a:r>
            <a:endParaRPr>
              <a:solidFill>
                <a:schemeClr val="lt1"/>
              </a:solidFill>
              <a:highlight>
                <a:srgbClr val="000000"/>
              </a:highlight>
            </a:endParaRPr>
          </a:p>
        </p:txBody>
      </p:sp>
      <p:sp>
        <p:nvSpPr>
          <p:cNvPr id="65" name="Google Shape;65;p14"/>
          <p:cNvSpPr/>
          <p:nvPr/>
        </p:nvSpPr>
        <p:spPr>
          <a:xfrm>
            <a:off x="235075" y="1063225"/>
            <a:ext cx="86727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body" idx="1"/>
          </p:nvPr>
        </p:nvSpPr>
        <p:spPr>
          <a:xfrm>
            <a:off x="387175" y="1381338"/>
            <a:ext cx="8520600" cy="75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Question: </a:t>
            </a:r>
            <a:endParaRPr/>
          </a:p>
          <a:p>
            <a:pPr marL="914400" lvl="1" indent="-317500" algn="l" rtl="0">
              <a:spcBef>
                <a:spcPts val="0"/>
              </a:spcBef>
              <a:spcAft>
                <a:spcPts val="0"/>
              </a:spcAft>
              <a:buSzPts val="1400"/>
              <a:buChar char="○"/>
            </a:pPr>
            <a:r>
              <a:rPr lang="en"/>
              <a:t>Can EMs retain monetary independence while having open capital accounts </a:t>
            </a:r>
            <a:endParaRPr/>
          </a:p>
        </p:txBody>
      </p:sp>
      <p:sp>
        <p:nvSpPr>
          <p:cNvPr id="67" name="Google Shape;67;p14"/>
          <p:cNvSpPr txBox="1"/>
          <p:nvPr/>
        </p:nvSpPr>
        <p:spPr>
          <a:xfrm>
            <a:off x="3380025" y="3108700"/>
            <a:ext cx="65112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68" name="Google Shape;68;p14"/>
          <p:cNvSpPr txBox="1"/>
          <p:nvPr/>
        </p:nvSpPr>
        <p:spPr>
          <a:xfrm>
            <a:off x="311700" y="3423963"/>
            <a:ext cx="6511200" cy="75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Concern: </a:t>
            </a:r>
            <a:endParaRPr sz="1800">
              <a:solidFill>
                <a:schemeClr val="dk2"/>
              </a:solidFill>
              <a:latin typeface="Playfair Display"/>
              <a:ea typeface="Playfair Display"/>
              <a:cs typeface="Playfair Display"/>
              <a:sym typeface="Playfair Display"/>
            </a:endParaRPr>
          </a:p>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Doubts on if MP in EMs can balance the pressures of volatile international capital flows </a:t>
            </a:r>
            <a:endParaRPr>
              <a:latin typeface="Playfair Display"/>
              <a:ea typeface="Playfair Display"/>
              <a:cs typeface="Playfair Display"/>
              <a:sym typeface="Playfair Display"/>
            </a:endParaRPr>
          </a:p>
        </p:txBody>
      </p:sp>
      <p:sp>
        <p:nvSpPr>
          <p:cNvPr id="69" name="Google Shape;69;p14"/>
          <p:cNvSpPr txBox="1"/>
          <p:nvPr/>
        </p:nvSpPr>
        <p:spPr>
          <a:xfrm>
            <a:off x="387175" y="2349100"/>
            <a:ext cx="6511200" cy="75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Departure from: </a:t>
            </a:r>
            <a:endParaRPr sz="1800">
              <a:solidFill>
                <a:schemeClr val="dk2"/>
              </a:solidFill>
              <a:latin typeface="Playfair Display"/>
              <a:ea typeface="Playfair Display"/>
              <a:cs typeface="Playfair Display"/>
              <a:sym typeface="Playfair Display"/>
            </a:endParaRPr>
          </a:p>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Mundell’s Trilemma</a:t>
            </a:r>
            <a:endParaRPr>
              <a:solidFill>
                <a:schemeClr val="dk2"/>
              </a:solidFill>
              <a:latin typeface="Playfair Display"/>
              <a:ea typeface="Playfair Display"/>
              <a:cs typeface="Playfair Display"/>
              <a:sym typeface="Playfair Display"/>
            </a:endParaRPr>
          </a:p>
          <a:p>
            <a:pPr marL="0" lvl="0" indent="0" algn="l" rtl="0">
              <a:spcBef>
                <a:spcPts val="1600"/>
              </a:spcBef>
              <a:spcAft>
                <a:spcPts val="0"/>
              </a:spcAft>
              <a:buNone/>
            </a:pPr>
            <a:endParaRPr>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Thesis</a:t>
            </a:r>
            <a:endParaRPr>
              <a:solidFill>
                <a:schemeClr val="lt1"/>
              </a:solidFill>
              <a:highlight>
                <a:srgbClr val="000000"/>
              </a:highlight>
            </a:endParaRPr>
          </a:p>
        </p:txBody>
      </p:sp>
      <p:sp>
        <p:nvSpPr>
          <p:cNvPr id="75" name="Google Shape;75;p15"/>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body" idx="1"/>
          </p:nvPr>
        </p:nvSpPr>
        <p:spPr>
          <a:xfrm>
            <a:off x="311700" y="1153125"/>
            <a:ext cx="8520600" cy="910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Theory: </a:t>
            </a:r>
            <a:endParaRPr/>
          </a:p>
          <a:p>
            <a:pPr marL="914400" lvl="1" indent="-317500" algn="l" rtl="0">
              <a:spcBef>
                <a:spcPts val="0"/>
              </a:spcBef>
              <a:spcAft>
                <a:spcPts val="0"/>
              </a:spcAft>
              <a:buSzPts val="1400"/>
              <a:buChar char="○"/>
            </a:pPr>
            <a:r>
              <a:rPr lang="en" b="1"/>
              <a:t>Free capital mobility</a:t>
            </a:r>
            <a:r>
              <a:rPr lang="en"/>
              <a:t> can hinder </a:t>
            </a:r>
            <a:r>
              <a:rPr lang="en" b="1"/>
              <a:t>monetary policy independence</a:t>
            </a:r>
            <a:r>
              <a:rPr lang="en"/>
              <a:t> in emerging markets</a:t>
            </a:r>
            <a:endParaRPr/>
          </a:p>
          <a:p>
            <a:pPr marL="1371600" lvl="2" indent="-317500" algn="l" rtl="0">
              <a:spcBef>
                <a:spcPts val="0"/>
              </a:spcBef>
              <a:spcAft>
                <a:spcPts val="0"/>
              </a:spcAft>
              <a:buSzPts val="1400"/>
              <a:buChar char="■"/>
            </a:pPr>
            <a:r>
              <a:rPr lang="en"/>
              <a:t>Even under flexible XR regime </a:t>
            </a:r>
            <a:endParaRPr/>
          </a:p>
          <a:p>
            <a:pPr marL="0" marR="0" lvl="0" indent="0" algn="l" rtl="0">
              <a:lnSpc>
                <a:spcPct val="115000"/>
              </a:lnSpc>
              <a:spcBef>
                <a:spcPts val="1600"/>
              </a:spcBef>
              <a:spcAft>
                <a:spcPts val="1600"/>
              </a:spcAft>
              <a:buNone/>
            </a:pPr>
            <a:endParaRPr/>
          </a:p>
        </p:txBody>
      </p:sp>
      <p:sp>
        <p:nvSpPr>
          <p:cNvPr id="77" name="Google Shape;77;p15"/>
          <p:cNvSpPr txBox="1"/>
          <p:nvPr/>
        </p:nvSpPr>
        <p:spPr>
          <a:xfrm>
            <a:off x="311700" y="3345575"/>
            <a:ext cx="6511200" cy="75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2 Models show how ELB arises: </a:t>
            </a:r>
            <a:endParaRPr>
              <a:latin typeface="Playfair Display"/>
              <a:ea typeface="Playfair Display"/>
              <a:cs typeface="Playfair Display"/>
              <a:sym typeface="Playfair Display"/>
            </a:endParaRPr>
          </a:p>
        </p:txBody>
      </p:sp>
      <p:sp>
        <p:nvSpPr>
          <p:cNvPr id="78" name="Google Shape;78;p15"/>
          <p:cNvSpPr txBox="1"/>
          <p:nvPr/>
        </p:nvSpPr>
        <p:spPr>
          <a:xfrm>
            <a:off x="235075" y="2271200"/>
            <a:ext cx="6511200" cy="759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Predicts: </a:t>
            </a:r>
            <a:endParaRPr sz="1800">
              <a:solidFill>
                <a:schemeClr val="dk2"/>
              </a:solidFill>
              <a:latin typeface="Playfair Display"/>
              <a:ea typeface="Playfair Display"/>
              <a:cs typeface="Playfair Display"/>
              <a:sym typeface="Playfair Display"/>
            </a:endParaRPr>
          </a:p>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The existence of an ELB</a:t>
            </a:r>
            <a:endParaRPr>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Mundell’s Trilemma </a:t>
            </a:r>
            <a:endParaRPr>
              <a:solidFill>
                <a:schemeClr val="lt1"/>
              </a:solidFill>
              <a:highlight>
                <a:srgbClr val="000000"/>
              </a:highlight>
            </a:endParaRPr>
          </a:p>
        </p:txBody>
      </p:sp>
      <p:sp>
        <p:nvSpPr>
          <p:cNvPr id="84" name="Google Shape;84;p16"/>
          <p:cNvSpPr/>
          <p:nvPr/>
        </p:nvSpPr>
        <p:spPr>
          <a:xfrm>
            <a:off x="235075" y="1063225"/>
            <a:ext cx="45579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txBox="1">
            <a:spLocks noGrp="1"/>
          </p:cNvSpPr>
          <p:nvPr>
            <p:ph type="body" idx="1"/>
          </p:nvPr>
        </p:nvSpPr>
        <p:spPr>
          <a:xfrm>
            <a:off x="311700" y="1144700"/>
            <a:ext cx="4323000" cy="87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Mundell: can't have all 3 enforced in an economy</a:t>
            </a:r>
            <a:endParaRPr/>
          </a:p>
          <a:p>
            <a:pPr marL="0" marR="0" lvl="0" indent="0" algn="l" rtl="0">
              <a:lnSpc>
                <a:spcPct val="115000"/>
              </a:lnSpc>
              <a:spcBef>
                <a:spcPts val="1600"/>
              </a:spcBef>
              <a:spcAft>
                <a:spcPts val="1600"/>
              </a:spcAft>
              <a:buNone/>
            </a:pPr>
            <a:endParaRPr/>
          </a:p>
        </p:txBody>
      </p:sp>
      <p:sp>
        <p:nvSpPr>
          <p:cNvPr id="86" name="Google Shape;86;p16"/>
          <p:cNvSpPr/>
          <p:nvPr/>
        </p:nvSpPr>
        <p:spPr>
          <a:xfrm>
            <a:off x="1413650" y="3787625"/>
            <a:ext cx="179400" cy="2466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16"/>
          <p:cNvPicPr preferRelativeResize="0"/>
          <p:nvPr/>
        </p:nvPicPr>
        <p:blipFill>
          <a:blip r:embed="rId3">
            <a:alphaModFix/>
          </a:blip>
          <a:stretch>
            <a:fillRect/>
          </a:stretch>
        </p:blipFill>
        <p:spPr>
          <a:xfrm>
            <a:off x="4849575" y="1399925"/>
            <a:ext cx="4193926" cy="2824350"/>
          </a:xfrm>
          <a:prstGeom prst="rect">
            <a:avLst/>
          </a:prstGeom>
          <a:noFill/>
          <a:ln>
            <a:noFill/>
          </a:ln>
        </p:spPr>
      </p:pic>
      <p:sp>
        <p:nvSpPr>
          <p:cNvPr id="88" name="Google Shape;88;p16"/>
          <p:cNvSpPr txBox="1"/>
          <p:nvPr/>
        </p:nvSpPr>
        <p:spPr>
          <a:xfrm>
            <a:off x="251850" y="2150375"/>
            <a:ext cx="4442700" cy="504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Trilemma not holding in EMs: </a:t>
            </a:r>
            <a:endParaRPr sz="1800">
              <a:solidFill>
                <a:schemeClr val="dk2"/>
              </a:solidFill>
              <a:latin typeface="Playfair Display"/>
              <a:ea typeface="Playfair Display"/>
              <a:cs typeface="Playfair Display"/>
              <a:sym typeface="Playfair Display"/>
            </a:endParaRPr>
          </a:p>
          <a:p>
            <a:pPr marL="0" marR="0" lvl="0" indent="0" algn="l" rtl="0">
              <a:lnSpc>
                <a:spcPct val="115000"/>
              </a:lnSpc>
              <a:spcBef>
                <a:spcPts val="1600"/>
              </a:spcBef>
              <a:spcAft>
                <a:spcPts val="1600"/>
              </a:spcAft>
              <a:buNone/>
            </a:pPr>
            <a:endParaRPr>
              <a:latin typeface="Playfair Display"/>
              <a:ea typeface="Playfair Display"/>
              <a:cs typeface="Playfair Display"/>
              <a:sym typeface="Playfair Display"/>
            </a:endParaRPr>
          </a:p>
        </p:txBody>
      </p:sp>
      <p:sp>
        <p:nvSpPr>
          <p:cNvPr id="89" name="Google Shape;89;p16"/>
          <p:cNvSpPr txBox="1"/>
          <p:nvPr/>
        </p:nvSpPr>
        <p:spPr>
          <a:xfrm>
            <a:off x="281850" y="2510100"/>
            <a:ext cx="43827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Financial conditions in EMs affected by volatile intern. capital flows</a:t>
            </a:r>
            <a:endParaRPr>
              <a:latin typeface="Playfair Display"/>
              <a:ea typeface="Playfair Display"/>
              <a:cs typeface="Playfair Display"/>
              <a:sym typeface="Playfair Display"/>
            </a:endParaRPr>
          </a:p>
        </p:txBody>
      </p:sp>
      <p:sp>
        <p:nvSpPr>
          <p:cNvPr id="90" name="Google Shape;90;p16"/>
          <p:cNvSpPr txBox="1"/>
          <p:nvPr/>
        </p:nvSpPr>
        <p:spPr>
          <a:xfrm>
            <a:off x="251850" y="3140138"/>
            <a:ext cx="4442700" cy="790800"/>
          </a:xfrm>
          <a:prstGeom prst="rect">
            <a:avLst/>
          </a:prstGeom>
          <a:noFill/>
          <a:ln>
            <a:noFill/>
          </a:ln>
        </p:spPr>
        <p:txBody>
          <a:bodyPr spcFirstLastPara="1" wrap="square" lIns="91425" tIns="91425" rIns="91425" bIns="91425" anchor="t" anchorCtr="0">
            <a:noAutofit/>
          </a:bodyPr>
          <a:lstStyle/>
          <a:p>
            <a:pPr marL="914400" lvl="1"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MP can generate swings on capital flows </a:t>
            </a:r>
            <a:endParaRPr>
              <a:latin typeface="Playfair Display"/>
              <a:ea typeface="Playfair Display"/>
              <a:cs typeface="Playfair Display"/>
              <a:sym typeface="Playfair Display"/>
            </a:endParaRPr>
          </a:p>
        </p:txBody>
      </p:sp>
      <p:sp>
        <p:nvSpPr>
          <p:cNvPr id="91" name="Google Shape;91;p16"/>
          <p:cNvSpPr txBox="1"/>
          <p:nvPr/>
        </p:nvSpPr>
        <p:spPr>
          <a:xfrm>
            <a:off x="129300" y="3712400"/>
            <a:ext cx="4442700" cy="790800"/>
          </a:xfrm>
          <a:prstGeom prst="rect">
            <a:avLst/>
          </a:prstGeom>
          <a:noFill/>
          <a:ln>
            <a:noFill/>
          </a:ln>
        </p:spPr>
        <p:txBody>
          <a:bodyPr spcFirstLastPara="1" wrap="square" lIns="91425" tIns="91425" rIns="91425" bIns="91425" anchor="t" anchorCtr="0">
            <a:noAutofit/>
          </a:bodyPr>
          <a:lstStyle/>
          <a:p>
            <a:pPr marL="1371600" lvl="2" indent="-317500" algn="l" rtl="0">
              <a:lnSpc>
                <a:spcPct val="115000"/>
              </a:lnSpc>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 Interest rate (recession) to stimulate econ. could cause cap. outflows (weakens AD)</a:t>
            </a:r>
            <a:endParaRPr>
              <a:solidFill>
                <a:schemeClr val="dk2"/>
              </a:solidFill>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Expansionary Lower Bound </a:t>
            </a:r>
            <a:endParaRPr>
              <a:solidFill>
                <a:schemeClr val="lt1"/>
              </a:solidFill>
              <a:highlight>
                <a:srgbClr val="000000"/>
              </a:highlight>
            </a:endParaRPr>
          </a:p>
        </p:txBody>
      </p:sp>
      <p:sp>
        <p:nvSpPr>
          <p:cNvPr id="97" name="Google Shape;97;p17"/>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txBox="1">
            <a:spLocks noGrp="1"/>
          </p:cNvSpPr>
          <p:nvPr>
            <p:ph type="body" idx="1"/>
          </p:nvPr>
        </p:nvSpPr>
        <p:spPr>
          <a:xfrm>
            <a:off x="235075" y="1305800"/>
            <a:ext cx="8277300" cy="837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 Interest rate threshold below which easing, by conventional monetary policy, becomes contractionary</a:t>
            </a:r>
            <a:endParaRPr/>
          </a:p>
          <a:p>
            <a:pPr marL="457200" lvl="0" indent="0" algn="l" rtl="0">
              <a:spcBef>
                <a:spcPts val="1000"/>
              </a:spcBef>
              <a:spcAft>
                <a:spcPts val="0"/>
              </a:spcAft>
              <a:buNone/>
            </a:pPr>
            <a:endParaRPr/>
          </a:p>
          <a:p>
            <a:pPr marL="0" marR="0" lvl="0" indent="0" algn="l" rtl="0">
              <a:lnSpc>
                <a:spcPct val="115000"/>
              </a:lnSpc>
              <a:spcBef>
                <a:spcPts val="1000"/>
              </a:spcBef>
              <a:spcAft>
                <a:spcPts val="0"/>
              </a:spcAft>
              <a:buNone/>
            </a:pPr>
            <a:endParaRPr/>
          </a:p>
          <a:p>
            <a:pPr marL="457200" marR="0" lvl="0" indent="0" algn="l" rtl="0">
              <a:lnSpc>
                <a:spcPct val="115000"/>
              </a:lnSpc>
              <a:spcBef>
                <a:spcPts val="1000"/>
              </a:spcBef>
              <a:spcAft>
                <a:spcPts val="0"/>
              </a:spcAft>
              <a:buNone/>
            </a:pPr>
            <a:endParaRPr sz="1600"/>
          </a:p>
          <a:p>
            <a:pPr marL="457200" marR="0" lvl="0" indent="0" algn="l" rtl="0">
              <a:lnSpc>
                <a:spcPct val="115000"/>
              </a:lnSpc>
              <a:spcBef>
                <a:spcPts val="1600"/>
              </a:spcBef>
              <a:spcAft>
                <a:spcPts val="1600"/>
              </a:spcAft>
              <a:buNone/>
            </a:pPr>
            <a:endParaRPr sz="1600"/>
          </a:p>
        </p:txBody>
      </p:sp>
      <p:sp>
        <p:nvSpPr>
          <p:cNvPr id="99" name="Google Shape;99;p17"/>
          <p:cNvSpPr txBox="1"/>
          <p:nvPr/>
        </p:nvSpPr>
        <p:spPr>
          <a:xfrm>
            <a:off x="311700" y="3575150"/>
            <a:ext cx="7333800" cy="855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Can occur with positive interest rates</a:t>
            </a:r>
            <a:endParaRPr sz="1800">
              <a:solidFill>
                <a:schemeClr val="dk2"/>
              </a:solidFill>
              <a:latin typeface="Playfair Display"/>
              <a:ea typeface="Playfair Display"/>
              <a:cs typeface="Playfair Display"/>
              <a:sym typeface="Playfair Display"/>
            </a:endParaRPr>
          </a:p>
          <a:p>
            <a:pPr marL="914400" lvl="1" indent="-317500" algn="l" rtl="0">
              <a:spcBef>
                <a:spcPts val="100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Even tighter constraint for MP </a:t>
            </a:r>
            <a:endParaRPr>
              <a:solidFill>
                <a:schemeClr val="dk2"/>
              </a:solidFill>
              <a:latin typeface="Playfair Display"/>
              <a:ea typeface="Playfair Display"/>
              <a:cs typeface="Playfair Display"/>
              <a:sym typeface="Playfair Display"/>
            </a:endParaRPr>
          </a:p>
          <a:p>
            <a:pPr marL="0" lvl="0" indent="0" algn="l" rtl="0">
              <a:lnSpc>
                <a:spcPct val="115000"/>
              </a:lnSpc>
              <a:spcBef>
                <a:spcPts val="0"/>
              </a:spcBef>
              <a:spcAft>
                <a:spcPts val="0"/>
              </a:spcAft>
              <a:buClr>
                <a:schemeClr val="dk2"/>
              </a:buClr>
              <a:buSzPts val="1100"/>
              <a:buFont typeface="Arial"/>
              <a:buNone/>
            </a:pPr>
            <a:endParaRPr sz="1800">
              <a:solidFill>
                <a:schemeClr val="dk2"/>
              </a:solidFill>
              <a:latin typeface="Playfair Display"/>
              <a:ea typeface="Playfair Display"/>
              <a:cs typeface="Playfair Display"/>
              <a:sym typeface="Playfair Display"/>
            </a:endParaRPr>
          </a:p>
          <a:p>
            <a:pPr marL="0" marR="0" lvl="0" indent="0" algn="l" rtl="0">
              <a:lnSpc>
                <a:spcPct val="115000"/>
              </a:lnSpc>
              <a:spcBef>
                <a:spcPts val="1000"/>
              </a:spcBef>
              <a:spcAft>
                <a:spcPts val="1000"/>
              </a:spcAft>
              <a:buNone/>
            </a:pPr>
            <a:endParaRPr>
              <a:latin typeface="Playfair Display"/>
              <a:ea typeface="Playfair Display"/>
              <a:cs typeface="Playfair Display"/>
              <a:sym typeface="Playfair Display"/>
            </a:endParaRPr>
          </a:p>
        </p:txBody>
      </p:sp>
      <p:sp>
        <p:nvSpPr>
          <p:cNvPr id="100" name="Google Shape;100;p17"/>
          <p:cNvSpPr txBox="1"/>
          <p:nvPr/>
        </p:nvSpPr>
        <p:spPr>
          <a:xfrm>
            <a:off x="311700" y="2431475"/>
            <a:ext cx="7333800" cy="8556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Font typeface="Playfair Display"/>
              <a:buChar char="●"/>
            </a:pPr>
            <a:r>
              <a:rPr lang="en" sz="1800">
                <a:solidFill>
                  <a:schemeClr val="dk2"/>
                </a:solidFill>
                <a:latin typeface="Playfair Display"/>
                <a:ea typeface="Playfair Display"/>
                <a:cs typeface="Playfair Display"/>
                <a:sym typeface="Playfair Display"/>
              </a:rPr>
              <a:t>Places constraint of MP to stimulate output</a:t>
            </a:r>
            <a:endParaRPr sz="1800">
              <a:solidFill>
                <a:schemeClr val="dk2"/>
              </a:solidFill>
              <a:latin typeface="Playfair Display"/>
              <a:ea typeface="Playfair Display"/>
              <a:cs typeface="Playfair Display"/>
              <a:sym typeface="Playfair Display"/>
            </a:endParaRPr>
          </a:p>
          <a:p>
            <a:pPr marL="914400" lvl="1" indent="-317500" algn="l" rtl="0">
              <a:lnSpc>
                <a:spcPct val="115000"/>
              </a:lnSpc>
              <a:spcBef>
                <a:spcPts val="1000"/>
              </a:spcBef>
              <a:spcAft>
                <a:spcPts val="100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Places an upper bound on the level of output achievable through the easing of monetary policy</a:t>
            </a:r>
            <a:endParaRPr>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Expansionary Lower Bound </a:t>
            </a:r>
            <a:endParaRPr>
              <a:solidFill>
                <a:schemeClr val="lt1"/>
              </a:solidFill>
              <a:highlight>
                <a:srgbClr val="000000"/>
              </a:highlight>
            </a:endParaRPr>
          </a:p>
        </p:txBody>
      </p:sp>
      <p:sp>
        <p:nvSpPr>
          <p:cNvPr id="106" name="Google Shape;106;p18"/>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txBox="1">
            <a:spLocks noGrp="1"/>
          </p:cNvSpPr>
          <p:nvPr>
            <p:ph type="body" idx="1"/>
          </p:nvPr>
        </p:nvSpPr>
        <p:spPr>
          <a:xfrm>
            <a:off x="235075" y="1432900"/>
            <a:ext cx="8277300" cy="1566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600"/>
              <a:t>EMs strongly affected by global monetary and financial conditions</a:t>
            </a:r>
            <a:endParaRPr sz="1600"/>
          </a:p>
          <a:p>
            <a:pPr marL="914400" lvl="1" indent="-330200" algn="l" rtl="0">
              <a:spcBef>
                <a:spcPts val="1000"/>
              </a:spcBef>
              <a:spcAft>
                <a:spcPts val="0"/>
              </a:spcAft>
              <a:buSzPts val="1600"/>
              <a:buChar char="○"/>
            </a:pPr>
            <a:r>
              <a:rPr lang="en" sz="1600"/>
              <a:t>Pushes EMs into a recession while central banks are forced to raise policy rates </a:t>
            </a:r>
            <a:endParaRPr sz="1600"/>
          </a:p>
          <a:p>
            <a:pPr marL="457200" marR="0" lvl="0" indent="0" algn="l" rtl="0">
              <a:lnSpc>
                <a:spcPct val="115000"/>
              </a:lnSpc>
              <a:spcBef>
                <a:spcPts val="1600"/>
              </a:spcBef>
              <a:spcAft>
                <a:spcPts val="0"/>
              </a:spcAft>
              <a:buNone/>
            </a:pPr>
            <a:endParaRPr sz="1600"/>
          </a:p>
          <a:p>
            <a:pPr marL="457200" marR="0" lvl="0" indent="0" algn="l" rtl="0">
              <a:lnSpc>
                <a:spcPct val="115000"/>
              </a:lnSpc>
              <a:spcBef>
                <a:spcPts val="1600"/>
              </a:spcBef>
              <a:spcAft>
                <a:spcPts val="1600"/>
              </a:spcAft>
              <a:buNone/>
            </a:pPr>
            <a:endParaRPr sz="1600"/>
          </a:p>
        </p:txBody>
      </p:sp>
      <p:sp>
        <p:nvSpPr>
          <p:cNvPr id="108" name="Google Shape;108;p18"/>
          <p:cNvSpPr txBox="1"/>
          <p:nvPr/>
        </p:nvSpPr>
        <p:spPr>
          <a:xfrm>
            <a:off x="311700" y="2999500"/>
            <a:ext cx="7333800" cy="8556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Rise of ELB:</a:t>
            </a:r>
            <a:endParaRPr sz="1600">
              <a:solidFill>
                <a:schemeClr val="dk2"/>
              </a:solidFill>
              <a:latin typeface="Playfair Display"/>
              <a:ea typeface="Playfair Display"/>
              <a:cs typeface="Playfair Display"/>
              <a:sym typeface="Playfair Display"/>
            </a:endParaRPr>
          </a:p>
          <a:p>
            <a:pPr marL="914400" lvl="1" indent="-330200" algn="l" rtl="0">
              <a:lnSpc>
                <a:spcPct val="115000"/>
              </a:lnSpc>
              <a:spcBef>
                <a:spcPts val="0"/>
              </a:spcBef>
              <a:spcAft>
                <a:spcPts val="0"/>
              </a:spcAft>
              <a:buClr>
                <a:schemeClr val="dk2"/>
              </a:buClr>
              <a:buSzPts val="1600"/>
              <a:buFont typeface="Playfair Display"/>
              <a:buChar char="○"/>
            </a:pPr>
            <a:r>
              <a:rPr lang="en" sz="1600">
                <a:solidFill>
                  <a:schemeClr val="dk2"/>
                </a:solidFill>
                <a:latin typeface="Playfair Display"/>
                <a:ea typeface="Playfair Display"/>
                <a:cs typeface="Playfair Display"/>
                <a:sym typeface="Playfair Display"/>
              </a:rPr>
              <a:t>Negative interaction between capital flows and collateral constraints </a:t>
            </a:r>
            <a:endParaRPr>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12"/>
        <p:cNvGrpSpPr/>
        <p:nvPr/>
      </p:nvGrpSpPr>
      <p:grpSpPr>
        <a:xfrm>
          <a:off x="0" y="0"/>
          <a:ext cx="0" cy="0"/>
          <a:chOff x="0" y="0"/>
          <a:chExt cx="0" cy="0"/>
        </a:xfrm>
      </p:grpSpPr>
      <p:pic>
        <p:nvPicPr>
          <p:cNvPr id="113" name="Google Shape;113;p19"/>
          <p:cNvPicPr preferRelativeResize="0"/>
          <p:nvPr/>
        </p:nvPicPr>
        <p:blipFill>
          <a:blip r:embed="rId3">
            <a:alphaModFix amt="88000"/>
          </a:blip>
          <a:stretch>
            <a:fillRect/>
          </a:stretch>
        </p:blipFill>
        <p:spPr>
          <a:xfrm>
            <a:off x="0" y="0"/>
            <a:ext cx="9312074" cy="5280649"/>
          </a:xfrm>
          <a:prstGeom prst="rect">
            <a:avLst/>
          </a:prstGeom>
          <a:noFill/>
          <a:ln>
            <a:noFill/>
          </a:ln>
        </p:spPr>
      </p:pic>
      <p:sp>
        <p:nvSpPr>
          <p:cNvPr id="114" name="Google Shape;114;p19"/>
          <p:cNvSpPr txBox="1"/>
          <p:nvPr/>
        </p:nvSpPr>
        <p:spPr>
          <a:xfrm>
            <a:off x="179275" y="145675"/>
            <a:ext cx="1524000" cy="6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4200">
                <a:solidFill>
                  <a:schemeClr val="lt1"/>
                </a:solidFill>
                <a:highlight>
                  <a:schemeClr val="dk2"/>
                </a:highlight>
                <a:latin typeface="Oswald"/>
                <a:ea typeface="Oswald"/>
                <a:cs typeface="Oswald"/>
                <a:sym typeface="Oswald"/>
              </a:rPr>
              <a:t>ELB</a:t>
            </a:r>
            <a:endParaRPr>
              <a:latin typeface="Playfair Display"/>
              <a:ea typeface="Playfair Display"/>
              <a:cs typeface="Playfair Display"/>
              <a:sym typeface="Playfair Display"/>
            </a:endParaRPr>
          </a:p>
        </p:txBody>
      </p:sp>
      <p:sp>
        <p:nvSpPr>
          <p:cNvPr id="115" name="Google Shape;115;p19"/>
          <p:cNvSpPr txBox="1"/>
          <p:nvPr/>
        </p:nvSpPr>
        <p:spPr>
          <a:xfrm>
            <a:off x="6693050" y="145675"/>
            <a:ext cx="3000000" cy="71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200">
                <a:solidFill>
                  <a:schemeClr val="lt1"/>
                </a:solidFill>
                <a:highlight>
                  <a:schemeClr val="dk2"/>
                </a:highlight>
                <a:latin typeface="Oswald"/>
                <a:ea typeface="Oswald"/>
                <a:cs typeface="Oswald"/>
                <a:sym typeface="Oswald"/>
              </a:rPr>
              <a:t>ZLB</a:t>
            </a:r>
            <a:endParaRPr/>
          </a:p>
        </p:txBody>
      </p:sp>
      <p:sp>
        <p:nvSpPr>
          <p:cNvPr id="116" name="Google Shape;116;p19"/>
          <p:cNvSpPr txBox="1"/>
          <p:nvPr/>
        </p:nvSpPr>
        <p:spPr>
          <a:xfrm>
            <a:off x="3519486" y="858175"/>
            <a:ext cx="2273100" cy="29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Affects ability of central bank to support economy through monetary accommodations </a:t>
            </a:r>
            <a:endParaRPr>
              <a:solidFill>
                <a:schemeClr val="dk2"/>
              </a:solidFill>
              <a:latin typeface="Playfair Display"/>
              <a:ea typeface="Playfair Display"/>
              <a:cs typeface="Playfair Display"/>
              <a:sym typeface="Playfair Display"/>
            </a:endParaRPr>
          </a:p>
          <a:p>
            <a:pPr marL="457200" lvl="0" indent="0" algn="l" rtl="0">
              <a:spcBef>
                <a:spcPts val="0"/>
              </a:spcBef>
              <a:spcAft>
                <a:spcPts val="0"/>
              </a:spcAft>
              <a:buNone/>
            </a:pPr>
            <a:endParaRPr>
              <a:solidFill>
                <a:schemeClr val="dk2"/>
              </a:solidFill>
              <a:latin typeface="Playfair Display"/>
              <a:ea typeface="Playfair Display"/>
              <a:cs typeface="Playfair Display"/>
              <a:sym typeface="Playfair Display"/>
            </a:endParaRPr>
          </a:p>
          <a:p>
            <a:pPr marL="457200" lvl="0" indent="-317500" algn="l" rtl="0">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Requires unconventional MP to correct</a:t>
            </a:r>
            <a:endParaRPr>
              <a:solidFill>
                <a:schemeClr val="dk2"/>
              </a:solidFill>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p:txBody>
      </p:sp>
      <p:sp>
        <p:nvSpPr>
          <p:cNvPr id="117" name="Google Shape;117;p19"/>
          <p:cNvSpPr txBox="1"/>
          <p:nvPr/>
        </p:nvSpPr>
        <p:spPr>
          <a:xfrm>
            <a:off x="672200" y="1155475"/>
            <a:ext cx="2639100" cy="13098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i &gt; 0</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Flexible, affected by global monetary and financial conditions </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18" name="Google Shape;118;p19"/>
          <p:cNvSpPr txBox="1"/>
          <p:nvPr/>
        </p:nvSpPr>
        <p:spPr>
          <a:xfrm>
            <a:off x="6600275" y="1155475"/>
            <a:ext cx="2028300" cy="884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i = 0</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a:p>
            <a:pPr marL="457200" lvl="0" indent="-317500" algn="l" rtl="0">
              <a:spcBef>
                <a:spcPts val="0"/>
              </a:spcBef>
              <a:spcAft>
                <a:spcPts val="0"/>
              </a:spcAft>
              <a:buSzPts val="1400"/>
              <a:buFont typeface="Playfair Display"/>
              <a:buChar char="●"/>
            </a:pPr>
            <a:r>
              <a:rPr lang="en">
                <a:latin typeface="Playfair Display"/>
                <a:ea typeface="Playfair Display"/>
                <a:cs typeface="Playfair Display"/>
                <a:sym typeface="Playfair Display"/>
              </a:rPr>
              <a:t>Fixed</a:t>
            </a:r>
            <a:endParaRPr>
              <a:latin typeface="Playfair Display"/>
              <a:ea typeface="Playfair Display"/>
              <a:cs typeface="Playfair Display"/>
              <a:sym typeface="Playfair Display"/>
            </a:endParaRPr>
          </a:p>
          <a:p>
            <a:pPr marL="457200" lvl="0" indent="0" algn="l" rtl="0">
              <a:spcBef>
                <a:spcPts val="0"/>
              </a:spcBef>
              <a:spcAft>
                <a:spcPts val="0"/>
              </a:spcAft>
              <a:buNone/>
            </a:pPr>
            <a:endParaRPr>
              <a:latin typeface="Playfair Display"/>
              <a:ea typeface="Playfair Display"/>
              <a:cs typeface="Playfair Display"/>
              <a:sym typeface="Playfair Display"/>
            </a:endParaRPr>
          </a:p>
          <a:p>
            <a:pPr marL="0" lvl="0" indent="0" algn="l" rtl="0">
              <a:spcBef>
                <a:spcPts val="0"/>
              </a:spcBef>
              <a:spcAft>
                <a:spcPts val="0"/>
              </a:spcAft>
              <a:buNone/>
            </a:pPr>
            <a:endParaRPr>
              <a:latin typeface="Playfair Display"/>
              <a:ea typeface="Playfair Display"/>
              <a:cs typeface="Playfair Display"/>
              <a:sym typeface="Playfair Display"/>
            </a:endParaRPr>
          </a:p>
        </p:txBody>
      </p:sp>
      <p:sp>
        <p:nvSpPr>
          <p:cNvPr id="119" name="Google Shape;119;p19"/>
          <p:cNvSpPr txBox="1"/>
          <p:nvPr/>
        </p:nvSpPr>
        <p:spPr>
          <a:xfrm>
            <a:off x="672200" y="2465275"/>
            <a:ext cx="2566200" cy="753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Forward guidance ineffective </a:t>
            </a:r>
            <a:endParaRPr>
              <a:latin typeface="Playfair Display"/>
              <a:ea typeface="Playfair Display"/>
              <a:cs typeface="Playfair Display"/>
              <a:sym typeface="Playfair Display"/>
            </a:endParaRPr>
          </a:p>
        </p:txBody>
      </p:sp>
      <p:sp>
        <p:nvSpPr>
          <p:cNvPr id="120" name="Google Shape;120;p19"/>
          <p:cNvSpPr txBox="1"/>
          <p:nvPr/>
        </p:nvSpPr>
        <p:spPr>
          <a:xfrm>
            <a:off x="6600275" y="2263825"/>
            <a:ext cx="2499000" cy="7530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2"/>
              </a:buClr>
              <a:buSzPts val="1400"/>
              <a:buFont typeface="Playfair Display"/>
              <a:buChar char="●"/>
            </a:pPr>
            <a:r>
              <a:rPr lang="en">
                <a:solidFill>
                  <a:schemeClr val="dk2"/>
                </a:solidFill>
                <a:latin typeface="Playfair Display"/>
                <a:ea typeface="Playfair Display"/>
                <a:cs typeface="Playfair Display"/>
                <a:sym typeface="Playfair Display"/>
              </a:rPr>
              <a:t>Forward Guidance effective </a:t>
            </a:r>
            <a:endParaRPr>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fade">
                                      <p:cBhvr>
                                        <p:cTn id="12" dur="1000"/>
                                        <p:tgtEl>
                                          <p:spTgt spid="119"/>
                                        </p:tgtEl>
                                      </p:cBhvr>
                                    </p:animEffect>
                                  </p:childTnLst>
                                </p:cTn>
                              </p:par>
                              <p:par>
                                <p:cTn id="13" presetID="10"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fade">
                                      <p:cBhvr>
                                        <p:cTn id="15"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2100">
                <a:solidFill>
                  <a:srgbClr val="FFFFFF"/>
                </a:solidFill>
                <a:highlight>
                  <a:srgbClr val="000000"/>
                </a:highlight>
                <a:latin typeface="Playfair Display"/>
                <a:ea typeface="Playfair Display"/>
                <a:cs typeface="Playfair Display"/>
                <a:sym typeface="Playfair Display"/>
              </a:rPr>
              <a:t>Graphs for the ZLB </a:t>
            </a:r>
            <a:endParaRPr>
              <a:solidFill>
                <a:srgbClr val="FFFFFF"/>
              </a:solidFill>
              <a:highlight>
                <a:srgbClr val="000000"/>
              </a:highlight>
            </a:endParaRPr>
          </a:p>
        </p:txBody>
      </p:sp>
      <p:sp>
        <p:nvSpPr>
          <p:cNvPr id="126" name="Google Shape;126;p20"/>
          <p:cNvSpPr/>
          <p:nvPr/>
        </p:nvSpPr>
        <p:spPr>
          <a:xfrm>
            <a:off x="-388400" y="892575"/>
            <a:ext cx="9851400" cy="37047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20"/>
          <p:cNvPicPr preferRelativeResize="0"/>
          <p:nvPr/>
        </p:nvPicPr>
        <p:blipFill>
          <a:blip r:embed="rId3">
            <a:alphaModFix/>
          </a:blip>
          <a:stretch>
            <a:fillRect/>
          </a:stretch>
        </p:blipFill>
        <p:spPr>
          <a:xfrm>
            <a:off x="4671600" y="1107450"/>
            <a:ext cx="4472399" cy="3052200"/>
          </a:xfrm>
          <a:prstGeom prst="rect">
            <a:avLst/>
          </a:prstGeom>
          <a:noFill/>
          <a:ln>
            <a:noFill/>
          </a:ln>
        </p:spPr>
      </p:pic>
      <p:pic>
        <p:nvPicPr>
          <p:cNvPr id="128" name="Google Shape;128;p20"/>
          <p:cNvPicPr preferRelativeResize="0"/>
          <p:nvPr/>
        </p:nvPicPr>
        <p:blipFill>
          <a:blip r:embed="rId4">
            <a:alphaModFix/>
          </a:blip>
          <a:stretch>
            <a:fillRect/>
          </a:stretch>
        </p:blipFill>
        <p:spPr>
          <a:xfrm>
            <a:off x="42975" y="1107438"/>
            <a:ext cx="4529025" cy="30522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highlight>
                  <a:srgbClr val="000000"/>
                </a:highlight>
              </a:rPr>
              <a:t>Model 1: Effects of </a:t>
            </a:r>
            <a:r>
              <a:rPr lang="en">
                <a:solidFill>
                  <a:srgbClr val="FFE599"/>
                </a:solidFill>
                <a:highlight>
                  <a:srgbClr val="000000"/>
                </a:highlight>
              </a:rPr>
              <a:t>MP</a:t>
            </a:r>
            <a:r>
              <a:rPr lang="en">
                <a:solidFill>
                  <a:schemeClr val="lt1"/>
                </a:solidFill>
                <a:highlight>
                  <a:srgbClr val="000000"/>
                </a:highlight>
              </a:rPr>
              <a:t> on carry-trade </a:t>
            </a:r>
            <a:r>
              <a:rPr lang="en">
                <a:solidFill>
                  <a:srgbClr val="FFE599"/>
                </a:solidFill>
                <a:highlight>
                  <a:srgbClr val="000000"/>
                </a:highlight>
              </a:rPr>
              <a:t>capital flows</a:t>
            </a:r>
            <a:endParaRPr>
              <a:solidFill>
                <a:srgbClr val="FFE599"/>
              </a:solidFill>
              <a:highlight>
                <a:srgbClr val="000000"/>
              </a:highlight>
            </a:endParaRPr>
          </a:p>
        </p:txBody>
      </p:sp>
      <p:sp>
        <p:nvSpPr>
          <p:cNvPr id="134" name="Google Shape;134;p21"/>
          <p:cNvSpPr/>
          <p:nvPr/>
        </p:nvSpPr>
        <p:spPr>
          <a:xfrm>
            <a:off x="235075" y="1063225"/>
            <a:ext cx="8437500" cy="3676500"/>
          </a:xfrm>
          <a:prstGeom prst="roundRect">
            <a:avLst>
              <a:gd name="adj" fmla="val 16667"/>
            </a:avLst>
          </a:prstGeom>
          <a:solidFill>
            <a:srgbClr val="CFE2F3"/>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1"/>
          <p:cNvSpPr txBox="1">
            <a:spLocks noGrp="1"/>
          </p:cNvSpPr>
          <p:nvPr>
            <p:ph type="body" idx="1"/>
          </p:nvPr>
        </p:nvSpPr>
        <p:spPr>
          <a:xfrm>
            <a:off x="188400" y="1149275"/>
            <a:ext cx="8277300" cy="32961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SzPts val="1800"/>
              <a:buChar char="●"/>
            </a:pPr>
            <a:r>
              <a:rPr lang="en"/>
              <a:t>Monetary easing:       excess returns on domestic bonds</a:t>
            </a:r>
            <a:endParaRPr/>
          </a:p>
          <a:p>
            <a:pPr marL="457200" lvl="0" indent="-342900" algn="l" rtl="0">
              <a:lnSpc>
                <a:spcPct val="200000"/>
              </a:lnSpc>
              <a:spcBef>
                <a:spcPts val="0"/>
              </a:spcBef>
              <a:spcAft>
                <a:spcPts val="0"/>
              </a:spcAft>
              <a:buSzPts val="1800"/>
              <a:buChar char="●"/>
            </a:pPr>
            <a:r>
              <a:rPr lang="en"/>
              <a:t>Triggers capital outflow</a:t>
            </a:r>
            <a:endParaRPr/>
          </a:p>
          <a:p>
            <a:pPr marL="457200" lvl="0" indent="-342900" algn="l" rtl="0">
              <a:lnSpc>
                <a:spcPct val="200000"/>
              </a:lnSpc>
              <a:spcBef>
                <a:spcPts val="0"/>
              </a:spcBef>
              <a:spcAft>
                <a:spcPts val="0"/>
              </a:spcAft>
              <a:buSzPts val="1800"/>
              <a:buChar char="●"/>
            </a:pPr>
            <a:r>
              <a:rPr lang="en"/>
              <a:t>Weakens AD</a:t>
            </a:r>
            <a:endParaRPr/>
          </a:p>
          <a:p>
            <a:pPr marL="457200" marR="0" lvl="0" indent="0" algn="l" rtl="0">
              <a:lnSpc>
                <a:spcPct val="115000"/>
              </a:lnSpc>
              <a:spcBef>
                <a:spcPts val="1600"/>
              </a:spcBef>
              <a:spcAft>
                <a:spcPts val="0"/>
              </a:spcAft>
              <a:buNone/>
            </a:pPr>
            <a:endParaRPr sz="1600"/>
          </a:p>
          <a:p>
            <a:pPr marL="457200" marR="0" lvl="0" indent="0" algn="l" rtl="0">
              <a:lnSpc>
                <a:spcPct val="115000"/>
              </a:lnSpc>
              <a:spcBef>
                <a:spcPts val="1600"/>
              </a:spcBef>
              <a:spcAft>
                <a:spcPts val="1600"/>
              </a:spcAft>
              <a:buNone/>
            </a:pPr>
            <a:endParaRPr sz="1600"/>
          </a:p>
        </p:txBody>
      </p:sp>
      <p:sp>
        <p:nvSpPr>
          <p:cNvPr id="136" name="Google Shape;136;p21"/>
          <p:cNvSpPr/>
          <p:nvPr/>
        </p:nvSpPr>
        <p:spPr>
          <a:xfrm>
            <a:off x="2624700" y="1294725"/>
            <a:ext cx="176400" cy="2472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1084</Words>
  <Application>Microsoft Office PowerPoint</Application>
  <PresentationFormat>On-screen Show (16:9)</PresentationFormat>
  <Paragraphs>105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Playfair Display</vt:lpstr>
      <vt:lpstr>Roboto</vt:lpstr>
      <vt:lpstr>Montserrat</vt:lpstr>
      <vt:lpstr>Oswald</vt:lpstr>
      <vt:lpstr>Arial</vt:lpstr>
      <vt:lpstr>Times New Roman</vt:lpstr>
      <vt:lpstr>Pop</vt:lpstr>
      <vt:lpstr>The Expansionary Lower Bound: Contractionary Monetary Easing and the Trilemma</vt:lpstr>
      <vt:lpstr>Introduction</vt:lpstr>
      <vt:lpstr>Thesis</vt:lpstr>
      <vt:lpstr>Mundell’s Trilemma </vt:lpstr>
      <vt:lpstr>Expansionary Lower Bound </vt:lpstr>
      <vt:lpstr>Expansionary Lower Bound </vt:lpstr>
      <vt:lpstr>PowerPoint Presentation</vt:lpstr>
      <vt:lpstr>Graphs for the ZLB </vt:lpstr>
      <vt:lpstr>Model 1: Effects of MP on carry-trade capital flows</vt:lpstr>
      <vt:lpstr>Model 2: Effects of currency mismatch on collateral constraints</vt:lpstr>
      <vt:lpstr>Unconventional Monetary Policy Tools</vt:lpstr>
      <vt:lpstr>Unconventional Monetary Policy Tools</vt:lpstr>
      <vt:lpstr>Proposal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Expansionary Lower Bound: Contractionary Monetary Easing and the Trilemma</dc:title>
  <dc:creator>Econ Visiting</dc:creator>
  <cp:lastModifiedBy>Elham Saeidinezhad</cp:lastModifiedBy>
  <cp:revision>1</cp:revision>
  <dcterms:modified xsi:type="dcterms:W3CDTF">2019-06-03T20:30:34Z</dcterms:modified>
</cp:coreProperties>
</file>