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PT Sans Narrow" panose="020B0604020202020204" charset="0"/>
      <p:regular r:id="rId33"/>
      <p:bold r:id="rId34"/>
    </p:embeddedFont>
    <p:embeddedFont>
      <p:font typeface="Open Sans" panose="020B060402020202020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EA5CE9-401E-47D6-8F4F-82F8E6C348C9}">
  <a:tblStyle styleId="{37EA5CE9-401E-47D6-8F4F-82F8E6C348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p:cViewPr varScale="1">
        <p:scale>
          <a:sx n="139" d="100"/>
          <a:sy n="139" d="100"/>
        </p:scale>
        <p:origin x="19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adb6c45d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adb6c45d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adb6c45d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adb6c45d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 R* = dollar and foreign interest rate for a given term T, s = spot exchange rate, f = forward exchange rate for date 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adb6c45d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adb6c45d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adb6c45d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adb6c45d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adb6c45d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adb6c45d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adb6c45d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adb6c45d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db6c45d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adb6c45d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adb6c45d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adb6c45d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adb6c45df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adb6c45d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adb6c45df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adb6c45d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adb6c45d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adb6c45d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adb6c45df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adb6c45df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adb6c45df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adb6c45df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adb6c45d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adb6c45d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db6c45d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db6c45d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adb6c45df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adb6c45d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adb6c45d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adb6c45d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adb6c45df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adb6c45df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adb6c45df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adb6c45df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adb6c45df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adb6c45df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b0b8d46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b0b8d46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adb6c45d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adb6c45d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adb6c45df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adb6c45df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adb6c45df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adb6c45d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adb6c45d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adb6c45d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adb6c45d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adb6c45d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adb6c45d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adb6c45d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adb6c45d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adb6c45d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adb6c45d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adb6c45d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mbria"/>
                <a:ea typeface="Cambria"/>
                <a:cs typeface="Cambria"/>
                <a:sym typeface="Cambria"/>
              </a:rPr>
              <a:t>Essential Hybridity:</a:t>
            </a:r>
            <a:endParaRPr>
              <a:latin typeface="Cambria"/>
              <a:ea typeface="Cambria"/>
              <a:cs typeface="Cambria"/>
              <a:sym typeface="Cambria"/>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A money view of FX</a:t>
            </a:r>
            <a:endParaRPr>
              <a:latin typeface="Cambria"/>
              <a:ea typeface="Cambria"/>
              <a:cs typeface="Cambria"/>
              <a:sym typeface="Cambria"/>
            </a:endParaRPr>
          </a:p>
          <a:p>
            <a:pPr marL="0" lvl="0" indent="0" algn="ctr" rtl="0">
              <a:spcBef>
                <a:spcPts val="0"/>
              </a:spcBef>
              <a:spcAft>
                <a:spcPts val="0"/>
              </a:spcAft>
              <a:buNone/>
            </a:pPr>
            <a:r>
              <a:rPr lang="en" sz="1800">
                <a:latin typeface="Cambria"/>
                <a:ea typeface="Cambria"/>
                <a:cs typeface="Cambria"/>
                <a:sym typeface="Cambria"/>
              </a:rPr>
              <a:t>Colette, Austin, &amp; Kawan</a:t>
            </a:r>
            <a:endParaRPr sz="1800">
              <a:latin typeface="Cambria"/>
              <a:ea typeface="Cambria"/>
              <a:cs typeface="Cambria"/>
              <a:sym typeface="Cambria"/>
            </a:endParaRPr>
          </a:p>
          <a:p>
            <a:pPr marL="0" lvl="0" indent="0" algn="l" rtl="0">
              <a:spcBef>
                <a:spcPts val="0"/>
              </a:spcBef>
              <a:spcAft>
                <a:spcPts val="0"/>
              </a:spcAft>
              <a:buNone/>
            </a:pPr>
            <a:endParaRPr sz="140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Economics view on FX</a:t>
            </a:r>
            <a:endParaRPr>
              <a:latin typeface="Cambria"/>
              <a:ea typeface="Cambria"/>
              <a:cs typeface="Cambria"/>
              <a:sym typeface="Cambria"/>
            </a:endParaRPr>
          </a:p>
        </p:txBody>
      </p:sp>
      <p:sp>
        <p:nvSpPr>
          <p:cNvPr id="128" name="Google Shape;128;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“Economics view” : Exchange rate = relative price of tradable goods (and services) in two countries. (Think “Big Mac Index”).</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Standard theory: </a:t>
            </a:r>
            <a:r>
              <a:rPr lang="en" b="1">
                <a:solidFill>
                  <a:srgbClr val="000000"/>
                </a:solidFill>
                <a:latin typeface="Cambria"/>
                <a:ea typeface="Cambria"/>
                <a:cs typeface="Cambria"/>
                <a:sym typeface="Cambria"/>
              </a:rPr>
              <a:t>Purchasing Power Parity</a:t>
            </a:r>
            <a:r>
              <a:rPr lang="en" b="1">
                <a:latin typeface="Cambria"/>
                <a:ea typeface="Cambria"/>
                <a:cs typeface="Cambria"/>
                <a:sym typeface="Cambria"/>
              </a:rPr>
              <a:t> = tradable good trade at the same price globally.</a:t>
            </a:r>
            <a:endParaRPr b="1">
              <a:latin typeface="Cambria"/>
              <a:ea typeface="Cambria"/>
              <a:cs typeface="Cambria"/>
              <a:sym typeface="Cambria"/>
            </a:endParaRPr>
          </a:p>
          <a:p>
            <a:pPr marL="1371600" lvl="0" indent="457200" algn="l" rtl="0">
              <a:spcBef>
                <a:spcPts val="1600"/>
              </a:spcBef>
              <a:spcAft>
                <a:spcPts val="0"/>
              </a:spcAft>
              <a:buNone/>
            </a:pPr>
            <a:r>
              <a:rPr lang="en" sz="2400" b="1">
                <a:latin typeface="Cambria"/>
                <a:ea typeface="Cambria"/>
                <a:cs typeface="Cambria"/>
                <a:sym typeface="Cambria"/>
              </a:rPr>
              <a:t>P=sP*</a:t>
            </a:r>
            <a:endParaRPr sz="2400"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P, P* : dollar and foreign price</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s : exchange rate</a:t>
            </a:r>
            <a:endParaRPr b="1">
              <a:latin typeface="Cambria"/>
              <a:ea typeface="Cambria"/>
              <a:cs typeface="Cambria"/>
              <a:sym typeface="Cambria"/>
            </a:endParaRPr>
          </a:p>
        </p:txBody>
      </p:sp>
      <p:pic>
        <p:nvPicPr>
          <p:cNvPr id="129" name="Google Shape;129;p22"/>
          <p:cNvPicPr preferRelativeResize="0"/>
          <p:nvPr/>
        </p:nvPicPr>
        <p:blipFill>
          <a:blip r:embed="rId3">
            <a:alphaModFix/>
          </a:blip>
          <a:stretch>
            <a:fillRect/>
          </a:stretch>
        </p:blipFill>
        <p:spPr>
          <a:xfrm>
            <a:off x="5072575" y="2571750"/>
            <a:ext cx="3682350" cy="230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Finance view on FX</a:t>
            </a:r>
            <a:endParaRPr>
              <a:latin typeface="Cambria"/>
              <a:ea typeface="Cambria"/>
              <a:cs typeface="Cambria"/>
              <a:sym typeface="Cambria"/>
            </a:endParaRPr>
          </a:p>
        </p:txBody>
      </p:sp>
      <p:sp>
        <p:nvSpPr>
          <p:cNvPr id="135" name="Google Shape;135;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“Finance view” : exchange rate as the relative price of tradable financial assets in two countries. (including physical capital and land)</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New information about the future happens randomly, which shifts expectations, and thereby fluctuates asset prices as well as exchange rates.</a:t>
            </a:r>
            <a:endParaRPr b="1">
              <a:latin typeface="Cambria"/>
              <a:ea typeface="Cambria"/>
              <a:cs typeface="Cambria"/>
              <a:sym typeface="Cambria"/>
            </a:endParaRPr>
          </a:p>
          <a:p>
            <a:pPr marL="0" lvl="0" indent="0" algn="l" rtl="0">
              <a:spcBef>
                <a:spcPts val="1600"/>
              </a:spcBef>
              <a:spcAft>
                <a:spcPts val="0"/>
              </a:spcAft>
              <a:buNone/>
            </a:pPr>
            <a:r>
              <a:rPr lang="en" sz="2000" b="1">
                <a:solidFill>
                  <a:srgbClr val="000000"/>
                </a:solidFill>
                <a:latin typeface="Cambria"/>
                <a:ea typeface="Cambria"/>
                <a:cs typeface="Cambria"/>
                <a:sym typeface="Cambria"/>
              </a:rPr>
              <a:t>Forward Interest Parity : </a:t>
            </a:r>
            <a:r>
              <a:rPr lang="en" b="1">
                <a:latin typeface="Cambria"/>
                <a:ea typeface="Cambria"/>
                <a:cs typeface="Cambria"/>
                <a:sym typeface="Cambria"/>
              </a:rPr>
              <a:t>return on a dollar invested at home = a dollar that is converted into foreign currency, invested in foreign assets, and then converted back into dollars (otherwise, arbitrage opportunity)</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						</a:t>
            </a:r>
            <a:r>
              <a:rPr lang="en" sz="2000" b="1">
                <a:solidFill>
                  <a:srgbClr val="000000"/>
                </a:solidFill>
                <a:latin typeface="Cambria"/>
                <a:ea typeface="Cambria"/>
                <a:cs typeface="Cambria"/>
                <a:sym typeface="Cambria"/>
              </a:rPr>
              <a:t>f = s(1 + R)/(1 + R*)</a:t>
            </a:r>
            <a:endParaRPr sz="2000" b="1">
              <a:solidFill>
                <a:srgbClr val="000000"/>
              </a:solidFill>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Role of Money</a:t>
            </a:r>
            <a:endParaRPr>
              <a:latin typeface="Cambria"/>
              <a:ea typeface="Cambria"/>
              <a:cs typeface="Cambria"/>
              <a:sym typeface="Cambria"/>
            </a:endParaRPr>
          </a:p>
        </p:txBody>
      </p:sp>
      <p:sp>
        <p:nvSpPr>
          <p:cNvPr id="141" name="Google Shape;141;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ECONOMICS and FINANCE: view trade conceptually as “sophisticated barter where one set of items is swapped for another” but overlook the concrete mechanism of trade which is where the role of money comes in.</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Standard view requires: </a:t>
            </a:r>
            <a:r>
              <a:rPr lang="en" b="1">
                <a:solidFill>
                  <a:srgbClr val="5B0F00"/>
                </a:solidFill>
                <a:latin typeface="Cambria"/>
                <a:ea typeface="Cambria"/>
                <a:cs typeface="Cambria"/>
                <a:sym typeface="Cambria"/>
              </a:rPr>
              <a:t>current account and capital account to sum to zero</a:t>
            </a:r>
            <a:r>
              <a:rPr lang="en" b="1">
                <a:latin typeface="Cambria"/>
                <a:ea typeface="Cambria"/>
                <a:cs typeface="Cambria"/>
                <a:sym typeface="Cambria"/>
              </a:rPr>
              <a:t>  “equilibrium” (purchases are paid for by sales) </a:t>
            </a:r>
            <a:r>
              <a:rPr lang="en" b="1">
                <a:solidFill>
                  <a:srgbClr val="FF0000"/>
                </a:solidFill>
                <a:latin typeface="Cambria"/>
                <a:ea typeface="Cambria"/>
                <a:cs typeface="Cambria"/>
                <a:sym typeface="Cambria"/>
              </a:rPr>
              <a:t>ignores temporary imbalances in money.</a:t>
            </a:r>
            <a:endParaRPr b="1">
              <a:solidFill>
                <a:srgbClr val="FF0000"/>
              </a:solidFill>
              <a:latin typeface="Cambria"/>
              <a:ea typeface="Cambria"/>
              <a:cs typeface="Cambria"/>
              <a:sym typeface="Cambria"/>
            </a:endParaRPr>
          </a:p>
          <a:p>
            <a:pPr marL="0" lvl="0" indent="0" algn="l" rtl="0">
              <a:spcBef>
                <a:spcPts val="1600"/>
              </a:spcBef>
              <a:spcAft>
                <a:spcPts val="0"/>
              </a:spcAft>
              <a:buNone/>
            </a:pPr>
            <a:r>
              <a:rPr lang="en" b="1">
                <a:solidFill>
                  <a:srgbClr val="000000"/>
                </a:solidFill>
                <a:latin typeface="Cambria"/>
                <a:ea typeface="Cambria"/>
                <a:cs typeface="Cambria"/>
                <a:sym typeface="Cambria"/>
              </a:rPr>
              <a:t>Mehrling: </a:t>
            </a:r>
            <a:r>
              <a:rPr lang="en" b="1">
                <a:solidFill>
                  <a:srgbClr val="FF0000"/>
                </a:solidFill>
                <a:latin typeface="Cambria"/>
                <a:ea typeface="Cambria"/>
                <a:cs typeface="Cambria"/>
                <a:sym typeface="Cambria"/>
              </a:rPr>
              <a:t>exchange rate = the relative price of currencies</a:t>
            </a:r>
            <a:r>
              <a:rPr lang="en" b="1">
                <a:solidFill>
                  <a:srgbClr val="000000"/>
                </a:solidFill>
                <a:latin typeface="Cambria"/>
                <a:ea typeface="Cambria"/>
                <a:cs typeface="Cambria"/>
                <a:sym typeface="Cambria"/>
              </a:rPr>
              <a:t> ⇒ focus on the money flows involved, and INTERNATIONAL PAYMENTS SYSTEM (gross flow of payments in and out)</a:t>
            </a:r>
            <a:endParaRPr b="1">
              <a:solidFill>
                <a:srgbClr val="000000"/>
              </a:solidFill>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A “money view”</a:t>
            </a:r>
            <a:endParaRPr>
              <a:latin typeface="Cambria"/>
              <a:ea typeface="Cambria"/>
              <a:cs typeface="Cambria"/>
              <a:sym typeface="Cambria"/>
            </a:endParaRPr>
          </a:p>
        </p:txBody>
      </p:sp>
      <p:sp>
        <p:nvSpPr>
          <p:cNvPr id="147" name="Google Shape;147;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latin typeface="Cambria"/>
                <a:ea typeface="Cambria"/>
                <a:cs typeface="Cambria"/>
                <a:sym typeface="Cambria"/>
              </a:rPr>
              <a:t>Survival constraint (reserve constraint) = the requirement that deficit countries find a way to settle with surplus countries in money. </a:t>
            </a:r>
            <a:r>
              <a:rPr lang="en" b="1">
                <a:solidFill>
                  <a:srgbClr val="FF0000"/>
                </a:solidFill>
                <a:latin typeface="Cambria"/>
                <a:ea typeface="Cambria"/>
                <a:cs typeface="Cambria"/>
                <a:sym typeface="Cambria"/>
              </a:rPr>
              <a:t>Deficit country needs to acquire dollars in the world foreign exchange market.</a:t>
            </a:r>
            <a:endParaRPr b="1">
              <a:latin typeface="Cambria"/>
              <a:ea typeface="Cambria"/>
              <a:cs typeface="Cambria"/>
              <a:sym typeface="Cambria"/>
            </a:endParaRPr>
          </a:p>
          <a:p>
            <a:pPr marL="457200" lvl="0" indent="0" algn="l" rtl="0">
              <a:spcBef>
                <a:spcPts val="1600"/>
              </a:spcBef>
              <a:spcAft>
                <a:spcPts val="1600"/>
              </a:spcAft>
              <a:buNone/>
            </a:pPr>
            <a:r>
              <a:rPr lang="en" b="1">
                <a:latin typeface="Cambria"/>
                <a:ea typeface="Cambria"/>
                <a:cs typeface="Cambria"/>
                <a:sym typeface="Cambria"/>
              </a:rPr>
              <a:t>Otherwise, the deficit country will be unable to complete its purchase, and the transactions will have to be reversed</a:t>
            </a:r>
            <a:endParaRPr b="1">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Private FX Dealing System</a:t>
            </a:r>
            <a:endParaRPr>
              <a:latin typeface="Cambria"/>
              <a:ea typeface="Cambria"/>
              <a:cs typeface="Cambria"/>
              <a:sym typeface="Cambria"/>
            </a:endParaRPr>
          </a:p>
        </p:txBody>
      </p:sp>
      <p:graphicFrame>
        <p:nvGraphicFramePr>
          <p:cNvPr id="153" name="Google Shape;153;p26"/>
          <p:cNvGraphicFramePr/>
          <p:nvPr/>
        </p:nvGraphicFramePr>
        <p:xfrm>
          <a:off x="952500" y="1619250"/>
          <a:ext cx="7239000" cy="2621130"/>
        </p:xfrm>
        <a:graphic>
          <a:graphicData uri="http://schemas.openxmlformats.org/drawingml/2006/table">
            <a:tbl>
              <a:tblPr>
                <a:noFill/>
                <a:tableStyleId>{37EA5CE9-401E-47D6-8F4F-82F8E6C348C9}</a:tableStyleId>
              </a:tblPr>
              <a:tblGrid>
                <a:gridCol w="1342625">
                  <a:extLst>
                    <a:ext uri="{9D8B030D-6E8A-4147-A177-3AD203B41FA5}">
                      <a16:colId xmlns:a16="http://schemas.microsoft.com/office/drawing/2014/main" val="20000"/>
                    </a:ext>
                  </a:extLst>
                </a:gridCol>
                <a:gridCol w="835300">
                  <a:extLst>
                    <a:ext uri="{9D8B030D-6E8A-4147-A177-3AD203B41FA5}">
                      <a16:colId xmlns:a16="http://schemas.microsoft.com/office/drawing/2014/main" val="20001"/>
                    </a:ext>
                  </a:extLst>
                </a:gridCol>
                <a:gridCol w="1342600">
                  <a:extLst>
                    <a:ext uri="{9D8B030D-6E8A-4147-A177-3AD203B41FA5}">
                      <a16:colId xmlns:a16="http://schemas.microsoft.com/office/drawing/2014/main" val="20002"/>
                    </a:ext>
                  </a:extLst>
                </a:gridCol>
                <a:gridCol w="1268350">
                  <a:extLst>
                    <a:ext uri="{9D8B030D-6E8A-4147-A177-3AD203B41FA5}">
                      <a16:colId xmlns:a16="http://schemas.microsoft.com/office/drawing/2014/main" val="20003"/>
                    </a:ext>
                  </a:extLst>
                </a:gridCol>
                <a:gridCol w="1354975">
                  <a:extLst>
                    <a:ext uri="{9D8B030D-6E8A-4147-A177-3AD203B41FA5}">
                      <a16:colId xmlns:a16="http://schemas.microsoft.com/office/drawing/2014/main" val="20004"/>
                    </a:ext>
                  </a:extLst>
                </a:gridCol>
                <a:gridCol w="109515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 b="1">
                          <a:latin typeface="Cambria"/>
                          <a:ea typeface="Cambria"/>
                          <a:cs typeface="Cambria"/>
                          <a:sym typeface="Cambria"/>
                        </a:rPr>
                        <a:t>Assets</a:t>
                      </a:r>
                      <a:endParaRPr b="1">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b="1">
                          <a:latin typeface="Cambria"/>
                          <a:ea typeface="Cambria"/>
                          <a:cs typeface="Cambria"/>
                          <a:sym typeface="Cambria"/>
                        </a:rPr>
                        <a:t>Liabilities</a:t>
                      </a:r>
                      <a:endParaRPr b="1">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b="1">
                          <a:latin typeface="Cambria"/>
                          <a:ea typeface="Cambria"/>
                          <a:cs typeface="Cambria"/>
                          <a:sym typeface="Cambria"/>
                        </a:rPr>
                        <a:t>Assets</a:t>
                      </a:r>
                      <a:endParaRPr b="1">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b="1">
                          <a:latin typeface="Cambria"/>
                          <a:ea typeface="Cambria"/>
                          <a:cs typeface="Cambria"/>
                          <a:sym typeface="Cambria"/>
                        </a:rPr>
                        <a:t>Liabilities</a:t>
                      </a:r>
                      <a:endParaRPr b="1">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b="1">
                          <a:latin typeface="Cambria"/>
                          <a:ea typeface="Cambria"/>
                          <a:cs typeface="Cambria"/>
                          <a:sym typeface="Cambria"/>
                        </a:rPr>
                        <a:t>Assets</a:t>
                      </a:r>
                      <a:endParaRPr b="1">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b="1">
                          <a:latin typeface="Cambria"/>
                          <a:ea typeface="Cambria"/>
                          <a:cs typeface="Cambria"/>
                          <a:sym typeface="Cambria"/>
                        </a:rPr>
                        <a:t>Liabilities</a:t>
                      </a:r>
                      <a:endParaRPr b="1">
                        <a:latin typeface="Cambria"/>
                        <a:ea typeface="Cambria"/>
                        <a:cs typeface="Cambria"/>
                        <a:sym typeface="Cambria"/>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ambria"/>
                          <a:ea typeface="Cambria"/>
                          <a:cs typeface="Cambria"/>
                          <a:sym typeface="Cambria"/>
                        </a:rPr>
                        <a:t>$10 due from</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due to</a:t>
                      </a:r>
                      <a:endParaRPr>
                        <a:latin typeface="Cambria"/>
                        <a:ea typeface="Cambria"/>
                        <a:cs typeface="Cambria"/>
                        <a:sym typeface="Cambria"/>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Cambria"/>
                          <a:ea typeface="Cambria"/>
                          <a:cs typeface="Cambria"/>
                          <a:sym typeface="Cambria"/>
                        </a:rPr>
                        <a:t>-$10 due from</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+$10 spot</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+$10/s FX spot</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spot</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-$10/s FX spot</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due to</a:t>
                      </a:r>
                      <a:endParaRPr>
                        <a:latin typeface="Cambria"/>
                        <a:ea typeface="Cambria"/>
                        <a:cs typeface="Cambria"/>
                        <a:sym typeface="Cambria"/>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term</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+$10/s FX term</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term</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
                          <a:latin typeface="Cambria"/>
                          <a:ea typeface="Cambria"/>
                          <a:cs typeface="Cambria"/>
                          <a:sym typeface="Cambria"/>
                        </a:rPr>
                        <a:t>+$10 term</a:t>
                      </a: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tc>
                  <a:txBody>
                    <a:bodyPr/>
                    <a:lstStyle/>
                    <a:p>
                      <a:pPr marL="0" lvl="0" indent="0" algn="l" rtl="0">
                        <a:spcBef>
                          <a:spcPts val="0"/>
                        </a:spcBef>
                        <a:spcAft>
                          <a:spcPts val="0"/>
                        </a:spcAft>
                        <a:buNone/>
                      </a:pPr>
                      <a:endParaRPr>
                        <a:latin typeface="Cambria"/>
                        <a:ea typeface="Cambria"/>
                        <a:cs typeface="Cambria"/>
                        <a:sym typeface="Cambria"/>
                      </a:endParaRPr>
                    </a:p>
                  </a:txBody>
                  <a:tcPr marL="91425" marR="91425" marT="91425" marB="91425"/>
                </a:tc>
                <a:extLst>
                  <a:ext uri="{0D108BD9-81ED-4DB2-BD59-A6C34878D82A}">
                    <a16:rowId xmlns:a16="http://schemas.microsoft.com/office/drawing/2014/main" val="10004"/>
                  </a:ext>
                </a:extLst>
              </a:tr>
            </a:tbl>
          </a:graphicData>
        </a:graphic>
      </p:graphicFrame>
      <p:sp>
        <p:nvSpPr>
          <p:cNvPr id="154" name="Google Shape;154;p26"/>
          <p:cNvSpPr txBox="1"/>
          <p:nvPr/>
        </p:nvSpPr>
        <p:spPr>
          <a:xfrm>
            <a:off x="1447700" y="1269250"/>
            <a:ext cx="16827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Surplus Country</a:t>
            </a:r>
            <a:endParaRPr>
              <a:latin typeface="Cambria"/>
              <a:ea typeface="Cambria"/>
              <a:cs typeface="Cambria"/>
              <a:sym typeface="Cambria"/>
            </a:endParaRPr>
          </a:p>
        </p:txBody>
      </p:sp>
      <p:sp>
        <p:nvSpPr>
          <p:cNvPr id="155" name="Google Shape;155;p26"/>
          <p:cNvSpPr txBox="1"/>
          <p:nvPr/>
        </p:nvSpPr>
        <p:spPr>
          <a:xfrm>
            <a:off x="4038500" y="1269250"/>
            <a:ext cx="16827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FX Dealer</a:t>
            </a:r>
            <a:endParaRPr>
              <a:latin typeface="Cambria"/>
              <a:ea typeface="Cambria"/>
              <a:cs typeface="Cambria"/>
              <a:sym typeface="Cambria"/>
            </a:endParaRPr>
          </a:p>
        </p:txBody>
      </p:sp>
      <p:sp>
        <p:nvSpPr>
          <p:cNvPr id="156" name="Google Shape;156;p26"/>
          <p:cNvSpPr txBox="1"/>
          <p:nvPr/>
        </p:nvSpPr>
        <p:spPr>
          <a:xfrm>
            <a:off x="6400700" y="1269250"/>
            <a:ext cx="16827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Deficit Country</a:t>
            </a:r>
            <a:endParaRPr>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Matched-Book Treynor Diagram</a:t>
            </a:r>
            <a:endParaRPr>
              <a:latin typeface="Cambria"/>
              <a:ea typeface="Cambria"/>
              <a:cs typeface="Cambria"/>
              <a:sym typeface="Cambria"/>
            </a:endParaRPr>
          </a:p>
        </p:txBody>
      </p:sp>
      <p:sp>
        <p:nvSpPr>
          <p:cNvPr id="162" name="Google Shape;162;p27"/>
          <p:cNvSpPr txBox="1">
            <a:spLocks noGrp="1"/>
          </p:cNvSpPr>
          <p:nvPr>
            <p:ph type="body" idx="1"/>
          </p:nvPr>
        </p:nvSpPr>
        <p:spPr>
          <a:xfrm>
            <a:off x="3839100" y="1266325"/>
            <a:ext cx="49935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Short dollar liquidity position causes dealer to widen the bid-ask spread and to push up the forward spread over spot, relative to a neutral position</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Price effect is compensation for bearing liquidity risk by profit seeking dealers</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Due to forward interest parity, a change in dealer exposure (credit expansion on balance sheet) can push term interest rates around independent of central bank policy</a:t>
            </a:r>
            <a:endParaRPr b="1">
              <a:latin typeface="Cambria"/>
              <a:ea typeface="Cambria"/>
              <a:cs typeface="Cambria"/>
              <a:sym typeface="Cambria"/>
            </a:endParaRPr>
          </a:p>
        </p:txBody>
      </p:sp>
      <p:pic>
        <p:nvPicPr>
          <p:cNvPr id="163" name="Google Shape;163;p27"/>
          <p:cNvPicPr preferRelativeResize="0"/>
          <p:nvPr/>
        </p:nvPicPr>
        <p:blipFill>
          <a:blip r:embed="rId3">
            <a:alphaModFix/>
          </a:blip>
          <a:stretch>
            <a:fillRect/>
          </a:stretch>
        </p:blipFill>
        <p:spPr>
          <a:xfrm>
            <a:off x="193125" y="1600850"/>
            <a:ext cx="3504275" cy="2672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Speculative Treynor Diagram</a:t>
            </a:r>
            <a:endParaRPr>
              <a:latin typeface="Cambria"/>
              <a:ea typeface="Cambria"/>
              <a:cs typeface="Cambria"/>
              <a:sym typeface="Cambria"/>
            </a:endParaRPr>
          </a:p>
        </p:txBody>
      </p:sp>
      <p:sp>
        <p:nvSpPr>
          <p:cNvPr id="169" name="Google Shape;169;p28"/>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Long forward FX position pushes forward rates below expected spot</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This price effect is compensation for bearing foreign exchange risk</a:t>
            </a:r>
            <a:endParaRPr b="1">
              <a:latin typeface="Cambria"/>
              <a:ea typeface="Cambria"/>
              <a:cs typeface="Cambria"/>
              <a:sym typeface="Cambria"/>
            </a:endParaRPr>
          </a:p>
        </p:txBody>
      </p:sp>
      <p:pic>
        <p:nvPicPr>
          <p:cNvPr id="170" name="Google Shape;170;p28"/>
          <p:cNvPicPr preferRelativeResize="0"/>
          <p:nvPr/>
        </p:nvPicPr>
        <p:blipFill>
          <a:blip r:embed="rId3">
            <a:alphaModFix/>
          </a:blip>
          <a:stretch>
            <a:fillRect/>
          </a:stretch>
        </p:blipFill>
        <p:spPr>
          <a:xfrm>
            <a:off x="4656400" y="1393350"/>
            <a:ext cx="4332526" cy="2801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Taking Both Dealers Together</a:t>
            </a:r>
            <a:endParaRPr>
              <a:latin typeface="Cambria"/>
              <a:ea typeface="Cambria"/>
              <a:cs typeface="Cambria"/>
              <a:sym typeface="Cambria"/>
            </a:endParaRPr>
          </a:p>
        </p:txBody>
      </p:sp>
      <p:sp>
        <p:nvSpPr>
          <p:cNvPr id="176" name="Google Shape;176;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Private dealer system is business that profits from absorbing imbalance payments across countries of different currencies</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Concept of equilibrium exchange rates is a simple model that assumes dealers work for free</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Liquidity is never a free good</a:t>
            </a:r>
            <a:endParaRPr b="1">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Liquidity Premium</a:t>
            </a:r>
            <a:endParaRPr>
              <a:latin typeface="Cambria"/>
              <a:ea typeface="Cambria"/>
              <a:cs typeface="Cambria"/>
              <a:sym typeface="Cambria"/>
            </a:endParaRPr>
          </a:p>
        </p:txBody>
      </p:sp>
      <p:sp>
        <p:nvSpPr>
          <p:cNvPr id="182" name="Google Shape;182;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Liquidity premium is the compensation charged for exposure to liquidity risk and exchange rate risk, measured as distortion from equilibrium</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Assumption of free liquidity does make sense only </a:t>
            </a:r>
            <a:r>
              <a:rPr lang="en" b="1">
                <a:solidFill>
                  <a:srgbClr val="FF0000"/>
                </a:solidFill>
                <a:latin typeface="Cambria"/>
                <a:ea typeface="Cambria"/>
                <a:cs typeface="Cambria"/>
                <a:sym typeface="Cambria"/>
              </a:rPr>
              <a:t>if imbalances are small, quickly reversed, and negligible price distortions from equilibrium</a:t>
            </a:r>
            <a:endParaRPr b="1">
              <a:solidFill>
                <a:srgbClr val="FF0000"/>
              </a:solidFill>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If imbalances persist and risk inventories build up, dealers can hit position limits and this is where central banks come in</a:t>
            </a:r>
            <a:endParaRPr b="1">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Central Banking and Private FX Dealer</a:t>
            </a:r>
            <a:endParaRPr>
              <a:latin typeface="Cambria"/>
              <a:ea typeface="Cambria"/>
              <a:cs typeface="Cambria"/>
              <a:sym typeface="Cambria"/>
            </a:endParaRPr>
          </a:p>
        </p:txBody>
      </p:sp>
      <p:sp>
        <p:nvSpPr>
          <p:cNvPr id="188" name="Google Shape;188;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Central Banks - government securities and reserves, manage balance sheets to target official short term interest rate (O/N)</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Private Banks - credit instruments, deposits, and term funding instruments (R)</a:t>
            </a:r>
            <a:endParaRPr b="1">
              <a:latin typeface="Cambria"/>
              <a:ea typeface="Cambria"/>
              <a:cs typeface="Cambria"/>
              <a:sym typeface="Cambria"/>
            </a:endParaRPr>
          </a:p>
        </p:txBody>
      </p:sp>
      <p:pic>
        <p:nvPicPr>
          <p:cNvPr id="189" name="Google Shape;189;p31"/>
          <p:cNvPicPr preferRelativeResize="0"/>
          <p:nvPr/>
        </p:nvPicPr>
        <p:blipFill>
          <a:blip r:embed="rId3">
            <a:alphaModFix/>
          </a:blip>
          <a:stretch>
            <a:fillRect/>
          </a:stretch>
        </p:blipFill>
        <p:spPr>
          <a:xfrm>
            <a:off x="1552275" y="2701925"/>
            <a:ext cx="6039450" cy="232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An Overview</a:t>
            </a:r>
            <a:endParaRPr>
              <a:latin typeface="Cambria"/>
              <a:ea typeface="Cambria"/>
              <a:cs typeface="Cambria"/>
              <a:sym typeface="Cambria"/>
            </a:endParaRPr>
          </a:p>
        </p:txBody>
      </p:sp>
      <p:sp>
        <p:nvSpPr>
          <p:cNvPr id="73" name="Google Shape;73;p14"/>
          <p:cNvSpPr txBox="1">
            <a:spLocks noGrp="1"/>
          </p:cNvSpPr>
          <p:nvPr>
            <p:ph type="body" idx="1"/>
          </p:nvPr>
        </p:nvSpPr>
        <p:spPr>
          <a:xfrm>
            <a:off x="311700" y="1266325"/>
            <a:ext cx="8520600" cy="136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a:latin typeface="Cambria"/>
                <a:ea typeface="Cambria"/>
                <a:cs typeface="Cambria"/>
                <a:sym typeface="Cambria"/>
              </a:rPr>
              <a:t>Economics and Finance: Exchange rate = relative price of goods and assets</a:t>
            </a:r>
            <a:endParaRPr>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a:latin typeface="Cambria"/>
                <a:ea typeface="Cambria"/>
                <a:cs typeface="Cambria"/>
                <a:sym typeface="Cambria"/>
              </a:rPr>
              <a:t>Money view: Exchange rate = relative price of money. A price that is determined in the dealer markets by the order flow facing private profit-seeking dealers and stability seeking central banks.. </a:t>
            </a:r>
            <a:endParaRPr>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a:latin typeface="Cambria"/>
                <a:ea typeface="Cambria"/>
                <a:cs typeface="Cambria"/>
                <a:sym typeface="Cambria"/>
              </a:rPr>
              <a:t>CB’s role in this fluid and hybrid hierarchical FX system</a:t>
            </a:r>
            <a:endParaRPr>
              <a:latin typeface="Cambria"/>
              <a:ea typeface="Cambria"/>
              <a:cs typeface="Cambria"/>
              <a:sym typeface="Cambria"/>
            </a:endParaRPr>
          </a:p>
        </p:txBody>
      </p:sp>
      <p:pic>
        <p:nvPicPr>
          <p:cNvPr id="74" name="Google Shape;74;p14"/>
          <p:cNvPicPr preferRelativeResize="0"/>
          <p:nvPr/>
        </p:nvPicPr>
        <p:blipFill>
          <a:blip r:embed="rId3">
            <a:alphaModFix/>
          </a:blip>
          <a:stretch>
            <a:fillRect/>
          </a:stretch>
        </p:blipFill>
        <p:spPr>
          <a:xfrm>
            <a:off x="1583575" y="2970700"/>
            <a:ext cx="5069849" cy="181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FX Dealer of Last Resort</a:t>
            </a:r>
            <a:endParaRPr>
              <a:latin typeface="Cambria"/>
              <a:ea typeface="Cambria"/>
              <a:cs typeface="Cambria"/>
              <a:sym typeface="Cambria"/>
            </a:endParaRPr>
          </a:p>
        </p:txBody>
      </p:sp>
      <p:sp>
        <p:nvSpPr>
          <p:cNvPr id="195" name="Google Shape;195;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Central banks targeting  overnight interest rates translates to foreign exchange dealers of last resort</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Only the deficit country’s central bank serves as dealer of last resort when private dealers reach max long or short positions</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In reality, a deficit country’s central bank is not guaranteed a loan from surplus country’s central bank so must have other options</a:t>
            </a:r>
            <a:endParaRPr b="1">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FX Dealer of Last Resort</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p:txBody>
      </p:sp>
      <p:sp>
        <p:nvSpPr>
          <p:cNvPr id="201" name="Google Shape;201;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Facilitate private-book dealing by serving as a speculative dealer </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Removing the price risk from the private dealer</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Facilitate direct term dollar borrowing to its private citizen</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Offering forward hedges directly</a:t>
            </a:r>
            <a:endParaRPr b="1">
              <a:latin typeface="Cambria"/>
              <a:ea typeface="Cambria"/>
              <a:cs typeface="Cambria"/>
              <a:sym typeface="Cambria"/>
            </a:endParaRPr>
          </a:p>
          <a:p>
            <a:pPr marL="0" lvl="0" indent="0" algn="l" rtl="0">
              <a:spcBef>
                <a:spcPts val="1600"/>
              </a:spcBef>
              <a:spcAft>
                <a:spcPts val="0"/>
              </a:spcAft>
              <a:buNone/>
            </a:pPr>
            <a:r>
              <a:rPr lang="en" b="1">
                <a:solidFill>
                  <a:srgbClr val="FF0000"/>
                </a:solidFill>
                <a:latin typeface="Cambria"/>
                <a:ea typeface="Cambria"/>
                <a:cs typeface="Cambria"/>
                <a:sym typeface="Cambria"/>
              </a:rPr>
              <a:t>Key: The deficit country central bank needs to shoulder FX price risk as a dealer of last resort.</a:t>
            </a:r>
            <a:endParaRPr b="1">
              <a:solidFill>
                <a:srgbClr val="FF0000"/>
              </a:solidFill>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2999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Central Bank - Dealer of Last Resort</a:t>
            </a:r>
            <a:endParaRPr>
              <a:latin typeface="Cambria"/>
              <a:ea typeface="Cambria"/>
              <a:cs typeface="Cambria"/>
              <a:sym typeface="Cambria"/>
            </a:endParaRPr>
          </a:p>
        </p:txBody>
      </p:sp>
      <p:pic>
        <p:nvPicPr>
          <p:cNvPr id="207" name="Google Shape;207;p34"/>
          <p:cNvPicPr preferRelativeResize="0"/>
          <p:nvPr/>
        </p:nvPicPr>
        <p:blipFill>
          <a:blip r:embed="rId3">
            <a:alphaModFix/>
          </a:blip>
          <a:stretch>
            <a:fillRect/>
          </a:stretch>
        </p:blipFill>
        <p:spPr>
          <a:xfrm>
            <a:off x="311700" y="1007325"/>
            <a:ext cx="8520601" cy="4023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Implications as Dealer of Last Resort</a:t>
            </a:r>
            <a:endParaRPr>
              <a:latin typeface="Cambria"/>
              <a:ea typeface="Cambria"/>
              <a:cs typeface="Cambria"/>
              <a:sym typeface="Cambria"/>
            </a:endParaRPr>
          </a:p>
        </p:txBody>
      </p:sp>
      <p:sp>
        <p:nvSpPr>
          <p:cNvPr id="213" name="Google Shape;213;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mbria"/>
              <a:buChar char="●"/>
            </a:pPr>
            <a:r>
              <a:rPr lang="en" sz="2000" b="1">
                <a:latin typeface="Cambria"/>
                <a:ea typeface="Cambria"/>
                <a:cs typeface="Cambria"/>
                <a:sym typeface="Cambria"/>
              </a:rPr>
              <a:t>Forward position by the deficit central bank</a:t>
            </a:r>
            <a:endParaRPr sz="2000" b="1">
              <a:latin typeface="Cambria"/>
              <a:ea typeface="Cambria"/>
              <a:cs typeface="Cambria"/>
              <a:sym typeface="Cambria"/>
            </a:endParaRPr>
          </a:p>
          <a:p>
            <a:pPr marL="914400" lvl="1" indent="-342900" algn="l" rtl="0">
              <a:spcBef>
                <a:spcPts val="0"/>
              </a:spcBef>
              <a:spcAft>
                <a:spcPts val="0"/>
              </a:spcAft>
              <a:buSzPts val="1800"/>
              <a:buFont typeface="Cambria"/>
              <a:buChar char="○"/>
            </a:pPr>
            <a:r>
              <a:rPr lang="en" sz="1800" b="1">
                <a:latin typeface="Cambria"/>
                <a:ea typeface="Cambria"/>
                <a:cs typeface="Cambria"/>
                <a:sym typeface="Cambria"/>
              </a:rPr>
              <a:t>Speculative Dealer of Last Resort</a:t>
            </a:r>
            <a:endParaRPr sz="1800" b="1">
              <a:latin typeface="Cambria"/>
              <a:ea typeface="Cambria"/>
              <a:cs typeface="Cambria"/>
              <a:sym typeface="Cambria"/>
            </a:endParaRPr>
          </a:p>
          <a:p>
            <a:pPr marL="914400" lvl="1" indent="-342900" algn="l" rtl="0">
              <a:spcBef>
                <a:spcPts val="0"/>
              </a:spcBef>
              <a:spcAft>
                <a:spcPts val="0"/>
              </a:spcAft>
              <a:buClr>
                <a:srgbClr val="FF0000"/>
              </a:buClr>
              <a:buSzPts val="1800"/>
              <a:buFont typeface="Cambria"/>
              <a:buChar char="○"/>
            </a:pPr>
            <a:r>
              <a:rPr lang="en" sz="1800" b="1">
                <a:solidFill>
                  <a:srgbClr val="FF0000"/>
                </a:solidFill>
                <a:latin typeface="Cambria"/>
                <a:ea typeface="Cambria"/>
                <a:cs typeface="Cambria"/>
                <a:sym typeface="Cambria"/>
              </a:rPr>
              <a:t>Not seeking profit</a:t>
            </a:r>
            <a:endParaRPr sz="1800" b="1">
              <a:solidFill>
                <a:srgbClr val="FF0000"/>
              </a:solidFill>
              <a:latin typeface="Cambria"/>
              <a:ea typeface="Cambria"/>
              <a:cs typeface="Cambria"/>
              <a:sym typeface="Cambria"/>
            </a:endParaRPr>
          </a:p>
          <a:p>
            <a:pPr marL="457200" lvl="0" indent="-355600" algn="l" rtl="0">
              <a:spcBef>
                <a:spcPts val="0"/>
              </a:spcBef>
              <a:spcAft>
                <a:spcPts val="0"/>
              </a:spcAft>
              <a:buSzPts val="2000"/>
              <a:buFont typeface="Cambria"/>
              <a:buChar char="●"/>
            </a:pPr>
            <a:r>
              <a:rPr lang="en" sz="2000" b="1">
                <a:latin typeface="Cambria"/>
                <a:ea typeface="Cambria"/>
                <a:cs typeface="Cambria"/>
                <a:sym typeface="Cambria"/>
              </a:rPr>
              <a:t>Policy Rate</a:t>
            </a:r>
            <a:endParaRPr sz="2000" b="1">
              <a:latin typeface="Cambria"/>
              <a:ea typeface="Cambria"/>
              <a:cs typeface="Cambria"/>
              <a:sym typeface="Cambria"/>
            </a:endParaRPr>
          </a:p>
          <a:p>
            <a:pPr marL="914400" lvl="1" indent="-342900" algn="l" rtl="0">
              <a:spcBef>
                <a:spcPts val="0"/>
              </a:spcBef>
              <a:spcAft>
                <a:spcPts val="0"/>
              </a:spcAft>
              <a:buSzPts val="1800"/>
              <a:buFont typeface="Cambria"/>
              <a:buChar char="○"/>
            </a:pPr>
            <a:r>
              <a:rPr lang="en" sz="1800" b="1">
                <a:latin typeface="Cambria"/>
                <a:ea typeface="Cambria"/>
                <a:cs typeface="Cambria"/>
                <a:sym typeface="Cambria"/>
              </a:rPr>
              <a:t>R  ≠ Rg </a:t>
            </a:r>
            <a:endParaRPr sz="1800" b="1">
              <a:latin typeface="Cambria"/>
              <a:ea typeface="Cambria"/>
              <a:cs typeface="Cambria"/>
              <a:sym typeface="Cambria"/>
            </a:endParaRPr>
          </a:p>
          <a:p>
            <a:pPr marL="1371600" lvl="2" indent="-342900" algn="l" rtl="0">
              <a:spcBef>
                <a:spcPts val="0"/>
              </a:spcBef>
              <a:spcAft>
                <a:spcPts val="0"/>
              </a:spcAft>
              <a:buSzPts val="1800"/>
              <a:buFont typeface="Cambria"/>
              <a:buChar char="■"/>
            </a:pPr>
            <a:r>
              <a:rPr lang="en" sz="1800" b="1">
                <a:latin typeface="Cambria"/>
                <a:ea typeface="Cambria"/>
                <a:cs typeface="Cambria"/>
                <a:sym typeface="Cambria"/>
              </a:rPr>
              <a:t> A non-commercial relationship between central banks internationally</a:t>
            </a:r>
            <a:endParaRPr sz="1800" b="1">
              <a:latin typeface="Cambria"/>
              <a:ea typeface="Cambria"/>
              <a:cs typeface="Cambria"/>
              <a:sym typeface="Cambria"/>
            </a:endParaRPr>
          </a:p>
          <a:p>
            <a:pPr marL="914400" lvl="1" indent="-342900" algn="l" rtl="0">
              <a:spcBef>
                <a:spcPts val="0"/>
              </a:spcBef>
              <a:spcAft>
                <a:spcPts val="0"/>
              </a:spcAft>
              <a:buSzPts val="1800"/>
              <a:buFont typeface="Cambria"/>
              <a:buChar char="○"/>
            </a:pPr>
            <a:r>
              <a:rPr lang="en" sz="1800" b="1">
                <a:latin typeface="Cambria"/>
                <a:ea typeface="Cambria"/>
                <a:cs typeface="Cambria"/>
                <a:sym typeface="Cambria"/>
              </a:rPr>
              <a:t>FX spot ≠ FX spot g</a:t>
            </a:r>
            <a:endParaRPr sz="1800" b="1">
              <a:latin typeface="Cambria"/>
              <a:ea typeface="Cambria"/>
              <a:cs typeface="Cambria"/>
              <a:sym typeface="Cambria"/>
            </a:endParaRPr>
          </a:p>
          <a:p>
            <a:pPr marL="1371600" lvl="2" indent="-342900" algn="l" rtl="0">
              <a:spcBef>
                <a:spcPts val="0"/>
              </a:spcBef>
              <a:spcAft>
                <a:spcPts val="0"/>
              </a:spcAft>
              <a:buSzPts val="1800"/>
              <a:buFont typeface="Cambria"/>
              <a:buChar char="■"/>
            </a:pPr>
            <a:r>
              <a:rPr lang="en" sz="1800" b="1">
                <a:latin typeface="Cambria"/>
                <a:ea typeface="Cambria"/>
                <a:cs typeface="Cambria"/>
                <a:sym typeface="Cambria"/>
              </a:rPr>
              <a:t>A non-commercial relationship between private citizen domestically</a:t>
            </a:r>
            <a:endParaRPr sz="1800" b="1">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The hierarchy of International Money</a:t>
            </a:r>
            <a:endParaRPr>
              <a:latin typeface="Cambria"/>
              <a:ea typeface="Cambria"/>
              <a:cs typeface="Cambria"/>
              <a:sym typeface="Cambria"/>
            </a:endParaRPr>
          </a:p>
        </p:txBody>
      </p:sp>
      <p:sp>
        <p:nvSpPr>
          <p:cNvPr id="219" name="Google Shape;219;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According to BIS number, 51% trade volume in the FX market involves major currency and 84.9% trade volume has dollar as one leg.</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a:t>
            </a:r>
            <a:r>
              <a:rPr lang="en" b="1" i="1">
                <a:latin typeface="Cambria"/>
                <a:ea typeface="Cambria"/>
                <a:cs typeface="Cambria"/>
                <a:sym typeface="Cambria"/>
              </a:rPr>
              <a:t>The foreign exchange market is largely the price of dollar</a:t>
            </a:r>
            <a:r>
              <a:rPr lang="en" b="1">
                <a:latin typeface="Cambria"/>
                <a:ea typeface="Cambria"/>
                <a:cs typeface="Cambria"/>
                <a:sym typeface="Cambria"/>
              </a:rPr>
              <a:t>”</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Major Currency Pair: high volume, liquid market, and tight bid-ask price, have the dollar as one leg.</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EUR/USD</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GBP/USD</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AUD/USD</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Minor Currency Pair: have the major currency as one leg.</a:t>
            </a:r>
            <a:endParaRPr b="1">
              <a:latin typeface="Cambria"/>
              <a:ea typeface="Cambria"/>
              <a:cs typeface="Cambria"/>
              <a:sym typeface="Cambria"/>
            </a:endParaRPr>
          </a:p>
          <a:p>
            <a:pPr marL="45720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11700" y="4581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Hierarchy of monies</a:t>
            </a:r>
            <a:endParaRPr>
              <a:latin typeface="Cambria"/>
              <a:ea typeface="Cambria"/>
              <a:cs typeface="Cambria"/>
              <a:sym typeface="Cambria"/>
            </a:endParaRPr>
          </a:p>
        </p:txBody>
      </p:sp>
      <p:sp>
        <p:nvSpPr>
          <p:cNvPr id="225" name="Google Shape;225;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b="1">
              <a:latin typeface="Cambria"/>
              <a:ea typeface="Cambria"/>
              <a:cs typeface="Cambria"/>
              <a:sym typeface="Cambria"/>
            </a:endParaRPr>
          </a:p>
          <a:p>
            <a:pPr marL="457200" lvl="0" indent="0" algn="l" rtl="0">
              <a:spcBef>
                <a:spcPts val="1600"/>
              </a:spcBef>
              <a:spcAft>
                <a:spcPts val="1600"/>
              </a:spcAft>
              <a:buNone/>
            </a:pPr>
            <a:endParaRPr b="1">
              <a:latin typeface="Cambria"/>
              <a:ea typeface="Cambria"/>
              <a:cs typeface="Cambria"/>
              <a:sym typeface="Cambria"/>
            </a:endParaRPr>
          </a:p>
        </p:txBody>
      </p:sp>
      <p:pic>
        <p:nvPicPr>
          <p:cNvPr id="226" name="Google Shape;226;p37"/>
          <p:cNvPicPr preferRelativeResize="0"/>
          <p:nvPr/>
        </p:nvPicPr>
        <p:blipFill>
          <a:blip r:embed="rId3">
            <a:alphaModFix/>
          </a:blip>
          <a:stretch>
            <a:fillRect/>
          </a:stretch>
        </p:blipFill>
        <p:spPr>
          <a:xfrm>
            <a:off x="0" y="1165567"/>
            <a:ext cx="9144000" cy="33186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What determines the hierarchy?</a:t>
            </a:r>
            <a:endParaRPr>
              <a:latin typeface="Cambria"/>
              <a:ea typeface="Cambria"/>
              <a:cs typeface="Cambria"/>
              <a:sym typeface="Cambria"/>
            </a:endParaRPr>
          </a:p>
        </p:txBody>
      </p:sp>
      <p:sp>
        <p:nvSpPr>
          <p:cNvPr id="232" name="Google Shape;232;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From “Money View” Perspective:</a:t>
            </a:r>
            <a:endParaRPr b="1">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“Survival Constraint”</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Difference in the cash flow</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A surplus country with strong demand on goods or assets has no pressure on the end day clearing.</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It also has the power to determine the acceptable currency for the trade, its own currency.</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As the rest of the world use the surplus currency to settle their payment and this will level up the surplus currency’s hierarchy level internationally. </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It also gains the power to offer treatment to other monies who cannot enjoy a payment surplus.</a:t>
            </a:r>
            <a:endParaRPr b="1">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Acceptance of Deferred Payments</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p:txBody>
      </p:sp>
      <p:sp>
        <p:nvSpPr>
          <p:cNvPr id="238" name="Google Shape;238;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The degree of national financial development.</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Friction presents to all level of money-credit hierarchy, but it is especially more important for the top of the hierarchy, the central bank.</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Public System</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Government focuses on maintain its government debt by standing ready to buy.</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Private System</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Banker’s bank focuses on maintain the private banks liability by standing ready to buy.</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The balance between central bank and banker’s bank changes over time.</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Financial Underdeveloped Country</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Financial Developed Country</a:t>
            </a:r>
            <a:endParaRPr b="1">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Conclusion</a:t>
            </a:r>
            <a:endParaRPr>
              <a:latin typeface="Cambria"/>
              <a:ea typeface="Cambria"/>
              <a:cs typeface="Cambria"/>
              <a:sym typeface="Cambria"/>
            </a:endParaRPr>
          </a:p>
        </p:txBody>
      </p:sp>
      <p:sp>
        <p:nvSpPr>
          <p:cNvPr id="244" name="Google Shape;244;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FX market is about the exchangeability of one currency into another, and the price of the exchange.</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Hierarchy of money shows up in price, but usually be treated as risk premium rather than the price liquidity.</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Economics or Finance View Vs. “Money View”</a:t>
            </a:r>
            <a:endParaRPr b="1">
              <a:latin typeface="Cambria"/>
              <a:ea typeface="Cambria"/>
              <a:cs typeface="Cambria"/>
              <a:sym typeface="Cambria"/>
            </a:endParaRPr>
          </a:p>
          <a:p>
            <a:pPr marL="914400" lvl="1" indent="-317500" algn="l" rtl="0">
              <a:spcBef>
                <a:spcPts val="0"/>
              </a:spcBef>
              <a:spcAft>
                <a:spcPts val="0"/>
              </a:spcAft>
              <a:buSzPts val="1400"/>
              <a:buFont typeface="Cambria"/>
              <a:buChar char="○"/>
            </a:pPr>
            <a:r>
              <a:rPr lang="en" b="1">
                <a:latin typeface="Cambria"/>
                <a:ea typeface="Cambria"/>
                <a:cs typeface="Cambria"/>
                <a:sym typeface="Cambria"/>
              </a:rPr>
              <a:t>Price distortion Vs. the liquidity premium.</a:t>
            </a:r>
            <a:endParaRPr b="1">
              <a:latin typeface="Cambria"/>
              <a:ea typeface="Cambria"/>
              <a:cs typeface="Cambria"/>
              <a:sym typeface="Cambria"/>
            </a:endParaRPr>
          </a:p>
          <a:p>
            <a:pPr marL="45720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Analysis</a:t>
            </a:r>
            <a:endParaRPr>
              <a:latin typeface="Cambria"/>
              <a:ea typeface="Cambria"/>
              <a:cs typeface="Cambria"/>
              <a:sym typeface="Cambria"/>
            </a:endParaRPr>
          </a:p>
        </p:txBody>
      </p:sp>
      <p:sp>
        <p:nvSpPr>
          <p:cNvPr id="250" name="Google Shape;250;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Agree with Merhling that looking at only an economics or only a finance view is often:</a:t>
            </a:r>
            <a:endParaRPr b="1">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Too simple: assumptions such as liquidity being a free good</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Abstracts from reality by considering only limit cases</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Viewing money as a hybrid entity allows us to understand how both national financial systems and state systems of two countries confront one another</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Helps us to define the quality of different currencies through a hierarchical system that is fluid and ever changing</a:t>
            </a:r>
            <a:endParaRPr b="1">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Thesis: hybrid character of money</a:t>
            </a:r>
            <a:endParaRPr>
              <a:latin typeface="Cambria"/>
              <a:ea typeface="Cambria"/>
              <a:cs typeface="Cambria"/>
              <a:sym typeface="Cambria"/>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The essentially hybrid character of money: it is part state and part market. </a:t>
            </a:r>
            <a:endParaRPr b="1">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Base money (currency) is issued by the state</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Bank money (and non-bank “shadow” money) is a creation made by private profit seeking players.</a:t>
            </a:r>
            <a:endParaRPr sz="2400"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Quantitatively base money and bank money are equal, BUT they have significant qualitative differences.</a:t>
            </a:r>
            <a:endParaRPr b="1">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Questions</a:t>
            </a:r>
            <a:endParaRPr>
              <a:latin typeface="Cambria"/>
              <a:ea typeface="Cambria"/>
              <a:cs typeface="Cambria"/>
              <a:sym typeface="Cambria"/>
            </a:endParaRPr>
          </a:p>
        </p:txBody>
      </p:sp>
      <p:sp>
        <p:nvSpPr>
          <p:cNvPr id="256" name="Google Shape;256;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AutoNum type="arabicPeriod"/>
            </a:pPr>
            <a:r>
              <a:rPr lang="en" b="1">
                <a:latin typeface="Cambria"/>
                <a:ea typeface="Cambria"/>
                <a:cs typeface="Cambria"/>
                <a:sym typeface="Cambria"/>
              </a:rPr>
              <a:t>What does the private dealer wish to maximize, and what does the central bank wish to maximize (when functioning as a speculative dealer)</a:t>
            </a:r>
            <a:endParaRPr b="1">
              <a:latin typeface="Cambria"/>
              <a:ea typeface="Cambria"/>
              <a:cs typeface="Cambria"/>
              <a:sym typeface="Cambria"/>
            </a:endParaRPr>
          </a:p>
          <a:p>
            <a:pPr marL="457200" lvl="0" indent="-342900" algn="l" rtl="0">
              <a:spcBef>
                <a:spcPts val="0"/>
              </a:spcBef>
              <a:spcAft>
                <a:spcPts val="0"/>
              </a:spcAft>
              <a:buSzPts val="1800"/>
              <a:buFont typeface="Cambria"/>
              <a:buAutoNum type="arabicPeriod"/>
            </a:pPr>
            <a:r>
              <a:rPr lang="en" b="1">
                <a:latin typeface="Cambria"/>
                <a:ea typeface="Cambria"/>
                <a:cs typeface="Cambria"/>
                <a:sym typeface="Cambria"/>
              </a:rPr>
              <a:t>In what circumstances can we consider liquidity a free good? (examined through the “economic” and “finance” views)</a:t>
            </a:r>
            <a:endParaRPr b="1">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CB Role in equating base money to bank money</a:t>
            </a:r>
            <a:endParaRPr>
              <a:latin typeface="Cambria"/>
              <a:ea typeface="Cambria"/>
              <a:cs typeface="Cambria"/>
              <a:sym typeface="Cambria"/>
            </a:endParaRPr>
          </a:p>
        </p:txBody>
      </p:sp>
      <p:sp>
        <p:nvSpPr>
          <p:cNvPr id="86" name="Google Shape;86;p16"/>
          <p:cNvSpPr txBox="1">
            <a:spLocks noGrp="1"/>
          </p:cNvSpPr>
          <p:nvPr>
            <p:ph type="body" idx="1"/>
          </p:nvPr>
        </p:nvSpPr>
        <p:spPr>
          <a:xfrm>
            <a:off x="311700" y="155885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Key players: Central Banks who are hybrid entities, serve both as the government bank and the bankers’ bank. </a:t>
            </a:r>
            <a:endParaRPr b="1">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Bankers’ Bank: When banks need to convert bank money into base money, the CB accepts this bank money and pays out base money. (CB stands ready to lend)</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Government bank: CB focuses on maintaining the market for govt debt. (CB stands ready to buy)</a:t>
            </a:r>
            <a:endParaRPr b="1">
              <a:latin typeface="Cambria"/>
              <a:ea typeface="Cambria"/>
              <a:cs typeface="Cambria"/>
              <a:sym typeface="Cambria"/>
            </a:endParaRPr>
          </a:p>
          <a:p>
            <a:pPr marL="0" lvl="0" indent="0" algn="l" rtl="0">
              <a:spcBef>
                <a:spcPts val="1600"/>
              </a:spcBef>
              <a:spcAft>
                <a:spcPts val="1600"/>
              </a:spcAft>
              <a:buNone/>
            </a:pPr>
            <a:r>
              <a:rPr lang="en" b="1">
                <a:latin typeface="Cambria"/>
                <a:ea typeface="Cambria"/>
                <a:cs typeface="Cambria"/>
                <a:sym typeface="Cambria"/>
              </a:rPr>
              <a:t>Recall: MS = C + D; if everyone wants to hold currency, then there will a run on the banks</a:t>
            </a:r>
            <a:endParaRPr b="1">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Central Bank Extremes</a:t>
            </a:r>
            <a:endParaRPr>
              <a:latin typeface="Cambria"/>
              <a:ea typeface="Cambria"/>
              <a:cs typeface="Cambria"/>
              <a:sym typeface="Cambria"/>
            </a:endParaRPr>
          </a:p>
        </p:txBody>
      </p:sp>
      <p:sp>
        <p:nvSpPr>
          <p:cNvPr id="92" name="Google Shape;92;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(1): Agents of the state: CBs set the exchange rate as a policy tool by quoting buy and sell prices in terms of the international reserve currency and absorbing the resulting order flow on their own balance sheet.</a:t>
            </a:r>
            <a:endParaRPr b="1">
              <a:latin typeface="Cambria"/>
              <a:ea typeface="Cambria"/>
              <a:cs typeface="Cambria"/>
              <a:sym typeface="Cambria"/>
            </a:endParaRPr>
          </a:p>
          <a:p>
            <a:pPr marL="0" lvl="0" indent="0" algn="l" rtl="0">
              <a:spcBef>
                <a:spcPts val="1600"/>
              </a:spcBef>
              <a:spcAft>
                <a:spcPts val="0"/>
              </a:spcAft>
              <a:buNone/>
            </a:pPr>
            <a:r>
              <a:rPr lang="en" b="1">
                <a:latin typeface="Cambria"/>
                <a:ea typeface="Cambria"/>
                <a:cs typeface="Cambria"/>
                <a:sym typeface="Cambria"/>
              </a:rPr>
              <a:t>(2): Laissez-faire policy: Hands off approach which allows the private profit maximizing dealers to determine the exchange rate by quoting their own buy and sell prices.</a:t>
            </a:r>
            <a:endParaRPr b="1">
              <a:latin typeface="Cambria"/>
              <a:ea typeface="Cambria"/>
              <a:cs typeface="Cambria"/>
              <a:sym typeface="Cambria"/>
            </a:endParaRPr>
          </a:p>
          <a:p>
            <a:pPr marL="0" lvl="0" indent="0" algn="l" rtl="0">
              <a:spcBef>
                <a:spcPts val="1600"/>
              </a:spcBef>
              <a:spcAft>
                <a:spcPts val="1600"/>
              </a:spcAft>
              <a:buNone/>
            </a:pPr>
            <a:endParaRPr b="1">
              <a:latin typeface="Cambria"/>
              <a:ea typeface="Cambria"/>
              <a:cs typeface="Cambria"/>
              <a:sym typeface="Cambria"/>
            </a:endParaRPr>
          </a:p>
        </p:txBody>
      </p:sp>
      <p:sp>
        <p:nvSpPr>
          <p:cNvPr id="93" name="Google Shape;93;p17"/>
          <p:cNvSpPr/>
          <p:nvPr/>
        </p:nvSpPr>
        <p:spPr>
          <a:xfrm>
            <a:off x="1978175" y="3915975"/>
            <a:ext cx="1312200" cy="282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3349775" y="3915975"/>
            <a:ext cx="1312200" cy="282600"/>
          </a:xfrm>
          <a:prstGeom prst="rect">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4721375" y="3915975"/>
            <a:ext cx="1312200" cy="2826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930550" y="3552625"/>
            <a:ext cx="18168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Agents of the State</a:t>
            </a:r>
            <a:endParaRPr>
              <a:latin typeface="Cambria"/>
              <a:ea typeface="Cambria"/>
              <a:cs typeface="Cambria"/>
              <a:sym typeface="Cambria"/>
            </a:endParaRPr>
          </a:p>
        </p:txBody>
      </p:sp>
      <p:sp>
        <p:nvSpPr>
          <p:cNvPr id="97" name="Google Shape;97;p17"/>
          <p:cNvSpPr txBox="1"/>
          <p:nvPr/>
        </p:nvSpPr>
        <p:spPr>
          <a:xfrm>
            <a:off x="3663600" y="3552625"/>
            <a:ext cx="18168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Hybrid</a:t>
            </a:r>
            <a:endParaRPr>
              <a:latin typeface="Cambria"/>
              <a:ea typeface="Cambria"/>
              <a:cs typeface="Cambria"/>
              <a:sym typeface="Cambria"/>
            </a:endParaRPr>
          </a:p>
        </p:txBody>
      </p:sp>
      <p:sp>
        <p:nvSpPr>
          <p:cNvPr id="98" name="Google Shape;98;p17"/>
          <p:cNvSpPr txBox="1"/>
          <p:nvPr/>
        </p:nvSpPr>
        <p:spPr>
          <a:xfrm>
            <a:off x="5573200" y="3552625"/>
            <a:ext cx="18168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Laissez Faire</a:t>
            </a:r>
            <a:endParaRPr>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Hybrid Case: Dealer of Last Resort</a:t>
            </a:r>
            <a:endParaRPr>
              <a:latin typeface="Cambria"/>
              <a:ea typeface="Cambria"/>
              <a:cs typeface="Cambria"/>
              <a:sym typeface="Cambria"/>
            </a:endParaRPr>
          </a:p>
        </p:txBody>
      </p:sp>
      <p:sp>
        <p:nvSpPr>
          <p:cNvPr id="104" name="Google Shape;104;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Private dealers conduct majority of the day-to-day trading</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CB functions as “dealer of last resort.” </a:t>
            </a:r>
            <a:endParaRPr b="1">
              <a:latin typeface="Cambria"/>
              <a:ea typeface="Cambria"/>
              <a:cs typeface="Cambria"/>
              <a:sym typeface="Cambria"/>
            </a:endParaRPr>
          </a:p>
          <a:p>
            <a:pPr marL="457200" lvl="0" indent="0" algn="l" rtl="0">
              <a:spcBef>
                <a:spcPts val="1600"/>
              </a:spcBef>
              <a:spcAft>
                <a:spcPts val="0"/>
              </a:spcAft>
              <a:buNone/>
            </a:pPr>
            <a:r>
              <a:rPr lang="en" sz="2200" b="1">
                <a:solidFill>
                  <a:srgbClr val="FF0000"/>
                </a:solidFill>
                <a:latin typeface="Cambria"/>
                <a:ea typeface="Cambria"/>
                <a:cs typeface="Cambria"/>
                <a:sym typeface="Cambria"/>
              </a:rPr>
              <a:t>Key to understanding how the exchange rate is set:</a:t>
            </a:r>
            <a:endParaRPr sz="2200" b="1">
              <a:solidFill>
                <a:srgbClr val="FF0000"/>
              </a:solidFill>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Must understand the relationship between the foreign exchange dealer and the central bank</a:t>
            </a:r>
            <a:endParaRPr b="1">
              <a:latin typeface="Cambria"/>
              <a:ea typeface="Cambria"/>
              <a:cs typeface="Cambria"/>
              <a:sym typeface="Cambria"/>
            </a:endParaRPr>
          </a:p>
          <a:p>
            <a:pPr marL="457200" lvl="0" indent="-342900" algn="l" rtl="0">
              <a:spcBef>
                <a:spcPts val="0"/>
              </a:spcBef>
              <a:spcAft>
                <a:spcPts val="0"/>
              </a:spcAft>
              <a:buClr>
                <a:srgbClr val="FF0000"/>
              </a:buClr>
              <a:buSzPts val="1800"/>
              <a:buFont typeface="Cambria"/>
              <a:buChar char="●"/>
            </a:pPr>
            <a:r>
              <a:rPr lang="en" b="1">
                <a:solidFill>
                  <a:srgbClr val="FF0000"/>
                </a:solidFill>
                <a:latin typeface="Cambria"/>
                <a:ea typeface="Cambria"/>
                <a:cs typeface="Cambria"/>
                <a:sym typeface="Cambria"/>
              </a:rPr>
              <a:t>View the CB as a stability seeking FX dealer (rather than profit maximizer)</a:t>
            </a:r>
            <a:endParaRPr b="1">
              <a:solidFill>
                <a:srgbClr val="FF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Treynor Model Review</a:t>
            </a:r>
            <a:endParaRPr>
              <a:latin typeface="Cambria"/>
              <a:ea typeface="Cambria"/>
              <a:cs typeface="Cambria"/>
              <a:sym typeface="Cambria"/>
            </a:endParaRPr>
          </a:p>
        </p:txBody>
      </p:sp>
      <p:sp>
        <p:nvSpPr>
          <p:cNvPr id="110" name="Google Shape;11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mbria"/>
                <a:ea typeface="Cambria"/>
                <a:cs typeface="Cambria"/>
                <a:sym typeface="Cambria"/>
              </a:rPr>
              <a:t>“Economics of Dealer Function” : security dealers who make equity markets by setting the “inside spread,” re-adjusting their quotes as their inventories fluctuate.  </a:t>
            </a:r>
            <a:endParaRPr b="1">
              <a:latin typeface="Cambria"/>
              <a:ea typeface="Cambria"/>
              <a:cs typeface="Cambria"/>
              <a:sym typeface="Cambria"/>
            </a:endParaRPr>
          </a:p>
          <a:p>
            <a:pPr marL="0" lvl="0" indent="0" algn="l" rtl="0">
              <a:spcBef>
                <a:spcPts val="1600"/>
              </a:spcBef>
              <a:spcAft>
                <a:spcPts val="0"/>
              </a:spcAft>
              <a:buNone/>
            </a:pPr>
            <a:r>
              <a:rPr lang="en" b="1">
                <a:solidFill>
                  <a:srgbClr val="FF0000"/>
                </a:solidFill>
                <a:latin typeface="Cambria"/>
                <a:ea typeface="Cambria"/>
                <a:cs typeface="Cambria"/>
                <a:sym typeface="Cambria"/>
              </a:rPr>
              <a:t>NO NEED for the dealer to appraise the fundamental value of the security. </a:t>
            </a:r>
            <a:r>
              <a:rPr lang="en" b="1">
                <a:latin typeface="Cambria"/>
                <a:ea typeface="Cambria"/>
                <a:cs typeface="Cambria"/>
                <a:sym typeface="Cambria"/>
              </a:rPr>
              <a:t>Only concerned with the “outside spread” set by the “deep pockets” (Warren Buffets) who set the price that they are willing to take excess inventory off of the dealers’ books. (Liquidity of last resort)</a:t>
            </a:r>
            <a:endParaRPr b="1">
              <a:latin typeface="Cambria"/>
              <a:ea typeface="Cambria"/>
              <a:cs typeface="Cambria"/>
              <a:sym typeface="Cambria"/>
            </a:endParaRPr>
          </a:p>
          <a:p>
            <a:pPr marL="457200" lvl="0" indent="-342900" algn="l" rtl="0">
              <a:spcBef>
                <a:spcPts val="1600"/>
              </a:spcBef>
              <a:spcAft>
                <a:spcPts val="0"/>
              </a:spcAft>
              <a:buSzPts val="1800"/>
              <a:buFont typeface="Cambria"/>
              <a:buChar char="●"/>
            </a:pPr>
            <a:r>
              <a:rPr lang="en" b="1">
                <a:latin typeface="Cambria"/>
                <a:ea typeface="Cambria"/>
                <a:cs typeface="Cambria"/>
                <a:sym typeface="Cambria"/>
              </a:rPr>
              <a:t>Short inventory position = maximum price</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Long inventory position = minimum price</a:t>
            </a:r>
            <a:endParaRPr b="1">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Treynor Diagram</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p:txBody>
      </p:sp>
      <p:pic>
        <p:nvPicPr>
          <p:cNvPr id="116" name="Google Shape;116;p20"/>
          <p:cNvPicPr preferRelativeResize="0"/>
          <p:nvPr/>
        </p:nvPicPr>
        <p:blipFill>
          <a:blip r:embed="rId3">
            <a:alphaModFix/>
          </a:blip>
          <a:stretch>
            <a:fillRect/>
          </a:stretch>
        </p:blipFill>
        <p:spPr>
          <a:xfrm>
            <a:off x="693875" y="1152425"/>
            <a:ext cx="8011792" cy="380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Recall Differences from EMH</a:t>
            </a:r>
            <a:endParaRPr>
              <a:latin typeface="Cambria"/>
              <a:ea typeface="Cambria"/>
              <a:cs typeface="Cambria"/>
              <a:sym typeface="Cambria"/>
            </a:endParaRPr>
          </a:p>
        </p:txBody>
      </p:sp>
      <p:sp>
        <p:nvSpPr>
          <p:cNvPr id="122" name="Google Shape;122;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b="1">
                <a:latin typeface="Cambria"/>
                <a:ea typeface="Cambria"/>
                <a:cs typeface="Cambria"/>
                <a:sym typeface="Cambria"/>
              </a:rPr>
              <a:t>The standard economic theory of Efficient Market Hypothesis assumes that the inside spread should be ZERO ⇒ Liquidity is a free good (this is NOT the case in reality)</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Often prices are not equal to their fundamental value</a:t>
            </a:r>
            <a:endParaRPr b="1">
              <a:latin typeface="Cambria"/>
              <a:ea typeface="Cambria"/>
              <a:cs typeface="Cambria"/>
              <a:sym typeface="Cambria"/>
            </a:endParaRPr>
          </a:p>
          <a:p>
            <a:pPr marL="457200" lvl="0" indent="-342900" algn="l" rtl="0">
              <a:spcBef>
                <a:spcPts val="0"/>
              </a:spcBef>
              <a:spcAft>
                <a:spcPts val="0"/>
              </a:spcAft>
              <a:buSzPts val="1800"/>
              <a:buFont typeface="Cambria"/>
              <a:buChar char="●"/>
            </a:pPr>
            <a:r>
              <a:rPr lang="en" b="1">
                <a:latin typeface="Cambria"/>
                <a:ea typeface="Cambria"/>
                <a:cs typeface="Cambria"/>
                <a:sym typeface="Cambria"/>
              </a:rPr>
              <a:t>The amount of liquidity in the market fluctuates based on the dealers’ balance sheet</a:t>
            </a:r>
            <a:endParaRPr b="1">
              <a:latin typeface="Cambria"/>
              <a:ea typeface="Cambria"/>
              <a:cs typeface="Cambria"/>
              <a:sym typeface="Cambria"/>
            </a:endParaRPr>
          </a:p>
          <a:p>
            <a:pPr marL="0" lvl="0" indent="0" algn="l" rtl="0">
              <a:spcBef>
                <a:spcPts val="1600"/>
              </a:spcBef>
              <a:spcAft>
                <a:spcPts val="1600"/>
              </a:spcAft>
              <a:buNone/>
            </a:pPr>
            <a:r>
              <a:rPr lang="en" sz="2000" b="1">
                <a:latin typeface="Cambria"/>
                <a:ea typeface="Cambria"/>
                <a:cs typeface="Cambria"/>
                <a:sym typeface="Cambria"/>
              </a:rPr>
              <a:t>Adaptation of Treynor’s model to understand how the exchange rate is determined.</a:t>
            </a:r>
            <a:endParaRPr sz="2000" b="1">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1852</Words>
  <Application>Microsoft Office PowerPoint</Application>
  <PresentationFormat>On-screen Show (16:9)</PresentationFormat>
  <Paragraphs>160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PT Sans Narrow</vt:lpstr>
      <vt:lpstr>Arial</vt:lpstr>
      <vt:lpstr>Open Sans</vt:lpstr>
      <vt:lpstr>Cambria</vt:lpstr>
      <vt:lpstr>Tropic</vt:lpstr>
      <vt:lpstr>Essential Hybridity:</vt:lpstr>
      <vt:lpstr>An Overview</vt:lpstr>
      <vt:lpstr>Thesis: hybrid character of money</vt:lpstr>
      <vt:lpstr>CB Role in equating base money to bank money</vt:lpstr>
      <vt:lpstr>Central Bank Extremes</vt:lpstr>
      <vt:lpstr>Hybrid Case: Dealer of Last Resort</vt:lpstr>
      <vt:lpstr>Treynor Model Review</vt:lpstr>
      <vt:lpstr>Treynor Diagram </vt:lpstr>
      <vt:lpstr>Recall Differences from EMH</vt:lpstr>
      <vt:lpstr>Economics view on FX</vt:lpstr>
      <vt:lpstr>Finance view on FX</vt:lpstr>
      <vt:lpstr>Role of Money</vt:lpstr>
      <vt:lpstr>A “money view”</vt:lpstr>
      <vt:lpstr>Private FX Dealing System</vt:lpstr>
      <vt:lpstr>Matched-Book Treynor Diagram</vt:lpstr>
      <vt:lpstr>Speculative Treynor Diagram</vt:lpstr>
      <vt:lpstr>Taking Both Dealers Together</vt:lpstr>
      <vt:lpstr>Liquidity Premium</vt:lpstr>
      <vt:lpstr>Central Banking and Private FX Dealer</vt:lpstr>
      <vt:lpstr>FX Dealer of Last Resort</vt:lpstr>
      <vt:lpstr>FX Dealer of Last Resort </vt:lpstr>
      <vt:lpstr>Central Bank - Dealer of Last Resort</vt:lpstr>
      <vt:lpstr>Implications as Dealer of Last Resort</vt:lpstr>
      <vt:lpstr>The hierarchy of International Money</vt:lpstr>
      <vt:lpstr>Hierarchy of monies</vt:lpstr>
      <vt:lpstr>What determines the hierarchy?</vt:lpstr>
      <vt:lpstr>Acceptance of Deferred Payments </vt:lpstr>
      <vt:lpstr>Conclusion</vt:lpstr>
      <vt:lpstr>Analysis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Hybridity:</dc:title>
  <dc:creator>Econ Visiting</dc:creator>
  <cp:lastModifiedBy>Elham Saeidinezhad</cp:lastModifiedBy>
  <cp:revision>2</cp:revision>
  <dcterms:modified xsi:type="dcterms:W3CDTF">2019-06-05T20:43:56Z</dcterms:modified>
</cp:coreProperties>
</file>