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9" r:id="rId2"/>
    <p:sldId id="260" r:id="rId3"/>
    <p:sldId id="261" r:id="rId4"/>
    <p:sldId id="292" r:id="rId5"/>
    <p:sldId id="293" r:id="rId6"/>
    <p:sldId id="263" r:id="rId7"/>
    <p:sldId id="262" r:id="rId8"/>
    <p:sldId id="264" r:id="rId9"/>
    <p:sldId id="325" r:id="rId10"/>
    <p:sldId id="324" r:id="rId11"/>
    <p:sldId id="265" r:id="rId12"/>
    <p:sldId id="266" r:id="rId13"/>
    <p:sldId id="291" r:id="rId14"/>
    <p:sldId id="294" r:id="rId15"/>
    <p:sldId id="295" r:id="rId16"/>
    <p:sldId id="267" r:id="rId17"/>
    <p:sldId id="268" r:id="rId18"/>
    <p:sldId id="296" r:id="rId19"/>
    <p:sldId id="326" r:id="rId20"/>
    <p:sldId id="269" r:id="rId21"/>
    <p:sldId id="297" r:id="rId22"/>
    <p:sldId id="270" r:id="rId23"/>
    <p:sldId id="271" r:id="rId24"/>
    <p:sldId id="272" r:id="rId25"/>
    <p:sldId id="300" r:id="rId26"/>
    <p:sldId id="302" r:id="rId27"/>
    <p:sldId id="303" r:id="rId28"/>
    <p:sldId id="273" r:id="rId29"/>
    <p:sldId id="274" r:id="rId30"/>
    <p:sldId id="275" r:id="rId31"/>
    <p:sldId id="276" r:id="rId32"/>
    <p:sldId id="304" r:id="rId33"/>
    <p:sldId id="277" r:id="rId34"/>
    <p:sldId id="278" r:id="rId35"/>
    <p:sldId id="279" r:id="rId36"/>
    <p:sldId id="280" r:id="rId37"/>
    <p:sldId id="281" r:id="rId38"/>
    <p:sldId id="306" r:id="rId39"/>
    <p:sldId id="305" r:id="rId40"/>
    <p:sldId id="307" r:id="rId41"/>
    <p:sldId id="308" r:id="rId42"/>
    <p:sldId id="309" r:id="rId43"/>
    <p:sldId id="310" r:id="rId44"/>
    <p:sldId id="282" r:id="rId45"/>
    <p:sldId id="283" r:id="rId46"/>
    <p:sldId id="311" r:id="rId47"/>
    <p:sldId id="312" r:id="rId48"/>
    <p:sldId id="313" r:id="rId49"/>
    <p:sldId id="284" r:id="rId50"/>
    <p:sldId id="314" r:id="rId51"/>
    <p:sldId id="315" r:id="rId52"/>
    <p:sldId id="285" r:id="rId53"/>
    <p:sldId id="316" r:id="rId54"/>
    <p:sldId id="317" r:id="rId55"/>
    <p:sldId id="318" r:id="rId56"/>
    <p:sldId id="319" r:id="rId57"/>
    <p:sldId id="320" r:id="rId58"/>
    <p:sldId id="321" r:id="rId59"/>
    <p:sldId id="323" r:id="rId60"/>
    <p:sldId id="289" r:id="rId61"/>
    <p:sldId id="286" r:id="rId62"/>
    <p:sldId id="287" r:id="rId63"/>
    <p:sldId id="288" r:id="rId64"/>
    <p:sldId id="290" r:id="rId65"/>
    <p:sldId id="25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1" autoAdjust="0"/>
    <p:restoredTop sz="95268" autoAdjust="0"/>
  </p:normalViewPr>
  <p:slideViewPr>
    <p:cSldViewPr>
      <p:cViewPr varScale="1">
        <p:scale>
          <a:sx n="79" d="100"/>
          <a:sy n="79" d="100"/>
        </p:scale>
        <p:origin x="1541"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Yield </c:v>
                </c:pt>
              </c:strCache>
            </c:strRef>
          </c:tx>
          <c:spPr>
            <a:ln w="22225" cap="rnd" cmpd="sng" algn="ctr">
              <a:solidFill>
                <a:schemeClr val="accent1"/>
              </a:solidFill>
              <a:round/>
            </a:ln>
            <a:effectLst/>
          </c:spPr>
          <c:marker>
            <c:symbol val="none"/>
          </c:marker>
          <c:cat>
            <c:strRef>
              <c:f>Sheet1!$A$2:$A$13</c:f>
              <c:strCache>
                <c:ptCount val="12"/>
                <c:pt idx="0">
                  <c:v>1 mo</c:v>
                </c:pt>
                <c:pt idx="1">
                  <c:v>2 mo</c:v>
                </c:pt>
                <c:pt idx="2">
                  <c:v>3 mo</c:v>
                </c:pt>
                <c:pt idx="3">
                  <c:v>6 mo</c:v>
                </c:pt>
                <c:pt idx="4">
                  <c:v>1 yr</c:v>
                </c:pt>
                <c:pt idx="5">
                  <c:v>2 yr</c:v>
                </c:pt>
                <c:pt idx="6">
                  <c:v>3 yr</c:v>
                </c:pt>
                <c:pt idx="7">
                  <c:v>5 yr</c:v>
                </c:pt>
                <c:pt idx="8">
                  <c:v>7 yr</c:v>
                </c:pt>
                <c:pt idx="9">
                  <c:v>10 yr</c:v>
                </c:pt>
                <c:pt idx="10">
                  <c:v>20 yr</c:v>
                </c:pt>
                <c:pt idx="11">
                  <c:v>30 yr</c:v>
                </c:pt>
              </c:strCache>
            </c:strRef>
          </c:cat>
          <c:val>
            <c:numRef>
              <c:f>Sheet1!$B$2:$B$13</c:f>
              <c:numCache>
                <c:formatCode>General</c:formatCode>
                <c:ptCount val="12"/>
                <c:pt idx="0">
                  <c:v>2.38</c:v>
                </c:pt>
                <c:pt idx="1">
                  <c:v>2.4</c:v>
                </c:pt>
                <c:pt idx="2">
                  <c:v>2.4300000000000002</c:v>
                </c:pt>
                <c:pt idx="3">
                  <c:v>2.5099999999999998</c:v>
                </c:pt>
                <c:pt idx="4">
                  <c:v>2.59</c:v>
                </c:pt>
                <c:pt idx="5">
                  <c:v>2.58</c:v>
                </c:pt>
                <c:pt idx="6">
                  <c:v>2.5499999999999998</c:v>
                </c:pt>
                <c:pt idx="7">
                  <c:v>2.57</c:v>
                </c:pt>
                <c:pt idx="8">
                  <c:v>2.65</c:v>
                </c:pt>
                <c:pt idx="9">
                  <c:v>2.74</c:v>
                </c:pt>
                <c:pt idx="10">
                  <c:v>2.91</c:v>
                </c:pt>
                <c:pt idx="11">
                  <c:v>3.06</c:v>
                </c:pt>
              </c:numCache>
            </c:numRef>
          </c:val>
          <c:smooth val="0"/>
          <c:extLst>
            <c:ext xmlns:c16="http://schemas.microsoft.com/office/drawing/2014/chart" uri="{C3380CC4-5D6E-409C-BE32-E72D297353CC}">
              <c16:uniqueId val="{00000000-D494-43BF-8787-03B76314272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83246296"/>
        <c:axId val="386109048"/>
      </c:lineChart>
      <c:catAx>
        <c:axId val="4832462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86109048"/>
        <c:crosses val="autoZero"/>
        <c:auto val="1"/>
        <c:lblAlgn val="ctr"/>
        <c:lblOffset val="100"/>
        <c:noMultiLvlLbl val="0"/>
      </c:catAx>
      <c:valAx>
        <c:axId val="386109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832462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Yield </c:v>
                </c:pt>
              </c:strCache>
            </c:strRef>
          </c:tx>
          <c:spPr>
            <a:ln w="22225" cap="rnd" cmpd="sng" algn="ctr">
              <a:solidFill>
                <a:schemeClr val="accent1"/>
              </a:solidFill>
              <a:round/>
            </a:ln>
            <a:effectLst/>
          </c:spPr>
          <c:marker>
            <c:symbol val="none"/>
          </c:marker>
          <c:cat>
            <c:strRef>
              <c:f>Sheet1!$A$2:$A$13</c:f>
              <c:strCache>
                <c:ptCount val="12"/>
                <c:pt idx="0">
                  <c:v>1 mo</c:v>
                </c:pt>
                <c:pt idx="1">
                  <c:v>2 mo</c:v>
                </c:pt>
                <c:pt idx="2">
                  <c:v>3 mo</c:v>
                </c:pt>
                <c:pt idx="3">
                  <c:v>6 mo</c:v>
                </c:pt>
                <c:pt idx="4">
                  <c:v>1 yr</c:v>
                </c:pt>
                <c:pt idx="5">
                  <c:v>2 yr</c:v>
                </c:pt>
                <c:pt idx="6">
                  <c:v>3 yr</c:v>
                </c:pt>
                <c:pt idx="7">
                  <c:v>5 yr</c:v>
                </c:pt>
                <c:pt idx="8">
                  <c:v>7 yr</c:v>
                </c:pt>
                <c:pt idx="9">
                  <c:v>10 yr</c:v>
                </c:pt>
                <c:pt idx="10">
                  <c:v>20 yr</c:v>
                </c:pt>
                <c:pt idx="11">
                  <c:v>30 yr</c:v>
                </c:pt>
              </c:strCache>
            </c:strRef>
          </c:cat>
          <c:val>
            <c:numRef>
              <c:f>Sheet1!$B$2:$B$13</c:f>
              <c:numCache>
                <c:formatCode>General</c:formatCode>
                <c:ptCount val="12"/>
                <c:pt idx="0">
                  <c:v>5.24</c:v>
                </c:pt>
                <c:pt idx="1">
                  <c:v>5.2</c:v>
                </c:pt>
                <c:pt idx="2">
                  <c:v>5.05</c:v>
                </c:pt>
                <c:pt idx="3">
                  <c:v>5.08</c:v>
                </c:pt>
                <c:pt idx="4">
                  <c:v>4.8899999999999997</c:v>
                </c:pt>
                <c:pt idx="5">
                  <c:v>4.51</c:v>
                </c:pt>
                <c:pt idx="6">
                  <c:v>4.4400000000000004</c:v>
                </c:pt>
                <c:pt idx="7">
                  <c:v>4.43</c:v>
                </c:pt>
                <c:pt idx="8">
                  <c:v>4.45</c:v>
                </c:pt>
                <c:pt idx="9">
                  <c:v>4.53</c:v>
                </c:pt>
                <c:pt idx="10">
                  <c:v>4.78</c:v>
                </c:pt>
                <c:pt idx="11">
                  <c:v>4.7</c:v>
                </c:pt>
              </c:numCache>
            </c:numRef>
          </c:val>
          <c:smooth val="0"/>
          <c:extLst>
            <c:ext xmlns:c16="http://schemas.microsoft.com/office/drawing/2014/chart" uri="{C3380CC4-5D6E-409C-BE32-E72D297353CC}">
              <c16:uniqueId val="{00000000-9F22-494C-84D7-DC142E40804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84929888"/>
        <c:axId val="384932840"/>
      </c:lineChart>
      <c:catAx>
        <c:axId val="3849298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84932840"/>
        <c:crosses val="autoZero"/>
        <c:auto val="1"/>
        <c:lblAlgn val="ctr"/>
        <c:lblOffset val="100"/>
        <c:noMultiLvlLbl val="0"/>
      </c:catAx>
      <c:valAx>
        <c:axId val="384932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8492988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Before Lehman</c:v>
                </c:pt>
              </c:strCache>
            </c:strRef>
          </c:tx>
          <c:spPr>
            <a:ln w="22225" cap="rnd" cmpd="sng" algn="ctr">
              <a:solidFill>
                <a:srgbClr val="C00000"/>
              </a:solidFill>
              <a:round/>
            </a:ln>
            <a:effectLst/>
          </c:spPr>
          <c:marker>
            <c:symbol val="none"/>
          </c:marker>
          <c:cat>
            <c:strRef>
              <c:f>Sheet1!$A$2:$A$13</c:f>
              <c:strCache>
                <c:ptCount val="12"/>
                <c:pt idx="0">
                  <c:v>1 mo</c:v>
                </c:pt>
                <c:pt idx="1">
                  <c:v>2 mo</c:v>
                </c:pt>
                <c:pt idx="2">
                  <c:v>3 mo</c:v>
                </c:pt>
                <c:pt idx="3">
                  <c:v>6 mo</c:v>
                </c:pt>
                <c:pt idx="4">
                  <c:v>1 yr</c:v>
                </c:pt>
                <c:pt idx="5">
                  <c:v>2 yr</c:v>
                </c:pt>
                <c:pt idx="6">
                  <c:v>3 yr</c:v>
                </c:pt>
                <c:pt idx="7">
                  <c:v>5 yr</c:v>
                </c:pt>
                <c:pt idx="8">
                  <c:v>7 yr</c:v>
                </c:pt>
                <c:pt idx="9">
                  <c:v>10 yr</c:v>
                </c:pt>
                <c:pt idx="10">
                  <c:v>20 yr</c:v>
                </c:pt>
                <c:pt idx="11">
                  <c:v>30 yr</c:v>
                </c:pt>
              </c:strCache>
            </c:strRef>
          </c:cat>
          <c:val>
            <c:numRef>
              <c:f>Sheet1!$B$2:$B$13</c:f>
              <c:numCache>
                <c:formatCode>General</c:formatCode>
                <c:ptCount val="12"/>
                <c:pt idx="0">
                  <c:v>1.37</c:v>
                </c:pt>
                <c:pt idx="1">
                  <c:v>1.3</c:v>
                </c:pt>
                <c:pt idx="2">
                  <c:v>1.49</c:v>
                </c:pt>
                <c:pt idx="3">
                  <c:v>1.84</c:v>
                </c:pt>
                <c:pt idx="4">
                  <c:v>2.02</c:v>
                </c:pt>
                <c:pt idx="5">
                  <c:v>2.23</c:v>
                </c:pt>
                <c:pt idx="6">
                  <c:v>2.4500000000000002</c:v>
                </c:pt>
                <c:pt idx="7">
                  <c:v>2.97</c:v>
                </c:pt>
                <c:pt idx="8">
                  <c:v>3.32</c:v>
                </c:pt>
                <c:pt idx="9">
                  <c:v>3.74</c:v>
                </c:pt>
                <c:pt idx="10">
                  <c:v>4.3600000000000003</c:v>
                </c:pt>
                <c:pt idx="11">
                  <c:v>4.32</c:v>
                </c:pt>
              </c:numCache>
            </c:numRef>
          </c:val>
          <c:smooth val="0"/>
          <c:extLst>
            <c:ext xmlns:c16="http://schemas.microsoft.com/office/drawing/2014/chart" uri="{C3380CC4-5D6E-409C-BE32-E72D297353CC}">
              <c16:uniqueId val="{00000000-45AE-43FC-9473-B1D0E6ADE700}"/>
            </c:ext>
          </c:extLst>
        </c:ser>
        <c:ser>
          <c:idx val="1"/>
          <c:order val="1"/>
          <c:tx>
            <c:strRef>
              <c:f>Sheet1!$C$1</c:f>
              <c:strCache>
                <c:ptCount val="1"/>
                <c:pt idx="0">
                  <c:v>After Lehman</c:v>
                </c:pt>
              </c:strCache>
            </c:strRef>
          </c:tx>
          <c:spPr>
            <a:ln w="22225" cap="rnd" cmpd="sng" algn="ctr">
              <a:solidFill>
                <a:schemeClr val="accent2"/>
              </a:solidFill>
              <a:round/>
            </a:ln>
            <a:effectLst/>
          </c:spPr>
          <c:marker>
            <c:symbol val="none"/>
          </c:marker>
          <c:cat>
            <c:strRef>
              <c:f>Sheet1!$A$2:$A$13</c:f>
              <c:strCache>
                <c:ptCount val="12"/>
                <c:pt idx="0">
                  <c:v>1 mo</c:v>
                </c:pt>
                <c:pt idx="1">
                  <c:v>2 mo</c:v>
                </c:pt>
                <c:pt idx="2">
                  <c:v>3 mo</c:v>
                </c:pt>
                <c:pt idx="3">
                  <c:v>6 mo</c:v>
                </c:pt>
                <c:pt idx="4">
                  <c:v>1 yr</c:v>
                </c:pt>
                <c:pt idx="5">
                  <c:v>2 yr</c:v>
                </c:pt>
                <c:pt idx="6">
                  <c:v>3 yr</c:v>
                </c:pt>
                <c:pt idx="7">
                  <c:v>5 yr</c:v>
                </c:pt>
                <c:pt idx="8">
                  <c:v>7 yr</c:v>
                </c:pt>
                <c:pt idx="9">
                  <c:v>10 yr</c:v>
                </c:pt>
                <c:pt idx="10">
                  <c:v>20 yr</c:v>
                </c:pt>
                <c:pt idx="11">
                  <c:v>30 yr</c:v>
                </c:pt>
              </c:strCache>
            </c:strRef>
          </c:cat>
          <c:val>
            <c:numRef>
              <c:f>Sheet1!$C$2:$C$13</c:f>
              <c:numCache>
                <c:formatCode>General</c:formatCode>
                <c:ptCount val="12"/>
                <c:pt idx="0">
                  <c:v>7.0000000000000007E-2</c:v>
                </c:pt>
                <c:pt idx="1">
                  <c:v>7.0000000000000007E-2</c:v>
                </c:pt>
                <c:pt idx="2">
                  <c:v>0.03</c:v>
                </c:pt>
                <c:pt idx="3">
                  <c:v>1.03</c:v>
                </c:pt>
                <c:pt idx="4">
                  <c:v>1.5</c:v>
                </c:pt>
                <c:pt idx="5">
                  <c:v>1.64</c:v>
                </c:pt>
                <c:pt idx="6">
                  <c:v>1.91</c:v>
                </c:pt>
                <c:pt idx="7">
                  <c:v>2.52</c:v>
                </c:pt>
                <c:pt idx="8">
                  <c:v>2.93</c:v>
                </c:pt>
                <c:pt idx="9">
                  <c:v>3.41</c:v>
                </c:pt>
                <c:pt idx="10">
                  <c:v>4.12</c:v>
                </c:pt>
                <c:pt idx="11">
                  <c:v>4.08</c:v>
                </c:pt>
              </c:numCache>
            </c:numRef>
          </c:val>
          <c:smooth val="0"/>
          <c:extLst>
            <c:ext xmlns:c16="http://schemas.microsoft.com/office/drawing/2014/chart" uri="{C3380CC4-5D6E-409C-BE32-E72D297353CC}">
              <c16:uniqueId val="{00000003-45AE-43FC-9473-B1D0E6ADE70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5018880"/>
        <c:axId val="525019208"/>
      </c:lineChart>
      <c:catAx>
        <c:axId val="5250188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25019208"/>
        <c:crosses val="autoZero"/>
        <c:auto val="1"/>
        <c:lblAlgn val="ctr"/>
        <c:lblOffset val="100"/>
        <c:noMultiLvlLbl val="0"/>
      </c:catAx>
      <c:valAx>
        <c:axId val="525019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25018880"/>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0.10185</cdr:x>
      <cdr:y>0.05051</cdr:y>
    </cdr:from>
    <cdr:to>
      <cdr:x>0.42593</cdr:x>
      <cdr:y>0.34292</cdr:y>
    </cdr:to>
    <cdr:sp macro="" textlink="">
      <cdr:nvSpPr>
        <cdr:cNvPr id="2" name="TextBox 1">
          <a:extLst xmlns:a="http://schemas.openxmlformats.org/drawingml/2006/main">
            <a:ext uri="{FF2B5EF4-FFF2-40B4-BE49-F238E27FC236}">
              <a16:creationId xmlns:a16="http://schemas.microsoft.com/office/drawing/2014/main" id="{0A6161B7-9731-4EC8-9DCC-4CCCF3B33AFD}"/>
            </a:ext>
          </a:extLst>
        </cdr:cNvPr>
        <cdr:cNvSpPr txBox="1"/>
      </cdr:nvSpPr>
      <cdr:spPr>
        <a:xfrm xmlns:a="http://schemas.openxmlformats.org/drawingml/2006/main">
          <a:off x="838200" y="228600"/>
          <a:ext cx="2667000" cy="13234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t>Fed’s QE activity to push down long-term interest rate after the crisis partially explains the flatted yield curve.</a:t>
          </a:r>
        </a:p>
      </cdr:txBody>
    </cdr:sp>
  </cdr:relSizeAnchor>
</c:userShapes>
</file>

<file path=ppt/drawings/drawing2.xml><?xml version="1.0" encoding="utf-8"?>
<c:userShapes xmlns:c="http://schemas.openxmlformats.org/drawingml/2006/chart">
  <cdr:relSizeAnchor xmlns:cdr="http://schemas.openxmlformats.org/drawingml/2006/chartDrawing">
    <cdr:from>
      <cdr:x>0.49665</cdr:x>
      <cdr:y>0.10102</cdr:y>
    </cdr:from>
    <cdr:to>
      <cdr:x>0.94444</cdr:x>
      <cdr:y>0.33903</cdr:y>
    </cdr:to>
    <cdr:sp macro="" textlink="">
      <cdr:nvSpPr>
        <cdr:cNvPr id="2" name="TextBox 1">
          <a:extLst xmlns:a="http://schemas.openxmlformats.org/drawingml/2006/main">
            <a:ext uri="{FF2B5EF4-FFF2-40B4-BE49-F238E27FC236}">
              <a16:creationId xmlns:a16="http://schemas.microsoft.com/office/drawing/2014/main" id="{166A2A1F-4BF4-496C-B025-032730C413DB}"/>
            </a:ext>
          </a:extLst>
        </cdr:cNvPr>
        <cdr:cNvSpPr txBox="1"/>
      </cdr:nvSpPr>
      <cdr:spPr>
        <a:xfrm xmlns:a="http://schemas.openxmlformats.org/drawingml/2006/main">
          <a:off x="4087238" y="457200"/>
          <a:ext cx="3685162" cy="107721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t>In 2007, the yield curve was frequently inverted. Traditionally, the inverted yield curve in the US has predicted the forthcoming financial crisis.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Treasury</a:t>
            </a:r>
          </a:p>
          <a:p>
            <a:r>
              <a:rPr lang="en-US" dirty="0"/>
              <a:t>https://www.treasury.gov/resource-center/data-chart-center/interest-rates/pages/textview.aspx?data=yield</a:t>
            </a:r>
          </a:p>
        </p:txBody>
      </p:sp>
      <p:sp>
        <p:nvSpPr>
          <p:cNvPr id="4" name="Slide Number Placeholder 3"/>
          <p:cNvSpPr>
            <a:spLocks noGrp="1"/>
          </p:cNvSpPr>
          <p:nvPr>
            <p:ph type="sldNum" sz="quarter" idx="5"/>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6418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65</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4/16/2019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76425"/>
            <a:ext cx="3657600" cy="1171574"/>
          </a:xfrm>
        </p:spPr>
        <p:txBody>
          <a:bodyPr/>
          <a:lstStyle/>
          <a:p>
            <a:r>
              <a:rPr lang="en-US" altLang="en-US" dirty="0"/>
              <a:t>Chapter 6</a:t>
            </a:r>
            <a:endParaRPr lang="en-US" dirty="0"/>
          </a:p>
        </p:txBody>
      </p:sp>
      <p:sp>
        <p:nvSpPr>
          <p:cNvPr id="5" name="Text Placeholder 4"/>
          <p:cNvSpPr>
            <a:spLocks noGrp="1"/>
          </p:cNvSpPr>
          <p:nvPr>
            <p:ph type="body" sz="quarter" idx="15"/>
          </p:nvPr>
        </p:nvSpPr>
        <p:spPr/>
        <p:txBody>
          <a:bodyPr/>
          <a:lstStyle/>
          <a:p>
            <a:r>
              <a:rPr lang="en-US" dirty="0"/>
              <a:t>The Risk and Term Structure </a:t>
            </a:r>
            <a:br>
              <a:rPr lang="en-US" dirty="0"/>
            </a:br>
            <a:r>
              <a:rPr lang="en-US" dirty="0"/>
              <a:t>of Interest Rates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2486-CE53-4C3E-965C-20A59AA36F7B}"/>
              </a:ext>
            </a:extLst>
          </p:cNvPr>
          <p:cNvSpPr>
            <a:spLocks noGrp="1"/>
          </p:cNvSpPr>
          <p:nvPr>
            <p:ph type="title"/>
          </p:nvPr>
        </p:nvSpPr>
        <p:spPr/>
        <p:txBody>
          <a:bodyPr/>
          <a:lstStyle/>
          <a:p>
            <a:r>
              <a:rPr lang="en-US" dirty="0">
                <a:ea typeface="ヒラギノ角ゴ Pro W3" charset="-128"/>
              </a:rPr>
              <a:t>Risk Structure of Interest Rates:           Default Risk </a:t>
            </a:r>
            <a:r>
              <a:rPr lang="en-US" sz="2000" b="0" dirty="0">
                <a:ea typeface="ヒラギノ角ゴ Pro W3" charset="-128"/>
              </a:rPr>
              <a:t>(3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4DFD00-AE37-40CD-8286-E74B7022D577}"/>
                  </a:ext>
                </a:extLst>
              </p:cNvPr>
              <p:cNvSpPr>
                <a:spLocks noGrp="1"/>
              </p:cNvSpPr>
              <p:nvPr>
                <p:ph idx="1"/>
              </p:nvPr>
            </p:nvSpPr>
            <p:spPr/>
            <p:txBody>
              <a:bodyPr/>
              <a:lstStyle/>
              <a:p>
                <a:r>
                  <a:rPr lang="en-US" sz="2000" dirty="0"/>
                  <a:t>We can think of any bond yield as the sum of two parts:</a:t>
                </a:r>
              </a:p>
              <a:p>
                <a:pPr lvl="1"/>
                <a:r>
                  <a:rPr lang="en-US" sz="2000" dirty="0"/>
                  <a:t> the yield on the benchmark U.S. Treasury bond plus </a:t>
                </a:r>
              </a:p>
              <a:p>
                <a:pPr lvl="1"/>
                <a:r>
                  <a:rPr lang="en-US" sz="2000" dirty="0"/>
                  <a:t>a default-risk premium, sometimes called a risk spread.</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𝐵𝑜𝑛𝑑</m:t>
                      </m:r>
                      <m:r>
                        <a:rPr lang="en-US" b="0" i="1" smtClean="0">
                          <a:latin typeface="Cambria Math" panose="02040503050406030204" pitchFamily="18" charset="0"/>
                        </a:rPr>
                        <m:t> </m:t>
                      </m:r>
                      <m:r>
                        <a:rPr lang="en-US" b="0" i="1" smtClean="0">
                          <a:latin typeface="Cambria Math" panose="02040503050406030204" pitchFamily="18" charset="0"/>
                        </a:rPr>
                        <m:t>𝑌𝑖𝑒𝑙𝑑</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𝑇𝑟𝑒𝑎𝑠𝑢𝑟𝑦</m:t>
                      </m:r>
                      <m:r>
                        <a:rPr lang="en-US" b="0" i="1" smtClean="0">
                          <a:latin typeface="Cambria Math" panose="02040503050406030204" pitchFamily="18" charset="0"/>
                        </a:rPr>
                        <m:t> </m:t>
                      </m:r>
                      <m:r>
                        <a:rPr lang="en-US" b="0" i="1" smtClean="0">
                          <a:latin typeface="Cambria Math" panose="02040503050406030204" pitchFamily="18" charset="0"/>
                        </a:rPr>
                        <m:t>𝑌𝑖𝑒𝑙𝑑</m:t>
                      </m:r>
                      <m:r>
                        <a:rPr lang="en-US" b="0" i="1" smtClean="0">
                          <a:latin typeface="Cambria Math" panose="02040503050406030204" pitchFamily="18" charset="0"/>
                        </a:rPr>
                        <m:t>+</m:t>
                      </m:r>
                      <m:r>
                        <a:rPr lang="en-US" b="0" i="1" smtClean="0">
                          <a:latin typeface="Cambria Math" panose="02040503050406030204" pitchFamily="18" charset="0"/>
                        </a:rPr>
                        <m:t>𝐷𝑒𝑓𝑎𝑢𝑙𝑡</m:t>
                      </m:r>
                      <m:r>
                        <a:rPr lang="en-US" b="0" i="1" smtClean="0">
                          <a:latin typeface="Cambria Math" panose="02040503050406030204" pitchFamily="18" charset="0"/>
                        </a:rPr>
                        <m:t> </m:t>
                      </m:r>
                      <m:r>
                        <a:rPr lang="en-US" b="0" i="1" smtClean="0">
                          <a:latin typeface="Cambria Math" panose="02040503050406030204" pitchFamily="18" charset="0"/>
                        </a:rPr>
                        <m:t>𝑅𝑖𝑠𝑘</m:t>
                      </m:r>
                      <m:r>
                        <a:rPr lang="en-US" b="0" i="1" smtClean="0">
                          <a:latin typeface="Cambria Math" panose="02040503050406030204" pitchFamily="18" charset="0"/>
                        </a:rPr>
                        <m:t> </m:t>
                      </m:r>
                      <m:r>
                        <a:rPr lang="en-US" b="0" i="1" smtClean="0">
                          <a:latin typeface="Cambria Math" panose="02040503050406030204" pitchFamily="18" charset="0"/>
                        </a:rPr>
                        <m:t>𝑃𝑟𝑒𝑚𝑖𝑚𝑢𝑚</m:t>
                      </m:r>
                    </m:oMath>
                  </m:oMathPara>
                </a14:m>
                <a:endParaRPr lang="en-US" dirty="0"/>
              </a:p>
              <a:p>
                <a:pPr marL="0" indent="0">
                  <a:buNone/>
                </a:pPr>
                <a:endParaRPr lang="en-US" dirty="0"/>
              </a:p>
              <a:p>
                <a:r>
                  <a:rPr lang="en-US" sz="2000" b="1" dirty="0"/>
                  <a:t>Prediction ii, when Treasury yields move, all other yields move with them.</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FD4DFD00-AE37-40CD-8286-E74B7022D577}"/>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135698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Response to an Increase in Default Risk on Corporate Bonds</a:t>
            </a:r>
          </a:p>
        </p:txBody>
      </p:sp>
      <p:pic>
        <p:nvPicPr>
          <p:cNvPr id="4" name="Picture 2" descr="The first graph is for corporate bond market. The vertical axis is labeled “Price of Bonds, P” and the horizontal axis is labeled “Quantity of Corporate Bonds.” The line for supply S C slopes upward from the lower left corner to the upper right corner. The line for demand D C1 slopes downward from the upper left corner to the lower right corner intersecting the line for S C at price equals P C1. A line sub parallel to the line for D C1 on the left shows the new demand curve D C2. This line intersects the line for S C at price equals P C2. A left arrow from D C1 to D C2 depicts the left shift in demand. A down arrow from the line at P C1 to the line at P C2 depicts the change in the equilibrium point. &#10;The second graph is for quantity of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right arrow from D T sub 1 to D T2 depicts the right shift in demand. An up arrow from the line at P T1 to the line at P T sub 2 depicts the change in the equilibrium point.&#10;The two graphs are placed side by side and the interest rate corresponding to P C2 is shown as i C2 while that corresponding to P T sub 2 is shown as i T2. The vertical gap between these two interest rates is labeled “Risk Premium.” The three steps shown in the graph are:&#10;Step 1. An increase in default risk shifts the demand curve for corporate bonds left . . .&#10;Step 2. and shifts the demand curve for Treasury bonds to the right . . .&#10;Step 3. which raises the price of Treasury bonds and lowers the price of corporate bonds, and therefore lowers the interest rate on Treasury bonds and raises the rate on corporate bonds, thereby increasing the spread between the interest rates on corporate versus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4" y="1905000"/>
            <a:ext cx="8531352" cy="396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Moody’</a:t>
            </a:r>
            <a:r>
              <a:rPr lang="en-US" altLang="ja-JP" dirty="0"/>
              <a:t>s, Standard and Poor’s, and Fitch </a:t>
            </a:r>
            <a:r>
              <a:rPr lang="en-US" altLang="ja-JP" sz="2000" b="0" dirty="0"/>
              <a:t>(1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2104277856"/>
              </p:ext>
            </p:extLst>
          </p:nvPr>
        </p:nvGraphicFramePr>
        <p:xfrm>
          <a:off x="485775" y="1581150"/>
          <a:ext cx="8153400" cy="4450080"/>
        </p:xfrm>
        <a:graphic>
          <a:graphicData uri="http://schemas.openxmlformats.org/drawingml/2006/table">
            <a:tbl>
              <a:tblPr firstRow="1">
                <a:tableStyleId>{2D5ABB26-0587-4C30-8999-92F81FD0307C}</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370840">
                <a:tc>
                  <a:txBody>
                    <a:bodyPr/>
                    <a:lstStyle/>
                    <a:p>
                      <a:r>
                        <a:rPr lang="en-US" sz="1600" b="1" i="0" u="none" strike="noStrike" kern="1200" baseline="0" dirty="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0" i="0" u="none" strike="noStrike" kern="1200" baseline="0" dirty="0" err="1">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Prime Maximum Safety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chemeClr val="tx1"/>
                          </a:solidFill>
                          <a:latin typeface="+mn-lt"/>
                          <a:ea typeface="+mn-ea"/>
                          <a:cs typeface="+mn-cs"/>
                        </a:rPr>
                        <a:t>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High Grade 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chemeClr val="tx1"/>
                          </a:solidFill>
                          <a:latin typeface="+mn-lt"/>
                          <a:ea typeface="+mn-ea"/>
                          <a:cs typeface="+mn-cs"/>
                        </a:rPr>
                        <a:t>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chemeClr val="tx1"/>
                          </a:solidFill>
                          <a:latin typeface="+mn-lt"/>
                          <a:ea typeface="+mn-ea"/>
                          <a:cs typeface="+mn-cs"/>
                        </a:rPr>
                        <a:t>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chemeClr val="tx1"/>
                          </a:solidFill>
                          <a:latin typeface="+mn-lt"/>
                          <a:ea typeface="+mn-ea"/>
                          <a:cs typeface="+mn-cs"/>
                        </a:rPr>
                        <a:t>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Upper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chemeClr val="tx1"/>
                          </a:solidFill>
                          <a:latin typeface="+mn-lt"/>
                          <a:ea typeface="+mn-ea"/>
                          <a:cs typeface="+mn-cs"/>
                        </a:rPr>
                        <a:t>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chemeClr val="tx1"/>
                          </a:solidFill>
                          <a:latin typeface="+mn-lt"/>
                          <a:ea typeface="+mn-ea"/>
                          <a:cs typeface="+mn-cs"/>
                        </a:rPr>
                        <a:t>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chemeClr val="tx1"/>
                          </a:solidFill>
                          <a:latin typeface="+mn-lt"/>
                          <a:ea typeface="+mn-ea"/>
                          <a:cs typeface="+mn-cs"/>
                        </a:rPr>
                        <a:t>Baa1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Lower 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600" b="0" i="0" u="none" strike="noStrike" kern="1200" baseline="0" dirty="0">
                          <a:solidFill>
                            <a:schemeClr val="tx1"/>
                          </a:solidFill>
                          <a:latin typeface="+mn-lt"/>
                          <a:ea typeface="+mn-ea"/>
                          <a:cs typeface="+mn-cs"/>
                        </a:rPr>
                        <a:t>Baa2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1600" b="0" i="0" u="none" strike="noStrike" kern="1200" baseline="0" dirty="0">
                          <a:solidFill>
                            <a:schemeClr val="tx1"/>
                          </a:solidFill>
                          <a:latin typeface="+mn-lt"/>
                          <a:ea typeface="+mn-ea"/>
                          <a:cs typeface="+mn-cs"/>
                        </a:rPr>
                        <a:t>Baa3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600" b="0" i="0" u="none" strike="noStrike" kern="1200" baseline="0" dirty="0">
                          <a:solidFill>
                            <a:schemeClr val="tx1"/>
                          </a:solidFill>
                          <a:latin typeface="+mn-lt"/>
                          <a:ea typeface="+mn-ea"/>
                          <a:cs typeface="+mn-cs"/>
                        </a:rPr>
                        <a:t>Ba1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Noninvestment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9959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Bond Ratings by Moody’</a:t>
            </a:r>
            <a:r>
              <a:rPr lang="en-US" altLang="ja-JP" dirty="0"/>
              <a:t>s, Standard and Poor’s, and Fitch </a:t>
            </a:r>
            <a:r>
              <a:rPr lang="en-US" altLang="ja-JP" sz="2000" b="0" dirty="0"/>
              <a:t>(2 of 2)</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305948176"/>
              </p:ext>
            </p:extLst>
          </p:nvPr>
        </p:nvGraphicFramePr>
        <p:xfrm>
          <a:off x="485775" y="1579245"/>
          <a:ext cx="8143875" cy="4450080"/>
        </p:xfrm>
        <a:graphic>
          <a:graphicData uri="http://schemas.openxmlformats.org/drawingml/2006/table">
            <a:tbl>
              <a:tblPr firstRow="1">
                <a:tableStyleId>{2D5ABB26-0587-4C30-8999-92F81FD0307C}</a:tableStyleId>
              </a:tblPr>
              <a:tblGrid>
                <a:gridCol w="152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114675">
                  <a:extLst>
                    <a:ext uri="{9D8B030D-6E8A-4147-A177-3AD203B41FA5}">
                      <a16:colId xmlns:a16="http://schemas.microsoft.com/office/drawing/2014/main" val="20003"/>
                    </a:ext>
                  </a:extLst>
                </a:gridCol>
              </a:tblGrid>
              <a:tr h="370840">
                <a:tc>
                  <a:txBody>
                    <a:bodyPr/>
                    <a:lstStyle/>
                    <a:p>
                      <a:r>
                        <a:rPr lang="en-US" sz="1600" b="1" i="0" u="none" strike="noStrike" kern="1200" baseline="0" dirty="0">
                          <a:solidFill>
                            <a:schemeClr val="tx1"/>
                          </a:solidFill>
                          <a:latin typeface="+mn-lt"/>
                          <a:ea typeface="+mn-ea"/>
                          <a:cs typeface="+mn-cs"/>
                        </a:rPr>
                        <a:t>Moody’s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Rating Agency S&amp;P</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Fitch</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i="0" u="none" strike="noStrike" kern="1200" baseline="0" dirty="0">
                          <a:solidFill>
                            <a:schemeClr val="tx1"/>
                          </a:solidFill>
                          <a:latin typeface="+mn-lt"/>
                          <a:ea typeface="+mn-ea"/>
                          <a:cs typeface="+mn-cs"/>
                        </a:rPr>
                        <a:t>Definitions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chemeClr val="tx1"/>
                          </a:solidFill>
                          <a:latin typeface="+mn-lt"/>
                          <a:ea typeface="+mn-ea"/>
                          <a:cs typeface="+mn-cs"/>
                        </a:rPr>
                        <a:t>Ba2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chemeClr val="tx1"/>
                          </a:solidFill>
                          <a:latin typeface="+mn-lt"/>
                          <a:ea typeface="+mn-ea"/>
                          <a:cs typeface="+mn-cs"/>
                        </a:rPr>
                        <a:t>Ba3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b="0" i="0" u="none" strike="noStrike" kern="1200" baseline="0" dirty="0">
                          <a:solidFill>
                            <a:schemeClr val="tx1"/>
                          </a:solidFill>
                          <a:latin typeface="+mn-lt"/>
                          <a:ea typeface="+mn-ea"/>
                          <a:cs typeface="+mn-cs"/>
                        </a:rPr>
                        <a:t>B1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Highly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b="0" i="0" u="none" strike="noStrike" kern="1200" baseline="0" dirty="0">
                          <a:solidFill>
                            <a:schemeClr val="tx1"/>
                          </a:solidFill>
                          <a:latin typeface="+mn-lt"/>
                          <a:ea typeface="+mn-ea"/>
                          <a:cs typeface="+mn-cs"/>
                        </a:rPr>
                        <a:t>B2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b="0" i="0" u="none" strike="noStrike" kern="1200" baseline="0" dirty="0">
                          <a:solidFill>
                            <a:schemeClr val="tx1"/>
                          </a:solidFill>
                          <a:latin typeface="+mn-lt"/>
                          <a:ea typeface="+mn-ea"/>
                          <a:cs typeface="+mn-cs"/>
                        </a:rPr>
                        <a:t>B3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b="0" i="0" u="none" strike="noStrike" kern="1200" baseline="0" dirty="0">
                          <a:solidFill>
                            <a:schemeClr val="tx1"/>
                          </a:solidFill>
                          <a:latin typeface="+mn-lt"/>
                          <a:ea typeface="+mn-ea"/>
                          <a:cs typeface="+mn-cs"/>
                        </a:rPr>
                        <a:t>Caa1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Substantial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b="0" i="0" u="none" strike="noStrike" kern="1200" baseline="0" dirty="0">
                          <a:solidFill>
                            <a:schemeClr val="tx1"/>
                          </a:solidFill>
                          <a:latin typeface="+mn-lt"/>
                          <a:ea typeface="+mn-ea"/>
                          <a:cs typeface="+mn-cs"/>
                        </a:rPr>
                        <a:t>Caa2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In Poor Standing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b="0" i="0" u="none" strike="noStrike" kern="1200" baseline="0" dirty="0">
                          <a:solidFill>
                            <a:schemeClr val="tx1"/>
                          </a:solidFill>
                          <a:latin typeface="+mn-lt"/>
                          <a:ea typeface="+mn-ea"/>
                          <a:cs typeface="+mn-cs"/>
                        </a:rPr>
                        <a:t>Caa3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CCC–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1600" b="0" i="0" u="none" strike="noStrike" kern="1200" baseline="0" dirty="0" err="1">
                          <a:solidFill>
                            <a:schemeClr val="tx1"/>
                          </a:solidFill>
                          <a:latin typeface="+mn-lt"/>
                          <a:ea typeface="+mn-ea"/>
                          <a:cs typeface="+mn-cs"/>
                        </a:rPr>
                        <a:t>Ca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Extremely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en-US" sz="1600" b="0" i="0" u="none" strike="noStrike" kern="1200" baseline="0" dirty="0">
                          <a:solidFill>
                            <a:schemeClr val="tx1"/>
                          </a:solidFill>
                          <a:latin typeface="+mn-lt"/>
                          <a:ea typeface="+mn-ea"/>
                          <a:cs typeface="+mn-cs"/>
                        </a:rPr>
                        <a:t>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May Be in 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u="none" strike="noStrike" kern="1200" baseline="0" dirty="0">
                          <a:solidFill>
                            <a:schemeClr val="tx1"/>
                          </a:solidFill>
                          <a:latin typeface="+mn-lt"/>
                          <a:ea typeface="+mn-ea"/>
                          <a:cs typeface="+mn-cs"/>
                        </a:rPr>
                        <a:t>Default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8354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B91E-E9F2-4DAB-A436-54058A8CAEF6}"/>
              </a:ext>
            </a:extLst>
          </p:cNvPr>
          <p:cNvSpPr>
            <a:spLocks noGrp="1"/>
          </p:cNvSpPr>
          <p:nvPr>
            <p:ph type="title"/>
          </p:nvPr>
        </p:nvSpPr>
        <p:spPr/>
        <p:txBody>
          <a:bodyPr/>
          <a:lstStyle/>
          <a:p>
            <a:r>
              <a:rPr lang="en-US" dirty="0"/>
              <a:t>Bonds Ratings</a:t>
            </a:r>
          </a:p>
        </p:txBody>
      </p:sp>
      <p:sp>
        <p:nvSpPr>
          <p:cNvPr id="3" name="Content Placeholder 2">
            <a:extLst>
              <a:ext uri="{FF2B5EF4-FFF2-40B4-BE49-F238E27FC236}">
                <a16:creationId xmlns:a16="http://schemas.microsoft.com/office/drawing/2014/main" id="{CC5D4416-8C32-42A2-9BD6-EFA04107C929}"/>
              </a:ext>
            </a:extLst>
          </p:cNvPr>
          <p:cNvSpPr>
            <a:spLocks noGrp="1"/>
          </p:cNvSpPr>
          <p:nvPr>
            <p:ph idx="1"/>
          </p:nvPr>
        </p:nvSpPr>
        <p:spPr/>
        <p:txBody>
          <a:bodyPr/>
          <a:lstStyle/>
          <a:p>
            <a:r>
              <a:rPr lang="en-US" sz="2000" b="1" dirty="0"/>
              <a:t>Investment Grade Bonds:</a:t>
            </a:r>
          </a:p>
          <a:p>
            <a:pPr lvl="1"/>
            <a:r>
              <a:rPr lang="en-US" sz="2000" dirty="0"/>
              <a:t>Bonds with relatively low risk of default are called investment-grade securities and have a rating of Baa (or BBB) and above. </a:t>
            </a:r>
          </a:p>
          <a:p>
            <a:pPr lvl="1"/>
            <a:endParaRPr lang="en-US" sz="2000" dirty="0"/>
          </a:p>
          <a:p>
            <a:r>
              <a:rPr lang="en-US" sz="2000" b="1" dirty="0"/>
              <a:t>Junk Bonds:</a:t>
            </a:r>
          </a:p>
          <a:p>
            <a:pPr lvl="1"/>
            <a:r>
              <a:rPr lang="en-US" sz="2000" dirty="0"/>
              <a:t>Bonds with ratings below Baa (or BBB) have higher default risk and have been aptly dubbed </a:t>
            </a:r>
            <a:r>
              <a:rPr lang="en-US" sz="2000" u="sng" dirty="0"/>
              <a:t>speculative-grade</a:t>
            </a:r>
            <a:r>
              <a:rPr lang="en-US" sz="2000" dirty="0"/>
              <a:t> or junk bonds.</a:t>
            </a:r>
          </a:p>
          <a:p>
            <a:pPr lvl="1"/>
            <a:r>
              <a:rPr lang="en-US" sz="2000" dirty="0"/>
              <a:t>Because these bonds always have higher interest rates than investment-grade securities, they are also referred to as </a:t>
            </a:r>
            <a:r>
              <a:rPr lang="en-US" sz="2000" b="1" dirty="0"/>
              <a:t>high-yield bond</a:t>
            </a:r>
            <a:r>
              <a:rPr lang="en-US" sz="2000" dirty="0"/>
              <a:t>.</a:t>
            </a:r>
          </a:p>
        </p:txBody>
      </p:sp>
    </p:spTree>
    <p:extLst>
      <p:ext uri="{BB962C8B-B14F-4D97-AF65-F5344CB8AC3E}">
        <p14:creationId xmlns:p14="http://schemas.microsoft.com/office/powerpoint/2010/main" val="139215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309C-D991-4259-8677-E6E87DB7CA8E}"/>
              </a:ext>
            </a:extLst>
          </p:cNvPr>
          <p:cNvSpPr>
            <a:spLocks noGrp="1"/>
          </p:cNvSpPr>
          <p:nvPr>
            <p:ph type="title"/>
          </p:nvPr>
        </p:nvSpPr>
        <p:spPr>
          <a:xfrm>
            <a:off x="457200" y="61167"/>
            <a:ext cx="9067800" cy="1541252"/>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800" dirty="0"/>
              <a:t>Interest Rate on Corporate Bond and Treasury Bond</a:t>
            </a:r>
            <a:br>
              <a:rPr lang="en-US" dirty="0"/>
            </a:br>
            <a:endParaRPr lang="en-US" dirty="0"/>
          </a:p>
        </p:txBody>
      </p:sp>
      <p:sp>
        <p:nvSpPr>
          <p:cNvPr id="3" name="Content Placeholder 2">
            <a:extLst>
              <a:ext uri="{FF2B5EF4-FFF2-40B4-BE49-F238E27FC236}">
                <a16:creationId xmlns:a16="http://schemas.microsoft.com/office/drawing/2014/main" id="{8063867A-FBDA-4E70-957F-037BF84915BD}"/>
              </a:ext>
            </a:extLst>
          </p:cNvPr>
          <p:cNvSpPr>
            <a:spLocks noGrp="1"/>
          </p:cNvSpPr>
          <p:nvPr>
            <p:ph idx="1"/>
          </p:nvPr>
        </p:nvSpPr>
        <p:spPr/>
        <p:txBody>
          <a:bodyPr/>
          <a:lstStyle/>
          <a:p>
            <a:r>
              <a:rPr lang="en-US" sz="2000" dirty="0"/>
              <a:t>Corporate bonds always have higher interest rates than U.S. Treasury bonds because they always have some risk of default, whereas U.S. Treasury bonds do not. </a:t>
            </a:r>
          </a:p>
          <a:p>
            <a:r>
              <a:rPr lang="en-US" sz="2000" dirty="0"/>
              <a:t>Because Baa-rated corporate bonds have a greater default risk than the higher-rated </a:t>
            </a:r>
            <a:r>
              <a:rPr lang="en-US" sz="2000" dirty="0" err="1"/>
              <a:t>Aaa</a:t>
            </a:r>
            <a:r>
              <a:rPr lang="en-US" sz="2000" dirty="0"/>
              <a:t> bonds, their risk premium is greater, and the Baa rate therefore always exceeds the </a:t>
            </a:r>
            <a:r>
              <a:rPr lang="en-US" sz="2000" dirty="0" err="1"/>
              <a:t>Aaa</a:t>
            </a:r>
            <a:r>
              <a:rPr lang="en-US" sz="2000" dirty="0"/>
              <a:t> rate. </a:t>
            </a:r>
          </a:p>
          <a:p>
            <a:r>
              <a:rPr lang="en-US" sz="2000" dirty="0"/>
              <a:t>Both default risks and risk premiums for corporate bonds rose after 1970, widening the spread between interest rates on corporate bonds and those on Treasury bonds.</a:t>
            </a:r>
            <a:endParaRPr lang="en-US" dirty="0"/>
          </a:p>
        </p:txBody>
      </p:sp>
    </p:spTree>
    <p:extLst>
      <p:ext uri="{BB962C8B-B14F-4D97-AF65-F5344CB8AC3E}">
        <p14:creationId xmlns:p14="http://schemas.microsoft.com/office/powerpoint/2010/main" val="300371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Financial Crisis and the Baa–Treasury Spread: Fight to Quality</a:t>
            </a:r>
          </a:p>
        </p:txBody>
      </p:sp>
      <p:sp>
        <p:nvSpPr>
          <p:cNvPr id="3" name="Content Placeholder 2"/>
          <p:cNvSpPr>
            <a:spLocks noGrp="1"/>
          </p:cNvSpPr>
          <p:nvPr>
            <p:ph idx="1"/>
          </p:nvPr>
        </p:nvSpPr>
        <p:spPr/>
        <p:txBody>
          <a:bodyPr/>
          <a:lstStyle/>
          <a:p>
            <a:r>
              <a:rPr lang="en-US" sz="2000" dirty="0">
                <a:ea typeface="ヒラギノ角ゴ Pro W3" charset="-128"/>
              </a:rPr>
              <a:t>Starting in August 2007, the collapse of the subprime mortgage market led to large losses among financial institutions. </a:t>
            </a:r>
          </a:p>
          <a:p>
            <a:r>
              <a:rPr lang="en-US" sz="2000" dirty="0">
                <a:ea typeface="ヒラギノ角ゴ Pro W3" charset="-128"/>
              </a:rPr>
              <a:t>As a consequence, many investors began to doubt the financial health of corporations with low credit ratings such as Baa and even the reliability of the ratings themselves. </a:t>
            </a:r>
          </a:p>
          <a:p>
            <a:r>
              <a:rPr lang="en-US" sz="2000" dirty="0">
                <a:ea typeface="ヒラギノ角ゴ Pro W3" charset="-128"/>
              </a:rPr>
              <a:t>Treasury bonds relatively more attractive and shifted the demand curve for these securities to the right—an outcome described by some analysts as a “</a:t>
            </a:r>
            <a:r>
              <a:rPr lang="en-US" sz="2000" b="1" dirty="0">
                <a:ea typeface="ヒラギノ角ゴ Pro W3" charset="-128"/>
              </a:rPr>
              <a:t>flight to quality</a:t>
            </a:r>
            <a:r>
              <a:rPr lang="en-US" sz="2000" dirty="0">
                <a:ea typeface="ヒラギノ角ゴ Pro W3" charset="-128"/>
              </a:rPr>
              <a:t>.” </a:t>
            </a:r>
          </a:p>
          <a:p>
            <a:r>
              <a:rPr lang="en-US" sz="2000" dirty="0">
                <a:ea typeface="ヒラギノ角ゴ Pro W3" charset="-128"/>
              </a:rPr>
              <a:t>The perceived increase in default risk for Baa bonds made them less desirable at any given price.</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Rates:</a:t>
            </a:r>
            <a:br>
              <a:rPr lang="en-US" dirty="0">
                <a:ea typeface="ヒラギノ角ゴ Pro W3" charset="-128"/>
              </a:rPr>
            </a:br>
            <a:r>
              <a:rPr lang="en-US" dirty="0">
                <a:ea typeface="ヒラギノ角ゴ Pro W3" charset="-128"/>
              </a:rPr>
              <a:t>Liquidity Risk</a:t>
            </a:r>
            <a:endParaRPr lang="en-US"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Liquidity</a:t>
            </a:r>
            <a:r>
              <a:rPr lang="en-US" sz="2000" dirty="0">
                <a:ea typeface="ヒラギノ角ゴ Pro W3" charset="-128"/>
              </a:rPr>
              <a:t>: the relative ease with which an asset can be converted into cash</a:t>
            </a:r>
          </a:p>
          <a:p>
            <a:pPr lvl="1">
              <a:spcBef>
                <a:spcPct val="40000"/>
              </a:spcBef>
            </a:pPr>
            <a:r>
              <a:rPr lang="en-US" sz="2000" dirty="0">
                <a:ea typeface="ヒラギノ角ゴ Pro W3" charset="-128"/>
              </a:rPr>
              <a:t>Cost of selling a bond</a:t>
            </a:r>
          </a:p>
          <a:p>
            <a:pPr lvl="1">
              <a:spcBef>
                <a:spcPct val="40000"/>
              </a:spcBef>
            </a:pPr>
            <a:r>
              <a:rPr lang="en-US" sz="2000" dirty="0">
                <a:ea typeface="ヒラギノ角ゴ Pro W3" charset="-128"/>
              </a:rPr>
              <a:t>Number of buyers/sellers in a bond market</a:t>
            </a:r>
          </a:p>
          <a:p>
            <a:pPr>
              <a:spcBef>
                <a:spcPct val="40000"/>
              </a:spcBef>
            </a:pPr>
            <a:r>
              <a:rPr lang="en-US" sz="2000" dirty="0">
                <a:ea typeface="ヒラギノ角ゴ Pro W3" charset="-128"/>
              </a:rPr>
              <a:t> The differences between interest rates on corporate bonds and Treasury bonds (that is, the risk premiums) reflect not only the corporate bonds’ default risk but also their lesser liquidity. </a:t>
            </a:r>
          </a:p>
          <a:p>
            <a:pPr lvl="1">
              <a:spcBef>
                <a:spcPct val="40000"/>
              </a:spcBef>
            </a:pPr>
            <a:r>
              <a:rPr lang="en-US" sz="1800" i="1" dirty="0">
                <a:ea typeface="ヒラギノ角ゴ Pro W3" charset="-128"/>
              </a:rPr>
              <a:t>This is why a risk premium should more accurately be called a “risk and liquidity premium.” </a:t>
            </a:r>
          </a:p>
        </p:txBody>
      </p:sp>
    </p:spTree>
    <p:extLst>
      <p:ext uri="{BB962C8B-B14F-4D97-AF65-F5344CB8AC3E}">
        <p14:creationId xmlns:p14="http://schemas.microsoft.com/office/powerpoint/2010/main" val="40995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CF1B-8DAE-411F-8AD9-128C82F93D6F}"/>
              </a:ext>
            </a:extLst>
          </p:cNvPr>
          <p:cNvSpPr>
            <a:spLocks noGrp="1"/>
          </p:cNvSpPr>
          <p:nvPr>
            <p:ph type="title"/>
          </p:nvPr>
        </p:nvSpPr>
        <p:spPr/>
        <p:txBody>
          <a:bodyPr/>
          <a:lstStyle/>
          <a:p>
            <a:r>
              <a:rPr lang="en-US" dirty="0">
                <a:ea typeface="ヒラギノ角ゴ Pro W3" charset="-128"/>
              </a:rPr>
              <a:t>Risk Structure of Interest Rates</a:t>
            </a:r>
            <a:r>
              <a:rPr lang="en-US" b="0" dirty="0">
                <a:ea typeface="ヒラギノ角ゴ Pro W3" charset="-128"/>
              </a:rPr>
              <a:t>:</a:t>
            </a:r>
            <a:br>
              <a:rPr lang="en-US" b="0" dirty="0">
                <a:ea typeface="ヒラギノ角ゴ Pro W3" charset="-128"/>
              </a:rPr>
            </a:br>
            <a:r>
              <a:rPr lang="en-US" dirty="0">
                <a:ea typeface="ヒラギノ角ゴ Pro W3" charset="-128"/>
              </a:rPr>
              <a:t>Income Tax Consideration </a:t>
            </a:r>
            <a:r>
              <a:rPr lang="en-US" sz="2000" b="0" dirty="0">
                <a:ea typeface="ヒラギノ角ゴ Pro W3" charset="-128"/>
              </a:rPr>
              <a:t>(1 of 2)</a:t>
            </a:r>
          </a:p>
        </p:txBody>
      </p:sp>
      <p:sp>
        <p:nvSpPr>
          <p:cNvPr id="3" name="Content Placeholder 2">
            <a:extLst>
              <a:ext uri="{FF2B5EF4-FFF2-40B4-BE49-F238E27FC236}">
                <a16:creationId xmlns:a16="http://schemas.microsoft.com/office/drawing/2014/main" id="{4B8C6DB0-8570-4931-9263-4CE1F6A3780A}"/>
              </a:ext>
            </a:extLst>
          </p:cNvPr>
          <p:cNvSpPr>
            <a:spLocks noGrp="1"/>
          </p:cNvSpPr>
          <p:nvPr>
            <p:ph idx="1"/>
          </p:nvPr>
        </p:nvSpPr>
        <p:spPr/>
        <p:txBody>
          <a:bodyPr/>
          <a:lstStyle/>
          <a:p>
            <a:pPr>
              <a:spcBef>
                <a:spcPct val="40000"/>
              </a:spcBef>
            </a:pPr>
            <a:r>
              <a:rPr lang="en-US" sz="2000" b="1" dirty="0">
                <a:ea typeface="ヒラギノ角ゴ Pro W3" charset="-128"/>
              </a:rPr>
              <a:t>Income tax considerations</a:t>
            </a:r>
          </a:p>
          <a:p>
            <a:pPr lvl="1">
              <a:spcBef>
                <a:spcPct val="40000"/>
              </a:spcBef>
            </a:pPr>
            <a:r>
              <a:rPr lang="en-US" sz="2000" dirty="0">
                <a:ea typeface="ヒラギノ角ゴ Pro W3" charset="-128"/>
              </a:rPr>
              <a:t>Interest payments on municipal bonds are exempt from federal income taxes.</a:t>
            </a:r>
          </a:p>
          <a:p>
            <a:pPr lvl="1">
              <a:spcBef>
                <a:spcPct val="40000"/>
              </a:spcBef>
            </a:pPr>
            <a:r>
              <a:rPr lang="en-US" sz="2000" dirty="0"/>
              <a:t>A factor that has the same effect on the demand for municipal bonds as an increase in their </a:t>
            </a:r>
            <a:r>
              <a:rPr lang="en-US" sz="2000" b="1" dirty="0"/>
              <a:t>expected return</a:t>
            </a:r>
            <a:r>
              <a:rPr lang="en-US" sz="2000" dirty="0"/>
              <a:t>.</a:t>
            </a:r>
          </a:p>
          <a:p>
            <a:pPr lvl="1">
              <a:spcBef>
                <a:spcPct val="40000"/>
              </a:spcBef>
            </a:pPr>
            <a:endParaRPr lang="en-US" sz="2000" dirty="0"/>
          </a:p>
          <a:p>
            <a:pPr marL="457200" lvl="1" indent="0">
              <a:spcBef>
                <a:spcPct val="40000"/>
              </a:spcBef>
              <a:buNone/>
            </a:pPr>
            <a:endParaRPr lang="en-US" sz="2000" dirty="0"/>
          </a:p>
          <a:p>
            <a:endParaRPr lang="en-US" dirty="0"/>
          </a:p>
        </p:txBody>
      </p:sp>
    </p:spTree>
    <p:extLst>
      <p:ext uri="{BB962C8B-B14F-4D97-AF65-F5344CB8AC3E}">
        <p14:creationId xmlns:p14="http://schemas.microsoft.com/office/powerpoint/2010/main" val="107765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7288-B320-46BA-A134-3283F087F679}"/>
              </a:ext>
            </a:extLst>
          </p:cNvPr>
          <p:cNvSpPr>
            <a:spLocks noGrp="1"/>
          </p:cNvSpPr>
          <p:nvPr>
            <p:ph type="title"/>
          </p:nvPr>
        </p:nvSpPr>
        <p:spPr/>
        <p:txBody>
          <a:bodyPr/>
          <a:lstStyle/>
          <a:p>
            <a:r>
              <a:rPr lang="en-US" dirty="0">
                <a:ea typeface="ヒラギノ角ゴ Pro W3" charset="-128"/>
              </a:rPr>
              <a:t>Risk Structure of Interest Rates</a:t>
            </a:r>
            <a:r>
              <a:rPr lang="en-US" b="0" dirty="0">
                <a:ea typeface="ヒラギノ角ゴ Pro W3" charset="-128"/>
              </a:rPr>
              <a:t>:</a:t>
            </a:r>
            <a:br>
              <a:rPr lang="en-US" b="0" dirty="0">
                <a:ea typeface="ヒラギノ角ゴ Pro W3" charset="-128"/>
              </a:rPr>
            </a:br>
            <a:r>
              <a:rPr lang="en-US" dirty="0">
                <a:ea typeface="ヒラギノ角ゴ Pro W3" charset="-128"/>
              </a:rPr>
              <a:t>Income Tax Consideration </a:t>
            </a:r>
            <a:r>
              <a:rPr lang="en-US" sz="2000" b="0" dirty="0">
                <a:ea typeface="ヒラギノ角ゴ Pro W3" charset="-128"/>
              </a:rPr>
              <a:t>(2 of 2)</a:t>
            </a:r>
            <a:endParaRPr lang="en-US" dirty="0"/>
          </a:p>
        </p:txBody>
      </p:sp>
      <p:sp>
        <p:nvSpPr>
          <p:cNvPr id="4" name="Content Placeholder 3">
            <a:extLst>
              <a:ext uri="{FF2B5EF4-FFF2-40B4-BE49-F238E27FC236}">
                <a16:creationId xmlns:a16="http://schemas.microsoft.com/office/drawing/2014/main" id="{78697302-0BDA-48EF-9484-10C24D046E67}"/>
              </a:ext>
            </a:extLst>
          </p:cNvPr>
          <p:cNvSpPr>
            <a:spLocks noGrp="1"/>
          </p:cNvSpPr>
          <p:nvPr>
            <p:ph idx="1"/>
          </p:nvPr>
        </p:nvSpPr>
        <p:spPr/>
        <p:txBody>
          <a:bodyPr/>
          <a:lstStyle/>
          <a:p>
            <a:pPr marL="0" indent="0">
              <a:buNone/>
            </a:pPr>
            <a:r>
              <a:rPr lang="en-US" sz="1800" b="1" dirty="0">
                <a:solidFill>
                  <a:schemeClr val="bg2"/>
                </a:solidFill>
              </a:rPr>
              <a:t>Treasury Bond</a:t>
            </a:r>
          </a:p>
          <a:p>
            <a:pPr marL="0" indent="0">
              <a:buNone/>
            </a:pPr>
            <a:r>
              <a:rPr lang="en-US" sz="1800" dirty="0"/>
              <a:t>Income tax %40                                             </a:t>
            </a:r>
            <a:r>
              <a:rPr lang="en-US" sz="1800" u="sng" dirty="0"/>
              <a:t>YTM= Coupon Rate= %10</a:t>
            </a:r>
          </a:p>
          <a:p>
            <a:pPr marL="0" indent="0">
              <a:buNone/>
            </a:pPr>
            <a:r>
              <a:rPr lang="en-US" sz="1800" dirty="0"/>
              <a:t>Face Value $1000                                          After Tax Income= $100-$40= $60</a:t>
            </a:r>
          </a:p>
          <a:p>
            <a:pPr marL="0" indent="0">
              <a:buNone/>
            </a:pPr>
            <a:r>
              <a:rPr lang="en-US" sz="1800" dirty="0"/>
              <a:t>Resale Price $1000                                       </a:t>
            </a:r>
            <a:r>
              <a:rPr lang="en-US" sz="1800" b="1" u="sng" dirty="0"/>
              <a:t>Actual Return= %6</a:t>
            </a:r>
          </a:p>
          <a:p>
            <a:pPr marL="0" indent="0">
              <a:buNone/>
            </a:pPr>
            <a:r>
              <a:rPr lang="en-US" sz="1800" dirty="0"/>
              <a:t>Coupon Payment $100</a:t>
            </a:r>
          </a:p>
        </p:txBody>
      </p:sp>
      <p:sp>
        <p:nvSpPr>
          <p:cNvPr id="5" name="Content Placeholder 4">
            <a:extLst>
              <a:ext uri="{FF2B5EF4-FFF2-40B4-BE49-F238E27FC236}">
                <a16:creationId xmlns:a16="http://schemas.microsoft.com/office/drawing/2014/main" id="{819CE887-4B5A-4661-8A47-765009F4EE98}"/>
              </a:ext>
            </a:extLst>
          </p:cNvPr>
          <p:cNvSpPr>
            <a:spLocks noGrp="1"/>
          </p:cNvSpPr>
          <p:nvPr>
            <p:ph idx="13"/>
          </p:nvPr>
        </p:nvSpPr>
        <p:spPr/>
        <p:txBody>
          <a:bodyPr/>
          <a:lstStyle/>
          <a:p>
            <a:pPr marL="0" lvl="0" indent="0">
              <a:buNone/>
            </a:pPr>
            <a:r>
              <a:rPr lang="en-US" sz="1800" b="1" dirty="0">
                <a:solidFill>
                  <a:srgbClr val="007FA3"/>
                </a:solidFill>
              </a:rPr>
              <a:t>Municipal Bond</a:t>
            </a:r>
          </a:p>
          <a:p>
            <a:pPr marL="0" lvl="0" indent="0">
              <a:buNone/>
            </a:pPr>
            <a:r>
              <a:rPr lang="en-US" sz="1800" dirty="0">
                <a:solidFill>
                  <a:prstClr val="black"/>
                </a:solidFill>
              </a:rPr>
              <a:t>Income tax %0                                             </a:t>
            </a:r>
            <a:r>
              <a:rPr lang="en-US" sz="1800" u="sng" dirty="0">
                <a:solidFill>
                  <a:prstClr val="black"/>
                </a:solidFill>
              </a:rPr>
              <a:t>YTM= Coupon Rate= %8</a:t>
            </a:r>
          </a:p>
          <a:p>
            <a:pPr marL="0" lvl="0" indent="0">
              <a:buNone/>
            </a:pPr>
            <a:r>
              <a:rPr lang="en-US" sz="1800" dirty="0">
                <a:solidFill>
                  <a:prstClr val="black"/>
                </a:solidFill>
              </a:rPr>
              <a:t>Face Value $1000                                        Tax- </a:t>
            </a:r>
            <a:r>
              <a:rPr lang="en-US" sz="1800">
                <a:solidFill>
                  <a:prstClr val="black"/>
                </a:solidFill>
              </a:rPr>
              <a:t>Exempt Income= </a:t>
            </a:r>
            <a:r>
              <a:rPr lang="en-US" sz="1800" dirty="0">
                <a:solidFill>
                  <a:prstClr val="black"/>
                </a:solidFill>
              </a:rPr>
              <a:t>$80</a:t>
            </a:r>
          </a:p>
          <a:p>
            <a:pPr marL="0" lvl="0" indent="0">
              <a:buNone/>
            </a:pPr>
            <a:r>
              <a:rPr lang="en-US" sz="1800" dirty="0">
                <a:solidFill>
                  <a:prstClr val="black"/>
                </a:solidFill>
              </a:rPr>
              <a:t>Resale Price $1000                                      </a:t>
            </a:r>
            <a:r>
              <a:rPr lang="en-US" sz="1800" b="1" u="sng" dirty="0">
                <a:solidFill>
                  <a:prstClr val="black"/>
                </a:solidFill>
              </a:rPr>
              <a:t>Actual Return= %8</a:t>
            </a:r>
          </a:p>
          <a:p>
            <a:pPr marL="0" lvl="0" indent="0">
              <a:buNone/>
            </a:pPr>
            <a:r>
              <a:rPr lang="en-US" sz="1800" dirty="0">
                <a:solidFill>
                  <a:prstClr val="black"/>
                </a:solidFill>
              </a:rPr>
              <a:t>Coupon Payment $80</a:t>
            </a:r>
          </a:p>
          <a:p>
            <a:endParaRPr lang="en-US" dirty="0"/>
          </a:p>
        </p:txBody>
      </p:sp>
    </p:spTree>
    <p:extLst>
      <p:ext uri="{BB962C8B-B14F-4D97-AF65-F5344CB8AC3E}">
        <p14:creationId xmlns:p14="http://schemas.microsoft.com/office/powerpoint/2010/main" val="329518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In this chapter, we examine the sources and causes of fluctuations in interest rates relative to one another and look at a number of theories that explain these fluctuations.</a:t>
            </a:r>
            <a:endParaRPr lang="en-US" sz="2000" dirty="0"/>
          </a:p>
        </p:txBody>
      </p:sp>
    </p:spTree>
    <p:extLst>
      <p:ext uri="{BB962C8B-B14F-4D97-AF65-F5344CB8AC3E}">
        <p14:creationId xmlns:p14="http://schemas.microsoft.com/office/powerpoint/2010/main" val="291143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Interest Rates on Municipal and Treasury Bonds</a:t>
            </a:r>
          </a:p>
        </p:txBody>
      </p:sp>
      <p:pic>
        <p:nvPicPr>
          <p:cNvPr id="5" name="Picture 2" descr="The first graph is for market for municipal bonds. The vertical axis is labeled “Price of Bonds, P” and the horizontal axis is labeled “Quantity of Municipal Bonds.” The line for supply S m slopes upward from the lower left corner to the upper right corner. The line for demand D M sub 1 slopes downward from the upper left corner to the lower right corner intersecting the line for S m at, price equals P M sub 1. A line sub parallel to the line for D M sub 1 on the right shows the new demand curve D M sub 2. This line intersects the line for S m at, price equals P M sub 2. A right arrow from D M sub 1 to D M sub 2 depicts the left shift in demand. An up arrow from the line at P M sub 1 to the line at P M sub 2 depicts the change in the equilibrium point. The second graph is for the market for treasury bonds. The vertical axis is labeled “Price of Bonds, P” and the horizontal axis is labeled “Quantity of Treasury Bonds.” The line for supply S T slopes upward from the lower left corner to the upper right corner. The line for demand D T sub 1 slopes downward from the upper left corner to the lower right corner intersecting the line for S T at, price equals P T1. A line sub parallel to the line for D T sub 1 on the left shows the new demand curve D T2. This line intersects the line for S T at price equals P T sub 2. A left arrow from D T sub 1 to D T2 depicts the right shift in demand. A down arrow from the line at P T1 to the line at P T sub 2 depicts the change in the equilibrium point.&#10;The three steps shown in the graph are:&#10;Step 1. Tax-free status shifts the demand for municipal bonds to the right . . .&#10;Step 2. and shifts the demand for Treasury bonds to the left . . .&#10;Step 3. with the result that municipal bonds end up with a higher price and a lower interest rate than on Treasury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56" y="1752600"/>
            <a:ext cx="8476488" cy="41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9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9760-5966-4D4A-A57E-A18F4F4069A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FC28251-0A16-4B98-AEB6-CED8B4447C60}"/>
              </a:ext>
            </a:extLst>
          </p:cNvPr>
          <p:cNvSpPr>
            <a:spLocks noGrp="1"/>
          </p:cNvSpPr>
          <p:nvPr>
            <p:ph idx="1"/>
          </p:nvPr>
        </p:nvSpPr>
        <p:spPr/>
        <p:txBody>
          <a:bodyPr/>
          <a:lstStyle/>
          <a:p>
            <a:r>
              <a:rPr lang="en-US" sz="2000" dirty="0"/>
              <a:t>Risk structure of interest rates (the relationships among interest rates on bonds with the same maturity) is explained by three factors: </a:t>
            </a:r>
          </a:p>
          <a:p>
            <a:pPr lvl="1"/>
            <a:r>
              <a:rPr lang="en-US" sz="2000" dirty="0"/>
              <a:t>default risk, liquidity, and the income tax treatment of a bond’s interest payments. </a:t>
            </a:r>
          </a:p>
          <a:p>
            <a:r>
              <a:rPr lang="en-US" sz="2000" dirty="0"/>
              <a:t>As a bond’s default risk increases, the risk premium on that bond (the spread between its interest rate and the interest rate on a default-free Treasury bond) rises. </a:t>
            </a:r>
          </a:p>
          <a:p>
            <a:r>
              <a:rPr lang="en-US" sz="2000" dirty="0"/>
              <a:t>The greater liquidity of Treasury bonds also explains why their interest rates are lower than those on less liquid bonds. </a:t>
            </a:r>
          </a:p>
          <a:p>
            <a:r>
              <a:rPr lang="en-US" sz="2000" dirty="0"/>
              <a:t>If a bond has a favor-able tax treatment, as do municipal bonds, whose interest payments are exempt from federal income taxes, its interest rate will be lower.</a:t>
            </a:r>
          </a:p>
          <a:p>
            <a:endParaRPr lang="en-US" dirty="0"/>
          </a:p>
        </p:txBody>
      </p:sp>
    </p:spTree>
    <p:extLst>
      <p:ext uri="{BB962C8B-B14F-4D97-AF65-F5344CB8AC3E}">
        <p14:creationId xmlns:p14="http://schemas.microsoft.com/office/powerpoint/2010/main" val="273442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Effects of the Obama Tax Increase on Bond Interest Rates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In 2013, Congress approved legislation favored by the Obama administration to increase the income tax rate on high-income taxpayers from 35% to 39%. Consistent with supply and demand analysis, the increase in income tax rates for wealthy people helped to lower the interest rates on municipal bonds relative to the interest rate on Treasury bonds.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Rates </a:t>
            </a:r>
            <a:r>
              <a:rPr lang="en-US" sz="2000" b="0" dirty="0">
                <a:ea typeface="ヒラギノ角ゴ Pro W3" charset="-128"/>
              </a:rPr>
              <a:t>(1 of 4)</a:t>
            </a:r>
            <a:endParaRPr lang="en-US" b="0" dirty="0"/>
          </a:p>
        </p:txBody>
      </p:sp>
      <p:sp>
        <p:nvSpPr>
          <p:cNvPr id="3" name="Content Placeholder 2"/>
          <p:cNvSpPr>
            <a:spLocks noGrp="1"/>
          </p:cNvSpPr>
          <p:nvPr>
            <p:ph idx="1"/>
          </p:nvPr>
        </p:nvSpPr>
        <p:spPr/>
        <p:txBody>
          <a:bodyPr/>
          <a:lstStyle/>
          <a:p>
            <a:r>
              <a:rPr lang="en-US" sz="2000" dirty="0"/>
              <a:t>We have seen how risk, liquidity, and tax considerations (collectively embedded in the risk structure) can influence interest rates. </a:t>
            </a:r>
          </a:p>
          <a:p>
            <a:r>
              <a:rPr lang="en-US" sz="2000" dirty="0"/>
              <a:t>Another factor that influences the interest rate on a bond is its term to maturity: </a:t>
            </a:r>
          </a:p>
          <a:p>
            <a:pPr lvl="1"/>
            <a:r>
              <a:rPr lang="en-US" sz="2000" dirty="0"/>
              <a:t>B</a:t>
            </a:r>
            <a:r>
              <a:rPr lang="en-US" sz="2000" dirty="0">
                <a:ea typeface="ヒラギノ角ゴ Pro W3" charset="-128"/>
              </a:rPr>
              <a:t>onds with identical risk, liquidity, and tax characteristics may have different interest rates because the </a:t>
            </a:r>
            <a:r>
              <a:rPr lang="en-US" sz="2000" b="1" dirty="0">
                <a:ea typeface="ヒラギノ角ゴ Pro W3" charset="-128"/>
              </a:rPr>
              <a:t>time remaining to maturity</a:t>
            </a:r>
            <a:r>
              <a:rPr lang="en-US" sz="2000" dirty="0">
                <a:ea typeface="ヒラギノ角ゴ Pro W3" charset="-128"/>
              </a:rPr>
              <a:t> is different.</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a:ea typeface="ヒラギノ角ゴ Pro W3" charset="-128"/>
              </a:rPr>
              <a:t>Rates</a:t>
            </a:r>
            <a:r>
              <a:rPr lang="en-US" b="0">
                <a:ea typeface="ヒラギノ角ゴ Pro W3" charset="-128"/>
              </a:rPr>
              <a:t> </a:t>
            </a:r>
            <a:r>
              <a:rPr lang="en-US" sz="2000" b="0">
                <a:ea typeface="ヒラギノ角ゴ Pro W3" charset="-128"/>
              </a:rPr>
              <a:t>(2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r>
              <a:rPr lang="en-US" sz="2000" b="1" dirty="0">
                <a:ea typeface="ヒラギノ角ゴ Pro W3" charset="-128"/>
              </a:rPr>
              <a:t>Yield curve</a:t>
            </a:r>
            <a:r>
              <a:rPr lang="en-US" sz="2000" dirty="0">
                <a:ea typeface="ヒラギノ角ゴ Pro W3" charset="-128"/>
              </a:rPr>
              <a:t>: a plot of the yield on bonds with differing terms to maturity but the same risk, liquidity, and tax considerations.</a:t>
            </a:r>
          </a:p>
          <a:p>
            <a:pPr marL="0" indent="0">
              <a:buNone/>
            </a:pPr>
            <a:endParaRPr lang="en-US" sz="2000" dirty="0">
              <a:ea typeface="ヒラギノ角ゴ Pro W3" charset="-128"/>
            </a:endParaRPr>
          </a:p>
          <a:p>
            <a:pPr lvl="1"/>
            <a:r>
              <a:rPr lang="en-US" sz="2000" b="1" dirty="0">
                <a:ea typeface="ヒラギノ角ゴ Pro W3" charset="-128"/>
              </a:rPr>
              <a:t>Upward-sloping</a:t>
            </a:r>
            <a:r>
              <a:rPr lang="en-US" sz="2000" dirty="0">
                <a:ea typeface="ヒラギノ角ゴ Pro W3" charset="-128"/>
              </a:rPr>
              <a:t>:</a:t>
            </a:r>
            <a:r>
              <a:rPr lang="en-US" sz="2000" dirty="0">
                <a:ea typeface="ヒラギノ角ゴ Pro W3" charset="-128"/>
                <a:sym typeface="MT Symbol" pitchFamily="82" charset="2"/>
              </a:rPr>
              <a:t> long-term rates are above </a:t>
            </a:r>
            <a:br>
              <a:rPr lang="en-US" sz="2000" dirty="0">
                <a:ea typeface="ヒラギノ角ゴ Pro W3" charset="-128"/>
                <a:sym typeface="MT Symbol" pitchFamily="82" charset="2"/>
              </a:rPr>
            </a:br>
            <a:r>
              <a:rPr lang="en-US" sz="2000" dirty="0">
                <a:ea typeface="ヒラギノ角ゴ Pro W3" charset="-128"/>
                <a:sym typeface="MT Symbol" pitchFamily="82" charset="2"/>
              </a:rPr>
              <a:t>short-term rates</a:t>
            </a:r>
          </a:p>
          <a:p>
            <a:pPr lvl="1"/>
            <a:r>
              <a:rPr lang="en-US" sz="2000" b="1" dirty="0">
                <a:ea typeface="ヒラギノ角ゴ Pro W3" charset="-128"/>
              </a:rPr>
              <a:t>Flat</a:t>
            </a:r>
            <a:r>
              <a:rPr lang="en-US" sz="2000" dirty="0">
                <a:ea typeface="ヒラギノ角ゴ Pro W3" charset="-128"/>
              </a:rPr>
              <a:t>: </a:t>
            </a:r>
            <a:r>
              <a:rPr lang="en-US" sz="2000" dirty="0">
                <a:ea typeface="ヒラギノ角ゴ Pro W3" charset="-128"/>
                <a:sym typeface="MT Symbol" pitchFamily="82" charset="2"/>
              </a:rPr>
              <a:t>short- and long-term rates are the same</a:t>
            </a:r>
          </a:p>
          <a:p>
            <a:pPr lvl="1"/>
            <a:r>
              <a:rPr lang="en-US" sz="2000" b="1" dirty="0">
                <a:ea typeface="ヒラギノ角ゴ Pro W3" charset="-128"/>
              </a:rPr>
              <a:t>Downward-sloping (Inverted)</a:t>
            </a:r>
            <a:r>
              <a:rPr lang="en-US" sz="2000" dirty="0">
                <a:ea typeface="ヒラギノ角ゴ Pro W3" charset="-128"/>
              </a:rPr>
              <a:t>: </a:t>
            </a:r>
            <a:r>
              <a:rPr lang="en-US" sz="2000" dirty="0">
                <a:ea typeface="ヒラギノ角ゴ Pro W3" charset="-128"/>
                <a:sym typeface="MT Symbol" pitchFamily="82" charset="2"/>
              </a:rPr>
              <a:t>long-term rates are below short-term rates</a:t>
            </a:r>
          </a:p>
          <a:p>
            <a:pPr lvl="1"/>
            <a:endParaRPr lang="en-US" sz="2000" dirty="0">
              <a:ea typeface="ヒラギノ角ゴ Pro W3" charset="-128"/>
              <a:sym typeface="MT Symbol" pitchFamily="82" charset="2"/>
            </a:endParaRPr>
          </a:p>
          <a:p>
            <a:r>
              <a:rPr lang="en-US" sz="2000" dirty="0"/>
              <a:t>Yield curve describes the </a:t>
            </a:r>
            <a:r>
              <a:rPr lang="en-US" sz="2000" b="1" dirty="0"/>
              <a:t>term structure of interest rates </a:t>
            </a:r>
            <a:r>
              <a:rPr lang="en-US" sz="2000" dirty="0"/>
              <a:t>for particular types of bonds, such as government bonds. </a:t>
            </a:r>
          </a:p>
          <a:p>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C044-3A48-4200-873D-0AA27A7653CD}"/>
              </a:ext>
            </a:extLst>
          </p:cNvPr>
          <p:cNvSpPr>
            <a:spLocks noGrp="1"/>
          </p:cNvSpPr>
          <p:nvPr>
            <p:ph type="title"/>
          </p:nvPr>
        </p:nvSpPr>
        <p:spPr/>
        <p:txBody>
          <a:bodyPr/>
          <a:lstStyle/>
          <a:p>
            <a:r>
              <a:rPr lang="en-US" dirty="0"/>
              <a:t>Yield Curve</a:t>
            </a:r>
            <a:r>
              <a:rPr lang="en-US" sz="2000" b="0" dirty="0"/>
              <a:t> (January 2019)</a:t>
            </a:r>
            <a:endParaRPr lang="en-US" b="0" dirty="0"/>
          </a:p>
        </p:txBody>
      </p:sp>
      <p:graphicFrame>
        <p:nvGraphicFramePr>
          <p:cNvPr id="6" name="Content Placeholder 5">
            <a:extLst>
              <a:ext uri="{FF2B5EF4-FFF2-40B4-BE49-F238E27FC236}">
                <a16:creationId xmlns:a16="http://schemas.microsoft.com/office/drawing/2014/main" id="{8CFD11B9-6961-4647-9B57-7148FD496BDD}"/>
              </a:ext>
            </a:extLst>
          </p:cNvPr>
          <p:cNvGraphicFramePr>
            <a:graphicFrameLocks noGrp="1"/>
          </p:cNvGraphicFramePr>
          <p:nvPr>
            <p:ph idx="1"/>
            <p:extLst>
              <p:ext uri="{D42A27DB-BD31-4B8C-83A1-F6EECF244321}">
                <p14:modId xmlns:p14="http://schemas.microsoft.com/office/powerpoint/2010/main" val="29000895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01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CBE1-7777-4D65-A9A4-2A02BB126077}"/>
              </a:ext>
            </a:extLst>
          </p:cNvPr>
          <p:cNvSpPr>
            <a:spLocks noGrp="1"/>
          </p:cNvSpPr>
          <p:nvPr>
            <p:ph type="title"/>
          </p:nvPr>
        </p:nvSpPr>
        <p:spPr/>
        <p:txBody>
          <a:bodyPr/>
          <a:lstStyle/>
          <a:p>
            <a:r>
              <a:rPr lang="en-US" dirty="0"/>
              <a:t>Yield Curve </a:t>
            </a:r>
            <a:r>
              <a:rPr lang="en-US" sz="2000" dirty="0"/>
              <a:t>(March 2007)</a:t>
            </a:r>
          </a:p>
        </p:txBody>
      </p:sp>
      <p:graphicFrame>
        <p:nvGraphicFramePr>
          <p:cNvPr id="6" name="Content Placeholder 5">
            <a:extLst>
              <a:ext uri="{FF2B5EF4-FFF2-40B4-BE49-F238E27FC236}">
                <a16:creationId xmlns:a16="http://schemas.microsoft.com/office/drawing/2014/main" id="{F6F1301E-4A17-45BE-8BAF-1FE7A950F7D4}"/>
              </a:ext>
            </a:extLst>
          </p:cNvPr>
          <p:cNvGraphicFramePr>
            <a:graphicFrameLocks noGrp="1"/>
          </p:cNvGraphicFramePr>
          <p:nvPr>
            <p:ph idx="1"/>
            <p:extLst>
              <p:ext uri="{D42A27DB-BD31-4B8C-83A1-F6EECF244321}">
                <p14:modId xmlns:p14="http://schemas.microsoft.com/office/powerpoint/2010/main" val="27501289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073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ABC7-14D4-4F9C-9CEF-33406A688AC3}"/>
              </a:ext>
            </a:extLst>
          </p:cNvPr>
          <p:cNvSpPr>
            <a:spLocks noGrp="1"/>
          </p:cNvSpPr>
          <p:nvPr>
            <p:ph type="title"/>
          </p:nvPr>
        </p:nvSpPr>
        <p:spPr/>
        <p:txBody>
          <a:bodyPr/>
          <a:lstStyle/>
          <a:p>
            <a:r>
              <a:rPr lang="en-US" dirty="0"/>
              <a:t>Yield Curve </a:t>
            </a:r>
            <a:r>
              <a:rPr lang="en-US" sz="2000" b="0" dirty="0"/>
              <a:t>(One Day Before and After Lehman’s Collapse)</a:t>
            </a:r>
          </a:p>
        </p:txBody>
      </p:sp>
      <p:graphicFrame>
        <p:nvGraphicFramePr>
          <p:cNvPr id="6" name="Content Placeholder 5">
            <a:extLst>
              <a:ext uri="{FF2B5EF4-FFF2-40B4-BE49-F238E27FC236}">
                <a16:creationId xmlns:a16="http://schemas.microsoft.com/office/drawing/2014/main" id="{08AD53B8-034A-4A2F-93F8-9D5BA8090724}"/>
              </a:ext>
            </a:extLst>
          </p:cNvPr>
          <p:cNvGraphicFramePr>
            <a:graphicFrameLocks noGrp="1"/>
          </p:cNvGraphicFramePr>
          <p:nvPr>
            <p:ph idx="1"/>
            <p:extLst>
              <p:ext uri="{D42A27DB-BD31-4B8C-83A1-F6EECF244321}">
                <p14:modId xmlns:p14="http://schemas.microsoft.com/office/powerpoint/2010/main" val="9978264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23B546D-57DE-4BA9-9C7C-1B43F29807FB}"/>
              </a:ext>
            </a:extLst>
          </p:cNvPr>
          <p:cNvSpPr txBox="1"/>
          <p:nvPr/>
        </p:nvSpPr>
        <p:spPr>
          <a:xfrm>
            <a:off x="1524000" y="2057400"/>
            <a:ext cx="3276600" cy="1077218"/>
          </a:xfrm>
          <a:prstGeom prst="rect">
            <a:avLst/>
          </a:prstGeom>
          <a:noFill/>
        </p:spPr>
        <p:txBody>
          <a:bodyPr wrap="square" rtlCol="0">
            <a:spAutoFit/>
          </a:bodyPr>
          <a:lstStyle/>
          <a:p>
            <a:r>
              <a:rPr lang="en-US" sz="1600" dirty="0"/>
              <a:t>The day after the collapse of Lehman Brothers, Fed suddenly reduced short-term interest rate to nearly zero percent.</a:t>
            </a:r>
          </a:p>
        </p:txBody>
      </p:sp>
    </p:spTree>
    <p:extLst>
      <p:ext uri="{BB962C8B-B14F-4D97-AF65-F5344CB8AC3E}">
        <p14:creationId xmlns:p14="http://schemas.microsoft.com/office/powerpoint/2010/main" val="280734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a:ea typeface="ヒラギノ角ゴ Pro W3" charset="-128"/>
              </a:rPr>
              <a:t>Rates</a:t>
            </a:r>
            <a:r>
              <a:rPr lang="en-US" b="0">
                <a:ea typeface="ヒラギノ角ゴ Pro W3" charset="-128"/>
              </a:rPr>
              <a:t> </a:t>
            </a:r>
            <a:r>
              <a:rPr lang="en-US" sz="2000" b="0">
                <a:ea typeface="ヒラギノ角ゴ Pro W3" charset="-128"/>
              </a:rPr>
              <a:t>(3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40000"/>
              </a:spcBef>
              <a:buNone/>
            </a:pPr>
            <a:r>
              <a:rPr lang="en-US" sz="2000" dirty="0">
                <a:ea typeface="ヒラギノ角ゴ Pro W3" charset="-128"/>
              </a:rPr>
              <a:t>The theory of the term structure of interest rates must explain the following facts:</a:t>
            </a:r>
          </a:p>
          <a:p>
            <a:pPr marL="811213" lvl="1" indent="-460375">
              <a:spcBef>
                <a:spcPct val="40000"/>
              </a:spcBef>
              <a:buFontTx/>
              <a:buAutoNum type="arabicPeriod"/>
              <a:tabLst>
                <a:tab pos="746125" algn="l"/>
              </a:tabLst>
            </a:pPr>
            <a:r>
              <a:rPr lang="en-US" sz="2000" dirty="0">
                <a:ea typeface="ヒラギノ角ゴ Pro W3" charset="-128"/>
              </a:rPr>
              <a:t>Interest rates on bonds of different maturities move together over time.</a:t>
            </a:r>
          </a:p>
          <a:p>
            <a:pPr marL="811213" lvl="1" indent="-460375">
              <a:spcBef>
                <a:spcPct val="40000"/>
              </a:spcBef>
              <a:buFontTx/>
              <a:buAutoNum type="arabicPeriod"/>
              <a:tabLst>
                <a:tab pos="746125" algn="l"/>
              </a:tabLst>
            </a:pPr>
            <a:r>
              <a:rPr lang="en-US" sz="2000" dirty="0">
                <a:ea typeface="ヒラギノ角ゴ Pro W3" charset="-128"/>
              </a:rPr>
              <a:t>When short-term interest rates are low, yield curves are more likely to have an upward slope; when short-term rates are high, yield curves are more likely to slope downward and be inverted.</a:t>
            </a:r>
          </a:p>
          <a:p>
            <a:pPr marL="811213" lvl="1" indent="-460375">
              <a:spcBef>
                <a:spcPct val="40000"/>
              </a:spcBef>
              <a:buFontTx/>
              <a:buAutoNum type="arabicPeriod"/>
              <a:tabLst>
                <a:tab pos="746125" algn="l"/>
              </a:tabLst>
            </a:pPr>
            <a:r>
              <a:rPr lang="en-US" sz="2000" dirty="0">
                <a:ea typeface="ヒラギノ角ゴ Pro W3" charset="-128"/>
              </a:rPr>
              <a:t>Yield curves almost always slope upward.</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Term Structure of Interest </a:t>
            </a:r>
            <a:r>
              <a:rPr lang="en-US">
                <a:ea typeface="ヒラギノ角ゴ Pro W3" charset="-128"/>
              </a:rPr>
              <a:t>Rates</a:t>
            </a:r>
            <a:r>
              <a:rPr lang="en-US" b="0">
                <a:ea typeface="ヒラギノ角ゴ Pro W3" charset="-128"/>
              </a:rPr>
              <a:t> </a:t>
            </a:r>
            <a:r>
              <a:rPr lang="en-US" sz="2000" b="0">
                <a:ea typeface="ヒラギノ角ゴ Pro W3" charset="-128"/>
              </a:rPr>
              <a:t>(4 </a:t>
            </a:r>
            <a:r>
              <a:rPr lang="en-US" sz="2000" b="0" dirty="0">
                <a:ea typeface="ヒラギノ角ゴ Pro W3" charset="-128"/>
              </a:rPr>
              <a:t>of 4)</a:t>
            </a:r>
            <a:endParaRPr lang="en-US" dirty="0"/>
          </a:p>
        </p:txBody>
      </p:sp>
      <p:sp>
        <p:nvSpPr>
          <p:cNvPr id="3" name="Content Placeholder 2"/>
          <p:cNvSpPr>
            <a:spLocks noGrp="1"/>
          </p:cNvSpPr>
          <p:nvPr>
            <p:ph idx="1"/>
          </p:nvPr>
        </p:nvSpPr>
        <p:spPr/>
        <p:txBody>
          <a:bodyPr/>
          <a:lstStyle/>
          <a:p>
            <a:pPr marL="0" indent="0">
              <a:spcBef>
                <a:spcPct val="50000"/>
              </a:spcBef>
              <a:buNone/>
            </a:pPr>
            <a:r>
              <a:rPr lang="en-US" sz="2000" dirty="0"/>
              <a:t>Three theories have been put forward to explain the </a:t>
            </a:r>
            <a:r>
              <a:rPr lang="en-US" sz="2000" b="1" dirty="0"/>
              <a:t>term structure of interest rates</a:t>
            </a:r>
            <a:r>
              <a:rPr lang="en-US" sz="2000" dirty="0"/>
              <a:t>—that is, the relationships among interest rates on bonds of different maturities reflected in yield curve patterns</a:t>
            </a:r>
            <a:r>
              <a:rPr lang="en-US" sz="2000" dirty="0">
                <a:ea typeface="ヒラギノ角ゴ Pro W3" charset="-128"/>
              </a:rPr>
              <a:t>:</a:t>
            </a:r>
          </a:p>
          <a:p>
            <a:pPr marL="0" indent="0">
              <a:spcBef>
                <a:spcPct val="50000"/>
              </a:spcBef>
              <a:buNone/>
            </a:pPr>
            <a:endParaRPr lang="en-US" sz="2000" dirty="0">
              <a:ea typeface="ヒラギノ角ゴ Pro W3" charset="-128"/>
            </a:endParaRPr>
          </a:p>
          <a:p>
            <a:pPr marL="813816" lvl="1" indent="-457200">
              <a:spcBef>
                <a:spcPct val="50000"/>
              </a:spcBef>
              <a:buFontTx/>
              <a:buAutoNum type="arabicPeriod"/>
            </a:pPr>
            <a:r>
              <a:rPr lang="en-US" sz="2000" dirty="0">
                <a:ea typeface="ヒラギノ角ゴ Pro W3" charset="-128"/>
              </a:rPr>
              <a:t>Expectations theory explains the first two facts but not the third.</a:t>
            </a:r>
          </a:p>
          <a:p>
            <a:pPr marL="813816" lvl="1" indent="-457200">
              <a:spcBef>
                <a:spcPct val="50000"/>
              </a:spcBef>
              <a:buFontTx/>
              <a:buAutoNum type="arabicPeriod"/>
            </a:pPr>
            <a:r>
              <a:rPr lang="en-US" sz="2000" dirty="0">
                <a:ea typeface="ヒラギノ角ゴ Pro W3" charset="-128"/>
              </a:rPr>
              <a:t>Segmented markets theory explains the third fact but not the first two.</a:t>
            </a:r>
          </a:p>
          <a:p>
            <a:pPr marL="813816" lvl="1" indent="-457200">
              <a:spcBef>
                <a:spcPct val="50000"/>
              </a:spcBef>
              <a:buFontTx/>
              <a:buAutoNum type="arabicPeriod"/>
            </a:pPr>
            <a:r>
              <a:rPr lang="en-US" sz="2000" dirty="0">
                <a:ea typeface="ヒラギノ角ゴ Pro W3" charset="-128"/>
              </a:rPr>
              <a:t>Liquidity premium theory combines the two theories to explain all three facts.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Identify and explain three factors explaining the risk structure of interest rates.</a:t>
            </a:r>
          </a:p>
          <a:p>
            <a:r>
              <a:rPr lang="en-US" sz="2000" dirty="0">
                <a:ea typeface="ヒラギノ角ゴ Pro W3" charset="-128"/>
              </a:rPr>
              <a:t>List and explain the three theories of why interest rates vary across maturities.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4 Movements over Time of Interest Rates on U.S. Government Bonds with Different Maturities</a:t>
            </a:r>
          </a:p>
        </p:txBody>
      </p:sp>
      <p:pic>
        <p:nvPicPr>
          <p:cNvPr id="5" name="Picture 2" descr="The vertical axis is labeled &quot;Interest Rate (percent annual rate)&quot; and ranges from 0 to 16 in increments of 2. The horizontal axis lists dates from 1950 to 2015 in 5-year increments. The lines for 20-year bond averages, three-to five-year averages, and three-month bills (Short-Term) show fluctuating trend over the year and show almost similar pattern. The line for three-month bills (Short-Term) begins at 1 percent for 1950 and falls to 0.5 percent for 1955. The line increases to 3 percent by 1960 and with quick fluctuation reaches 6 percent by 1970, 8 percent by 1980, and to a peak value of 15 percent by 1983. The line declines thereafter and falls to 6 percent by 1990, 5 percent by 2000, and to 0 percent by 2010. The line remains unchanged thereafter. The line for three-to five-year averages begins at 2.25 percent for 1950 and falls to 2.0 percent for 1955. The line increases to 3 percent by 1960 and with quick fluctuation reaches 6 percent by 1970, 8 percent by 1980, and to a peak value of 15 percent by 1983. The line declines thereafter and falls to 6 percent by 1990, 5 percent by 2000, and to 2 percent by 2010. The line remains unchanged thereafter.&#10;The line for 20-year bond averages begins at2.5 percent for 1950 and falls to 2.0 percent for 1955. The line increases to 3 percent by 1960 and with quick fluctuation reaches 6 percent by 1970, 8 percent by 1980, and to a peak value of 15 percent by 1983. The line declines thereafter and falls to 6 percent by 1990, and 5 percent by 2000. The line falls further to 3 percent by 2015.&#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6" y="1524000"/>
            <a:ext cx="7333488" cy="42388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92935"/>
            <a:ext cx="8229600" cy="391207"/>
          </a:xfrm>
        </p:spPr>
        <p:txBody>
          <a:bodyPr/>
          <a:lstStyle/>
          <a:p>
            <a:pPr marL="0" indent="0">
              <a:buNone/>
            </a:pPr>
            <a:r>
              <a:rPr lang="en-US" sz="1200" i="1" dirty="0">
                <a:ea typeface="Verdana" pitchFamily="34" charset="0"/>
                <a:cs typeface="Verdana" pitchFamily="34" charset="0"/>
              </a:rPr>
              <a:t>Sources</a:t>
            </a:r>
            <a:r>
              <a:rPr lang="en-US" sz="1200" dirty="0">
                <a:ea typeface="Verdana" pitchFamily="34" charset="0"/>
                <a:cs typeface="Verdana" pitchFamily="34" charset="0"/>
              </a:rPr>
              <a:t>: Federal Reserve Bank of St. Louis FRED database: </a:t>
            </a:r>
            <a:r>
              <a:rPr lang="en-US" sz="1200" dirty="0">
                <a:ea typeface="Verdana" pitchFamily="34" charset="0"/>
                <a:cs typeface="Verdana" pitchFamily="34" charset="0"/>
                <a:hlinkClick r:id="rId3"/>
              </a:rPr>
              <a:t>http://research.stlouisfed.org/fred2/</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409959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(1 of 8)</a:t>
            </a:r>
            <a:endParaRPr lang="en-US" dirty="0"/>
          </a:p>
        </p:txBody>
      </p:sp>
      <p:sp>
        <p:nvSpPr>
          <p:cNvPr id="3" name="Content Placeholder 2"/>
          <p:cNvSpPr>
            <a:spLocks noGrp="1"/>
          </p:cNvSpPr>
          <p:nvPr>
            <p:ph idx="1"/>
          </p:nvPr>
        </p:nvSpPr>
        <p:spPr/>
        <p:txBody>
          <a:bodyPr/>
          <a:lstStyle/>
          <a:p>
            <a:pPr>
              <a:spcAft>
                <a:spcPts val="600"/>
              </a:spcAft>
            </a:pPr>
            <a:r>
              <a:rPr lang="en-US" sz="2000" dirty="0">
                <a:ea typeface="ヒラギノ角ゴ Pro W3" charset="-128"/>
              </a:rPr>
              <a:t>The interest rate on a long-term bond will equal an average of the short-term interest rates that people expect to occur over the life of the long-term bond.</a:t>
            </a:r>
          </a:p>
          <a:p>
            <a:pPr>
              <a:spcAft>
                <a:spcPts val="600"/>
              </a:spcAft>
            </a:pPr>
            <a:r>
              <a:rPr lang="en-US" sz="2000" dirty="0">
                <a:ea typeface="ヒラギノ角ゴ Pro W3" charset="-128"/>
              </a:rPr>
              <a:t> The expectations theory predicts that interest rates on bonds of different maturities differ because </a:t>
            </a:r>
            <a:r>
              <a:rPr lang="en-US" sz="2000" b="1" dirty="0">
                <a:ea typeface="ヒラギノ角ゴ Pro W3" charset="-128"/>
              </a:rPr>
              <a:t>short-term interest rates </a:t>
            </a:r>
            <a:r>
              <a:rPr lang="en-US" sz="2000" dirty="0">
                <a:ea typeface="ヒラギノ角ゴ Pro W3" charset="-128"/>
              </a:rPr>
              <a:t>are </a:t>
            </a:r>
            <a:r>
              <a:rPr lang="en-US" sz="2000" b="1" dirty="0">
                <a:ea typeface="ヒラギノ角ゴ Pro W3" charset="-128"/>
              </a:rPr>
              <a:t>expected</a:t>
            </a:r>
            <a:r>
              <a:rPr lang="en-US" sz="2000" dirty="0">
                <a:ea typeface="ヒラギノ角ゴ Pro W3" charset="-128"/>
              </a:rPr>
              <a:t> to have </a:t>
            </a:r>
            <a:r>
              <a:rPr lang="en-US" sz="2000" b="1" dirty="0">
                <a:ea typeface="ヒラギノ角ゴ Pro W3" charset="-128"/>
              </a:rPr>
              <a:t>different values </a:t>
            </a:r>
            <a:r>
              <a:rPr lang="en-US" sz="2000" dirty="0">
                <a:ea typeface="ヒラギノ角ゴ Pro W3" charset="-128"/>
              </a:rPr>
              <a:t>at future dates</a:t>
            </a:r>
            <a:r>
              <a:rPr lang="en-US" sz="2000" b="1" dirty="0">
                <a:ea typeface="ヒラギノ角ゴ Pro W3" charset="-128"/>
              </a:rPr>
              <a:t>. </a:t>
            </a:r>
          </a:p>
        </p:txBody>
      </p:sp>
    </p:spTree>
    <p:extLst>
      <p:ext uri="{BB962C8B-B14F-4D97-AF65-F5344CB8AC3E}">
        <p14:creationId xmlns:p14="http://schemas.microsoft.com/office/powerpoint/2010/main" val="409959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7DC4-7442-4199-8C77-2B19B3CD2731}"/>
              </a:ext>
            </a:extLst>
          </p:cNvPr>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(2 of 8)</a:t>
            </a:r>
            <a:endParaRPr lang="en-US" dirty="0"/>
          </a:p>
        </p:txBody>
      </p:sp>
      <p:sp>
        <p:nvSpPr>
          <p:cNvPr id="3" name="Content Placeholder 2">
            <a:extLst>
              <a:ext uri="{FF2B5EF4-FFF2-40B4-BE49-F238E27FC236}">
                <a16:creationId xmlns:a16="http://schemas.microsoft.com/office/drawing/2014/main" id="{F67A193B-8725-4D7A-9ED8-7745E511F469}"/>
              </a:ext>
            </a:extLst>
          </p:cNvPr>
          <p:cNvSpPr>
            <a:spLocks noGrp="1"/>
          </p:cNvSpPr>
          <p:nvPr>
            <p:ph idx="1"/>
          </p:nvPr>
        </p:nvSpPr>
        <p:spPr/>
        <p:txBody>
          <a:bodyPr/>
          <a:lstStyle/>
          <a:p>
            <a:pPr marL="0" indent="0">
              <a:spcAft>
                <a:spcPts val="600"/>
              </a:spcAft>
              <a:buNone/>
            </a:pPr>
            <a:r>
              <a:rPr lang="en-US" b="1" dirty="0">
                <a:solidFill>
                  <a:schemeClr val="bg2"/>
                </a:solidFill>
                <a:ea typeface="ヒラギノ角ゴ Pro W3" charset="-128"/>
              </a:rPr>
              <a:t>key Assumption </a:t>
            </a:r>
          </a:p>
          <a:p>
            <a:pPr>
              <a:spcAft>
                <a:spcPts val="600"/>
              </a:spcAft>
            </a:pPr>
            <a:r>
              <a:rPr lang="en-US" sz="2000" dirty="0">
                <a:ea typeface="ヒラギノ角ゴ Pro W3" charset="-128"/>
              </a:rPr>
              <a:t>Buyers of bonds do not prefer bonds of one maturity over another, </a:t>
            </a:r>
          </a:p>
          <a:p>
            <a:pPr lvl="1">
              <a:spcAft>
                <a:spcPts val="600"/>
              </a:spcAft>
            </a:pPr>
            <a:r>
              <a:rPr lang="en-US" sz="2000" dirty="0">
                <a:ea typeface="ヒラギノ角ゴ Pro W3" charset="-128"/>
              </a:rPr>
              <a:t>so they will not hold any quantity of a bond </a:t>
            </a:r>
            <a:r>
              <a:rPr lang="en-US" sz="2000" u="sng" dirty="0">
                <a:ea typeface="ヒラギノ角ゴ Pro W3" charset="-128"/>
              </a:rPr>
              <a:t>if its expected return is less than that of another bond with a different maturity</a:t>
            </a:r>
            <a:r>
              <a:rPr lang="en-US" sz="2000" dirty="0">
                <a:ea typeface="ヒラギノ角ゴ Pro W3" charset="-128"/>
              </a:rPr>
              <a:t>. </a:t>
            </a:r>
          </a:p>
          <a:p>
            <a:pPr>
              <a:spcAft>
                <a:spcPts val="600"/>
              </a:spcAft>
            </a:pPr>
            <a:r>
              <a:rPr lang="en-US" sz="2000" dirty="0">
                <a:ea typeface="ヒラギノ角ゴ Pro W3" charset="-128"/>
              </a:rPr>
              <a:t>Bonds that have this characteristic are said to be </a:t>
            </a:r>
            <a:r>
              <a:rPr lang="en-US" sz="2000" b="1" dirty="0">
                <a:ea typeface="ヒラギノ角ゴ Pro W3" charset="-128"/>
              </a:rPr>
              <a:t>perfect substitutes</a:t>
            </a:r>
            <a:r>
              <a:rPr lang="en-US" sz="2000" dirty="0">
                <a:ea typeface="ヒラギノ角ゴ Pro W3" charset="-128"/>
              </a:rPr>
              <a:t>. </a:t>
            </a:r>
          </a:p>
          <a:p>
            <a:pPr>
              <a:spcAft>
                <a:spcPts val="600"/>
              </a:spcAft>
            </a:pPr>
            <a:r>
              <a:rPr lang="en-US" sz="2000" dirty="0">
                <a:ea typeface="ヒラギノ角ゴ Pro W3" charset="-128"/>
              </a:rPr>
              <a:t>In practice, this means that if bonds with different maturities are perfect substitutes, then the </a:t>
            </a:r>
            <a:r>
              <a:rPr lang="en-US" sz="2000" b="1" dirty="0">
                <a:ea typeface="ヒラギノ角ゴ Pro W3" charset="-128"/>
              </a:rPr>
              <a:t>expected returns on those bonds must be equal</a:t>
            </a:r>
            <a:r>
              <a:rPr lang="en-US" sz="2000" dirty="0">
                <a:ea typeface="ヒラギノ角ゴ Pro W3" charset="-128"/>
              </a:rPr>
              <a:t>. </a:t>
            </a:r>
            <a:endParaRPr lang="en-US" sz="2000" dirty="0"/>
          </a:p>
        </p:txBody>
      </p:sp>
    </p:spTree>
    <p:extLst>
      <p:ext uri="{BB962C8B-B14F-4D97-AF65-F5344CB8AC3E}">
        <p14:creationId xmlns:p14="http://schemas.microsoft.com/office/powerpoint/2010/main" val="100647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(3 of 8)</a:t>
            </a:r>
            <a:endParaRPr lang="en-US" dirty="0"/>
          </a:p>
        </p:txBody>
      </p:sp>
      <p:sp>
        <p:nvSpPr>
          <p:cNvPr id="3" name="Content Placeholder 2"/>
          <p:cNvSpPr>
            <a:spLocks noGrp="1"/>
          </p:cNvSpPr>
          <p:nvPr>
            <p:ph idx="1"/>
          </p:nvPr>
        </p:nvSpPr>
        <p:spPr/>
        <p:txBody>
          <a:bodyPr/>
          <a:lstStyle/>
          <a:p>
            <a:pPr marL="0" indent="0">
              <a:spcBef>
                <a:spcPct val="50000"/>
              </a:spcBef>
              <a:buNone/>
            </a:pPr>
            <a:r>
              <a:rPr lang="en-US" sz="2000" dirty="0">
                <a:ea typeface="ヒラギノ角ゴ Pro W3" charset="-128"/>
              </a:rPr>
              <a:t>An example:</a:t>
            </a:r>
          </a:p>
          <a:p>
            <a:pPr marL="0" indent="0">
              <a:spcBef>
                <a:spcPct val="50000"/>
              </a:spcBef>
              <a:buNone/>
            </a:pPr>
            <a:r>
              <a:rPr lang="en-US" sz="2000" dirty="0"/>
              <a:t>let us consider the following two investment strategies: </a:t>
            </a:r>
          </a:p>
          <a:p>
            <a:pPr marL="944118" lvl="1" indent="-457200">
              <a:spcBef>
                <a:spcPct val="50000"/>
              </a:spcBef>
              <a:buAutoNum type="arabicPeriod"/>
            </a:pPr>
            <a:r>
              <a:rPr lang="en-US" sz="2000" dirty="0"/>
              <a:t>Purchase a one-year bond, and when it matures in one year, purchase another one-year bond. </a:t>
            </a:r>
          </a:p>
          <a:p>
            <a:pPr marL="944118" lvl="1" indent="-457200">
              <a:spcBef>
                <a:spcPct val="50000"/>
              </a:spcBef>
              <a:buAutoNum type="arabicPeriod"/>
            </a:pPr>
            <a:r>
              <a:rPr lang="en-US" sz="2000" dirty="0"/>
              <a:t>Purchase a two-year bond and hold it until maturity</a:t>
            </a:r>
            <a:endParaRPr lang="en-US" sz="2000" dirty="0">
              <a:ea typeface="ヒラギノ角ゴ Pro W3" charset="-128"/>
            </a:endParaRPr>
          </a:p>
          <a:p>
            <a:pPr marL="256032" lvl="1" indent="-256032">
              <a:spcBef>
                <a:spcPts val="1500"/>
              </a:spcBef>
              <a:buFont typeface="Arial" charset="0"/>
              <a:buChar char="•"/>
            </a:pPr>
            <a:r>
              <a:rPr lang="en-US" sz="1800" dirty="0">
                <a:ea typeface="ヒラギノ角ゴ Pro W3" charset="-128"/>
              </a:rPr>
              <a:t>Let the current rate on one-year bond be 6%.</a:t>
            </a:r>
          </a:p>
          <a:p>
            <a:pPr marL="256032" lvl="1" indent="-256032">
              <a:spcBef>
                <a:spcPts val="1500"/>
              </a:spcBef>
              <a:buFont typeface="Arial" charset="0"/>
              <a:buChar char="•"/>
            </a:pPr>
            <a:r>
              <a:rPr lang="en-US" sz="1800" dirty="0">
                <a:ea typeface="ヒラギノ角ゴ Pro W3" charset="-128"/>
              </a:rPr>
              <a:t>You expect the interest rate on a one-year bond to be 8% next year.</a:t>
            </a:r>
          </a:p>
          <a:p>
            <a:pPr marL="256032" lvl="1" indent="-256032">
              <a:spcBef>
                <a:spcPts val="1500"/>
              </a:spcBef>
              <a:buFont typeface="Arial" charset="0"/>
              <a:buChar char="•"/>
            </a:pPr>
            <a:r>
              <a:rPr lang="en-US" sz="1800" dirty="0">
                <a:ea typeface="ヒラギノ角ゴ Pro W3" charset="-128"/>
              </a:rPr>
              <a:t>Then the expected return for buying two one-year bonds averages (6% + 8%)/2 = 7%.</a:t>
            </a:r>
          </a:p>
          <a:p>
            <a:pPr marL="256032" lvl="1" indent="-256032">
              <a:spcBef>
                <a:spcPts val="1500"/>
              </a:spcBef>
              <a:buFont typeface="Arial" charset="0"/>
              <a:buChar char="•"/>
            </a:pPr>
            <a:r>
              <a:rPr lang="en-US" sz="1800" dirty="0">
                <a:ea typeface="ヒラギノ角ゴ Pro W3" charset="-128"/>
              </a:rPr>
              <a:t>The interest rate on a two-year bond must be 7% for you to be willing to purchase it.</a:t>
            </a:r>
            <a:endParaRPr lang="en-US" sz="1800" dirty="0"/>
          </a:p>
        </p:txBody>
      </p:sp>
    </p:spTree>
    <p:extLst>
      <p:ext uri="{BB962C8B-B14F-4D97-AF65-F5344CB8AC3E}">
        <p14:creationId xmlns:p14="http://schemas.microsoft.com/office/powerpoint/2010/main" val="4099590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(4 of 8)</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01E0901-E0D5-4F5C-8612-DF1113DAC906}"/>
                  </a:ext>
                </a:extLst>
              </p:cNvPr>
              <p:cNvSpPr>
                <a:spLocks noGrp="1"/>
              </p:cNvSpPr>
              <p:nvPr>
                <p:ph idx="13"/>
              </p:nvPr>
            </p:nvSpPr>
            <p:spPr>
              <a:xfrm>
                <a:off x="381000" y="3653286"/>
                <a:ext cx="8305800" cy="2472878"/>
              </a:xfrm>
            </p:spPr>
            <p:txBody>
              <a:bodyPr/>
              <a:lstStyle/>
              <a:p>
                <a:pPr marL="0" indent="0">
                  <a:buNone/>
                </a:pPr>
                <a:r>
                  <a:rPr lang="en-US" sz="2000" b="1" dirty="0">
                    <a:solidFill>
                      <a:schemeClr val="bg2"/>
                    </a:solidFill>
                  </a:rPr>
                  <a:t>Recap:</a:t>
                </a:r>
              </a:p>
              <a:p>
                <a14:m>
                  <m:oMath xmlns:m="http://schemas.openxmlformats.org/officeDocument/2006/math">
                    <m:r>
                      <a:rPr lang="en-US" sz="1800" b="1" i="1" dirty="0" smtClean="0">
                        <a:latin typeface="Cambria Math" panose="02040503050406030204" pitchFamily="18" charset="0"/>
                      </a:rPr>
                      <m:t>𝑭𝒖𝒕𝒖𝒓𝒆</m:t>
                    </m:r>
                    <m:r>
                      <a:rPr lang="en-US" sz="1800" b="1" i="1" dirty="0" smtClean="0">
                        <a:latin typeface="Cambria Math" panose="02040503050406030204" pitchFamily="18" charset="0"/>
                      </a:rPr>
                      <m:t> </m:t>
                    </m:r>
                    <m:r>
                      <a:rPr lang="en-US" sz="1800" b="1" i="1" dirty="0" smtClean="0">
                        <a:latin typeface="Cambria Math" panose="02040503050406030204" pitchFamily="18" charset="0"/>
                      </a:rPr>
                      <m:t>𝑽𝒂𝒍𝒖𝒆</m:t>
                    </m:r>
                    <m:r>
                      <a:rPr lang="en-US" sz="1800" b="1" i="1" dirty="0" smtClean="0">
                        <a:latin typeface="Cambria Math" panose="02040503050406030204" pitchFamily="18" charset="0"/>
                      </a:rPr>
                      <m:t> </m:t>
                    </m:r>
                    <m:r>
                      <a:rPr lang="en-US" sz="1800" b="1" i="1" dirty="0" smtClean="0">
                        <a:latin typeface="Cambria Math" panose="02040503050406030204" pitchFamily="18" charset="0"/>
                      </a:rPr>
                      <m:t>𝒘𝒉𝒆𝒏</m:t>
                    </m:r>
                    <m:r>
                      <a:rPr lang="en-US" sz="1800" b="1" i="1" dirty="0" smtClean="0">
                        <a:latin typeface="Cambria Math" panose="02040503050406030204" pitchFamily="18" charset="0"/>
                      </a:rPr>
                      <m:t> </m:t>
                    </m:r>
                    <m:r>
                      <a:rPr lang="en-US" sz="1800" b="1" i="1" dirty="0" smtClean="0">
                        <a:latin typeface="Cambria Math" panose="02040503050406030204" pitchFamily="18" charset="0"/>
                      </a:rPr>
                      <m:t>𝒊</m:t>
                    </m:r>
                    <m:r>
                      <a:rPr lang="en-US" sz="1800" b="1" i="1" dirty="0" smtClean="0">
                        <a:latin typeface="Cambria Math" panose="02040503050406030204" pitchFamily="18" charset="0"/>
                      </a:rPr>
                      <m:t> </m:t>
                    </m:r>
                    <m:r>
                      <a:rPr lang="en-US" sz="1800" b="1" i="1" dirty="0" smtClean="0">
                        <a:latin typeface="Cambria Math" panose="02040503050406030204" pitchFamily="18" charset="0"/>
                      </a:rPr>
                      <m:t>𝒅𝒐𝒆𝒔</m:t>
                    </m:r>
                    <m:r>
                      <a:rPr lang="en-US" sz="1800" b="1" i="1" dirty="0" smtClean="0">
                        <a:latin typeface="Cambria Math" panose="02040503050406030204" pitchFamily="18" charset="0"/>
                      </a:rPr>
                      <m:t> </m:t>
                    </m:r>
                    <m:r>
                      <a:rPr lang="en-US" sz="1800" b="1" i="1" dirty="0" smtClean="0">
                        <a:latin typeface="Cambria Math" panose="02040503050406030204" pitchFamily="18" charset="0"/>
                      </a:rPr>
                      <m:t>𝒏𝒐𝒕</m:t>
                    </m:r>
                    <m:r>
                      <a:rPr lang="en-US" sz="1800" b="1" i="1" dirty="0" smtClean="0">
                        <a:latin typeface="Cambria Math" panose="02040503050406030204" pitchFamily="18" charset="0"/>
                      </a:rPr>
                      <m:t> </m:t>
                    </m:r>
                    <m:r>
                      <a:rPr lang="en-US" sz="1800" b="1" i="1" dirty="0" smtClean="0">
                        <a:latin typeface="Cambria Math" panose="02040503050406030204" pitchFamily="18" charset="0"/>
                      </a:rPr>
                      <m:t>𝒄𝒉𝒂𝒏𝒈𝒆</m:t>
                    </m:r>
                    <m:r>
                      <a:rPr lang="en-US" sz="1800" b="1" i="1" dirty="0" smtClean="0">
                        <a:latin typeface="Cambria Math" panose="02040503050406030204" pitchFamily="18" charset="0"/>
                      </a:rPr>
                      <m:t>=</m:t>
                    </m:r>
                    <m:r>
                      <a:rPr lang="en-US" sz="2000" b="1" i="1" smtClean="0">
                        <a:latin typeface="Cambria Math" panose="02040503050406030204" pitchFamily="18" charset="0"/>
                      </a:rPr>
                      <m:t>𝑭𝑽</m:t>
                    </m:r>
                    <m:r>
                      <a:rPr lang="en-US" sz="2000" b="1" i="1" smtClean="0">
                        <a:latin typeface="Cambria Math" panose="02040503050406030204" pitchFamily="18" charset="0"/>
                      </a:rPr>
                      <m:t>=</m:t>
                    </m:r>
                    <m:r>
                      <a:rPr lang="en-US" sz="2000" b="1" i="1" smtClean="0">
                        <a:latin typeface="Cambria Math" panose="02040503050406030204" pitchFamily="18" charset="0"/>
                      </a:rPr>
                      <m:t>𝑷𝑽</m:t>
                    </m:r>
                    <m:r>
                      <a:rPr lang="en-US" sz="2000" b="1" i="1" smtClean="0">
                        <a:latin typeface="Cambria Math" panose="02040503050406030204" pitchFamily="18" charset="0"/>
                      </a:rPr>
                      <m:t> ×</m:t>
                    </m:r>
                    <m:sSup>
                      <m:sSupPr>
                        <m:ctrlPr>
                          <a:rPr lang="en-US" sz="2000" b="1" i="1" smtClean="0">
                            <a:latin typeface="Cambria Math" panose="02040503050406030204" pitchFamily="18" charset="0"/>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𝟏</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𝒊</m:t>
                        </m:r>
                        <m:r>
                          <a:rPr lang="en-US" sz="2000" b="1" i="1" smtClean="0">
                            <a:latin typeface="Cambria Math" panose="02040503050406030204" pitchFamily="18" charset="0"/>
                            <a:ea typeface="Cambria Math" panose="02040503050406030204" pitchFamily="18" charset="0"/>
                          </a:rPr>
                          <m:t>)</m:t>
                        </m:r>
                      </m:e>
                      <m:sup>
                        <m:r>
                          <a:rPr lang="en-US" sz="2000" b="1" i="1" smtClean="0">
                            <a:latin typeface="Cambria Math" panose="02040503050406030204" pitchFamily="18" charset="0"/>
                            <a:ea typeface="Cambria Math" panose="02040503050406030204" pitchFamily="18" charset="0"/>
                          </a:rPr>
                          <m:t>𝒏</m:t>
                        </m:r>
                      </m:sup>
                    </m:sSup>
                  </m:oMath>
                </a14:m>
                <a:endParaRPr lang="en-US" sz="2000" b="1" dirty="0"/>
              </a:p>
              <a:p>
                <a14:m>
                  <m:oMath xmlns:m="http://schemas.openxmlformats.org/officeDocument/2006/math">
                    <m:r>
                      <a:rPr lang="en-US" sz="1800" b="1" i="1" smtClean="0">
                        <a:latin typeface="Cambria Math" panose="02040503050406030204" pitchFamily="18" charset="0"/>
                      </a:rPr>
                      <m:t>𝑭𝒖𝒕𝒖𝒓𝒆</m:t>
                    </m:r>
                    <m:r>
                      <a:rPr lang="en-US" sz="1800" b="1" i="1" smtClean="0">
                        <a:latin typeface="Cambria Math" panose="02040503050406030204" pitchFamily="18" charset="0"/>
                      </a:rPr>
                      <m:t> </m:t>
                    </m:r>
                    <m:r>
                      <a:rPr lang="en-US" sz="1800" b="1" i="1" smtClean="0">
                        <a:latin typeface="Cambria Math" panose="02040503050406030204" pitchFamily="18" charset="0"/>
                      </a:rPr>
                      <m:t>𝑽𝒂𝒍𝒖𝒆</m:t>
                    </m:r>
                    <m:r>
                      <a:rPr lang="en-US" sz="1800" b="1" i="1" smtClean="0">
                        <a:latin typeface="Cambria Math" panose="02040503050406030204" pitchFamily="18" charset="0"/>
                      </a:rPr>
                      <m:t> </m:t>
                    </m:r>
                    <m:r>
                      <a:rPr lang="en-US" sz="1800" b="1" i="1" smtClean="0">
                        <a:latin typeface="Cambria Math" panose="02040503050406030204" pitchFamily="18" charset="0"/>
                      </a:rPr>
                      <m:t>𝒘𝒉𝒆𝒏</m:t>
                    </m:r>
                    <m:r>
                      <a:rPr lang="en-US" sz="1800" b="1" i="1" smtClean="0">
                        <a:latin typeface="Cambria Math" panose="02040503050406030204" pitchFamily="18" charset="0"/>
                      </a:rPr>
                      <m:t> </m:t>
                    </m:r>
                    <m:r>
                      <a:rPr lang="en-US" sz="1800" b="1" i="1" smtClean="0">
                        <a:latin typeface="Cambria Math" panose="02040503050406030204" pitchFamily="18" charset="0"/>
                      </a:rPr>
                      <m:t>𝒊</m:t>
                    </m:r>
                    <m:r>
                      <a:rPr lang="en-US" sz="1800" b="1" i="1" smtClean="0">
                        <a:latin typeface="Cambria Math" panose="02040503050406030204" pitchFamily="18" charset="0"/>
                      </a:rPr>
                      <m:t> </m:t>
                    </m:r>
                    <m:r>
                      <a:rPr lang="en-US" sz="1800" b="1" i="1" smtClean="0">
                        <a:latin typeface="Cambria Math" panose="02040503050406030204" pitchFamily="18" charset="0"/>
                      </a:rPr>
                      <m:t>𝒄𝒉𝒂𝒏𝒈𝒆</m:t>
                    </m:r>
                    <m:r>
                      <a:rPr lang="en-US" sz="1800" b="1" i="1" smtClean="0">
                        <a:latin typeface="Cambria Math" panose="02040503050406030204" pitchFamily="18" charset="0"/>
                      </a:rPr>
                      <m:t> </m:t>
                    </m:r>
                    <m:r>
                      <a:rPr lang="en-US" sz="1800" b="1" i="1" smtClean="0">
                        <a:latin typeface="Cambria Math" panose="02040503050406030204" pitchFamily="18" charset="0"/>
                      </a:rPr>
                      <m:t>𝒊𝒏</m:t>
                    </m:r>
                    <m:r>
                      <a:rPr lang="en-US" sz="1800" b="1" i="1" smtClean="0">
                        <a:latin typeface="Cambria Math" panose="02040503050406030204" pitchFamily="18" charset="0"/>
                      </a:rPr>
                      <m:t> </m:t>
                    </m:r>
                    <m:r>
                      <a:rPr lang="en-US" sz="1800" b="1" i="1" smtClean="0">
                        <a:latin typeface="Cambria Math" panose="02040503050406030204" pitchFamily="18" charset="0"/>
                      </a:rPr>
                      <m:t>𝒅𝒊𝒇𝒇𝒆𝒓𝒆𝒏𝒕</m:t>
                    </m:r>
                    <m:r>
                      <a:rPr lang="en-US" sz="1800" b="1" i="1" smtClean="0">
                        <a:latin typeface="Cambria Math" panose="02040503050406030204" pitchFamily="18" charset="0"/>
                      </a:rPr>
                      <m:t> </m:t>
                    </m:r>
                    <m:r>
                      <a:rPr lang="en-US" sz="1800" b="1" i="1" smtClean="0">
                        <a:latin typeface="Cambria Math" panose="02040503050406030204" pitchFamily="18" charset="0"/>
                      </a:rPr>
                      <m:t>𝒑𝒆𝒓𝒊𝒐𝒅</m:t>
                    </m:r>
                    <m:r>
                      <a:rPr lang="en-US" sz="1800" b="1" i="1" smtClean="0">
                        <a:latin typeface="Cambria Math" panose="02040503050406030204" pitchFamily="18" charset="0"/>
                      </a:rPr>
                      <m:t>  =</m:t>
                    </m:r>
                    <m:r>
                      <a:rPr lang="en-US" sz="1800" b="1" i="1" smtClean="0">
                        <a:latin typeface="Cambria Math" panose="02040503050406030204" pitchFamily="18" charset="0"/>
                      </a:rPr>
                      <m:t>𝑭𝑽</m:t>
                    </m:r>
                    <m:r>
                      <a:rPr lang="en-US" sz="1800" b="1" i="1" smtClean="0">
                        <a:latin typeface="Cambria Math" panose="02040503050406030204" pitchFamily="18" charset="0"/>
                      </a:rPr>
                      <m:t>=</m:t>
                    </m:r>
                  </m:oMath>
                </a14:m>
                <a:endParaRPr lang="en-US" sz="1800"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𝑷𝑽</m:t>
                      </m:r>
                      <m:r>
                        <a:rPr lang="en-US" sz="1800" b="1" i="1" smtClean="0">
                          <a:latin typeface="Cambria Math" panose="02040503050406030204" pitchFamily="18" charset="0"/>
                          <a:ea typeface="Cambria Math" panose="02040503050406030204" pitchFamily="18" charset="0"/>
                        </a:rPr>
                        <m:t>×</m:t>
                      </m:r>
                      <m:sSup>
                        <m:sSupPr>
                          <m:ctrlPr>
                            <a:rPr lang="en-US" sz="1800" b="1"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m:t>
                          </m:r>
                          <m:r>
                            <a:rPr lang="en-US" sz="1800" b="1" i="1" smtClean="0">
                              <a:latin typeface="Cambria Math" panose="02040503050406030204" pitchFamily="18" charset="0"/>
                              <a:ea typeface="Cambria Math" panose="02040503050406030204" pitchFamily="18" charset="0"/>
                            </a:rPr>
                            <m:t>+</m:t>
                          </m:r>
                          <m:sSubSup>
                            <m:sSubSupPr>
                              <m:ctrlPr>
                                <a:rPr lang="en-US" sz="1800" b="1" i="1" smtClean="0">
                                  <a:latin typeface="Cambria Math" panose="02040503050406030204" pitchFamily="18" charset="0"/>
                                  <a:ea typeface="Cambria Math" panose="02040503050406030204" pitchFamily="18" charset="0"/>
                                </a:rPr>
                              </m:ctrlPr>
                            </m:sSubSupPr>
                            <m:e>
                              <m:r>
                                <a:rPr lang="en-US" sz="1800" b="1" i="1" smtClean="0">
                                  <a:latin typeface="Cambria Math" panose="02040503050406030204" pitchFamily="18" charset="0"/>
                                  <a:ea typeface="Cambria Math" panose="02040503050406030204" pitchFamily="18" charset="0"/>
                                </a:rPr>
                                <m:t>𝒕</m:t>
                              </m:r>
                            </m:e>
                            <m:sub>
                              <m:r>
                                <a:rPr lang="en-US" sz="1800" b="1" i="1" smtClean="0">
                                  <a:latin typeface="Cambria Math" panose="02040503050406030204" pitchFamily="18" charset="0"/>
                                  <a:ea typeface="Cambria Math" panose="02040503050406030204" pitchFamily="18" charset="0"/>
                                </a:rPr>
                                <m:t>𝟏</m:t>
                              </m:r>
                            </m:sub>
                            <m:sup/>
                          </m:sSubSup>
                          <m:r>
                            <a:rPr lang="en-US" sz="1800" b="1" i="1" smtClean="0">
                              <a:latin typeface="Cambria Math" panose="02040503050406030204" pitchFamily="18" charset="0"/>
                              <a:ea typeface="Cambria Math" panose="02040503050406030204" pitchFamily="18" charset="0"/>
                            </a:rPr>
                            <m:t>)</m:t>
                          </m:r>
                        </m:e>
                        <m:sup>
                          <m:r>
                            <a:rPr lang="en-US" sz="1800" b="1" i="1" smtClean="0">
                              <a:latin typeface="Cambria Math" panose="02040503050406030204" pitchFamily="18" charset="0"/>
                              <a:ea typeface="Cambria Math" panose="02040503050406030204" pitchFamily="18" charset="0"/>
                            </a:rPr>
                            <m:t>𝟏</m:t>
                          </m:r>
                        </m:sup>
                      </m:sSup>
                      <m:sSup>
                        <m:sSupPr>
                          <m:ctrlPr>
                            <a:rPr lang="en-US" sz="1800" b="1" i="1" smtClean="0">
                              <a:latin typeface="Cambria Math" panose="02040503050406030204" pitchFamily="18" charset="0"/>
                              <a:ea typeface="Cambria Math" panose="02040503050406030204" pitchFamily="18" charset="0"/>
                            </a:rPr>
                          </m:ctrlPr>
                        </m:sSupPr>
                        <m:e>
                          <m:r>
                            <a:rPr lang="en-US" sz="1800" b="1" i="1">
                              <a:latin typeface="Cambria Math" panose="02040503050406030204" pitchFamily="18" charset="0"/>
                              <a:ea typeface="Cambria Math" panose="02040503050406030204" pitchFamily="18" charset="0"/>
                            </a:rPr>
                            <m:t>×</m:t>
                          </m:r>
                          <m:r>
                            <a:rPr lang="en-US" sz="1800" b="1">
                              <a:latin typeface="Cambria Math" panose="02040503050406030204" pitchFamily="18" charset="0"/>
                              <a:ea typeface="Cambria Math" panose="02040503050406030204" pitchFamily="18" charset="0"/>
                            </a:rPr>
                            <m:t>(</m:t>
                          </m:r>
                          <m:r>
                            <a:rPr lang="en-US" sz="1800" b="1">
                              <a:latin typeface="Cambria Math" panose="02040503050406030204" pitchFamily="18" charset="0"/>
                              <a:ea typeface="Cambria Math" panose="02040503050406030204" pitchFamily="18" charset="0"/>
                            </a:rPr>
                            <m:t>𝟏</m:t>
                          </m:r>
                          <m:r>
                            <a:rPr lang="en-US" sz="1800" b="1">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𝒕</m:t>
                              </m:r>
                            </m:e>
                            <m:sub>
                              <m:r>
                                <a:rPr lang="en-US" sz="1800" b="1" i="1">
                                  <a:latin typeface="Cambria Math" panose="02040503050406030204" pitchFamily="18" charset="0"/>
                                  <a:ea typeface="Cambria Math" panose="02040503050406030204" pitchFamily="18" charset="0"/>
                                </a:rPr>
                                <m:t>𝟐</m:t>
                              </m:r>
                            </m:sub>
                          </m:sSub>
                          <m:r>
                            <a:rPr lang="en-US" sz="1800" b="1" i="1">
                              <a:latin typeface="Cambria Math" panose="02040503050406030204" pitchFamily="18" charset="0"/>
                              <a:ea typeface="Cambria Math" panose="02040503050406030204" pitchFamily="18" charset="0"/>
                            </a:rPr>
                            <m:t>)</m:t>
                          </m:r>
                          <m:r>
                            <m:rPr>
                              <m:nor/>
                            </m:rPr>
                            <a:rPr lang="en-US" sz="1800" b="1" dirty="0"/>
                            <m:t> </m:t>
                          </m:r>
                        </m:e>
                        <m:sup>
                          <m:r>
                            <a:rPr lang="en-US" sz="1800" b="1" i="1" smtClean="0">
                              <a:latin typeface="Cambria Math" panose="02040503050406030204" pitchFamily="18" charset="0"/>
                              <a:ea typeface="Cambria Math" panose="02040503050406030204" pitchFamily="18" charset="0"/>
                            </a:rPr>
                            <m:t>𝟐</m:t>
                          </m:r>
                        </m:sup>
                      </m:sSup>
                      <m:r>
                        <a:rPr lang="en-US" sz="1800" b="1" i="1" smtClean="0">
                          <a:latin typeface="Cambria Math" panose="02040503050406030204" pitchFamily="18" charset="0"/>
                          <a:ea typeface="Cambria Math" panose="02040503050406030204" pitchFamily="18" charset="0"/>
                        </a:rPr>
                        <m:t>×…×</m:t>
                      </m:r>
                      <m:sSup>
                        <m:sSupPr>
                          <m:ctrlPr>
                            <a:rPr lang="en-US" sz="1800" b="1"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m:t>
                          </m:r>
                          <m:r>
                            <a:rPr lang="en-US" sz="1800" b="1" i="1" smtClean="0">
                              <a:latin typeface="Cambria Math" panose="02040503050406030204" pitchFamily="18" charset="0"/>
                              <a:ea typeface="Cambria Math" panose="02040503050406030204" pitchFamily="18" charset="0"/>
                            </a:rPr>
                            <m:t>+</m:t>
                          </m:r>
                          <m:sSubSup>
                            <m:sSubSupPr>
                              <m:ctrlPr>
                                <a:rPr lang="en-US" sz="1800" b="1" i="1" smtClean="0">
                                  <a:latin typeface="Cambria Math" panose="02040503050406030204" pitchFamily="18" charset="0"/>
                                  <a:ea typeface="Cambria Math" panose="02040503050406030204" pitchFamily="18" charset="0"/>
                                </a:rPr>
                              </m:ctrlPr>
                            </m:sSubSupPr>
                            <m:e>
                              <m:r>
                                <a:rPr lang="en-US" sz="1800" b="1" i="1" smtClean="0">
                                  <a:latin typeface="Cambria Math" panose="02040503050406030204" pitchFamily="18" charset="0"/>
                                  <a:ea typeface="Cambria Math" panose="02040503050406030204" pitchFamily="18" charset="0"/>
                                </a:rPr>
                                <m:t>𝒕</m:t>
                              </m:r>
                            </m:e>
                            <m:sub>
                              <m:r>
                                <a:rPr lang="en-US" sz="1800" b="1" i="1" smtClean="0">
                                  <a:latin typeface="Cambria Math" panose="02040503050406030204" pitchFamily="18" charset="0"/>
                                  <a:ea typeface="Cambria Math" panose="02040503050406030204" pitchFamily="18" charset="0"/>
                                </a:rPr>
                                <m:t>𝒏</m:t>
                              </m:r>
                            </m:sub>
                            <m:sup/>
                          </m:sSubSup>
                          <m:r>
                            <a:rPr lang="en-US" sz="1800" b="1" i="1" smtClean="0">
                              <a:latin typeface="Cambria Math" panose="02040503050406030204" pitchFamily="18" charset="0"/>
                              <a:ea typeface="Cambria Math" panose="02040503050406030204" pitchFamily="18" charset="0"/>
                            </a:rPr>
                            <m:t>)</m:t>
                          </m:r>
                        </m:e>
                        <m:sup>
                          <m:r>
                            <a:rPr lang="en-US" sz="1800" b="1" i="1" smtClean="0">
                              <a:latin typeface="Cambria Math" panose="02040503050406030204" pitchFamily="18" charset="0"/>
                              <a:ea typeface="Cambria Math" panose="02040503050406030204" pitchFamily="18" charset="0"/>
                            </a:rPr>
                            <m:t>𝒏</m:t>
                          </m:r>
                        </m:sup>
                      </m:sSup>
                    </m:oMath>
                  </m:oMathPara>
                </a14:m>
                <a:endParaRPr lang="en-US" dirty="0"/>
              </a:p>
              <a:p>
                <a14:m>
                  <m:oMath xmlns:m="http://schemas.openxmlformats.org/officeDocument/2006/math">
                    <m:r>
                      <a:rPr lang="en-US" sz="1800" b="1" i="1">
                        <a:latin typeface="Cambria Math" panose="02040503050406030204" pitchFamily="18" charset="0"/>
                      </a:rPr>
                      <m:t>𝑬𝒙𝒑𝒆𝒄𝒕𝒆𝒅</m:t>
                    </m:r>
                    <m:r>
                      <a:rPr lang="en-US" sz="1800" b="1" i="1">
                        <a:latin typeface="Cambria Math" panose="02040503050406030204" pitchFamily="18" charset="0"/>
                      </a:rPr>
                      <m:t> </m:t>
                    </m:r>
                    <m:r>
                      <a:rPr lang="en-US" sz="1800" b="1" i="1">
                        <a:latin typeface="Cambria Math" panose="02040503050406030204" pitchFamily="18" charset="0"/>
                      </a:rPr>
                      <m:t>𝑹𝒆𝒕𝒖𝒓𝒏</m:t>
                    </m:r>
                    <m:r>
                      <a:rPr lang="en-US" sz="1800" b="1" i="1">
                        <a:latin typeface="Cambria Math" panose="02040503050406030204" pitchFamily="18" charset="0"/>
                      </a:rPr>
                      <m:t> </m:t>
                    </m:r>
                    <m:r>
                      <a:rPr lang="en-US" sz="1800" b="1" i="1">
                        <a:latin typeface="Cambria Math" panose="02040503050406030204" pitchFamily="18" charset="0"/>
                      </a:rPr>
                      <m:t>𝒇𝒐𝒓</m:t>
                    </m:r>
                    <m:r>
                      <a:rPr lang="en-US" sz="1800" b="1" i="1">
                        <a:latin typeface="Cambria Math" panose="02040503050406030204" pitchFamily="18" charset="0"/>
                      </a:rPr>
                      <m:t> </m:t>
                    </m:r>
                    <m:r>
                      <a:rPr lang="en-US" sz="1800" b="1" i="1">
                        <a:latin typeface="Cambria Math" panose="02040503050406030204" pitchFamily="18" charset="0"/>
                      </a:rPr>
                      <m:t>𝑫𝒊𝒔𝒄𝒐𝒖𝒏𝒕</m:t>
                    </m:r>
                    <m:r>
                      <a:rPr lang="en-US" sz="1800" b="1" i="1">
                        <a:latin typeface="Cambria Math" panose="02040503050406030204" pitchFamily="18" charset="0"/>
                      </a:rPr>
                      <m:t> </m:t>
                    </m:r>
                    <m:r>
                      <a:rPr lang="en-US" sz="1800" b="1" i="1">
                        <a:latin typeface="Cambria Math" panose="02040503050406030204" pitchFamily="18" charset="0"/>
                      </a:rPr>
                      <m:t>𝑩𝒐𝒏𝒅</m:t>
                    </m:r>
                    <m:r>
                      <a:rPr lang="en-US" sz="1800" b="1" i="1">
                        <a:latin typeface="Cambria Math" panose="02040503050406030204" pitchFamily="18" charset="0"/>
                      </a:rPr>
                      <m:t>=</m:t>
                    </m:r>
                    <m:r>
                      <a:rPr lang="en-US" sz="1800" b="1" i="1">
                        <a:latin typeface="Cambria Math" panose="02040503050406030204" pitchFamily="18" charset="0"/>
                      </a:rPr>
                      <m:t>𝑭𝑽</m:t>
                    </m:r>
                    <m:r>
                      <a:rPr lang="en-US" sz="1800" b="1" i="1">
                        <a:latin typeface="Cambria Math" panose="02040503050406030204" pitchFamily="18" charset="0"/>
                      </a:rPr>
                      <m:t> −</m:t>
                    </m:r>
                    <m:r>
                      <a:rPr lang="en-US" sz="1800" b="1" i="1">
                        <a:latin typeface="Cambria Math" panose="02040503050406030204" pitchFamily="18" charset="0"/>
                      </a:rPr>
                      <m:t>𝑷𝑽</m:t>
                    </m:r>
                    <m:r>
                      <a:rPr lang="en-US" sz="1800" b="1" i="1">
                        <a:latin typeface="Cambria Math" panose="02040503050406030204" pitchFamily="18" charset="0"/>
                      </a:rPr>
                      <m:t>=</m:t>
                    </m:r>
                    <m:r>
                      <a:rPr lang="en-US" sz="1800" b="1" i="1">
                        <a:latin typeface="Cambria Math" panose="02040503050406030204" pitchFamily="18" charset="0"/>
                      </a:rPr>
                      <m:t>𝑷𝑽</m:t>
                    </m:r>
                    <m:r>
                      <a:rPr lang="en-US" sz="1800" b="1" i="1">
                        <a:latin typeface="Cambria Math" panose="02040503050406030204" pitchFamily="18" charset="0"/>
                      </a:rPr>
                      <m:t>[</m:t>
                    </m:r>
                    <m:sSup>
                      <m:sSupPr>
                        <m:ctrlPr>
                          <a:rPr lang="en-US" sz="1800" b="1" i="1">
                            <a:latin typeface="Cambria Math" panose="02040503050406030204" pitchFamily="18" charset="0"/>
                          </a:rPr>
                        </m:ctrlPr>
                      </m:sSupPr>
                      <m:e>
                        <m:d>
                          <m:dPr>
                            <m:ctrlPr>
                              <a:rPr lang="en-US" sz="1800" b="1" i="1">
                                <a:latin typeface="Cambria Math" panose="02040503050406030204" pitchFamily="18" charset="0"/>
                              </a:rPr>
                            </m:ctrlPr>
                          </m:dPr>
                          <m:e>
                            <m:r>
                              <a:rPr lang="en-US" sz="1800" b="1" i="1">
                                <a:latin typeface="Cambria Math" panose="02040503050406030204" pitchFamily="18" charset="0"/>
                              </a:rPr>
                              <m:t>𝟏</m:t>
                            </m:r>
                            <m:r>
                              <a:rPr lang="en-US" sz="1800" b="1" i="1">
                                <a:latin typeface="Cambria Math" panose="02040503050406030204" pitchFamily="18" charset="0"/>
                              </a:rPr>
                              <m:t>+</m:t>
                            </m:r>
                            <m:r>
                              <a:rPr lang="en-US" sz="1800" b="1" i="1">
                                <a:latin typeface="Cambria Math" panose="02040503050406030204" pitchFamily="18" charset="0"/>
                              </a:rPr>
                              <m:t>𝒊</m:t>
                            </m:r>
                          </m:e>
                        </m:d>
                      </m:e>
                      <m:sup>
                        <m:r>
                          <a:rPr lang="en-US" sz="1800" b="1" i="1">
                            <a:latin typeface="Cambria Math" panose="02040503050406030204" pitchFamily="18" charset="0"/>
                          </a:rPr>
                          <m:t>𝒏</m:t>
                        </m:r>
                      </m:sup>
                    </m:sSup>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𝟏</m:t>
                    </m:r>
                    <m:r>
                      <a:rPr lang="en-US" sz="1800" b="1" i="1">
                        <a:latin typeface="Cambria Math" panose="02040503050406030204" pitchFamily="18" charset="0"/>
                        <a:ea typeface="Cambria Math" panose="02040503050406030204" pitchFamily="18" charset="0"/>
                      </a:rPr>
                      <m:t>]</m:t>
                    </m:r>
                  </m:oMath>
                </a14:m>
                <a:endParaRPr lang="en-US" sz="1800" b="1" dirty="0"/>
              </a:p>
              <a:p>
                <a:pPr marL="0" indent="0">
                  <a:buNone/>
                </a:pPr>
                <a:endParaRPr lang="en-US" dirty="0"/>
              </a:p>
            </p:txBody>
          </p:sp>
        </mc:Choice>
        <mc:Fallback xmlns="">
          <p:sp>
            <p:nvSpPr>
              <p:cNvPr id="5" name="Content Placeholder 4">
                <a:extLst>
                  <a:ext uri="{FF2B5EF4-FFF2-40B4-BE49-F238E27FC236}">
                    <a16:creationId xmlns:a16="http://schemas.microsoft.com/office/drawing/2014/main" id="{A01E0901-E0D5-4F5C-8612-DF1113DAC906}"/>
                  </a:ext>
                </a:extLst>
              </p:cNvPr>
              <p:cNvSpPr>
                <a:spLocks noGrp="1" noRot="1" noChangeAspect="1" noMove="1" noResize="1" noEditPoints="1" noAdjustHandles="1" noChangeArrowheads="1" noChangeShapeType="1" noTextEdit="1"/>
              </p:cNvSpPr>
              <p:nvPr>
                <p:ph idx="13"/>
              </p:nvPr>
            </p:nvSpPr>
            <p:spPr>
              <a:xfrm>
                <a:off x="381000" y="3653286"/>
                <a:ext cx="8305800" cy="2472878"/>
              </a:xfrm>
              <a:blipFill>
                <a:blip r:embed="rId3"/>
                <a:stretch>
                  <a:fillRect l="-1909" t="-2956"/>
                </a:stretch>
              </a:blipFill>
            </p:spPr>
            <p:txBody>
              <a:bodyPr/>
              <a:lstStyle/>
              <a:p>
                <a:r>
                  <a:rPr lang="en-US">
                    <a:noFill/>
                  </a:rPr>
                  <a:t> </a:t>
                </a:r>
              </a:p>
            </p:txBody>
          </p:sp>
        </mc:Fallback>
      </mc:AlternateContent>
      <p:graphicFrame>
        <p:nvGraphicFramePr>
          <p:cNvPr id="6" name="Content Placeholder 5" descr="The denotations for different interest rates are shown.&#10;For an investment of dollar 1, I sub t is equal to, today's interest rate on a one period bond.&#10;I sub t plus 1 to the power e, is equal to interest rate on a one period bond expected for next period.&#10;i sub 2 t, is equal to, today's interest on the two period bond.">
            <a:extLst>
              <a:ext uri="{FF2B5EF4-FFF2-40B4-BE49-F238E27FC236}">
                <a16:creationId xmlns:a16="http://schemas.microsoft.com/office/drawing/2014/main" id="{17C599B1-A3C8-4A8D-916B-4CA65963FB38}"/>
              </a:ext>
            </a:extLst>
          </p:cNvPr>
          <p:cNvGraphicFramePr>
            <a:graphicFrameLocks noGrp="1" noChangeAspect="1"/>
          </p:cNvGraphicFramePr>
          <p:nvPr>
            <p:ph idx="1"/>
            <p:extLst>
              <p:ext uri="{D42A27DB-BD31-4B8C-83A1-F6EECF244321}">
                <p14:modId xmlns:p14="http://schemas.microsoft.com/office/powerpoint/2010/main" val="650938284"/>
              </p:ext>
            </p:extLst>
          </p:nvPr>
        </p:nvGraphicFramePr>
        <p:xfrm>
          <a:off x="457200" y="1871644"/>
          <a:ext cx="7391400" cy="1781641"/>
        </p:xfrm>
        <a:graphic>
          <a:graphicData uri="http://schemas.openxmlformats.org/presentationml/2006/ole">
            <mc:AlternateContent xmlns:mc="http://schemas.openxmlformats.org/markup-compatibility/2006">
              <mc:Choice xmlns:v="urn:schemas-microsoft-com:vml" Requires="v">
                <p:oleObj spid="_x0000_s1256" name="Equation" r:id="rId4" imgW="3898900" imgH="939800" progId="Equation.DSMT4">
                  <p:embed/>
                </p:oleObj>
              </mc:Choice>
              <mc:Fallback>
                <p:oleObj name="Equation" r:id="rId4" imgW="3898900" imgH="939800" progId="Equation.DSMT4">
                  <p:embed/>
                  <p:pic>
                    <p:nvPicPr>
                      <p:cNvPr id="4" name="Object 3" descr="The denotations for different interest rates are shown.&#10;For an investment of dollar 1, I sub t is equal to, today's interest rate on a one period bond.&#10;I sub t plus 1 to the power e, is equal to interest rate on a one period bond expected for next period.&#10;i sub 2 t, is equal to, today's interest on the two period bond."/>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71644"/>
                        <a:ext cx="7391400" cy="1781641"/>
                      </a:xfrm>
                      <a:prstGeom prst="rect">
                        <a:avLst/>
                      </a:prstGeom>
                      <a:noFill/>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(5 of 8)</a:t>
            </a:r>
            <a:endParaRPr lang="en-US" dirty="0"/>
          </a:p>
        </p:txBody>
      </p:sp>
      <p:graphicFrame>
        <p:nvGraphicFramePr>
          <p:cNvPr id="4" name="Object 3" descr="The figure shows the calculation of expected return on holding the two period bond for two periods.&#10;Expected return over the two periods from investing dollar 1 in the two period bond and holding it for the two periods, that is, quantity,&#10;1 plus i sub 2 t  times the quantity, 1 plus i sub 2 t, minus 1. &#10;that is equal to, 1 plus 2 times i sub 2 t, plus i sub 2 t whole squared, minus 1. &#10;that simplifies to 2 times i sub 2 t plus, I sub 2 t whole squared. &#10;Since I sub 2 t whole squared, is very small, the expected return for holding the two period bond for two periods is 2 times i sub 2 t."/>
          <p:cNvGraphicFramePr>
            <a:graphicFrameLocks noGrp="1" noChangeAspect="1"/>
          </p:cNvGraphicFramePr>
          <p:nvPr>
            <p:extLst>
              <p:ext uri="{D42A27DB-BD31-4B8C-83A1-F6EECF244321}">
                <p14:modId xmlns:p14="http://schemas.microsoft.com/office/powerpoint/2010/main" val="3687217753"/>
              </p:ext>
            </p:extLst>
          </p:nvPr>
        </p:nvGraphicFramePr>
        <p:xfrm>
          <a:off x="846138" y="1981200"/>
          <a:ext cx="7451725" cy="3429000"/>
        </p:xfrm>
        <a:graphic>
          <a:graphicData uri="http://schemas.openxmlformats.org/presentationml/2006/ole">
            <mc:AlternateContent xmlns:mc="http://schemas.openxmlformats.org/markup-compatibility/2006">
              <mc:Choice xmlns:v="urn:schemas-microsoft-com:vml" Requires="v">
                <p:oleObj spid="_x0000_s2279" name="Equation" r:id="rId3" imgW="4305300" imgH="1905000" progId="Equation.DSMT4">
                  <p:embed/>
                </p:oleObj>
              </mc:Choice>
              <mc:Fallback>
                <p:oleObj name="Equation" r:id="rId3" imgW="4305300" imgH="1905000" progId="Equation.DSMT4">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981200"/>
                        <a:ext cx="7451725"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(6 of 8)</a:t>
            </a:r>
            <a:endParaRPr lang="en-US" dirty="0"/>
          </a:p>
        </p:txBody>
      </p:sp>
      <p:graphicFrame>
        <p:nvGraphicFramePr>
          <p:cNvPr id="4" name="Object 3" descr="The figure shows the expectations theory with dollar 1 investment.&#10;If two one-period bonds are bought with the dollar 1 investment, then,&#10;1 plus i sub t, times, 1 plus i sub t plus 1 raised to the power e, minus 1. &#10;which simplifies to i sub t, plus, i sub t plus 1 raised to the power e, minus 1, plus i sub t, times, i sub t plus 1 raised to the power e, minus 1.&#10;but i sub t, times, i sub t plus 1 raised to the power e, minus 1, is extremely small, &#10;Simplifying we get, i sub t, plus, i sub t plus 1 raised to the power e."/>
          <p:cNvGraphicFramePr>
            <a:graphicFrameLocks noGrp="1" noChangeAspect="1"/>
          </p:cNvGraphicFramePr>
          <p:nvPr>
            <p:extLst>
              <p:ext uri="{D42A27DB-BD31-4B8C-83A1-F6EECF244321}">
                <p14:modId xmlns:p14="http://schemas.microsoft.com/office/powerpoint/2010/main" val="320157273"/>
              </p:ext>
            </p:extLst>
          </p:nvPr>
        </p:nvGraphicFramePr>
        <p:xfrm>
          <a:off x="844550" y="2209800"/>
          <a:ext cx="7080250" cy="3329044"/>
        </p:xfrm>
        <a:graphic>
          <a:graphicData uri="http://schemas.openxmlformats.org/presentationml/2006/ole">
            <mc:AlternateContent xmlns:mc="http://schemas.openxmlformats.org/markup-compatibility/2006">
              <mc:Choice xmlns:v="urn:schemas-microsoft-com:vml" Requires="v">
                <p:oleObj spid="_x0000_s3303" name="Equation" r:id="rId3" imgW="3619500" imgH="1701800" progId="Equation.DSMT4">
                  <p:embed/>
                </p:oleObj>
              </mc:Choice>
              <mc:Fallback>
                <p:oleObj name="Equation" r:id="rId3" imgW="3619500" imgH="17018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209800"/>
                        <a:ext cx="7080250" cy="3329044"/>
                      </a:xfrm>
                      <a:prstGeom prst="rect">
                        <a:avLst/>
                      </a:prstGeom>
                      <a:noFill/>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(7 of 8)</a:t>
            </a:r>
            <a:endParaRPr lang="en-US" dirty="0"/>
          </a:p>
        </p:txBody>
      </p:sp>
      <p:graphicFrame>
        <p:nvGraphicFramePr>
          <p:cNvPr id="4" name="Object 3" descr="The figure shows the expectations theory with dollar 1 investment.&#10;Both bonds will be held only if the expected returns are equal. So,&#10;2 times i sub 2 t, is equal to, i sub t, plus, i sub t plus 1 raised to the power e . &#10;So, i sub 2 t, is equal to, i sub t, plus, i sub t plus 1 raised to the power e, over over the quantity 2. &#10;The two-period rate must equal the average of the two one-period rates for bonds with longer maturities. &#10;i sub n t is equal to, the sum of i sub t plus, i sub t plus 1 raised to the power e, plus,  i sub t plus 2 raised to the power e, and so on upto  i sub t plus n minus 1, raised to the power e, over the quantity n. The n--period interest rate equals the average of the one-period interest rates expected to occur over the n-period life of the bond."/>
          <p:cNvGraphicFramePr>
            <a:graphicFrameLocks noGrp="1" noChangeAspect="1"/>
          </p:cNvGraphicFramePr>
          <p:nvPr>
            <p:extLst>
              <p:ext uri="{D42A27DB-BD31-4B8C-83A1-F6EECF244321}">
                <p14:modId xmlns:p14="http://schemas.microsoft.com/office/powerpoint/2010/main" val="1082208206"/>
              </p:ext>
            </p:extLst>
          </p:nvPr>
        </p:nvGraphicFramePr>
        <p:xfrm>
          <a:off x="827881" y="1905000"/>
          <a:ext cx="7488238" cy="3886200"/>
        </p:xfrm>
        <a:graphic>
          <a:graphicData uri="http://schemas.openxmlformats.org/presentationml/2006/ole">
            <mc:AlternateContent xmlns:mc="http://schemas.openxmlformats.org/markup-compatibility/2006">
              <mc:Choice xmlns:v="urn:schemas-microsoft-com:vml" Requires="v">
                <p:oleObj spid="_x0000_s4326" name="Equation" r:id="rId3" imgW="4356100" imgH="2260600" progId="Equation.DSMT4">
                  <p:embed/>
                </p:oleObj>
              </mc:Choice>
              <mc:Fallback>
                <p:oleObj name="Equation" r:id="rId3" imgW="4356100" imgH="2260600" progId="Equation.DSMT4">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1" y="1905000"/>
                        <a:ext cx="7488238"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A8E7-0A1E-423A-A18E-5199C686E8E3}"/>
              </a:ext>
            </a:extLst>
          </p:cNvPr>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(8 of 8)</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6890341-01EA-481E-9AF9-8817D0001111}"/>
                  </a:ext>
                </a:extLst>
              </p:cNvPr>
              <p:cNvSpPr>
                <a:spLocks noGrp="1"/>
              </p:cNvSpPr>
              <p:nvPr>
                <p:ph idx="1"/>
              </p:nvPr>
            </p:nvSpPr>
            <p:spPr>
              <a:xfrm>
                <a:off x="457200" y="1600200"/>
                <a:ext cx="8305800" cy="4525963"/>
              </a:xfrm>
            </p:spPr>
            <p:txBody>
              <a:bodyPr/>
              <a:lstStyle/>
              <a:p>
                <a:r>
                  <a:rPr lang="en-US" sz="2000" dirty="0"/>
                  <a:t>If the one-year interest rates over the next five years are expected to be 5%, 6%, 7%, 8%, and 9%, then the interest rate on two-year bond will be:</a:t>
                </a:r>
              </a:p>
              <a:p>
                <a:pPr marL="914400" lvl="2"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2</m:t>
                          </m:r>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5%+6%</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=%5.5</m:t>
                      </m:r>
                    </m:oMath>
                  </m:oMathPara>
                </a14:m>
                <a:endParaRPr lang="en-US" sz="2000" dirty="0"/>
              </a:p>
              <a:p>
                <a:pPr marL="914400" lvl="2"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b="0" i="1" smtClean="0">
                              <a:latin typeface="Cambria Math" panose="02040503050406030204" pitchFamily="18" charset="0"/>
                            </a:rPr>
                            <m:t>3</m:t>
                          </m:r>
                          <m:r>
                            <a:rPr lang="en-US" sz="2000" i="1">
                              <a:latin typeface="Cambria Math" panose="02040503050406030204" pitchFamily="18" charset="0"/>
                            </a:rPr>
                            <m:t>𝑡</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r>
                                <a:rPr lang="en-US" sz="2000" b="0" i="1" smtClean="0">
                                  <a:latin typeface="Cambria Math" panose="02040503050406030204" pitchFamily="18" charset="0"/>
                                </a:rPr>
                                <m:t>+2</m:t>
                              </m:r>
                            </m:sub>
                          </m:sSub>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5%+6%</m:t>
                          </m:r>
                          <m:r>
                            <a:rPr lang="en-US" sz="2000" b="0" i="1" smtClean="0">
                              <a:latin typeface="Cambria Math" panose="02040503050406030204" pitchFamily="18" charset="0"/>
                            </a:rPr>
                            <m:t>+7%</m:t>
                          </m:r>
                        </m:num>
                        <m:den>
                          <m:r>
                            <a:rPr lang="en-US" sz="2000" b="0" i="1" smtClean="0">
                              <a:latin typeface="Cambria Math" panose="02040503050406030204" pitchFamily="18" charset="0"/>
                            </a:rPr>
                            <m:t>3</m:t>
                          </m:r>
                        </m:den>
                      </m:f>
                      <m:r>
                        <a:rPr lang="en-US" sz="2000">
                          <a:latin typeface="Cambria Math" panose="02040503050406030204" pitchFamily="18" charset="0"/>
                        </a:rPr>
                        <m:t>=%</m:t>
                      </m:r>
                      <m:r>
                        <a:rPr lang="en-US" sz="2000" b="0" i="0" smtClean="0">
                          <a:latin typeface="Cambria Math" panose="02040503050406030204" pitchFamily="18" charset="0"/>
                        </a:rPr>
                        <m:t>6</m:t>
                      </m:r>
                    </m:oMath>
                  </m:oMathPara>
                </a14:m>
                <a:endParaRPr lang="en-US" sz="2000" i="1" dirty="0">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b="0" i="1" smtClean="0">
                              <a:latin typeface="Cambria Math" panose="02040503050406030204" pitchFamily="18" charset="0"/>
                            </a:rPr>
                            <m:t>4</m:t>
                          </m:r>
                          <m:r>
                            <a:rPr lang="en-US" sz="2000" i="1">
                              <a:latin typeface="Cambria Math" panose="02040503050406030204" pitchFamily="18" charset="0"/>
                            </a:rPr>
                            <m:t>𝑡</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𝑡</m:t>
                              </m:r>
                              <m:r>
                                <a:rPr lang="en-US" sz="2000" i="1">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r>
                                <a:rPr lang="en-US" sz="2000" b="0" i="1" smtClean="0">
                                  <a:latin typeface="Cambria Math" panose="02040503050406030204" pitchFamily="18" charset="0"/>
                                </a:rPr>
                                <m:t>+3</m:t>
                              </m:r>
                            </m:sub>
                          </m:sSub>
                        </m:num>
                        <m:den>
                          <m:r>
                            <a:rPr lang="en-US" sz="2000" b="0" i="1" smtClean="0">
                              <a:latin typeface="Cambria Math" panose="02040503050406030204" pitchFamily="18" charset="0"/>
                            </a:rPr>
                            <m:t>4</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5%+6%+7%</m:t>
                          </m:r>
                          <m:r>
                            <a:rPr lang="en-US" sz="2000" b="0" i="1" smtClean="0">
                              <a:latin typeface="Cambria Math" panose="02040503050406030204" pitchFamily="18" charset="0"/>
                            </a:rPr>
                            <m:t>+8%</m:t>
                          </m:r>
                        </m:num>
                        <m:den>
                          <m:r>
                            <a:rPr lang="en-US" sz="2000" b="0" i="1" smtClean="0">
                              <a:latin typeface="Cambria Math" panose="02040503050406030204" pitchFamily="18" charset="0"/>
                            </a:rPr>
                            <m:t>4</m:t>
                          </m:r>
                        </m:den>
                      </m:f>
                      <m:r>
                        <a:rPr lang="en-US" sz="2000">
                          <a:latin typeface="Cambria Math" panose="02040503050406030204" pitchFamily="18" charset="0"/>
                        </a:rPr>
                        <m:t>=%6</m:t>
                      </m:r>
                      <m:r>
                        <a:rPr lang="en-US" sz="2000" b="0" i="0" smtClean="0">
                          <a:latin typeface="Cambria Math" panose="02040503050406030204" pitchFamily="18" charset="0"/>
                        </a:rPr>
                        <m:t>.5</m:t>
                      </m:r>
                    </m:oMath>
                  </m:oMathPara>
                </a14:m>
                <a:endParaRPr lang="en-US" sz="2000" b="0" i="0" dirty="0">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𝑖</m:t>
                          </m:r>
                        </m:e>
                        <m:sub>
                          <m:r>
                            <a:rPr lang="en-US" sz="1800" b="0" i="1" smtClean="0">
                              <a:latin typeface="Cambria Math" panose="02040503050406030204" pitchFamily="18" charset="0"/>
                            </a:rPr>
                            <m:t>5</m:t>
                          </m:r>
                          <m:r>
                            <a:rPr lang="en-US" sz="1800" i="1">
                              <a:latin typeface="Cambria Math" panose="02040503050406030204" pitchFamily="18" charset="0"/>
                            </a:rPr>
                            <m:t>𝑡</m:t>
                          </m:r>
                        </m:sub>
                      </m:sSub>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𝑡</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𝑡</m:t>
                              </m:r>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𝑡</m:t>
                              </m:r>
                              <m:r>
                                <a:rPr lang="en-US" sz="1800" i="1">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𝑖</m:t>
                              </m:r>
                            </m:e>
                            <m:sub>
                              <m:r>
                                <a:rPr lang="en-US" sz="1800" i="1">
                                  <a:latin typeface="Cambria Math" panose="02040503050406030204" pitchFamily="18" charset="0"/>
                                </a:rPr>
                                <m:t>𝑡</m:t>
                              </m:r>
                              <m:r>
                                <a:rPr lang="en-US" sz="1800" i="1">
                                  <a:latin typeface="Cambria Math" panose="02040503050406030204" pitchFamily="18" charset="0"/>
                                </a:rPr>
                                <m:t>+3</m:t>
                              </m:r>
                            </m:sub>
                          </m:sSub>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𝑖</m:t>
                              </m:r>
                            </m:e>
                            <m:sub>
                              <m: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+4</m:t>
                              </m:r>
                            </m:sub>
                          </m:sSub>
                        </m:num>
                        <m:den>
                          <m:r>
                            <a:rPr lang="en-US" sz="1800" b="0" i="1" smtClean="0">
                              <a:latin typeface="Cambria Math" panose="02040503050406030204" pitchFamily="18" charset="0"/>
                            </a:rPr>
                            <m:t>5</m:t>
                          </m:r>
                        </m:den>
                      </m:f>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5%+6%+7%+8%</m:t>
                          </m:r>
                          <m:r>
                            <a:rPr lang="en-US" sz="1800" b="0" i="1" smtClean="0">
                              <a:latin typeface="Cambria Math" panose="02040503050406030204" pitchFamily="18" charset="0"/>
                            </a:rPr>
                            <m:t>+9%</m:t>
                          </m:r>
                        </m:num>
                        <m:den>
                          <m:r>
                            <a:rPr lang="en-US" sz="1800" b="0" i="1" smtClean="0">
                              <a:latin typeface="Cambria Math" panose="02040503050406030204" pitchFamily="18" charset="0"/>
                            </a:rPr>
                            <m:t>5</m:t>
                          </m:r>
                        </m:den>
                      </m:f>
                      <m:r>
                        <a:rPr lang="en-US" sz="1800">
                          <a:latin typeface="Cambria Math" panose="02040503050406030204" pitchFamily="18" charset="0"/>
                        </a:rPr>
                        <m:t>=%</m:t>
                      </m:r>
                      <m:r>
                        <a:rPr lang="en-US" sz="1800" b="0" i="0" smtClean="0">
                          <a:latin typeface="Cambria Math" panose="02040503050406030204" pitchFamily="18" charset="0"/>
                        </a:rPr>
                        <m:t>7</m:t>
                      </m:r>
                    </m:oMath>
                  </m:oMathPara>
                </a14:m>
                <a:endParaRPr lang="en-US" sz="18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p:txBody>
          </p:sp>
        </mc:Choice>
        <mc:Fallback xmlns="">
          <p:sp>
            <p:nvSpPr>
              <p:cNvPr id="4" name="Content Placeholder 3">
                <a:extLst>
                  <a:ext uri="{FF2B5EF4-FFF2-40B4-BE49-F238E27FC236}">
                    <a16:creationId xmlns:a16="http://schemas.microsoft.com/office/drawing/2014/main" id="{86890341-01EA-481E-9AF9-8817D0001111}"/>
                  </a:ext>
                </a:extLst>
              </p:cNvPr>
              <p:cNvSpPr>
                <a:spLocks noGrp="1" noRot="1" noChangeAspect="1" noMove="1" noResize="1" noEditPoints="1" noAdjustHandles="1" noChangeArrowheads="1" noChangeShapeType="1" noTextEdit="1"/>
              </p:cNvSpPr>
              <p:nvPr>
                <p:ph idx="1"/>
              </p:nvPr>
            </p:nvSpPr>
            <p:spPr>
              <a:xfrm>
                <a:off x="457200" y="1600200"/>
                <a:ext cx="8305800" cy="4525963"/>
              </a:xfrm>
              <a:blipFill>
                <a:blip r:embed="rId2"/>
                <a:stretch>
                  <a:fillRect l="-1761" t="-1617" r="-242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CC4CEED7-91F2-4031-AE6A-F6A6CFA1553C}"/>
              </a:ext>
            </a:extLst>
          </p:cNvPr>
          <p:cNvSpPr>
            <a:spLocks noGrp="1"/>
          </p:cNvSpPr>
          <p:nvPr>
            <p:ph idx="13"/>
          </p:nvPr>
        </p:nvSpPr>
        <p:spPr>
          <a:xfrm>
            <a:off x="609600" y="6019800"/>
            <a:ext cx="8077200" cy="106363"/>
          </a:xfrm>
        </p:spPr>
        <p:txBody>
          <a:bodyPr/>
          <a:lstStyle/>
          <a:p>
            <a:endParaRPr lang="en-US" dirty="0"/>
          </a:p>
        </p:txBody>
      </p:sp>
    </p:spTree>
    <p:extLst>
      <p:ext uri="{BB962C8B-B14F-4D97-AF65-F5344CB8AC3E}">
        <p14:creationId xmlns:p14="http://schemas.microsoft.com/office/powerpoint/2010/main" val="214548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C977-558F-4AF2-8D23-8F35D5EE9FA6}"/>
              </a:ext>
            </a:extLst>
          </p:cNvPr>
          <p:cNvSpPr>
            <a:spLocks noGrp="1"/>
          </p:cNvSpPr>
          <p:nvPr>
            <p:ph type="title"/>
          </p:nvPr>
        </p:nvSpPr>
        <p:spPr/>
        <p:txBody>
          <a:bodyPr/>
          <a:lstStyle/>
          <a:p>
            <a:r>
              <a:rPr lang="en-US" dirty="0"/>
              <a:t>Expectations Theory: Changes in Yield Curve </a:t>
            </a:r>
            <a:r>
              <a:rPr lang="en-US" sz="2000" b="0" dirty="0"/>
              <a:t>(1 of 2)</a:t>
            </a:r>
          </a:p>
        </p:txBody>
      </p:sp>
      <p:sp>
        <p:nvSpPr>
          <p:cNvPr id="3" name="Content Placeholder 2">
            <a:extLst>
              <a:ext uri="{FF2B5EF4-FFF2-40B4-BE49-F238E27FC236}">
                <a16:creationId xmlns:a16="http://schemas.microsoft.com/office/drawing/2014/main" id="{DF324018-98A7-43F6-B95E-14BFCB4BADE4}"/>
              </a:ext>
            </a:extLst>
          </p:cNvPr>
          <p:cNvSpPr>
            <a:spLocks noGrp="1"/>
          </p:cNvSpPr>
          <p:nvPr>
            <p:ph idx="1"/>
          </p:nvPr>
        </p:nvSpPr>
        <p:spPr/>
        <p:txBody>
          <a:bodyPr/>
          <a:lstStyle/>
          <a:p>
            <a:r>
              <a:rPr lang="en-US" dirty="0"/>
              <a:t> </a:t>
            </a:r>
            <a:r>
              <a:rPr lang="en-US" sz="2000" dirty="0"/>
              <a:t>The expectations theory is an elegant theory that explains why the term structure of interest rates (as represented by yield curves) </a:t>
            </a:r>
            <a:r>
              <a:rPr lang="en-US" sz="2000" b="1" dirty="0"/>
              <a:t>changes at different times:</a:t>
            </a:r>
          </a:p>
          <a:p>
            <a:pPr marL="0" indent="0">
              <a:buNone/>
            </a:pPr>
            <a:endParaRPr lang="en-US" sz="2000" dirty="0"/>
          </a:p>
          <a:p>
            <a:pPr lvl="1"/>
            <a:r>
              <a:rPr lang="en-US" sz="2000" dirty="0"/>
              <a:t> When the yield curve is </a:t>
            </a:r>
            <a:r>
              <a:rPr lang="en-US" sz="2000" b="1" dirty="0"/>
              <a:t>upward-sloping</a:t>
            </a:r>
            <a:r>
              <a:rPr lang="en-US" sz="2000" dirty="0"/>
              <a:t>, in which the long-term rate is currently higher than the short-term rate, the expectations theory suggests that short-term interest rates </a:t>
            </a:r>
            <a:r>
              <a:rPr lang="en-US" sz="2000" b="1" dirty="0"/>
              <a:t>are expected to rise in the future.</a:t>
            </a:r>
          </a:p>
          <a:p>
            <a:pPr lvl="1"/>
            <a:endParaRPr lang="en-US" sz="2000" dirty="0"/>
          </a:p>
        </p:txBody>
      </p:sp>
    </p:spTree>
    <p:extLst>
      <p:ext uri="{BB962C8B-B14F-4D97-AF65-F5344CB8AC3E}">
        <p14:creationId xmlns:p14="http://schemas.microsoft.com/office/powerpoint/2010/main" val="102199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3D8D-5DCD-4BF7-A321-AF56B6234307}"/>
              </a:ext>
            </a:extLst>
          </p:cNvPr>
          <p:cNvSpPr>
            <a:spLocks noGrp="1"/>
          </p:cNvSpPr>
          <p:nvPr>
            <p:ph type="title"/>
          </p:nvPr>
        </p:nvSpPr>
        <p:spPr/>
        <p:txBody>
          <a:bodyPr/>
          <a:lstStyle/>
          <a:p>
            <a:r>
              <a:rPr lang="en-US" dirty="0"/>
              <a:t>Risk Structure and Term Structure of Interest Rate</a:t>
            </a:r>
          </a:p>
        </p:txBody>
      </p:sp>
      <p:sp>
        <p:nvSpPr>
          <p:cNvPr id="3" name="Content Placeholder 2">
            <a:extLst>
              <a:ext uri="{FF2B5EF4-FFF2-40B4-BE49-F238E27FC236}">
                <a16:creationId xmlns:a16="http://schemas.microsoft.com/office/drawing/2014/main" id="{AD680E58-95D7-4678-ADF1-F7A0C5FE5399}"/>
              </a:ext>
            </a:extLst>
          </p:cNvPr>
          <p:cNvSpPr>
            <a:spLocks noGrp="1"/>
          </p:cNvSpPr>
          <p:nvPr>
            <p:ph idx="1"/>
          </p:nvPr>
        </p:nvSpPr>
        <p:spPr/>
        <p:txBody>
          <a:bodyPr/>
          <a:lstStyle/>
          <a:p>
            <a:r>
              <a:rPr lang="en-US" sz="2000" dirty="0"/>
              <a:t> Bonds with the same term to maturity have different interest rates. </a:t>
            </a:r>
          </a:p>
          <a:p>
            <a:pPr lvl="1"/>
            <a:r>
              <a:rPr lang="en-US" sz="2000" dirty="0"/>
              <a:t>The relationship among these interest rates is called the </a:t>
            </a:r>
            <a:r>
              <a:rPr lang="en-US" sz="2000" b="1" dirty="0"/>
              <a:t>risk structure of interest rates</a:t>
            </a:r>
            <a:r>
              <a:rPr lang="en-US" sz="2000" dirty="0"/>
              <a:t>, although risk, liquidity, and income tax rules all play a role in determining the risk structure. </a:t>
            </a:r>
          </a:p>
          <a:p>
            <a:endParaRPr lang="en-US" sz="2000" dirty="0"/>
          </a:p>
          <a:p>
            <a:r>
              <a:rPr lang="en-US" sz="2000" dirty="0"/>
              <a:t>A bond’s term to maturity also affects its interest rate, and </a:t>
            </a:r>
          </a:p>
          <a:p>
            <a:pPr lvl="1"/>
            <a:r>
              <a:rPr lang="en-US" sz="2000" dirty="0"/>
              <a:t>the relationship among interest rates on bonds with different terms to maturity is called the </a:t>
            </a:r>
            <a:r>
              <a:rPr lang="en-US" sz="2000" b="1" dirty="0"/>
              <a:t>term structure of interest rates. </a:t>
            </a:r>
          </a:p>
        </p:txBody>
      </p:sp>
    </p:spTree>
    <p:extLst>
      <p:ext uri="{BB962C8B-B14F-4D97-AF65-F5344CB8AC3E}">
        <p14:creationId xmlns:p14="http://schemas.microsoft.com/office/powerpoint/2010/main" val="17582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8019-5F4B-4FC0-930E-72D9284AD933}"/>
              </a:ext>
            </a:extLst>
          </p:cNvPr>
          <p:cNvSpPr>
            <a:spLocks noGrp="1"/>
          </p:cNvSpPr>
          <p:nvPr>
            <p:ph type="title"/>
          </p:nvPr>
        </p:nvSpPr>
        <p:spPr/>
        <p:txBody>
          <a:bodyPr/>
          <a:lstStyle/>
          <a:p>
            <a:r>
              <a:rPr lang="en-US" dirty="0"/>
              <a:t>Expectations Theory: Changes in Yield Curve </a:t>
            </a:r>
            <a:r>
              <a:rPr lang="en-US" sz="2000" b="0" dirty="0"/>
              <a:t>(2 of 2)</a:t>
            </a:r>
            <a:endParaRPr lang="en-US" dirty="0"/>
          </a:p>
        </p:txBody>
      </p:sp>
      <p:sp>
        <p:nvSpPr>
          <p:cNvPr id="3" name="Content Placeholder 2">
            <a:extLst>
              <a:ext uri="{FF2B5EF4-FFF2-40B4-BE49-F238E27FC236}">
                <a16:creationId xmlns:a16="http://schemas.microsoft.com/office/drawing/2014/main" id="{2394382C-340D-4B94-BA2D-78983C158F8A}"/>
              </a:ext>
            </a:extLst>
          </p:cNvPr>
          <p:cNvSpPr>
            <a:spLocks noGrp="1"/>
          </p:cNvSpPr>
          <p:nvPr>
            <p:ph idx="1"/>
          </p:nvPr>
        </p:nvSpPr>
        <p:spPr/>
        <p:txBody>
          <a:bodyPr/>
          <a:lstStyle/>
          <a:p>
            <a:pPr lvl="1"/>
            <a:r>
              <a:rPr lang="en-US" sz="2000" dirty="0"/>
              <a:t>When the yield curve is </a:t>
            </a:r>
            <a:r>
              <a:rPr lang="en-US" sz="2000" b="1" dirty="0"/>
              <a:t>inverted</a:t>
            </a:r>
            <a:r>
              <a:rPr lang="en-US" sz="2000" dirty="0"/>
              <a:t> (slopes downward), the average of </a:t>
            </a:r>
            <a:r>
              <a:rPr lang="en-US" sz="2000" b="1" dirty="0"/>
              <a:t>future short-term interest rates </a:t>
            </a:r>
            <a:r>
              <a:rPr lang="en-US" sz="2000" dirty="0"/>
              <a:t>is expected to be </a:t>
            </a:r>
            <a:r>
              <a:rPr lang="en-US" sz="2000" b="1" dirty="0"/>
              <a:t>lower </a:t>
            </a:r>
            <a:r>
              <a:rPr lang="en-US" sz="2000" dirty="0"/>
              <a:t>than the </a:t>
            </a:r>
            <a:r>
              <a:rPr lang="en-US" sz="2000" b="1" dirty="0"/>
              <a:t>current</a:t>
            </a:r>
            <a:r>
              <a:rPr lang="en-US" sz="2000" dirty="0"/>
              <a:t> short-term rate, implying that short-term interest rates are </a:t>
            </a:r>
            <a:r>
              <a:rPr lang="en-US" sz="2000" b="1" dirty="0"/>
              <a:t>expected to fall, on average</a:t>
            </a:r>
            <a:r>
              <a:rPr lang="en-US" sz="2000" dirty="0"/>
              <a:t>, in the future. </a:t>
            </a:r>
          </a:p>
          <a:p>
            <a:pPr marL="457200" lvl="1" indent="0">
              <a:buNone/>
            </a:pPr>
            <a:endParaRPr lang="en-US" sz="2000" dirty="0"/>
          </a:p>
          <a:p>
            <a:pPr lvl="1"/>
            <a:r>
              <a:rPr lang="en-US" sz="2000" dirty="0"/>
              <a:t>Only when the yield curve is </a:t>
            </a:r>
            <a:r>
              <a:rPr lang="en-US" sz="2000" b="1" dirty="0"/>
              <a:t>flat</a:t>
            </a:r>
            <a:r>
              <a:rPr lang="en-US" sz="2000" dirty="0"/>
              <a:t> does the expectations theory suggest that short-term interest rates </a:t>
            </a:r>
            <a:r>
              <a:rPr lang="en-US" sz="2000" b="1" dirty="0"/>
              <a:t>are not expected to change</a:t>
            </a:r>
            <a:r>
              <a:rPr lang="en-US" sz="2000" dirty="0"/>
              <a:t>, on average, in the future. </a:t>
            </a:r>
          </a:p>
          <a:p>
            <a:endParaRPr lang="en-US" dirty="0"/>
          </a:p>
        </p:txBody>
      </p:sp>
    </p:spTree>
    <p:extLst>
      <p:ext uri="{BB962C8B-B14F-4D97-AF65-F5344CB8AC3E}">
        <p14:creationId xmlns:p14="http://schemas.microsoft.com/office/powerpoint/2010/main" val="775193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6D2B-326F-4380-8D46-79AB3A5EFB39}"/>
              </a:ext>
            </a:extLst>
          </p:cNvPr>
          <p:cNvSpPr>
            <a:spLocks noGrp="1"/>
          </p:cNvSpPr>
          <p:nvPr>
            <p:ph type="title"/>
          </p:nvPr>
        </p:nvSpPr>
        <p:spPr/>
        <p:txBody>
          <a:bodyPr/>
          <a:lstStyle/>
          <a:p>
            <a:r>
              <a:rPr lang="en-US" dirty="0">
                <a:ea typeface="ヒラギノ角ゴ Pro W3" charset="-128"/>
              </a:rPr>
              <a:t>Expectations Theory: Fact 1</a:t>
            </a:r>
            <a:endParaRPr lang="en-US" dirty="0"/>
          </a:p>
        </p:txBody>
      </p:sp>
      <p:sp>
        <p:nvSpPr>
          <p:cNvPr id="3" name="Content Placeholder 2">
            <a:extLst>
              <a:ext uri="{FF2B5EF4-FFF2-40B4-BE49-F238E27FC236}">
                <a16:creationId xmlns:a16="http://schemas.microsoft.com/office/drawing/2014/main" id="{7A9299E6-4B1E-452D-8C9A-768943767796}"/>
              </a:ext>
            </a:extLst>
          </p:cNvPr>
          <p:cNvSpPr>
            <a:spLocks noGrp="1"/>
          </p:cNvSpPr>
          <p:nvPr>
            <p:ph idx="1"/>
          </p:nvPr>
        </p:nvSpPr>
        <p:spPr/>
        <p:txBody>
          <a:bodyPr/>
          <a:lstStyle/>
          <a:p>
            <a:r>
              <a:rPr lang="en-US" sz="2000" dirty="0"/>
              <a:t>The expectations theory also explains </a:t>
            </a:r>
            <a:r>
              <a:rPr lang="en-US" sz="2000" b="1" dirty="0"/>
              <a:t>fact 1</a:t>
            </a:r>
            <a:r>
              <a:rPr lang="en-US" sz="2000" dirty="0"/>
              <a:t>, which states that </a:t>
            </a:r>
            <a:r>
              <a:rPr lang="en-US" sz="2000" i="1" dirty="0"/>
              <a:t>interest rates on bonds with different maturities move together over time.</a:t>
            </a:r>
          </a:p>
          <a:p>
            <a:r>
              <a:rPr lang="en-US" sz="2000" dirty="0"/>
              <a:t>Historically, short-term interest rates have shown the following trend: </a:t>
            </a:r>
          </a:p>
          <a:p>
            <a:pPr marL="0" indent="0">
              <a:buNone/>
            </a:pPr>
            <a:endParaRPr lang="en-US" sz="2000" dirty="0"/>
          </a:p>
          <a:p>
            <a:pPr lvl="1"/>
            <a:r>
              <a:rPr lang="en-US" sz="2000" dirty="0"/>
              <a:t>If they increase today, they will tend to be higher in the future.</a:t>
            </a:r>
          </a:p>
          <a:p>
            <a:pPr lvl="1"/>
            <a:r>
              <a:rPr lang="en-US" sz="2000" dirty="0"/>
              <a:t>Hence a rise in short-term rates will raise people’s expectations of future higher short-term rates. </a:t>
            </a:r>
          </a:p>
          <a:p>
            <a:pPr lvl="1"/>
            <a:r>
              <a:rPr lang="en-US" sz="2000" u="sng" dirty="0"/>
              <a:t>Because long-term rates are the average of expected future short-term rates</a:t>
            </a:r>
            <a:r>
              <a:rPr lang="en-US" sz="2000" dirty="0"/>
              <a:t>, a rise in short-term rates will also raise long-term rates, causing short-and long-term rates to </a:t>
            </a:r>
            <a:r>
              <a:rPr lang="en-US" sz="2000" b="1" dirty="0"/>
              <a:t>move together</a:t>
            </a:r>
            <a:r>
              <a:rPr lang="en-US" sz="2000" dirty="0"/>
              <a:t>.</a:t>
            </a:r>
          </a:p>
          <a:p>
            <a:endParaRPr lang="en-US" dirty="0"/>
          </a:p>
        </p:txBody>
      </p:sp>
    </p:spTree>
    <p:extLst>
      <p:ext uri="{BB962C8B-B14F-4D97-AF65-F5344CB8AC3E}">
        <p14:creationId xmlns:p14="http://schemas.microsoft.com/office/powerpoint/2010/main" val="3649218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D9E-69FA-41D0-B87F-1A3AEE67156A}"/>
              </a:ext>
            </a:extLst>
          </p:cNvPr>
          <p:cNvSpPr>
            <a:spLocks noGrp="1"/>
          </p:cNvSpPr>
          <p:nvPr>
            <p:ph type="title"/>
          </p:nvPr>
        </p:nvSpPr>
        <p:spPr/>
        <p:txBody>
          <a:bodyPr/>
          <a:lstStyle/>
          <a:p>
            <a:r>
              <a:rPr lang="en-US" dirty="0">
                <a:ea typeface="ヒラギノ角ゴ Pro W3" charset="-128"/>
              </a:rPr>
              <a:t>Expectations Theory: Fact 2 </a:t>
            </a:r>
            <a:r>
              <a:rPr lang="en-US" sz="2000" b="0" dirty="0">
                <a:ea typeface="ヒラギノ角ゴ Pro W3" charset="-128"/>
              </a:rPr>
              <a:t>(1 of 2)</a:t>
            </a:r>
            <a:endParaRPr lang="en-US" dirty="0"/>
          </a:p>
        </p:txBody>
      </p:sp>
      <p:sp>
        <p:nvSpPr>
          <p:cNvPr id="3" name="Content Placeholder 2">
            <a:extLst>
              <a:ext uri="{FF2B5EF4-FFF2-40B4-BE49-F238E27FC236}">
                <a16:creationId xmlns:a16="http://schemas.microsoft.com/office/drawing/2014/main" id="{A8BC6ECD-A48F-4B5B-8C46-B1F6965C030C}"/>
              </a:ext>
            </a:extLst>
          </p:cNvPr>
          <p:cNvSpPr>
            <a:spLocks noGrp="1"/>
          </p:cNvSpPr>
          <p:nvPr>
            <p:ph idx="1"/>
          </p:nvPr>
        </p:nvSpPr>
        <p:spPr/>
        <p:txBody>
          <a:bodyPr/>
          <a:lstStyle/>
          <a:p>
            <a:r>
              <a:rPr lang="en-US" sz="2000" dirty="0"/>
              <a:t>The expectations theory also explains </a:t>
            </a:r>
            <a:r>
              <a:rPr lang="en-US" sz="2000" b="1" dirty="0"/>
              <a:t>fact 2</a:t>
            </a:r>
            <a:r>
              <a:rPr lang="en-US" sz="2000" dirty="0"/>
              <a:t>, which states that </a:t>
            </a:r>
            <a:r>
              <a:rPr lang="en-US" sz="2000" i="1" dirty="0"/>
              <a:t>yield curves tend to have an upward slope when short-term interest rates are low and be inverted when short-term rates are high. </a:t>
            </a:r>
          </a:p>
          <a:p>
            <a:pPr marL="457200" lvl="1" indent="0">
              <a:buNone/>
            </a:pPr>
            <a:endParaRPr lang="en-US" sz="2000" dirty="0"/>
          </a:p>
          <a:p>
            <a:pPr marL="457200" lvl="1" indent="0">
              <a:buNone/>
            </a:pPr>
            <a:r>
              <a:rPr lang="en-US" sz="2000" b="1" dirty="0">
                <a:solidFill>
                  <a:schemeClr val="bg2"/>
                </a:solidFill>
              </a:rPr>
              <a:t>When short-term rates are low</a:t>
            </a:r>
          </a:p>
          <a:p>
            <a:pPr marL="800100" lvl="1" indent="-342900"/>
            <a:r>
              <a:rPr lang="en-US" sz="2000" dirty="0"/>
              <a:t>People generally expect them to </a:t>
            </a:r>
            <a:r>
              <a:rPr lang="en-US" sz="2000" b="1" dirty="0"/>
              <a:t>rise to some normal level in the future</a:t>
            </a:r>
            <a:r>
              <a:rPr lang="en-US" sz="2000" dirty="0"/>
              <a:t>, and the average of future expected short-term rates is high relative to the current short-term rate. </a:t>
            </a:r>
          </a:p>
          <a:p>
            <a:pPr marL="457200" lvl="1" indent="0">
              <a:buNone/>
            </a:pPr>
            <a:endParaRPr lang="en-US" sz="2000" dirty="0"/>
          </a:p>
          <a:p>
            <a:pPr lvl="1"/>
            <a:r>
              <a:rPr lang="en-US" sz="2000" dirty="0"/>
              <a:t>Therefore, long-term interest rates will be substantially higher than current short-term rates, and the </a:t>
            </a:r>
            <a:r>
              <a:rPr lang="en-US" sz="2000" b="1" dirty="0"/>
              <a:t>yield curve will have an upward slope</a:t>
            </a:r>
            <a:r>
              <a:rPr lang="en-US" sz="2000" dirty="0"/>
              <a:t>. </a:t>
            </a:r>
          </a:p>
          <a:p>
            <a:endParaRPr lang="en-US" dirty="0"/>
          </a:p>
        </p:txBody>
      </p:sp>
    </p:spTree>
    <p:extLst>
      <p:ext uri="{BB962C8B-B14F-4D97-AF65-F5344CB8AC3E}">
        <p14:creationId xmlns:p14="http://schemas.microsoft.com/office/powerpoint/2010/main" val="4237922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95B5-9627-4D6C-9675-9EE5D4F589A6}"/>
              </a:ext>
            </a:extLst>
          </p:cNvPr>
          <p:cNvSpPr>
            <a:spLocks noGrp="1"/>
          </p:cNvSpPr>
          <p:nvPr>
            <p:ph type="title"/>
          </p:nvPr>
        </p:nvSpPr>
        <p:spPr/>
        <p:txBody>
          <a:bodyPr/>
          <a:lstStyle/>
          <a:p>
            <a:r>
              <a:rPr lang="en-US" dirty="0">
                <a:ea typeface="ヒラギノ角ゴ Pro W3" charset="-128"/>
              </a:rPr>
              <a:t>Expectations Theory: Fact 2 </a:t>
            </a:r>
            <a:r>
              <a:rPr lang="en-US" sz="2000" b="0" dirty="0">
                <a:ea typeface="ヒラギノ角ゴ Pro W3" charset="-128"/>
              </a:rPr>
              <a:t>(2 of 2)</a:t>
            </a:r>
            <a:endParaRPr lang="en-US" sz="2000" b="0" dirty="0"/>
          </a:p>
        </p:txBody>
      </p:sp>
      <p:sp>
        <p:nvSpPr>
          <p:cNvPr id="3" name="Content Placeholder 2">
            <a:extLst>
              <a:ext uri="{FF2B5EF4-FFF2-40B4-BE49-F238E27FC236}">
                <a16:creationId xmlns:a16="http://schemas.microsoft.com/office/drawing/2014/main" id="{F1D228E2-6F35-4E0C-8F6F-2C90645C911B}"/>
              </a:ext>
            </a:extLst>
          </p:cNvPr>
          <p:cNvSpPr>
            <a:spLocks noGrp="1"/>
          </p:cNvSpPr>
          <p:nvPr>
            <p:ph idx="1"/>
          </p:nvPr>
        </p:nvSpPr>
        <p:spPr/>
        <p:txBody>
          <a:bodyPr/>
          <a:lstStyle/>
          <a:p>
            <a:endParaRPr lang="en-US" sz="2000" dirty="0"/>
          </a:p>
          <a:p>
            <a:pPr marL="0" indent="0">
              <a:buNone/>
            </a:pPr>
            <a:r>
              <a:rPr lang="en-US" sz="2000" b="1" dirty="0">
                <a:solidFill>
                  <a:schemeClr val="bg2"/>
                </a:solidFill>
              </a:rPr>
              <a:t>When short-term rates are high</a:t>
            </a:r>
          </a:p>
          <a:p>
            <a:pPr marL="0" indent="0">
              <a:buNone/>
            </a:pPr>
            <a:endParaRPr lang="en-US" sz="2000" b="1" dirty="0">
              <a:solidFill>
                <a:schemeClr val="bg2"/>
              </a:solidFill>
            </a:endParaRPr>
          </a:p>
          <a:p>
            <a:pPr lvl="1"/>
            <a:r>
              <a:rPr lang="en-US" sz="2000" dirty="0"/>
              <a:t>People usually expect them to </a:t>
            </a:r>
            <a:r>
              <a:rPr lang="en-US" sz="2000" b="1" dirty="0"/>
              <a:t>come back down</a:t>
            </a:r>
            <a:r>
              <a:rPr lang="en-US" sz="2000" dirty="0"/>
              <a:t>. </a:t>
            </a:r>
          </a:p>
          <a:p>
            <a:pPr lvl="1"/>
            <a:r>
              <a:rPr lang="en-US" sz="2000" dirty="0"/>
              <a:t>Long-term rates will then drop below short-term rates because the average of expected future short-term rates will be lower than current short-term rates, and the </a:t>
            </a:r>
            <a:r>
              <a:rPr lang="en-US" sz="2000" b="1" dirty="0"/>
              <a:t>yield curve will slope downward </a:t>
            </a:r>
            <a:r>
              <a:rPr lang="en-US" sz="2000" dirty="0"/>
              <a:t>and become inverted.</a:t>
            </a:r>
          </a:p>
          <a:p>
            <a:endParaRPr lang="en-US" dirty="0"/>
          </a:p>
        </p:txBody>
      </p:sp>
    </p:spTree>
    <p:extLst>
      <p:ext uri="{BB962C8B-B14F-4D97-AF65-F5344CB8AC3E}">
        <p14:creationId xmlns:p14="http://schemas.microsoft.com/office/powerpoint/2010/main" val="4196531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Expectations Theory</a:t>
            </a:r>
            <a:r>
              <a:rPr lang="en-US" b="0" dirty="0">
                <a:ea typeface="ヒラギノ角ゴ Pro W3" charset="-128"/>
              </a:rPr>
              <a:t> </a:t>
            </a:r>
            <a:r>
              <a:rPr lang="en-US" sz="2000" b="0" dirty="0">
                <a:ea typeface="ヒラギノ角ゴ Pro W3" charset="-128"/>
              </a:rPr>
              <a:t>(7 of 7)</a:t>
            </a:r>
            <a:endParaRPr lang="en-US" dirty="0"/>
          </a:p>
        </p:txBody>
      </p:sp>
      <p:sp>
        <p:nvSpPr>
          <p:cNvPr id="3" name="Content Placeholder 2"/>
          <p:cNvSpPr>
            <a:spLocks noGrp="1"/>
          </p:cNvSpPr>
          <p:nvPr>
            <p:ph idx="1"/>
          </p:nvPr>
        </p:nvSpPr>
        <p:spPr>
          <a:xfrm>
            <a:off x="457200" y="1600200"/>
            <a:ext cx="7924800" cy="4525963"/>
          </a:xfrm>
        </p:spPr>
        <p:txBody>
          <a:bodyPr/>
          <a:lstStyle/>
          <a:p>
            <a:r>
              <a:rPr lang="en-US" sz="2000" dirty="0">
                <a:ea typeface="ヒラギノ角ゴ Pro W3" charset="-128"/>
              </a:rPr>
              <a:t>Expectations theory explains:</a:t>
            </a:r>
          </a:p>
          <a:p>
            <a:pPr lvl="1"/>
            <a:r>
              <a:rPr lang="en-US" sz="2000" dirty="0">
                <a:ea typeface="ヒラギノ角ゴ Pro W3" charset="-128"/>
              </a:rPr>
              <a:t>Why the term structure of interest rates changes at different times.</a:t>
            </a:r>
          </a:p>
          <a:p>
            <a:pPr lvl="1"/>
            <a:r>
              <a:rPr lang="en-US" sz="2000" dirty="0">
                <a:ea typeface="ヒラギノ角ゴ Pro W3" charset="-128"/>
              </a:rPr>
              <a:t>Why interest rates on bonds with different maturities move together over time (fact 1).</a:t>
            </a:r>
          </a:p>
          <a:p>
            <a:pPr lvl="1"/>
            <a:r>
              <a:rPr lang="en-US" sz="2000" dirty="0">
                <a:ea typeface="ヒラギノ角ゴ Pro W3" charset="-128"/>
              </a:rPr>
              <a:t>Why yield curves tend to slope up when short-term rates are low and slope down when short-term rates are high (fact 2).</a:t>
            </a:r>
          </a:p>
          <a:p>
            <a:r>
              <a:rPr lang="en-US" sz="2000" dirty="0">
                <a:ea typeface="ヒラギノ角ゴ Pro W3" charset="-128"/>
              </a:rPr>
              <a:t>Cannot explain why yield curves usually slope upward (fact 3)</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Segmented Markets Theory </a:t>
            </a:r>
            <a:r>
              <a:rPr lang="en-US" sz="2000" b="0" dirty="0">
                <a:ea typeface="ヒラギノ角ゴ Pro W3" charset="-128"/>
              </a:rPr>
              <a:t>(1 of 3)</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Bonds of different maturities are not substitutes at all.</a:t>
            </a:r>
          </a:p>
          <a:p>
            <a:pPr marL="0" indent="0">
              <a:buNone/>
            </a:pPr>
            <a:endParaRPr lang="en-US" sz="2000" dirty="0">
              <a:ea typeface="ヒラギノ角ゴ Pro W3" charset="-128"/>
            </a:endParaRPr>
          </a:p>
          <a:p>
            <a:r>
              <a:rPr lang="en-US" sz="2000" dirty="0">
                <a:ea typeface="ヒラギノ角ゴ Pro W3" charset="-128"/>
              </a:rPr>
              <a:t>The segmented markets theory of the term structure sees markets for </a:t>
            </a:r>
            <a:r>
              <a:rPr lang="en-US" sz="2000" u="sng" dirty="0">
                <a:ea typeface="ヒラギノ角ゴ Pro W3" charset="-128"/>
              </a:rPr>
              <a:t>different-maturity bonds </a:t>
            </a:r>
            <a:r>
              <a:rPr lang="en-US" sz="2000" dirty="0">
                <a:ea typeface="ヒラギノ角ゴ Pro W3" charset="-128"/>
              </a:rPr>
              <a:t>as </a:t>
            </a:r>
            <a:r>
              <a:rPr lang="en-US" sz="2000" b="1" dirty="0">
                <a:ea typeface="ヒラギノ角ゴ Pro W3" charset="-128"/>
              </a:rPr>
              <a:t>completely separate </a:t>
            </a:r>
            <a:r>
              <a:rPr lang="en-US" sz="2000" dirty="0">
                <a:ea typeface="ヒラギノ角ゴ Pro W3" charset="-128"/>
              </a:rPr>
              <a:t>and segmented. </a:t>
            </a:r>
          </a:p>
          <a:p>
            <a:pPr marL="0" indent="0">
              <a:buNone/>
            </a:pPr>
            <a:endParaRPr lang="en-US" sz="2000" dirty="0">
              <a:ea typeface="ヒラギノ角ゴ Pro W3" charset="-128"/>
            </a:endParaRPr>
          </a:p>
          <a:p>
            <a:r>
              <a:rPr lang="en-US" sz="2000" dirty="0">
                <a:ea typeface="ヒラギノ角ゴ Pro W3" charset="-128"/>
              </a:rPr>
              <a:t>The interest rate on a bond of a particular maturity is then determined by the </a:t>
            </a:r>
            <a:r>
              <a:rPr lang="en-US" sz="2000" b="1" dirty="0">
                <a:ea typeface="ヒラギノ角ゴ Pro W3" charset="-128"/>
              </a:rPr>
              <a:t>supply of and demand for that bond</a:t>
            </a:r>
            <a:r>
              <a:rPr lang="en-US" sz="2000" dirty="0">
                <a:ea typeface="ヒラギノ角ゴ Pro W3" charset="-128"/>
              </a:rPr>
              <a:t> and is </a:t>
            </a:r>
            <a:r>
              <a:rPr lang="en-US" sz="2000" b="1" dirty="0">
                <a:ea typeface="ヒラギノ角ゴ Pro W3" charset="-128"/>
              </a:rPr>
              <a:t>not</a:t>
            </a:r>
            <a:r>
              <a:rPr lang="en-US" sz="2000" dirty="0">
                <a:ea typeface="ヒラギノ角ゴ Pro W3" charset="-128"/>
              </a:rPr>
              <a:t> affected by </a:t>
            </a:r>
            <a:r>
              <a:rPr lang="en-US" sz="2000" u="sng" dirty="0">
                <a:ea typeface="ヒラギノ角ゴ Pro W3" charset="-128"/>
              </a:rPr>
              <a:t>expected returns on other bonds with other maturities</a:t>
            </a:r>
            <a:r>
              <a:rPr lang="en-US" sz="2000" dirty="0">
                <a:ea typeface="ヒラギノ角ゴ Pro W3" charset="-128"/>
              </a:rPr>
              <a:t>. </a:t>
            </a:r>
          </a:p>
        </p:txBody>
      </p:sp>
    </p:spTree>
    <p:extLst>
      <p:ext uri="{BB962C8B-B14F-4D97-AF65-F5344CB8AC3E}">
        <p14:creationId xmlns:p14="http://schemas.microsoft.com/office/powerpoint/2010/main" val="4099590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CE4A-880E-467A-84D5-3D7C5A2E6599}"/>
              </a:ext>
            </a:extLst>
          </p:cNvPr>
          <p:cNvSpPr>
            <a:spLocks noGrp="1"/>
          </p:cNvSpPr>
          <p:nvPr>
            <p:ph type="title"/>
          </p:nvPr>
        </p:nvSpPr>
        <p:spPr/>
        <p:txBody>
          <a:bodyPr/>
          <a:lstStyle/>
          <a:p>
            <a:r>
              <a:rPr lang="en-US" dirty="0">
                <a:ea typeface="ヒラギノ角ゴ Pro W3" charset="-128"/>
              </a:rPr>
              <a:t>Segmented Markets Theory </a:t>
            </a:r>
            <a:r>
              <a:rPr lang="en-US" sz="20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4C224478-1600-489B-BF26-3B6FD471B3B4}"/>
              </a:ext>
            </a:extLst>
          </p:cNvPr>
          <p:cNvSpPr>
            <a:spLocks noGrp="1"/>
          </p:cNvSpPr>
          <p:nvPr>
            <p:ph idx="1"/>
          </p:nvPr>
        </p:nvSpPr>
        <p:spPr/>
        <p:txBody>
          <a:bodyPr/>
          <a:lstStyle/>
          <a:p>
            <a:r>
              <a:rPr lang="en-US" sz="2000" dirty="0"/>
              <a:t>The key assumption of the segmented markets theory is that bonds of different maturities are </a:t>
            </a:r>
            <a:r>
              <a:rPr lang="en-US" sz="2000" b="1" dirty="0"/>
              <a:t>not substitutes at all:</a:t>
            </a:r>
          </a:p>
          <a:p>
            <a:pPr marL="0" indent="0">
              <a:buNone/>
            </a:pPr>
            <a:endParaRPr lang="en-US" sz="2000" b="1" dirty="0"/>
          </a:p>
          <a:p>
            <a:pPr lvl="1"/>
            <a:r>
              <a:rPr lang="en-US" sz="2000" dirty="0"/>
              <a:t>the expected return from holding a bond of one maturity </a:t>
            </a:r>
            <a:r>
              <a:rPr lang="en-US" sz="2000" b="1" dirty="0"/>
              <a:t>has no effect </a:t>
            </a:r>
            <a:r>
              <a:rPr lang="en-US" sz="2000" dirty="0"/>
              <a:t>on the demand for a bond of another maturity. </a:t>
            </a:r>
          </a:p>
          <a:p>
            <a:r>
              <a:rPr lang="en-US" sz="2000" dirty="0"/>
              <a:t>This theory of the term structure is the opposite extreme of the expectations theory, which assumes that bonds of different maturities are perfect substitutes.</a:t>
            </a:r>
          </a:p>
          <a:p>
            <a:pPr lvl="1"/>
            <a:endParaRPr lang="en-US" sz="2000" dirty="0"/>
          </a:p>
          <a:p>
            <a:endParaRPr lang="en-US" dirty="0"/>
          </a:p>
        </p:txBody>
      </p:sp>
    </p:spTree>
    <p:extLst>
      <p:ext uri="{BB962C8B-B14F-4D97-AF65-F5344CB8AC3E}">
        <p14:creationId xmlns:p14="http://schemas.microsoft.com/office/powerpoint/2010/main" val="308683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9B4A-B0AD-4274-8B0C-ED2D0AAD0EBB}"/>
              </a:ext>
            </a:extLst>
          </p:cNvPr>
          <p:cNvSpPr>
            <a:spLocks noGrp="1"/>
          </p:cNvSpPr>
          <p:nvPr>
            <p:ph type="title"/>
          </p:nvPr>
        </p:nvSpPr>
        <p:spPr/>
        <p:txBody>
          <a:bodyPr/>
          <a:lstStyle/>
          <a:p>
            <a:r>
              <a:rPr lang="en-US" dirty="0">
                <a:ea typeface="ヒラギノ角ゴ Pro W3" charset="-128"/>
              </a:rPr>
              <a:t>Segmented Markets Theory </a:t>
            </a:r>
            <a:r>
              <a:rPr lang="en-US" sz="2000" b="0" dirty="0">
                <a:ea typeface="ヒラギノ角ゴ Pro W3" charset="-128"/>
              </a:rPr>
              <a:t>(3 of 3)</a:t>
            </a:r>
            <a:endParaRPr lang="en-US" dirty="0"/>
          </a:p>
        </p:txBody>
      </p:sp>
      <p:sp>
        <p:nvSpPr>
          <p:cNvPr id="3" name="Content Placeholder 2">
            <a:extLst>
              <a:ext uri="{FF2B5EF4-FFF2-40B4-BE49-F238E27FC236}">
                <a16:creationId xmlns:a16="http://schemas.microsoft.com/office/drawing/2014/main" id="{8BB91F9D-F989-4545-8000-7B6C35A2B3CF}"/>
              </a:ext>
            </a:extLst>
          </p:cNvPr>
          <p:cNvSpPr>
            <a:spLocks noGrp="1"/>
          </p:cNvSpPr>
          <p:nvPr>
            <p:ph idx="1"/>
          </p:nvPr>
        </p:nvSpPr>
        <p:spPr/>
        <p:txBody>
          <a:bodyPr/>
          <a:lstStyle/>
          <a:p>
            <a:r>
              <a:rPr lang="en-US" sz="2000" dirty="0"/>
              <a:t>The argument for why bonds of different maturities are </a:t>
            </a:r>
            <a:r>
              <a:rPr lang="en-US" sz="2000" b="1" dirty="0"/>
              <a:t>not substitutes </a:t>
            </a:r>
            <a:r>
              <a:rPr lang="en-US" sz="2000" dirty="0"/>
              <a:t>is that investors </a:t>
            </a:r>
            <a:r>
              <a:rPr lang="en-US" sz="2000" b="1" dirty="0"/>
              <a:t>have very strong preferences </a:t>
            </a:r>
            <a:r>
              <a:rPr lang="en-US" sz="2000" dirty="0"/>
              <a:t>for bonds of one maturity as opposed to another, so they are concerned only with the expected returns on bonds of the maturity they prefer. </a:t>
            </a:r>
          </a:p>
          <a:p>
            <a:pPr marL="0" indent="0">
              <a:buNone/>
            </a:pPr>
            <a:endParaRPr lang="en-US" sz="2000" dirty="0"/>
          </a:p>
          <a:p>
            <a:r>
              <a:rPr lang="en-US" sz="2000" dirty="0"/>
              <a:t>In the segmented markets theory, differing yield curve patterns are accounted for by supply and demand differences associated with bonds of different maturities.</a:t>
            </a:r>
          </a:p>
          <a:p>
            <a:endParaRPr lang="en-US" sz="2000" dirty="0"/>
          </a:p>
          <a:p>
            <a:endParaRPr lang="en-US" sz="2000" dirty="0">
              <a:ea typeface="ヒラギノ角ゴ Pro W3" charset="-128"/>
            </a:endParaRPr>
          </a:p>
          <a:p>
            <a:endParaRPr lang="en-US" dirty="0"/>
          </a:p>
        </p:txBody>
      </p:sp>
    </p:spTree>
    <p:extLst>
      <p:ext uri="{BB962C8B-B14F-4D97-AF65-F5344CB8AC3E}">
        <p14:creationId xmlns:p14="http://schemas.microsoft.com/office/powerpoint/2010/main" val="1940475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4A79-696E-419A-8A5A-CFC4D677B4E0}"/>
              </a:ext>
            </a:extLst>
          </p:cNvPr>
          <p:cNvSpPr>
            <a:spLocks noGrp="1"/>
          </p:cNvSpPr>
          <p:nvPr>
            <p:ph type="title"/>
          </p:nvPr>
        </p:nvSpPr>
        <p:spPr/>
        <p:txBody>
          <a:bodyPr/>
          <a:lstStyle/>
          <a:p>
            <a:r>
              <a:rPr lang="en-US" dirty="0"/>
              <a:t>Segmented Market Theory: Fact 3</a:t>
            </a:r>
          </a:p>
        </p:txBody>
      </p:sp>
      <p:sp>
        <p:nvSpPr>
          <p:cNvPr id="3" name="Content Placeholder 2">
            <a:extLst>
              <a:ext uri="{FF2B5EF4-FFF2-40B4-BE49-F238E27FC236}">
                <a16:creationId xmlns:a16="http://schemas.microsoft.com/office/drawing/2014/main" id="{317FB4F2-7F30-4A5D-BE2D-90A52863B2BD}"/>
              </a:ext>
            </a:extLst>
          </p:cNvPr>
          <p:cNvSpPr>
            <a:spLocks noGrp="1"/>
          </p:cNvSpPr>
          <p:nvPr>
            <p:ph idx="1"/>
          </p:nvPr>
        </p:nvSpPr>
        <p:spPr/>
        <p:txBody>
          <a:bodyPr/>
          <a:lstStyle/>
          <a:p>
            <a:r>
              <a:rPr lang="en-US" sz="2000" dirty="0"/>
              <a:t>If, as seems sensible</a:t>
            </a:r>
            <a:r>
              <a:rPr lang="en-US" sz="2000" b="1" dirty="0"/>
              <a:t>, risk-averse investors have short desired holding periods </a:t>
            </a:r>
            <a:r>
              <a:rPr lang="en-US" sz="2000" dirty="0"/>
              <a:t>and generally prefer bonds with shorter maturities that have less interest-rate risk, the segmented markets theory can explain fact 3, which states that yield curves typically slope upward. </a:t>
            </a:r>
          </a:p>
          <a:p>
            <a:endParaRPr lang="en-US" sz="2000" dirty="0"/>
          </a:p>
          <a:p>
            <a:pPr lvl="1"/>
            <a:r>
              <a:rPr lang="en-US" sz="2000" dirty="0"/>
              <a:t>Because </a:t>
            </a:r>
            <a:r>
              <a:rPr lang="en-US" sz="2000" b="1" dirty="0"/>
              <a:t>the demand for long-term bonds </a:t>
            </a:r>
            <a:r>
              <a:rPr lang="en-US" sz="2000" dirty="0"/>
              <a:t>is typically relatively </a:t>
            </a:r>
            <a:r>
              <a:rPr lang="en-US" sz="2000" b="1" dirty="0"/>
              <a:t>lower</a:t>
            </a:r>
            <a:r>
              <a:rPr lang="en-US" sz="2000" dirty="0"/>
              <a:t> than that for short-term bonds, long-term bonds will have lower prices and </a:t>
            </a:r>
            <a:r>
              <a:rPr lang="en-US" sz="2000" b="1" dirty="0"/>
              <a:t>higher interest rates</a:t>
            </a:r>
            <a:r>
              <a:rPr lang="en-US" sz="2000" dirty="0"/>
              <a:t>, and hence the yield curve will typically </a:t>
            </a:r>
            <a:r>
              <a:rPr lang="en-US" sz="2000" b="1" dirty="0"/>
              <a:t>slope upward</a:t>
            </a:r>
            <a:r>
              <a:rPr lang="en-US" sz="2000" dirty="0"/>
              <a:t>. </a:t>
            </a:r>
          </a:p>
          <a:p>
            <a:endParaRPr lang="en-US" dirty="0"/>
          </a:p>
        </p:txBody>
      </p:sp>
    </p:spTree>
    <p:extLst>
      <p:ext uri="{BB962C8B-B14F-4D97-AF65-F5344CB8AC3E}">
        <p14:creationId xmlns:p14="http://schemas.microsoft.com/office/powerpoint/2010/main" val="1361360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Preferred Habitat Theories </a:t>
            </a:r>
            <a:r>
              <a:rPr lang="en-US" sz="2000" b="0" dirty="0"/>
              <a:t>(1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The interest rate on a long-term bond will equal </a:t>
            </a:r>
            <a:r>
              <a:rPr lang="en-US" sz="2000" b="1" dirty="0">
                <a:ea typeface="ヒラギノ角ゴ Pro W3" charset="-128"/>
              </a:rPr>
              <a:t>an average of short-term interest rates </a:t>
            </a:r>
            <a:r>
              <a:rPr lang="en-US" sz="2000" dirty="0">
                <a:ea typeface="ヒラギノ角ゴ Pro W3" charset="-128"/>
              </a:rPr>
              <a:t>expected to occur over the life of the long-term bond </a:t>
            </a:r>
            <a:r>
              <a:rPr lang="en-US" sz="2000" b="1" dirty="0">
                <a:ea typeface="ヒラギノ角ゴ Pro W3" charset="-128"/>
              </a:rPr>
              <a:t>plus a liquidity premium </a:t>
            </a:r>
            <a:r>
              <a:rPr lang="en-US" sz="2000" dirty="0">
                <a:ea typeface="ヒラギノ角ゴ Pro W3" charset="-128"/>
              </a:rPr>
              <a:t>that </a:t>
            </a:r>
            <a:r>
              <a:rPr lang="en-US" sz="2000" u="sng" dirty="0">
                <a:ea typeface="ヒラギノ角ゴ Pro W3" charset="-128"/>
              </a:rPr>
              <a:t>responds to supply and demand conditions for that bond.</a:t>
            </a:r>
          </a:p>
          <a:p>
            <a:r>
              <a:rPr lang="en-US" sz="2000" dirty="0">
                <a:ea typeface="ヒラギノ角ゴ Pro W3" charset="-128"/>
              </a:rPr>
              <a:t>Bonds of different maturities are partial (not perfect) substitutes.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0804-BD6C-4594-86BF-C8F3CE6BFF07}"/>
              </a:ext>
            </a:extLst>
          </p:cNvPr>
          <p:cNvSpPr>
            <a:spLocks noGrp="1"/>
          </p:cNvSpPr>
          <p:nvPr>
            <p:ph type="title"/>
          </p:nvPr>
        </p:nvSpPr>
        <p:spPr/>
        <p:txBody>
          <a:bodyPr/>
          <a:lstStyle/>
          <a:p>
            <a:r>
              <a:rPr lang="en-US" dirty="0">
                <a:ea typeface="ヒラギノ角ゴ Pro W3" charset="-128"/>
              </a:rPr>
              <a:t>Risk Structure of Interest Rates </a:t>
            </a:r>
            <a:r>
              <a:rPr lang="en-US" sz="2000" b="0" dirty="0">
                <a:ea typeface="ヒラギノ角ゴ Pro W3" charset="-128"/>
              </a:rPr>
              <a:t>(1 of 2)</a:t>
            </a:r>
            <a:endParaRPr lang="en-US" dirty="0"/>
          </a:p>
        </p:txBody>
      </p:sp>
      <p:sp>
        <p:nvSpPr>
          <p:cNvPr id="3" name="Content Placeholder 2">
            <a:extLst>
              <a:ext uri="{FF2B5EF4-FFF2-40B4-BE49-F238E27FC236}">
                <a16:creationId xmlns:a16="http://schemas.microsoft.com/office/drawing/2014/main" id="{5CBBD21E-677B-4B21-B076-103EE5043215}"/>
              </a:ext>
            </a:extLst>
          </p:cNvPr>
          <p:cNvSpPr>
            <a:spLocks noGrp="1"/>
          </p:cNvSpPr>
          <p:nvPr>
            <p:ph idx="1"/>
          </p:nvPr>
        </p:nvSpPr>
        <p:spPr/>
        <p:txBody>
          <a:bodyPr/>
          <a:lstStyle/>
          <a:p>
            <a:r>
              <a:rPr lang="en-US" sz="2000" dirty="0"/>
              <a:t>Figure 1 shows us three important predictions of interest-rate behavior for bonds of the same maturity:</a:t>
            </a:r>
          </a:p>
          <a:p>
            <a:pPr marL="971550" lvl="1" indent="-514350">
              <a:buFont typeface="+mj-lt"/>
              <a:buAutoNum type="romanLcPeriod"/>
            </a:pPr>
            <a:r>
              <a:rPr lang="en-US" sz="2000" dirty="0"/>
              <a:t>Lower-rated bonds will have higher yields.</a:t>
            </a:r>
          </a:p>
          <a:p>
            <a:pPr marL="971550" lvl="1" indent="-514350">
              <a:buFont typeface="+mj-lt"/>
              <a:buAutoNum type="romanLcPeriod"/>
            </a:pPr>
            <a:r>
              <a:rPr lang="en-US" sz="2000" dirty="0"/>
              <a:t>Interest rates on a variety of bonds will move together although they differ from one another in any given year.</a:t>
            </a:r>
          </a:p>
          <a:p>
            <a:pPr marL="971550" lvl="1" indent="-514350">
              <a:buFont typeface="+mj-lt"/>
              <a:buAutoNum type="romanLcPeriod"/>
            </a:pPr>
            <a:r>
              <a:rPr lang="en-US" sz="2000" dirty="0"/>
              <a:t>The spread (or difference) between the interest rates varies over time </a:t>
            </a:r>
          </a:p>
          <a:p>
            <a:pPr marL="971550" lvl="1" indent="-514350">
              <a:buFont typeface="+mj-lt"/>
              <a:buAutoNum type="romanLcPeriod"/>
            </a:pPr>
            <a:endParaRPr lang="en-US" sz="2000" dirty="0"/>
          </a:p>
          <a:p>
            <a:pPr marL="857250" lvl="2" indent="0">
              <a:buNone/>
            </a:pPr>
            <a:endParaRPr lang="en-US" sz="2000" dirty="0"/>
          </a:p>
        </p:txBody>
      </p:sp>
    </p:spTree>
    <p:extLst>
      <p:ext uri="{BB962C8B-B14F-4D97-AF65-F5344CB8AC3E}">
        <p14:creationId xmlns:p14="http://schemas.microsoft.com/office/powerpoint/2010/main" val="2274067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0042-BC39-4132-B050-6B8A8F4EF006}"/>
              </a:ext>
            </a:extLst>
          </p:cNvPr>
          <p:cNvSpPr>
            <a:spLocks noGrp="1"/>
          </p:cNvSpPr>
          <p:nvPr>
            <p:ph type="title"/>
          </p:nvPr>
        </p:nvSpPr>
        <p:spPr/>
        <p:txBody>
          <a:bodyPr/>
          <a:lstStyle/>
          <a:p>
            <a:r>
              <a:rPr lang="en-US" dirty="0"/>
              <a:t>Liquidity Premium &amp; Preferred Habitat Theories </a:t>
            </a:r>
            <a:r>
              <a:rPr lang="en-US" sz="2000" b="0" dirty="0"/>
              <a:t>(1 of 2)</a:t>
            </a:r>
            <a:endParaRPr lang="en-US" dirty="0"/>
          </a:p>
        </p:txBody>
      </p:sp>
      <p:sp>
        <p:nvSpPr>
          <p:cNvPr id="3" name="Content Placeholder 2">
            <a:extLst>
              <a:ext uri="{FF2B5EF4-FFF2-40B4-BE49-F238E27FC236}">
                <a16:creationId xmlns:a16="http://schemas.microsoft.com/office/drawing/2014/main" id="{4FB47481-D431-4BDE-A997-765B0778C349}"/>
              </a:ext>
            </a:extLst>
          </p:cNvPr>
          <p:cNvSpPr>
            <a:spLocks noGrp="1"/>
          </p:cNvSpPr>
          <p:nvPr>
            <p:ph idx="1"/>
          </p:nvPr>
        </p:nvSpPr>
        <p:spPr/>
        <p:txBody>
          <a:bodyPr/>
          <a:lstStyle/>
          <a:p>
            <a:r>
              <a:rPr lang="en-US" sz="2000" dirty="0"/>
              <a:t>The liquidity premium theory’s key assumption is that bonds of different maturities are substitutes,</a:t>
            </a:r>
          </a:p>
          <a:p>
            <a:pPr lvl="1"/>
            <a:r>
              <a:rPr lang="en-US" sz="2000" dirty="0"/>
              <a:t> which means that the </a:t>
            </a:r>
            <a:r>
              <a:rPr lang="en-US" sz="2000" u="sng" dirty="0"/>
              <a:t>expected return on one bond </a:t>
            </a:r>
            <a:r>
              <a:rPr lang="en-US" sz="2000" b="1" dirty="0"/>
              <a:t>does</a:t>
            </a:r>
            <a:r>
              <a:rPr lang="en-US" sz="2000" dirty="0"/>
              <a:t> influence the expected return on a bond of a </a:t>
            </a:r>
            <a:r>
              <a:rPr lang="en-US" sz="2000" b="1" dirty="0"/>
              <a:t>different maturity</a:t>
            </a:r>
            <a:r>
              <a:rPr lang="en-US" sz="2000" dirty="0"/>
              <a:t>.</a:t>
            </a:r>
          </a:p>
          <a:p>
            <a:pPr marL="457200" lvl="1" indent="0">
              <a:buNone/>
            </a:pPr>
            <a:endParaRPr lang="en-US" sz="2000" dirty="0"/>
          </a:p>
          <a:p>
            <a:r>
              <a:rPr lang="en-US" sz="2000" dirty="0"/>
              <a:t>However, the theory allows investors </a:t>
            </a:r>
            <a:r>
              <a:rPr lang="en-US" sz="2000" b="1" dirty="0"/>
              <a:t>to prefer one bond maturity</a:t>
            </a:r>
            <a:r>
              <a:rPr lang="en-US" sz="2000" dirty="0"/>
              <a:t> over another. </a:t>
            </a:r>
          </a:p>
          <a:p>
            <a:pPr lvl="1"/>
            <a:r>
              <a:rPr lang="en-US" sz="2000" dirty="0"/>
              <a:t>In other words, bonds of different maturities are assumed to be </a:t>
            </a:r>
            <a:r>
              <a:rPr lang="en-US" sz="2000" i="1" dirty="0"/>
              <a:t>substitutes</a:t>
            </a:r>
            <a:r>
              <a:rPr lang="en-US" sz="2000" dirty="0"/>
              <a:t>, but </a:t>
            </a:r>
            <a:r>
              <a:rPr lang="en-US" sz="2000" b="1" dirty="0"/>
              <a:t>not perfect substitutes</a:t>
            </a:r>
            <a:r>
              <a:rPr lang="en-US" sz="2000" dirty="0"/>
              <a:t>. </a:t>
            </a:r>
          </a:p>
          <a:p>
            <a:endParaRPr lang="en-US" dirty="0"/>
          </a:p>
        </p:txBody>
      </p:sp>
    </p:spTree>
    <p:extLst>
      <p:ext uri="{BB962C8B-B14F-4D97-AF65-F5344CB8AC3E}">
        <p14:creationId xmlns:p14="http://schemas.microsoft.com/office/powerpoint/2010/main" val="359803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94C8-7CBE-4365-8519-B6E6174503BF}"/>
              </a:ext>
            </a:extLst>
          </p:cNvPr>
          <p:cNvSpPr>
            <a:spLocks noGrp="1"/>
          </p:cNvSpPr>
          <p:nvPr>
            <p:ph type="title"/>
          </p:nvPr>
        </p:nvSpPr>
        <p:spPr/>
        <p:txBody>
          <a:bodyPr/>
          <a:lstStyle/>
          <a:p>
            <a:r>
              <a:rPr lang="en-US" dirty="0"/>
              <a:t>Liquidity Premium &amp; Preferred Habitat Theories </a:t>
            </a:r>
            <a:r>
              <a:rPr lang="en-US" sz="2000" b="0" dirty="0"/>
              <a:t>(1 of 2)</a:t>
            </a:r>
            <a:endParaRPr lang="en-US" dirty="0"/>
          </a:p>
        </p:txBody>
      </p:sp>
      <p:sp>
        <p:nvSpPr>
          <p:cNvPr id="3" name="Content Placeholder 2">
            <a:extLst>
              <a:ext uri="{FF2B5EF4-FFF2-40B4-BE49-F238E27FC236}">
                <a16:creationId xmlns:a16="http://schemas.microsoft.com/office/drawing/2014/main" id="{683BC4AC-003F-471B-8246-53D14C9DD273}"/>
              </a:ext>
            </a:extLst>
          </p:cNvPr>
          <p:cNvSpPr>
            <a:spLocks noGrp="1"/>
          </p:cNvSpPr>
          <p:nvPr>
            <p:ph idx="1"/>
          </p:nvPr>
        </p:nvSpPr>
        <p:spPr/>
        <p:txBody>
          <a:bodyPr/>
          <a:lstStyle/>
          <a:p>
            <a:r>
              <a:rPr lang="en-US" sz="2000" dirty="0"/>
              <a:t>Investors tend to </a:t>
            </a:r>
            <a:r>
              <a:rPr lang="en-US" sz="2000" b="1" dirty="0"/>
              <a:t>prefer shorter-term bonds </a:t>
            </a:r>
            <a:r>
              <a:rPr lang="en-US" sz="2000" dirty="0"/>
              <a:t>because these bonds bear </a:t>
            </a:r>
            <a:r>
              <a:rPr lang="en-US" sz="2000" u="sng" dirty="0"/>
              <a:t>less interest-rate risk</a:t>
            </a:r>
            <a:r>
              <a:rPr lang="en-US" sz="2000" dirty="0"/>
              <a:t>.</a:t>
            </a:r>
          </a:p>
          <a:p>
            <a:r>
              <a:rPr lang="en-US" sz="2000" dirty="0"/>
              <a:t>For this reason, investors must be offered a </a:t>
            </a:r>
            <a:r>
              <a:rPr lang="en-US" sz="2000" b="1" dirty="0"/>
              <a:t>positive liquidity (term) premium </a:t>
            </a:r>
            <a:r>
              <a:rPr lang="en-US" sz="2000" dirty="0"/>
              <a:t>to induce them to hold longer-term bonds.</a:t>
            </a:r>
          </a:p>
          <a:p>
            <a:r>
              <a:rPr lang="en-US" sz="2000" dirty="0"/>
              <a:t>Thus the expectations theory is modified by adding a positive liquidity (term) premium to the equation that </a:t>
            </a:r>
            <a:r>
              <a:rPr lang="en-US" sz="2000" u="sng" dirty="0"/>
              <a:t>describes the relationship between long-and short-term interest rates. </a:t>
            </a:r>
          </a:p>
          <a:p>
            <a:pPr marL="0" indent="0">
              <a:buNone/>
            </a:pPr>
            <a:endParaRPr lang="en-US" sz="2000" u="sng" dirty="0"/>
          </a:p>
          <a:p>
            <a:r>
              <a:rPr lang="en-US" sz="2000" dirty="0"/>
              <a:t>Term premium is a) always positive and b) increases with the term of maturity of bond.</a:t>
            </a:r>
          </a:p>
          <a:p>
            <a:endParaRPr lang="en-US" sz="2000" dirty="0"/>
          </a:p>
          <a:p>
            <a:endParaRPr lang="en-US" dirty="0"/>
          </a:p>
        </p:txBody>
      </p:sp>
    </p:spTree>
    <p:extLst>
      <p:ext uri="{BB962C8B-B14F-4D97-AF65-F5344CB8AC3E}">
        <p14:creationId xmlns:p14="http://schemas.microsoft.com/office/powerpoint/2010/main" val="2507853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Liquidity Premium Theory</a:t>
            </a:r>
            <a:endParaRPr lang="en-US" dirty="0"/>
          </a:p>
        </p:txBody>
      </p:sp>
      <p:graphicFrame>
        <p:nvGraphicFramePr>
          <p:cNvPr id="4" name="Object 3" descr="The figure shows the expectations theory with dollar 1 investment.&#10;i sub n t is equal to, the sum of i sub t plus, i sub t plus 1 raised to the power e, plus,  i sub t plus 2 raised to the power e, and so on upto  i sub t plus n minus 1, raised to the power e, over the quantity n, plus the quantity l sub n t. &#10;Where l sub n t is the liquidity premium for the n-period bond at time t. l sub n t is always positive and rises with the term to maturity."/>
          <p:cNvGraphicFramePr>
            <a:graphicFrameLocks noGrp="1" noChangeAspect="1"/>
          </p:cNvGraphicFramePr>
          <p:nvPr>
            <p:extLst>
              <p:ext uri="{D42A27DB-BD31-4B8C-83A1-F6EECF244321}">
                <p14:modId xmlns:p14="http://schemas.microsoft.com/office/powerpoint/2010/main" val="2310603259"/>
              </p:ext>
            </p:extLst>
          </p:nvPr>
        </p:nvGraphicFramePr>
        <p:xfrm>
          <a:off x="635000" y="2286000"/>
          <a:ext cx="7874000" cy="2362200"/>
        </p:xfrm>
        <a:graphic>
          <a:graphicData uri="http://schemas.openxmlformats.org/presentationml/2006/ole">
            <mc:AlternateContent xmlns:mc="http://schemas.openxmlformats.org/markup-compatibility/2006">
              <mc:Choice xmlns:v="urn:schemas-microsoft-com:vml" Requires="v">
                <p:oleObj spid="_x0000_s5347" name="Equation" r:id="rId3" imgW="3937000" imgH="1181100" progId="Equation.DSMT4">
                  <p:embed/>
                </p:oleObj>
              </mc:Choice>
              <mc:Fallback>
                <p:oleObj name="Equation" r:id="rId3" imgW="3937000" imgH="1181100" progId="Equation.DSMT4">
                  <p:embed/>
                  <p:pic>
                    <p:nvPicPr>
                      <p:cNvPr id="0" name="Picture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2286000"/>
                        <a:ext cx="78740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9590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21EE-8A22-433E-8CB5-038FB70BBDDE}"/>
              </a:ext>
            </a:extLst>
          </p:cNvPr>
          <p:cNvSpPr>
            <a:spLocks noGrp="1"/>
          </p:cNvSpPr>
          <p:nvPr>
            <p:ph type="title"/>
          </p:nvPr>
        </p:nvSpPr>
        <p:spPr/>
        <p:txBody>
          <a:bodyPr/>
          <a:lstStyle/>
          <a:p>
            <a:r>
              <a:rPr lang="en-US" dirty="0"/>
              <a:t>Liquidity Premium Theory: Fact 1</a:t>
            </a:r>
          </a:p>
        </p:txBody>
      </p:sp>
      <p:sp>
        <p:nvSpPr>
          <p:cNvPr id="3" name="Content Placeholder 2">
            <a:extLst>
              <a:ext uri="{FF2B5EF4-FFF2-40B4-BE49-F238E27FC236}">
                <a16:creationId xmlns:a16="http://schemas.microsoft.com/office/drawing/2014/main" id="{38D742BF-50D6-4572-9436-7FEC4A0EB12D}"/>
              </a:ext>
            </a:extLst>
          </p:cNvPr>
          <p:cNvSpPr>
            <a:spLocks noGrp="1"/>
          </p:cNvSpPr>
          <p:nvPr>
            <p:ph idx="1"/>
          </p:nvPr>
        </p:nvSpPr>
        <p:spPr/>
        <p:txBody>
          <a:bodyPr/>
          <a:lstStyle/>
          <a:p>
            <a:r>
              <a:rPr lang="en-US" sz="2000" dirty="0"/>
              <a:t>It explains fact 1, which states that </a:t>
            </a:r>
            <a:r>
              <a:rPr lang="en-US" sz="2000" i="1" dirty="0"/>
              <a:t>interest rates on different-maturity bonds move together over time</a:t>
            </a:r>
            <a:r>
              <a:rPr lang="en-US" sz="2000" dirty="0"/>
              <a:t>: </a:t>
            </a:r>
          </a:p>
          <a:p>
            <a:pPr marL="0" indent="0">
              <a:buNone/>
            </a:pPr>
            <a:endParaRPr lang="en-US" sz="2000" dirty="0"/>
          </a:p>
          <a:p>
            <a:pPr lvl="1"/>
            <a:r>
              <a:rPr lang="en-US" sz="2000" u="sng" dirty="0"/>
              <a:t>A rise in short-term interest rates indicates that short-term interest rates will, on average, be higher in the future,</a:t>
            </a:r>
            <a:r>
              <a:rPr lang="en-US" sz="2000" dirty="0"/>
              <a:t> and the first term in Equation 3 then implies that </a:t>
            </a:r>
            <a:r>
              <a:rPr lang="en-US" sz="2000" b="1" dirty="0"/>
              <a:t>long-term interest rates will rise along with them. </a:t>
            </a:r>
          </a:p>
          <a:p>
            <a:endParaRPr lang="en-US" dirty="0"/>
          </a:p>
        </p:txBody>
      </p:sp>
    </p:spTree>
    <p:extLst>
      <p:ext uri="{BB962C8B-B14F-4D97-AF65-F5344CB8AC3E}">
        <p14:creationId xmlns:p14="http://schemas.microsoft.com/office/powerpoint/2010/main" val="1258292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3A66-9A8F-4EA4-8DD9-155033FEB44D}"/>
              </a:ext>
            </a:extLst>
          </p:cNvPr>
          <p:cNvSpPr>
            <a:spLocks noGrp="1"/>
          </p:cNvSpPr>
          <p:nvPr>
            <p:ph type="title"/>
          </p:nvPr>
        </p:nvSpPr>
        <p:spPr/>
        <p:txBody>
          <a:bodyPr/>
          <a:lstStyle/>
          <a:p>
            <a:r>
              <a:rPr lang="en-US" dirty="0"/>
              <a:t>Liquidity Premium Theory: Fact 2 </a:t>
            </a:r>
            <a:r>
              <a:rPr lang="en-US" sz="2000" b="0" dirty="0"/>
              <a:t>(1 of 2)</a:t>
            </a:r>
          </a:p>
        </p:txBody>
      </p:sp>
      <p:sp>
        <p:nvSpPr>
          <p:cNvPr id="3" name="Content Placeholder 2">
            <a:extLst>
              <a:ext uri="{FF2B5EF4-FFF2-40B4-BE49-F238E27FC236}">
                <a16:creationId xmlns:a16="http://schemas.microsoft.com/office/drawing/2014/main" id="{585256A9-1698-4230-9923-F244E8BE34BF}"/>
              </a:ext>
            </a:extLst>
          </p:cNvPr>
          <p:cNvSpPr>
            <a:spLocks noGrp="1"/>
          </p:cNvSpPr>
          <p:nvPr>
            <p:ph idx="1"/>
          </p:nvPr>
        </p:nvSpPr>
        <p:spPr/>
        <p:txBody>
          <a:bodyPr/>
          <a:lstStyle/>
          <a:p>
            <a:r>
              <a:rPr lang="en-US" sz="2000" dirty="0"/>
              <a:t>The liquidity and preferred habitat theories also explain </a:t>
            </a:r>
            <a:r>
              <a:rPr lang="en-US" sz="2000" i="1" dirty="0"/>
              <a:t>why yield curves tend to have an especially steep upward slope when short-term interest rates are low and to be inverted when short-term rates are high</a:t>
            </a:r>
            <a:r>
              <a:rPr lang="en-US" sz="2000" dirty="0"/>
              <a:t> (fact 2). </a:t>
            </a:r>
          </a:p>
          <a:p>
            <a:pPr lvl="1"/>
            <a:r>
              <a:rPr lang="en-US" sz="2000" dirty="0"/>
              <a:t>Because investors generally expect short-term interest rates to </a:t>
            </a:r>
            <a:r>
              <a:rPr lang="en-US" sz="2000" b="1" dirty="0"/>
              <a:t>rise </a:t>
            </a:r>
            <a:r>
              <a:rPr lang="en-US" sz="2000" dirty="0"/>
              <a:t>to some normal level </a:t>
            </a:r>
            <a:r>
              <a:rPr lang="en-US" sz="2000" b="1" dirty="0"/>
              <a:t>when they are low</a:t>
            </a:r>
            <a:r>
              <a:rPr lang="en-US" sz="2000" dirty="0"/>
              <a:t>, the </a:t>
            </a:r>
            <a:r>
              <a:rPr lang="en-US" sz="2000" b="1" dirty="0"/>
              <a:t>average of future expected short-term rates </a:t>
            </a:r>
            <a:r>
              <a:rPr lang="en-US" sz="2000" dirty="0"/>
              <a:t>will be high </a:t>
            </a:r>
            <a:r>
              <a:rPr lang="en-US" sz="2000" b="1" dirty="0"/>
              <a:t>relative to the current </a:t>
            </a:r>
            <a:r>
              <a:rPr lang="en-US" sz="2000" dirty="0"/>
              <a:t>short-term rate. </a:t>
            </a:r>
          </a:p>
          <a:p>
            <a:pPr marL="457200" lvl="1" indent="0">
              <a:buNone/>
            </a:pPr>
            <a:endParaRPr lang="en-US" sz="2000" dirty="0"/>
          </a:p>
          <a:p>
            <a:pPr lvl="1"/>
            <a:r>
              <a:rPr lang="en-US" sz="2000" dirty="0"/>
              <a:t>With the additional boost of a positive liquidity (term) premium, long-term interest rates will be substantially higher than current short-term rates, and the yield curve will have a steep upward slope. </a:t>
            </a:r>
          </a:p>
        </p:txBody>
      </p:sp>
    </p:spTree>
    <p:extLst>
      <p:ext uri="{BB962C8B-B14F-4D97-AF65-F5344CB8AC3E}">
        <p14:creationId xmlns:p14="http://schemas.microsoft.com/office/powerpoint/2010/main" val="4164171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5162-8289-4A08-AC8A-A6F55377D557}"/>
              </a:ext>
            </a:extLst>
          </p:cNvPr>
          <p:cNvSpPr>
            <a:spLocks noGrp="1"/>
          </p:cNvSpPr>
          <p:nvPr>
            <p:ph type="title"/>
          </p:nvPr>
        </p:nvSpPr>
        <p:spPr/>
        <p:txBody>
          <a:bodyPr/>
          <a:lstStyle/>
          <a:p>
            <a:r>
              <a:rPr lang="en-US" dirty="0"/>
              <a:t>Liquidity Premium Theory: Fact 2 </a:t>
            </a:r>
            <a:r>
              <a:rPr lang="en-US" sz="2000" b="0" dirty="0"/>
              <a:t>(2 of 2)</a:t>
            </a:r>
            <a:endParaRPr lang="en-US" dirty="0"/>
          </a:p>
        </p:txBody>
      </p:sp>
      <p:sp>
        <p:nvSpPr>
          <p:cNvPr id="3" name="Content Placeholder 2">
            <a:extLst>
              <a:ext uri="{FF2B5EF4-FFF2-40B4-BE49-F238E27FC236}">
                <a16:creationId xmlns:a16="http://schemas.microsoft.com/office/drawing/2014/main" id="{AA5F5BA6-99C5-49C0-990F-BA731C09A26B}"/>
              </a:ext>
            </a:extLst>
          </p:cNvPr>
          <p:cNvSpPr>
            <a:spLocks noGrp="1"/>
          </p:cNvSpPr>
          <p:nvPr>
            <p:ph idx="1"/>
          </p:nvPr>
        </p:nvSpPr>
        <p:spPr/>
        <p:txBody>
          <a:bodyPr/>
          <a:lstStyle/>
          <a:p>
            <a:pPr lvl="1"/>
            <a:r>
              <a:rPr lang="en-US" sz="2000" dirty="0"/>
              <a:t>Conversely, if short-term rates are high, people usually expect them to </a:t>
            </a:r>
            <a:r>
              <a:rPr lang="en-US" sz="2000" b="1" dirty="0"/>
              <a:t>come back down</a:t>
            </a:r>
            <a:r>
              <a:rPr lang="en-US" sz="2000" dirty="0"/>
              <a:t>.</a:t>
            </a:r>
          </a:p>
          <a:p>
            <a:pPr lvl="1"/>
            <a:r>
              <a:rPr lang="en-US" sz="2000" dirty="0"/>
              <a:t> Long-term rates will then drop below short-term rates because the average of expected future short-term rates will be far below current short-term rates, despite positive liquidity premiums, and so the </a:t>
            </a:r>
            <a:r>
              <a:rPr lang="en-US" sz="2000" b="1" dirty="0"/>
              <a:t>yield curve will slope downward.</a:t>
            </a:r>
          </a:p>
          <a:p>
            <a:endParaRPr lang="en-US" dirty="0"/>
          </a:p>
        </p:txBody>
      </p:sp>
    </p:spTree>
    <p:extLst>
      <p:ext uri="{BB962C8B-B14F-4D97-AF65-F5344CB8AC3E}">
        <p14:creationId xmlns:p14="http://schemas.microsoft.com/office/powerpoint/2010/main" val="2912398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89A0-318C-4920-8095-683FA95097F7}"/>
              </a:ext>
            </a:extLst>
          </p:cNvPr>
          <p:cNvSpPr>
            <a:spLocks noGrp="1"/>
          </p:cNvSpPr>
          <p:nvPr>
            <p:ph type="title"/>
          </p:nvPr>
        </p:nvSpPr>
        <p:spPr/>
        <p:txBody>
          <a:bodyPr/>
          <a:lstStyle/>
          <a:p>
            <a:r>
              <a:rPr lang="en-US" dirty="0"/>
              <a:t>Liquidity Premium Theory: Fact 3</a:t>
            </a:r>
          </a:p>
        </p:txBody>
      </p:sp>
      <p:sp>
        <p:nvSpPr>
          <p:cNvPr id="3" name="Content Placeholder 2">
            <a:extLst>
              <a:ext uri="{FF2B5EF4-FFF2-40B4-BE49-F238E27FC236}">
                <a16:creationId xmlns:a16="http://schemas.microsoft.com/office/drawing/2014/main" id="{D8112F3F-D75F-4BCE-A384-83966E98CA30}"/>
              </a:ext>
            </a:extLst>
          </p:cNvPr>
          <p:cNvSpPr>
            <a:spLocks noGrp="1"/>
          </p:cNvSpPr>
          <p:nvPr>
            <p:ph idx="1"/>
          </p:nvPr>
        </p:nvSpPr>
        <p:spPr/>
        <p:txBody>
          <a:bodyPr/>
          <a:lstStyle/>
          <a:p>
            <a:r>
              <a:rPr lang="en-US" sz="2000" dirty="0"/>
              <a:t>The liquidity premium and preferred habitat theories explain fact 3, which states that </a:t>
            </a:r>
            <a:r>
              <a:rPr lang="en-US" sz="2000" i="1" dirty="0"/>
              <a:t>yield curves typically slope upward</a:t>
            </a:r>
            <a:r>
              <a:rPr lang="en-US" sz="2000" dirty="0"/>
              <a:t>, </a:t>
            </a:r>
          </a:p>
          <a:p>
            <a:endParaRPr lang="en-US" sz="2000" dirty="0"/>
          </a:p>
          <a:p>
            <a:pPr lvl="1"/>
            <a:r>
              <a:rPr lang="en-US" sz="2000" dirty="0"/>
              <a:t>by recognizing that the</a:t>
            </a:r>
            <a:r>
              <a:rPr lang="en-US" sz="2000" b="1" dirty="0"/>
              <a:t> liquidity premium rises with a bond’s maturity </a:t>
            </a:r>
            <a:r>
              <a:rPr lang="en-US" sz="2000" dirty="0"/>
              <a:t>because of </a:t>
            </a:r>
            <a:r>
              <a:rPr lang="en-US" sz="2000" u="sng" dirty="0"/>
              <a:t>investors’ preferences for short-term bonds</a:t>
            </a:r>
            <a:r>
              <a:rPr lang="en-US" sz="2000" dirty="0"/>
              <a:t>.</a:t>
            </a:r>
          </a:p>
          <a:p>
            <a:pPr lvl="1"/>
            <a:endParaRPr lang="en-US" sz="2000" dirty="0"/>
          </a:p>
          <a:p>
            <a:pPr lvl="1"/>
            <a:r>
              <a:rPr lang="en-US" sz="2000" dirty="0"/>
              <a:t>Even if short-term interest rates are expected to stay the same, on average, in the future, long-term interest rates will be above short-term interest rates, and yield curves will typically slope upward. </a:t>
            </a:r>
          </a:p>
          <a:p>
            <a:endParaRPr lang="en-US" dirty="0"/>
          </a:p>
        </p:txBody>
      </p:sp>
    </p:spTree>
    <p:extLst>
      <p:ext uri="{BB962C8B-B14F-4D97-AF65-F5344CB8AC3E}">
        <p14:creationId xmlns:p14="http://schemas.microsoft.com/office/powerpoint/2010/main" val="612663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DCE9-9E00-430F-9A23-758D63BA7475}"/>
              </a:ext>
            </a:extLst>
          </p:cNvPr>
          <p:cNvSpPr>
            <a:spLocks noGrp="1"/>
          </p:cNvSpPr>
          <p:nvPr>
            <p:ph type="title"/>
          </p:nvPr>
        </p:nvSpPr>
        <p:spPr/>
        <p:txBody>
          <a:bodyPr/>
          <a:lstStyle/>
          <a:p>
            <a:r>
              <a:rPr lang="en-US" dirty="0"/>
              <a:t>Liquidity Premium Theory: Inverted Yield Curve</a:t>
            </a:r>
          </a:p>
        </p:txBody>
      </p:sp>
      <p:sp>
        <p:nvSpPr>
          <p:cNvPr id="3" name="Content Placeholder 2">
            <a:extLst>
              <a:ext uri="{FF2B5EF4-FFF2-40B4-BE49-F238E27FC236}">
                <a16:creationId xmlns:a16="http://schemas.microsoft.com/office/drawing/2014/main" id="{64C75723-04DD-41A0-8566-8CF4B566A19E}"/>
              </a:ext>
            </a:extLst>
          </p:cNvPr>
          <p:cNvSpPr>
            <a:spLocks noGrp="1"/>
          </p:cNvSpPr>
          <p:nvPr>
            <p:ph idx="1"/>
          </p:nvPr>
        </p:nvSpPr>
        <p:spPr/>
        <p:txBody>
          <a:bodyPr/>
          <a:lstStyle/>
          <a:p>
            <a:r>
              <a:rPr lang="en-US" sz="2000" dirty="0"/>
              <a:t>It must be that short-term interest rates are expected to fall so much in the future that the average of the expected short-term rates is </a:t>
            </a:r>
            <a:r>
              <a:rPr lang="en-US" sz="2000" b="1" dirty="0"/>
              <a:t>well below the current short-term rate. </a:t>
            </a:r>
          </a:p>
          <a:p>
            <a:r>
              <a:rPr lang="en-US" sz="2000" dirty="0"/>
              <a:t>Even when the positive liquidity premium is added to this average, the resulting long-term rate is still lower than the current short-term interest rate. </a:t>
            </a:r>
          </a:p>
          <a:p>
            <a:endParaRPr lang="en-US" dirty="0"/>
          </a:p>
        </p:txBody>
      </p:sp>
    </p:spTree>
    <p:extLst>
      <p:ext uri="{BB962C8B-B14F-4D97-AF65-F5344CB8AC3E}">
        <p14:creationId xmlns:p14="http://schemas.microsoft.com/office/powerpoint/2010/main" val="3273133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E275-6BE5-4759-A089-5369793C3740}"/>
              </a:ext>
            </a:extLst>
          </p:cNvPr>
          <p:cNvSpPr>
            <a:spLocks noGrp="1"/>
          </p:cNvSpPr>
          <p:nvPr>
            <p:ph type="title"/>
          </p:nvPr>
        </p:nvSpPr>
        <p:spPr/>
        <p:txBody>
          <a:bodyPr/>
          <a:lstStyle/>
          <a:p>
            <a:r>
              <a:rPr lang="en-US" dirty="0"/>
              <a:t>Liquidity Premium Theory: Slope of Yield Curve and Market Expectations </a:t>
            </a:r>
            <a:r>
              <a:rPr lang="en-US" sz="2000" b="0" dirty="0"/>
              <a:t>(1 of 2)</a:t>
            </a:r>
          </a:p>
        </p:txBody>
      </p:sp>
      <p:sp>
        <p:nvSpPr>
          <p:cNvPr id="3" name="Content Placeholder 2">
            <a:extLst>
              <a:ext uri="{FF2B5EF4-FFF2-40B4-BE49-F238E27FC236}">
                <a16:creationId xmlns:a16="http://schemas.microsoft.com/office/drawing/2014/main" id="{2DFD91C1-A055-46E8-9D12-69CD3A7F9412}"/>
              </a:ext>
            </a:extLst>
          </p:cNvPr>
          <p:cNvSpPr>
            <a:spLocks noGrp="1"/>
          </p:cNvSpPr>
          <p:nvPr>
            <p:ph idx="1"/>
          </p:nvPr>
        </p:nvSpPr>
        <p:spPr/>
        <p:txBody>
          <a:bodyPr/>
          <a:lstStyle/>
          <a:p>
            <a:pPr marL="0" indent="0">
              <a:buNone/>
            </a:pPr>
            <a:endParaRPr lang="en-US" dirty="0"/>
          </a:p>
          <a:p>
            <a:pPr marL="0" indent="0">
              <a:buNone/>
            </a:pPr>
            <a:r>
              <a:rPr lang="en-US" sz="2000" dirty="0"/>
              <a:t>A particularly attractive feature of the liquidity premium is that it shows </a:t>
            </a:r>
            <a:r>
              <a:rPr lang="en-US" sz="2000" u="sng" dirty="0"/>
              <a:t>what the </a:t>
            </a:r>
            <a:r>
              <a:rPr lang="en-US" sz="2000" b="1" u="sng" dirty="0"/>
              <a:t>market</a:t>
            </a:r>
            <a:r>
              <a:rPr lang="en-US" sz="2000" u="sng" dirty="0"/>
              <a:t> is predicting about future short-term interest rates just from the </a:t>
            </a:r>
            <a:r>
              <a:rPr lang="en-US" sz="2000" b="1" u="sng" dirty="0"/>
              <a:t>slope of the yield curve. </a:t>
            </a:r>
          </a:p>
          <a:p>
            <a:pPr marL="0" indent="0">
              <a:buNone/>
            </a:pPr>
            <a:endParaRPr lang="en-US" dirty="0"/>
          </a:p>
        </p:txBody>
      </p:sp>
    </p:spTree>
    <p:extLst>
      <p:ext uri="{BB962C8B-B14F-4D97-AF65-F5344CB8AC3E}">
        <p14:creationId xmlns:p14="http://schemas.microsoft.com/office/powerpoint/2010/main" val="2099329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9833-CA3A-4887-AEA6-7F9CC1A23BDA}"/>
              </a:ext>
            </a:extLst>
          </p:cNvPr>
          <p:cNvSpPr>
            <a:spLocks noGrp="1"/>
          </p:cNvSpPr>
          <p:nvPr>
            <p:ph type="title"/>
          </p:nvPr>
        </p:nvSpPr>
        <p:spPr/>
        <p:txBody>
          <a:bodyPr/>
          <a:lstStyle/>
          <a:p>
            <a:r>
              <a:rPr lang="en-US" dirty="0"/>
              <a:t>Liquidity Premium Theory: Slope of Yield Curve and Market Expectations </a:t>
            </a:r>
            <a:r>
              <a:rPr lang="en-US" sz="2000" b="0" dirty="0"/>
              <a:t>(2 of 2)</a:t>
            </a:r>
            <a:endParaRPr lang="en-US" dirty="0"/>
          </a:p>
        </p:txBody>
      </p:sp>
      <p:graphicFrame>
        <p:nvGraphicFramePr>
          <p:cNvPr id="5" name="Content Placeholder 4">
            <a:extLst>
              <a:ext uri="{FF2B5EF4-FFF2-40B4-BE49-F238E27FC236}">
                <a16:creationId xmlns:a16="http://schemas.microsoft.com/office/drawing/2014/main" id="{5EFB155F-F1CB-480D-B221-FFDD481F2145}"/>
              </a:ext>
            </a:extLst>
          </p:cNvPr>
          <p:cNvGraphicFramePr>
            <a:graphicFrameLocks noGrp="1"/>
          </p:cNvGraphicFramePr>
          <p:nvPr>
            <p:ph idx="1"/>
            <p:extLst>
              <p:ext uri="{D42A27DB-BD31-4B8C-83A1-F6EECF244321}">
                <p14:modId xmlns:p14="http://schemas.microsoft.com/office/powerpoint/2010/main" val="1230222451"/>
              </p:ext>
            </p:extLst>
          </p:nvPr>
        </p:nvGraphicFramePr>
        <p:xfrm>
          <a:off x="457200" y="1600200"/>
          <a:ext cx="8229600" cy="430276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1954650893"/>
                    </a:ext>
                  </a:extLst>
                </a:gridCol>
                <a:gridCol w="4114800">
                  <a:extLst>
                    <a:ext uri="{9D8B030D-6E8A-4147-A177-3AD203B41FA5}">
                      <a16:colId xmlns:a16="http://schemas.microsoft.com/office/drawing/2014/main" val="544443430"/>
                    </a:ext>
                  </a:extLst>
                </a:gridCol>
              </a:tblGrid>
              <a:tr h="370840">
                <a:tc>
                  <a:txBody>
                    <a:bodyPr/>
                    <a:lstStyle/>
                    <a:p>
                      <a:r>
                        <a:rPr lang="en-US" dirty="0"/>
                        <a:t>Slope of Yield Curve</a:t>
                      </a:r>
                    </a:p>
                  </a:txBody>
                  <a:tcPr/>
                </a:tc>
                <a:tc>
                  <a:txBody>
                    <a:bodyPr/>
                    <a:lstStyle/>
                    <a:p>
                      <a:r>
                        <a:rPr lang="en-US" dirty="0"/>
                        <a:t>Market Expectations</a:t>
                      </a:r>
                    </a:p>
                  </a:txBody>
                  <a:tcPr/>
                </a:tc>
                <a:extLst>
                  <a:ext uri="{0D108BD9-81ED-4DB2-BD59-A6C34878D82A}">
                    <a16:rowId xmlns:a16="http://schemas.microsoft.com/office/drawing/2014/main" val="2307172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steeply rising yield curve, as in panel (a)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short-term interest rates are expected to rise in the future. </a:t>
                      </a:r>
                    </a:p>
                    <a:p>
                      <a:endParaRPr lang="en-US" dirty="0"/>
                    </a:p>
                  </a:txBody>
                  <a:tcPr/>
                </a:tc>
                <a:extLst>
                  <a:ext uri="{0D108BD9-81ED-4DB2-BD59-A6C34878D82A}">
                    <a16:rowId xmlns:a16="http://schemas.microsoft.com/office/drawing/2014/main" val="14969391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moderately steep yield curve, as in panel (b),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short-term interest rates are not expected to rise or fall much in the future. </a:t>
                      </a:r>
                    </a:p>
                    <a:p>
                      <a:endParaRPr lang="en-US" dirty="0"/>
                    </a:p>
                  </a:txBody>
                  <a:tcPr/>
                </a:tc>
                <a:extLst>
                  <a:ext uri="{0D108BD9-81ED-4DB2-BD59-A6C34878D82A}">
                    <a16:rowId xmlns:a16="http://schemas.microsoft.com/office/drawing/2014/main" val="1759488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flat yield curve, as in panel (c),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short-term rates are expected to fall moderately in the future. </a:t>
                      </a:r>
                    </a:p>
                    <a:p>
                      <a:endParaRPr lang="en-US" dirty="0"/>
                    </a:p>
                  </a:txBody>
                  <a:tcPr/>
                </a:tc>
                <a:extLst>
                  <a:ext uri="{0D108BD9-81ED-4DB2-BD59-A6C34878D82A}">
                    <a16:rowId xmlns:a16="http://schemas.microsoft.com/office/drawing/2014/main" val="34536320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inverted yield curve, as in panel (d)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short-term interest rates are expected to fall sharply in the future.</a:t>
                      </a:r>
                    </a:p>
                    <a:p>
                      <a:endParaRPr lang="en-US" dirty="0"/>
                    </a:p>
                  </a:txBody>
                  <a:tcPr/>
                </a:tc>
                <a:extLst>
                  <a:ext uri="{0D108BD9-81ED-4DB2-BD59-A6C34878D82A}">
                    <a16:rowId xmlns:a16="http://schemas.microsoft.com/office/drawing/2014/main" val="187255895"/>
                  </a:ext>
                </a:extLst>
              </a:tr>
            </a:tbl>
          </a:graphicData>
        </a:graphic>
      </p:graphicFrame>
    </p:spTree>
    <p:extLst>
      <p:ext uri="{BB962C8B-B14F-4D97-AF65-F5344CB8AC3E}">
        <p14:creationId xmlns:p14="http://schemas.microsoft.com/office/powerpoint/2010/main" val="201432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Long-Term Bond Yields, 1919–2017</a:t>
            </a:r>
          </a:p>
        </p:txBody>
      </p:sp>
      <p:pic>
        <p:nvPicPr>
          <p:cNvPr id="5" name="Picture 2" descr="The vertical axis is labeled &quot;Annual Yield (percent)&quot; and ranges from 0 to 16 in increments of 2. The horizontal axis lists dates from 1920 to 2010 in 10-year increments. The line for state and local government (Municipal) begins at 4.4 percent for 1920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U.S. government long-term bonds begins at4.5 in 1920 and with a fluctuating trend and falls to 4 percent 1930 and 1 percent by 1945. The line slopes upward after 1945 and reaches a value of 3.5 percent by 1960, 5.5 percent by 1970, 6 percent by 1980, and to a peak value of 12 percent by 1982. The line slopes downward thereafter and falls to a value of 7 percent by 1990 and to 5 percent by 2010. The line for Corporate A a a Bonds begins at5.5 percent for 1920 and falls to 4.5 percent 1930 and 3 percent by 1945. The line slopes upward after 1945 and reaches a value of 5 percent by 1960, 7 percent by 1970, 9 percent by 1980, and to a peak value of 12.5 percent by 1982. The line slopes downward thereafter and falls to a value of 9 percent by 1990 and to 5 percent by 2010. The line for Corporate B a a Bonds begins at 7.5 percent for 1920 and falls to 6 percent 1930 and increases to 11.5 percent by 1933. The line falls to 5.5 percent by 1940 and 4 percent by 1950. The line slopes upward after 1950 and reaches a value of 5 percent by 1960, 7 percent by 1970, 9 percent by 1980, and to a peak value of 15 percent by 1982. The line slopes downward thereafter and falls to a value of 9.5 percent by 1990 and to 5.5 percent by 2010.&#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892" y="1524000"/>
            <a:ext cx="6300216" cy="40788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813268"/>
            <a:ext cx="8229600" cy="435132"/>
          </a:xfrm>
        </p:spPr>
        <p:txBody>
          <a:bodyPr/>
          <a:lstStyle/>
          <a:p>
            <a:pPr marL="0" indent="0">
              <a:buNone/>
            </a:pPr>
            <a:r>
              <a:rPr lang="en-US" sz="1200" i="1" dirty="0"/>
              <a:t>Sources</a:t>
            </a:r>
            <a:r>
              <a:rPr lang="en-US" sz="1200" dirty="0"/>
              <a:t>: Board of Governors of the Federal Reserve System, </a:t>
            </a:r>
            <a:r>
              <a:rPr lang="en-US" sz="1200" i="1" dirty="0"/>
              <a:t>Banking and Monetary Statistics, 1941–1970</a:t>
            </a:r>
            <a:r>
              <a:rPr lang="en-US" sz="1200" dirty="0"/>
              <a:t>; Federal Reserve Bank of St. Louis FRED database: </a:t>
            </a:r>
            <a:r>
              <a:rPr lang="en-US" sz="1200" dirty="0">
                <a:hlinkClick r:id="rId3"/>
              </a:rPr>
              <a:t>http://research.stlouisfed.org/fred2</a:t>
            </a:r>
            <a:endParaRPr lang="en-US" sz="1200" dirty="0"/>
          </a:p>
        </p:txBody>
      </p:sp>
    </p:spTree>
    <p:extLst>
      <p:ext uri="{BB962C8B-B14F-4D97-AF65-F5344CB8AC3E}">
        <p14:creationId xmlns:p14="http://schemas.microsoft.com/office/powerpoint/2010/main" val="4099590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156228"/>
          </a:xfrm>
        </p:spPr>
        <p:txBody>
          <a:bodyPr/>
          <a:lstStyle/>
          <a:p>
            <a:r>
              <a:rPr lang="en-US" sz="2600" dirty="0"/>
              <a:t>Figure 6 Yield Curves and the Market’</a:t>
            </a:r>
            <a:r>
              <a:rPr lang="en-US" altLang="ja-JP" sz="2600" dirty="0"/>
              <a:t>s Expectations of Future Short-Term Interest Rates According to the Liquidity Premium (Preferred Habitat) Theory</a:t>
            </a:r>
            <a:endParaRPr lang="en-US" sz="2600" dirty="0"/>
          </a:p>
        </p:txBody>
      </p:sp>
      <p:pic>
        <p:nvPicPr>
          <p:cNvPr id="5" name="Picture 2" descr="The vertical axis of each graph is labeled &quot;Yield to Maturity&quot; and the horizontal axis is labeled &quot;Term to Maturity.&quot; The first graph shows steeply upward-sloping yield curve and the second shows mildly upward-sloping yield curve with a slope less than the first curve. The third graph shows the flat yield curve with a line sub parallel to the horizontal axis. The fourth graph shows a downward-sloping yield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392" y="1524000"/>
            <a:ext cx="5157216" cy="485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87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Preferred Habitat Theory</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Investors have a preference for bonds of one maturity over another.</a:t>
            </a:r>
          </a:p>
          <a:p>
            <a:r>
              <a:rPr lang="en-US" sz="2000" dirty="0">
                <a:ea typeface="ヒラギノ角ゴ Pro W3" charset="-128"/>
              </a:rPr>
              <a:t>They will be willing to buy bonds of different maturities only if they earn a somewhat higher expected return.</a:t>
            </a:r>
          </a:p>
          <a:p>
            <a:r>
              <a:rPr lang="en-US" sz="2000" dirty="0">
                <a:ea typeface="ヒラギノ角ゴ Pro W3" charset="-128"/>
              </a:rPr>
              <a:t>Investors are likely to prefer short-term bonds over longer-term bonds.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5 The Relationship Between the Liquidity Premium (Preferred Habitat) and Expectations Theory</a:t>
            </a:r>
          </a:p>
        </p:txBody>
      </p:sp>
      <p:pic>
        <p:nvPicPr>
          <p:cNvPr id="4" name="Picture 2" descr="A graph depicts the relationship between the liquidity premium (preferred habitat) and expectations theory.&#10;The vertical axis is labeled &quot;Interest&#10;Rate, i sub n t.&quot; The horizontal axis is labeled &quot;Years to Maturity, n&quot; and ranges from 0 to 30 in increments of 5. The line for expectations theory yield curve is a line sub parallel to the horizontal axis from the middle of the vertical axis toward the right end of the graph. The liquidity premium (preferred habitat) theory yield curve slopes upward from the same point on the middle of the vertical axis toward the top right corner. The space between these two curves is shaded and labeled &quot;Liquidity Premium, I sub n 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91" y="1524000"/>
            <a:ext cx="7589520" cy="4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68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Premium &amp; Preferred Habitat </a:t>
            </a:r>
            <a:r>
              <a:rPr lang="en-US"/>
              <a:t>Theories</a:t>
            </a:r>
            <a:r>
              <a:rPr lang="en-US" b="0"/>
              <a:t> </a:t>
            </a:r>
            <a:r>
              <a:rPr lang="en-US" sz="2000" b="0"/>
              <a:t>(2 </a:t>
            </a:r>
            <a:r>
              <a:rPr lang="en-US" sz="2000" b="0" dirty="0"/>
              <a:t>of 2)</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Interest rates on different maturity bonds move together over time; explained by the first term in the equation</a:t>
            </a:r>
          </a:p>
          <a:p>
            <a:r>
              <a:rPr lang="en-US" sz="2000" dirty="0">
                <a:ea typeface="ヒラギノ角ゴ Pro W3" charset="-128"/>
              </a:rPr>
              <a:t>Yield curves tend to slope upward when short-term rates are low and to be inverted when short-term rates are high; explained by the liquidity premium term in the first case and by a low expected average in the second case</a:t>
            </a:r>
          </a:p>
          <a:p>
            <a:r>
              <a:rPr lang="en-US" sz="2000" dirty="0">
                <a:ea typeface="ヒラギノ角ゴ Pro W3" charset="-128"/>
              </a:rPr>
              <a:t>Yield curves typically slope upward; explained by a larger liquidity premium as the term to maturity lengthens</a:t>
            </a:r>
          </a:p>
        </p:txBody>
      </p:sp>
    </p:spTree>
    <p:extLst>
      <p:ext uri="{BB962C8B-B14F-4D97-AF65-F5344CB8AC3E}">
        <p14:creationId xmlns:p14="http://schemas.microsoft.com/office/powerpoint/2010/main" val="37895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Yield Curves for U.S. Government Bonds</a:t>
            </a:r>
          </a:p>
        </p:txBody>
      </p:sp>
      <p:pic>
        <p:nvPicPr>
          <p:cNvPr id="5" name="Picture 2" descr="The vertical axis is labeled &quot;Interest Rate (percent annual rate)&quot; and ranges from 0 to 16 in increments of 2. The horizontal axis is labeled &quot;Terms to Maturity (Years)&quot; and ranges from 1 to 5 in increments of 1 in the first part and with a gap it ranges from 5 to 20 in increments of 5. The line for July 24, 2017 starts 1.2 percent and increases with a very slight slope. The line for February 6, 2006 starts at 4.2 percent and remains almost unchanged. The line for March 3, 1997 starts at 5.2 percent and slopes upward to 6 percent and remains almost unchanged thereafter. The line for May 16, 1980 starts at 9.8 and increases with a slight slope. The line for March 28, 1985 starts at 9 percent and increases to 12 percent and remains almost unchanged thereafter. The line for January 15, 1981 starts at 16 percent and falls to 13.5 percent. The line falls further to 13 percent.&#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72" y="1539203"/>
            <a:ext cx="5596128" cy="476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945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Rates </a:t>
            </a:r>
            <a:r>
              <a:rPr lang="en-US" sz="2000" b="0" dirty="0">
                <a:ea typeface="ヒラギノ角ゴ Pro W3" charset="-128"/>
              </a:rPr>
              <a:t>(2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Bonds with the same maturity have different interest rates due to:</a:t>
            </a:r>
          </a:p>
          <a:p>
            <a:pPr lvl="1"/>
            <a:r>
              <a:rPr lang="en-US" sz="2000" dirty="0">
                <a:ea typeface="ヒラギノ角ゴ Pro W3" charset="-128"/>
              </a:rPr>
              <a:t>Default risk</a:t>
            </a:r>
          </a:p>
          <a:p>
            <a:pPr lvl="1"/>
            <a:r>
              <a:rPr lang="en-US" sz="2000" dirty="0">
                <a:ea typeface="ヒラギノ角ゴ Pro W3" charset="-128"/>
              </a:rPr>
              <a:t>Liquidity </a:t>
            </a:r>
          </a:p>
          <a:p>
            <a:pPr lvl="1"/>
            <a:r>
              <a:rPr lang="en-US" sz="2000" dirty="0">
                <a:ea typeface="ヒラギノ角ゴ Pro W3" charset="-128"/>
              </a:rPr>
              <a:t>Tax considerations</a:t>
            </a:r>
            <a:endParaRPr lang="en-US" sz="2000" dirty="0"/>
          </a:p>
        </p:txBody>
      </p:sp>
    </p:spTree>
    <p:extLst>
      <p:ext uri="{BB962C8B-B14F-4D97-AF65-F5344CB8AC3E}">
        <p14:creationId xmlns:p14="http://schemas.microsoft.com/office/powerpoint/2010/main" val="409959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Risk Structure of Interest Rates:           Default Risk </a:t>
            </a:r>
            <a:r>
              <a:rPr lang="en-US" sz="2000" b="0" dirty="0">
                <a:ea typeface="ヒラギノ角ゴ Pro W3" charset="-128"/>
              </a:rPr>
              <a:t>(1 of 3)</a:t>
            </a:r>
            <a:endParaRPr lang="en-US" b="0"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Default risk</a:t>
            </a:r>
            <a:r>
              <a:rPr lang="en-US" sz="2000" dirty="0">
                <a:ea typeface="ヒラギノ角ゴ Pro W3" charset="-128"/>
              </a:rPr>
              <a:t>: probability that the issuer of the bond is unable or unwilling to make interest payments or pay off the face value</a:t>
            </a:r>
          </a:p>
          <a:p>
            <a:pPr lvl="1">
              <a:spcBef>
                <a:spcPct val="40000"/>
              </a:spcBef>
            </a:pPr>
            <a:r>
              <a:rPr lang="en-US" sz="2000" dirty="0">
                <a:ea typeface="ヒラギノ角ゴ Pro W3" charset="-128"/>
              </a:rPr>
              <a:t>U.S. Treasury bonds are considered </a:t>
            </a:r>
            <a:r>
              <a:rPr lang="en-US" sz="2000" b="1" dirty="0">
                <a:ea typeface="ヒラギノ角ゴ Pro W3" charset="-128"/>
              </a:rPr>
              <a:t>default free or benchmark bonds </a:t>
            </a:r>
            <a:r>
              <a:rPr lang="en-US" sz="2000" dirty="0">
                <a:ea typeface="ヒラギノ角ゴ Pro W3" charset="-128"/>
              </a:rPr>
              <a:t>(government can raise taxes). </a:t>
            </a:r>
          </a:p>
          <a:p>
            <a:pPr lvl="1">
              <a:spcBef>
                <a:spcPct val="40000"/>
              </a:spcBef>
            </a:pPr>
            <a:endParaRPr lang="en-US" sz="2000" dirty="0">
              <a:ea typeface="ヒラギノ角ゴ Pro W3" charset="-128"/>
            </a:endParaRPr>
          </a:p>
          <a:p>
            <a:pPr>
              <a:spcBef>
                <a:spcPct val="40000"/>
              </a:spcBef>
            </a:pPr>
            <a:r>
              <a:rPr lang="en-US" sz="2000" b="1" dirty="0">
                <a:ea typeface="ヒラギノ角ゴ Pro W3" charset="-128"/>
              </a:rPr>
              <a:t>Risk Premium or Risk Spread</a:t>
            </a:r>
            <a:r>
              <a:rPr lang="en-US" sz="2000" dirty="0">
                <a:ea typeface="ヒラギノ角ゴ Pro W3" charset="-128"/>
              </a:rPr>
              <a:t>:  </a:t>
            </a:r>
          </a:p>
          <a:p>
            <a:pPr lvl="1">
              <a:spcBef>
                <a:spcPct val="40000"/>
              </a:spcBef>
            </a:pPr>
            <a:r>
              <a:rPr lang="en-US" sz="2000" dirty="0">
                <a:ea typeface="ヒラギノ角ゴ Pro W3" charset="-128"/>
              </a:rPr>
              <a:t>The spread between interest rates on bonds with default risk and interest rates on default-free bonds, both of the same maturity, is called the risk premium. </a:t>
            </a:r>
          </a:p>
          <a:p>
            <a:pPr lvl="1">
              <a:spcBef>
                <a:spcPct val="40000"/>
              </a:spcBef>
            </a:pPr>
            <a:endParaRPr lang="en-US" sz="2000" dirty="0">
              <a:ea typeface="ヒラギノ角ゴ Pro W3" charset="-128"/>
            </a:endParaRPr>
          </a:p>
          <a:p>
            <a:pPr>
              <a:spcBef>
                <a:spcPct val="40000"/>
              </a:spcBef>
            </a:pPr>
            <a:endParaRPr lang="en-US" sz="2000" dirty="0">
              <a:ea typeface="ヒラギノ角ゴ Pro W3" charset="-128"/>
            </a:endParaRPr>
          </a:p>
        </p:txBody>
      </p:sp>
    </p:spTree>
    <p:extLst>
      <p:ext uri="{BB962C8B-B14F-4D97-AF65-F5344CB8AC3E}">
        <p14:creationId xmlns:p14="http://schemas.microsoft.com/office/powerpoint/2010/main" val="409959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FBFE-F41A-4374-9F4C-FC1147B8788C}"/>
              </a:ext>
            </a:extLst>
          </p:cNvPr>
          <p:cNvSpPr>
            <a:spLocks noGrp="1"/>
          </p:cNvSpPr>
          <p:nvPr>
            <p:ph type="title"/>
          </p:nvPr>
        </p:nvSpPr>
        <p:spPr/>
        <p:txBody>
          <a:bodyPr/>
          <a:lstStyle/>
          <a:p>
            <a:r>
              <a:rPr lang="en-US" dirty="0">
                <a:ea typeface="ヒラギノ角ゴ Pro W3" charset="-128"/>
              </a:rPr>
              <a:t>Risk Structure of Interest Rates:           Default Risk </a:t>
            </a:r>
            <a:r>
              <a:rPr lang="en-US" sz="20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D93B9332-3029-4190-AB42-5E2F21382AEF}"/>
              </a:ext>
            </a:extLst>
          </p:cNvPr>
          <p:cNvSpPr>
            <a:spLocks noGrp="1"/>
          </p:cNvSpPr>
          <p:nvPr>
            <p:ph idx="1"/>
          </p:nvPr>
        </p:nvSpPr>
        <p:spPr/>
        <p:txBody>
          <a:bodyPr/>
          <a:lstStyle/>
          <a:p>
            <a:r>
              <a:rPr lang="en-US" sz="2000" dirty="0"/>
              <a:t>The risk premium indicates how </a:t>
            </a:r>
            <a:r>
              <a:rPr lang="en-US" sz="2000" b="1" dirty="0"/>
              <a:t>much additional interest</a:t>
            </a:r>
            <a:r>
              <a:rPr lang="en-US" sz="2000" dirty="0"/>
              <a:t> people must earn to be willing to hold the risky bond. </a:t>
            </a:r>
          </a:p>
          <a:p>
            <a:r>
              <a:rPr lang="en-US" sz="2000" dirty="0"/>
              <a:t>If bond ratings properly reflect the probability of default, then the lower the rating of the issuer, the higher the default-risk premium.</a:t>
            </a:r>
          </a:p>
          <a:p>
            <a:pPr marL="0" indent="0">
              <a:buNone/>
            </a:pPr>
            <a:endParaRPr lang="en-US" sz="2000" dirty="0"/>
          </a:p>
          <a:p>
            <a:r>
              <a:rPr lang="en-US" sz="2000" b="1" i="1" dirty="0"/>
              <a:t>Prediction i</a:t>
            </a:r>
            <a:r>
              <a:rPr lang="en-US" sz="2000" b="1" dirty="0"/>
              <a:t>: lower-rated bonds will have higher yields</a:t>
            </a:r>
          </a:p>
          <a:p>
            <a:pPr marL="0" indent="0">
              <a:buNone/>
            </a:pPr>
            <a:endParaRPr lang="en-US" dirty="0"/>
          </a:p>
        </p:txBody>
      </p:sp>
    </p:spTree>
    <p:extLst>
      <p:ext uri="{BB962C8B-B14F-4D97-AF65-F5344CB8AC3E}">
        <p14:creationId xmlns:p14="http://schemas.microsoft.com/office/powerpoint/2010/main" val="359169608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8501</TotalTime>
  <Words>4149</Words>
  <Application>Microsoft Office PowerPoint</Application>
  <PresentationFormat>On-screen Show (4:3)</PresentationFormat>
  <Paragraphs>388</Paragraphs>
  <Slides>65</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5" baseType="lpstr">
      <vt:lpstr>ＭＳ Ｐゴシック</vt:lpstr>
      <vt:lpstr>Arial</vt:lpstr>
      <vt:lpstr>Cambria Math</vt:lpstr>
      <vt:lpstr>MT Symbol</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Risk Structure and Term Structure of Interest Rate</vt:lpstr>
      <vt:lpstr>Risk Structure of Interest Rates (1 of 2)</vt:lpstr>
      <vt:lpstr>Figure 1 Long-Term Bond Yields, 1919–2017</vt:lpstr>
      <vt:lpstr>Risk Structure of Interest Rates (2 of 2)</vt:lpstr>
      <vt:lpstr>Risk Structure of Interest Rates:           Default Risk (1 of 3)</vt:lpstr>
      <vt:lpstr>Risk Structure of Interest Rates:           Default Risk (2 of 3)</vt:lpstr>
      <vt:lpstr>Risk Structure of Interest Rates:           Default Risk (3 of 3)</vt:lpstr>
      <vt:lpstr>Figure 2 Response to an Increase in Default Risk on Corporate Bonds</vt:lpstr>
      <vt:lpstr>Table 1 Bond Ratings by Moody’s, Standard and Poor’s, and Fitch (1 of 2)</vt:lpstr>
      <vt:lpstr>Table 1 Bond Ratings by Moody’s, Standard and Poor’s, and Fitch (2 of 2)</vt:lpstr>
      <vt:lpstr>Bonds Ratings</vt:lpstr>
      <vt:lpstr>             Interest Rate on Corporate Bond and Treasury Bond </vt:lpstr>
      <vt:lpstr>The Global Financial Crisis and the Baa–Treasury Spread: Fight to Quality</vt:lpstr>
      <vt:lpstr>Risk Structure of Interest Rates: Liquidity Risk</vt:lpstr>
      <vt:lpstr>Risk Structure of Interest Rates: Income Tax Consideration (1 of 2)</vt:lpstr>
      <vt:lpstr>Risk Structure of Interest Rates: Income Tax Consideration (2 of 2)</vt:lpstr>
      <vt:lpstr>Figure 3 Interest Rates on Municipal and Treasury Bonds</vt:lpstr>
      <vt:lpstr>Summary</vt:lpstr>
      <vt:lpstr>Effects of the Obama Tax Increase on Bond Interest Rates</vt:lpstr>
      <vt:lpstr>Term Structure of Interest Rates (1 of 4)</vt:lpstr>
      <vt:lpstr>Term Structure of Interest Rates (2 of 4)</vt:lpstr>
      <vt:lpstr>Yield Curve (January 2019)</vt:lpstr>
      <vt:lpstr>Yield Curve (March 2007)</vt:lpstr>
      <vt:lpstr>Yield Curve (One Day Before and After Lehman’s Collapse)</vt:lpstr>
      <vt:lpstr>Term Structure of Interest Rates (3 of 4)</vt:lpstr>
      <vt:lpstr>Term Structure of Interest Rates (4 of 4)</vt:lpstr>
      <vt:lpstr>Figure 4 Movements over Time of Interest Rates on U.S. Government Bonds with Different Maturities</vt:lpstr>
      <vt:lpstr>Expectations Theory (1 of 8)</vt:lpstr>
      <vt:lpstr>Expectations Theory (2 of 8)</vt:lpstr>
      <vt:lpstr>Expectations Theory (3 of 8)</vt:lpstr>
      <vt:lpstr>Expectations Theory (4 of 8)</vt:lpstr>
      <vt:lpstr>Expectations Theory (5 of 8)</vt:lpstr>
      <vt:lpstr>Expectations Theory (6 of 8)</vt:lpstr>
      <vt:lpstr>Expectations Theory (7 of 8)</vt:lpstr>
      <vt:lpstr>Expectations Theory (8 of 8)</vt:lpstr>
      <vt:lpstr>Expectations Theory: Changes in Yield Curve (1 of 2)</vt:lpstr>
      <vt:lpstr>Expectations Theory: Changes in Yield Curve (2 of 2)</vt:lpstr>
      <vt:lpstr>Expectations Theory: Fact 1</vt:lpstr>
      <vt:lpstr>Expectations Theory: Fact 2 (1 of 2)</vt:lpstr>
      <vt:lpstr>Expectations Theory: Fact 2 (2 of 2)</vt:lpstr>
      <vt:lpstr>Expectations Theory (7 of 7)</vt:lpstr>
      <vt:lpstr>Segmented Markets Theory (1 of 3)</vt:lpstr>
      <vt:lpstr>Segmented Markets Theory (2 of 3)</vt:lpstr>
      <vt:lpstr>Segmented Markets Theory (3 of 3)</vt:lpstr>
      <vt:lpstr>Segmented Market Theory: Fact 3</vt:lpstr>
      <vt:lpstr>Liquidity Premium &amp; Preferred Habitat Theories (1 of 2)</vt:lpstr>
      <vt:lpstr>Liquidity Premium &amp; Preferred Habitat Theories (1 of 2)</vt:lpstr>
      <vt:lpstr>Liquidity Premium &amp; Preferred Habitat Theories (1 of 2)</vt:lpstr>
      <vt:lpstr>Liquidity Premium Theory</vt:lpstr>
      <vt:lpstr>Liquidity Premium Theory: Fact 1</vt:lpstr>
      <vt:lpstr>Liquidity Premium Theory: Fact 2 (1 of 2)</vt:lpstr>
      <vt:lpstr>Liquidity Premium Theory: Fact 2 (2 of 2)</vt:lpstr>
      <vt:lpstr>Liquidity Premium Theory: Fact 3</vt:lpstr>
      <vt:lpstr>Liquidity Premium Theory: Inverted Yield Curve</vt:lpstr>
      <vt:lpstr>Liquidity Premium Theory: Slope of Yield Curve and Market Expectations (1 of 2)</vt:lpstr>
      <vt:lpstr>Liquidity Premium Theory: Slope of Yield Curve and Market Expectations (2 of 2)</vt:lpstr>
      <vt:lpstr>Figure 6 Yield Curves and the Market’s Expectations of Future Short-Term Interest Rates According to the Liquidity Premium (Preferred Habitat) Theory</vt:lpstr>
      <vt:lpstr>Preferred Habitat Theory</vt:lpstr>
      <vt:lpstr>Figure 5 The Relationship Between the Liquidity Premium (Preferred Habitat) and Expectations Theory</vt:lpstr>
      <vt:lpstr>Liquidity Premium &amp; Preferred Habitat Theories (2 of 2)</vt:lpstr>
      <vt:lpstr>Figure 7 Yield Curves for U.S. Government Bonds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589</cp:revision>
  <dcterms:created xsi:type="dcterms:W3CDTF">2014-07-14T20:04:21Z</dcterms:created>
  <dcterms:modified xsi:type="dcterms:W3CDTF">2019-04-17T04:30:05Z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