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9" r:id="rId2"/>
    <p:sldId id="260" r:id="rId3"/>
    <p:sldId id="261" r:id="rId4"/>
    <p:sldId id="302" r:id="rId5"/>
    <p:sldId id="262" r:id="rId6"/>
    <p:sldId id="343" r:id="rId7"/>
    <p:sldId id="263" r:id="rId8"/>
    <p:sldId id="336" r:id="rId9"/>
    <p:sldId id="338" r:id="rId10"/>
    <p:sldId id="341" r:id="rId11"/>
    <p:sldId id="342" r:id="rId12"/>
    <p:sldId id="339" r:id="rId13"/>
    <p:sldId id="340" r:id="rId14"/>
    <p:sldId id="311" r:id="rId15"/>
    <p:sldId id="344" r:id="rId16"/>
    <p:sldId id="310" r:id="rId17"/>
    <p:sldId id="348" r:id="rId18"/>
    <p:sldId id="349" r:id="rId19"/>
    <p:sldId id="350" r:id="rId20"/>
    <p:sldId id="264" r:id="rId21"/>
    <p:sldId id="319" r:id="rId22"/>
    <p:sldId id="334" r:id="rId23"/>
    <p:sldId id="312" r:id="rId24"/>
    <p:sldId id="313" r:id="rId25"/>
    <p:sldId id="314" r:id="rId26"/>
    <p:sldId id="315" r:id="rId27"/>
    <p:sldId id="333" r:id="rId28"/>
    <p:sldId id="320" r:id="rId29"/>
    <p:sldId id="321" r:id="rId30"/>
    <p:sldId id="266" r:id="rId31"/>
    <p:sldId id="317" r:id="rId32"/>
    <p:sldId id="318" r:id="rId33"/>
    <p:sldId id="307" r:id="rId34"/>
    <p:sldId id="268" r:id="rId35"/>
    <p:sldId id="269" r:id="rId36"/>
    <p:sldId id="351" r:id="rId37"/>
    <p:sldId id="322" r:id="rId38"/>
    <p:sldId id="308" r:id="rId39"/>
    <p:sldId id="309" r:id="rId40"/>
    <p:sldId id="326" r:id="rId41"/>
    <p:sldId id="323" r:id="rId42"/>
    <p:sldId id="324" r:id="rId43"/>
    <p:sldId id="325" r:id="rId44"/>
    <p:sldId id="271" r:id="rId45"/>
    <p:sldId id="327" r:id="rId46"/>
    <p:sldId id="328" r:id="rId47"/>
    <p:sldId id="272" r:id="rId48"/>
    <p:sldId id="329" r:id="rId49"/>
    <p:sldId id="273" r:id="rId50"/>
    <p:sldId id="274" r:id="rId51"/>
    <p:sldId id="330" r:id="rId52"/>
    <p:sldId id="275" r:id="rId53"/>
    <p:sldId id="276" r:id="rId54"/>
    <p:sldId id="331" r:id="rId55"/>
    <p:sldId id="277" r:id="rId56"/>
    <p:sldId id="278" r:id="rId57"/>
    <p:sldId id="279" r:id="rId58"/>
    <p:sldId id="280" r:id="rId59"/>
    <p:sldId id="281" r:id="rId60"/>
    <p:sldId id="352" r:id="rId61"/>
    <p:sldId id="353" r:id="rId62"/>
    <p:sldId id="354" r:id="rId63"/>
    <p:sldId id="355" r:id="rId64"/>
    <p:sldId id="356" r:id="rId65"/>
    <p:sldId id="357" r:id="rId66"/>
    <p:sldId id="282" r:id="rId67"/>
    <p:sldId id="283" r:id="rId68"/>
    <p:sldId id="284" r:id="rId69"/>
    <p:sldId id="285" r:id="rId70"/>
    <p:sldId id="25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5D151D-8D13-4245-8AF7-9A07A7E5860D}">
          <p14:sldIdLst>
            <p14:sldId id="259"/>
            <p14:sldId id="260"/>
            <p14:sldId id="261"/>
            <p14:sldId id="302"/>
            <p14:sldId id="262"/>
            <p14:sldId id="343"/>
            <p14:sldId id="263"/>
            <p14:sldId id="336"/>
            <p14:sldId id="338"/>
            <p14:sldId id="341"/>
            <p14:sldId id="342"/>
            <p14:sldId id="339"/>
            <p14:sldId id="340"/>
            <p14:sldId id="311"/>
            <p14:sldId id="344"/>
            <p14:sldId id="310"/>
            <p14:sldId id="348"/>
            <p14:sldId id="349"/>
            <p14:sldId id="350"/>
            <p14:sldId id="264"/>
            <p14:sldId id="319"/>
            <p14:sldId id="334"/>
            <p14:sldId id="312"/>
            <p14:sldId id="313"/>
            <p14:sldId id="314"/>
            <p14:sldId id="315"/>
            <p14:sldId id="333"/>
            <p14:sldId id="320"/>
            <p14:sldId id="321"/>
            <p14:sldId id="266"/>
            <p14:sldId id="317"/>
            <p14:sldId id="318"/>
            <p14:sldId id="307"/>
            <p14:sldId id="268"/>
            <p14:sldId id="269"/>
            <p14:sldId id="351"/>
            <p14:sldId id="322"/>
            <p14:sldId id="308"/>
            <p14:sldId id="309"/>
            <p14:sldId id="326"/>
            <p14:sldId id="323"/>
            <p14:sldId id="324"/>
            <p14:sldId id="325"/>
            <p14:sldId id="271"/>
            <p14:sldId id="327"/>
            <p14:sldId id="328"/>
          </p14:sldIdLst>
        </p14:section>
        <p14:section name="Untitled Section" id="{20FF49FF-BBF3-41A5-9D86-9F27B6053A0B}">
          <p14:sldIdLst>
            <p14:sldId id="272"/>
            <p14:sldId id="329"/>
            <p14:sldId id="273"/>
            <p14:sldId id="274"/>
            <p14:sldId id="330"/>
            <p14:sldId id="275"/>
            <p14:sldId id="276"/>
            <p14:sldId id="331"/>
            <p14:sldId id="277"/>
            <p14:sldId id="278"/>
            <p14:sldId id="279"/>
            <p14:sldId id="280"/>
            <p14:sldId id="281"/>
            <p14:sldId id="352"/>
            <p14:sldId id="353"/>
            <p14:sldId id="354"/>
            <p14:sldId id="355"/>
            <p14:sldId id="356"/>
            <p14:sldId id="357"/>
            <p14:sldId id="282"/>
            <p14:sldId id="283"/>
            <p14:sldId id="284"/>
            <p14:sldId id="285"/>
            <p14:sldId id="2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396" autoAdjust="0"/>
  </p:normalViewPr>
  <p:slideViewPr>
    <p:cSldViewPr>
      <p:cViewPr varScale="1">
        <p:scale>
          <a:sx n="78" d="100"/>
          <a:sy n="78" d="100"/>
        </p:scale>
        <p:origin x="140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4F706-147C-47E9-A5F6-FED55275F75A}" type="doc">
      <dgm:prSet loTypeId="urn:microsoft.com/office/officeart/2005/8/layout/process1" loCatId="process" qsTypeId="urn:microsoft.com/office/officeart/2005/8/quickstyle/simple3" qsCatId="simple" csTypeId="urn:microsoft.com/office/officeart/2005/8/colors/accent1_2" csCatId="accent1" phldr="1"/>
      <dgm:spPr/>
    </dgm:pt>
    <dgm:pt modelId="{03C1E671-8B52-4CE8-B202-4AA5CC1270A3}">
      <dgm:prSet phldrT="[Text]" custT="1"/>
      <dgm:spPr/>
      <dgm:t>
        <a:bodyPr/>
        <a:lstStyle/>
        <a:p>
          <a:r>
            <a:rPr lang="en-US" sz="1600" b="1" i="1" dirty="0"/>
            <a:t>Change in Assets</a:t>
          </a:r>
        </a:p>
      </dgm:t>
    </dgm:pt>
    <dgm:pt modelId="{60FF3847-F54E-4700-9415-F9B7CD5374F5}" type="parTrans" cxnId="{CABE6A9D-CB29-4171-B6E8-360A5377DAD6}">
      <dgm:prSet/>
      <dgm:spPr/>
      <dgm:t>
        <a:bodyPr/>
        <a:lstStyle/>
        <a:p>
          <a:endParaRPr lang="en-US"/>
        </a:p>
      </dgm:t>
    </dgm:pt>
    <dgm:pt modelId="{8F7AD206-4B13-47E8-95F7-E7114BFB69D5}" type="sibTrans" cxnId="{CABE6A9D-CB29-4171-B6E8-360A5377DAD6}">
      <dgm:prSet/>
      <dgm:spPr/>
      <dgm:t>
        <a:bodyPr/>
        <a:lstStyle/>
        <a:p>
          <a:endParaRPr lang="en-US"/>
        </a:p>
      </dgm:t>
    </dgm:pt>
    <dgm:pt modelId="{03C0935D-6F2F-435A-B678-D0712F345620}">
      <dgm:prSet phldrT="[Text]" custT="1"/>
      <dgm:spPr/>
      <dgm:t>
        <a:bodyPr/>
        <a:lstStyle/>
        <a:p>
          <a:r>
            <a:rPr lang="en-US" sz="1600" i="1" dirty="0"/>
            <a:t>Change in Reserves</a:t>
          </a:r>
        </a:p>
      </dgm:t>
    </dgm:pt>
    <dgm:pt modelId="{DE491429-F4C8-4E85-89B5-E1206D6636C8}" type="parTrans" cxnId="{523B912F-61B8-4FF6-9DCC-65C461B58FDE}">
      <dgm:prSet/>
      <dgm:spPr/>
      <dgm:t>
        <a:bodyPr/>
        <a:lstStyle/>
        <a:p>
          <a:endParaRPr lang="en-US"/>
        </a:p>
      </dgm:t>
    </dgm:pt>
    <dgm:pt modelId="{BBE4AA38-7899-48C2-9DC3-D0B18388A988}" type="sibTrans" cxnId="{523B912F-61B8-4FF6-9DCC-65C461B58FDE}">
      <dgm:prSet/>
      <dgm:spPr/>
      <dgm:t>
        <a:bodyPr/>
        <a:lstStyle/>
        <a:p>
          <a:endParaRPr lang="en-US"/>
        </a:p>
      </dgm:t>
    </dgm:pt>
    <dgm:pt modelId="{E14C0639-BAB5-4D90-85E9-BBC201D5E0BC}">
      <dgm:prSet phldrT="[Text]" custT="1"/>
      <dgm:spPr/>
      <dgm:t>
        <a:bodyPr/>
        <a:lstStyle/>
        <a:p>
          <a:r>
            <a:rPr lang="en-US" sz="1600" i="1" dirty="0"/>
            <a:t>Change in Monetary Base</a:t>
          </a:r>
        </a:p>
      </dgm:t>
    </dgm:pt>
    <dgm:pt modelId="{5AC5C3FE-0ECD-4B56-8720-372A42036804}" type="parTrans" cxnId="{A6A30FF6-E3AD-4130-9E87-33ECE87ABD29}">
      <dgm:prSet/>
      <dgm:spPr/>
      <dgm:t>
        <a:bodyPr/>
        <a:lstStyle/>
        <a:p>
          <a:endParaRPr lang="en-US"/>
        </a:p>
      </dgm:t>
    </dgm:pt>
    <dgm:pt modelId="{4EF85499-542E-4F22-B688-19FB366F66BF}" type="sibTrans" cxnId="{A6A30FF6-E3AD-4130-9E87-33ECE87ABD29}">
      <dgm:prSet/>
      <dgm:spPr/>
      <dgm:t>
        <a:bodyPr/>
        <a:lstStyle/>
        <a:p>
          <a:endParaRPr lang="en-US"/>
        </a:p>
      </dgm:t>
    </dgm:pt>
    <dgm:pt modelId="{D1594035-F7C2-46AC-A1F6-C4A710E02D31}">
      <dgm:prSet phldrT="[Text]" custT="1"/>
      <dgm:spPr/>
      <dgm:t>
        <a:bodyPr/>
        <a:lstStyle/>
        <a:p>
          <a:r>
            <a:rPr lang="en-US" sz="1600" b="1" i="1" dirty="0"/>
            <a:t>Change in Money Supply</a:t>
          </a:r>
        </a:p>
      </dgm:t>
    </dgm:pt>
    <dgm:pt modelId="{46FD3F1C-EA12-4969-B2DD-3E374B4FF283}" type="parTrans" cxnId="{F927AA63-945B-437E-9E83-3388F355653C}">
      <dgm:prSet/>
      <dgm:spPr/>
      <dgm:t>
        <a:bodyPr/>
        <a:lstStyle/>
        <a:p>
          <a:endParaRPr lang="en-US"/>
        </a:p>
      </dgm:t>
    </dgm:pt>
    <dgm:pt modelId="{4B57DB41-257C-4833-A94B-C0DC62C2F2FD}" type="sibTrans" cxnId="{F927AA63-945B-437E-9E83-3388F355653C}">
      <dgm:prSet/>
      <dgm:spPr/>
      <dgm:t>
        <a:bodyPr/>
        <a:lstStyle/>
        <a:p>
          <a:endParaRPr lang="en-US"/>
        </a:p>
      </dgm:t>
    </dgm:pt>
    <dgm:pt modelId="{4041BF87-849C-4AC2-BA3E-CA5AC806A7C9}" type="pres">
      <dgm:prSet presAssocID="{C704F706-147C-47E9-A5F6-FED55275F75A}" presName="Name0" presStyleCnt="0">
        <dgm:presLayoutVars>
          <dgm:dir/>
          <dgm:resizeHandles val="exact"/>
        </dgm:presLayoutVars>
      </dgm:prSet>
      <dgm:spPr/>
    </dgm:pt>
    <dgm:pt modelId="{B49D27C3-DA71-46E0-99EC-12E0DD0AD677}" type="pres">
      <dgm:prSet presAssocID="{03C1E671-8B52-4CE8-B202-4AA5CC1270A3}" presName="node" presStyleLbl="node1" presStyleIdx="0" presStyleCnt="4" custLinFactNeighborX="-16968" custLinFactNeighborY="0">
        <dgm:presLayoutVars>
          <dgm:bulletEnabled val="1"/>
        </dgm:presLayoutVars>
      </dgm:prSet>
      <dgm:spPr/>
    </dgm:pt>
    <dgm:pt modelId="{FE6653D4-70D8-4BD7-B15E-86D285766B49}" type="pres">
      <dgm:prSet presAssocID="{8F7AD206-4B13-47E8-95F7-E7114BFB69D5}" presName="sibTrans" presStyleLbl="sibTrans2D1" presStyleIdx="0" presStyleCnt="3"/>
      <dgm:spPr/>
    </dgm:pt>
    <dgm:pt modelId="{414585AB-B544-4EAB-B76C-7B23E60D50F7}" type="pres">
      <dgm:prSet presAssocID="{8F7AD206-4B13-47E8-95F7-E7114BFB69D5}" presName="connectorText" presStyleLbl="sibTrans2D1" presStyleIdx="0" presStyleCnt="3"/>
      <dgm:spPr/>
    </dgm:pt>
    <dgm:pt modelId="{0C67C3E9-FC76-433B-9889-C7853EE3FE8B}" type="pres">
      <dgm:prSet presAssocID="{03C0935D-6F2F-435A-B678-D0712F345620}" presName="node" presStyleLbl="node1" presStyleIdx="1" presStyleCnt="4">
        <dgm:presLayoutVars>
          <dgm:bulletEnabled val="1"/>
        </dgm:presLayoutVars>
      </dgm:prSet>
      <dgm:spPr/>
    </dgm:pt>
    <dgm:pt modelId="{7334FCFC-452E-4C82-B6D4-F83C564A2D6D}" type="pres">
      <dgm:prSet presAssocID="{BBE4AA38-7899-48C2-9DC3-D0B18388A988}" presName="sibTrans" presStyleLbl="sibTrans2D1" presStyleIdx="1" presStyleCnt="3"/>
      <dgm:spPr/>
    </dgm:pt>
    <dgm:pt modelId="{4C6BCBB0-2DC1-4414-81AC-7633CE6FAEBE}" type="pres">
      <dgm:prSet presAssocID="{BBE4AA38-7899-48C2-9DC3-D0B18388A988}" presName="connectorText" presStyleLbl="sibTrans2D1" presStyleIdx="1" presStyleCnt="3"/>
      <dgm:spPr/>
    </dgm:pt>
    <dgm:pt modelId="{C932A32D-9B0E-4E3F-B696-BC5F5ABD3E94}" type="pres">
      <dgm:prSet presAssocID="{E14C0639-BAB5-4D90-85E9-BBC201D5E0BC}" presName="node" presStyleLbl="node1" presStyleIdx="2" presStyleCnt="4">
        <dgm:presLayoutVars>
          <dgm:bulletEnabled val="1"/>
        </dgm:presLayoutVars>
      </dgm:prSet>
      <dgm:spPr/>
    </dgm:pt>
    <dgm:pt modelId="{16C38E04-A6D1-4FC1-B064-B9B1E8D0B7D4}" type="pres">
      <dgm:prSet presAssocID="{4EF85499-542E-4F22-B688-19FB366F66BF}" presName="sibTrans" presStyleLbl="sibTrans2D1" presStyleIdx="2" presStyleCnt="3"/>
      <dgm:spPr/>
    </dgm:pt>
    <dgm:pt modelId="{D2FC12DD-61FE-4808-9AC2-BC63C1A41B71}" type="pres">
      <dgm:prSet presAssocID="{4EF85499-542E-4F22-B688-19FB366F66BF}" presName="connectorText" presStyleLbl="sibTrans2D1" presStyleIdx="2" presStyleCnt="3"/>
      <dgm:spPr/>
    </dgm:pt>
    <dgm:pt modelId="{E579C7E7-DE22-4A15-BDE5-16D8FA5E0915}" type="pres">
      <dgm:prSet presAssocID="{D1594035-F7C2-46AC-A1F6-C4A710E02D31}" presName="node" presStyleLbl="node1" presStyleIdx="3" presStyleCnt="4">
        <dgm:presLayoutVars>
          <dgm:bulletEnabled val="1"/>
        </dgm:presLayoutVars>
      </dgm:prSet>
      <dgm:spPr/>
    </dgm:pt>
  </dgm:ptLst>
  <dgm:cxnLst>
    <dgm:cxn modelId="{7DB09A24-4EAD-4CE4-9AF8-DAD3D4B7BCC9}" type="presOf" srcId="{03C0935D-6F2F-435A-B678-D0712F345620}" destId="{0C67C3E9-FC76-433B-9889-C7853EE3FE8B}" srcOrd="0" destOrd="0" presId="urn:microsoft.com/office/officeart/2005/8/layout/process1"/>
    <dgm:cxn modelId="{523B912F-61B8-4FF6-9DCC-65C461B58FDE}" srcId="{C704F706-147C-47E9-A5F6-FED55275F75A}" destId="{03C0935D-6F2F-435A-B678-D0712F345620}" srcOrd="1" destOrd="0" parTransId="{DE491429-F4C8-4E85-89B5-E1206D6636C8}" sibTransId="{BBE4AA38-7899-48C2-9DC3-D0B18388A988}"/>
    <dgm:cxn modelId="{C425073E-939D-4220-9FDD-AB563ECF6E15}" type="presOf" srcId="{4EF85499-542E-4F22-B688-19FB366F66BF}" destId="{16C38E04-A6D1-4FC1-B064-B9B1E8D0B7D4}" srcOrd="0" destOrd="0" presId="urn:microsoft.com/office/officeart/2005/8/layout/process1"/>
    <dgm:cxn modelId="{F927AA63-945B-437E-9E83-3388F355653C}" srcId="{C704F706-147C-47E9-A5F6-FED55275F75A}" destId="{D1594035-F7C2-46AC-A1F6-C4A710E02D31}" srcOrd="3" destOrd="0" parTransId="{46FD3F1C-EA12-4969-B2DD-3E374B4FF283}" sibTransId="{4B57DB41-257C-4833-A94B-C0DC62C2F2FD}"/>
    <dgm:cxn modelId="{9720929C-D3E6-4F21-AD0A-E29DB37430BF}" type="presOf" srcId="{03C1E671-8B52-4CE8-B202-4AA5CC1270A3}" destId="{B49D27C3-DA71-46E0-99EC-12E0DD0AD677}" srcOrd="0" destOrd="0" presId="urn:microsoft.com/office/officeart/2005/8/layout/process1"/>
    <dgm:cxn modelId="{CABE6A9D-CB29-4171-B6E8-360A5377DAD6}" srcId="{C704F706-147C-47E9-A5F6-FED55275F75A}" destId="{03C1E671-8B52-4CE8-B202-4AA5CC1270A3}" srcOrd="0" destOrd="0" parTransId="{60FF3847-F54E-4700-9415-F9B7CD5374F5}" sibTransId="{8F7AD206-4B13-47E8-95F7-E7114BFB69D5}"/>
    <dgm:cxn modelId="{6B68A9BB-727F-47D6-9722-5361581E9213}" type="presOf" srcId="{4EF85499-542E-4F22-B688-19FB366F66BF}" destId="{D2FC12DD-61FE-4808-9AC2-BC63C1A41B71}" srcOrd="1" destOrd="0" presId="urn:microsoft.com/office/officeart/2005/8/layout/process1"/>
    <dgm:cxn modelId="{F6F6C5C1-3405-4E47-9B80-A2CD27438EEC}" type="presOf" srcId="{E14C0639-BAB5-4D90-85E9-BBC201D5E0BC}" destId="{C932A32D-9B0E-4E3F-B696-BC5F5ABD3E94}" srcOrd="0" destOrd="0" presId="urn:microsoft.com/office/officeart/2005/8/layout/process1"/>
    <dgm:cxn modelId="{DC9523C9-3210-4FCB-BE98-E1844902265D}" type="presOf" srcId="{BBE4AA38-7899-48C2-9DC3-D0B18388A988}" destId="{4C6BCBB0-2DC1-4414-81AC-7633CE6FAEBE}" srcOrd="1" destOrd="0" presId="urn:microsoft.com/office/officeart/2005/8/layout/process1"/>
    <dgm:cxn modelId="{F56A7DCC-5EB2-43BA-8B4A-1C828892E261}" type="presOf" srcId="{8F7AD206-4B13-47E8-95F7-E7114BFB69D5}" destId="{FE6653D4-70D8-4BD7-B15E-86D285766B49}" srcOrd="0" destOrd="0" presId="urn:microsoft.com/office/officeart/2005/8/layout/process1"/>
    <dgm:cxn modelId="{90B0BBCF-B34F-40D2-98F8-BADE0E1E0251}" type="presOf" srcId="{C704F706-147C-47E9-A5F6-FED55275F75A}" destId="{4041BF87-849C-4AC2-BA3E-CA5AC806A7C9}" srcOrd="0" destOrd="0" presId="urn:microsoft.com/office/officeart/2005/8/layout/process1"/>
    <dgm:cxn modelId="{39B1FCDF-E7B5-4337-991B-524E50A9F2C7}" type="presOf" srcId="{BBE4AA38-7899-48C2-9DC3-D0B18388A988}" destId="{7334FCFC-452E-4C82-B6D4-F83C564A2D6D}" srcOrd="0" destOrd="0" presId="urn:microsoft.com/office/officeart/2005/8/layout/process1"/>
    <dgm:cxn modelId="{A6A30FF6-E3AD-4130-9E87-33ECE87ABD29}" srcId="{C704F706-147C-47E9-A5F6-FED55275F75A}" destId="{E14C0639-BAB5-4D90-85E9-BBC201D5E0BC}" srcOrd="2" destOrd="0" parTransId="{5AC5C3FE-0ECD-4B56-8720-372A42036804}" sibTransId="{4EF85499-542E-4F22-B688-19FB366F66BF}"/>
    <dgm:cxn modelId="{FBE7B6F9-54C3-468E-9CA7-4A119FF03BA7}" type="presOf" srcId="{D1594035-F7C2-46AC-A1F6-C4A710E02D31}" destId="{E579C7E7-DE22-4A15-BDE5-16D8FA5E0915}" srcOrd="0" destOrd="0" presId="urn:microsoft.com/office/officeart/2005/8/layout/process1"/>
    <dgm:cxn modelId="{F033B3FD-DA71-4638-8197-84ACEC9E6FBA}" type="presOf" srcId="{8F7AD206-4B13-47E8-95F7-E7114BFB69D5}" destId="{414585AB-B544-4EAB-B76C-7B23E60D50F7}" srcOrd="1" destOrd="0" presId="urn:microsoft.com/office/officeart/2005/8/layout/process1"/>
    <dgm:cxn modelId="{5F0CE17C-975F-472D-8446-4F29E2315341}" type="presParOf" srcId="{4041BF87-849C-4AC2-BA3E-CA5AC806A7C9}" destId="{B49D27C3-DA71-46E0-99EC-12E0DD0AD677}" srcOrd="0" destOrd="0" presId="urn:microsoft.com/office/officeart/2005/8/layout/process1"/>
    <dgm:cxn modelId="{2A5BD71B-1609-4D1D-BF5E-F75CC98A3E84}" type="presParOf" srcId="{4041BF87-849C-4AC2-BA3E-CA5AC806A7C9}" destId="{FE6653D4-70D8-4BD7-B15E-86D285766B49}" srcOrd="1" destOrd="0" presId="urn:microsoft.com/office/officeart/2005/8/layout/process1"/>
    <dgm:cxn modelId="{1DD872DA-85DE-43F9-98F0-A8EE4B3EB3D3}" type="presParOf" srcId="{FE6653D4-70D8-4BD7-B15E-86D285766B49}" destId="{414585AB-B544-4EAB-B76C-7B23E60D50F7}" srcOrd="0" destOrd="0" presId="urn:microsoft.com/office/officeart/2005/8/layout/process1"/>
    <dgm:cxn modelId="{EC8E2B96-B64B-4772-94E4-A26A5FB14970}" type="presParOf" srcId="{4041BF87-849C-4AC2-BA3E-CA5AC806A7C9}" destId="{0C67C3E9-FC76-433B-9889-C7853EE3FE8B}" srcOrd="2" destOrd="0" presId="urn:microsoft.com/office/officeart/2005/8/layout/process1"/>
    <dgm:cxn modelId="{75698FCA-668B-4AA0-8224-FC5C1BB56F6F}" type="presParOf" srcId="{4041BF87-849C-4AC2-BA3E-CA5AC806A7C9}" destId="{7334FCFC-452E-4C82-B6D4-F83C564A2D6D}" srcOrd="3" destOrd="0" presId="urn:microsoft.com/office/officeart/2005/8/layout/process1"/>
    <dgm:cxn modelId="{87A0EB35-2393-4227-A586-9FD87D3B9FBF}" type="presParOf" srcId="{7334FCFC-452E-4C82-B6D4-F83C564A2D6D}" destId="{4C6BCBB0-2DC1-4414-81AC-7633CE6FAEBE}" srcOrd="0" destOrd="0" presId="urn:microsoft.com/office/officeart/2005/8/layout/process1"/>
    <dgm:cxn modelId="{822A3750-6CDC-4370-B62B-333C2FF8E8EE}" type="presParOf" srcId="{4041BF87-849C-4AC2-BA3E-CA5AC806A7C9}" destId="{C932A32D-9B0E-4E3F-B696-BC5F5ABD3E94}" srcOrd="4" destOrd="0" presId="urn:microsoft.com/office/officeart/2005/8/layout/process1"/>
    <dgm:cxn modelId="{0D3C52B5-9F24-436C-82FD-8C5740E68DF6}" type="presParOf" srcId="{4041BF87-849C-4AC2-BA3E-CA5AC806A7C9}" destId="{16C38E04-A6D1-4FC1-B064-B9B1E8D0B7D4}" srcOrd="5" destOrd="0" presId="urn:microsoft.com/office/officeart/2005/8/layout/process1"/>
    <dgm:cxn modelId="{122D1E1D-D18F-45CC-9840-3E1844F27D26}" type="presParOf" srcId="{16C38E04-A6D1-4FC1-B064-B9B1E8D0B7D4}" destId="{D2FC12DD-61FE-4808-9AC2-BC63C1A41B71}" srcOrd="0" destOrd="0" presId="urn:microsoft.com/office/officeart/2005/8/layout/process1"/>
    <dgm:cxn modelId="{EE061680-432E-41E7-BBFA-DC413CAC0A14}" type="presParOf" srcId="{4041BF87-849C-4AC2-BA3E-CA5AC806A7C9}" destId="{E579C7E7-DE22-4A15-BDE5-16D8FA5E091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A34D0-8CA7-4A22-A01C-9B652B09D61C}" type="doc">
      <dgm:prSet loTypeId="urn:microsoft.com/office/officeart/2005/8/layout/chevron1" loCatId="process" qsTypeId="urn:microsoft.com/office/officeart/2005/8/quickstyle/simple3" qsCatId="simple" csTypeId="urn:microsoft.com/office/officeart/2005/8/colors/accent1_2" csCatId="accent1" phldr="1"/>
      <dgm:spPr/>
    </dgm:pt>
    <dgm:pt modelId="{6539E127-5FF0-4D03-B19F-08EEDD59A929}">
      <dgm:prSet phldrT="[Text]" custT="1"/>
      <dgm:spPr/>
      <dgm:t>
        <a:bodyPr/>
        <a:lstStyle/>
        <a:p>
          <a:r>
            <a:rPr lang="en-US" sz="1600" b="1" dirty="0"/>
            <a:t>Increase in securities holding</a:t>
          </a:r>
        </a:p>
      </dgm:t>
    </dgm:pt>
    <dgm:pt modelId="{30B1C25A-BB81-402D-8675-E0490511DC80}" type="parTrans" cxnId="{A67B3E8A-DEEF-4E7C-A6E0-4CFF82AB16B4}">
      <dgm:prSet/>
      <dgm:spPr/>
      <dgm:t>
        <a:bodyPr/>
        <a:lstStyle/>
        <a:p>
          <a:endParaRPr lang="en-US"/>
        </a:p>
      </dgm:t>
    </dgm:pt>
    <dgm:pt modelId="{6D6B8509-7105-407F-80FC-09CD20CBAA9B}" type="sibTrans" cxnId="{A67B3E8A-DEEF-4E7C-A6E0-4CFF82AB16B4}">
      <dgm:prSet/>
      <dgm:spPr/>
      <dgm:t>
        <a:bodyPr/>
        <a:lstStyle/>
        <a:p>
          <a:endParaRPr lang="en-US"/>
        </a:p>
      </dgm:t>
    </dgm:pt>
    <dgm:pt modelId="{A4904109-6FEC-4585-B947-83D26F9EE9FF}">
      <dgm:prSet phldrT="[Text]" custT="1"/>
      <dgm:spPr/>
      <dgm:t>
        <a:bodyPr/>
        <a:lstStyle/>
        <a:p>
          <a:r>
            <a:rPr lang="en-US" sz="1600" b="1" dirty="0"/>
            <a:t>Increase in reserves</a:t>
          </a:r>
        </a:p>
      </dgm:t>
    </dgm:pt>
    <dgm:pt modelId="{F6EC75FA-28AE-40A6-98B9-0A1D94F00D54}" type="parTrans" cxnId="{CFAA2CA6-91FF-4D40-B39C-6B432A8FB88E}">
      <dgm:prSet/>
      <dgm:spPr/>
      <dgm:t>
        <a:bodyPr/>
        <a:lstStyle/>
        <a:p>
          <a:endParaRPr lang="en-US"/>
        </a:p>
      </dgm:t>
    </dgm:pt>
    <dgm:pt modelId="{BBF9492A-EC94-4A97-90E3-36D13B25FE22}" type="sibTrans" cxnId="{CFAA2CA6-91FF-4D40-B39C-6B432A8FB88E}">
      <dgm:prSet/>
      <dgm:spPr/>
      <dgm:t>
        <a:bodyPr/>
        <a:lstStyle/>
        <a:p>
          <a:endParaRPr lang="en-US"/>
        </a:p>
      </dgm:t>
    </dgm:pt>
    <dgm:pt modelId="{78DB3C53-9F04-43CB-9FD5-32E9D2598420}">
      <dgm:prSet phldrT="[Text]" custT="1"/>
      <dgm:spPr/>
      <dgm:t>
        <a:bodyPr/>
        <a:lstStyle/>
        <a:p>
          <a:r>
            <a:rPr lang="en-US" sz="1600" b="1" dirty="0"/>
            <a:t>Increase in money supply</a:t>
          </a:r>
        </a:p>
      </dgm:t>
    </dgm:pt>
    <dgm:pt modelId="{29F9CEBC-D356-410A-BACC-42D4B178B5B4}" type="parTrans" cxnId="{ACD79E66-4BED-429A-A194-792643248B3B}">
      <dgm:prSet/>
      <dgm:spPr/>
      <dgm:t>
        <a:bodyPr/>
        <a:lstStyle/>
        <a:p>
          <a:endParaRPr lang="en-US"/>
        </a:p>
      </dgm:t>
    </dgm:pt>
    <dgm:pt modelId="{F912AD49-4145-476C-9C97-B483925241D8}" type="sibTrans" cxnId="{ACD79E66-4BED-429A-A194-792643248B3B}">
      <dgm:prSet/>
      <dgm:spPr/>
      <dgm:t>
        <a:bodyPr/>
        <a:lstStyle/>
        <a:p>
          <a:endParaRPr lang="en-US"/>
        </a:p>
      </dgm:t>
    </dgm:pt>
    <dgm:pt modelId="{CA4D6BD1-A7F5-4588-A0F5-E0010823D3FC}" type="pres">
      <dgm:prSet presAssocID="{E69A34D0-8CA7-4A22-A01C-9B652B09D61C}" presName="Name0" presStyleCnt="0">
        <dgm:presLayoutVars>
          <dgm:dir/>
          <dgm:animLvl val="lvl"/>
          <dgm:resizeHandles val="exact"/>
        </dgm:presLayoutVars>
      </dgm:prSet>
      <dgm:spPr/>
    </dgm:pt>
    <dgm:pt modelId="{095829AE-35F8-4094-843B-9497B1600327}" type="pres">
      <dgm:prSet presAssocID="{6539E127-5FF0-4D03-B19F-08EEDD59A929}" presName="parTxOnly" presStyleLbl="node1" presStyleIdx="0" presStyleCnt="3">
        <dgm:presLayoutVars>
          <dgm:chMax val="0"/>
          <dgm:chPref val="0"/>
          <dgm:bulletEnabled val="1"/>
        </dgm:presLayoutVars>
      </dgm:prSet>
      <dgm:spPr/>
    </dgm:pt>
    <dgm:pt modelId="{F70B5C7A-3212-4067-A703-0540D9085E1C}" type="pres">
      <dgm:prSet presAssocID="{6D6B8509-7105-407F-80FC-09CD20CBAA9B}" presName="parTxOnlySpace" presStyleCnt="0"/>
      <dgm:spPr/>
    </dgm:pt>
    <dgm:pt modelId="{5D4104D1-359B-4F26-9062-423EADE76C92}" type="pres">
      <dgm:prSet presAssocID="{A4904109-6FEC-4585-B947-83D26F9EE9FF}" presName="parTxOnly" presStyleLbl="node1" presStyleIdx="1" presStyleCnt="3">
        <dgm:presLayoutVars>
          <dgm:chMax val="0"/>
          <dgm:chPref val="0"/>
          <dgm:bulletEnabled val="1"/>
        </dgm:presLayoutVars>
      </dgm:prSet>
      <dgm:spPr/>
    </dgm:pt>
    <dgm:pt modelId="{52622559-FA14-4F59-9003-92E080FE3538}" type="pres">
      <dgm:prSet presAssocID="{BBF9492A-EC94-4A97-90E3-36D13B25FE22}" presName="parTxOnlySpace" presStyleCnt="0"/>
      <dgm:spPr/>
    </dgm:pt>
    <dgm:pt modelId="{90CEEA09-F820-4A20-8CE7-0D63A12449CD}" type="pres">
      <dgm:prSet presAssocID="{78DB3C53-9F04-43CB-9FD5-32E9D2598420}" presName="parTxOnly" presStyleLbl="node1" presStyleIdx="2" presStyleCnt="3">
        <dgm:presLayoutVars>
          <dgm:chMax val="0"/>
          <dgm:chPref val="0"/>
          <dgm:bulletEnabled val="1"/>
        </dgm:presLayoutVars>
      </dgm:prSet>
      <dgm:spPr/>
    </dgm:pt>
  </dgm:ptLst>
  <dgm:cxnLst>
    <dgm:cxn modelId="{2A19EA0B-970D-47CD-9279-AF6EA330CB61}" type="presOf" srcId="{78DB3C53-9F04-43CB-9FD5-32E9D2598420}" destId="{90CEEA09-F820-4A20-8CE7-0D63A12449CD}" srcOrd="0" destOrd="0" presId="urn:microsoft.com/office/officeart/2005/8/layout/chevron1"/>
    <dgm:cxn modelId="{D8737716-DE82-498B-AE83-E0DBB5988F57}" type="presOf" srcId="{E69A34D0-8CA7-4A22-A01C-9B652B09D61C}" destId="{CA4D6BD1-A7F5-4588-A0F5-E0010823D3FC}" srcOrd="0" destOrd="0" presId="urn:microsoft.com/office/officeart/2005/8/layout/chevron1"/>
    <dgm:cxn modelId="{ACD79E66-4BED-429A-A194-792643248B3B}" srcId="{E69A34D0-8CA7-4A22-A01C-9B652B09D61C}" destId="{78DB3C53-9F04-43CB-9FD5-32E9D2598420}" srcOrd="2" destOrd="0" parTransId="{29F9CEBC-D356-410A-BACC-42D4B178B5B4}" sibTransId="{F912AD49-4145-476C-9C97-B483925241D8}"/>
    <dgm:cxn modelId="{3FF4CF48-5AFD-4B16-B5DC-21E3A17C3185}" type="presOf" srcId="{A4904109-6FEC-4585-B947-83D26F9EE9FF}" destId="{5D4104D1-359B-4F26-9062-423EADE76C92}" srcOrd="0" destOrd="0" presId="urn:microsoft.com/office/officeart/2005/8/layout/chevron1"/>
    <dgm:cxn modelId="{692BB57A-B79D-46FC-BB5D-4B0EFF369AA8}" type="presOf" srcId="{6539E127-5FF0-4D03-B19F-08EEDD59A929}" destId="{095829AE-35F8-4094-843B-9497B1600327}" srcOrd="0" destOrd="0" presId="urn:microsoft.com/office/officeart/2005/8/layout/chevron1"/>
    <dgm:cxn modelId="{A67B3E8A-DEEF-4E7C-A6E0-4CFF82AB16B4}" srcId="{E69A34D0-8CA7-4A22-A01C-9B652B09D61C}" destId="{6539E127-5FF0-4D03-B19F-08EEDD59A929}" srcOrd="0" destOrd="0" parTransId="{30B1C25A-BB81-402D-8675-E0490511DC80}" sibTransId="{6D6B8509-7105-407F-80FC-09CD20CBAA9B}"/>
    <dgm:cxn modelId="{CFAA2CA6-91FF-4D40-B39C-6B432A8FB88E}" srcId="{E69A34D0-8CA7-4A22-A01C-9B652B09D61C}" destId="{A4904109-6FEC-4585-B947-83D26F9EE9FF}" srcOrd="1" destOrd="0" parTransId="{F6EC75FA-28AE-40A6-98B9-0A1D94F00D54}" sibTransId="{BBF9492A-EC94-4A97-90E3-36D13B25FE22}"/>
    <dgm:cxn modelId="{642CF6AF-7F0B-489C-9D44-298725B1CB1B}" type="presParOf" srcId="{CA4D6BD1-A7F5-4588-A0F5-E0010823D3FC}" destId="{095829AE-35F8-4094-843B-9497B1600327}" srcOrd="0" destOrd="0" presId="urn:microsoft.com/office/officeart/2005/8/layout/chevron1"/>
    <dgm:cxn modelId="{D11C64CD-63B0-4502-B1C9-37FCDF249AC8}" type="presParOf" srcId="{CA4D6BD1-A7F5-4588-A0F5-E0010823D3FC}" destId="{F70B5C7A-3212-4067-A703-0540D9085E1C}" srcOrd="1" destOrd="0" presId="urn:microsoft.com/office/officeart/2005/8/layout/chevron1"/>
    <dgm:cxn modelId="{D8C09802-7888-49C6-8A7A-6358B0AF9259}" type="presParOf" srcId="{CA4D6BD1-A7F5-4588-A0F5-E0010823D3FC}" destId="{5D4104D1-359B-4F26-9062-423EADE76C92}" srcOrd="2" destOrd="0" presId="urn:microsoft.com/office/officeart/2005/8/layout/chevron1"/>
    <dgm:cxn modelId="{14184489-FD6B-4E31-B84D-45E73D8B0865}" type="presParOf" srcId="{CA4D6BD1-A7F5-4588-A0F5-E0010823D3FC}" destId="{52622559-FA14-4F59-9003-92E080FE3538}" srcOrd="3" destOrd="0" presId="urn:microsoft.com/office/officeart/2005/8/layout/chevron1"/>
    <dgm:cxn modelId="{6E147342-ADEA-4B72-9FF8-DA14D24FAFA2}" type="presParOf" srcId="{CA4D6BD1-A7F5-4588-A0F5-E0010823D3FC}" destId="{90CEEA09-F820-4A20-8CE7-0D63A12449C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D27C3-DA71-46E0-99EC-12E0DD0AD677}">
      <dsp:nvSpPr>
        <dsp:cNvPr id="0" name=""/>
        <dsp:cNvSpPr/>
      </dsp:nvSpPr>
      <dsp:spPr>
        <a:xfrm>
          <a:off x="0" y="335947"/>
          <a:ext cx="1420173" cy="8521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dirty="0"/>
            <a:t>Change in Assets</a:t>
          </a:r>
        </a:p>
      </dsp:txBody>
      <dsp:txXfrm>
        <a:off x="24957" y="360904"/>
        <a:ext cx="1370259" cy="802190"/>
      </dsp:txXfrm>
    </dsp:sp>
    <dsp:sp modelId="{FE6653D4-70D8-4BD7-B15E-86D285766B49}">
      <dsp:nvSpPr>
        <dsp:cNvPr id="0" name=""/>
        <dsp:cNvSpPr/>
      </dsp:nvSpPr>
      <dsp:spPr>
        <a:xfrm>
          <a:off x="1563003" y="585898"/>
          <a:ext cx="302798" cy="35220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563003" y="656339"/>
        <a:ext cx="211959" cy="211321"/>
      </dsp:txXfrm>
    </dsp:sp>
    <dsp:sp modelId="{0C67C3E9-FC76-433B-9889-C7853EE3FE8B}">
      <dsp:nvSpPr>
        <dsp:cNvPr id="0" name=""/>
        <dsp:cNvSpPr/>
      </dsp:nvSpPr>
      <dsp:spPr>
        <a:xfrm>
          <a:off x="1991491" y="335947"/>
          <a:ext cx="1420173" cy="8521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Change in Reserves</a:t>
          </a:r>
        </a:p>
      </dsp:txBody>
      <dsp:txXfrm>
        <a:off x="2016448" y="360904"/>
        <a:ext cx="1370259" cy="802190"/>
      </dsp:txXfrm>
    </dsp:sp>
    <dsp:sp modelId="{7334FCFC-452E-4C82-B6D4-F83C564A2D6D}">
      <dsp:nvSpPr>
        <dsp:cNvPr id="0" name=""/>
        <dsp:cNvSpPr/>
      </dsp:nvSpPr>
      <dsp:spPr>
        <a:xfrm>
          <a:off x="3553682" y="585898"/>
          <a:ext cx="301076" cy="35220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553682" y="656339"/>
        <a:ext cx="210753" cy="211321"/>
      </dsp:txXfrm>
    </dsp:sp>
    <dsp:sp modelId="{C932A32D-9B0E-4E3F-B696-BC5F5ABD3E94}">
      <dsp:nvSpPr>
        <dsp:cNvPr id="0" name=""/>
        <dsp:cNvSpPr/>
      </dsp:nvSpPr>
      <dsp:spPr>
        <a:xfrm>
          <a:off x="3979734" y="335947"/>
          <a:ext cx="1420173" cy="8521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t>Change in Monetary Base</a:t>
          </a:r>
        </a:p>
      </dsp:txBody>
      <dsp:txXfrm>
        <a:off x="4004691" y="360904"/>
        <a:ext cx="1370259" cy="802190"/>
      </dsp:txXfrm>
    </dsp:sp>
    <dsp:sp modelId="{16C38E04-A6D1-4FC1-B064-B9B1E8D0B7D4}">
      <dsp:nvSpPr>
        <dsp:cNvPr id="0" name=""/>
        <dsp:cNvSpPr/>
      </dsp:nvSpPr>
      <dsp:spPr>
        <a:xfrm>
          <a:off x="5541925" y="585898"/>
          <a:ext cx="301076" cy="35220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541925" y="656339"/>
        <a:ext cx="210753" cy="211321"/>
      </dsp:txXfrm>
    </dsp:sp>
    <dsp:sp modelId="{E579C7E7-DE22-4A15-BDE5-16D8FA5E0915}">
      <dsp:nvSpPr>
        <dsp:cNvPr id="0" name=""/>
        <dsp:cNvSpPr/>
      </dsp:nvSpPr>
      <dsp:spPr>
        <a:xfrm>
          <a:off x="5967978" y="335947"/>
          <a:ext cx="1420173" cy="8521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1" kern="1200" dirty="0"/>
            <a:t>Change in Money Supply</a:t>
          </a:r>
        </a:p>
      </dsp:txBody>
      <dsp:txXfrm>
        <a:off x="5992935" y="360904"/>
        <a:ext cx="1370259" cy="802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829AE-35F8-4094-843B-9497B1600327}">
      <dsp:nvSpPr>
        <dsp:cNvPr id="0" name=""/>
        <dsp:cNvSpPr/>
      </dsp:nvSpPr>
      <dsp:spPr>
        <a:xfrm>
          <a:off x="2411" y="0"/>
          <a:ext cx="2937420" cy="79247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Increase in securities holding</a:t>
          </a:r>
        </a:p>
      </dsp:txBody>
      <dsp:txXfrm>
        <a:off x="398651" y="0"/>
        <a:ext cx="2144941" cy="792479"/>
      </dsp:txXfrm>
    </dsp:sp>
    <dsp:sp modelId="{5D4104D1-359B-4F26-9062-423EADE76C92}">
      <dsp:nvSpPr>
        <dsp:cNvPr id="0" name=""/>
        <dsp:cNvSpPr/>
      </dsp:nvSpPr>
      <dsp:spPr>
        <a:xfrm>
          <a:off x="2646089" y="0"/>
          <a:ext cx="2937420" cy="79247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Increase in reserves</a:t>
          </a:r>
        </a:p>
      </dsp:txBody>
      <dsp:txXfrm>
        <a:off x="3042329" y="0"/>
        <a:ext cx="2144941" cy="792479"/>
      </dsp:txXfrm>
    </dsp:sp>
    <dsp:sp modelId="{90CEEA09-F820-4A20-8CE7-0D63A12449CD}">
      <dsp:nvSpPr>
        <dsp:cNvPr id="0" name=""/>
        <dsp:cNvSpPr/>
      </dsp:nvSpPr>
      <dsp:spPr>
        <a:xfrm>
          <a:off x="5289768" y="0"/>
          <a:ext cx="2937420" cy="79247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t>Increase in money supply</a:t>
          </a:r>
        </a:p>
      </dsp:txBody>
      <dsp:txXfrm>
        <a:off x="5686008" y="0"/>
        <a:ext cx="2144941" cy="7924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5/21/2019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5/21/2019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a:t>
            </a:r>
            <a:r>
              <a:rPr lang="en-IN" dirty="0" err="1"/>
              <a:t>Plugin</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https://www.federalreserve.gov/releases/h41/current/h41.htm</a:t>
            </a:r>
          </a:p>
        </p:txBody>
      </p:sp>
      <p:sp>
        <p:nvSpPr>
          <p:cNvPr id="4" name="Slide Number Placeholder 3"/>
          <p:cNvSpPr>
            <a:spLocks noGrp="1"/>
          </p:cNvSpPr>
          <p:nvPr>
            <p:ph type="sldNum" sz="quarter" idx="5"/>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92071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70</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5/21/2019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5/21/2019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5/21/2019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5/21/2019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5/21/2019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5/21/2019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5/21/2019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research.stlouisfed.org/fred2/" TargetMode="External"/><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828800"/>
            <a:ext cx="3657600" cy="1219199"/>
          </a:xfrm>
        </p:spPr>
        <p:txBody>
          <a:bodyPr/>
          <a:lstStyle/>
          <a:p>
            <a:r>
              <a:rPr lang="en-US" altLang="en-US" dirty="0"/>
              <a:t>Chapter 14</a:t>
            </a:r>
            <a:endParaRPr lang="en-US" dirty="0"/>
          </a:p>
        </p:txBody>
      </p:sp>
      <p:sp>
        <p:nvSpPr>
          <p:cNvPr id="5" name="Text Placeholder 4"/>
          <p:cNvSpPr>
            <a:spLocks noGrp="1"/>
          </p:cNvSpPr>
          <p:nvPr>
            <p:ph type="body" sz="quarter" idx="15"/>
          </p:nvPr>
        </p:nvSpPr>
        <p:spPr/>
        <p:txBody>
          <a:bodyPr/>
          <a:lstStyle/>
          <a:p>
            <a:r>
              <a:rPr lang="en-US" dirty="0"/>
              <a:t>The Money Supply Process</a:t>
            </a:r>
          </a:p>
        </p:txBody>
      </p:sp>
      <p:pic>
        <p:nvPicPr>
          <p:cNvPr id="8"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A2F5-E5E6-4931-A9DB-D50F603888CE}"/>
              </a:ext>
            </a:extLst>
          </p:cNvPr>
          <p:cNvSpPr>
            <a:spLocks noGrp="1"/>
          </p:cNvSpPr>
          <p:nvPr>
            <p:ph type="title"/>
          </p:nvPr>
        </p:nvSpPr>
        <p:spPr/>
        <p:txBody>
          <a:bodyPr/>
          <a:lstStyle/>
          <a:p>
            <a:r>
              <a:rPr lang="en-US" sz="3200" dirty="0"/>
              <a:t>Recent Balance Sheet Trends:</a:t>
            </a:r>
            <a:br>
              <a:rPr lang="en-US" sz="3200" dirty="0"/>
            </a:br>
            <a:r>
              <a:rPr lang="en-US" sz="3200" b="0" dirty="0"/>
              <a:t>Total</a:t>
            </a:r>
            <a:r>
              <a:rPr lang="en-US" sz="3200" dirty="0"/>
              <a:t> </a:t>
            </a:r>
            <a:r>
              <a:rPr lang="en-US" sz="2800" b="0" dirty="0"/>
              <a:t>Assets</a:t>
            </a:r>
            <a:endParaRPr lang="en-US" dirty="0"/>
          </a:p>
        </p:txBody>
      </p:sp>
      <p:pic>
        <p:nvPicPr>
          <p:cNvPr id="5" name="Content Placeholder 4">
            <a:extLst>
              <a:ext uri="{FF2B5EF4-FFF2-40B4-BE49-F238E27FC236}">
                <a16:creationId xmlns:a16="http://schemas.microsoft.com/office/drawing/2014/main" id="{FB8A781A-2FBA-473B-8FCD-B5B7D23D19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600200"/>
            <a:ext cx="7543800" cy="4525963"/>
          </a:xfrm>
        </p:spPr>
      </p:pic>
      <p:cxnSp>
        <p:nvCxnSpPr>
          <p:cNvPr id="7" name="Straight Arrow Connector 6">
            <a:extLst>
              <a:ext uri="{FF2B5EF4-FFF2-40B4-BE49-F238E27FC236}">
                <a16:creationId xmlns:a16="http://schemas.microsoft.com/office/drawing/2014/main" id="{87F013E5-C624-47E3-A91B-22C3ED2FBB2D}"/>
              </a:ext>
            </a:extLst>
          </p:cNvPr>
          <p:cNvCxnSpPr/>
          <p:nvPr/>
        </p:nvCxnSpPr>
        <p:spPr>
          <a:xfrm>
            <a:off x="1066800" y="3048000"/>
            <a:ext cx="381000" cy="762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7F2E87-832F-4FAE-BEFB-6B001E616019}"/>
              </a:ext>
            </a:extLst>
          </p:cNvPr>
          <p:cNvSpPr txBox="1"/>
          <p:nvPr/>
        </p:nvSpPr>
        <p:spPr>
          <a:xfrm>
            <a:off x="304800" y="2401669"/>
            <a:ext cx="1219200" cy="646331"/>
          </a:xfrm>
          <a:prstGeom prst="rect">
            <a:avLst/>
          </a:prstGeom>
          <a:noFill/>
        </p:spPr>
        <p:txBody>
          <a:bodyPr wrap="square" rtlCol="0">
            <a:spAutoFit/>
          </a:bodyPr>
          <a:lstStyle/>
          <a:p>
            <a:r>
              <a:rPr lang="en-US" b="1" dirty="0">
                <a:solidFill>
                  <a:srgbClr val="FF0000"/>
                </a:solidFill>
              </a:rPr>
              <a:t>Financial Crisis</a:t>
            </a:r>
          </a:p>
        </p:txBody>
      </p:sp>
      <p:cxnSp>
        <p:nvCxnSpPr>
          <p:cNvPr id="10" name="Straight Arrow Connector 9">
            <a:extLst>
              <a:ext uri="{FF2B5EF4-FFF2-40B4-BE49-F238E27FC236}">
                <a16:creationId xmlns:a16="http://schemas.microsoft.com/office/drawing/2014/main" id="{64D25A4A-F18C-46D3-942B-4AC2F1358C44}"/>
              </a:ext>
            </a:extLst>
          </p:cNvPr>
          <p:cNvCxnSpPr/>
          <p:nvPr/>
        </p:nvCxnSpPr>
        <p:spPr>
          <a:xfrm>
            <a:off x="7391400" y="2514600"/>
            <a:ext cx="0" cy="1752600"/>
          </a:xfrm>
          <a:prstGeom prst="straightConnector1">
            <a:avLst/>
          </a:prstGeom>
          <a:ln w="9525"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8D097F57-F760-4A34-A1C6-661824F33D3D}"/>
              </a:ext>
            </a:extLst>
          </p:cNvPr>
          <p:cNvSpPr txBox="1"/>
          <p:nvPr/>
        </p:nvSpPr>
        <p:spPr>
          <a:xfrm>
            <a:off x="6781800" y="3190845"/>
            <a:ext cx="533400" cy="400110"/>
          </a:xfrm>
          <a:prstGeom prst="rect">
            <a:avLst/>
          </a:prstGeom>
          <a:noFill/>
        </p:spPr>
        <p:txBody>
          <a:bodyPr wrap="square" rtlCol="0">
            <a:spAutoFit/>
          </a:bodyPr>
          <a:lstStyle/>
          <a:p>
            <a:r>
              <a:rPr lang="en-US" sz="2000" b="1" dirty="0">
                <a:solidFill>
                  <a:srgbClr val="FF0000"/>
                </a:solidFill>
              </a:rPr>
              <a:t>x4</a:t>
            </a:r>
          </a:p>
        </p:txBody>
      </p:sp>
    </p:spTree>
    <p:extLst>
      <p:ext uri="{BB962C8B-B14F-4D97-AF65-F5344CB8AC3E}">
        <p14:creationId xmlns:p14="http://schemas.microsoft.com/office/powerpoint/2010/main" val="399907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99A23-40BB-4A83-9311-9AD796F3C99A}"/>
              </a:ext>
            </a:extLst>
          </p:cNvPr>
          <p:cNvSpPr>
            <a:spLocks noGrp="1"/>
          </p:cNvSpPr>
          <p:nvPr>
            <p:ph type="title"/>
          </p:nvPr>
        </p:nvSpPr>
        <p:spPr/>
        <p:txBody>
          <a:bodyPr/>
          <a:lstStyle/>
          <a:p>
            <a:r>
              <a:rPr lang="en-US" sz="3600" dirty="0"/>
              <a:t>Recent Balance Sheet Trends:</a:t>
            </a:r>
            <a:br>
              <a:rPr lang="en-US" sz="3600" dirty="0"/>
            </a:br>
            <a:r>
              <a:rPr lang="en-US" sz="3200" b="0" dirty="0"/>
              <a:t>Securities Held Outright</a:t>
            </a:r>
          </a:p>
        </p:txBody>
      </p:sp>
      <p:pic>
        <p:nvPicPr>
          <p:cNvPr id="5" name="Content Placeholder 4">
            <a:extLst>
              <a:ext uri="{FF2B5EF4-FFF2-40B4-BE49-F238E27FC236}">
                <a16:creationId xmlns:a16="http://schemas.microsoft.com/office/drawing/2014/main" id="{5FC4520E-5F62-42DE-8C7E-59BF2C86B5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48619"/>
            <a:ext cx="7010400" cy="4429125"/>
          </a:xfrm>
        </p:spPr>
      </p:pic>
      <p:cxnSp>
        <p:nvCxnSpPr>
          <p:cNvPr id="7" name="Straight Arrow Connector 6">
            <a:extLst>
              <a:ext uri="{FF2B5EF4-FFF2-40B4-BE49-F238E27FC236}">
                <a16:creationId xmlns:a16="http://schemas.microsoft.com/office/drawing/2014/main" id="{1063CECC-3EC9-498F-82AB-68AC042BD6DD}"/>
              </a:ext>
            </a:extLst>
          </p:cNvPr>
          <p:cNvCxnSpPr/>
          <p:nvPr/>
        </p:nvCxnSpPr>
        <p:spPr>
          <a:xfrm>
            <a:off x="1981200" y="2895600"/>
            <a:ext cx="152400" cy="838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20EF928-C782-4A4F-8A07-6AF3A670BA1D}"/>
              </a:ext>
            </a:extLst>
          </p:cNvPr>
          <p:cNvSpPr txBox="1"/>
          <p:nvPr/>
        </p:nvSpPr>
        <p:spPr>
          <a:xfrm>
            <a:off x="1485900" y="2267245"/>
            <a:ext cx="1295400" cy="584775"/>
          </a:xfrm>
          <a:prstGeom prst="rect">
            <a:avLst/>
          </a:prstGeom>
          <a:noFill/>
        </p:spPr>
        <p:txBody>
          <a:bodyPr wrap="square" rtlCol="0">
            <a:spAutoFit/>
          </a:bodyPr>
          <a:lstStyle/>
          <a:p>
            <a:r>
              <a:rPr lang="en-US" sz="1600" b="1" dirty="0">
                <a:solidFill>
                  <a:srgbClr val="FF0000"/>
                </a:solidFill>
              </a:rPr>
              <a:t>Asset Purchasing</a:t>
            </a:r>
          </a:p>
        </p:txBody>
      </p:sp>
    </p:spTree>
    <p:extLst>
      <p:ext uri="{BB962C8B-B14F-4D97-AF65-F5344CB8AC3E}">
        <p14:creationId xmlns:p14="http://schemas.microsoft.com/office/powerpoint/2010/main" val="352452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59B4-003F-4D38-AFC1-D3F132AF44FB}"/>
              </a:ext>
            </a:extLst>
          </p:cNvPr>
          <p:cNvSpPr>
            <a:spLocks noGrp="1"/>
          </p:cNvSpPr>
          <p:nvPr>
            <p:ph type="title"/>
          </p:nvPr>
        </p:nvSpPr>
        <p:spPr>
          <a:xfrm>
            <a:off x="381000" y="228600"/>
            <a:ext cx="8382000" cy="1477963"/>
          </a:xfrm>
        </p:spPr>
        <p:txBody>
          <a:bodyPr/>
          <a:lstStyle/>
          <a:p>
            <a:br>
              <a:rPr lang="en-US" dirty="0"/>
            </a:br>
            <a:br>
              <a:rPr lang="en-US" dirty="0"/>
            </a:br>
            <a:r>
              <a:rPr lang="en-US" sz="3200" dirty="0"/>
              <a:t>Recent Balance Sheet Trends:</a:t>
            </a:r>
            <a:br>
              <a:rPr lang="en-US" sz="3200" dirty="0"/>
            </a:br>
            <a:r>
              <a:rPr lang="en-US" sz="2800" b="0" dirty="0"/>
              <a:t>Credit Extended Through Fed’s Liquidity Facilities</a:t>
            </a:r>
            <a:br>
              <a:rPr lang="en-US" dirty="0"/>
            </a:br>
            <a:endParaRPr lang="en-US" dirty="0"/>
          </a:p>
        </p:txBody>
      </p:sp>
      <p:pic>
        <p:nvPicPr>
          <p:cNvPr id="7" name="Content Placeholder 6">
            <a:extLst>
              <a:ext uri="{FF2B5EF4-FFF2-40B4-BE49-F238E27FC236}">
                <a16:creationId xmlns:a16="http://schemas.microsoft.com/office/drawing/2014/main" id="{F044DC07-97B8-46C0-8EAE-0F9FCE2FC7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219200"/>
            <a:ext cx="6934200" cy="5253419"/>
          </a:xfrm>
        </p:spPr>
      </p:pic>
      <p:sp>
        <p:nvSpPr>
          <p:cNvPr id="9" name="Freeform: Shape 8">
            <a:extLst>
              <a:ext uri="{FF2B5EF4-FFF2-40B4-BE49-F238E27FC236}">
                <a16:creationId xmlns:a16="http://schemas.microsoft.com/office/drawing/2014/main" id="{0FF11959-61EC-4536-BE39-95D8C73C3841}"/>
              </a:ext>
            </a:extLst>
          </p:cNvPr>
          <p:cNvSpPr/>
          <p:nvPr/>
        </p:nvSpPr>
        <p:spPr>
          <a:xfrm>
            <a:off x="838200" y="1751474"/>
            <a:ext cx="2459264" cy="2880851"/>
          </a:xfrm>
          <a:custGeom>
            <a:avLst/>
            <a:gdLst>
              <a:gd name="connsiteX0" fmla="*/ 0 w 2459264"/>
              <a:gd name="connsiteY0" fmla="*/ 757083 h 2880851"/>
              <a:gd name="connsiteX1" fmla="*/ 78658 w 2459264"/>
              <a:gd name="connsiteY1" fmla="*/ 698090 h 2880851"/>
              <a:gd name="connsiteX2" fmla="*/ 127820 w 2459264"/>
              <a:gd name="connsiteY2" fmla="*/ 639096 h 2880851"/>
              <a:gd name="connsiteX3" fmla="*/ 226142 w 2459264"/>
              <a:gd name="connsiteY3" fmla="*/ 560438 h 2880851"/>
              <a:gd name="connsiteX4" fmla="*/ 245807 w 2459264"/>
              <a:gd name="connsiteY4" fmla="*/ 530942 h 2880851"/>
              <a:gd name="connsiteX5" fmla="*/ 314633 w 2459264"/>
              <a:gd name="connsiteY5" fmla="*/ 481780 h 2880851"/>
              <a:gd name="connsiteX6" fmla="*/ 373626 w 2459264"/>
              <a:gd name="connsiteY6" fmla="*/ 442451 h 2880851"/>
              <a:gd name="connsiteX7" fmla="*/ 403123 w 2459264"/>
              <a:gd name="connsiteY7" fmla="*/ 412954 h 2880851"/>
              <a:gd name="connsiteX8" fmla="*/ 432620 w 2459264"/>
              <a:gd name="connsiteY8" fmla="*/ 393290 h 2880851"/>
              <a:gd name="connsiteX9" fmla="*/ 471949 w 2459264"/>
              <a:gd name="connsiteY9" fmla="*/ 363793 h 2880851"/>
              <a:gd name="connsiteX10" fmla="*/ 491613 w 2459264"/>
              <a:gd name="connsiteY10" fmla="*/ 324464 h 2880851"/>
              <a:gd name="connsiteX11" fmla="*/ 560439 w 2459264"/>
              <a:gd name="connsiteY11" fmla="*/ 245806 h 2880851"/>
              <a:gd name="connsiteX12" fmla="*/ 589936 w 2459264"/>
              <a:gd name="connsiteY12" fmla="*/ 226142 h 2880851"/>
              <a:gd name="connsiteX13" fmla="*/ 717755 w 2459264"/>
              <a:gd name="connsiteY13" fmla="*/ 117987 h 2880851"/>
              <a:gd name="connsiteX14" fmla="*/ 786581 w 2459264"/>
              <a:gd name="connsiteY14" fmla="*/ 88490 h 2880851"/>
              <a:gd name="connsiteX15" fmla="*/ 835742 w 2459264"/>
              <a:gd name="connsiteY15" fmla="*/ 78658 h 2880851"/>
              <a:gd name="connsiteX16" fmla="*/ 875071 w 2459264"/>
              <a:gd name="connsiteY16" fmla="*/ 68825 h 2880851"/>
              <a:gd name="connsiteX17" fmla="*/ 924233 w 2459264"/>
              <a:gd name="connsiteY17" fmla="*/ 58993 h 2880851"/>
              <a:gd name="connsiteX18" fmla="*/ 1012723 w 2459264"/>
              <a:gd name="connsiteY18" fmla="*/ 29496 h 2880851"/>
              <a:gd name="connsiteX19" fmla="*/ 1130710 w 2459264"/>
              <a:gd name="connsiteY19" fmla="*/ 9832 h 2880851"/>
              <a:gd name="connsiteX20" fmla="*/ 1170039 w 2459264"/>
              <a:gd name="connsiteY20" fmla="*/ 0 h 2880851"/>
              <a:gd name="connsiteX21" fmla="*/ 1445342 w 2459264"/>
              <a:gd name="connsiteY21" fmla="*/ 19664 h 2880851"/>
              <a:gd name="connsiteX22" fmla="*/ 1543665 w 2459264"/>
              <a:gd name="connsiteY22" fmla="*/ 49161 h 2880851"/>
              <a:gd name="connsiteX23" fmla="*/ 1573162 w 2459264"/>
              <a:gd name="connsiteY23" fmla="*/ 58993 h 2880851"/>
              <a:gd name="connsiteX24" fmla="*/ 1602658 w 2459264"/>
              <a:gd name="connsiteY24" fmla="*/ 88490 h 2880851"/>
              <a:gd name="connsiteX25" fmla="*/ 1691149 w 2459264"/>
              <a:gd name="connsiteY25" fmla="*/ 147483 h 2880851"/>
              <a:gd name="connsiteX26" fmla="*/ 1720646 w 2459264"/>
              <a:gd name="connsiteY26" fmla="*/ 167148 h 2880851"/>
              <a:gd name="connsiteX27" fmla="*/ 1759975 w 2459264"/>
              <a:gd name="connsiteY27" fmla="*/ 196645 h 2880851"/>
              <a:gd name="connsiteX28" fmla="*/ 1789471 w 2459264"/>
              <a:gd name="connsiteY28" fmla="*/ 226142 h 2880851"/>
              <a:gd name="connsiteX29" fmla="*/ 1818968 w 2459264"/>
              <a:gd name="connsiteY29" fmla="*/ 245806 h 2880851"/>
              <a:gd name="connsiteX30" fmla="*/ 1877962 w 2459264"/>
              <a:gd name="connsiteY30" fmla="*/ 294967 h 2880851"/>
              <a:gd name="connsiteX31" fmla="*/ 1907458 w 2459264"/>
              <a:gd name="connsiteY31" fmla="*/ 334296 h 2880851"/>
              <a:gd name="connsiteX32" fmla="*/ 1966452 w 2459264"/>
              <a:gd name="connsiteY32" fmla="*/ 393290 h 2880851"/>
              <a:gd name="connsiteX33" fmla="*/ 2015613 w 2459264"/>
              <a:gd name="connsiteY33" fmla="*/ 462116 h 2880851"/>
              <a:gd name="connsiteX34" fmla="*/ 2045110 w 2459264"/>
              <a:gd name="connsiteY34" fmla="*/ 540774 h 2880851"/>
              <a:gd name="connsiteX35" fmla="*/ 2094271 w 2459264"/>
              <a:gd name="connsiteY35" fmla="*/ 639096 h 2880851"/>
              <a:gd name="connsiteX36" fmla="*/ 2123768 w 2459264"/>
              <a:gd name="connsiteY36" fmla="*/ 698090 h 2880851"/>
              <a:gd name="connsiteX37" fmla="*/ 2133600 w 2459264"/>
              <a:gd name="connsiteY37" fmla="*/ 727587 h 2880851"/>
              <a:gd name="connsiteX38" fmla="*/ 2163097 w 2459264"/>
              <a:gd name="connsiteY38" fmla="*/ 776748 h 2880851"/>
              <a:gd name="connsiteX39" fmla="*/ 2182762 w 2459264"/>
              <a:gd name="connsiteY39" fmla="*/ 816077 h 2880851"/>
              <a:gd name="connsiteX40" fmla="*/ 2241755 w 2459264"/>
              <a:gd name="connsiteY40" fmla="*/ 875071 h 2880851"/>
              <a:gd name="connsiteX41" fmla="*/ 2261420 w 2459264"/>
              <a:gd name="connsiteY41" fmla="*/ 914400 h 2880851"/>
              <a:gd name="connsiteX42" fmla="*/ 2330246 w 2459264"/>
              <a:gd name="connsiteY42" fmla="*/ 1002890 h 2880851"/>
              <a:gd name="connsiteX43" fmla="*/ 2379407 w 2459264"/>
              <a:gd name="connsiteY43" fmla="*/ 1081548 h 2880851"/>
              <a:gd name="connsiteX44" fmla="*/ 2428568 w 2459264"/>
              <a:gd name="connsiteY44" fmla="*/ 1160206 h 2880851"/>
              <a:gd name="connsiteX45" fmla="*/ 2438400 w 2459264"/>
              <a:gd name="connsiteY45" fmla="*/ 1189703 h 2880851"/>
              <a:gd name="connsiteX46" fmla="*/ 2458065 w 2459264"/>
              <a:gd name="connsiteY46" fmla="*/ 1219200 h 2880851"/>
              <a:gd name="connsiteX47" fmla="*/ 2438400 w 2459264"/>
              <a:gd name="connsiteY47" fmla="*/ 1317522 h 2880851"/>
              <a:gd name="connsiteX48" fmla="*/ 2418736 w 2459264"/>
              <a:gd name="connsiteY48" fmla="*/ 1415845 h 2880851"/>
              <a:gd name="connsiteX49" fmla="*/ 2408904 w 2459264"/>
              <a:gd name="connsiteY49" fmla="*/ 1632154 h 2880851"/>
              <a:gd name="connsiteX50" fmla="*/ 2399071 w 2459264"/>
              <a:gd name="connsiteY50" fmla="*/ 2035277 h 2880851"/>
              <a:gd name="connsiteX51" fmla="*/ 2369575 w 2459264"/>
              <a:gd name="connsiteY51" fmla="*/ 2241754 h 2880851"/>
              <a:gd name="connsiteX52" fmla="*/ 2349910 w 2459264"/>
              <a:gd name="connsiteY52" fmla="*/ 2281083 h 2880851"/>
              <a:gd name="connsiteX53" fmla="*/ 2320413 w 2459264"/>
              <a:gd name="connsiteY53" fmla="*/ 2349909 h 2880851"/>
              <a:gd name="connsiteX54" fmla="*/ 2310581 w 2459264"/>
              <a:gd name="connsiteY54" fmla="*/ 2379406 h 2880851"/>
              <a:gd name="connsiteX55" fmla="*/ 2251587 w 2459264"/>
              <a:gd name="connsiteY55" fmla="*/ 2438400 h 2880851"/>
              <a:gd name="connsiteX56" fmla="*/ 2172929 w 2459264"/>
              <a:gd name="connsiteY56" fmla="*/ 2526890 h 2880851"/>
              <a:gd name="connsiteX57" fmla="*/ 2133600 w 2459264"/>
              <a:gd name="connsiteY57" fmla="*/ 2556387 h 2880851"/>
              <a:gd name="connsiteX58" fmla="*/ 2104104 w 2459264"/>
              <a:gd name="connsiteY58" fmla="*/ 2585883 h 2880851"/>
              <a:gd name="connsiteX59" fmla="*/ 2074607 w 2459264"/>
              <a:gd name="connsiteY59" fmla="*/ 2595716 h 2880851"/>
              <a:gd name="connsiteX60" fmla="*/ 2015613 w 2459264"/>
              <a:gd name="connsiteY60" fmla="*/ 2625213 h 2880851"/>
              <a:gd name="connsiteX61" fmla="*/ 1927123 w 2459264"/>
              <a:gd name="connsiteY61" fmla="*/ 2664542 h 2880851"/>
              <a:gd name="connsiteX62" fmla="*/ 1897626 w 2459264"/>
              <a:gd name="connsiteY62" fmla="*/ 2684206 h 2880851"/>
              <a:gd name="connsiteX63" fmla="*/ 1838633 w 2459264"/>
              <a:gd name="connsiteY63" fmla="*/ 2703871 h 2880851"/>
              <a:gd name="connsiteX64" fmla="*/ 1809136 w 2459264"/>
              <a:gd name="connsiteY64" fmla="*/ 2723535 h 2880851"/>
              <a:gd name="connsiteX65" fmla="*/ 1769807 w 2459264"/>
              <a:gd name="connsiteY65" fmla="*/ 2733367 h 2880851"/>
              <a:gd name="connsiteX66" fmla="*/ 1700981 w 2459264"/>
              <a:gd name="connsiteY66" fmla="*/ 2753032 h 2880851"/>
              <a:gd name="connsiteX67" fmla="*/ 1641987 w 2459264"/>
              <a:gd name="connsiteY67" fmla="*/ 2782529 h 2880851"/>
              <a:gd name="connsiteX68" fmla="*/ 1612491 w 2459264"/>
              <a:gd name="connsiteY68" fmla="*/ 2802193 h 2880851"/>
              <a:gd name="connsiteX69" fmla="*/ 1543665 w 2459264"/>
              <a:gd name="connsiteY69" fmla="*/ 2812025 h 2880851"/>
              <a:gd name="connsiteX70" fmla="*/ 1435510 w 2459264"/>
              <a:gd name="connsiteY70" fmla="*/ 2831690 h 2880851"/>
              <a:gd name="connsiteX71" fmla="*/ 1376517 w 2459264"/>
              <a:gd name="connsiteY71" fmla="*/ 2851354 h 2880851"/>
              <a:gd name="connsiteX72" fmla="*/ 1347020 w 2459264"/>
              <a:gd name="connsiteY72" fmla="*/ 2861187 h 2880851"/>
              <a:gd name="connsiteX73" fmla="*/ 1199536 w 2459264"/>
              <a:gd name="connsiteY73" fmla="*/ 2871019 h 2880851"/>
              <a:gd name="connsiteX74" fmla="*/ 1170039 w 2459264"/>
              <a:gd name="connsiteY74" fmla="*/ 2880851 h 2880851"/>
              <a:gd name="connsiteX75" fmla="*/ 1012723 w 2459264"/>
              <a:gd name="connsiteY75" fmla="*/ 2871019 h 2880851"/>
              <a:gd name="connsiteX76" fmla="*/ 865239 w 2459264"/>
              <a:gd name="connsiteY76" fmla="*/ 2802193 h 2880851"/>
              <a:gd name="connsiteX77" fmla="*/ 698091 w 2459264"/>
              <a:gd name="connsiteY77" fmla="*/ 2635045 h 2880851"/>
              <a:gd name="connsiteX78" fmla="*/ 599768 w 2459264"/>
              <a:gd name="connsiteY78" fmla="*/ 2536722 h 2880851"/>
              <a:gd name="connsiteX79" fmla="*/ 560439 w 2459264"/>
              <a:gd name="connsiteY79" fmla="*/ 2497393 h 2880851"/>
              <a:gd name="connsiteX80" fmla="*/ 521110 w 2459264"/>
              <a:gd name="connsiteY80" fmla="*/ 2467896 h 2880851"/>
              <a:gd name="connsiteX81" fmla="*/ 422787 w 2459264"/>
              <a:gd name="connsiteY81" fmla="*/ 2379406 h 2880851"/>
              <a:gd name="connsiteX82" fmla="*/ 383458 w 2459264"/>
              <a:gd name="connsiteY82" fmla="*/ 2320413 h 2880851"/>
              <a:gd name="connsiteX83" fmla="*/ 353962 w 2459264"/>
              <a:gd name="connsiteY83" fmla="*/ 2251587 h 2880851"/>
              <a:gd name="connsiteX84" fmla="*/ 344129 w 2459264"/>
              <a:gd name="connsiteY84" fmla="*/ 2182761 h 2880851"/>
              <a:gd name="connsiteX85" fmla="*/ 334297 w 2459264"/>
              <a:gd name="connsiteY85" fmla="*/ 2143432 h 2880851"/>
              <a:gd name="connsiteX86" fmla="*/ 324465 w 2459264"/>
              <a:gd name="connsiteY86" fmla="*/ 2045109 h 2880851"/>
              <a:gd name="connsiteX87" fmla="*/ 314633 w 2459264"/>
              <a:gd name="connsiteY87" fmla="*/ 1976283 h 2880851"/>
              <a:gd name="connsiteX88" fmla="*/ 294968 w 2459264"/>
              <a:gd name="connsiteY88" fmla="*/ 1917290 h 2880851"/>
              <a:gd name="connsiteX89" fmla="*/ 285136 w 2459264"/>
              <a:gd name="connsiteY89" fmla="*/ 1779638 h 2880851"/>
              <a:gd name="connsiteX90" fmla="*/ 275304 w 2459264"/>
              <a:gd name="connsiteY90" fmla="*/ 1730477 h 2880851"/>
              <a:gd name="connsiteX91" fmla="*/ 265471 w 2459264"/>
              <a:gd name="connsiteY91" fmla="*/ 1671483 h 2880851"/>
              <a:gd name="connsiteX92" fmla="*/ 255639 w 2459264"/>
              <a:gd name="connsiteY92" fmla="*/ 1592825 h 2880851"/>
              <a:gd name="connsiteX93" fmla="*/ 235975 w 2459264"/>
              <a:gd name="connsiteY93" fmla="*/ 1524000 h 2880851"/>
              <a:gd name="connsiteX94" fmla="*/ 226142 w 2459264"/>
              <a:gd name="connsiteY94" fmla="*/ 1484671 h 2880851"/>
              <a:gd name="connsiteX95" fmla="*/ 206478 w 2459264"/>
              <a:gd name="connsiteY95" fmla="*/ 1455174 h 2880851"/>
              <a:gd name="connsiteX96" fmla="*/ 196646 w 2459264"/>
              <a:gd name="connsiteY96" fmla="*/ 1415845 h 2880851"/>
              <a:gd name="connsiteX97" fmla="*/ 176981 w 2459264"/>
              <a:gd name="connsiteY97" fmla="*/ 1317522 h 2880851"/>
              <a:gd name="connsiteX98" fmla="*/ 186813 w 2459264"/>
              <a:gd name="connsiteY98" fmla="*/ 806245 h 2880851"/>
              <a:gd name="connsiteX99" fmla="*/ 196646 w 2459264"/>
              <a:gd name="connsiteY99" fmla="*/ 776748 h 2880851"/>
              <a:gd name="connsiteX100" fmla="*/ 216310 w 2459264"/>
              <a:gd name="connsiteY100" fmla="*/ 648929 h 2880851"/>
              <a:gd name="connsiteX101" fmla="*/ 255639 w 2459264"/>
              <a:gd name="connsiteY101" fmla="*/ 589935 h 2880851"/>
              <a:gd name="connsiteX102" fmla="*/ 265471 w 2459264"/>
              <a:gd name="connsiteY102" fmla="*/ 550606 h 2880851"/>
              <a:gd name="connsiteX103" fmla="*/ 304800 w 2459264"/>
              <a:gd name="connsiteY103" fmla="*/ 609600 h 2880851"/>
              <a:gd name="connsiteX104" fmla="*/ 314633 w 2459264"/>
              <a:gd name="connsiteY104" fmla="*/ 648929 h 288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459264" h="2880851">
                <a:moveTo>
                  <a:pt x="0" y="757083"/>
                </a:moveTo>
                <a:cubicBezTo>
                  <a:pt x="41385" y="732253"/>
                  <a:pt x="49983" y="732500"/>
                  <a:pt x="78658" y="698090"/>
                </a:cubicBezTo>
                <a:cubicBezTo>
                  <a:pt x="113810" y="655907"/>
                  <a:pt x="80820" y="678262"/>
                  <a:pt x="127820" y="639096"/>
                </a:cubicBezTo>
                <a:cubicBezTo>
                  <a:pt x="211024" y="569760"/>
                  <a:pt x="75303" y="711277"/>
                  <a:pt x="226142" y="560438"/>
                </a:cubicBezTo>
                <a:cubicBezTo>
                  <a:pt x="234498" y="552082"/>
                  <a:pt x="238242" y="540020"/>
                  <a:pt x="245807" y="530942"/>
                </a:cubicBezTo>
                <a:cubicBezTo>
                  <a:pt x="274280" y="496775"/>
                  <a:pt x="274871" y="501662"/>
                  <a:pt x="314633" y="481780"/>
                </a:cubicBezTo>
                <a:cubicBezTo>
                  <a:pt x="408723" y="387687"/>
                  <a:pt x="288254" y="499365"/>
                  <a:pt x="373626" y="442451"/>
                </a:cubicBezTo>
                <a:cubicBezTo>
                  <a:pt x="385196" y="434738"/>
                  <a:pt x="392441" y="421856"/>
                  <a:pt x="403123" y="412954"/>
                </a:cubicBezTo>
                <a:cubicBezTo>
                  <a:pt x="412201" y="405389"/>
                  <a:pt x="423004" y="400158"/>
                  <a:pt x="432620" y="393290"/>
                </a:cubicBezTo>
                <a:cubicBezTo>
                  <a:pt x="445955" y="383765"/>
                  <a:pt x="458839" y="373625"/>
                  <a:pt x="471949" y="363793"/>
                </a:cubicBezTo>
                <a:cubicBezTo>
                  <a:pt x="478504" y="350683"/>
                  <a:pt x="483483" y="336659"/>
                  <a:pt x="491613" y="324464"/>
                </a:cubicBezTo>
                <a:cubicBezTo>
                  <a:pt x="504893" y="304543"/>
                  <a:pt x="539118" y="263573"/>
                  <a:pt x="560439" y="245806"/>
                </a:cubicBezTo>
                <a:cubicBezTo>
                  <a:pt x="569517" y="238241"/>
                  <a:pt x="581153" y="234047"/>
                  <a:pt x="589936" y="226142"/>
                </a:cubicBezTo>
                <a:cubicBezTo>
                  <a:pt x="677756" y="147104"/>
                  <a:pt x="630103" y="170579"/>
                  <a:pt x="717755" y="117987"/>
                </a:cubicBezTo>
                <a:cubicBezTo>
                  <a:pt x="737857" y="105926"/>
                  <a:pt x="763329" y="94303"/>
                  <a:pt x="786581" y="88490"/>
                </a:cubicBezTo>
                <a:cubicBezTo>
                  <a:pt x="802794" y="84437"/>
                  <a:pt x="819428" y="82283"/>
                  <a:pt x="835742" y="78658"/>
                </a:cubicBezTo>
                <a:cubicBezTo>
                  <a:pt x="848933" y="75726"/>
                  <a:pt x="861880" y="71756"/>
                  <a:pt x="875071" y="68825"/>
                </a:cubicBezTo>
                <a:cubicBezTo>
                  <a:pt x="891385" y="65200"/>
                  <a:pt x="907919" y="62618"/>
                  <a:pt x="924233" y="58993"/>
                </a:cubicBezTo>
                <a:cubicBezTo>
                  <a:pt x="1021266" y="37431"/>
                  <a:pt x="898012" y="63910"/>
                  <a:pt x="1012723" y="29496"/>
                </a:cubicBezTo>
                <a:cubicBezTo>
                  <a:pt x="1044075" y="20090"/>
                  <a:pt x="1101552" y="15133"/>
                  <a:pt x="1130710" y="9832"/>
                </a:cubicBezTo>
                <a:cubicBezTo>
                  <a:pt x="1144005" y="7415"/>
                  <a:pt x="1156929" y="3277"/>
                  <a:pt x="1170039" y="0"/>
                </a:cubicBezTo>
                <a:cubicBezTo>
                  <a:pt x="1343753" y="7553"/>
                  <a:pt x="1337504" y="-4299"/>
                  <a:pt x="1445342" y="19664"/>
                </a:cubicBezTo>
                <a:cubicBezTo>
                  <a:pt x="1489925" y="29571"/>
                  <a:pt x="1494639" y="32819"/>
                  <a:pt x="1543665" y="49161"/>
                </a:cubicBezTo>
                <a:lnTo>
                  <a:pt x="1573162" y="58993"/>
                </a:lnTo>
                <a:cubicBezTo>
                  <a:pt x="1582994" y="68825"/>
                  <a:pt x="1591682" y="79953"/>
                  <a:pt x="1602658" y="88490"/>
                </a:cubicBezTo>
                <a:cubicBezTo>
                  <a:pt x="1602673" y="88502"/>
                  <a:pt x="1676393" y="137645"/>
                  <a:pt x="1691149" y="147483"/>
                </a:cubicBezTo>
                <a:cubicBezTo>
                  <a:pt x="1700981" y="154038"/>
                  <a:pt x="1711192" y="160058"/>
                  <a:pt x="1720646" y="167148"/>
                </a:cubicBezTo>
                <a:cubicBezTo>
                  <a:pt x="1733756" y="176980"/>
                  <a:pt x="1747533" y="185980"/>
                  <a:pt x="1759975" y="196645"/>
                </a:cubicBezTo>
                <a:cubicBezTo>
                  <a:pt x="1770532" y="205694"/>
                  <a:pt x="1778789" y="217240"/>
                  <a:pt x="1789471" y="226142"/>
                </a:cubicBezTo>
                <a:cubicBezTo>
                  <a:pt x="1798549" y="233707"/>
                  <a:pt x="1809890" y="238241"/>
                  <a:pt x="1818968" y="245806"/>
                </a:cubicBezTo>
                <a:cubicBezTo>
                  <a:pt x="1894674" y="308893"/>
                  <a:pt x="1804727" y="246145"/>
                  <a:pt x="1877962" y="294967"/>
                </a:cubicBezTo>
                <a:cubicBezTo>
                  <a:pt x="1887794" y="308077"/>
                  <a:pt x="1896496" y="322116"/>
                  <a:pt x="1907458" y="334296"/>
                </a:cubicBezTo>
                <a:cubicBezTo>
                  <a:pt x="1926062" y="354967"/>
                  <a:pt x="1954015" y="368416"/>
                  <a:pt x="1966452" y="393290"/>
                </a:cubicBezTo>
                <a:cubicBezTo>
                  <a:pt x="1992336" y="445056"/>
                  <a:pt x="1975753" y="422255"/>
                  <a:pt x="2015613" y="462116"/>
                </a:cubicBezTo>
                <a:cubicBezTo>
                  <a:pt x="2036902" y="547265"/>
                  <a:pt x="2010833" y="455082"/>
                  <a:pt x="2045110" y="540774"/>
                </a:cubicBezTo>
                <a:cubicBezTo>
                  <a:pt x="2080604" y="629510"/>
                  <a:pt x="2043921" y="571961"/>
                  <a:pt x="2094271" y="639096"/>
                </a:cubicBezTo>
                <a:cubicBezTo>
                  <a:pt x="2118989" y="713245"/>
                  <a:pt x="2085645" y="621841"/>
                  <a:pt x="2123768" y="698090"/>
                </a:cubicBezTo>
                <a:cubicBezTo>
                  <a:pt x="2128403" y="707360"/>
                  <a:pt x="2128965" y="718317"/>
                  <a:pt x="2133600" y="727587"/>
                </a:cubicBezTo>
                <a:cubicBezTo>
                  <a:pt x="2142146" y="744680"/>
                  <a:pt x="2153816" y="760043"/>
                  <a:pt x="2163097" y="776748"/>
                </a:cubicBezTo>
                <a:cubicBezTo>
                  <a:pt x="2170215" y="789561"/>
                  <a:pt x="2173606" y="804632"/>
                  <a:pt x="2182762" y="816077"/>
                </a:cubicBezTo>
                <a:cubicBezTo>
                  <a:pt x="2200135" y="837793"/>
                  <a:pt x="2229318" y="850197"/>
                  <a:pt x="2241755" y="875071"/>
                </a:cubicBezTo>
                <a:cubicBezTo>
                  <a:pt x="2248310" y="888181"/>
                  <a:pt x="2253077" y="902349"/>
                  <a:pt x="2261420" y="914400"/>
                </a:cubicBezTo>
                <a:cubicBezTo>
                  <a:pt x="2282691" y="945124"/>
                  <a:pt x="2313535" y="969467"/>
                  <a:pt x="2330246" y="1002890"/>
                </a:cubicBezTo>
                <a:cubicBezTo>
                  <a:pt x="2380070" y="1102540"/>
                  <a:pt x="2315589" y="979439"/>
                  <a:pt x="2379407" y="1081548"/>
                </a:cubicBezTo>
                <a:cubicBezTo>
                  <a:pt x="2446889" y="1189520"/>
                  <a:pt x="2345007" y="1048793"/>
                  <a:pt x="2428568" y="1160206"/>
                </a:cubicBezTo>
                <a:cubicBezTo>
                  <a:pt x="2431845" y="1170038"/>
                  <a:pt x="2433765" y="1180433"/>
                  <a:pt x="2438400" y="1189703"/>
                </a:cubicBezTo>
                <a:cubicBezTo>
                  <a:pt x="2443685" y="1200272"/>
                  <a:pt x="2456889" y="1207442"/>
                  <a:pt x="2458065" y="1219200"/>
                </a:cubicBezTo>
                <a:cubicBezTo>
                  <a:pt x="2463738" y="1275921"/>
                  <a:pt x="2447972" y="1276042"/>
                  <a:pt x="2438400" y="1317522"/>
                </a:cubicBezTo>
                <a:cubicBezTo>
                  <a:pt x="2430884" y="1350089"/>
                  <a:pt x="2418736" y="1415845"/>
                  <a:pt x="2418736" y="1415845"/>
                </a:cubicBezTo>
                <a:cubicBezTo>
                  <a:pt x="2415459" y="1487948"/>
                  <a:pt x="2411194" y="1560013"/>
                  <a:pt x="2408904" y="1632154"/>
                </a:cubicBezTo>
                <a:cubicBezTo>
                  <a:pt x="2404639" y="1766501"/>
                  <a:pt x="2404046" y="1900955"/>
                  <a:pt x="2399071" y="2035277"/>
                </a:cubicBezTo>
                <a:cubicBezTo>
                  <a:pt x="2397631" y="2074150"/>
                  <a:pt x="2392984" y="2194937"/>
                  <a:pt x="2369575" y="2241754"/>
                </a:cubicBezTo>
                <a:lnTo>
                  <a:pt x="2349910" y="2281083"/>
                </a:lnTo>
                <a:cubicBezTo>
                  <a:pt x="2329447" y="2362939"/>
                  <a:pt x="2354364" y="2282008"/>
                  <a:pt x="2320413" y="2349909"/>
                </a:cubicBezTo>
                <a:cubicBezTo>
                  <a:pt x="2315778" y="2359179"/>
                  <a:pt x="2316944" y="2371225"/>
                  <a:pt x="2310581" y="2379406"/>
                </a:cubicBezTo>
                <a:cubicBezTo>
                  <a:pt x="2293507" y="2401358"/>
                  <a:pt x="2267013" y="2415261"/>
                  <a:pt x="2251587" y="2438400"/>
                </a:cubicBezTo>
                <a:cubicBezTo>
                  <a:pt x="2226036" y="2476727"/>
                  <a:pt x="2217829" y="2493215"/>
                  <a:pt x="2172929" y="2526890"/>
                </a:cubicBezTo>
                <a:cubicBezTo>
                  <a:pt x="2159819" y="2536722"/>
                  <a:pt x="2146042" y="2545722"/>
                  <a:pt x="2133600" y="2556387"/>
                </a:cubicBezTo>
                <a:cubicBezTo>
                  <a:pt x="2123043" y="2565436"/>
                  <a:pt x="2115673" y="2578170"/>
                  <a:pt x="2104104" y="2585883"/>
                </a:cubicBezTo>
                <a:cubicBezTo>
                  <a:pt x="2095480" y="2591632"/>
                  <a:pt x="2083877" y="2591081"/>
                  <a:pt x="2074607" y="2595716"/>
                </a:cubicBezTo>
                <a:cubicBezTo>
                  <a:pt x="1998366" y="2633837"/>
                  <a:pt x="2089755" y="2600497"/>
                  <a:pt x="2015613" y="2625213"/>
                </a:cubicBezTo>
                <a:cubicBezTo>
                  <a:pt x="1933066" y="2687122"/>
                  <a:pt x="2022793" y="2628666"/>
                  <a:pt x="1927123" y="2664542"/>
                </a:cubicBezTo>
                <a:cubicBezTo>
                  <a:pt x="1916059" y="2668691"/>
                  <a:pt x="1908424" y="2679407"/>
                  <a:pt x="1897626" y="2684206"/>
                </a:cubicBezTo>
                <a:cubicBezTo>
                  <a:pt x="1878684" y="2692624"/>
                  <a:pt x="1855880" y="2692373"/>
                  <a:pt x="1838633" y="2703871"/>
                </a:cubicBezTo>
                <a:cubicBezTo>
                  <a:pt x="1828801" y="2710426"/>
                  <a:pt x="1819997" y="2718880"/>
                  <a:pt x="1809136" y="2723535"/>
                </a:cubicBezTo>
                <a:cubicBezTo>
                  <a:pt x="1796715" y="2728858"/>
                  <a:pt x="1782800" y="2729655"/>
                  <a:pt x="1769807" y="2733367"/>
                </a:cubicBezTo>
                <a:cubicBezTo>
                  <a:pt x="1671069" y="2761579"/>
                  <a:pt x="1823928" y="2722296"/>
                  <a:pt x="1700981" y="2753032"/>
                </a:cubicBezTo>
                <a:cubicBezTo>
                  <a:pt x="1616443" y="2809389"/>
                  <a:pt x="1723406" y="2741819"/>
                  <a:pt x="1641987" y="2782529"/>
                </a:cubicBezTo>
                <a:cubicBezTo>
                  <a:pt x="1631418" y="2787814"/>
                  <a:pt x="1623809" y="2798798"/>
                  <a:pt x="1612491" y="2802193"/>
                </a:cubicBezTo>
                <a:cubicBezTo>
                  <a:pt x="1590293" y="2808852"/>
                  <a:pt x="1566607" y="2808748"/>
                  <a:pt x="1543665" y="2812025"/>
                </a:cubicBezTo>
                <a:cubicBezTo>
                  <a:pt x="1462942" y="2838934"/>
                  <a:pt x="1591143" y="2798341"/>
                  <a:pt x="1435510" y="2831690"/>
                </a:cubicBezTo>
                <a:cubicBezTo>
                  <a:pt x="1415242" y="2836033"/>
                  <a:pt x="1396181" y="2844799"/>
                  <a:pt x="1376517" y="2851354"/>
                </a:cubicBezTo>
                <a:cubicBezTo>
                  <a:pt x="1366685" y="2854632"/>
                  <a:pt x="1357361" y="2860498"/>
                  <a:pt x="1347020" y="2861187"/>
                </a:cubicBezTo>
                <a:lnTo>
                  <a:pt x="1199536" y="2871019"/>
                </a:lnTo>
                <a:cubicBezTo>
                  <a:pt x="1189704" y="2874296"/>
                  <a:pt x="1180403" y="2880851"/>
                  <a:pt x="1170039" y="2880851"/>
                </a:cubicBezTo>
                <a:cubicBezTo>
                  <a:pt x="1117498" y="2880851"/>
                  <a:pt x="1064782" y="2878118"/>
                  <a:pt x="1012723" y="2871019"/>
                </a:cubicBezTo>
                <a:cubicBezTo>
                  <a:pt x="973786" y="2865709"/>
                  <a:pt x="887089" y="2820682"/>
                  <a:pt x="865239" y="2802193"/>
                </a:cubicBezTo>
                <a:cubicBezTo>
                  <a:pt x="805088" y="2751296"/>
                  <a:pt x="753807" y="2690761"/>
                  <a:pt x="698091" y="2635045"/>
                </a:cubicBezTo>
                <a:lnTo>
                  <a:pt x="599768" y="2536722"/>
                </a:lnTo>
                <a:cubicBezTo>
                  <a:pt x="586658" y="2523612"/>
                  <a:pt x="575271" y="2508517"/>
                  <a:pt x="560439" y="2497393"/>
                </a:cubicBezTo>
                <a:cubicBezTo>
                  <a:pt x="547329" y="2487561"/>
                  <a:pt x="533236" y="2478919"/>
                  <a:pt x="521110" y="2467896"/>
                </a:cubicBezTo>
                <a:cubicBezTo>
                  <a:pt x="414985" y="2371420"/>
                  <a:pt x="489821" y="2424096"/>
                  <a:pt x="422787" y="2379406"/>
                </a:cubicBezTo>
                <a:cubicBezTo>
                  <a:pt x="409677" y="2359742"/>
                  <a:pt x="390931" y="2342834"/>
                  <a:pt x="383458" y="2320413"/>
                </a:cubicBezTo>
                <a:cubicBezTo>
                  <a:pt x="368991" y="2277011"/>
                  <a:pt x="378261" y="2300186"/>
                  <a:pt x="353962" y="2251587"/>
                </a:cubicBezTo>
                <a:cubicBezTo>
                  <a:pt x="350684" y="2228645"/>
                  <a:pt x="348275" y="2205562"/>
                  <a:pt x="344129" y="2182761"/>
                </a:cubicBezTo>
                <a:cubicBezTo>
                  <a:pt x="341712" y="2169466"/>
                  <a:pt x="336208" y="2156809"/>
                  <a:pt x="334297" y="2143432"/>
                </a:cubicBezTo>
                <a:cubicBezTo>
                  <a:pt x="329639" y="2110825"/>
                  <a:pt x="328313" y="2077821"/>
                  <a:pt x="324465" y="2045109"/>
                </a:cubicBezTo>
                <a:cubicBezTo>
                  <a:pt x="321757" y="2022093"/>
                  <a:pt x="319844" y="1998864"/>
                  <a:pt x="314633" y="1976283"/>
                </a:cubicBezTo>
                <a:cubicBezTo>
                  <a:pt x="309972" y="1956086"/>
                  <a:pt x="294968" y="1917290"/>
                  <a:pt x="294968" y="1917290"/>
                </a:cubicBezTo>
                <a:cubicBezTo>
                  <a:pt x="291691" y="1871406"/>
                  <a:pt x="289951" y="1825386"/>
                  <a:pt x="285136" y="1779638"/>
                </a:cubicBezTo>
                <a:cubicBezTo>
                  <a:pt x="283387" y="1763018"/>
                  <a:pt x="278294" y="1746919"/>
                  <a:pt x="275304" y="1730477"/>
                </a:cubicBezTo>
                <a:cubicBezTo>
                  <a:pt x="271738" y="1710863"/>
                  <a:pt x="268290" y="1691219"/>
                  <a:pt x="265471" y="1671483"/>
                </a:cubicBezTo>
                <a:cubicBezTo>
                  <a:pt x="261734" y="1645325"/>
                  <a:pt x="259983" y="1618889"/>
                  <a:pt x="255639" y="1592825"/>
                </a:cubicBezTo>
                <a:cubicBezTo>
                  <a:pt x="249492" y="1555943"/>
                  <a:pt x="245326" y="1556728"/>
                  <a:pt x="235975" y="1524000"/>
                </a:cubicBezTo>
                <a:cubicBezTo>
                  <a:pt x="232263" y="1511007"/>
                  <a:pt x="231465" y="1497092"/>
                  <a:pt x="226142" y="1484671"/>
                </a:cubicBezTo>
                <a:cubicBezTo>
                  <a:pt x="221487" y="1473810"/>
                  <a:pt x="213033" y="1465006"/>
                  <a:pt x="206478" y="1455174"/>
                </a:cubicBezTo>
                <a:cubicBezTo>
                  <a:pt x="203201" y="1442064"/>
                  <a:pt x="199477" y="1429058"/>
                  <a:pt x="196646" y="1415845"/>
                </a:cubicBezTo>
                <a:cubicBezTo>
                  <a:pt x="189643" y="1383164"/>
                  <a:pt x="176981" y="1317522"/>
                  <a:pt x="176981" y="1317522"/>
                </a:cubicBezTo>
                <a:cubicBezTo>
                  <a:pt x="180258" y="1147096"/>
                  <a:pt x="180618" y="976590"/>
                  <a:pt x="186813" y="806245"/>
                </a:cubicBezTo>
                <a:cubicBezTo>
                  <a:pt x="187190" y="795888"/>
                  <a:pt x="194942" y="786971"/>
                  <a:pt x="196646" y="776748"/>
                </a:cubicBezTo>
                <a:cubicBezTo>
                  <a:pt x="197762" y="770050"/>
                  <a:pt x="203928" y="673693"/>
                  <a:pt x="216310" y="648929"/>
                </a:cubicBezTo>
                <a:cubicBezTo>
                  <a:pt x="226879" y="627790"/>
                  <a:pt x="255639" y="589935"/>
                  <a:pt x="255639" y="589935"/>
                </a:cubicBezTo>
                <a:cubicBezTo>
                  <a:pt x="258916" y="576825"/>
                  <a:pt x="252924" y="545587"/>
                  <a:pt x="265471" y="550606"/>
                </a:cubicBezTo>
                <a:cubicBezTo>
                  <a:pt x="287414" y="559384"/>
                  <a:pt x="294231" y="588461"/>
                  <a:pt x="304800" y="609600"/>
                </a:cubicBezTo>
                <a:cubicBezTo>
                  <a:pt x="310843" y="621687"/>
                  <a:pt x="314633" y="648929"/>
                  <a:pt x="314633" y="648929"/>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3FC91B2D-EF6C-4B4F-894E-ACCB752B3A79}"/>
              </a:ext>
            </a:extLst>
          </p:cNvPr>
          <p:cNvCxnSpPr/>
          <p:nvPr/>
        </p:nvCxnSpPr>
        <p:spPr>
          <a:xfrm flipH="1">
            <a:off x="2459264" y="2239963"/>
            <a:ext cx="1143000" cy="914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12D5D1-2B89-4D55-9263-71BFD9728B9E}"/>
              </a:ext>
            </a:extLst>
          </p:cNvPr>
          <p:cNvSpPr txBox="1"/>
          <p:nvPr/>
        </p:nvSpPr>
        <p:spPr>
          <a:xfrm>
            <a:off x="3678464" y="1817420"/>
            <a:ext cx="1676400" cy="584775"/>
          </a:xfrm>
          <a:prstGeom prst="rect">
            <a:avLst/>
          </a:prstGeom>
          <a:noFill/>
        </p:spPr>
        <p:txBody>
          <a:bodyPr wrap="square" rtlCol="0">
            <a:spAutoFit/>
          </a:bodyPr>
          <a:lstStyle/>
          <a:p>
            <a:r>
              <a:rPr lang="en-US" sz="1600" b="1" dirty="0">
                <a:solidFill>
                  <a:srgbClr val="C00000"/>
                </a:solidFill>
              </a:rPr>
              <a:t>Financial Crisis</a:t>
            </a:r>
          </a:p>
        </p:txBody>
      </p:sp>
    </p:spTree>
    <p:extLst>
      <p:ext uri="{BB962C8B-B14F-4D97-AF65-F5344CB8AC3E}">
        <p14:creationId xmlns:p14="http://schemas.microsoft.com/office/powerpoint/2010/main" val="274127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DAA0-7B84-446D-98AE-57E501F808C0}"/>
              </a:ext>
            </a:extLst>
          </p:cNvPr>
          <p:cNvSpPr>
            <a:spLocks noGrp="1"/>
          </p:cNvSpPr>
          <p:nvPr>
            <p:ph type="title"/>
          </p:nvPr>
        </p:nvSpPr>
        <p:spPr/>
        <p:txBody>
          <a:bodyPr/>
          <a:lstStyle/>
          <a:p>
            <a:r>
              <a:rPr lang="en-US" sz="3200" dirty="0"/>
              <a:t>Recent Balance Sheet Trends:</a:t>
            </a:r>
            <a:br>
              <a:rPr lang="en-US" sz="3200" dirty="0"/>
            </a:br>
            <a:r>
              <a:rPr lang="en-US" sz="2800" b="0" dirty="0"/>
              <a:t>Special Support to Certain Institutions</a:t>
            </a:r>
            <a:endParaRPr lang="en-US" dirty="0"/>
          </a:p>
        </p:txBody>
      </p:sp>
      <p:pic>
        <p:nvPicPr>
          <p:cNvPr id="5" name="Content Placeholder 4">
            <a:extLst>
              <a:ext uri="{FF2B5EF4-FFF2-40B4-BE49-F238E27FC236}">
                <a16:creationId xmlns:a16="http://schemas.microsoft.com/office/drawing/2014/main" id="{73ADAE74-5DB1-4A13-AADD-7D00044061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447800"/>
            <a:ext cx="7391400" cy="5054744"/>
          </a:xfrm>
        </p:spPr>
      </p:pic>
      <p:cxnSp>
        <p:nvCxnSpPr>
          <p:cNvPr id="7" name="Straight Arrow Connector 6">
            <a:extLst>
              <a:ext uri="{FF2B5EF4-FFF2-40B4-BE49-F238E27FC236}">
                <a16:creationId xmlns:a16="http://schemas.microsoft.com/office/drawing/2014/main" id="{46C0BE67-7565-401E-9082-B7794021D8DC}"/>
              </a:ext>
            </a:extLst>
          </p:cNvPr>
          <p:cNvCxnSpPr/>
          <p:nvPr/>
        </p:nvCxnSpPr>
        <p:spPr>
          <a:xfrm flipH="1">
            <a:off x="2362200" y="2743200"/>
            <a:ext cx="1295400" cy="990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2D9D55F-5348-41B6-BF23-288DC3886A3A}"/>
              </a:ext>
            </a:extLst>
          </p:cNvPr>
          <p:cNvSpPr txBox="1"/>
          <p:nvPr/>
        </p:nvSpPr>
        <p:spPr>
          <a:xfrm>
            <a:off x="3748548" y="2543145"/>
            <a:ext cx="990600" cy="400110"/>
          </a:xfrm>
          <a:prstGeom prst="rect">
            <a:avLst/>
          </a:prstGeom>
          <a:noFill/>
        </p:spPr>
        <p:txBody>
          <a:bodyPr wrap="square" rtlCol="0">
            <a:spAutoFit/>
          </a:bodyPr>
          <a:lstStyle/>
          <a:p>
            <a:r>
              <a:rPr lang="en-US" sz="2000" b="1" dirty="0">
                <a:solidFill>
                  <a:srgbClr val="FF0000"/>
                </a:solidFill>
              </a:rPr>
              <a:t>AIG</a:t>
            </a:r>
          </a:p>
        </p:txBody>
      </p:sp>
    </p:spTree>
    <p:extLst>
      <p:ext uri="{BB962C8B-B14F-4D97-AF65-F5344CB8AC3E}">
        <p14:creationId xmlns:p14="http://schemas.microsoft.com/office/powerpoint/2010/main" val="184624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E42E-86E7-401E-90FD-5E8C6C2D218D}"/>
              </a:ext>
            </a:extLst>
          </p:cNvPr>
          <p:cNvSpPr>
            <a:spLocks noGrp="1"/>
          </p:cNvSpPr>
          <p:nvPr>
            <p:ph type="title"/>
          </p:nvPr>
        </p:nvSpPr>
        <p:spPr/>
        <p:txBody>
          <a:bodyPr/>
          <a:lstStyle/>
          <a:p>
            <a:r>
              <a:rPr lang="en-US" dirty="0"/>
              <a:t>The Fed’</a:t>
            </a:r>
            <a:r>
              <a:rPr lang="en-US" altLang="ja-JP" dirty="0"/>
              <a:t>s Balance Sheet </a:t>
            </a:r>
            <a:r>
              <a:rPr lang="en-US" altLang="ja-JP" sz="2000" b="0" dirty="0"/>
              <a:t>(3 of 3)</a:t>
            </a:r>
            <a:endParaRPr lang="en-US" dirty="0"/>
          </a:p>
        </p:txBody>
      </p:sp>
      <p:sp>
        <p:nvSpPr>
          <p:cNvPr id="5" name="Content Placeholder 4">
            <a:extLst>
              <a:ext uri="{FF2B5EF4-FFF2-40B4-BE49-F238E27FC236}">
                <a16:creationId xmlns:a16="http://schemas.microsoft.com/office/drawing/2014/main" id="{4CE4D004-ACF9-4602-8ABE-EFC99DE42B33}"/>
              </a:ext>
            </a:extLst>
          </p:cNvPr>
          <p:cNvSpPr>
            <a:spLocks noGrp="1"/>
          </p:cNvSpPr>
          <p:nvPr>
            <p:ph idx="1"/>
          </p:nvPr>
        </p:nvSpPr>
        <p:spPr/>
        <p:txBody>
          <a:bodyPr/>
          <a:lstStyle/>
          <a:p>
            <a:r>
              <a:rPr lang="en-US" sz="2000" b="1" dirty="0">
                <a:ea typeface="ヒラギノ角ゴ Pro W3" charset="-128"/>
              </a:rPr>
              <a:t>Liabilities</a:t>
            </a:r>
          </a:p>
          <a:p>
            <a:pPr lvl="1"/>
            <a:r>
              <a:rPr lang="en-US" sz="2000" dirty="0">
                <a:ea typeface="ヒラギノ角ゴ Pro W3" charset="-128"/>
              </a:rPr>
              <a:t>Currency in circulation: </a:t>
            </a:r>
          </a:p>
          <a:p>
            <a:pPr lvl="2"/>
            <a:r>
              <a:rPr lang="en-US" sz="2000" dirty="0"/>
              <a:t>Currency in circulation is the amount of currency in the hands of the public. </a:t>
            </a:r>
            <a:endParaRPr lang="en-US" sz="2000" dirty="0">
              <a:ea typeface="ヒラギノ角ゴ Pro W3" charset="-128"/>
            </a:endParaRPr>
          </a:p>
          <a:p>
            <a:pPr lvl="1"/>
            <a:r>
              <a:rPr lang="en-US" sz="2000" dirty="0">
                <a:ea typeface="ヒラギノ角ゴ Pro W3" charset="-128"/>
              </a:rPr>
              <a:t>Reserves: </a:t>
            </a:r>
          </a:p>
          <a:p>
            <a:pPr lvl="2"/>
            <a:r>
              <a:rPr lang="en-US" sz="2000" dirty="0">
                <a:ea typeface="ヒラギノ角ゴ Pro W3" charset="-128"/>
              </a:rPr>
              <a:t>Bank deposits at the Fed.</a:t>
            </a:r>
          </a:p>
          <a:p>
            <a:pPr lvl="2"/>
            <a:r>
              <a:rPr lang="en-US" sz="2000" dirty="0">
                <a:ea typeface="ヒラギノ角ゴ Pro W3" charset="-128"/>
              </a:rPr>
              <a:t>Vault cash: </a:t>
            </a:r>
            <a:r>
              <a:rPr lang="en-US" sz="2000" dirty="0"/>
              <a:t>currency held by depository institutions is also a liability of the Fed, but is counted as part of the reserves.</a:t>
            </a:r>
            <a:endParaRPr lang="en-US" sz="2000" dirty="0">
              <a:ea typeface="ヒラギノ角ゴ Pro W3" charset="-128"/>
            </a:endParaRPr>
          </a:p>
          <a:p>
            <a:r>
              <a:rPr lang="en-US" sz="2000" b="1" dirty="0">
                <a:ea typeface="ヒラギノ角ゴ Pro W3" charset="-128"/>
              </a:rPr>
              <a:t>Assets</a:t>
            </a:r>
          </a:p>
          <a:p>
            <a:pPr lvl="1"/>
            <a:r>
              <a:rPr lang="en-US" sz="2000" dirty="0">
                <a:ea typeface="ヒラギノ角ゴ Pro W3" charset="-128"/>
              </a:rPr>
              <a:t>Government securities: holdings by the Fed that affect money supply and earn interest</a:t>
            </a:r>
          </a:p>
          <a:p>
            <a:pPr lvl="1"/>
            <a:r>
              <a:rPr lang="en-US" sz="2000" dirty="0">
                <a:ea typeface="ヒラギノ角ゴ Pro W3" charset="-128"/>
              </a:rPr>
              <a:t>Discount loans: provide reserves to banks and earn the discount rate</a:t>
            </a:r>
            <a:endParaRPr lang="en-US" sz="2000" dirty="0"/>
          </a:p>
          <a:p>
            <a:endParaRPr lang="en-US" dirty="0"/>
          </a:p>
        </p:txBody>
      </p:sp>
    </p:spTree>
    <p:extLst>
      <p:ext uri="{BB962C8B-B14F-4D97-AF65-F5344CB8AC3E}">
        <p14:creationId xmlns:p14="http://schemas.microsoft.com/office/powerpoint/2010/main" val="185064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0DFD-30D0-4002-A012-4A1935CF39B9}"/>
              </a:ext>
            </a:extLst>
          </p:cNvPr>
          <p:cNvSpPr>
            <a:spLocks noGrp="1"/>
          </p:cNvSpPr>
          <p:nvPr>
            <p:ph type="title"/>
          </p:nvPr>
        </p:nvSpPr>
        <p:spPr/>
        <p:txBody>
          <a:bodyPr/>
          <a:lstStyle/>
          <a:p>
            <a:r>
              <a:rPr lang="en-US" dirty="0"/>
              <a:t>Liabilities</a:t>
            </a:r>
          </a:p>
        </p:txBody>
      </p:sp>
      <p:sp>
        <p:nvSpPr>
          <p:cNvPr id="3" name="Content Placeholder 2">
            <a:extLst>
              <a:ext uri="{FF2B5EF4-FFF2-40B4-BE49-F238E27FC236}">
                <a16:creationId xmlns:a16="http://schemas.microsoft.com/office/drawing/2014/main" id="{BA77B644-2151-4377-8EF6-FAD62214FC78}"/>
              </a:ext>
            </a:extLst>
          </p:cNvPr>
          <p:cNvSpPr>
            <a:spLocks noGrp="1"/>
          </p:cNvSpPr>
          <p:nvPr>
            <p:ph idx="1"/>
          </p:nvPr>
        </p:nvSpPr>
        <p:spPr/>
        <p:txBody>
          <a:bodyPr/>
          <a:lstStyle/>
          <a:p>
            <a:r>
              <a:rPr lang="en-US" sz="2000" dirty="0"/>
              <a:t>The two liabilities on the balance sheet, </a:t>
            </a:r>
            <a:r>
              <a:rPr lang="en-US" sz="2000" b="1" dirty="0"/>
              <a:t>currency in circulation </a:t>
            </a:r>
            <a:r>
              <a:rPr lang="en-US" sz="2000" dirty="0"/>
              <a:t>and </a:t>
            </a:r>
            <a:r>
              <a:rPr lang="en-US" sz="2000" b="1" dirty="0"/>
              <a:t>reserves</a:t>
            </a:r>
            <a:r>
              <a:rPr lang="en-US" sz="2000" dirty="0"/>
              <a:t>, are often referred to as the </a:t>
            </a:r>
            <a:r>
              <a:rPr lang="en-US" sz="2000" b="1" dirty="0"/>
              <a:t>monetary liabilities </a:t>
            </a:r>
            <a:r>
              <a:rPr lang="en-US" sz="2000" dirty="0"/>
              <a:t>of the Fed.</a:t>
            </a:r>
          </a:p>
          <a:p>
            <a:endParaRPr lang="en-US" sz="2000" dirty="0"/>
          </a:p>
          <a:p>
            <a:r>
              <a:rPr lang="en-US" sz="2000" dirty="0"/>
              <a:t>They are an important part of the </a:t>
            </a:r>
            <a:r>
              <a:rPr lang="en-US" sz="2000" b="1" dirty="0"/>
              <a:t>money supply story</a:t>
            </a:r>
            <a:r>
              <a:rPr lang="en-US" sz="2000" dirty="0"/>
              <a:t>, because increases in </a:t>
            </a:r>
            <a:r>
              <a:rPr lang="en-US" sz="2000" u="sng" dirty="0"/>
              <a:t>either or both </a:t>
            </a:r>
            <a:r>
              <a:rPr lang="en-US" sz="2000" dirty="0"/>
              <a:t>will lead to an increase in the money supply (everything else held constant). </a:t>
            </a:r>
          </a:p>
          <a:p>
            <a:r>
              <a:rPr lang="en-US" sz="2000" b="1" dirty="0">
                <a:solidFill>
                  <a:schemeClr val="bg2"/>
                </a:solidFill>
              </a:rPr>
              <a:t>Monetary Base (high-powered money): </a:t>
            </a:r>
          </a:p>
          <a:p>
            <a:r>
              <a:rPr lang="en-US" sz="2000" dirty="0"/>
              <a:t>The sum of the Fed’s </a:t>
            </a:r>
            <a:r>
              <a:rPr lang="en-US" sz="2000" b="1" dirty="0"/>
              <a:t>monetary liabilities </a:t>
            </a:r>
            <a:r>
              <a:rPr lang="en-US" sz="2000" dirty="0"/>
              <a:t>(currency in circulation and reserves) and the U.S. </a:t>
            </a:r>
            <a:r>
              <a:rPr lang="en-US" sz="2000" b="1" dirty="0"/>
              <a:t>Treasury’s monetary liabilities </a:t>
            </a:r>
            <a:r>
              <a:rPr lang="en-US" sz="2000" dirty="0"/>
              <a:t>(Treasury currency in circulation, primarily coins) is called the </a:t>
            </a:r>
            <a:r>
              <a:rPr lang="en-US" sz="2000" b="1" dirty="0"/>
              <a:t>monetary base </a:t>
            </a:r>
            <a:r>
              <a:rPr lang="en-US" sz="2000" dirty="0"/>
              <a:t>(also called </a:t>
            </a:r>
            <a:r>
              <a:rPr lang="en-US" sz="2000" i="1" dirty="0"/>
              <a:t>high-powered money</a:t>
            </a:r>
            <a:r>
              <a:rPr lang="en-US" sz="2000" dirty="0"/>
              <a:t>).</a:t>
            </a:r>
          </a:p>
          <a:p>
            <a:endParaRPr lang="en-US" dirty="0"/>
          </a:p>
        </p:txBody>
      </p:sp>
    </p:spTree>
    <p:extLst>
      <p:ext uri="{BB962C8B-B14F-4D97-AF65-F5344CB8AC3E}">
        <p14:creationId xmlns:p14="http://schemas.microsoft.com/office/powerpoint/2010/main" val="173209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4186-7778-4F4C-9506-7CF89708A51C}"/>
              </a:ext>
            </a:extLst>
          </p:cNvPr>
          <p:cNvSpPr>
            <a:spLocks noGrp="1"/>
          </p:cNvSpPr>
          <p:nvPr>
            <p:ph type="title"/>
          </p:nvPr>
        </p:nvSpPr>
        <p:spPr/>
        <p:txBody>
          <a:bodyPr/>
          <a:lstStyle/>
          <a:p>
            <a:r>
              <a:rPr lang="en-US" dirty="0"/>
              <a:t>Liabilities:</a:t>
            </a:r>
            <a:br>
              <a:rPr lang="en-US" dirty="0"/>
            </a:br>
            <a:r>
              <a:rPr lang="en-US" sz="3200" b="0" dirty="0"/>
              <a:t>Reserves</a:t>
            </a:r>
            <a:endParaRPr lang="en-US" b="0" dirty="0"/>
          </a:p>
        </p:txBody>
      </p:sp>
      <p:sp>
        <p:nvSpPr>
          <p:cNvPr id="3" name="Content Placeholder 2">
            <a:extLst>
              <a:ext uri="{FF2B5EF4-FFF2-40B4-BE49-F238E27FC236}">
                <a16:creationId xmlns:a16="http://schemas.microsoft.com/office/drawing/2014/main" id="{893EEFE4-4117-47EE-8935-5C02908556A0}"/>
              </a:ext>
            </a:extLst>
          </p:cNvPr>
          <p:cNvSpPr>
            <a:spLocks noGrp="1"/>
          </p:cNvSpPr>
          <p:nvPr>
            <p:ph idx="1"/>
          </p:nvPr>
        </p:nvSpPr>
        <p:spPr/>
        <p:txBody>
          <a:bodyPr/>
          <a:lstStyle/>
          <a:p>
            <a:r>
              <a:rPr lang="en-US" sz="2000" dirty="0"/>
              <a:t>Because deposits at banks are by far the </a:t>
            </a:r>
            <a:r>
              <a:rPr lang="en-US" sz="2000" b="1" dirty="0"/>
              <a:t>largest component of the money supply</a:t>
            </a:r>
            <a:r>
              <a:rPr lang="en-US" sz="2000" dirty="0"/>
              <a:t>, learning how these deposits are created is the first step in understanding the money supply process. </a:t>
            </a:r>
          </a:p>
          <a:p>
            <a:r>
              <a:rPr lang="en-US" sz="2000" dirty="0"/>
              <a:t>All banks have an </a:t>
            </a:r>
            <a:r>
              <a:rPr lang="en-US" sz="2000" b="1" dirty="0"/>
              <a:t>account at the Fed </a:t>
            </a:r>
            <a:r>
              <a:rPr lang="en-US" sz="2000" dirty="0"/>
              <a:t>in which they hold deposits.</a:t>
            </a:r>
          </a:p>
          <a:p>
            <a:r>
              <a:rPr lang="en-US" sz="2000" dirty="0"/>
              <a:t>Reserves consist of deposits at the Fed plus currency that is physically held by banks (called vault cash because it is stored in bank vaults). </a:t>
            </a:r>
          </a:p>
          <a:p>
            <a:pPr marL="0" indent="0">
              <a:buNone/>
            </a:pPr>
            <a:endParaRPr lang="en-US" sz="2000" dirty="0"/>
          </a:p>
          <a:p>
            <a:pPr marL="0" indent="0">
              <a:buNone/>
            </a:pPr>
            <a:endParaRPr lang="en-US" dirty="0"/>
          </a:p>
        </p:txBody>
      </p:sp>
      <p:graphicFrame>
        <p:nvGraphicFramePr>
          <p:cNvPr id="7" name="Content Placeholder 6">
            <a:extLst>
              <a:ext uri="{FF2B5EF4-FFF2-40B4-BE49-F238E27FC236}">
                <a16:creationId xmlns:a16="http://schemas.microsoft.com/office/drawing/2014/main" id="{21413B71-4AB8-4694-B3E6-C046B9097563}"/>
              </a:ext>
            </a:extLst>
          </p:cNvPr>
          <p:cNvGraphicFramePr>
            <a:graphicFrameLocks noGrp="1"/>
          </p:cNvGraphicFramePr>
          <p:nvPr>
            <p:ph idx="13"/>
            <p:extLst>
              <p:ext uri="{D42A27DB-BD31-4B8C-83A1-F6EECF244321}">
                <p14:modId xmlns:p14="http://schemas.microsoft.com/office/powerpoint/2010/main" val="2352270714"/>
              </p:ext>
            </p:extLst>
          </p:nvPr>
        </p:nvGraphicFramePr>
        <p:xfrm>
          <a:off x="457200" y="3962399"/>
          <a:ext cx="8229600" cy="2163763"/>
        </p:xfrm>
        <a:graphic>
          <a:graphicData uri="http://schemas.openxmlformats.org/drawingml/2006/table">
            <a:tbl>
              <a:tblPr firstRow="1" bandRow="1">
                <a:tableStyleId>{3B4B98B0-60AC-42C2-AFA5-B58CD77FA1E5}</a:tableStyleId>
              </a:tblPr>
              <a:tblGrid>
                <a:gridCol w="4114800">
                  <a:extLst>
                    <a:ext uri="{9D8B030D-6E8A-4147-A177-3AD203B41FA5}">
                      <a16:colId xmlns:a16="http://schemas.microsoft.com/office/drawing/2014/main" val="3652325919"/>
                    </a:ext>
                  </a:extLst>
                </a:gridCol>
                <a:gridCol w="4114800">
                  <a:extLst>
                    <a:ext uri="{9D8B030D-6E8A-4147-A177-3AD203B41FA5}">
                      <a16:colId xmlns:a16="http://schemas.microsoft.com/office/drawing/2014/main" val="2658490317"/>
                    </a:ext>
                  </a:extLst>
                </a:gridCol>
              </a:tblGrid>
              <a:tr h="2163763">
                <a:tc>
                  <a:txBody>
                    <a:bodyPr/>
                    <a:lstStyle/>
                    <a:p>
                      <a:endParaRPr lang="en-US" b="0" i="1" dirty="0"/>
                    </a:p>
                    <a:p>
                      <a:r>
                        <a:rPr lang="en-US" b="0" i="1" dirty="0"/>
                        <a:t>                      1) Deposits at the Fed</a:t>
                      </a:r>
                    </a:p>
                    <a:p>
                      <a:endParaRPr lang="en-US" b="0" i="1" dirty="0"/>
                    </a:p>
                    <a:p>
                      <a:r>
                        <a:rPr lang="en-US" b="0" i="1" dirty="0"/>
                        <a:t>Reserves      2) Currency that is</a:t>
                      </a:r>
                    </a:p>
                    <a:p>
                      <a:r>
                        <a:rPr lang="en-US" b="0" i="1" dirty="0"/>
                        <a:t>                      physically held at the </a:t>
                      </a:r>
                    </a:p>
                    <a:p>
                      <a:r>
                        <a:rPr lang="en-US" b="0" i="1" dirty="0"/>
                        <a:t>                      Bank</a:t>
                      </a:r>
                    </a:p>
                  </a:txBody>
                  <a:tcPr/>
                </a:tc>
                <a:tc>
                  <a:txBody>
                    <a:bodyPr/>
                    <a:lstStyle/>
                    <a:p>
                      <a:r>
                        <a:rPr lang="en-US" dirty="0"/>
                        <a:t>                                                                      </a:t>
                      </a:r>
                    </a:p>
                    <a:p>
                      <a:r>
                        <a:rPr lang="en-US" b="0" i="1" dirty="0"/>
                        <a:t>                       1) Required Reserve</a:t>
                      </a:r>
                    </a:p>
                    <a:p>
                      <a:endParaRPr lang="en-US" b="0" i="1" dirty="0"/>
                    </a:p>
                    <a:p>
                      <a:r>
                        <a:rPr lang="en-US" b="0" i="1" dirty="0"/>
                        <a:t>Total</a:t>
                      </a:r>
                    </a:p>
                    <a:p>
                      <a:r>
                        <a:rPr lang="en-US" b="0" i="1" dirty="0"/>
                        <a:t>Reserve         2) Excess Reserve</a:t>
                      </a:r>
                    </a:p>
                  </a:txBody>
                  <a:tcPr/>
                </a:tc>
                <a:extLst>
                  <a:ext uri="{0D108BD9-81ED-4DB2-BD59-A6C34878D82A}">
                    <a16:rowId xmlns:a16="http://schemas.microsoft.com/office/drawing/2014/main" val="2168707628"/>
                  </a:ext>
                </a:extLst>
              </a:tr>
            </a:tbl>
          </a:graphicData>
        </a:graphic>
      </p:graphicFrame>
      <p:sp>
        <p:nvSpPr>
          <p:cNvPr id="8" name="Left Brace 7">
            <a:extLst>
              <a:ext uri="{FF2B5EF4-FFF2-40B4-BE49-F238E27FC236}">
                <a16:creationId xmlns:a16="http://schemas.microsoft.com/office/drawing/2014/main" id="{1CFDDA2A-CA71-40F6-9326-9F16105C1787}"/>
              </a:ext>
            </a:extLst>
          </p:cNvPr>
          <p:cNvSpPr/>
          <p:nvPr/>
        </p:nvSpPr>
        <p:spPr>
          <a:xfrm>
            <a:off x="1600200" y="4051511"/>
            <a:ext cx="381000" cy="196828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18250C7F-F898-4F70-8C96-B40A86F6368D}"/>
              </a:ext>
            </a:extLst>
          </p:cNvPr>
          <p:cNvSpPr/>
          <p:nvPr/>
        </p:nvSpPr>
        <p:spPr>
          <a:xfrm>
            <a:off x="5791200" y="4114800"/>
            <a:ext cx="381000" cy="1905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1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23F60-0FEF-45BE-B69D-E1D3A4768F4F}"/>
              </a:ext>
            </a:extLst>
          </p:cNvPr>
          <p:cNvSpPr>
            <a:spLocks noGrp="1"/>
          </p:cNvSpPr>
          <p:nvPr>
            <p:ph type="title"/>
          </p:nvPr>
        </p:nvSpPr>
        <p:spPr/>
        <p:txBody>
          <a:bodyPr/>
          <a:lstStyle/>
          <a:p>
            <a:r>
              <a:rPr lang="en-US" dirty="0"/>
              <a:t>Assets</a:t>
            </a:r>
          </a:p>
        </p:txBody>
      </p:sp>
      <p:sp>
        <p:nvSpPr>
          <p:cNvPr id="3" name="Content Placeholder 2">
            <a:extLst>
              <a:ext uri="{FF2B5EF4-FFF2-40B4-BE49-F238E27FC236}">
                <a16:creationId xmlns:a16="http://schemas.microsoft.com/office/drawing/2014/main" id="{FE6FC9FF-C1CF-4866-AC78-25CB71859482}"/>
              </a:ext>
            </a:extLst>
          </p:cNvPr>
          <p:cNvSpPr>
            <a:spLocks noGrp="1"/>
          </p:cNvSpPr>
          <p:nvPr>
            <p:ph idx="1"/>
          </p:nvPr>
        </p:nvSpPr>
        <p:spPr/>
        <p:txBody>
          <a:bodyPr/>
          <a:lstStyle/>
          <a:p>
            <a:r>
              <a:rPr lang="en-US" sz="2000" dirty="0"/>
              <a:t>The two assets on the Fed’s balance sheet are important for two reasons. </a:t>
            </a:r>
          </a:p>
          <a:p>
            <a:pPr lvl="1"/>
            <a:r>
              <a:rPr lang="en-US" sz="2000" dirty="0"/>
              <a:t>First, changes in the asset items lead to changes in reserves and the monetary base, and consequently to changes in the money supply.</a:t>
            </a:r>
          </a:p>
          <a:p>
            <a:pPr lvl="1"/>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lvl="1"/>
            <a:r>
              <a:rPr lang="en-US" sz="2000" dirty="0"/>
              <a:t>Second, </a:t>
            </a:r>
          </a:p>
          <a:p>
            <a:pPr marL="914400" lvl="2" indent="0">
              <a:buNone/>
            </a:pPr>
            <a:r>
              <a:rPr lang="en-US" sz="2000" dirty="0"/>
              <a:t>because these assets (government securities and Fed loans) earn higher interest rates than the liabilities (currency in circulation, which pays no interest, and reserves).</a:t>
            </a:r>
          </a:p>
          <a:p>
            <a:endParaRPr lang="en-US" dirty="0"/>
          </a:p>
        </p:txBody>
      </p:sp>
      <p:graphicFrame>
        <p:nvGraphicFramePr>
          <p:cNvPr id="4" name="Diagram 3">
            <a:extLst>
              <a:ext uri="{FF2B5EF4-FFF2-40B4-BE49-F238E27FC236}">
                <a16:creationId xmlns:a16="http://schemas.microsoft.com/office/drawing/2014/main" id="{87633671-B299-4489-9682-28BBF29A8309}"/>
              </a:ext>
            </a:extLst>
          </p:cNvPr>
          <p:cNvGraphicFramePr/>
          <p:nvPr>
            <p:extLst>
              <p:ext uri="{D42A27DB-BD31-4B8C-83A1-F6EECF244321}">
                <p14:modId xmlns:p14="http://schemas.microsoft.com/office/powerpoint/2010/main" val="2196006064"/>
              </p:ext>
            </p:extLst>
          </p:nvPr>
        </p:nvGraphicFramePr>
        <p:xfrm>
          <a:off x="876300" y="3048000"/>
          <a:ext cx="73914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3329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FBB6-952D-485C-A9EA-B52C3ECADBBD}"/>
              </a:ext>
            </a:extLst>
          </p:cNvPr>
          <p:cNvSpPr>
            <a:spLocks noGrp="1"/>
          </p:cNvSpPr>
          <p:nvPr>
            <p:ph type="title"/>
          </p:nvPr>
        </p:nvSpPr>
        <p:spPr/>
        <p:txBody>
          <a:bodyPr/>
          <a:lstStyle/>
          <a:p>
            <a:r>
              <a:rPr lang="en-US" dirty="0"/>
              <a:t>Assets:</a:t>
            </a:r>
            <a:br>
              <a:rPr lang="en-US" dirty="0"/>
            </a:br>
            <a:r>
              <a:rPr lang="en-US" sz="3200" b="0" dirty="0"/>
              <a:t>Securities</a:t>
            </a:r>
            <a:endParaRPr lang="en-US" b="0" dirty="0"/>
          </a:p>
        </p:txBody>
      </p:sp>
      <p:sp>
        <p:nvSpPr>
          <p:cNvPr id="3" name="Content Placeholder 2">
            <a:extLst>
              <a:ext uri="{FF2B5EF4-FFF2-40B4-BE49-F238E27FC236}">
                <a16:creationId xmlns:a16="http://schemas.microsoft.com/office/drawing/2014/main" id="{54D2B598-B210-43E0-81E4-FCC37A21F506}"/>
              </a:ext>
            </a:extLst>
          </p:cNvPr>
          <p:cNvSpPr>
            <a:spLocks noGrp="1"/>
          </p:cNvSpPr>
          <p:nvPr>
            <p:ph idx="1"/>
          </p:nvPr>
        </p:nvSpPr>
        <p:spPr/>
        <p:txBody>
          <a:bodyPr/>
          <a:lstStyle/>
          <a:p>
            <a:pPr marL="0" indent="0">
              <a:buNone/>
            </a:pPr>
            <a:r>
              <a:rPr lang="en-US" sz="2000" b="1" dirty="0">
                <a:solidFill>
                  <a:schemeClr val="bg2"/>
                </a:solidFill>
              </a:rPr>
              <a:t>Securities</a:t>
            </a:r>
          </a:p>
          <a:p>
            <a:pPr marL="486918" lvl="1" indent="0">
              <a:buNone/>
            </a:pPr>
            <a:r>
              <a:rPr lang="en-US" sz="2000" dirty="0"/>
              <a:t>The </a:t>
            </a:r>
            <a:r>
              <a:rPr lang="en-US" sz="2000" b="1" dirty="0"/>
              <a:t>primary way </a:t>
            </a:r>
            <a:r>
              <a:rPr lang="en-US" sz="2000" dirty="0"/>
              <a:t>in which the Fed </a:t>
            </a:r>
            <a:r>
              <a:rPr lang="en-US" sz="2000" u="sng" dirty="0"/>
              <a:t>provides reserves </a:t>
            </a:r>
            <a:r>
              <a:rPr lang="en-US" sz="2000" dirty="0"/>
              <a:t>to the banking system is by purchasing securities, thereby increasing its holdings of these assets. </a:t>
            </a:r>
          </a:p>
          <a:p>
            <a:pPr marL="0" indent="0">
              <a:buNone/>
            </a:pPr>
            <a:endParaRPr lang="en-US" dirty="0"/>
          </a:p>
          <a:p>
            <a:pPr marL="0" indent="0">
              <a:buNone/>
            </a:pPr>
            <a:endParaRPr lang="en-US" dirty="0"/>
          </a:p>
          <a:p>
            <a:pPr marL="0" indent="0">
              <a:buNone/>
            </a:pPr>
            <a:endParaRPr lang="en-US" b="1" dirty="0">
              <a:solidFill>
                <a:schemeClr val="bg2"/>
              </a:solidFill>
            </a:endParaRPr>
          </a:p>
        </p:txBody>
      </p:sp>
      <p:graphicFrame>
        <p:nvGraphicFramePr>
          <p:cNvPr id="4" name="Diagram 3">
            <a:extLst>
              <a:ext uri="{FF2B5EF4-FFF2-40B4-BE49-F238E27FC236}">
                <a16:creationId xmlns:a16="http://schemas.microsoft.com/office/drawing/2014/main" id="{D6148FC3-81AD-417A-BD52-284818BD928F}"/>
              </a:ext>
            </a:extLst>
          </p:cNvPr>
          <p:cNvGraphicFramePr/>
          <p:nvPr>
            <p:extLst>
              <p:ext uri="{D42A27DB-BD31-4B8C-83A1-F6EECF244321}">
                <p14:modId xmlns:p14="http://schemas.microsoft.com/office/powerpoint/2010/main" val="865960889"/>
              </p:ext>
            </p:extLst>
          </p:nvPr>
        </p:nvGraphicFramePr>
        <p:xfrm>
          <a:off x="486697" y="3657600"/>
          <a:ext cx="8229600" cy="792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958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A471-6493-47A5-9920-66FA500E7D25}"/>
              </a:ext>
            </a:extLst>
          </p:cNvPr>
          <p:cNvSpPr>
            <a:spLocks noGrp="1"/>
          </p:cNvSpPr>
          <p:nvPr>
            <p:ph type="title"/>
          </p:nvPr>
        </p:nvSpPr>
        <p:spPr/>
        <p:txBody>
          <a:bodyPr/>
          <a:lstStyle/>
          <a:p>
            <a:r>
              <a:rPr lang="en-US" dirty="0"/>
              <a:t>Assets:</a:t>
            </a:r>
            <a:br>
              <a:rPr lang="en-US" dirty="0"/>
            </a:br>
            <a:r>
              <a:rPr lang="en-US" sz="2800" b="0" dirty="0"/>
              <a:t>Borrowed Reserve</a:t>
            </a:r>
            <a:endParaRPr lang="en-US" dirty="0"/>
          </a:p>
        </p:txBody>
      </p:sp>
      <p:sp>
        <p:nvSpPr>
          <p:cNvPr id="3" name="Content Placeholder 2">
            <a:extLst>
              <a:ext uri="{FF2B5EF4-FFF2-40B4-BE49-F238E27FC236}">
                <a16:creationId xmlns:a16="http://schemas.microsoft.com/office/drawing/2014/main" id="{898729A2-F3BE-44DD-BAAC-840370D603C8}"/>
              </a:ext>
            </a:extLst>
          </p:cNvPr>
          <p:cNvSpPr>
            <a:spLocks noGrp="1"/>
          </p:cNvSpPr>
          <p:nvPr>
            <p:ph idx="1"/>
          </p:nvPr>
        </p:nvSpPr>
        <p:spPr/>
        <p:txBody>
          <a:bodyPr/>
          <a:lstStyle/>
          <a:p>
            <a:r>
              <a:rPr lang="en-US" sz="2000" dirty="0"/>
              <a:t>The second way in which the Fed </a:t>
            </a:r>
            <a:r>
              <a:rPr lang="en-US" sz="2000" b="1" dirty="0"/>
              <a:t>can provide reserves </a:t>
            </a:r>
            <a:r>
              <a:rPr lang="en-US" sz="2000" dirty="0"/>
              <a:t>to the banking system is by </a:t>
            </a:r>
            <a:r>
              <a:rPr lang="en-US" sz="2000" u="sng" dirty="0"/>
              <a:t>making loans </a:t>
            </a:r>
            <a:r>
              <a:rPr lang="en-US" sz="2000" dirty="0"/>
              <a:t>to banks and other financial institutions. </a:t>
            </a:r>
          </a:p>
          <a:p>
            <a:pPr lvl="1"/>
            <a:r>
              <a:rPr lang="en-US" sz="2000" dirty="0"/>
              <a:t>The loans taken out by these institutions are referred to as </a:t>
            </a:r>
            <a:r>
              <a:rPr lang="en-US" sz="2000" b="1" dirty="0">
                <a:solidFill>
                  <a:schemeClr val="bg2"/>
                </a:solidFill>
              </a:rPr>
              <a:t>discount loans</a:t>
            </a:r>
            <a:r>
              <a:rPr lang="en-US" sz="2000" dirty="0"/>
              <a:t>, or alternatively as borrowings from the Fed or as </a:t>
            </a:r>
            <a:r>
              <a:rPr lang="en-US" sz="2000" b="1" dirty="0">
                <a:solidFill>
                  <a:schemeClr val="bg2"/>
                </a:solidFill>
              </a:rPr>
              <a:t>borrowed reserves</a:t>
            </a:r>
            <a:r>
              <a:rPr lang="en-US" sz="2000" dirty="0"/>
              <a:t>. </a:t>
            </a:r>
          </a:p>
          <a:p>
            <a:pPr lvl="1"/>
            <a:r>
              <a:rPr lang="en-US" sz="2000" dirty="0"/>
              <a:t>These loans appear as a </a:t>
            </a:r>
            <a:r>
              <a:rPr lang="en-US" sz="2000" b="1" dirty="0">
                <a:solidFill>
                  <a:schemeClr val="bg2"/>
                </a:solidFill>
              </a:rPr>
              <a:t>liability</a:t>
            </a:r>
            <a:r>
              <a:rPr lang="en-US" sz="2000" dirty="0"/>
              <a:t> on financial institutions’ balance sheets. </a:t>
            </a:r>
          </a:p>
          <a:p>
            <a:pPr lvl="1"/>
            <a:r>
              <a:rPr lang="en-US" sz="2000" dirty="0"/>
              <a:t>An increase in loans to financial institutions can also be the source of an </a:t>
            </a:r>
            <a:r>
              <a:rPr lang="en-US" sz="2000" i="1" dirty="0"/>
              <a:t>increase in the money supply</a:t>
            </a:r>
            <a:r>
              <a:rPr lang="en-US" sz="2000" dirty="0"/>
              <a:t>. </a:t>
            </a:r>
          </a:p>
          <a:p>
            <a:pPr lvl="1"/>
            <a:r>
              <a:rPr lang="en-US" sz="2000" dirty="0"/>
              <a:t>During nor-mal times, the Fed makes loans only to banking institutions, and the interest rate charged to banks for these loans is called the </a:t>
            </a:r>
            <a:r>
              <a:rPr lang="en-US" sz="2000" b="1" dirty="0">
                <a:solidFill>
                  <a:schemeClr val="bg2"/>
                </a:solidFill>
              </a:rPr>
              <a:t>discount rate</a:t>
            </a:r>
            <a:r>
              <a:rPr lang="en-US" sz="2000" dirty="0"/>
              <a:t>. </a:t>
            </a:r>
          </a:p>
          <a:p>
            <a:endParaRPr lang="en-US" sz="2000" dirty="0"/>
          </a:p>
        </p:txBody>
      </p:sp>
    </p:spTree>
    <p:extLst>
      <p:ext uri="{BB962C8B-B14F-4D97-AF65-F5344CB8AC3E}">
        <p14:creationId xmlns:p14="http://schemas.microsoft.com/office/powerpoint/2010/main" val="46102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a:t>
            </a:r>
          </a:p>
        </p:txBody>
      </p:sp>
      <p:sp>
        <p:nvSpPr>
          <p:cNvPr id="3" name="Content Placeholder 2"/>
          <p:cNvSpPr>
            <a:spLocks noGrp="1"/>
          </p:cNvSpPr>
          <p:nvPr>
            <p:ph idx="1"/>
          </p:nvPr>
        </p:nvSpPr>
        <p:spPr/>
        <p:txBody>
          <a:bodyPr/>
          <a:lstStyle/>
          <a:p>
            <a:r>
              <a:rPr lang="en-US" sz="2000" dirty="0">
                <a:ea typeface="ヒラギノ角ゴ Pro W3" charset="-128"/>
              </a:rPr>
              <a:t>This chapter provides an overview of how commercial banks create deposits and describes the basic principles of the money supply creation process</a:t>
            </a:r>
            <a:endParaRPr lang="en-US" sz="2000" dirty="0"/>
          </a:p>
        </p:txBody>
      </p:sp>
    </p:spTree>
    <p:extLst>
      <p:ext uri="{BB962C8B-B14F-4D97-AF65-F5344CB8AC3E}">
        <p14:creationId xmlns:p14="http://schemas.microsoft.com/office/powerpoint/2010/main" val="669331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the Monetary Base</a:t>
            </a:r>
          </a:p>
        </p:txBody>
      </p:sp>
      <p:sp>
        <p:nvSpPr>
          <p:cNvPr id="5" name="Content Placeholder 4">
            <a:extLst>
              <a:ext uri="{FF2B5EF4-FFF2-40B4-BE49-F238E27FC236}">
                <a16:creationId xmlns:a16="http://schemas.microsoft.com/office/drawing/2014/main" id="{FD193BA9-0AA1-417D-9D18-55F46879DDF2}"/>
              </a:ext>
            </a:extLst>
          </p:cNvPr>
          <p:cNvSpPr>
            <a:spLocks noGrp="1"/>
          </p:cNvSpPr>
          <p:nvPr>
            <p:ph idx="13"/>
          </p:nvPr>
        </p:nvSpPr>
        <p:spPr>
          <a:xfrm>
            <a:off x="457200" y="4648200"/>
            <a:ext cx="8077200" cy="1477963"/>
          </a:xfrm>
        </p:spPr>
        <p:txBody>
          <a:bodyPr/>
          <a:lstStyle/>
          <a:p>
            <a:r>
              <a:rPr lang="en-US" sz="2000" dirty="0"/>
              <a:t>The Federal Reserve </a:t>
            </a:r>
            <a:r>
              <a:rPr lang="en-US" sz="2000" b="1" dirty="0"/>
              <a:t>exercises control over the monetary base </a:t>
            </a:r>
            <a:r>
              <a:rPr lang="en-US" sz="2000" dirty="0"/>
              <a:t>through its purchases or sales of securities in the open market, called </a:t>
            </a:r>
            <a:r>
              <a:rPr lang="en-US" sz="2000" b="1" dirty="0"/>
              <a:t>open market operations</a:t>
            </a:r>
            <a:r>
              <a:rPr lang="en-US" sz="2000" dirty="0"/>
              <a:t>, and through its extension of </a:t>
            </a:r>
            <a:r>
              <a:rPr lang="en-US" sz="2000" u="sng" dirty="0"/>
              <a:t>discount loans</a:t>
            </a:r>
            <a:r>
              <a:rPr lang="en-US" sz="2000" dirty="0"/>
              <a:t>.</a:t>
            </a:r>
            <a:endParaRPr lang="en-US" dirty="0"/>
          </a:p>
        </p:txBody>
      </p:sp>
      <p:graphicFrame>
        <p:nvGraphicFramePr>
          <p:cNvPr id="6" name="Content Placeholder 5" descr="High-powered money, M B, is equal to, C plus R, &#10;Where C is equal to, currency in circulation and &#10;R is equal to total reserves in the banking system.">
            <a:extLst>
              <a:ext uri="{FF2B5EF4-FFF2-40B4-BE49-F238E27FC236}">
                <a16:creationId xmlns:a16="http://schemas.microsoft.com/office/drawing/2014/main" id="{F7C0DA2B-6A16-4DF3-AE21-1FC5C113AE25}"/>
              </a:ext>
            </a:extLst>
          </p:cNvPr>
          <p:cNvGraphicFramePr>
            <a:graphicFrameLocks noGrp="1" noChangeAspect="1"/>
          </p:cNvGraphicFramePr>
          <p:nvPr>
            <p:ph idx="1"/>
            <p:extLst>
              <p:ext uri="{D42A27DB-BD31-4B8C-83A1-F6EECF244321}">
                <p14:modId xmlns:p14="http://schemas.microsoft.com/office/powerpoint/2010/main" val="2260845282"/>
              </p:ext>
            </p:extLst>
          </p:nvPr>
        </p:nvGraphicFramePr>
        <p:xfrm>
          <a:off x="914400" y="1674733"/>
          <a:ext cx="7162800" cy="2558144"/>
        </p:xfrm>
        <a:graphic>
          <a:graphicData uri="http://schemas.openxmlformats.org/presentationml/2006/ole">
            <mc:AlternateContent xmlns:mc="http://schemas.openxmlformats.org/markup-compatibility/2006">
              <mc:Choice xmlns:v="urn:schemas-microsoft-com:vml" Requires="v">
                <p:oleObj spid="_x0000_s1384" name="Equation" r:id="rId3" imgW="2489200" imgH="889000" progId="Equation.DSMT4">
                  <p:embed/>
                </p:oleObj>
              </mc:Choice>
              <mc:Fallback>
                <p:oleObj name="Equation" r:id="rId3" imgW="2489200" imgH="889000" progId="Equation.DSMT4">
                  <p:embed/>
                  <p:pic>
                    <p:nvPicPr>
                      <p:cNvPr id="4" name="Object 3" descr="High-powered money, M B, is equal to, C plus R, &#10;Where C is equal to, currency in circulation and &#10;R is equal to total reserves in the banking 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4733"/>
                        <a:ext cx="7162800" cy="2558144"/>
                      </a:xfrm>
                      <a:prstGeom prst="rect">
                        <a:avLst/>
                      </a:prstGeom>
                      <a:noFill/>
                      <a:extLst/>
                    </p:spPr>
                  </p:pic>
                </p:oleObj>
              </mc:Fallback>
            </mc:AlternateContent>
          </a:graphicData>
        </a:graphic>
      </p:graphicFrame>
    </p:spTree>
    <p:extLst>
      <p:ext uri="{BB962C8B-B14F-4D97-AF65-F5344CB8AC3E}">
        <p14:creationId xmlns:p14="http://schemas.microsoft.com/office/powerpoint/2010/main" val="3553329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1D6BE58-AE9B-407F-A050-659F8E0DAA02}"/>
              </a:ext>
            </a:extLst>
          </p:cNvPr>
          <p:cNvSpPr>
            <a:spLocks noGrp="1"/>
          </p:cNvSpPr>
          <p:nvPr>
            <p:ph type="title"/>
          </p:nvPr>
        </p:nvSpPr>
        <p:spPr/>
        <p:txBody>
          <a:bodyPr/>
          <a:lstStyle/>
          <a:p>
            <a:r>
              <a:rPr lang="en-US" dirty="0"/>
              <a:t>Open Market Purchase from a Bank</a:t>
            </a:r>
          </a:p>
        </p:txBody>
      </p:sp>
      <p:sp>
        <p:nvSpPr>
          <p:cNvPr id="3" name="Content Placeholder 2">
            <a:extLst>
              <a:ext uri="{FF2B5EF4-FFF2-40B4-BE49-F238E27FC236}">
                <a16:creationId xmlns:a16="http://schemas.microsoft.com/office/drawing/2014/main" id="{22BBD68B-94D1-475F-AFDA-8391A92AFE5D}"/>
              </a:ext>
            </a:extLst>
          </p:cNvPr>
          <p:cNvSpPr>
            <a:spLocks noGrp="1"/>
          </p:cNvSpPr>
          <p:nvPr>
            <p:ph idx="1"/>
          </p:nvPr>
        </p:nvSpPr>
        <p:spPr/>
        <p:txBody>
          <a:bodyPr/>
          <a:lstStyle/>
          <a:p>
            <a:pPr marL="0" indent="0">
              <a:buNone/>
            </a:pPr>
            <a:r>
              <a:rPr lang="en-US" sz="1800" dirty="0"/>
              <a:t>             </a:t>
            </a:r>
            <a:r>
              <a:rPr lang="en-US" sz="1800" b="1" dirty="0"/>
              <a:t>Banking System                                             Federal Reserve</a:t>
            </a:r>
          </a:p>
          <a:p>
            <a:pPr marL="0" indent="0">
              <a:buNone/>
            </a:pPr>
            <a:r>
              <a:rPr lang="en-US" sz="1800" dirty="0"/>
              <a:t>        Assets                   Liabilities                Assets                             Liabilities</a:t>
            </a:r>
          </a:p>
          <a:p>
            <a:pPr marL="0" indent="0">
              <a:buNone/>
            </a:pPr>
            <a:r>
              <a:rPr lang="en-US" sz="1800" i="1" dirty="0"/>
              <a:t>Securities -$100M                                 Securities +$100M        Reserves +$100M</a:t>
            </a:r>
          </a:p>
          <a:p>
            <a:pPr marL="0" indent="0">
              <a:buNone/>
            </a:pPr>
            <a:r>
              <a:rPr lang="en-US" sz="1800" i="1" dirty="0"/>
              <a:t>Reserves  +$100M</a:t>
            </a:r>
          </a:p>
        </p:txBody>
      </p:sp>
      <p:sp>
        <p:nvSpPr>
          <p:cNvPr id="14" name="Content Placeholder 13">
            <a:extLst>
              <a:ext uri="{FF2B5EF4-FFF2-40B4-BE49-F238E27FC236}">
                <a16:creationId xmlns:a16="http://schemas.microsoft.com/office/drawing/2014/main" id="{30C33BA8-41E4-4B7A-B50B-A094B2F4D97F}"/>
              </a:ext>
            </a:extLst>
          </p:cNvPr>
          <p:cNvSpPr>
            <a:spLocks noGrp="1"/>
          </p:cNvSpPr>
          <p:nvPr>
            <p:ph idx="13"/>
          </p:nvPr>
        </p:nvSpPr>
        <p:spPr/>
        <p:txBody>
          <a:bodyPr/>
          <a:lstStyle/>
          <a:p>
            <a:r>
              <a:rPr lang="en-US" sz="2000" dirty="0">
                <a:ea typeface="ヒラギノ角ゴ Pro W3" charset="-128"/>
              </a:rPr>
              <a:t>Net result is that reserves have increased by $100</a:t>
            </a:r>
          </a:p>
          <a:p>
            <a:r>
              <a:rPr lang="en-US" sz="2000" dirty="0">
                <a:ea typeface="ヒラギノ角ゴ Pro W3" charset="-128"/>
              </a:rPr>
              <a:t>No change in currency</a:t>
            </a:r>
          </a:p>
          <a:p>
            <a:r>
              <a:rPr lang="en-US" sz="2000" dirty="0">
                <a:ea typeface="ヒラギノ角ゴ Pro W3" charset="-128"/>
              </a:rPr>
              <a:t>Monetary base has risen by $100</a:t>
            </a:r>
            <a:endParaRPr lang="en-US" sz="2000" dirty="0"/>
          </a:p>
          <a:p>
            <a:endParaRPr lang="en-US" dirty="0"/>
          </a:p>
        </p:txBody>
      </p:sp>
      <p:cxnSp>
        <p:nvCxnSpPr>
          <p:cNvPr id="5" name="Straight Connector 4">
            <a:extLst>
              <a:ext uri="{FF2B5EF4-FFF2-40B4-BE49-F238E27FC236}">
                <a16:creationId xmlns:a16="http://schemas.microsoft.com/office/drawing/2014/main" id="{A6B82072-6CA2-4E88-A0E6-B434B71EF5D0}"/>
              </a:ext>
            </a:extLst>
          </p:cNvPr>
          <p:cNvCxnSpPr/>
          <p:nvPr/>
        </p:nvCxnSpPr>
        <p:spPr>
          <a:xfrm>
            <a:off x="533400" y="2362200"/>
            <a:ext cx="3505200" cy="0"/>
          </a:xfrm>
          <a:prstGeom prst="line">
            <a:avLst/>
          </a:prstGeom>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B4CE5879-DFE5-41CE-A3F9-98B3DC61E9C5}"/>
              </a:ext>
            </a:extLst>
          </p:cNvPr>
          <p:cNvCxnSpPr/>
          <p:nvPr/>
        </p:nvCxnSpPr>
        <p:spPr>
          <a:xfrm>
            <a:off x="4419600" y="2362200"/>
            <a:ext cx="4419600" cy="0"/>
          </a:xfrm>
          <a:prstGeom prst="line">
            <a:avLst/>
          </a:prstGeom>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71686B4C-7AD0-4EAC-B489-3FE1ECE2BC44}"/>
              </a:ext>
            </a:extLst>
          </p:cNvPr>
          <p:cNvCxnSpPr/>
          <p:nvPr/>
        </p:nvCxnSpPr>
        <p:spPr>
          <a:xfrm>
            <a:off x="2514600" y="1981200"/>
            <a:ext cx="0" cy="1752600"/>
          </a:xfrm>
          <a:prstGeom prst="line">
            <a:avLst/>
          </a:prstGeom>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086E4456-9148-4F64-8A11-9EB37A44E431}"/>
              </a:ext>
            </a:extLst>
          </p:cNvPr>
          <p:cNvCxnSpPr>
            <a:cxnSpLocks/>
          </p:cNvCxnSpPr>
          <p:nvPr/>
        </p:nvCxnSpPr>
        <p:spPr>
          <a:xfrm>
            <a:off x="6629400" y="1981200"/>
            <a:ext cx="0" cy="160020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67797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9FF5-3C13-4C1A-AED3-4817A0E7650E}"/>
              </a:ext>
            </a:extLst>
          </p:cNvPr>
          <p:cNvSpPr>
            <a:spLocks noGrp="1"/>
          </p:cNvSpPr>
          <p:nvPr>
            <p:ph type="title"/>
          </p:nvPr>
        </p:nvSpPr>
        <p:spPr/>
        <p:txBody>
          <a:bodyPr/>
          <a:lstStyle/>
          <a:p>
            <a:r>
              <a:rPr lang="en-US" dirty="0"/>
              <a:t>Open Market Sale</a:t>
            </a:r>
          </a:p>
        </p:txBody>
      </p:sp>
      <p:sp>
        <p:nvSpPr>
          <p:cNvPr id="3" name="Content Placeholder 2">
            <a:extLst>
              <a:ext uri="{FF2B5EF4-FFF2-40B4-BE49-F238E27FC236}">
                <a16:creationId xmlns:a16="http://schemas.microsoft.com/office/drawing/2014/main" id="{45A86AE3-B9BE-43A1-BA7D-AF9BD261F9F1}"/>
              </a:ext>
            </a:extLst>
          </p:cNvPr>
          <p:cNvSpPr>
            <a:spLocks noGrp="1"/>
          </p:cNvSpPr>
          <p:nvPr>
            <p:ph idx="1"/>
          </p:nvPr>
        </p:nvSpPr>
        <p:spPr/>
        <p:txBody>
          <a:bodyPr/>
          <a:lstStyle/>
          <a:p>
            <a:pPr marL="0" indent="0">
              <a:buNone/>
            </a:pPr>
            <a:r>
              <a:rPr lang="en-US" sz="2000" b="1" dirty="0"/>
              <a:t>                Banking System                              Federal Reserve</a:t>
            </a:r>
          </a:p>
          <a:p>
            <a:pPr marL="0" indent="0">
              <a:buNone/>
            </a:pPr>
            <a:r>
              <a:rPr lang="en-US" sz="2000" dirty="0"/>
              <a:t>           Asset           Liabilities                       Asset              Liabilities</a:t>
            </a:r>
          </a:p>
          <a:p>
            <a:pPr marL="0" indent="0">
              <a:buNone/>
            </a:pPr>
            <a:r>
              <a:rPr lang="en-US" sz="2000" dirty="0"/>
              <a:t>  </a:t>
            </a:r>
            <a:r>
              <a:rPr lang="en-US" sz="1600" dirty="0"/>
              <a:t>Securities +$100M                                           Securities -$100M         </a:t>
            </a:r>
          </a:p>
          <a:p>
            <a:pPr marL="0" indent="0">
              <a:buNone/>
            </a:pPr>
            <a:r>
              <a:rPr lang="en-US" sz="1600" dirty="0"/>
              <a:t>  Reserve     -$100M                                                                            Reserve -$100M</a:t>
            </a:r>
          </a:p>
          <a:p>
            <a:pPr marL="0" indent="0">
              <a:buNone/>
            </a:pPr>
            <a:endParaRPr lang="en-US" sz="2000" dirty="0"/>
          </a:p>
        </p:txBody>
      </p:sp>
      <p:sp>
        <p:nvSpPr>
          <p:cNvPr id="4" name="Content Placeholder 3">
            <a:extLst>
              <a:ext uri="{FF2B5EF4-FFF2-40B4-BE49-F238E27FC236}">
                <a16:creationId xmlns:a16="http://schemas.microsoft.com/office/drawing/2014/main" id="{62AAFFF8-18EC-417D-8192-5E499C2A189A}"/>
              </a:ext>
            </a:extLst>
          </p:cNvPr>
          <p:cNvSpPr>
            <a:spLocks noGrp="1"/>
          </p:cNvSpPr>
          <p:nvPr>
            <p:ph idx="13"/>
          </p:nvPr>
        </p:nvSpPr>
        <p:spPr/>
        <p:txBody>
          <a:bodyPr/>
          <a:lstStyle/>
          <a:p>
            <a:pPr>
              <a:lnSpc>
                <a:spcPct val="90000"/>
              </a:lnSpc>
            </a:pPr>
            <a:r>
              <a:rPr lang="en-US" sz="2000" dirty="0">
                <a:ea typeface="ヒラギノ角ゴ Pro W3" charset="-128"/>
              </a:rPr>
              <a:t>Reduces the monetary base by the amount of the sale</a:t>
            </a:r>
          </a:p>
          <a:p>
            <a:pPr>
              <a:lnSpc>
                <a:spcPct val="90000"/>
              </a:lnSpc>
            </a:pPr>
            <a:r>
              <a:rPr lang="en-US" sz="2000" dirty="0">
                <a:ea typeface="ヒラギノ角ゴ Pro W3" charset="-128"/>
              </a:rPr>
              <a:t>Reserves remain unchanged</a:t>
            </a:r>
          </a:p>
          <a:p>
            <a:pPr>
              <a:lnSpc>
                <a:spcPct val="90000"/>
              </a:lnSpc>
            </a:pPr>
            <a:r>
              <a:rPr lang="en-US" sz="2000" dirty="0">
                <a:ea typeface="ヒラギノ角ゴ Pro W3" charset="-128"/>
              </a:rPr>
              <a:t>The effect of open market operations on the monetary base is much more certain than the effect on reserves.</a:t>
            </a:r>
            <a:endParaRPr lang="en-US" sz="2000" dirty="0"/>
          </a:p>
          <a:p>
            <a:endParaRPr lang="en-US" dirty="0"/>
          </a:p>
        </p:txBody>
      </p:sp>
      <p:cxnSp>
        <p:nvCxnSpPr>
          <p:cNvPr id="6" name="Straight Connector 5">
            <a:extLst>
              <a:ext uri="{FF2B5EF4-FFF2-40B4-BE49-F238E27FC236}">
                <a16:creationId xmlns:a16="http://schemas.microsoft.com/office/drawing/2014/main" id="{7CDD5A82-D5AA-44A1-BEF4-9361631A719F}"/>
              </a:ext>
            </a:extLst>
          </p:cNvPr>
          <p:cNvCxnSpPr/>
          <p:nvPr/>
        </p:nvCxnSpPr>
        <p:spPr>
          <a:xfrm>
            <a:off x="838200" y="2438400"/>
            <a:ext cx="3352800" cy="0"/>
          </a:xfrm>
          <a:prstGeom prst="line">
            <a:avLst/>
          </a:prstGeom>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2F0CCCF6-86E9-417D-9393-E9E409E14479}"/>
              </a:ext>
            </a:extLst>
          </p:cNvPr>
          <p:cNvCxnSpPr/>
          <p:nvPr/>
        </p:nvCxnSpPr>
        <p:spPr>
          <a:xfrm>
            <a:off x="4876800" y="2438400"/>
            <a:ext cx="3352800" cy="0"/>
          </a:xfrm>
          <a:prstGeom prst="line">
            <a:avLst/>
          </a:prstGeom>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F6EC9D51-DBEA-4FCB-A621-E28AFA46C52F}"/>
              </a:ext>
            </a:extLst>
          </p:cNvPr>
          <p:cNvCxnSpPr>
            <a:cxnSpLocks/>
          </p:cNvCxnSpPr>
          <p:nvPr/>
        </p:nvCxnSpPr>
        <p:spPr>
          <a:xfrm flipV="1">
            <a:off x="2362200" y="2011363"/>
            <a:ext cx="0" cy="1752600"/>
          </a:xfrm>
          <a:prstGeom prst="line">
            <a:avLst/>
          </a:prstGeom>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10C37686-4EDA-4FD5-A464-FFAAD180365C}"/>
              </a:ext>
            </a:extLst>
          </p:cNvPr>
          <p:cNvCxnSpPr>
            <a:cxnSpLocks/>
          </p:cNvCxnSpPr>
          <p:nvPr/>
        </p:nvCxnSpPr>
        <p:spPr>
          <a:xfrm flipV="1">
            <a:off x="6477000" y="2011363"/>
            <a:ext cx="0" cy="175260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22480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A02E-A599-4C1F-A694-BE284B8A262E}"/>
              </a:ext>
            </a:extLst>
          </p:cNvPr>
          <p:cNvSpPr>
            <a:spLocks noGrp="1"/>
          </p:cNvSpPr>
          <p:nvPr>
            <p:ph type="title"/>
          </p:nvPr>
        </p:nvSpPr>
        <p:spPr/>
        <p:txBody>
          <a:bodyPr/>
          <a:lstStyle/>
          <a:p>
            <a:r>
              <a:rPr lang="en-US" dirty="0"/>
              <a:t>Shifts from Deposits into Currency </a:t>
            </a:r>
            <a:r>
              <a:rPr lang="en-US" sz="2000" b="0" dirty="0"/>
              <a:t>(1 of 5)</a:t>
            </a:r>
            <a:br>
              <a:rPr lang="en-US" dirty="0"/>
            </a:br>
            <a:endParaRPr lang="en-US" dirty="0"/>
          </a:p>
        </p:txBody>
      </p:sp>
      <p:sp>
        <p:nvSpPr>
          <p:cNvPr id="3" name="Content Placeholder 2">
            <a:extLst>
              <a:ext uri="{FF2B5EF4-FFF2-40B4-BE49-F238E27FC236}">
                <a16:creationId xmlns:a16="http://schemas.microsoft.com/office/drawing/2014/main" id="{283F72F6-5D06-46FB-80FC-0C7A971EBD7B}"/>
              </a:ext>
            </a:extLst>
          </p:cNvPr>
          <p:cNvSpPr>
            <a:spLocks noGrp="1"/>
          </p:cNvSpPr>
          <p:nvPr>
            <p:ph idx="1"/>
          </p:nvPr>
        </p:nvSpPr>
        <p:spPr/>
        <p:txBody>
          <a:bodyPr/>
          <a:lstStyle/>
          <a:p>
            <a:r>
              <a:rPr lang="en-US" sz="2000" dirty="0"/>
              <a:t>Even when the Fed </a:t>
            </a:r>
            <a:r>
              <a:rPr lang="en-US" sz="2000" b="1" dirty="0"/>
              <a:t>does not </a:t>
            </a:r>
            <a:r>
              <a:rPr lang="en-US" sz="2000" dirty="0"/>
              <a:t>conduct open market operations, a shift from deposits to currency will affect the reserves in the banking system. </a:t>
            </a:r>
          </a:p>
          <a:p>
            <a:r>
              <a:rPr lang="en-US" sz="2000" dirty="0"/>
              <a:t>However, such a shift will have no effect on the monetary base. </a:t>
            </a:r>
          </a:p>
          <a:p>
            <a:r>
              <a:rPr lang="en-US" sz="2000" dirty="0"/>
              <a:t>This tells us that the Fed has </a:t>
            </a:r>
            <a:r>
              <a:rPr lang="en-US" sz="2000" b="1" dirty="0"/>
              <a:t>more control over the monetary base </a:t>
            </a:r>
            <a:r>
              <a:rPr lang="en-US" sz="2000" dirty="0"/>
              <a:t>than over reserves. </a:t>
            </a:r>
          </a:p>
          <a:p>
            <a:endParaRPr lang="en-US" dirty="0"/>
          </a:p>
        </p:txBody>
      </p:sp>
    </p:spTree>
    <p:extLst>
      <p:ext uri="{BB962C8B-B14F-4D97-AF65-F5344CB8AC3E}">
        <p14:creationId xmlns:p14="http://schemas.microsoft.com/office/powerpoint/2010/main" val="215299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3898-302C-4357-ABAD-217B9730DE2B}"/>
              </a:ext>
            </a:extLst>
          </p:cNvPr>
          <p:cNvSpPr>
            <a:spLocks noGrp="1"/>
          </p:cNvSpPr>
          <p:nvPr>
            <p:ph type="title"/>
          </p:nvPr>
        </p:nvSpPr>
        <p:spPr/>
        <p:txBody>
          <a:bodyPr/>
          <a:lstStyle/>
          <a:p>
            <a:r>
              <a:rPr lang="en-US" dirty="0"/>
              <a:t>Shifts from Deposits into Currency </a:t>
            </a:r>
            <a:r>
              <a:rPr lang="en-US" sz="2000" b="0" dirty="0"/>
              <a:t>(2 of 5)</a:t>
            </a:r>
            <a:endParaRPr lang="en-US" dirty="0"/>
          </a:p>
        </p:txBody>
      </p:sp>
      <p:sp>
        <p:nvSpPr>
          <p:cNvPr id="3" name="Content Placeholder 2">
            <a:extLst>
              <a:ext uri="{FF2B5EF4-FFF2-40B4-BE49-F238E27FC236}">
                <a16:creationId xmlns:a16="http://schemas.microsoft.com/office/drawing/2014/main" id="{B2D1CDA3-53ED-4355-A6D6-9D5C6C1FC1BE}"/>
              </a:ext>
            </a:extLst>
          </p:cNvPr>
          <p:cNvSpPr>
            <a:spLocks noGrp="1"/>
          </p:cNvSpPr>
          <p:nvPr>
            <p:ph idx="1"/>
          </p:nvPr>
        </p:nvSpPr>
        <p:spPr/>
        <p:txBody>
          <a:bodyPr/>
          <a:lstStyle/>
          <a:p>
            <a:r>
              <a:rPr lang="en-US" sz="2000" dirty="0"/>
              <a:t>Let’s suppose that during the Christmas season, the public wants to hold more currency to buy gifts </a:t>
            </a:r>
          </a:p>
          <a:p>
            <a:endParaRPr lang="en-US" sz="2000" dirty="0"/>
          </a:p>
          <a:p>
            <a:pPr marL="0" indent="0">
              <a:buNone/>
            </a:pPr>
            <a:r>
              <a:rPr lang="en-US" sz="2000" dirty="0"/>
              <a:t>                                    </a:t>
            </a:r>
            <a:r>
              <a:rPr lang="en-US" sz="2000" b="1" dirty="0"/>
              <a:t>T-account of Nonbank Public</a:t>
            </a:r>
          </a:p>
          <a:p>
            <a:endParaRPr lang="en-US" sz="2000" dirty="0"/>
          </a:p>
          <a:p>
            <a:pPr marL="0" indent="0">
              <a:buNone/>
            </a:pPr>
            <a:r>
              <a:rPr lang="en-US" sz="2000" dirty="0"/>
              <a:t>                               Asset                    Liabilities</a:t>
            </a:r>
          </a:p>
          <a:p>
            <a:pPr marL="0" indent="0">
              <a:buNone/>
            </a:pPr>
            <a:endParaRPr lang="en-US" sz="2000" dirty="0"/>
          </a:p>
          <a:p>
            <a:pPr marL="0" indent="0">
              <a:buNone/>
            </a:pPr>
            <a:r>
              <a:rPr lang="en-US" sz="2000" dirty="0"/>
              <a:t>              </a:t>
            </a:r>
            <a:r>
              <a:rPr lang="en-US" sz="1600" i="1" dirty="0"/>
              <a:t>Checkable Deposits  -$100M</a:t>
            </a:r>
          </a:p>
          <a:p>
            <a:pPr marL="0" indent="0">
              <a:buNone/>
            </a:pPr>
            <a:r>
              <a:rPr lang="en-US" sz="1600" i="1" dirty="0"/>
              <a:t>                 Currency                   +$100M</a:t>
            </a:r>
          </a:p>
        </p:txBody>
      </p:sp>
      <p:cxnSp>
        <p:nvCxnSpPr>
          <p:cNvPr id="5" name="Straight Connector 4">
            <a:extLst>
              <a:ext uri="{FF2B5EF4-FFF2-40B4-BE49-F238E27FC236}">
                <a16:creationId xmlns:a16="http://schemas.microsoft.com/office/drawing/2014/main" id="{281A834A-131B-411E-A6E8-C4468411C36B}"/>
              </a:ext>
            </a:extLst>
          </p:cNvPr>
          <p:cNvCxnSpPr/>
          <p:nvPr/>
        </p:nvCxnSpPr>
        <p:spPr>
          <a:xfrm>
            <a:off x="2172855" y="4495800"/>
            <a:ext cx="4114800" cy="0"/>
          </a:xfrm>
          <a:prstGeom prst="line">
            <a:avLst/>
          </a:prstGeom>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BA3CC4B4-DE04-423A-8E79-DE341A6FE04D}"/>
              </a:ext>
            </a:extLst>
          </p:cNvPr>
          <p:cNvCxnSpPr>
            <a:cxnSpLocks/>
          </p:cNvCxnSpPr>
          <p:nvPr/>
        </p:nvCxnSpPr>
        <p:spPr>
          <a:xfrm>
            <a:off x="4343400" y="3810000"/>
            <a:ext cx="0" cy="160020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95053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4264-BCC3-4B67-8ABB-92F77BCAB441}"/>
              </a:ext>
            </a:extLst>
          </p:cNvPr>
          <p:cNvSpPr>
            <a:spLocks noGrp="1"/>
          </p:cNvSpPr>
          <p:nvPr>
            <p:ph type="title"/>
          </p:nvPr>
        </p:nvSpPr>
        <p:spPr/>
        <p:txBody>
          <a:bodyPr/>
          <a:lstStyle/>
          <a:p>
            <a:r>
              <a:rPr lang="en-US" dirty="0"/>
              <a:t>Shifts from Deposits into Currency </a:t>
            </a:r>
            <a:r>
              <a:rPr lang="en-US" sz="2000" b="0" dirty="0"/>
              <a:t>(3 of 5)</a:t>
            </a:r>
            <a:endParaRPr lang="en-US" dirty="0"/>
          </a:p>
        </p:txBody>
      </p:sp>
      <p:sp>
        <p:nvSpPr>
          <p:cNvPr id="3" name="Content Placeholder 2">
            <a:extLst>
              <a:ext uri="{FF2B5EF4-FFF2-40B4-BE49-F238E27FC236}">
                <a16:creationId xmlns:a16="http://schemas.microsoft.com/office/drawing/2014/main" id="{4A118355-C60B-4DC1-90A7-00E5508D8D35}"/>
              </a:ext>
            </a:extLst>
          </p:cNvPr>
          <p:cNvSpPr>
            <a:spLocks noGrp="1"/>
          </p:cNvSpPr>
          <p:nvPr>
            <p:ph idx="1"/>
          </p:nvPr>
        </p:nvSpPr>
        <p:spPr/>
        <p:txBody>
          <a:bodyPr/>
          <a:lstStyle/>
          <a:p>
            <a:pPr marL="0" indent="0">
              <a:buNone/>
            </a:pPr>
            <a:r>
              <a:rPr lang="en-US" b="1" dirty="0"/>
              <a:t>                    T- account of Banking System</a:t>
            </a:r>
          </a:p>
          <a:p>
            <a:pPr marL="0" indent="0">
              <a:buNone/>
            </a:pPr>
            <a:endParaRPr lang="en-US" dirty="0"/>
          </a:p>
          <a:p>
            <a:pPr marL="0" indent="0">
              <a:buNone/>
            </a:pPr>
            <a:r>
              <a:rPr lang="en-US" dirty="0"/>
              <a:t>                  Asset                    Liabilities</a:t>
            </a:r>
          </a:p>
          <a:p>
            <a:pPr marL="0" indent="0">
              <a:buNone/>
            </a:pPr>
            <a:r>
              <a:rPr lang="en-US" dirty="0"/>
              <a:t>        </a:t>
            </a:r>
            <a:r>
              <a:rPr lang="en-US" sz="2000" i="1" dirty="0"/>
              <a:t>Reserves -$100M                Checkable Deposits -$100M</a:t>
            </a:r>
          </a:p>
          <a:p>
            <a:pPr marL="0" indent="0">
              <a:buNone/>
            </a:pPr>
            <a:endParaRPr lang="en-US" sz="2000" i="1" dirty="0"/>
          </a:p>
          <a:p>
            <a:pPr marL="0" indent="0">
              <a:buNone/>
            </a:pPr>
            <a:endParaRPr lang="en-US" sz="2000" i="1" dirty="0"/>
          </a:p>
          <a:p>
            <a:pPr marL="0" indent="0">
              <a:buNone/>
            </a:pPr>
            <a:r>
              <a:rPr lang="en-US" sz="2000" dirty="0"/>
              <a:t>The banking system loses $100 million of deposits and hence $100 million of reserves.</a:t>
            </a:r>
          </a:p>
          <a:p>
            <a:pPr marL="0" indent="0">
              <a:buNone/>
            </a:pPr>
            <a:endParaRPr lang="en-US" sz="2000" i="1" dirty="0"/>
          </a:p>
        </p:txBody>
      </p:sp>
      <p:cxnSp>
        <p:nvCxnSpPr>
          <p:cNvPr id="5" name="Straight Connector 4">
            <a:extLst>
              <a:ext uri="{FF2B5EF4-FFF2-40B4-BE49-F238E27FC236}">
                <a16:creationId xmlns:a16="http://schemas.microsoft.com/office/drawing/2014/main" id="{11C78634-3682-44EF-8B0D-C9A050862B18}"/>
              </a:ext>
            </a:extLst>
          </p:cNvPr>
          <p:cNvCxnSpPr/>
          <p:nvPr/>
        </p:nvCxnSpPr>
        <p:spPr>
          <a:xfrm>
            <a:off x="1790700" y="3124200"/>
            <a:ext cx="4495800" cy="0"/>
          </a:xfrm>
          <a:prstGeom prst="line">
            <a:avLst/>
          </a:prstGeom>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B09A3159-73CA-47DC-B632-EAA9EE34B71D}"/>
              </a:ext>
            </a:extLst>
          </p:cNvPr>
          <p:cNvCxnSpPr/>
          <p:nvPr/>
        </p:nvCxnSpPr>
        <p:spPr>
          <a:xfrm>
            <a:off x="4038600" y="2514600"/>
            <a:ext cx="0" cy="190500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3015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AA2D-517C-472F-B516-623DC9C200DF}"/>
              </a:ext>
            </a:extLst>
          </p:cNvPr>
          <p:cNvSpPr>
            <a:spLocks noGrp="1"/>
          </p:cNvSpPr>
          <p:nvPr>
            <p:ph type="title"/>
          </p:nvPr>
        </p:nvSpPr>
        <p:spPr/>
        <p:txBody>
          <a:bodyPr/>
          <a:lstStyle/>
          <a:p>
            <a:r>
              <a:rPr lang="en-US" dirty="0"/>
              <a:t>Shifts from Deposits into Currency </a:t>
            </a:r>
            <a:r>
              <a:rPr lang="en-US" sz="2000" b="0" dirty="0"/>
              <a:t>(4 of 5)</a:t>
            </a:r>
            <a:endParaRPr lang="en-US" dirty="0"/>
          </a:p>
        </p:txBody>
      </p:sp>
      <p:sp>
        <p:nvSpPr>
          <p:cNvPr id="3" name="Content Placeholder 2">
            <a:extLst>
              <a:ext uri="{FF2B5EF4-FFF2-40B4-BE49-F238E27FC236}">
                <a16:creationId xmlns:a16="http://schemas.microsoft.com/office/drawing/2014/main" id="{620E57A1-F081-41ED-90E4-9A17DE7940F4}"/>
              </a:ext>
            </a:extLst>
          </p:cNvPr>
          <p:cNvSpPr>
            <a:spLocks noGrp="1"/>
          </p:cNvSpPr>
          <p:nvPr>
            <p:ph idx="1"/>
          </p:nvPr>
        </p:nvSpPr>
        <p:spPr/>
        <p:txBody>
          <a:bodyPr/>
          <a:lstStyle/>
          <a:p>
            <a:pPr marL="0" indent="0">
              <a:buNone/>
            </a:pPr>
            <a:r>
              <a:rPr lang="en-US" b="1" dirty="0"/>
              <a:t>                      T-account of Fed</a:t>
            </a:r>
          </a:p>
          <a:p>
            <a:pPr marL="0" indent="0">
              <a:buNone/>
            </a:pPr>
            <a:r>
              <a:rPr lang="en-US" dirty="0"/>
              <a:t>  </a:t>
            </a:r>
          </a:p>
          <a:p>
            <a:pPr marL="0" indent="0">
              <a:buNone/>
            </a:pPr>
            <a:r>
              <a:rPr lang="en-US" dirty="0"/>
              <a:t>                  </a:t>
            </a:r>
            <a:r>
              <a:rPr lang="en-US" sz="2000" dirty="0"/>
              <a:t>Assets                   Liabilities</a:t>
            </a:r>
          </a:p>
          <a:p>
            <a:pPr marL="0" indent="0">
              <a:buNone/>
            </a:pPr>
            <a:r>
              <a:rPr lang="en-US" sz="2000" dirty="0"/>
              <a:t>                                           </a:t>
            </a:r>
            <a:r>
              <a:rPr lang="en-US" sz="2000" i="1" dirty="0"/>
              <a:t>Currency in circulation +$100M</a:t>
            </a:r>
          </a:p>
          <a:p>
            <a:pPr marL="0" indent="0">
              <a:buNone/>
            </a:pPr>
            <a:r>
              <a:rPr lang="en-US" sz="2000" i="1" dirty="0"/>
              <a:t>                                           Reserves                     -$100M</a:t>
            </a:r>
          </a:p>
        </p:txBody>
      </p:sp>
      <p:cxnSp>
        <p:nvCxnSpPr>
          <p:cNvPr id="5" name="Straight Connector 4">
            <a:extLst>
              <a:ext uri="{FF2B5EF4-FFF2-40B4-BE49-F238E27FC236}">
                <a16:creationId xmlns:a16="http://schemas.microsoft.com/office/drawing/2014/main" id="{26851C73-F345-4453-85C3-21CBDBA93A70}"/>
              </a:ext>
            </a:extLst>
          </p:cNvPr>
          <p:cNvCxnSpPr/>
          <p:nvPr/>
        </p:nvCxnSpPr>
        <p:spPr>
          <a:xfrm>
            <a:off x="1143000" y="3200400"/>
            <a:ext cx="6248400" cy="0"/>
          </a:xfrm>
          <a:prstGeom prst="line">
            <a:avLst/>
          </a:prstGeom>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6968D6FD-2D04-4E85-B93B-781F651B661B}"/>
              </a:ext>
            </a:extLst>
          </p:cNvPr>
          <p:cNvCxnSpPr/>
          <p:nvPr/>
        </p:nvCxnSpPr>
        <p:spPr>
          <a:xfrm>
            <a:off x="3276600" y="2667000"/>
            <a:ext cx="0" cy="1828800"/>
          </a:xfrm>
          <a:prstGeom prst="line">
            <a:avLst/>
          </a:prstGeom>
          <a:ln/>
        </p:spPr>
        <p:style>
          <a:lnRef idx="2">
            <a:schemeClr val="dk1"/>
          </a:lnRef>
          <a:fillRef idx="0">
            <a:schemeClr val="dk1"/>
          </a:fillRef>
          <a:effectRef idx="1">
            <a:schemeClr val="dk1"/>
          </a:effectRef>
          <a:fontRef idx="minor">
            <a:schemeClr val="tx1"/>
          </a:fontRef>
        </p:style>
      </p:cxnSp>
      <p:sp>
        <p:nvSpPr>
          <p:cNvPr id="6" name="Content Placeholder 2">
            <a:extLst>
              <a:ext uri="{FF2B5EF4-FFF2-40B4-BE49-F238E27FC236}">
                <a16:creationId xmlns:a16="http://schemas.microsoft.com/office/drawing/2014/main" id="{285A4112-1537-4AA4-8824-863A1B60EC70}"/>
              </a:ext>
            </a:extLst>
          </p:cNvPr>
          <p:cNvSpPr txBox="1">
            <a:spLocks/>
          </p:cNvSpPr>
          <p:nvPr/>
        </p:nvSpPr>
        <p:spPr>
          <a:xfrm>
            <a:off x="609600" y="4802910"/>
            <a:ext cx="8229600" cy="216376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a:lstStyle>
          <a:p>
            <a:r>
              <a:rPr lang="en-US" sz="2000"/>
              <a:t>The net effect on the monetary liabilities of the Fed is a wash; </a:t>
            </a:r>
          </a:p>
          <a:p>
            <a:pPr lvl="1"/>
            <a:r>
              <a:rPr lang="en-US" sz="2000" b="1"/>
              <a:t>the monetary base is unaffected </a:t>
            </a:r>
            <a:r>
              <a:rPr lang="en-US" sz="2000"/>
              <a:t>by </a:t>
            </a:r>
            <a:r>
              <a:rPr lang="en-US" sz="2000" i="1"/>
              <a:t>the public’s increased desire for cash. </a:t>
            </a:r>
          </a:p>
          <a:p>
            <a:endParaRPr lang="en-US" dirty="0"/>
          </a:p>
        </p:txBody>
      </p:sp>
    </p:spTree>
    <p:extLst>
      <p:ext uri="{BB962C8B-B14F-4D97-AF65-F5344CB8AC3E}">
        <p14:creationId xmlns:p14="http://schemas.microsoft.com/office/powerpoint/2010/main" val="1652497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BD38-A73A-444D-875A-F38B8B537C4D}"/>
              </a:ext>
            </a:extLst>
          </p:cNvPr>
          <p:cNvSpPr>
            <a:spLocks noGrp="1"/>
          </p:cNvSpPr>
          <p:nvPr>
            <p:ph type="title"/>
          </p:nvPr>
        </p:nvSpPr>
        <p:spPr/>
        <p:txBody>
          <a:bodyPr/>
          <a:lstStyle/>
          <a:p>
            <a:r>
              <a:rPr lang="en-US" dirty="0"/>
              <a:t>Shifts from Deposits into Currency </a:t>
            </a:r>
            <a:r>
              <a:rPr lang="en-US" sz="2000" b="0" dirty="0"/>
              <a:t>(5 of 5)</a:t>
            </a:r>
            <a:endParaRPr lang="en-US" dirty="0"/>
          </a:p>
        </p:txBody>
      </p:sp>
      <p:sp>
        <p:nvSpPr>
          <p:cNvPr id="5" name="Content Placeholder 4">
            <a:extLst>
              <a:ext uri="{FF2B5EF4-FFF2-40B4-BE49-F238E27FC236}">
                <a16:creationId xmlns:a16="http://schemas.microsoft.com/office/drawing/2014/main" id="{03D2391E-F612-44DF-B5E8-8B6EB81FA290}"/>
              </a:ext>
            </a:extLst>
          </p:cNvPr>
          <p:cNvSpPr>
            <a:spLocks noGrp="1"/>
          </p:cNvSpPr>
          <p:nvPr>
            <p:ph idx="1"/>
          </p:nvPr>
        </p:nvSpPr>
        <p:spPr>
          <a:xfrm>
            <a:off x="450273" y="2819400"/>
            <a:ext cx="8229600" cy="2163763"/>
          </a:xfrm>
        </p:spPr>
        <p:txBody>
          <a:bodyPr/>
          <a:lstStyle/>
          <a:p>
            <a:r>
              <a:rPr lang="en-US" sz="2000" b="1" dirty="0">
                <a:solidFill>
                  <a:schemeClr val="accent5"/>
                </a:solidFill>
              </a:rPr>
              <a:t>Random fluctuations of reserves can occur as a result of random shifts into currency and out of deposits, and vice versa. </a:t>
            </a:r>
          </a:p>
          <a:p>
            <a:r>
              <a:rPr lang="en-US" sz="2000" b="1" dirty="0">
                <a:solidFill>
                  <a:schemeClr val="accent5"/>
                </a:solidFill>
              </a:rPr>
              <a:t>The same is </a:t>
            </a:r>
            <a:r>
              <a:rPr lang="en-US" sz="2000" b="1" u="sng" dirty="0">
                <a:solidFill>
                  <a:schemeClr val="accent5"/>
                </a:solidFill>
              </a:rPr>
              <a:t>NOT true </a:t>
            </a:r>
            <a:r>
              <a:rPr lang="en-US" sz="2000" b="1" dirty="0">
                <a:solidFill>
                  <a:schemeClr val="accent5"/>
                </a:solidFill>
              </a:rPr>
              <a:t>for the monetary base, making it a more </a:t>
            </a:r>
            <a:r>
              <a:rPr lang="en-US" sz="2000" b="1" u="sng" dirty="0">
                <a:solidFill>
                  <a:schemeClr val="accent5"/>
                </a:solidFill>
              </a:rPr>
              <a:t>stable</a:t>
            </a:r>
            <a:r>
              <a:rPr lang="en-US" sz="2000" b="1" dirty="0">
                <a:solidFill>
                  <a:schemeClr val="accent5"/>
                </a:solidFill>
              </a:rPr>
              <a:t> variable and more controllable by the Fed</a:t>
            </a:r>
            <a:r>
              <a:rPr lang="en-US" b="1" dirty="0">
                <a:solidFill>
                  <a:schemeClr val="accent5"/>
                </a:solidFill>
              </a:rPr>
              <a:t>.</a:t>
            </a:r>
          </a:p>
          <a:p>
            <a:endParaRPr lang="en-US" dirty="0"/>
          </a:p>
        </p:txBody>
      </p:sp>
    </p:spTree>
    <p:extLst>
      <p:ext uri="{BB962C8B-B14F-4D97-AF65-F5344CB8AC3E}">
        <p14:creationId xmlns:p14="http://schemas.microsoft.com/office/powerpoint/2010/main" val="4204429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9181E81-229F-4EE7-8BD6-F0ED932063E3}"/>
              </a:ext>
            </a:extLst>
          </p:cNvPr>
          <p:cNvSpPr>
            <a:spLocks noGrp="1"/>
          </p:cNvSpPr>
          <p:nvPr>
            <p:ph type="title"/>
          </p:nvPr>
        </p:nvSpPr>
        <p:spPr/>
        <p:txBody>
          <a:bodyPr/>
          <a:lstStyle/>
          <a:p>
            <a:r>
              <a:rPr lang="en-US" dirty="0"/>
              <a:t>Open Market Purchase from the Nonbank Public </a:t>
            </a:r>
            <a:r>
              <a:rPr lang="en-US" sz="2000" b="0" dirty="0"/>
              <a:t>(1 of 2)</a:t>
            </a:r>
            <a:endParaRPr lang="en-US" dirty="0"/>
          </a:p>
        </p:txBody>
      </p:sp>
      <p:sp>
        <p:nvSpPr>
          <p:cNvPr id="3" name="Content Placeholder 2">
            <a:extLst>
              <a:ext uri="{FF2B5EF4-FFF2-40B4-BE49-F238E27FC236}">
                <a16:creationId xmlns:a16="http://schemas.microsoft.com/office/drawing/2014/main" id="{8ED57F46-8CF7-41D4-8F6A-8CC03F097908}"/>
              </a:ext>
            </a:extLst>
          </p:cNvPr>
          <p:cNvSpPr>
            <a:spLocks noGrp="1"/>
          </p:cNvSpPr>
          <p:nvPr>
            <p:ph idx="1"/>
          </p:nvPr>
        </p:nvSpPr>
        <p:spPr/>
        <p:txBody>
          <a:bodyPr/>
          <a:lstStyle/>
          <a:p>
            <a:pPr marL="0" indent="0">
              <a:buNone/>
            </a:pPr>
            <a:r>
              <a:rPr lang="en-US" dirty="0"/>
              <a:t>       </a:t>
            </a:r>
            <a:r>
              <a:rPr lang="en-US" sz="1800" b="1" dirty="0"/>
              <a:t>Banking System                                         Federal Reserve</a:t>
            </a:r>
          </a:p>
          <a:p>
            <a:pPr marL="0" indent="0">
              <a:buNone/>
            </a:pPr>
            <a:r>
              <a:rPr lang="en-US" sz="1400" dirty="0"/>
              <a:t>                Asset           Liabilities                                                          Asset       Liabilities</a:t>
            </a:r>
          </a:p>
          <a:p>
            <a:pPr marL="0" indent="0">
              <a:buNone/>
            </a:pPr>
            <a:r>
              <a:rPr lang="en-US" sz="1400" dirty="0"/>
              <a:t>Reserves +$100M   Checkable Deposits +$100M             Securities +$100M  Reserves +$100M</a:t>
            </a:r>
          </a:p>
          <a:p>
            <a:pPr marL="0" indent="0">
              <a:buNone/>
            </a:pPr>
            <a:endParaRPr lang="en-US" dirty="0"/>
          </a:p>
          <a:p>
            <a:pPr marL="0" indent="0">
              <a:buNone/>
            </a:pPr>
            <a:endParaRPr lang="en-US" dirty="0"/>
          </a:p>
          <a:p>
            <a:pPr marL="0" indent="0">
              <a:buNone/>
            </a:pPr>
            <a:endParaRPr lang="en-US" dirty="0"/>
          </a:p>
        </p:txBody>
      </p:sp>
      <p:sp>
        <p:nvSpPr>
          <p:cNvPr id="13" name="Content Placeholder 12">
            <a:extLst>
              <a:ext uri="{FF2B5EF4-FFF2-40B4-BE49-F238E27FC236}">
                <a16:creationId xmlns:a16="http://schemas.microsoft.com/office/drawing/2014/main" id="{31FCEFD4-E0E5-4C29-959A-BFA4865737E1}"/>
              </a:ext>
            </a:extLst>
          </p:cNvPr>
          <p:cNvSpPr>
            <a:spLocks noGrp="1"/>
          </p:cNvSpPr>
          <p:nvPr>
            <p:ph idx="13"/>
          </p:nvPr>
        </p:nvSpPr>
        <p:spPr/>
        <p:txBody>
          <a:bodyPr/>
          <a:lstStyle/>
          <a:p>
            <a:r>
              <a:rPr lang="en-US" sz="2000" dirty="0">
                <a:ea typeface="ヒラギノ角ゴ Pro W3" charset="-128"/>
              </a:rPr>
              <a:t>Person selling bonds to the Fed deposits the Fed’</a:t>
            </a:r>
            <a:r>
              <a:rPr lang="en-US" altLang="ja-JP" sz="2000" dirty="0">
                <a:ea typeface="ヒラギノ角ゴ Pro W3" charset="-128"/>
              </a:rPr>
              <a:t>s check in the bank</a:t>
            </a:r>
          </a:p>
          <a:p>
            <a:r>
              <a:rPr lang="en-US" sz="2000" dirty="0">
                <a:ea typeface="ヒラギノ角ゴ Pro W3" charset="-128"/>
              </a:rPr>
              <a:t>Identical result as the purchase from a bank</a:t>
            </a:r>
            <a:endParaRPr lang="en-US" sz="2000" dirty="0"/>
          </a:p>
          <a:p>
            <a:endParaRPr lang="en-US" dirty="0"/>
          </a:p>
        </p:txBody>
      </p:sp>
      <p:cxnSp>
        <p:nvCxnSpPr>
          <p:cNvPr id="5" name="Straight Connector 4">
            <a:extLst>
              <a:ext uri="{FF2B5EF4-FFF2-40B4-BE49-F238E27FC236}">
                <a16:creationId xmlns:a16="http://schemas.microsoft.com/office/drawing/2014/main" id="{1B65A4C1-79B6-4C1C-9178-8C1E63D31D91}"/>
              </a:ext>
            </a:extLst>
          </p:cNvPr>
          <p:cNvCxnSpPr/>
          <p:nvPr/>
        </p:nvCxnSpPr>
        <p:spPr>
          <a:xfrm>
            <a:off x="609600" y="2362200"/>
            <a:ext cx="3733800" cy="0"/>
          </a:xfrm>
          <a:prstGeom prst="line">
            <a:avLst/>
          </a:prstGeom>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24FE1D6C-2194-48CB-AC98-5AE8AB841FD6}"/>
              </a:ext>
            </a:extLst>
          </p:cNvPr>
          <p:cNvCxnSpPr/>
          <p:nvPr/>
        </p:nvCxnSpPr>
        <p:spPr>
          <a:xfrm>
            <a:off x="4800600" y="2362200"/>
            <a:ext cx="3429000" cy="0"/>
          </a:xfrm>
          <a:prstGeom prst="line">
            <a:avLst/>
          </a:prstGeom>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51C8332A-79A0-4093-969C-159E22323168}"/>
              </a:ext>
            </a:extLst>
          </p:cNvPr>
          <p:cNvCxnSpPr/>
          <p:nvPr/>
        </p:nvCxnSpPr>
        <p:spPr>
          <a:xfrm>
            <a:off x="1981200" y="2133600"/>
            <a:ext cx="0" cy="1676400"/>
          </a:xfrm>
          <a:prstGeom prst="line">
            <a:avLst/>
          </a:prstGeom>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A8E03BB0-27AA-4235-8722-A8454B541D1D}"/>
              </a:ext>
            </a:extLst>
          </p:cNvPr>
          <p:cNvCxnSpPr/>
          <p:nvPr/>
        </p:nvCxnSpPr>
        <p:spPr>
          <a:xfrm>
            <a:off x="6477000" y="2133600"/>
            <a:ext cx="0" cy="160020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02971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D4B91-4656-4308-A00B-BE2B305C8746}"/>
              </a:ext>
            </a:extLst>
          </p:cNvPr>
          <p:cNvSpPr>
            <a:spLocks noGrp="1"/>
          </p:cNvSpPr>
          <p:nvPr>
            <p:ph type="title"/>
          </p:nvPr>
        </p:nvSpPr>
        <p:spPr/>
        <p:txBody>
          <a:bodyPr/>
          <a:lstStyle/>
          <a:p>
            <a:r>
              <a:rPr lang="en-US" dirty="0"/>
              <a:t>Open Market Purchase from the Nonbank Public</a:t>
            </a:r>
            <a:r>
              <a:rPr lang="en-US" b="0" dirty="0"/>
              <a:t> </a:t>
            </a:r>
            <a:r>
              <a:rPr lang="en-US" sz="2000" b="0" dirty="0"/>
              <a:t>(2 of 2)</a:t>
            </a:r>
            <a:endParaRPr lang="en-US" dirty="0"/>
          </a:p>
        </p:txBody>
      </p:sp>
      <p:sp>
        <p:nvSpPr>
          <p:cNvPr id="3" name="Content Placeholder 2">
            <a:extLst>
              <a:ext uri="{FF2B5EF4-FFF2-40B4-BE49-F238E27FC236}">
                <a16:creationId xmlns:a16="http://schemas.microsoft.com/office/drawing/2014/main" id="{C31E384E-B9AC-402E-BA8A-0F0F0A6F1196}"/>
              </a:ext>
            </a:extLst>
          </p:cNvPr>
          <p:cNvSpPr>
            <a:spLocks noGrp="1"/>
          </p:cNvSpPr>
          <p:nvPr>
            <p:ph idx="1"/>
          </p:nvPr>
        </p:nvSpPr>
        <p:spPr/>
        <p:txBody>
          <a:bodyPr/>
          <a:lstStyle/>
          <a:p>
            <a:pPr marL="0" indent="0">
              <a:buNone/>
            </a:pPr>
            <a:r>
              <a:rPr lang="en-US" sz="1400" dirty="0"/>
              <a:t>             </a:t>
            </a:r>
            <a:r>
              <a:rPr lang="en-US" sz="1800" b="1" dirty="0"/>
              <a:t>Nonbank Public                                       Federal Reserve</a:t>
            </a:r>
          </a:p>
          <a:p>
            <a:pPr marL="0" indent="0">
              <a:buNone/>
            </a:pPr>
            <a:r>
              <a:rPr lang="en-US" sz="1400" dirty="0"/>
              <a:t>                Asset           Liabilities                                          Asset                    Liabilities</a:t>
            </a:r>
          </a:p>
          <a:p>
            <a:pPr marL="0" indent="0">
              <a:buNone/>
            </a:pPr>
            <a:r>
              <a:rPr lang="en-US" sz="1400" dirty="0"/>
              <a:t>Securities -$100M                                                  Securities +$100M     Currency in circulation +$100M</a:t>
            </a:r>
          </a:p>
          <a:p>
            <a:pPr marL="0" indent="0">
              <a:buNone/>
            </a:pPr>
            <a:r>
              <a:rPr lang="en-US" sz="1400" dirty="0"/>
              <a:t>Currency +$100M</a:t>
            </a:r>
          </a:p>
        </p:txBody>
      </p:sp>
      <p:sp>
        <p:nvSpPr>
          <p:cNvPr id="4" name="Content Placeholder 3">
            <a:extLst>
              <a:ext uri="{FF2B5EF4-FFF2-40B4-BE49-F238E27FC236}">
                <a16:creationId xmlns:a16="http://schemas.microsoft.com/office/drawing/2014/main" id="{F404DC46-C19A-4522-B932-C624BAC200FC}"/>
              </a:ext>
            </a:extLst>
          </p:cNvPr>
          <p:cNvSpPr>
            <a:spLocks noGrp="1"/>
          </p:cNvSpPr>
          <p:nvPr>
            <p:ph idx="13"/>
          </p:nvPr>
        </p:nvSpPr>
        <p:spPr/>
        <p:txBody>
          <a:bodyPr/>
          <a:lstStyle/>
          <a:p>
            <a:r>
              <a:rPr lang="en-US" sz="1800" dirty="0">
                <a:ea typeface="ヒラギノ角ゴ Pro W3" charset="-128"/>
              </a:rPr>
              <a:t>The person selling the bonds cashes the Fed’</a:t>
            </a:r>
            <a:r>
              <a:rPr lang="en-US" altLang="ja-JP" sz="1800" dirty="0">
                <a:ea typeface="ヒラギノ角ゴ Pro W3" charset="-128"/>
              </a:rPr>
              <a:t>s check</a:t>
            </a:r>
          </a:p>
          <a:p>
            <a:r>
              <a:rPr lang="en-US" sz="1800" dirty="0">
                <a:ea typeface="ヒラギノ角ゴ Pro W3" charset="-128"/>
              </a:rPr>
              <a:t>Reserves are unchanged</a:t>
            </a:r>
          </a:p>
          <a:p>
            <a:r>
              <a:rPr lang="en-US" sz="1800" dirty="0">
                <a:ea typeface="ヒラギノ角ゴ Pro W3" charset="-128"/>
              </a:rPr>
              <a:t>Currency in circulation increases by the amount of the open market purchase</a:t>
            </a:r>
          </a:p>
          <a:p>
            <a:r>
              <a:rPr lang="en-US" sz="1800" dirty="0">
                <a:ea typeface="ヒラギノ角ゴ Pro W3" charset="-128"/>
              </a:rPr>
              <a:t>Monetary base increases by the amount of the open market purchase</a:t>
            </a:r>
            <a:endParaRPr lang="en-US" sz="1800" dirty="0"/>
          </a:p>
          <a:p>
            <a:endParaRPr lang="en-US" dirty="0"/>
          </a:p>
        </p:txBody>
      </p:sp>
      <p:cxnSp>
        <p:nvCxnSpPr>
          <p:cNvPr id="7" name="Straight Connector 6">
            <a:extLst>
              <a:ext uri="{FF2B5EF4-FFF2-40B4-BE49-F238E27FC236}">
                <a16:creationId xmlns:a16="http://schemas.microsoft.com/office/drawing/2014/main" id="{75A4709F-0980-4C7C-870D-1E5E6440B22D}"/>
              </a:ext>
            </a:extLst>
          </p:cNvPr>
          <p:cNvCxnSpPr/>
          <p:nvPr/>
        </p:nvCxnSpPr>
        <p:spPr>
          <a:xfrm flipH="1">
            <a:off x="228600" y="2362200"/>
            <a:ext cx="3352800" cy="0"/>
          </a:xfrm>
          <a:prstGeom prst="line">
            <a:avLst/>
          </a:prstGeom>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80C1D079-D8B4-415E-82A9-8B74714E7161}"/>
              </a:ext>
            </a:extLst>
          </p:cNvPr>
          <p:cNvCxnSpPr/>
          <p:nvPr/>
        </p:nvCxnSpPr>
        <p:spPr>
          <a:xfrm>
            <a:off x="1981200" y="1981200"/>
            <a:ext cx="0" cy="1371600"/>
          </a:xfrm>
          <a:prstGeom prst="line">
            <a:avLst/>
          </a:prstGeom>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43A60F8B-6DC0-4505-A8E8-781D7F0482D4}"/>
              </a:ext>
            </a:extLst>
          </p:cNvPr>
          <p:cNvCxnSpPr/>
          <p:nvPr/>
        </p:nvCxnSpPr>
        <p:spPr>
          <a:xfrm flipH="1">
            <a:off x="4343400" y="2286000"/>
            <a:ext cx="4419600" cy="0"/>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2A0DF4C0-C275-44B4-9325-5907795D8552}"/>
              </a:ext>
            </a:extLst>
          </p:cNvPr>
          <p:cNvCxnSpPr/>
          <p:nvPr/>
        </p:nvCxnSpPr>
        <p:spPr>
          <a:xfrm>
            <a:off x="6019800" y="1828800"/>
            <a:ext cx="0" cy="175260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56328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r>
              <a:rPr lang="en-US" sz="2000" b="0" dirty="0"/>
              <a:t>(1 of 2)</a:t>
            </a:r>
            <a:endParaRPr lang="en-US" b="0" dirty="0"/>
          </a:p>
        </p:txBody>
      </p:sp>
      <p:sp>
        <p:nvSpPr>
          <p:cNvPr id="3" name="Content Placeholder 2"/>
          <p:cNvSpPr>
            <a:spLocks noGrp="1"/>
          </p:cNvSpPr>
          <p:nvPr>
            <p:ph idx="1"/>
          </p:nvPr>
        </p:nvSpPr>
        <p:spPr/>
        <p:txBody>
          <a:bodyPr/>
          <a:lstStyle/>
          <a:p>
            <a:r>
              <a:rPr lang="en-US" sz="2000" dirty="0">
                <a:ea typeface="ヒラギノ角ゴ Pro W3" charset="-128"/>
              </a:rPr>
              <a:t>List and describe the “three players” that influence the money supply.</a:t>
            </a:r>
          </a:p>
          <a:p>
            <a:r>
              <a:rPr lang="en-US" sz="2000" dirty="0">
                <a:ea typeface="ヒラギノ角ゴ Pro W3" charset="-128"/>
              </a:rPr>
              <a:t>Classify the factors affecting the Federal Reserve’s assets and liabilities.</a:t>
            </a:r>
          </a:p>
          <a:p>
            <a:r>
              <a:rPr lang="en-US" sz="2000" dirty="0">
                <a:ea typeface="ヒラギノ角ゴ Pro W3" charset="-128"/>
              </a:rPr>
              <a:t>Identify the factors that affect the monetary base and discuss their effects on the Federal Reserve’s balance sheet.</a:t>
            </a:r>
          </a:p>
          <a:p>
            <a:r>
              <a:rPr lang="en-US" sz="2000" dirty="0">
                <a:ea typeface="ヒラギノ角ゴ Pro W3" charset="-128"/>
              </a:rPr>
              <a:t>Explain and illustrate the deposit creation process using T-accounts.</a:t>
            </a:r>
            <a:endParaRPr lang="en-US" sz="2000" dirty="0"/>
          </a:p>
        </p:txBody>
      </p:sp>
    </p:spTree>
    <p:extLst>
      <p:ext uri="{BB962C8B-B14F-4D97-AF65-F5344CB8AC3E}">
        <p14:creationId xmlns:p14="http://schemas.microsoft.com/office/powerpoint/2010/main" val="3553329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Market Purchase: Summary</a:t>
            </a:r>
          </a:p>
        </p:txBody>
      </p:sp>
      <p:sp>
        <p:nvSpPr>
          <p:cNvPr id="3" name="Content Placeholder 2"/>
          <p:cNvSpPr>
            <a:spLocks noGrp="1"/>
          </p:cNvSpPr>
          <p:nvPr>
            <p:ph idx="1"/>
          </p:nvPr>
        </p:nvSpPr>
        <p:spPr/>
        <p:txBody>
          <a:bodyPr/>
          <a:lstStyle/>
          <a:p>
            <a:r>
              <a:rPr lang="en-US" sz="2000" dirty="0">
                <a:ea typeface="ヒラギノ角ゴ Pro W3" charset="-128"/>
              </a:rPr>
              <a:t>The effect of an open market purchase </a:t>
            </a:r>
            <a:r>
              <a:rPr lang="en-US" sz="2000" b="1" dirty="0">
                <a:ea typeface="ヒラギノ角ゴ Pro W3" charset="-128"/>
              </a:rPr>
              <a:t>on reserves</a:t>
            </a:r>
            <a:r>
              <a:rPr lang="en-US" sz="2000" dirty="0">
                <a:ea typeface="ヒラギノ角ゴ Pro W3" charset="-128"/>
              </a:rPr>
              <a:t> depends on whether the seller of the bonds </a:t>
            </a:r>
            <a:r>
              <a:rPr lang="en-US" sz="2000" b="1" dirty="0">
                <a:ea typeface="ヒラギノ角ゴ Pro W3" charset="-128"/>
              </a:rPr>
              <a:t>keeps the proceeds from the sale in currency or in deposits</a:t>
            </a:r>
            <a:r>
              <a:rPr lang="en-US" sz="2000" dirty="0">
                <a:ea typeface="ヒラギノ角ゴ Pro W3" charset="-128"/>
              </a:rPr>
              <a:t>.</a:t>
            </a:r>
          </a:p>
          <a:p>
            <a:r>
              <a:rPr lang="en-US" sz="2000" dirty="0">
                <a:ea typeface="ヒラギノ角ゴ Pro W3" charset="-128"/>
              </a:rPr>
              <a:t>The effect of an open market purchase on the </a:t>
            </a:r>
            <a:r>
              <a:rPr lang="en-US" sz="2000" b="1" dirty="0">
                <a:ea typeface="ヒラギノ角ゴ Pro W3" charset="-128"/>
              </a:rPr>
              <a:t>monetary base </a:t>
            </a:r>
            <a:r>
              <a:rPr lang="en-US" sz="2000" dirty="0">
                <a:ea typeface="ヒラギノ角ゴ Pro W3" charset="-128"/>
              </a:rPr>
              <a:t>always increases the </a:t>
            </a:r>
            <a:r>
              <a:rPr lang="en-US" sz="2000" b="1" dirty="0">
                <a:ea typeface="ヒラギノ角ゴ Pro W3" charset="-128"/>
              </a:rPr>
              <a:t>monetary base by the amount of the purchase</a:t>
            </a:r>
            <a:r>
              <a:rPr lang="en-US" sz="2000" dirty="0">
                <a:ea typeface="ヒラギノ角ゴ Pro W3" charset="-128"/>
              </a:rPr>
              <a:t>.</a:t>
            </a:r>
            <a:endParaRPr lang="en-US" sz="2000" dirty="0"/>
          </a:p>
        </p:txBody>
      </p:sp>
    </p:spTree>
    <p:extLst>
      <p:ext uri="{BB962C8B-B14F-4D97-AF65-F5344CB8AC3E}">
        <p14:creationId xmlns:p14="http://schemas.microsoft.com/office/powerpoint/2010/main" val="3553329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704B-AC70-4BAD-AF9D-9E1BC8D4A20B}"/>
              </a:ext>
            </a:extLst>
          </p:cNvPr>
          <p:cNvSpPr>
            <a:spLocks noGrp="1"/>
          </p:cNvSpPr>
          <p:nvPr>
            <p:ph type="title"/>
          </p:nvPr>
        </p:nvSpPr>
        <p:spPr/>
        <p:txBody>
          <a:bodyPr/>
          <a:lstStyle/>
          <a:p>
            <a:r>
              <a:rPr lang="en-US" dirty="0">
                <a:ea typeface="ヒラギノ角ゴ Pro W3" charset="-128"/>
              </a:rPr>
              <a:t>Loans to Financial Institutions </a:t>
            </a:r>
            <a:r>
              <a:rPr lang="en-US" sz="2000" b="0" dirty="0">
                <a:ea typeface="ヒラギノ角ゴ Pro W3" charset="-128"/>
              </a:rPr>
              <a:t>(1 of 3)</a:t>
            </a:r>
            <a:endParaRPr lang="en-US" sz="2000" b="0" dirty="0"/>
          </a:p>
        </p:txBody>
      </p:sp>
      <p:sp>
        <p:nvSpPr>
          <p:cNvPr id="3" name="Content Placeholder 2">
            <a:extLst>
              <a:ext uri="{FF2B5EF4-FFF2-40B4-BE49-F238E27FC236}">
                <a16:creationId xmlns:a16="http://schemas.microsoft.com/office/drawing/2014/main" id="{21AC1525-B7BD-4F19-A195-D94326141138}"/>
              </a:ext>
            </a:extLst>
          </p:cNvPr>
          <p:cNvSpPr>
            <a:spLocks noGrp="1"/>
          </p:cNvSpPr>
          <p:nvPr>
            <p:ph idx="1"/>
          </p:nvPr>
        </p:nvSpPr>
        <p:spPr/>
        <p:txBody>
          <a:bodyPr/>
          <a:lstStyle/>
          <a:p>
            <a:r>
              <a:rPr lang="en-US" sz="2000" dirty="0"/>
              <a:t>We have seen how changes in the monetary base occur as a result of open market operations. </a:t>
            </a:r>
          </a:p>
          <a:p>
            <a:r>
              <a:rPr lang="en-US" sz="2000" dirty="0"/>
              <a:t>However, the monetary base is also affected when the Fed makes a loan to a financial institution. </a:t>
            </a:r>
          </a:p>
          <a:p>
            <a:r>
              <a:rPr lang="en-US" sz="2000" dirty="0"/>
              <a:t>When the Fed makes a $100 million loan to the First National Bank, the bank is credited with $100 million of reserves from the proceeds of the loan. </a:t>
            </a:r>
          </a:p>
          <a:p>
            <a:endParaRPr lang="en-US" sz="2000" dirty="0"/>
          </a:p>
          <a:p>
            <a:endParaRPr lang="en-US" sz="2000" dirty="0"/>
          </a:p>
          <a:p>
            <a:endParaRPr lang="en-US" dirty="0"/>
          </a:p>
        </p:txBody>
      </p:sp>
    </p:spTree>
    <p:extLst>
      <p:ext uri="{BB962C8B-B14F-4D97-AF65-F5344CB8AC3E}">
        <p14:creationId xmlns:p14="http://schemas.microsoft.com/office/powerpoint/2010/main" val="3637886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F562-7BA5-45F0-A759-5A4C5FF9CACB}"/>
              </a:ext>
            </a:extLst>
          </p:cNvPr>
          <p:cNvSpPr>
            <a:spLocks noGrp="1"/>
          </p:cNvSpPr>
          <p:nvPr>
            <p:ph type="title"/>
          </p:nvPr>
        </p:nvSpPr>
        <p:spPr/>
        <p:txBody>
          <a:bodyPr/>
          <a:lstStyle/>
          <a:p>
            <a:r>
              <a:rPr lang="en-US" dirty="0">
                <a:ea typeface="ヒラギノ角ゴ Pro W3" charset="-128"/>
              </a:rPr>
              <a:t>Loans to Financial Institutions </a:t>
            </a:r>
            <a:r>
              <a:rPr lang="en-US" sz="2000" b="0" dirty="0">
                <a:ea typeface="ヒラギノ角ゴ Pro W3" charset="-128"/>
              </a:rPr>
              <a:t>(2 of 3)</a:t>
            </a:r>
            <a:endParaRPr lang="en-US" dirty="0"/>
          </a:p>
        </p:txBody>
      </p:sp>
      <p:sp>
        <p:nvSpPr>
          <p:cNvPr id="3" name="Content Placeholder 2">
            <a:extLst>
              <a:ext uri="{FF2B5EF4-FFF2-40B4-BE49-F238E27FC236}">
                <a16:creationId xmlns:a16="http://schemas.microsoft.com/office/drawing/2014/main" id="{7BC6DE7E-F653-47CD-B18D-E5807E1ECB6B}"/>
              </a:ext>
            </a:extLst>
          </p:cNvPr>
          <p:cNvSpPr>
            <a:spLocks noGrp="1"/>
          </p:cNvSpPr>
          <p:nvPr>
            <p:ph idx="1"/>
          </p:nvPr>
        </p:nvSpPr>
        <p:spPr/>
        <p:txBody>
          <a:bodyPr/>
          <a:lstStyle/>
          <a:p>
            <a:pPr marL="0" indent="0">
              <a:buNone/>
            </a:pPr>
            <a:r>
              <a:rPr lang="en-US" b="1" dirty="0"/>
              <a:t>                      Banking System</a:t>
            </a:r>
          </a:p>
          <a:p>
            <a:pPr marL="0" indent="0">
              <a:buNone/>
            </a:pPr>
            <a:r>
              <a:rPr lang="en-US" sz="2000" dirty="0"/>
              <a:t>          Asset                                   Liabilities</a:t>
            </a:r>
          </a:p>
          <a:p>
            <a:pPr marL="0" indent="0">
              <a:buNone/>
            </a:pPr>
            <a:r>
              <a:rPr lang="en-US" sz="2000" i="1" dirty="0"/>
              <a:t>Reserve +$100M                      Loans  +$100M</a:t>
            </a:r>
          </a:p>
          <a:p>
            <a:pPr marL="0" indent="0">
              <a:buNone/>
            </a:pPr>
            <a:r>
              <a:rPr lang="en-US" sz="2000" i="1" dirty="0"/>
              <a:t>                                                 (Borrowed Reserves)</a:t>
            </a:r>
          </a:p>
          <a:p>
            <a:pPr marL="0" indent="0">
              <a:buNone/>
            </a:pPr>
            <a:endParaRPr lang="en-US" dirty="0"/>
          </a:p>
          <a:p>
            <a:pPr marL="0" indent="0">
              <a:buNone/>
            </a:pPr>
            <a:r>
              <a:rPr lang="en-US" b="1" dirty="0"/>
              <a:t>                           Federal Reserve</a:t>
            </a:r>
          </a:p>
          <a:p>
            <a:pPr marL="0" indent="0">
              <a:buNone/>
            </a:pPr>
            <a:r>
              <a:rPr lang="en-US" dirty="0"/>
              <a:t>             </a:t>
            </a:r>
            <a:r>
              <a:rPr lang="en-US" sz="2000" dirty="0"/>
              <a:t>Asset                                 Liabilities</a:t>
            </a:r>
          </a:p>
          <a:p>
            <a:pPr marL="0" indent="0">
              <a:buNone/>
            </a:pPr>
            <a:r>
              <a:rPr lang="en-US" sz="2000" i="1" dirty="0"/>
              <a:t>    Discount Loans  +$100M            Reserves +$100M</a:t>
            </a:r>
          </a:p>
          <a:p>
            <a:pPr marL="0" indent="0">
              <a:buNone/>
            </a:pPr>
            <a:r>
              <a:rPr lang="en-US" dirty="0"/>
              <a:t>     </a:t>
            </a:r>
          </a:p>
        </p:txBody>
      </p:sp>
      <p:cxnSp>
        <p:nvCxnSpPr>
          <p:cNvPr id="5" name="Straight Connector 4">
            <a:extLst>
              <a:ext uri="{FF2B5EF4-FFF2-40B4-BE49-F238E27FC236}">
                <a16:creationId xmlns:a16="http://schemas.microsoft.com/office/drawing/2014/main" id="{1200F5E6-C197-4B9D-A385-1A509EC2221A}"/>
              </a:ext>
            </a:extLst>
          </p:cNvPr>
          <p:cNvCxnSpPr>
            <a:cxnSpLocks/>
          </p:cNvCxnSpPr>
          <p:nvPr/>
        </p:nvCxnSpPr>
        <p:spPr>
          <a:xfrm>
            <a:off x="533400" y="2438400"/>
            <a:ext cx="5562600" cy="0"/>
          </a:xfrm>
          <a:prstGeom prst="line">
            <a:avLst/>
          </a:prstGeom>
          <a:ln/>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518D87B6-5350-4B85-B948-206DBA119F18}"/>
              </a:ext>
            </a:extLst>
          </p:cNvPr>
          <p:cNvCxnSpPr/>
          <p:nvPr/>
        </p:nvCxnSpPr>
        <p:spPr>
          <a:xfrm>
            <a:off x="3429000" y="1981200"/>
            <a:ext cx="0" cy="1676400"/>
          </a:xfrm>
          <a:prstGeom prst="line">
            <a:avLst/>
          </a:prstGeom>
          <a:ln/>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7ED8E40B-095B-4D70-ABE3-321AD1B31B36}"/>
              </a:ext>
            </a:extLst>
          </p:cNvPr>
          <p:cNvCxnSpPr/>
          <p:nvPr/>
        </p:nvCxnSpPr>
        <p:spPr>
          <a:xfrm>
            <a:off x="838200" y="5105400"/>
            <a:ext cx="6400800" cy="0"/>
          </a:xfrm>
          <a:prstGeom prst="line">
            <a:avLst/>
          </a:prstGeom>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66CBA173-531C-45EC-85AF-FDD59A8E3018}"/>
              </a:ext>
            </a:extLst>
          </p:cNvPr>
          <p:cNvCxnSpPr/>
          <p:nvPr/>
        </p:nvCxnSpPr>
        <p:spPr>
          <a:xfrm>
            <a:off x="4038600" y="4800600"/>
            <a:ext cx="0" cy="114300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957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Loans to Financial Institutions </a:t>
            </a:r>
            <a:r>
              <a:rPr lang="en-US" sz="2000" b="0" dirty="0">
                <a:ea typeface="ヒラギノ角ゴ Pro W3" charset="-128"/>
              </a:rPr>
              <a:t>(3 of 3)</a:t>
            </a:r>
            <a:endParaRPr lang="en-US" dirty="0"/>
          </a:p>
        </p:txBody>
      </p:sp>
      <p:sp>
        <p:nvSpPr>
          <p:cNvPr id="3" name="Content Placeholder 2"/>
          <p:cNvSpPr>
            <a:spLocks noGrp="1"/>
          </p:cNvSpPr>
          <p:nvPr>
            <p:ph idx="1"/>
          </p:nvPr>
        </p:nvSpPr>
        <p:spPr>
          <a:xfrm>
            <a:off x="457200" y="1524000"/>
            <a:ext cx="8153400" cy="4775199"/>
          </a:xfrm>
        </p:spPr>
        <p:txBody>
          <a:bodyPr/>
          <a:lstStyle/>
          <a:p>
            <a:r>
              <a:rPr lang="en-US" sz="2000" dirty="0">
                <a:ea typeface="ヒラギノ角ゴ Pro W3" charset="-128"/>
              </a:rPr>
              <a:t>Monetary liabilities of the Fed have increased by $100. Monetary base also increases by this amount.</a:t>
            </a:r>
          </a:p>
          <a:p>
            <a:r>
              <a:rPr lang="en-US" sz="2000" dirty="0"/>
              <a:t>However, if a bank pays off a loan from the Fed, the T-accounts of the banking system and the Fed are as follows:</a:t>
            </a:r>
          </a:p>
          <a:p>
            <a:endParaRPr lang="en-US" sz="2000" dirty="0"/>
          </a:p>
          <a:p>
            <a:pPr marL="0" indent="0">
              <a:buNone/>
            </a:pPr>
            <a:r>
              <a:rPr lang="en-US" sz="2000" dirty="0"/>
              <a:t>         </a:t>
            </a:r>
            <a:r>
              <a:rPr lang="en-US" sz="2000" b="1" dirty="0"/>
              <a:t>Banking System                                     Federal Reserve</a:t>
            </a:r>
          </a:p>
          <a:p>
            <a:pPr marL="0" indent="0">
              <a:buNone/>
            </a:pPr>
            <a:r>
              <a:rPr lang="en-US" sz="2000" dirty="0"/>
              <a:t>  </a:t>
            </a:r>
            <a:r>
              <a:rPr lang="en-US" sz="1800" dirty="0"/>
              <a:t>Assets                  Liabilities                      Assets                 Liabilities</a:t>
            </a:r>
          </a:p>
          <a:p>
            <a:pPr marL="0" indent="0">
              <a:buNone/>
            </a:pPr>
            <a:r>
              <a:rPr lang="en-US" sz="1800" i="1" dirty="0"/>
              <a:t>Reserve -$100M   Borrowed Reserve     Discount Loans    Reserves </a:t>
            </a:r>
          </a:p>
          <a:p>
            <a:pPr marL="0" indent="0">
              <a:buNone/>
            </a:pPr>
            <a:r>
              <a:rPr lang="en-US" sz="1800" i="1" dirty="0"/>
              <a:t>                              -$100M                       -$100M                -$100M</a:t>
            </a:r>
          </a:p>
          <a:p>
            <a:endParaRPr lang="en-US" sz="2000" dirty="0"/>
          </a:p>
        </p:txBody>
      </p:sp>
      <p:cxnSp>
        <p:nvCxnSpPr>
          <p:cNvPr id="5" name="Straight Connector 4">
            <a:extLst>
              <a:ext uri="{FF2B5EF4-FFF2-40B4-BE49-F238E27FC236}">
                <a16:creationId xmlns:a16="http://schemas.microsoft.com/office/drawing/2014/main" id="{2DB5260E-AF84-43B3-A851-E25255F5856A}"/>
              </a:ext>
            </a:extLst>
          </p:cNvPr>
          <p:cNvCxnSpPr/>
          <p:nvPr/>
        </p:nvCxnSpPr>
        <p:spPr>
          <a:xfrm>
            <a:off x="609600" y="4419600"/>
            <a:ext cx="3733800" cy="0"/>
          </a:xfrm>
          <a:prstGeom prst="line">
            <a:avLst/>
          </a:prstGeom>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095A05AE-EACF-4A09-A356-AA6FED3BED2A}"/>
              </a:ext>
            </a:extLst>
          </p:cNvPr>
          <p:cNvCxnSpPr/>
          <p:nvPr/>
        </p:nvCxnSpPr>
        <p:spPr>
          <a:xfrm>
            <a:off x="2209800" y="4114800"/>
            <a:ext cx="0" cy="1676400"/>
          </a:xfrm>
          <a:prstGeom prst="line">
            <a:avLst/>
          </a:prstGeom>
          <a:ln/>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B31A71CC-9643-4AD7-AD79-7A10FDCFEB1C}"/>
              </a:ext>
            </a:extLst>
          </p:cNvPr>
          <p:cNvCxnSpPr/>
          <p:nvPr/>
        </p:nvCxnSpPr>
        <p:spPr>
          <a:xfrm>
            <a:off x="4572000" y="4419600"/>
            <a:ext cx="3733800" cy="0"/>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9832D54D-CD4D-4887-BDEC-9B4E957EC425}"/>
              </a:ext>
            </a:extLst>
          </p:cNvPr>
          <p:cNvCxnSpPr/>
          <p:nvPr/>
        </p:nvCxnSpPr>
        <p:spPr>
          <a:xfrm>
            <a:off x="6172200" y="4191000"/>
            <a:ext cx="0" cy="160020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85183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Factors That Affect the Monetary Base</a:t>
            </a:r>
          </a:p>
        </p:txBody>
      </p:sp>
      <p:sp>
        <p:nvSpPr>
          <p:cNvPr id="3" name="Content Placeholder 2"/>
          <p:cNvSpPr>
            <a:spLocks noGrp="1"/>
          </p:cNvSpPr>
          <p:nvPr>
            <p:ph idx="1"/>
          </p:nvPr>
        </p:nvSpPr>
        <p:spPr/>
        <p:txBody>
          <a:bodyPr/>
          <a:lstStyle/>
          <a:p>
            <a:r>
              <a:rPr lang="en-US" dirty="0">
                <a:ea typeface="ヒラギノ角ゴ Pro W3" charset="-128"/>
              </a:rPr>
              <a:t>Float</a:t>
            </a:r>
          </a:p>
          <a:p>
            <a:r>
              <a:rPr lang="en-US" dirty="0">
                <a:ea typeface="ヒラギノ角ゴ Pro W3" charset="-128"/>
              </a:rPr>
              <a:t>Treasury deposits at the Federal Reserve</a:t>
            </a:r>
          </a:p>
          <a:p>
            <a:r>
              <a:rPr lang="en-US" dirty="0">
                <a:ea typeface="ヒラギノ角ゴ Pro W3" charset="-128"/>
              </a:rPr>
              <a:t>Interventions in the foreign exchange market</a:t>
            </a:r>
            <a:endParaRPr lang="en-US" dirty="0"/>
          </a:p>
        </p:txBody>
      </p:sp>
    </p:spTree>
    <p:extLst>
      <p:ext uri="{BB962C8B-B14F-4D97-AF65-F5344CB8AC3E}">
        <p14:creationId xmlns:p14="http://schemas.microsoft.com/office/powerpoint/2010/main" val="3553329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Overview of the Fed’</a:t>
            </a:r>
            <a:r>
              <a:rPr lang="en-US" altLang="ja-JP" dirty="0">
                <a:ea typeface="ヒラギノ角ゴ Pro W3" charset="-128"/>
              </a:rPr>
              <a:t>s Ability to Control the Monetary Base</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Open market operations are controlled by the Fed.</a:t>
            </a:r>
          </a:p>
          <a:p>
            <a:r>
              <a:rPr lang="en-US" sz="2000" dirty="0">
                <a:ea typeface="ヒラギノ角ゴ Pro W3" charset="-128"/>
              </a:rPr>
              <a:t>The Fed cannot determine the amount of borrowing by banks from the Fed.</a:t>
            </a:r>
          </a:p>
          <a:p>
            <a:r>
              <a:rPr lang="en-US" sz="2000" dirty="0">
                <a:ea typeface="ヒラギノ角ゴ Pro W3" charset="-128"/>
              </a:rPr>
              <a:t>Split the monetary base into two components</a:t>
            </a:r>
            <a:r>
              <a:rPr lang="en-US" dirty="0">
                <a:ea typeface="ヒラギノ角ゴ Pro W3" charset="-128"/>
              </a:rPr>
              <a:t>:</a:t>
            </a:r>
          </a:p>
          <a:p>
            <a:pPr lvl="1" algn="ctr">
              <a:spcBef>
                <a:spcPct val="40000"/>
              </a:spcBef>
              <a:buNone/>
            </a:pPr>
            <a:r>
              <a:rPr lang="en-US" dirty="0">
                <a:ea typeface="ヒラギノ角ゴ Pro W3" charset="-128"/>
              </a:rPr>
              <a:t> </a:t>
            </a:r>
            <a:r>
              <a:rPr lang="en-US" i="1" dirty="0" err="1">
                <a:ea typeface="ヒラギノ角ゴ Pro W3" charset="-128"/>
              </a:rPr>
              <a:t>MB</a:t>
            </a:r>
            <a:r>
              <a:rPr lang="en-US" i="1" baseline="-25000" dirty="0" err="1">
                <a:ea typeface="ヒラギノ角ゴ Pro W3" charset="-128"/>
              </a:rPr>
              <a:t>n</a:t>
            </a:r>
            <a:r>
              <a:rPr lang="en-US" i="1" dirty="0">
                <a:ea typeface="ヒラギノ角ゴ Pro W3" charset="-128"/>
              </a:rPr>
              <a:t>= MB − BR </a:t>
            </a:r>
          </a:p>
          <a:p>
            <a:r>
              <a:rPr lang="en-US" sz="2000" dirty="0">
                <a:ea typeface="ヒラギノ角ゴ Pro W3" charset="-128"/>
              </a:rPr>
              <a:t>The money supply is positively related to both the non-borrowed monetary base </a:t>
            </a:r>
            <a:r>
              <a:rPr lang="en-US" sz="2000" i="1" dirty="0" err="1">
                <a:ea typeface="ヒラギノ角ゴ Pro W3" charset="-128"/>
              </a:rPr>
              <a:t>MB</a:t>
            </a:r>
            <a:r>
              <a:rPr lang="en-US" sz="2000" i="1" baseline="-25000" dirty="0" err="1">
                <a:ea typeface="ヒラギノ角ゴ Pro W3" charset="-128"/>
              </a:rPr>
              <a:t>n</a:t>
            </a:r>
            <a:r>
              <a:rPr lang="en-US" sz="2000" dirty="0">
                <a:ea typeface="ヒラギノ角ゴ Pro W3" charset="-128"/>
              </a:rPr>
              <a:t> and  to the level of borrowed reserves, </a:t>
            </a:r>
            <a:r>
              <a:rPr lang="en-US" sz="2000" i="1" dirty="0">
                <a:ea typeface="ヒラギノ角ゴ Pro W3" charset="-128"/>
              </a:rPr>
              <a:t>BR,</a:t>
            </a:r>
            <a:r>
              <a:rPr lang="en-US" sz="2000" dirty="0">
                <a:ea typeface="ヒラギノ角ゴ Pro W3" charset="-128"/>
              </a:rPr>
              <a:t> from </a:t>
            </a:r>
            <a:br>
              <a:rPr lang="en-US" sz="2000" dirty="0">
                <a:ea typeface="ヒラギノ角ゴ Pro W3" charset="-128"/>
              </a:rPr>
            </a:br>
            <a:r>
              <a:rPr lang="en-US" sz="2000" dirty="0">
                <a:ea typeface="ヒラギノ角ゴ Pro W3" charset="-128"/>
              </a:rPr>
              <a:t>the Fed.</a:t>
            </a:r>
            <a:endParaRPr lang="en-US" sz="1800" dirty="0"/>
          </a:p>
        </p:txBody>
      </p:sp>
    </p:spTree>
    <p:extLst>
      <p:ext uri="{BB962C8B-B14F-4D97-AF65-F5344CB8AC3E}">
        <p14:creationId xmlns:p14="http://schemas.microsoft.com/office/powerpoint/2010/main" val="3553329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03D9-1DCC-4249-9EC4-4C968067CD59}"/>
              </a:ext>
            </a:extLst>
          </p:cNvPr>
          <p:cNvSpPr>
            <a:spLocks noGrp="1"/>
          </p:cNvSpPr>
          <p:nvPr>
            <p:ph type="title"/>
          </p:nvPr>
        </p:nvSpPr>
        <p:spPr/>
        <p:txBody>
          <a:bodyPr/>
          <a:lstStyle/>
          <a:p>
            <a:r>
              <a:rPr lang="en-US" dirty="0"/>
              <a:t>List of Primary Dealers</a:t>
            </a:r>
          </a:p>
        </p:txBody>
      </p:sp>
      <p:pic>
        <p:nvPicPr>
          <p:cNvPr id="5" name="Content Placeholder 4">
            <a:extLst>
              <a:ext uri="{FF2B5EF4-FFF2-40B4-BE49-F238E27FC236}">
                <a16:creationId xmlns:a16="http://schemas.microsoft.com/office/drawing/2014/main" id="{784B12ED-1E98-4A77-BD24-856E185724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12652"/>
            <a:ext cx="8229600" cy="4885501"/>
          </a:xfrm>
        </p:spPr>
      </p:pic>
    </p:spTree>
    <p:extLst>
      <p:ext uri="{BB962C8B-B14F-4D97-AF65-F5344CB8AC3E}">
        <p14:creationId xmlns:p14="http://schemas.microsoft.com/office/powerpoint/2010/main" val="3478094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CF0D-2863-4A16-9B10-199FC8877AB3}"/>
              </a:ext>
            </a:extLst>
          </p:cNvPr>
          <p:cNvSpPr>
            <a:spLocks noGrp="1"/>
          </p:cNvSpPr>
          <p:nvPr>
            <p:ph type="title"/>
          </p:nvPr>
        </p:nvSpPr>
        <p:spPr/>
        <p:txBody>
          <a:bodyPr/>
          <a:lstStyle/>
          <a:p>
            <a:r>
              <a:rPr lang="en-US" dirty="0"/>
              <a:t>Multiple Deposit Creation: A Simple Model</a:t>
            </a:r>
            <a:r>
              <a:rPr lang="en-US" b="0" dirty="0"/>
              <a:t> </a:t>
            </a:r>
            <a:r>
              <a:rPr lang="en-US" sz="2000" b="0" dirty="0"/>
              <a:t>(1 of 3)</a:t>
            </a:r>
            <a:endParaRPr lang="en-US" dirty="0"/>
          </a:p>
        </p:txBody>
      </p:sp>
      <p:sp>
        <p:nvSpPr>
          <p:cNvPr id="3" name="Content Placeholder 2">
            <a:extLst>
              <a:ext uri="{FF2B5EF4-FFF2-40B4-BE49-F238E27FC236}">
                <a16:creationId xmlns:a16="http://schemas.microsoft.com/office/drawing/2014/main" id="{E6689D86-E8F0-4642-87B4-F8F8A434F499}"/>
              </a:ext>
            </a:extLst>
          </p:cNvPr>
          <p:cNvSpPr>
            <a:spLocks noGrp="1"/>
          </p:cNvSpPr>
          <p:nvPr>
            <p:ph idx="1"/>
          </p:nvPr>
        </p:nvSpPr>
        <p:spPr/>
        <p:txBody>
          <a:bodyPr/>
          <a:lstStyle/>
          <a:p>
            <a:r>
              <a:rPr lang="en-US" sz="2000" dirty="0"/>
              <a:t>When the Fed supplies the banking system with $1 of additional reserves, deposits </a:t>
            </a:r>
            <a:r>
              <a:rPr lang="en-US" sz="2000" i="1" dirty="0"/>
              <a:t>increase</a:t>
            </a:r>
            <a:r>
              <a:rPr lang="en-US" sz="2000" dirty="0"/>
              <a:t> by a </a:t>
            </a:r>
            <a:r>
              <a:rPr lang="en-US" sz="2000" u="sng" dirty="0"/>
              <a:t>multiple of this amount</a:t>
            </a:r>
            <a:r>
              <a:rPr lang="en-US" sz="2000" dirty="0"/>
              <a:t>—a process called </a:t>
            </a:r>
            <a:r>
              <a:rPr lang="en-US" sz="2000" b="1" dirty="0"/>
              <a:t>multiple deposit creation</a:t>
            </a:r>
            <a:r>
              <a:rPr lang="en-US" sz="2000" dirty="0"/>
              <a:t>.</a:t>
            </a:r>
          </a:p>
          <a:p>
            <a:r>
              <a:rPr lang="en-US" sz="2000" dirty="0"/>
              <a:t>Here we to analyze what the </a:t>
            </a:r>
            <a:r>
              <a:rPr lang="en-US" sz="2000" u="sng" dirty="0"/>
              <a:t>bank will do with these additional reserves</a:t>
            </a:r>
            <a:r>
              <a:rPr lang="en-US" sz="2000" dirty="0"/>
              <a:t>, assume that the bank does not want to </a:t>
            </a:r>
            <a:r>
              <a:rPr lang="en-US" sz="2000" b="1" dirty="0"/>
              <a:t>hold excess reserves </a:t>
            </a:r>
            <a:r>
              <a:rPr lang="en-US" sz="2000" dirty="0"/>
              <a:t>because it </a:t>
            </a:r>
            <a:r>
              <a:rPr lang="en-US" sz="2000" i="1" dirty="0"/>
              <a:t>earns little interest on them</a:t>
            </a:r>
            <a:r>
              <a:rPr lang="en-US" sz="2000" dirty="0"/>
              <a:t>.</a:t>
            </a:r>
          </a:p>
          <a:p>
            <a:r>
              <a:rPr lang="en-US" sz="2000" dirty="0"/>
              <a:t>In this example, after a Fed’s Open Market Purchase, because the bank </a:t>
            </a:r>
            <a:r>
              <a:rPr lang="en-US" sz="2000" b="1" dirty="0"/>
              <a:t>has no increase in its checkable deposits</a:t>
            </a:r>
            <a:r>
              <a:rPr lang="en-US" sz="2000" dirty="0"/>
              <a:t>, </a:t>
            </a:r>
            <a:r>
              <a:rPr lang="en-US" sz="2000" u="sng" dirty="0"/>
              <a:t>required reserves remain the same.</a:t>
            </a:r>
          </a:p>
          <a:p>
            <a:endParaRPr lang="en-US" sz="2000" dirty="0"/>
          </a:p>
          <a:p>
            <a:endParaRPr lang="en-US" dirty="0"/>
          </a:p>
          <a:p>
            <a:endParaRPr lang="en-US" dirty="0"/>
          </a:p>
        </p:txBody>
      </p:sp>
    </p:spTree>
    <p:extLst>
      <p:ext uri="{BB962C8B-B14F-4D97-AF65-F5344CB8AC3E}">
        <p14:creationId xmlns:p14="http://schemas.microsoft.com/office/powerpoint/2010/main" val="771430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Deposit Creation: A Simple Model</a:t>
            </a:r>
            <a:r>
              <a:rPr lang="en-US" b="0" dirty="0"/>
              <a:t> </a:t>
            </a:r>
            <a:r>
              <a:rPr lang="en-US" sz="2000" b="0" dirty="0"/>
              <a:t>(2 of 3)</a:t>
            </a:r>
            <a:endParaRPr lang="en-US" dirty="0"/>
          </a:p>
        </p:txBody>
      </p:sp>
      <p:sp>
        <p:nvSpPr>
          <p:cNvPr id="3" name="Content Placeholder 2"/>
          <p:cNvSpPr>
            <a:spLocks noGrp="1"/>
          </p:cNvSpPr>
          <p:nvPr>
            <p:ph idx="1"/>
          </p:nvPr>
        </p:nvSpPr>
        <p:spPr>
          <a:xfrm>
            <a:off x="457200" y="1600201"/>
            <a:ext cx="8229600" cy="417286"/>
          </a:xfrm>
        </p:spPr>
        <p:txBody>
          <a:bodyPr/>
          <a:lstStyle/>
          <a:p>
            <a:pPr marL="0" indent="0">
              <a:spcBef>
                <a:spcPct val="50000"/>
              </a:spcBef>
              <a:buNone/>
            </a:pPr>
            <a:r>
              <a:rPr lang="en-US" b="1" dirty="0"/>
              <a:t>Deposit Creation: Single Bank</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37844886"/>
              </p:ext>
            </p:extLst>
          </p:nvPr>
        </p:nvGraphicFramePr>
        <p:xfrm>
          <a:off x="435429" y="2115438"/>
          <a:ext cx="3603171" cy="1569720"/>
        </p:xfrm>
        <a:graphic>
          <a:graphicData uri="http://schemas.openxmlformats.org/drawingml/2006/table">
            <a:tbl>
              <a:tblPr firstRow="1">
                <a:tableStyleId>{2D5ABB26-0587-4C30-8999-92F81FD0307C}</a:tableStyleId>
              </a:tblPr>
              <a:tblGrid>
                <a:gridCol w="1219200">
                  <a:extLst>
                    <a:ext uri="{9D8B030D-6E8A-4147-A177-3AD203B41FA5}">
                      <a16:colId xmlns:a16="http://schemas.microsoft.com/office/drawing/2014/main" val="20000"/>
                    </a:ext>
                  </a:extLst>
                </a:gridCol>
                <a:gridCol w="778193">
                  <a:extLst>
                    <a:ext uri="{9D8B030D-6E8A-4147-A177-3AD203B41FA5}">
                      <a16:colId xmlns:a16="http://schemas.microsoft.com/office/drawing/2014/main" val="20001"/>
                    </a:ext>
                  </a:extLst>
                </a:gridCol>
                <a:gridCol w="930593">
                  <a:extLst>
                    <a:ext uri="{9D8B030D-6E8A-4147-A177-3AD203B41FA5}">
                      <a16:colId xmlns:a16="http://schemas.microsoft.com/office/drawing/2014/main" val="20002"/>
                    </a:ext>
                  </a:extLst>
                </a:gridCol>
                <a:gridCol w="675185">
                  <a:extLst>
                    <a:ext uri="{9D8B030D-6E8A-4147-A177-3AD203B41FA5}">
                      <a16:colId xmlns:a16="http://schemas.microsoft.com/office/drawing/2014/main" val="20003"/>
                    </a:ext>
                  </a:extLst>
                </a:gridCol>
              </a:tblGrid>
              <a:tr h="370840">
                <a:tc>
                  <a:txBody>
                    <a:bodyPr/>
                    <a:lstStyle/>
                    <a:p>
                      <a:pPr algn="r"/>
                      <a:r>
                        <a:rPr kumimoji="0" lang="en-US" sz="1200" b="1" i="0" u="none" strike="noStrike" cap="none" normalizeH="0" baseline="0" dirty="0">
                          <a:ln>
                            <a:noFill/>
                          </a:ln>
                          <a:solidFill>
                            <a:schemeClr val="tx1"/>
                          </a:solidFill>
                          <a:effectLst/>
                          <a:latin typeface="+mn-lt"/>
                          <a:ea typeface="ヒラギノ角ゴ Pro W3" charset="-128"/>
                        </a:rPr>
                        <a:t>First National Bank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mn-lt"/>
                        </a:rPr>
                        <a:t>Blank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mn-lt"/>
                        </a:rPr>
                        <a:t>Blank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mn-lt"/>
                        </a:rPr>
                        <a:t>Blank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0" lang="en-US" sz="1200" b="1" i="0" u="none" strike="noStrike" cap="none" normalizeH="0" baseline="0" dirty="0">
                          <a:ln>
                            <a:noFill/>
                          </a:ln>
                          <a:solidFill>
                            <a:schemeClr val="tx1"/>
                          </a:solidFill>
                          <a:effectLst/>
                          <a:latin typeface="+mn-lt"/>
                          <a:ea typeface="ヒラギノ角ゴ Pro W3" charset="-128"/>
                        </a:rPr>
                        <a:t>Assets</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bg1"/>
                          </a:solidFill>
                          <a:latin typeface="+mn-lt"/>
                        </a:rPr>
                        <a:t>Blank</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200" b="1" i="0" u="none" strike="noStrike" cap="none" normalizeH="0" baseline="0" dirty="0">
                          <a:ln>
                            <a:noFill/>
                          </a:ln>
                          <a:solidFill>
                            <a:schemeClr val="tx1"/>
                          </a:solidFill>
                          <a:effectLst/>
                          <a:latin typeface="+mn-lt"/>
                          <a:ea typeface="ヒラギノ角ゴ Pro W3" charset="-128"/>
                        </a:rPr>
                        <a:t>Liabilities</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bg1"/>
                          </a:solidFill>
                          <a:latin typeface="+mn-lt"/>
                        </a:rPr>
                        <a:t>Blank</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Securities</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−$100m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mn-lt"/>
                          <a:ea typeface="ヒラギノ角ゴ Pro W3" charset="-128"/>
                        </a:rPr>
                        <a:t>Reserves</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+$100m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97474305"/>
              </p:ext>
            </p:extLst>
          </p:nvPr>
        </p:nvGraphicFramePr>
        <p:xfrm>
          <a:off x="4592319" y="2057400"/>
          <a:ext cx="4399281" cy="1940560"/>
        </p:xfrm>
        <a:graphic>
          <a:graphicData uri="http://schemas.openxmlformats.org/drawingml/2006/table">
            <a:tbl>
              <a:tblPr firstRow="1">
                <a:tableStyleId>{2D5ABB26-0587-4C30-8999-92F81FD0307C}</a:tableStyleId>
              </a:tblPr>
              <a:tblGrid>
                <a:gridCol w="1293177">
                  <a:extLst>
                    <a:ext uri="{9D8B030D-6E8A-4147-A177-3AD203B41FA5}">
                      <a16:colId xmlns:a16="http://schemas.microsoft.com/office/drawing/2014/main" val="20000"/>
                    </a:ext>
                  </a:extLst>
                </a:gridCol>
                <a:gridCol w="778193">
                  <a:extLst>
                    <a:ext uri="{9D8B030D-6E8A-4147-A177-3AD203B41FA5}">
                      <a16:colId xmlns:a16="http://schemas.microsoft.com/office/drawing/2014/main" val="20001"/>
                    </a:ext>
                  </a:extLst>
                </a:gridCol>
                <a:gridCol w="1549718">
                  <a:extLst>
                    <a:ext uri="{9D8B030D-6E8A-4147-A177-3AD203B41FA5}">
                      <a16:colId xmlns:a16="http://schemas.microsoft.com/office/drawing/2014/main" val="20002"/>
                    </a:ext>
                  </a:extLst>
                </a:gridCol>
                <a:gridCol w="778193">
                  <a:extLst>
                    <a:ext uri="{9D8B030D-6E8A-4147-A177-3AD203B41FA5}">
                      <a16:colId xmlns:a16="http://schemas.microsoft.com/office/drawing/2014/main" val="20003"/>
                    </a:ext>
                  </a:extLst>
                </a:gridCol>
              </a:tblGrid>
              <a:tr h="370840">
                <a:tc>
                  <a:txBody>
                    <a:bodyPr/>
                    <a:lstStyle/>
                    <a:p>
                      <a:pPr algn="r"/>
                      <a:r>
                        <a:rPr kumimoji="0" lang="en-US" sz="1200" b="1" i="0" u="none" strike="noStrike" cap="none" normalizeH="0" baseline="0" dirty="0">
                          <a:ln>
                            <a:noFill/>
                          </a:ln>
                          <a:solidFill>
                            <a:schemeClr val="tx1"/>
                          </a:solidFill>
                          <a:effectLst/>
                          <a:latin typeface="+mn-lt"/>
                          <a:ea typeface="ヒラギノ角ゴ Pro W3" charset="-128"/>
                        </a:rPr>
                        <a:t>First National Bank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mn-lt"/>
                        </a:rPr>
                        <a:t>Blank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0" lang="en-US" sz="1200" b="1" i="0" u="none" strike="noStrike" cap="none" normalizeH="0" baseline="0" dirty="0">
                          <a:ln>
                            <a:noFill/>
                          </a:ln>
                          <a:solidFill>
                            <a:schemeClr val="tx1"/>
                          </a:solidFill>
                          <a:effectLst/>
                          <a:latin typeface="+mn-lt"/>
                          <a:ea typeface="ヒラギノ角ゴ Pro W3" charset="-128"/>
                        </a:rPr>
                        <a:t>Assets</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bg1"/>
                          </a:solidFill>
                          <a:latin typeface="+mn-lt"/>
                        </a:rPr>
                        <a:t>Blank</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200" b="1" i="0" u="none" strike="noStrike" cap="none" normalizeH="0" baseline="0" dirty="0">
                          <a:ln>
                            <a:noFill/>
                          </a:ln>
                          <a:solidFill>
                            <a:schemeClr val="tx1"/>
                          </a:solidFill>
                          <a:effectLst/>
                          <a:latin typeface="+mn-lt"/>
                          <a:ea typeface="ヒラギノ角ゴ Pro W3" charset="-128"/>
                        </a:rPr>
                        <a:t>Liabilities</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bg1"/>
                          </a:solidFill>
                          <a:latin typeface="+mn-lt"/>
                        </a:rPr>
                        <a:t>Blank</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Securities</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−$100m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Checkable deposits</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+$100m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mn-lt"/>
                          <a:ea typeface="ヒラギノ角ゴ Pro W3" charset="-128"/>
                        </a:rPr>
                        <a:t>Reserves</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+$100m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Loans</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+$100m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Content Placeholder 3"/>
          <p:cNvSpPr>
            <a:spLocks noGrp="1"/>
          </p:cNvSpPr>
          <p:nvPr>
            <p:ph idx="13"/>
          </p:nvPr>
        </p:nvSpPr>
        <p:spPr>
          <a:xfrm>
            <a:off x="457200" y="4114800"/>
            <a:ext cx="4434114" cy="2184400"/>
          </a:xfrm>
        </p:spPr>
        <p:txBody>
          <a:bodyPr/>
          <a:lstStyle/>
          <a:p>
            <a:pPr>
              <a:spcBef>
                <a:spcPct val="50000"/>
              </a:spcBef>
              <a:buFont typeface="Arial" charset="0"/>
              <a:buChar char="•"/>
            </a:pPr>
            <a:r>
              <a:rPr lang="en-US" sz="2000" dirty="0"/>
              <a:t>Excess reserves increase</a:t>
            </a:r>
          </a:p>
          <a:p>
            <a:pPr>
              <a:spcBef>
                <a:spcPct val="50000"/>
              </a:spcBef>
              <a:buFont typeface="Arial" charset="0"/>
              <a:buChar char="•"/>
            </a:pPr>
            <a:r>
              <a:rPr lang="en-US" sz="2000" dirty="0"/>
              <a:t>Bank loans out the excess reserves</a:t>
            </a:r>
          </a:p>
          <a:p>
            <a:pPr>
              <a:spcBef>
                <a:spcPct val="50000"/>
              </a:spcBef>
              <a:buFont typeface="Arial" charset="0"/>
              <a:buChar char="•"/>
            </a:pPr>
            <a:r>
              <a:rPr lang="en-US" sz="2000" dirty="0"/>
              <a:t>Creates a checking account</a:t>
            </a:r>
          </a:p>
          <a:p>
            <a:pPr>
              <a:spcBef>
                <a:spcPct val="50000"/>
              </a:spcBef>
              <a:buFont typeface="Arial" charset="0"/>
              <a:buChar char="•"/>
            </a:pPr>
            <a:r>
              <a:rPr lang="en-US" sz="2000" dirty="0"/>
              <a:t>Borrower makes purchases</a:t>
            </a:r>
          </a:p>
          <a:p>
            <a:pPr>
              <a:spcBef>
                <a:spcPct val="50000"/>
              </a:spcBef>
              <a:buFont typeface="Arial" charset="0"/>
              <a:buChar char="•"/>
            </a:pPr>
            <a:r>
              <a:rPr lang="en-US" sz="2000" dirty="0"/>
              <a:t>The Money supply has increased</a:t>
            </a:r>
          </a:p>
        </p:txBody>
      </p:sp>
      <p:graphicFrame>
        <p:nvGraphicFramePr>
          <p:cNvPr id="11" name="Table 10"/>
          <p:cNvGraphicFramePr>
            <a:graphicFrameLocks noGrp="1"/>
          </p:cNvGraphicFramePr>
          <p:nvPr>
            <p:extLst>
              <p:ext uri="{D42A27DB-BD31-4B8C-83A1-F6EECF244321}">
                <p14:modId xmlns:p14="http://schemas.microsoft.com/office/powerpoint/2010/main" val="1549864214"/>
              </p:ext>
            </p:extLst>
          </p:nvPr>
        </p:nvGraphicFramePr>
        <p:xfrm>
          <a:off x="5257800" y="4450080"/>
          <a:ext cx="3603171" cy="1569720"/>
        </p:xfrm>
        <a:graphic>
          <a:graphicData uri="http://schemas.openxmlformats.org/drawingml/2006/table">
            <a:tbl>
              <a:tblPr firstRow="1">
                <a:tableStyleId>{2D5ABB26-0587-4C30-8999-92F81FD0307C}</a:tableStyleId>
              </a:tblPr>
              <a:tblGrid>
                <a:gridCol w="1219200">
                  <a:extLst>
                    <a:ext uri="{9D8B030D-6E8A-4147-A177-3AD203B41FA5}">
                      <a16:colId xmlns:a16="http://schemas.microsoft.com/office/drawing/2014/main" val="20000"/>
                    </a:ext>
                  </a:extLst>
                </a:gridCol>
                <a:gridCol w="778193">
                  <a:extLst>
                    <a:ext uri="{9D8B030D-6E8A-4147-A177-3AD203B41FA5}">
                      <a16:colId xmlns:a16="http://schemas.microsoft.com/office/drawing/2014/main" val="20001"/>
                    </a:ext>
                  </a:extLst>
                </a:gridCol>
                <a:gridCol w="930593">
                  <a:extLst>
                    <a:ext uri="{9D8B030D-6E8A-4147-A177-3AD203B41FA5}">
                      <a16:colId xmlns:a16="http://schemas.microsoft.com/office/drawing/2014/main" val="20002"/>
                    </a:ext>
                  </a:extLst>
                </a:gridCol>
                <a:gridCol w="675185">
                  <a:extLst>
                    <a:ext uri="{9D8B030D-6E8A-4147-A177-3AD203B41FA5}">
                      <a16:colId xmlns:a16="http://schemas.microsoft.com/office/drawing/2014/main" val="20003"/>
                    </a:ext>
                  </a:extLst>
                </a:gridCol>
              </a:tblGrid>
              <a:tr h="370840">
                <a:tc>
                  <a:txBody>
                    <a:bodyPr/>
                    <a:lstStyle/>
                    <a:p>
                      <a:pPr algn="r"/>
                      <a:r>
                        <a:rPr kumimoji="0" lang="en-US" sz="1200" b="1" i="0" u="none" strike="noStrike" cap="none" normalizeH="0" baseline="0" dirty="0">
                          <a:ln>
                            <a:noFill/>
                          </a:ln>
                          <a:solidFill>
                            <a:schemeClr val="tx1"/>
                          </a:solidFill>
                          <a:effectLst/>
                          <a:latin typeface="+mn-lt"/>
                          <a:ea typeface="ヒラギノ角ゴ Pro W3" charset="-128"/>
                        </a:rPr>
                        <a:t>First National Bank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mn-lt"/>
                        </a:rPr>
                        <a:t>Blank</a:t>
                      </a:r>
                      <a:endParaRPr lang="en-US"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0" lang="en-US" sz="1200" b="1" i="0" u="none" strike="noStrike" cap="none" normalizeH="0" baseline="0" dirty="0">
                          <a:ln>
                            <a:noFill/>
                          </a:ln>
                          <a:solidFill>
                            <a:schemeClr val="tx1"/>
                          </a:solidFill>
                          <a:effectLst/>
                          <a:latin typeface="+mn-lt"/>
                          <a:ea typeface="ヒラギノ角ゴ Pro W3" charset="-128"/>
                        </a:rPr>
                        <a:t>Assets</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bg1"/>
                          </a:solidFill>
                          <a:latin typeface="+mn-lt"/>
                        </a:rPr>
                        <a:t>Blank</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200" b="1" i="0" u="none" strike="noStrike" cap="none" normalizeH="0" baseline="0" dirty="0">
                          <a:ln>
                            <a:noFill/>
                          </a:ln>
                          <a:solidFill>
                            <a:schemeClr val="tx1"/>
                          </a:solidFill>
                          <a:effectLst/>
                          <a:latin typeface="+mn-lt"/>
                          <a:ea typeface="ヒラギノ角ゴ Pro W3" charset="-128"/>
                        </a:rPr>
                        <a:t>Liabilities</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bg1"/>
                          </a:solidFill>
                          <a:latin typeface="+mn-lt"/>
                        </a:rPr>
                        <a:t>Blank</a:t>
                      </a:r>
                      <a:endParaRPr lang="en-US" sz="12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Securities</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−$100m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mn-lt"/>
                          <a:ea typeface="ヒラギノ角ゴ Pro W3" charset="-128"/>
                        </a:rPr>
                        <a:t>Reserves</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ea typeface="ヒラギノ角ゴ Pro W3" charset="-128"/>
                        </a:rPr>
                        <a:t>+$100m</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mn-lt"/>
                        </a:rPr>
                        <a:t>Blank</a:t>
                      </a:r>
                      <a:endParaRPr kumimoji="0" lang="en-US" sz="1200" b="0" i="0" u="none" strike="noStrike" cap="none" normalizeH="0" baseline="0" dirty="0">
                        <a:ln>
                          <a:noFill/>
                        </a:ln>
                        <a:solidFill>
                          <a:schemeClr val="tx1"/>
                        </a:solidFill>
                        <a:effectLst/>
                        <a:latin typeface="+mn-lt"/>
                        <a:ea typeface="ヒラギノ角ゴ Pro W3" charset="-128"/>
                      </a:endParaRPr>
                    </a:p>
                  </a:txBody>
                  <a:tcPr marL="91433" marR="91433"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6761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Deposit Creation: A Simple Model</a:t>
            </a:r>
            <a:r>
              <a:rPr lang="en-US" b="0" dirty="0"/>
              <a:t> </a:t>
            </a:r>
            <a:r>
              <a:rPr lang="en-US" sz="2000" b="0" dirty="0"/>
              <a:t>(3 of 3)</a:t>
            </a:r>
            <a:endParaRPr lang="en-US" dirty="0"/>
          </a:p>
        </p:txBody>
      </p:sp>
      <p:sp>
        <p:nvSpPr>
          <p:cNvPr id="10" name="Content Placeholder 9"/>
          <p:cNvSpPr>
            <a:spLocks noGrp="1"/>
          </p:cNvSpPr>
          <p:nvPr>
            <p:ph idx="1"/>
          </p:nvPr>
        </p:nvSpPr>
        <p:spPr>
          <a:xfrm>
            <a:off x="457200" y="1600201"/>
            <a:ext cx="8229600" cy="417286"/>
          </a:xfrm>
        </p:spPr>
        <p:txBody>
          <a:bodyPr/>
          <a:lstStyle/>
          <a:p>
            <a:pPr marL="0" indent="0">
              <a:buNone/>
            </a:pPr>
            <a:r>
              <a:rPr lang="en-US" b="1" dirty="0"/>
              <a:t>Deposit Creation: The Banking System</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56837981"/>
              </p:ext>
            </p:extLst>
          </p:nvPr>
        </p:nvGraphicFramePr>
        <p:xfrm>
          <a:off x="228600" y="2246064"/>
          <a:ext cx="4174989" cy="1259840"/>
        </p:xfrm>
        <a:graphic>
          <a:graphicData uri="http://schemas.openxmlformats.org/drawingml/2006/table">
            <a:tbl>
              <a:tblPr firstRow="1">
                <a:tableStyleId>{2D5ABB26-0587-4C30-8999-92F81FD0307C}</a:tableStyleId>
              </a:tblPr>
              <a:tblGrid>
                <a:gridCol w="1219200">
                  <a:extLst>
                    <a:ext uri="{9D8B030D-6E8A-4147-A177-3AD203B41FA5}">
                      <a16:colId xmlns:a16="http://schemas.microsoft.com/office/drawing/2014/main" val="20000"/>
                    </a:ext>
                  </a:extLst>
                </a:gridCol>
                <a:gridCol w="876618">
                  <a:extLst>
                    <a:ext uri="{9D8B030D-6E8A-4147-A177-3AD203B41FA5}">
                      <a16:colId xmlns:a16="http://schemas.microsoft.com/office/drawing/2014/main" val="20001"/>
                    </a:ext>
                  </a:extLst>
                </a:gridCol>
                <a:gridCol w="1202553">
                  <a:extLst>
                    <a:ext uri="{9D8B030D-6E8A-4147-A177-3AD203B41FA5}">
                      <a16:colId xmlns:a16="http://schemas.microsoft.com/office/drawing/2014/main" val="20002"/>
                    </a:ext>
                  </a:extLst>
                </a:gridCol>
                <a:gridCol w="876618">
                  <a:extLst>
                    <a:ext uri="{9D8B030D-6E8A-4147-A177-3AD203B41FA5}">
                      <a16:colId xmlns:a16="http://schemas.microsoft.com/office/drawing/2014/main" val="20003"/>
                    </a:ext>
                  </a:extLst>
                </a:gridCol>
              </a:tblGrid>
              <a:tr h="370840">
                <a:tc>
                  <a:txBody>
                    <a:bodyPr/>
                    <a:lstStyle/>
                    <a:p>
                      <a:pPr algn="r"/>
                      <a:r>
                        <a:rPr kumimoji="0" lang="en-US" sz="1400" b="1" i="0" u="none" strike="noStrike" cap="none" normalizeH="0" baseline="0" dirty="0">
                          <a:ln>
                            <a:noFill/>
                          </a:ln>
                          <a:solidFill>
                            <a:schemeClr val="tx1"/>
                          </a:solidFill>
                          <a:effectLst/>
                          <a:latin typeface="+mn-lt"/>
                          <a:ea typeface="ヒラギノ角ゴ Pro W3" charset="-128"/>
                        </a:rPr>
                        <a:t>Bank A</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0" lang="en-US" sz="1400" b="1" i="0" u="none" strike="noStrike" cap="none" normalizeH="0" baseline="0" dirty="0">
                          <a:ln>
                            <a:noFill/>
                          </a:ln>
                          <a:solidFill>
                            <a:schemeClr val="tx1"/>
                          </a:solidFill>
                          <a:effectLst/>
                          <a:latin typeface="+mn-lt"/>
                          <a:ea typeface="ヒラギノ角ゴ Pro W3" charset="-128"/>
                        </a:rPr>
                        <a:t>Assets</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mn-lt"/>
                        </a:rPr>
                        <a:t>Blank</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b="1" i="0" u="none" strike="noStrike" cap="none" normalizeH="0" baseline="0" dirty="0">
                          <a:ln>
                            <a:noFill/>
                          </a:ln>
                          <a:solidFill>
                            <a:schemeClr val="tx1"/>
                          </a:solidFill>
                          <a:effectLst/>
                          <a:latin typeface="+mn-lt"/>
                          <a:ea typeface="ヒラギノ角ゴ Pro W3" charset="-128"/>
                        </a:rPr>
                        <a:t>Liabilities</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mn-lt"/>
                        </a:rPr>
                        <a:t>Blank</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Reserves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+$100m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Checkable deposits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+$100m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82432991"/>
              </p:ext>
            </p:extLst>
          </p:nvPr>
        </p:nvGraphicFramePr>
        <p:xfrm>
          <a:off x="4758555" y="2220684"/>
          <a:ext cx="4174989" cy="1630680"/>
        </p:xfrm>
        <a:graphic>
          <a:graphicData uri="http://schemas.openxmlformats.org/drawingml/2006/table">
            <a:tbl>
              <a:tblPr firstRow="1">
                <a:tableStyleId>{2D5ABB26-0587-4C30-8999-92F81FD0307C}</a:tableStyleId>
              </a:tblPr>
              <a:tblGrid>
                <a:gridCol w="1219200">
                  <a:extLst>
                    <a:ext uri="{9D8B030D-6E8A-4147-A177-3AD203B41FA5}">
                      <a16:colId xmlns:a16="http://schemas.microsoft.com/office/drawing/2014/main" val="20000"/>
                    </a:ext>
                  </a:extLst>
                </a:gridCol>
                <a:gridCol w="876618">
                  <a:extLst>
                    <a:ext uri="{9D8B030D-6E8A-4147-A177-3AD203B41FA5}">
                      <a16:colId xmlns:a16="http://schemas.microsoft.com/office/drawing/2014/main" val="20001"/>
                    </a:ext>
                  </a:extLst>
                </a:gridCol>
                <a:gridCol w="1202553">
                  <a:extLst>
                    <a:ext uri="{9D8B030D-6E8A-4147-A177-3AD203B41FA5}">
                      <a16:colId xmlns:a16="http://schemas.microsoft.com/office/drawing/2014/main" val="20002"/>
                    </a:ext>
                  </a:extLst>
                </a:gridCol>
                <a:gridCol w="876618">
                  <a:extLst>
                    <a:ext uri="{9D8B030D-6E8A-4147-A177-3AD203B41FA5}">
                      <a16:colId xmlns:a16="http://schemas.microsoft.com/office/drawing/2014/main" val="20003"/>
                    </a:ext>
                  </a:extLst>
                </a:gridCol>
              </a:tblGrid>
              <a:tr h="370840">
                <a:tc>
                  <a:txBody>
                    <a:bodyPr/>
                    <a:lstStyle/>
                    <a:p>
                      <a:pPr algn="r"/>
                      <a:r>
                        <a:rPr kumimoji="0" lang="en-US" sz="1400" b="1" i="0" u="none" strike="noStrike" cap="none" normalizeH="0" baseline="0" dirty="0">
                          <a:ln>
                            <a:noFill/>
                          </a:ln>
                          <a:solidFill>
                            <a:schemeClr val="tx1"/>
                          </a:solidFill>
                          <a:effectLst/>
                          <a:latin typeface="+mn-lt"/>
                          <a:ea typeface="ヒラギノ角ゴ Pro W3" charset="-128"/>
                        </a:rPr>
                        <a:t>Bank A</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0" lang="en-US" sz="1400" b="1" i="0" u="none" strike="noStrike" cap="none" normalizeH="0" baseline="0" dirty="0">
                          <a:ln>
                            <a:noFill/>
                          </a:ln>
                          <a:solidFill>
                            <a:schemeClr val="tx1"/>
                          </a:solidFill>
                          <a:effectLst/>
                          <a:latin typeface="+mn-lt"/>
                          <a:ea typeface="ヒラギノ角ゴ Pro W3" charset="-128"/>
                        </a:rPr>
                        <a:t>Assets</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mn-lt"/>
                        </a:rPr>
                        <a:t>Blank</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b="1" i="0" u="none" strike="noStrike" cap="none" normalizeH="0" baseline="0" dirty="0">
                          <a:ln>
                            <a:noFill/>
                          </a:ln>
                          <a:solidFill>
                            <a:schemeClr val="tx1"/>
                          </a:solidFill>
                          <a:effectLst/>
                          <a:latin typeface="+mn-lt"/>
                          <a:ea typeface="ヒラギノ角ゴ Pro W3" charset="-128"/>
                        </a:rPr>
                        <a:t>Liabilities</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mn-lt"/>
                        </a:rPr>
                        <a:t>Blank</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Reserves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Checkable deposits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+$100m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Loans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a:solidFill>
                            <a:schemeClr val="bg1"/>
                          </a:solidFill>
                          <a:latin typeface="+mn-lt"/>
                        </a:rPr>
                        <a:t>Blank</a:t>
                      </a:r>
                      <a:endParaRPr kumimoji="0" lang="en-US" sz="1400" b="0" i="0" u="none" strike="noStrike" cap="none" normalizeH="0" baseline="0" dirty="0">
                        <a:ln>
                          <a:noFill/>
                        </a:ln>
                        <a:solidFill>
                          <a:schemeClr val="tx1"/>
                        </a:solidFill>
                        <a:effectLst/>
                        <a:latin typeface="+mn-lt"/>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200" dirty="0">
                          <a:solidFill>
                            <a:schemeClr val="bg1"/>
                          </a:solidFill>
                          <a:latin typeface="+mn-lt"/>
                        </a:rPr>
                        <a:t>Blank</a:t>
                      </a:r>
                      <a:endParaRPr kumimoji="0" lang="en-US" sz="1400" b="0" i="0" u="none" strike="noStrike" cap="none" normalizeH="0" baseline="0" dirty="0">
                        <a:ln>
                          <a:noFill/>
                        </a:ln>
                        <a:solidFill>
                          <a:schemeClr val="tx1"/>
                        </a:solidFill>
                        <a:effectLst/>
                        <a:latin typeface="+mn-lt"/>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0779784"/>
              </p:ext>
            </p:extLst>
          </p:nvPr>
        </p:nvGraphicFramePr>
        <p:xfrm>
          <a:off x="239484" y="4378960"/>
          <a:ext cx="4174989" cy="1259840"/>
        </p:xfrm>
        <a:graphic>
          <a:graphicData uri="http://schemas.openxmlformats.org/drawingml/2006/table">
            <a:tbl>
              <a:tblPr firstRow="1">
                <a:tableStyleId>{2D5ABB26-0587-4C30-8999-92F81FD0307C}</a:tableStyleId>
              </a:tblPr>
              <a:tblGrid>
                <a:gridCol w="1219200">
                  <a:extLst>
                    <a:ext uri="{9D8B030D-6E8A-4147-A177-3AD203B41FA5}">
                      <a16:colId xmlns:a16="http://schemas.microsoft.com/office/drawing/2014/main" val="20000"/>
                    </a:ext>
                  </a:extLst>
                </a:gridCol>
                <a:gridCol w="876618">
                  <a:extLst>
                    <a:ext uri="{9D8B030D-6E8A-4147-A177-3AD203B41FA5}">
                      <a16:colId xmlns:a16="http://schemas.microsoft.com/office/drawing/2014/main" val="20001"/>
                    </a:ext>
                  </a:extLst>
                </a:gridCol>
                <a:gridCol w="1202553">
                  <a:extLst>
                    <a:ext uri="{9D8B030D-6E8A-4147-A177-3AD203B41FA5}">
                      <a16:colId xmlns:a16="http://schemas.microsoft.com/office/drawing/2014/main" val="20002"/>
                    </a:ext>
                  </a:extLst>
                </a:gridCol>
                <a:gridCol w="876618">
                  <a:extLst>
                    <a:ext uri="{9D8B030D-6E8A-4147-A177-3AD203B41FA5}">
                      <a16:colId xmlns:a16="http://schemas.microsoft.com/office/drawing/2014/main" val="20003"/>
                    </a:ext>
                  </a:extLst>
                </a:gridCol>
              </a:tblGrid>
              <a:tr h="370840">
                <a:tc>
                  <a:txBody>
                    <a:bodyPr/>
                    <a:lstStyle/>
                    <a:p>
                      <a:pPr algn="r"/>
                      <a:r>
                        <a:rPr kumimoji="0" lang="en-US" sz="1400" b="1" i="0" u="none" strike="noStrike" cap="none" normalizeH="0" baseline="0" dirty="0">
                          <a:ln>
                            <a:noFill/>
                          </a:ln>
                          <a:solidFill>
                            <a:schemeClr val="tx1"/>
                          </a:solidFill>
                          <a:effectLst/>
                          <a:latin typeface="+mn-lt"/>
                          <a:ea typeface="ヒラギノ角ゴ Pro W3" charset="-128"/>
                        </a:rPr>
                        <a:t>Bank B</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0" lang="en-US" sz="1400" b="1" i="0" u="none" strike="noStrike" cap="none" normalizeH="0" baseline="0" dirty="0">
                          <a:ln>
                            <a:noFill/>
                          </a:ln>
                          <a:solidFill>
                            <a:schemeClr val="tx1"/>
                          </a:solidFill>
                          <a:effectLst/>
                          <a:latin typeface="+mn-lt"/>
                          <a:ea typeface="ヒラギノ角ゴ Pro W3" charset="-128"/>
                        </a:rPr>
                        <a:t>Assets</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mn-lt"/>
                        </a:rPr>
                        <a:t>Blank</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b="1" i="0" u="none" strike="noStrike" cap="none" normalizeH="0" baseline="0" dirty="0">
                          <a:ln>
                            <a:noFill/>
                          </a:ln>
                          <a:solidFill>
                            <a:schemeClr val="tx1"/>
                          </a:solidFill>
                          <a:effectLst/>
                          <a:latin typeface="+mn-lt"/>
                          <a:ea typeface="ヒラギノ角ゴ Pro W3" charset="-128"/>
                        </a:rPr>
                        <a:t>Liabilities</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mn-lt"/>
                        </a:rPr>
                        <a:t>Blank</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Reserves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Checkable deposits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17835289"/>
              </p:ext>
            </p:extLst>
          </p:nvPr>
        </p:nvGraphicFramePr>
        <p:xfrm>
          <a:off x="4746168" y="4356462"/>
          <a:ext cx="4174989" cy="1630680"/>
        </p:xfrm>
        <a:graphic>
          <a:graphicData uri="http://schemas.openxmlformats.org/drawingml/2006/table">
            <a:tbl>
              <a:tblPr firstRow="1">
                <a:tableStyleId>{2D5ABB26-0587-4C30-8999-92F81FD0307C}</a:tableStyleId>
              </a:tblPr>
              <a:tblGrid>
                <a:gridCol w="1219200">
                  <a:extLst>
                    <a:ext uri="{9D8B030D-6E8A-4147-A177-3AD203B41FA5}">
                      <a16:colId xmlns:a16="http://schemas.microsoft.com/office/drawing/2014/main" val="20000"/>
                    </a:ext>
                  </a:extLst>
                </a:gridCol>
                <a:gridCol w="876618">
                  <a:extLst>
                    <a:ext uri="{9D8B030D-6E8A-4147-A177-3AD203B41FA5}">
                      <a16:colId xmlns:a16="http://schemas.microsoft.com/office/drawing/2014/main" val="20001"/>
                    </a:ext>
                  </a:extLst>
                </a:gridCol>
                <a:gridCol w="1202553">
                  <a:extLst>
                    <a:ext uri="{9D8B030D-6E8A-4147-A177-3AD203B41FA5}">
                      <a16:colId xmlns:a16="http://schemas.microsoft.com/office/drawing/2014/main" val="20002"/>
                    </a:ext>
                  </a:extLst>
                </a:gridCol>
                <a:gridCol w="876618">
                  <a:extLst>
                    <a:ext uri="{9D8B030D-6E8A-4147-A177-3AD203B41FA5}">
                      <a16:colId xmlns:a16="http://schemas.microsoft.com/office/drawing/2014/main" val="20003"/>
                    </a:ext>
                  </a:extLst>
                </a:gridCol>
              </a:tblGrid>
              <a:tr h="370840">
                <a:tc>
                  <a:txBody>
                    <a:bodyPr/>
                    <a:lstStyle/>
                    <a:p>
                      <a:pPr algn="r"/>
                      <a:r>
                        <a:rPr kumimoji="0" lang="en-US" sz="1400" b="1" i="0" u="none" strike="noStrike" cap="none" normalizeH="0" baseline="0" dirty="0">
                          <a:ln>
                            <a:noFill/>
                          </a:ln>
                          <a:solidFill>
                            <a:schemeClr val="tx1"/>
                          </a:solidFill>
                          <a:effectLst/>
                          <a:latin typeface="+mn-lt"/>
                          <a:ea typeface="ヒラギノ角ゴ Pro W3" charset="-128"/>
                        </a:rPr>
                        <a:t>Bank B</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bg1"/>
                          </a:solidFill>
                          <a:latin typeface="+mn-lt"/>
                        </a:rPr>
                        <a:t>Blank</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kumimoji="0" lang="en-US" sz="1400" b="1" i="0" u="none" strike="noStrike" cap="none" normalizeH="0" baseline="0" dirty="0">
                          <a:ln>
                            <a:noFill/>
                          </a:ln>
                          <a:solidFill>
                            <a:schemeClr val="tx1"/>
                          </a:solidFill>
                          <a:effectLst/>
                          <a:latin typeface="+mn-lt"/>
                          <a:ea typeface="ヒラギノ角ゴ Pro W3" charset="-128"/>
                        </a:rPr>
                        <a:t>Assets</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mn-lt"/>
                        </a:rPr>
                        <a:t>Blank</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0" lang="en-US" sz="1400" b="1" i="0" u="none" strike="noStrike" cap="none" normalizeH="0" baseline="0" dirty="0">
                          <a:ln>
                            <a:noFill/>
                          </a:ln>
                          <a:solidFill>
                            <a:schemeClr val="tx1"/>
                          </a:solidFill>
                          <a:effectLst/>
                          <a:latin typeface="+mn-lt"/>
                          <a:ea typeface="ヒラギノ角ゴ Pro W3" charset="-128"/>
                        </a:rPr>
                        <a:t>Liabilities</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latin typeface="+mn-lt"/>
                        </a:rPr>
                        <a:t>Blank</a:t>
                      </a:r>
                      <a:endParaRPr lang="en-US"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Reserves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Checkable deposits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ea typeface="ヒラギノ角ゴ Pro W3" charset="-128"/>
                        </a:rPr>
                        <a:t>Loans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ヒラギノ角ゴ Pro W3" charset="-128"/>
                        </a:rPr>
                        <a:t>+$81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a:solidFill>
                            <a:schemeClr val="bg1"/>
                          </a:solidFill>
                          <a:latin typeface="+mn-lt"/>
                        </a:rPr>
                        <a:t>Blank</a:t>
                      </a:r>
                      <a:endParaRPr kumimoji="0" lang="en-US" sz="1400" b="0" i="0" u="none" strike="noStrike" cap="none" normalizeH="0" baseline="0" dirty="0">
                        <a:ln>
                          <a:noFill/>
                        </a:ln>
                        <a:solidFill>
                          <a:schemeClr val="tx1"/>
                        </a:solidFill>
                        <a:effectLst/>
                        <a:latin typeface="+mn-lt"/>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400" dirty="0">
                          <a:solidFill>
                            <a:schemeClr val="bg1"/>
                          </a:solidFill>
                          <a:latin typeface="+mn-lt"/>
                        </a:rPr>
                        <a:t>Blank</a:t>
                      </a:r>
                      <a:endParaRPr kumimoji="0" lang="en-US" sz="1400" b="0" i="0" u="none" strike="noStrike" cap="none" normalizeH="0" baseline="0" dirty="0">
                        <a:ln>
                          <a:noFill/>
                        </a:ln>
                        <a:solidFill>
                          <a:schemeClr val="tx1"/>
                        </a:solidFill>
                        <a:effectLst/>
                        <a:latin typeface="+mn-lt"/>
                        <a:ea typeface="ヒラギノ角ゴ Pro W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322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a:t>Objectives </a:t>
            </a:r>
            <a:r>
              <a:rPr lang="en-US" sz="2000" b="0"/>
              <a:t>(2 </a:t>
            </a:r>
            <a:r>
              <a:rPr lang="en-US" sz="2000" b="0" dirty="0"/>
              <a:t>of 2)</a:t>
            </a:r>
            <a:endParaRPr lang="en-US" b="0" dirty="0"/>
          </a:p>
        </p:txBody>
      </p:sp>
      <p:sp>
        <p:nvSpPr>
          <p:cNvPr id="3" name="Content Placeholder 2"/>
          <p:cNvSpPr>
            <a:spLocks noGrp="1"/>
          </p:cNvSpPr>
          <p:nvPr>
            <p:ph idx="1"/>
          </p:nvPr>
        </p:nvSpPr>
        <p:spPr/>
        <p:txBody>
          <a:bodyPr/>
          <a:lstStyle/>
          <a:p>
            <a:r>
              <a:rPr lang="en-US" sz="2000" dirty="0">
                <a:ea typeface="ヒラギノ角ゴ Pro W3" charset="-128"/>
              </a:rPr>
              <a:t>List the factors that affect the money supply.</a:t>
            </a:r>
          </a:p>
          <a:p>
            <a:r>
              <a:rPr lang="en-US" sz="2000" dirty="0">
                <a:ea typeface="ヒラギノ角ゴ Pro W3" charset="-128"/>
              </a:rPr>
              <a:t>Summarize how the “three players” can influence the money supply.</a:t>
            </a:r>
          </a:p>
          <a:p>
            <a:r>
              <a:rPr lang="en-US" sz="2000" dirty="0">
                <a:ea typeface="ヒラギノ角ゴ Pro W3" charset="-128"/>
              </a:rPr>
              <a:t>Calculate and interpret changes in the money multiplier.</a:t>
            </a:r>
            <a:endParaRPr lang="en-US" sz="2000" dirty="0"/>
          </a:p>
        </p:txBody>
      </p:sp>
    </p:spTree>
    <p:extLst>
      <p:ext uri="{BB962C8B-B14F-4D97-AF65-F5344CB8AC3E}">
        <p14:creationId xmlns:p14="http://schemas.microsoft.com/office/powerpoint/2010/main" val="433844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689A-80BA-4836-9086-B7E0BE8C9C1D}"/>
              </a:ext>
            </a:extLst>
          </p:cNvPr>
          <p:cNvSpPr>
            <a:spLocks noGrp="1"/>
          </p:cNvSpPr>
          <p:nvPr>
            <p:ph type="title"/>
          </p:nvPr>
        </p:nvSpPr>
        <p:spPr/>
        <p:txBody>
          <a:bodyPr/>
          <a:lstStyle/>
          <a:p>
            <a:r>
              <a:rPr lang="en-US" sz="2800" dirty="0"/>
              <a:t>Table 1 Creation of Deposits (Assuming 10% Reserve Requirement and a $100 Increase in Reserves)</a:t>
            </a:r>
          </a:p>
        </p:txBody>
      </p:sp>
      <p:pic>
        <p:nvPicPr>
          <p:cNvPr id="5" name="Content Placeholder 4">
            <a:extLst>
              <a:ext uri="{FF2B5EF4-FFF2-40B4-BE49-F238E27FC236}">
                <a16:creationId xmlns:a16="http://schemas.microsoft.com/office/drawing/2014/main" id="{275EDA45-8669-4743-83A4-E94152CB44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2048" y="1600200"/>
            <a:ext cx="6419904" cy="4525963"/>
          </a:xfrm>
        </p:spPr>
      </p:pic>
    </p:spTree>
    <p:extLst>
      <p:ext uri="{BB962C8B-B14F-4D97-AF65-F5344CB8AC3E}">
        <p14:creationId xmlns:p14="http://schemas.microsoft.com/office/powerpoint/2010/main" val="1544158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B6FB-47BC-465B-A004-C4B4AE6E5920}"/>
              </a:ext>
            </a:extLst>
          </p:cNvPr>
          <p:cNvSpPr>
            <a:spLocks noGrp="1"/>
          </p:cNvSpPr>
          <p:nvPr>
            <p:ph type="title"/>
          </p:nvPr>
        </p:nvSpPr>
        <p:spPr/>
        <p:txBody>
          <a:bodyPr/>
          <a:lstStyle/>
          <a:p>
            <a:r>
              <a:rPr lang="en-US" dirty="0"/>
              <a:t>Purchasing Securities Instead of Loans</a:t>
            </a:r>
          </a:p>
        </p:txBody>
      </p:sp>
      <p:sp>
        <p:nvSpPr>
          <p:cNvPr id="3" name="Content Placeholder 2">
            <a:extLst>
              <a:ext uri="{FF2B5EF4-FFF2-40B4-BE49-F238E27FC236}">
                <a16:creationId xmlns:a16="http://schemas.microsoft.com/office/drawing/2014/main" id="{65D7B731-8A65-412C-9AFE-CE79C58E4EDF}"/>
              </a:ext>
            </a:extLst>
          </p:cNvPr>
          <p:cNvSpPr>
            <a:spLocks noGrp="1"/>
          </p:cNvSpPr>
          <p:nvPr>
            <p:ph idx="1"/>
          </p:nvPr>
        </p:nvSpPr>
        <p:spPr/>
        <p:txBody>
          <a:bodyPr/>
          <a:lstStyle/>
          <a:p>
            <a:r>
              <a:rPr lang="en-US" sz="2000" dirty="0"/>
              <a:t>If the banks choose to invest their excess reserves in securities, the result is the same. If Bank A had taken its excess reserves and purchased securities instead of making loans, its T-account would have looked like this:</a:t>
            </a:r>
          </a:p>
          <a:p>
            <a:pPr marL="0" indent="0">
              <a:buNone/>
            </a:pPr>
            <a:r>
              <a:rPr lang="en-US" sz="2000" b="1" dirty="0"/>
              <a:t>                 </a:t>
            </a:r>
            <a:r>
              <a:rPr lang="en-US" sz="1600" b="1" dirty="0"/>
              <a:t>Bank A</a:t>
            </a:r>
          </a:p>
          <a:p>
            <a:pPr marL="0" indent="0">
              <a:buNone/>
            </a:pPr>
            <a:r>
              <a:rPr lang="en-US" sz="1400" dirty="0"/>
              <a:t>           Asset            Liabilities</a:t>
            </a:r>
          </a:p>
          <a:p>
            <a:pPr marL="0" indent="0">
              <a:buNone/>
            </a:pPr>
            <a:r>
              <a:rPr lang="en-US" sz="1400" dirty="0"/>
              <a:t>Reserve +10M         Checkable Deposits +100M</a:t>
            </a:r>
          </a:p>
          <a:p>
            <a:pPr marL="0" indent="0">
              <a:buNone/>
            </a:pPr>
            <a:r>
              <a:rPr lang="en-US" sz="1400" dirty="0"/>
              <a:t>Securities +90M</a:t>
            </a:r>
          </a:p>
          <a:p>
            <a:pPr marL="0" indent="0">
              <a:buNone/>
            </a:pPr>
            <a:endParaRPr lang="en-US" sz="1400" dirty="0"/>
          </a:p>
          <a:p>
            <a:pPr marL="0" indent="0">
              <a:buNone/>
            </a:pPr>
            <a:r>
              <a:rPr lang="en-US" sz="1800" dirty="0"/>
              <a:t>When the bank buys $90 million of securities, it writes $90 million in checks to the sellers of the securities, who in turn deposit the $90 million at a bank such as Bank B.</a:t>
            </a:r>
          </a:p>
        </p:txBody>
      </p:sp>
      <p:cxnSp>
        <p:nvCxnSpPr>
          <p:cNvPr id="5" name="Straight Connector 4">
            <a:extLst>
              <a:ext uri="{FF2B5EF4-FFF2-40B4-BE49-F238E27FC236}">
                <a16:creationId xmlns:a16="http://schemas.microsoft.com/office/drawing/2014/main" id="{48BE1460-C169-404B-898D-495CD5829085}"/>
              </a:ext>
            </a:extLst>
          </p:cNvPr>
          <p:cNvCxnSpPr/>
          <p:nvPr/>
        </p:nvCxnSpPr>
        <p:spPr>
          <a:xfrm flipH="1">
            <a:off x="457200" y="3733800"/>
            <a:ext cx="327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98EE67F-CCC1-4620-8A10-E4BAD060D5C5}"/>
              </a:ext>
            </a:extLst>
          </p:cNvPr>
          <p:cNvCxnSpPr>
            <a:cxnSpLocks/>
          </p:cNvCxnSpPr>
          <p:nvPr/>
        </p:nvCxnSpPr>
        <p:spPr>
          <a:xfrm>
            <a:off x="1828800" y="3429000"/>
            <a:ext cx="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B1E85DB-C866-40D4-9CFD-7565CDCEE799}"/>
              </a:ext>
            </a:extLst>
          </p:cNvPr>
          <p:cNvSpPr txBox="1"/>
          <p:nvPr/>
        </p:nvSpPr>
        <p:spPr>
          <a:xfrm>
            <a:off x="4572000" y="2514600"/>
            <a:ext cx="3962400" cy="2523768"/>
          </a:xfrm>
          <a:prstGeom prst="rect">
            <a:avLst/>
          </a:prstGeom>
          <a:noFill/>
        </p:spPr>
        <p:txBody>
          <a:bodyPr wrap="square" rtlCol="0">
            <a:spAutoFit/>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000" b="1" i="1" dirty="0"/>
              <a:t>Whether a bank chooses to use its excess reserves to make loans or to purchase securities, the effect on deposit expansion is the same. </a:t>
            </a:r>
          </a:p>
          <a:p>
            <a:pPr marL="342900" indent="-342900">
              <a:buFont typeface="Arial" panose="020B0604020202020204" pitchFamily="34" charset="0"/>
              <a:buChar char="•"/>
            </a:pPr>
            <a:endParaRPr lang="en-US" sz="2000" dirty="0" err="1"/>
          </a:p>
        </p:txBody>
      </p:sp>
    </p:spTree>
    <p:extLst>
      <p:ext uri="{BB962C8B-B14F-4D97-AF65-F5344CB8AC3E}">
        <p14:creationId xmlns:p14="http://schemas.microsoft.com/office/powerpoint/2010/main" val="3311087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927D-4011-4DA6-9E1F-17CB7148AE53}"/>
              </a:ext>
            </a:extLst>
          </p:cNvPr>
          <p:cNvSpPr>
            <a:spLocks noGrp="1"/>
          </p:cNvSpPr>
          <p:nvPr>
            <p:ph type="title"/>
          </p:nvPr>
        </p:nvSpPr>
        <p:spPr/>
        <p:txBody>
          <a:bodyPr/>
          <a:lstStyle/>
          <a:p>
            <a:r>
              <a:rPr lang="en-US" dirty="0"/>
              <a:t>Single Bank Versus Multiple Bank</a:t>
            </a:r>
          </a:p>
        </p:txBody>
      </p:sp>
      <p:sp>
        <p:nvSpPr>
          <p:cNvPr id="3" name="Content Placeholder 2">
            <a:extLst>
              <a:ext uri="{FF2B5EF4-FFF2-40B4-BE49-F238E27FC236}">
                <a16:creationId xmlns:a16="http://schemas.microsoft.com/office/drawing/2014/main" id="{A99A6D05-14D6-46CC-965F-C5B050F9B58D}"/>
              </a:ext>
            </a:extLst>
          </p:cNvPr>
          <p:cNvSpPr>
            <a:spLocks noGrp="1"/>
          </p:cNvSpPr>
          <p:nvPr>
            <p:ph idx="1"/>
          </p:nvPr>
        </p:nvSpPr>
        <p:spPr>
          <a:xfrm>
            <a:off x="381000" y="1524000"/>
            <a:ext cx="8229600" cy="4525963"/>
          </a:xfrm>
        </p:spPr>
        <p:txBody>
          <a:bodyPr/>
          <a:lstStyle/>
          <a:p>
            <a:r>
              <a:rPr lang="en-US" sz="2000" dirty="0"/>
              <a:t>Because a single bank can create deposits </a:t>
            </a:r>
            <a:r>
              <a:rPr lang="en-US" sz="2000" b="1" dirty="0"/>
              <a:t>equal only to the amount of its excess reserves</a:t>
            </a:r>
            <a:r>
              <a:rPr lang="en-US" sz="2000" u="sng" dirty="0"/>
              <a:t>, it cannot by itself generate </a:t>
            </a:r>
            <a:r>
              <a:rPr lang="en-US" sz="2000" dirty="0"/>
              <a:t>multiple deposit expansion. </a:t>
            </a:r>
          </a:p>
          <a:p>
            <a:r>
              <a:rPr lang="en-US" sz="2000" dirty="0"/>
              <a:t>A single bank cannot make loans greater in amount than its excess reserves, because the bank will lose these reserves as the deposits created by the loan find their way to other banks. </a:t>
            </a:r>
          </a:p>
          <a:p>
            <a:r>
              <a:rPr lang="en-US" sz="2000" dirty="0"/>
              <a:t>However, the </a:t>
            </a:r>
            <a:r>
              <a:rPr lang="en-US" sz="2000" b="1" i="1" dirty="0"/>
              <a:t>banking system as a whole can generate a multiple expansion of deposits</a:t>
            </a:r>
            <a:r>
              <a:rPr lang="en-US" sz="2000" dirty="0"/>
              <a:t>, because when a bank loses its excess reserves, these reserves do not leave the banking system, even though they are lost to the individual bank. </a:t>
            </a:r>
            <a:endParaRPr lang="en-US" dirty="0"/>
          </a:p>
        </p:txBody>
      </p:sp>
    </p:spTree>
    <p:extLst>
      <p:ext uri="{BB962C8B-B14F-4D97-AF65-F5344CB8AC3E}">
        <p14:creationId xmlns:p14="http://schemas.microsoft.com/office/powerpoint/2010/main" val="681678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038B7-A5AA-49E3-9CEA-EFD087EF12E3}"/>
              </a:ext>
            </a:extLst>
          </p:cNvPr>
          <p:cNvSpPr>
            <a:spLocks noGrp="1"/>
          </p:cNvSpPr>
          <p:nvPr>
            <p:ph type="title"/>
          </p:nvPr>
        </p:nvSpPr>
        <p:spPr/>
        <p:txBody>
          <a:bodyPr/>
          <a:lstStyle/>
          <a:p>
            <a:r>
              <a:rPr lang="en-US" dirty="0"/>
              <a:t>Important Notes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941A40-527F-49CE-91CF-DD3270CD3B3F}"/>
                  </a:ext>
                </a:extLst>
              </p:cNvPr>
              <p:cNvSpPr>
                <a:spLocks noGrp="1"/>
              </p:cNvSpPr>
              <p:nvPr>
                <p:ph idx="1"/>
              </p:nvPr>
            </p:nvSpPr>
            <p:spPr/>
            <p:txBody>
              <a:bodyPr/>
              <a:lstStyle/>
              <a:p>
                <a:pPr marL="457200" indent="-457200">
                  <a:buFont typeface="+mj-lt"/>
                  <a:buAutoNum type="arabicPeriod"/>
                </a:pPr>
                <a:r>
                  <a:rPr lang="en-US" sz="1800" dirty="0"/>
                  <a:t>Multiple Deposit Creation process continues until the initial increase in reserves results in a multiple increase in deposits. </a:t>
                </a:r>
              </a:p>
              <a:p>
                <a:pPr marL="457200" indent="-457200">
                  <a:buFont typeface="+mj-lt"/>
                  <a:buAutoNum type="arabicPeriod"/>
                </a:pPr>
                <a:r>
                  <a:rPr lang="en-US" sz="1800" dirty="0"/>
                  <a:t>The multiple increase in deposits generated from an increase in the banking system’s reserves is called the </a:t>
                </a:r>
                <a:r>
                  <a:rPr lang="en-US" sz="1800" b="1" dirty="0"/>
                  <a:t>simple deposit multiplier</a:t>
                </a:r>
                <a:r>
                  <a:rPr lang="en-US" sz="1800" dirty="0"/>
                  <a:t>.</a:t>
                </a:r>
              </a:p>
              <a:p>
                <a:pPr marL="457200" indent="-457200">
                  <a:buFont typeface="+mj-lt"/>
                  <a:buAutoNum type="arabicPeriod"/>
                </a:pPr>
                <a:r>
                  <a:rPr lang="en-US" sz="1800" dirty="0"/>
                  <a:t>In our example, with a 10% required reserve ratio, the simple deposit multiplier is 10.</a:t>
                </a:r>
              </a:p>
              <a:p>
                <a:pPr marL="457200" indent="-457200">
                  <a:buFont typeface="+mj-lt"/>
                  <a:buAutoNum type="arabicPeriod"/>
                </a:pPr>
                <a:r>
                  <a:rPr lang="en-US" sz="1800" dirty="0"/>
                  <a:t>More generally, the simple deposit multiplier equals the </a:t>
                </a:r>
                <a:r>
                  <a:rPr lang="en-US" sz="1800" b="1" i="1" dirty="0"/>
                  <a:t>reciprocal</a:t>
                </a:r>
                <a:r>
                  <a:rPr lang="en-US" sz="1800" dirty="0"/>
                  <a:t> (or inverse) of the required reserve ratio, expressed as a fraction (for example, 10 = 1/0.10).</a:t>
                </a:r>
              </a:p>
              <a:p>
                <a:pPr marL="457200" indent="-457200">
                  <a:buFont typeface="+mj-lt"/>
                  <a:buAutoNum type="arabicPeriod"/>
                </a:pPr>
                <a:r>
                  <a:rPr lang="en-US" sz="1800" dirty="0"/>
                  <a:t>Formula for multiple expansion of deposits:</a:t>
                </a:r>
              </a:p>
              <a:p>
                <a:pPr marL="0" indent="0">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𝐷</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𝑟𝑟</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oMath>
                </a14:m>
                <a:endParaRPr lang="en-US"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endParaRPr lang="en-US" dirty="0"/>
              </a:p>
            </p:txBody>
          </p:sp>
        </mc:Choice>
        <mc:Fallback xmlns="">
          <p:sp>
            <p:nvSpPr>
              <p:cNvPr id="3" name="Content Placeholder 2">
                <a:extLst>
                  <a:ext uri="{FF2B5EF4-FFF2-40B4-BE49-F238E27FC236}">
                    <a16:creationId xmlns:a16="http://schemas.microsoft.com/office/drawing/2014/main" id="{E4941A40-527F-49CE-91CF-DD3270CD3B3F}"/>
                  </a:ext>
                </a:extLst>
              </p:cNvPr>
              <p:cNvSpPr>
                <a:spLocks noGrp="1" noRot="1" noChangeAspect="1" noMove="1" noResize="1" noEditPoints="1" noAdjustHandles="1" noChangeArrowheads="1" noChangeShapeType="1" noTextEdit="1"/>
              </p:cNvSpPr>
              <p:nvPr>
                <p:ph idx="1"/>
              </p:nvPr>
            </p:nvSpPr>
            <p:spPr>
              <a:blipFill>
                <a:blip r:embed="rId2"/>
                <a:stretch>
                  <a:fillRect l="-1556" t="-1752" r="-1259"/>
                </a:stretch>
              </a:blipFill>
            </p:spPr>
            <p:txBody>
              <a:bodyPr/>
              <a:lstStyle/>
              <a:p>
                <a:r>
                  <a:rPr lang="en-US">
                    <a:noFill/>
                  </a:rPr>
                  <a:t> </a:t>
                </a:r>
              </a:p>
            </p:txBody>
          </p:sp>
        </mc:Fallback>
      </mc:AlternateContent>
    </p:spTree>
    <p:extLst>
      <p:ext uri="{BB962C8B-B14F-4D97-AF65-F5344CB8AC3E}">
        <p14:creationId xmlns:p14="http://schemas.microsoft.com/office/powerpoint/2010/main" val="2525464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Deriving the Formula for Multiple Deposit Creation</a:t>
            </a:r>
            <a:endParaRPr lang="en-US" dirty="0"/>
          </a:p>
        </p:txBody>
      </p:sp>
      <p:graphicFrame>
        <p:nvGraphicFramePr>
          <p:cNvPr id="4" name="Object 3" descr="The figure shows the formula for multiple deposit creation.&#10;Assuming banks do not hold excess reserves, &#10;Required Reserves, R R, is equal to, total Reserves, Capital R. &#10;Where R R is equal to, Required Reserve Ratio, r, times, the total amount of checkable deposits, D, &#10;Substituting r times D is equal to Capital R.&#10;Dividing both sides by r, we get D is equal to, 1 over r, times, R. &#10;Taking the change in both sides yields.&#10;So, Delta D is equal to, 1 over r, times, Delta R."/>
          <p:cNvGraphicFramePr>
            <a:graphicFrameLocks noChangeAspect="1"/>
          </p:cNvGraphicFramePr>
          <p:nvPr>
            <p:extLst>
              <p:ext uri="{D42A27DB-BD31-4B8C-83A1-F6EECF244321}">
                <p14:modId xmlns:p14="http://schemas.microsoft.com/office/powerpoint/2010/main" val="2372234074"/>
              </p:ext>
            </p:extLst>
          </p:nvPr>
        </p:nvGraphicFramePr>
        <p:xfrm>
          <a:off x="1583531" y="1476828"/>
          <a:ext cx="5976938" cy="4676775"/>
        </p:xfrm>
        <a:graphic>
          <a:graphicData uri="http://schemas.openxmlformats.org/presentationml/2006/ole">
            <mc:AlternateContent xmlns:mc="http://schemas.openxmlformats.org/markup-compatibility/2006">
              <mc:Choice xmlns:v="urn:schemas-microsoft-com:vml" Requires="v">
                <p:oleObj spid="_x0000_s2366" name="Equation" r:id="rId3" imgW="3467100" imgH="2616200" progId="Equation.DSMT4">
                  <p:embed/>
                </p:oleObj>
              </mc:Choice>
              <mc:Fallback>
                <p:oleObj name="Equation" r:id="rId3" imgW="3467100" imgH="2616200" progId="Equation.DSMT4">
                  <p:embed/>
                  <p:pic>
                    <p:nvPicPr>
                      <p:cNvPr id="0"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531" y="1476828"/>
                        <a:ext cx="5976938"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3329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BF3E-0434-4AAF-B369-F7B24D149443}"/>
              </a:ext>
            </a:extLst>
          </p:cNvPr>
          <p:cNvSpPr>
            <a:spLocks noGrp="1"/>
          </p:cNvSpPr>
          <p:nvPr>
            <p:ph type="title"/>
          </p:nvPr>
        </p:nvSpPr>
        <p:spPr/>
        <p:txBody>
          <a:bodyPr/>
          <a:lstStyle/>
          <a:p>
            <a:r>
              <a:rPr lang="en-US" dirty="0"/>
              <a:t>Intuition Behind Multiple Deposit Creation </a:t>
            </a:r>
            <a:r>
              <a:rPr lang="en-US" sz="2000" b="0" dirty="0"/>
              <a:t>(1 of 2)</a:t>
            </a:r>
          </a:p>
        </p:txBody>
      </p:sp>
      <p:sp>
        <p:nvSpPr>
          <p:cNvPr id="3" name="Content Placeholder 2">
            <a:extLst>
              <a:ext uri="{FF2B5EF4-FFF2-40B4-BE49-F238E27FC236}">
                <a16:creationId xmlns:a16="http://schemas.microsoft.com/office/drawing/2014/main" id="{64BA4923-0820-4C6C-937C-79874E6A8F24}"/>
              </a:ext>
            </a:extLst>
          </p:cNvPr>
          <p:cNvSpPr>
            <a:spLocks noGrp="1"/>
          </p:cNvSpPr>
          <p:nvPr>
            <p:ph idx="1"/>
          </p:nvPr>
        </p:nvSpPr>
        <p:spPr/>
        <p:txBody>
          <a:bodyPr/>
          <a:lstStyle/>
          <a:p>
            <a:pPr marL="0" indent="0">
              <a:buNone/>
            </a:pPr>
            <a:r>
              <a:rPr lang="en-US" sz="2000" dirty="0"/>
              <a:t>This derivation provides us with another way of looking at the multiple creation of deposits, because it forces us to examine the banking system as a whole rather than one bank at a time:</a:t>
            </a:r>
          </a:p>
          <a:p>
            <a:pPr marL="0" indent="0">
              <a:buNone/>
            </a:pPr>
            <a:endParaRPr lang="en-US" sz="2000" dirty="0"/>
          </a:p>
          <a:p>
            <a:pPr lvl="1"/>
            <a:r>
              <a:rPr lang="en-US" sz="2000" dirty="0"/>
              <a:t>For the banking system as a whole, deposit creation (or contraction) will stop only when </a:t>
            </a:r>
            <a:r>
              <a:rPr lang="en-US" sz="2000" b="1" i="1" dirty="0"/>
              <a:t>excess reserves in the banking system are zero;</a:t>
            </a:r>
          </a:p>
          <a:p>
            <a:pPr lvl="1"/>
            <a:r>
              <a:rPr lang="en-US" sz="2000" dirty="0"/>
              <a:t>that is, the banking system will be in </a:t>
            </a:r>
            <a:r>
              <a:rPr lang="en-US" sz="2000" b="1" u="sng" dirty="0"/>
              <a:t>equilibrium</a:t>
            </a:r>
            <a:r>
              <a:rPr lang="en-US" sz="2000" dirty="0"/>
              <a:t> when the total amount of required reserves equals the total amount of reserves, as seen in the equation </a:t>
            </a:r>
            <a:r>
              <a:rPr lang="en-US" sz="2000" b="1" i="1" dirty="0"/>
              <a:t>RR = R</a:t>
            </a:r>
            <a:r>
              <a:rPr lang="en-US" sz="2000" dirty="0"/>
              <a:t>. </a:t>
            </a:r>
          </a:p>
        </p:txBody>
      </p:sp>
    </p:spTree>
    <p:extLst>
      <p:ext uri="{BB962C8B-B14F-4D97-AF65-F5344CB8AC3E}">
        <p14:creationId xmlns:p14="http://schemas.microsoft.com/office/powerpoint/2010/main" val="3558070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E96E-B868-4A33-A996-DC01D913FAAE}"/>
              </a:ext>
            </a:extLst>
          </p:cNvPr>
          <p:cNvSpPr>
            <a:spLocks noGrp="1"/>
          </p:cNvSpPr>
          <p:nvPr>
            <p:ph type="title"/>
          </p:nvPr>
        </p:nvSpPr>
        <p:spPr/>
        <p:txBody>
          <a:bodyPr/>
          <a:lstStyle/>
          <a:p>
            <a:r>
              <a:rPr lang="en-US" dirty="0"/>
              <a:t>Intuition Behind Multiple Deposit Creation </a:t>
            </a:r>
            <a:r>
              <a:rPr lang="en-US" sz="2000" b="0" dirty="0"/>
              <a:t>(2 of 2)</a:t>
            </a:r>
            <a:endParaRPr lang="en-US" dirty="0"/>
          </a:p>
        </p:txBody>
      </p:sp>
      <p:sp>
        <p:nvSpPr>
          <p:cNvPr id="3" name="Content Placeholder 2">
            <a:extLst>
              <a:ext uri="{FF2B5EF4-FFF2-40B4-BE49-F238E27FC236}">
                <a16:creationId xmlns:a16="http://schemas.microsoft.com/office/drawing/2014/main" id="{F296CBF1-8509-48A7-AAF7-A2BED0720439}"/>
              </a:ext>
            </a:extLst>
          </p:cNvPr>
          <p:cNvSpPr>
            <a:spLocks noGrp="1"/>
          </p:cNvSpPr>
          <p:nvPr>
            <p:ph idx="1"/>
          </p:nvPr>
        </p:nvSpPr>
        <p:spPr/>
        <p:txBody>
          <a:bodyPr/>
          <a:lstStyle/>
          <a:p>
            <a:pPr lvl="1"/>
            <a:r>
              <a:rPr lang="en-US" sz="2000" dirty="0"/>
              <a:t>When </a:t>
            </a:r>
            <a:r>
              <a:rPr lang="en-US" sz="2000" dirty="0" err="1"/>
              <a:t>rr</a:t>
            </a:r>
            <a:r>
              <a:rPr lang="en-US" sz="2000" dirty="0"/>
              <a:t> * D is substituted for RR, the resulting equation </a:t>
            </a:r>
            <a:r>
              <a:rPr lang="en-US" sz="2000" dirty="0" err="1"/>
              <a:t>rr</a:t>
            </a:r>
            <a:r>
              <a:rPr lang="en-US" sz="2000" dirty="0"/>
              <a:t> * D = R tells us how </a:t>
            </a:r>
            <a:r>
              <a:rPr lang="en-US" sz="2000" b="1" i="1" dirty="0"/>
              <a:t>high checkable deposits</a:t>
            </a:r>
            <a:r>
              <a:rPr lang="en-US" sz="2000" dirty="0"/>
              <a:t> must be for required reserves to equal total reserves (</a:t>
            </a:r>
            <a:r>
              <a:rPr lang="en-US" sz="2000" b="1" u="sng" dirty="0"/>
              <a:t>equilibrium condition</a:t>
            </a:r>
            <a:r>
              <a:rPr lang="en-US" sz="2000" dirty="0"/>
              <a:t>). </a:t>
            </a:r>
          </a:p>
          <a:p>
            <a:pPr marL="457200" lvl="1" indent="0">
              <a:buNone/>
            </a:pPr>
            <a:endParaRPr lang="en-US" sz="2000" dirty="0"/>
          </a:p>
          <a:p>
            <a:pPr marL="829818" lvl="1" indent="-342900"/>
            <a:r>
              <a:rPr lang="en-US" sz="2000" dirty="0"/>
              <a:t>Accordingly, a given level of reserves in the banking system determines the level of checkable deposits when the banking system is in equilibrium (when ER = 0); </a:t>
            </a:r>
          </a:p>
          <a:p>
            <a:pPr marL="486918" lvl="1" indent="0">
              <a:buNone/>
            </a:pPr>
            <a:endParaRPr lang="en-US" sz="2000" dirty="0"/>
          </a:p>
          <a:p>
            <a:pPr marL="829818" lvl="1" indent="-342900"/>
            <a:r>
              <a:rPr lang="en-US" sz="2000" dirty="0"/>
              <a:t>Put another way, </a:t>
            </a:r>
            <a:r>
              <a:rPr lang="en-US" sz="2000" b="1" i="1" dirty="0"/>
              <a:t>the given level of reserves </a:t>
            </a:r>
            <a:r>
              <a:rPr lang="en-US" sz="2000" dirty="0"/>
              <a:t>supports a given level </a:t>
            </a:r>
            <a:r>
              <a:rPr lang="en-US" sz="2000" b="1" i="1" dirty="0"/>
              <a:t>of checkable deposit</a:t>
            </a:r>
            <a:r>
              <a:rPr lang="en-US" sz="2000" dirty="0"/>
              <a:t>.</a:t>
            </a:r>
          </a:p>
          <a:p>
            <a:endParaRPr lang="en-US" dirty="0"/>
          </a:p>
        </p:txBody>
      </p:sp>
    </p:spTree>
    <p:extLst>
      <p:ext uri="{BB962C8B-B14F-4D97-AF65-F5344CB8AC3E}">
        <p14:creationId xmlns:p14="http://schemas.microsoft.com/office/powerpoint/2010/main" val="656314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Critique of the Simple Model </a:t>
            </a:r>
            <a:r>
              <a:rPr lang="en-US" sz="2000" b="0" dirty="0">
                <a:ea typeface="ヒラギノ角ゴ Pro W3" charset="-128"/>
              </a:rPr>
              <a:t>(1 of 2)</a:t>
            </a:r>
            <a:endParaRPr lang="en-US" sz="2000" b="0" dirty="0"/>
          </a:p>
        </p:txBody>
      </p:sp>
      <p:sp>
        <p:nvSpPr>
          <p:cNvPr id="3" name="Content Placeholder 2"/>
          <p:cNvSpPr>
            <a:spLocks noGrp="1"/>
          </p:cNvSpPr>
          <p:nvPr>
            <p:ph idx="1"/>
          </p:nvPr>
        </p:nvSpPr>
        <p:spPr/>
        <p:txBody>
          <a:bodyPr/>
          <a:lstStyle/>
          <a:p>
            <a:r>
              <a:rPr lang="en-US" sz="2000" dirty="0">
                <a:ea typeface="ヒラギノ角ゴ Pro W3" charset="-128"/>
              </a:rPr>
              <a:t>Our model of multiple deposit creation seems to indicate that the Federal Reserve is able to exercise </a:t>
            </a:r>
            <a:r>
              <a:rPr lang="en-US" sz="2000" b="1" dirty="0">
                <a:ea typeface="ヒラギノ角ゴ Pro W3" charset="-128"/>
              </a:rPr>
              <a:t>complete control </a:t>
            </a:r>
            <a:r>
              <a:rPr lang="en-US" sz="2000" dirty="0">
                <a:ea typeface="ヒラギノ角ゴ Pro W3" charset="-128"/>
              </a:rPr>
              <a:t>over the level of </a:t>
            </a:r>
            <a:r>
              <a:rPr lang="en-US" sz="2000" b="1" i="1" dirty="0">
                <a:ea typeface="ヒラギノ角ゴ Pro W3" charset="-128"/>
              </a:rPr>
              <a:t>checkable deposits</a:t>
            </a:r>
            <a:r>
              <a:rPr lang="en-US" sz="2000" dirty="0">
                <a:ea typeface="ヒラギノ角ゴ Pro W3" charset="-128"/>
              </a:rPr>
              <a:t> by setting the </a:t>
            </a:r>
            <a:r>
              <a:rPr lang="en-US" sz="2000" b="1" dirty="0">
                <a:ea typeface="ヒラギノ角ゴ Pro W3" charset="-128"/>
              </a:rPr>
              <a:t>required reserve ratio </a:t>
            </a:r>
            <a:r>
              <a:rPr lang="en-US" sz="2000" dirty="0">
                <a:ea typeface="ヒラギノ角ゴ Pro W3" charset="-128"/>
              </a:rPr>
              <a:t>and the level of </a:t>
            </a:r>
            <a:r>
              <a:rPr lang="en-US" sz="2000" b="1" dirty="0">
                <a:ea typeface="ヒラギノ角ゴ Pro W3" charset="-128"/>
              </a:rPr>
              <a:t>reserves</a:t>
            </a:r>
            <a:r>
              <a:rPr lang="en-US" sz="2000" dirty="0">
                <a:ea typeface="ヒラギノ角ゴ Pro W3" charset="-128"/>
              </a:rPr>
              <a:t>. </a:t>
            </a:r>
          </a:p>
          <a:p>
            <a:r>
              <a:rPr lang="en-US" sz="2000" dirty="0">
                <a:ea typeface="ヒラギノ角ゴ Pro W3" charset="-128"/>
              </a:rPr>
              <a:t>Holding cash stops the process</a:t>
            </a:r>
          </a:p>
          <a:p>
            <a:pPr lvl="1"/>
            <a:r>
              <a:rPr lang="en-US" sz="2000" dirty="0"/>
              <a:t>If proceeds from Bank A’s $90 million loan are not deposited but are kept in currency, nothing is deposited in Bank B and the </a:t>
            </a:r>
            <a:r>
              <a:rPr lang="en-US" sz="2000" b="1" dirty="0"/>
              <a:t>deposit creation process ceases</a:t>
            </a:r>
            <a:r>
              <a:rPr lang="en-US" sz="2000" dirty="0"/>
              <a:t>.</a:t>
            </a:r>
          </a:p>
          <a:p>
            <a:r>
              <a:rPr lang="en-US" sz="2000" dirty="0"/>
              <a:t>In other words, </a:t>
            </a:r>
            <a:r>
              <a:rPr lang="en-US" sz="2000" i="1" u="sng" dirty="0"/>
              <a:t>currency</a:t>
            </a:r>
            <a:r>
              <a:rPr lang="en-US" sz="2000" dirty="0"/>
              <a:t> (aka cash holding) </a:t>
            </a:r>
            <a:r>
              <a:rPr lang="en-US" sz="2000" b="1" dirty="0"/>
              <a:t>does</a:t>
            </a:r>
            <a:r>
              <a:rPr lang="en-US" sz="2000" dirty="0"/>
              <a:t> </a:t>
            </a:r>
            <a:r>
              <a:rPr lang="en-US" sz="2000" b="1" dirty="0"/>
              <a:t>not lead </a:t>
            </a:r>
            <a:r>
              <a:rPr lang="en-US" sz="2000" dirty="0"/>
              <a:t>to multiple deposit expansion, whereas </a:t>
            </a:r>
            <a:r>
              <a:rPr lang="en-US" sz="2000" i="1" u="sng" dirty="0"/>
              <a:t>deposits</a:t>
            </a:r>
            <a:r>
              <a:rPr lang="en-US" sz="2000" dirty="0"/>
              <a:t> do.</a:t>
            </a:r>
          </a:p>
          <a:p>
            <a:endParaRPr lang="en-US" sz="2000" dirty="0"/>
          </a:p>
        </p:txBody>
      </p:sp>
    </p:spTree>
    <p:extLst>
      <p:ext uri="{BB962C8B-B14F-4D97-AF65-F5344CB8AC3E}">
        <p14:creationId xmlns:p14="http://schemas.microsoft.com/office/powerpoint/2010/main" val="3553329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EEED-5A66-4619-B5A0-0F1C31066398}"/>
              </a:ext>
            </a:extLst>
          </p:cNvPr>
          <p:cNvSpPr>
            <a:spLocks noGrp="1"/>
          </p:cNvSpPr>
          <p:nvPr>
            <p:ph type="title"/>
          </p:nvPr>
        </p:nvSpPr>
        <p:spPr/>
        <p:txBody>
          <a:bodyPr/>
          <a:lstStyle/>
          <a:p>
            <a:r>
              <a:rPr lang="en-US" dirty="0">
                <a:ea typeface="ヒラギノ角ゴ Pro W3" charset="-128"/>
              </a:rPr>
              <a:t>Critique of the Simple Model </a:t>
            </a:r>
            <a:r>
              <a:rPr lang="en-US" sz="2000" b="0" dirty="0">
                <a:ea typeface="ヒラギノ角ゴ Pro W3" charset="-128"/>
              </a:rPr>
              <a:t>(2 of 2)</a:t>
            </a:r>
            <a:endParaRPr lang="en-US" dirty="0"/>
          </a:p>
        </p:txBody>
      </p:sp>
      <p:sp>
        <p:nvSpPr>
          <p:cNvPr id="3" name="Content Placeholder 2">
            <a:extLst>
              <a:ext uri="{FF2B5EF4-FFF2-40B4-BE49-F238E27FC236}">
                <a16:creationId xmlns:a16="http://schemas.microsoft.com/office/drawing/2014/main" id="{EF5C9E41-4FB8-4C32-846B-9C7901E47F53}"/>
              </a:ext>
            </a:extLst>
          </p:cNvPr>
          <p:cNvSpPr>
            <a:spLocks noGrp="1"/>
          </p:cNvSpPr>
          <p:nvPr>
            <p:ph idx="1"/>
          </p:nvPr>
        </p:nvSpPr>
        <p:spPr/>
        <p:txBody>
          <a:bodyPr/>
          <a:lstStyle/>
          <a:p>
            <a:r>
              <a:rPr lang="en-US" sz="2000" dirty="0"/>
              <a:t>Another situation ignored in our model is one in which banks do </a:t>
            </a:r>
            <a:r>
              <a:rPr lang="en-US" sz="2000" b="1" u="sng" dirty="0"/>
              <a:t>not</a:t>
            </a:r>
            <a:r>
              <a:rPr lang="en-US" sz="2000" dirty="0"/>
              <a:t> make loans or buy securities in the </a:t>
            </a:r>
            <a:r>
              <a:rPr lang="en-US" sz="2000" b="1" dirty="0"/>
              <a:t>full amount of their excess reserves. </a:t>
            </a:r>
          </a:p>
          <a:p>
            <a:r>
              <a:rPr lang="en-US" sz="2000" dirty="0">
                <a:ea typeface="ヒラギノ角ゴ Pro W3" charset="-128"/>
              </a:rPr>
              <a:t>Depositors’</a:t>
            </a:r>
            <a:r>
              <a:rPr lang="en-US" altLang="ja-JP" sz="2000" dirty="0">
                <a:ea typeface="ヒラギノ角ゴ Pro W3" charset="-128"/>
              </a:rPr>
              <a:t> decisions (how much currency to hold) and bank’s decisions (amount of excess reserves to hold) also cause the money supply to change.</a:t>
            </a:r>
            <a:endParaRPr lang="en-US" sz="2000" dirty="0"/>
          </a:p>
          <a:p>
            <a:endParaRPr lang="en-US" dirty="0"/>
          </a:p>
        </p:txBody>
      </p:sp>
    </p:spTree>
    <p:extLst>
      <p:ext uri="{BB962C8B-B14F-4D97-AF65-F5344CB8AC3E}">
        <p14:creationId xmlns:p14="http://schemas.microsoft.com/office/powerpoint/2010/main" val="1508765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lstStyle/>
          <a:p>
            <a:r>
              <a:rPr lang="en-US" dirty="0">
                <a:ea typeface="ヒラギノ角ゴ Pro W3" charset="-128"/>
              </a:rPr>
              <a:t>Factors That Determine the Money Supply</a:t>
            </a:r>
            <a:r>
              <a:rPr lang="en-US" b="0" dirty="0"/>
              <a:t> </a:t>
            </a:r>
            <a:r>
              <a:rPr lang="en-US" sz="2000" b="0" dirty="0"/>
              <a:t>(1 of 3)</a:t>
            </a:r>
            <a:endParaRPr lang="en-US" dirty="0"/>
          </a:p>
        </p:txBody>
      </p:sp>
      <p:sp>
        <p:nvSpPr>
          <p:cNvPr id="3" name="Content Placeholder 2"/>
          <p:cNvSpPr>
            <a:spLocks noGrp="1"/>
          </p:cNvSpPr>
          <p:nvPr>
            <p:ph idx="1"/>
          </p:nvPr>
        </p:nvSpPr>
        <p:spPr/>
        <p:txBody>
          <a:bodyPr/>
          <a:lstStyle/>
          <a:p>
            <a:r>
              <a:rPr lang="en-US" sz="2000" b="1" dirty="0">
                <a:solidFill>
                  <a:schemeClr val="accent1"/>
                </a:solidFill>
                <a:ea typeface="ヒラギノ角ゴ Pro W3" charset="-128"/>
              </a:rPr>
              <a:t>Changes in the </a:t>
            </a:r>
            <a:r>
              <a:rPr lang="en-US" sz="2000" b="1" dirty="0" err="1">
                <a:solidFill>
                  <a:schemeClr val="accent1"/>
                </a:solidFill>
                <a:ea typeface="ヒラギノ角ゴ Pro W3" charset="-128"/>
              </a:rPr>
              <a:t>nonborrowed</a:t>
            </a:r>
            <a:r>
              <a:rPr lang="en-US" sz="2000" b="1" dirty="0">
                <a:solidFill>
                  <a:schemeClr val="accent1"/>
                </a:solidFill>
                <a:ea typeface="ヒラギノ角ゴ Pro W3" charset="-128"/>
              </a:rPr>
              <a:t> monetary base </a:t>
            </a:r>
            <a:r>
              <a:rPr lang="en-US" sz="2000" b="1" i="1" dirty="0" err="1">
                <a:solidFill>
                  <a:schemeClr val="accent1"/>
                </a:solidFill>
                <a:ea typeface="ヒラギノ角ゴ Pro W3" charset="-128"/>
              </a:rPr>
              <a:t>MB</a:t>
            </a:r>
            <a:r>
              <a:rPr lang="en-US" sz="2000" b="1" i="1" baseline="-25000" dirty="0" err="1">
                <a:solidFill>
                  <a:schemeClr val="accent1"/>
                </a:solidFill>
                <a:ea typeface="ヒラギノ角ゴ Pro W3" charset="-128"/>
              </a:rPr>
              <a:t>n</a:t>
            </a:r>
            <a:endParaRPr lang="en-US" sz="2000" b="1" dirty="0">
              <a:solidFill>
                <a:schemeClr val="accent1"/>
              </a:solidFill>
              <a:ea typeface="ヒラギノ角ゴ Pro W3" charset="-128"/>
            </a:endParaRPr>
          </a:p>
          <a:p>
            <a:pPr lvl="1">
              <a:spcBef>
                <a:spcPts val="1500"/>
              </a:spcBef>
            </a:pPr>
            <a:r>
              <a:rPr lang="en-US" sz="2000" dirty="0">
                <a:ea typeface="ヒラギノ角ゴ Pro W3" charset="-128"/>
              </a:rPr>
              <a:t>The money supply is positively related to the non-borrowed monetary base </a:t>
            </a:r>
            <a:r>
              <a:rPr lang="en-US" sz="2000" i="1" dirty="0" err="1">
                <a:ea typeface="ヒラギノ角ゴ Pro W3" charset="-128"/>
              </a:rPr>
              <a:t>MB</a:t>
            </a:r>
            <a:r>
              <a:rPr lang="en-US" sz="2000" i="1" baseline="-25000" dirty="0" err="1">
                <a:ea typeface="ヒラギノ角ゴ Pro W3" charset="-128"/>
              </a:rPr>
              <a:t>n</a:t>
            </a:r>
            <a:endParaRPr lang="en-US" sz="2000" dirty="0">
              <a:ea typeface="ヒラギノ角ゴ Pro W3" charset="-128"/>
            </a:endParaRPr>
          </a:p>
          <a:p>
            <a:r>
              <a:rPr lang="en-US" sz="2000" b="1" dirty="0">
                <a:solidFill>
                  <a:schemeClr val="accent1"/>
                </a:solidFill>
                <a:ea typeface="ヒラギノ角ゴ Pro W3" charset="-128"/>
              </a:rPr>
              <a:t>Changes in borrowed reserves from the Fed</a:t>
            </a:r>
          </a:p>
          <a:p>
            <a:pPr lvl="1">
              <a:spcBef>
                <a:spcPts val="1500"/>
              </a:spcBef>
            </a:pPr>
            <a:r>
              <a:rPr lang="en-US" sz="2000" dirty="0">
                <a:ea typeface="ヒラギノ角ゴ Pro W3" charset="-128"/>
              </a:rPr>
              <a:t>The money supply is positively related to the level of borrowed reserves, </a:t>
            </a:r>
            <a:r>
              <a:rPr lang="en-US" sz="2000" i="1" dirty="0">
                <a:ea typeface="ヒラギノ角ゴ Pro W3" charset="-128"/>
              </a:rPr>
              <a:t>BR,</a:t>
            </a:r>
            <a:r>
              <a:rPr lang="en-US" sz="2000" dirty="0">
                <a:ea typeface="ヒラギノ角ゴ Pro W3" charset="-128"/>
              </a:rPr>
              <a:t> from the Fed</a:t>
            </a:r>
            <a:endParaRPr lang="en-US" sz="2000" dirty="0"/>
          </a:p>
        </p:txBody>
      </p:sp>
    </p:spTree>
    <p:extLst>
      <p:ext uri="{BB962C8B-B14F-4D97-AF65-F5344CB8AC3E}">
        <p14:creationId xmlns:p14="http://schemas.microsoft.com/office/powerpoint/2010/main" val="355332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Players in the Money Supply Process</a:t>
            </a:r>
          </a:p>
        </p:txBody>
      </p:sp>
      <p:sp>
        <p:nvSpPr>
          <p:cNvPr id="3" name="Content Placeholder 2"/>
          <p:cNvSpPr>
            <a:spLocks noGrp="1"/>
          </p:cNvSpPr>
          <p:nvPr>
            <p:ph idx="1"/>
          </p:nvPr>
        </p:nvSpPr>
        <p:spPr/>
        <p:txBody>
          <a:bodyPr/>
          <a:lstStyle/>
          <a:p>
            <a:pPr marL="514350" indent="-514350">
              <a:buFont typeface="Verdana" charset="0"/>
              <a:buAutoNum type="arabicPeriod"/>
            </a:pPr>
            <a:r>
              <a:rPr lang="en-US" sz="2000" b="1" dirty="0">
                <a:ea typeface="ヒラギノ角ゴ Pro W3" charset="-128"/>
              </a:rPr>
              <a:t>The Central bank: </a:t>
            </a:r>
            <a:r>
              <a:rPr lang="en-US" sz="2000" dirty="0">
                <a:ea typeface="ヒラギノ角ゴ Pro W3" charset="-128"/>
              </a:rPr>
              <a:t>Federal Reserve System</a:t>
            </a:r>
          </a:p>
          <a:p>
            <a:pPr marL="514350" indent="-514350">
              <a:buFont typeface="Verdana" charset="0"/>
              <a:buAutoNum type="arabicPeriod"/>
            </a:pPr>
            <a:r>
              <a:rPr lang="en-US" sz="2000" b="1" dirty="0">
                <a:ea typeface="ヒラギノ角ゴ Pro W3" charset="-128"/>
              </a:rPr>
              <a:t>Banks</a:t>
            </a:r>
            <a:r>
              <a:rPr lang="en-US" sz="2000" dirty="0">
                <a:ea typeface="ヒラギノ角ゴ Pro W3" charset="-128"/>
              </a:rPr>
              <a:t>: depository institutions; financial intermediaries</a:t>
            </a:r>
          </a:p>
          <a:p>
            <a:pPr marL="514350" indent="-514350">
              <a:buFont typeface="Verdana" charset="0"/>
              <a:buAutoNum type="arabicPeriod"/>
            </a:pPr>
            <a:r>
              <a:rPr lang="en-US" sz="2000" b="1" dirty="0">
                <a:ea typeface="ヒラギノ角ゴ Pro W3" charset="-128"/>
              </a:rPr>
              <a:t>Depositors</a:t>
            </a:r>
            <a:r>
              <a:rPr lang="en-US" sz="2000" dirty="0">
                <a:ea typeface="ヒラギノ角ゴ Pro W3" charset="-128"/>
              </a:rPr>
              <a:t>: individuals and institutions</a:t>
            </a:r>
            <a:endParaRPr lang="en-US" sz="2000" dirty="0"/>
          </a:p>
        </p:txBody>
      </p:sp>
    </p:spTree>
    <p:extLst>
      <p:ext uri="{BB962C8B-B14F-4D97-AF65-F5344CB8AC3E}">
        <p14:creationId xmlns:p14="http://schemas.microsoft.com/office/powerpoint/2010/main" val="3553329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sz="3200" dirty="0"/>
              <a:t>Factors That Determine the Money Supply</a:t>
            </a:r>
            <a:r>
              <a:rPr lang="en-US" sz="3200" b="0" dirty="0"/>
              <a:t> </a:t>
            </a:r>
            <a:br>
              <a:rPr lang="en-US" sz="3200" b="0" dirty="0"/>
            </a:br>
            <a:r>
              <a:rPr lang="en-US" sz="2000" b="0" dirty="0"/>
              <a:t>(2 of 3)</a:t>
            </a:r>
            <a:endParaRPr lang="en-US" dirty="0"/>
          </a:p>
        </p:txBody>
      </p:sp>
      <p:sp>
        <p:nvSpPr>
          <p:cNvPr id="3" name="Content Placeholder 2"/>
          <p:cNvSpPr>
            <a:spLocks noGrp="1"/>
          </p:cNvSpPr>
          <p:nvPr>
            <p:ph idx="1"/>
          </p:nvPr>
        </p:nvSpPr>
        <p:spPr/>
        <p:txBody>
          <a:bodyPr/>
          <a:lstStyle/>
          <a:p>
            <a:r>
              <a:rPr lang="en-US" sz="2000" b="1" dirty="0">
                <a:solidFill>
                  <a:schemeClr val="accent1"/>
                </a:solidFill>
                <a:ea typeface="ヒラギノ角ゴ Pro W3" charset="-128"/>
              </a:rPr>
              <a:t>Changes in the required reserves ratio</a:t>
            </a:r>
          </a:p>
          <a:p>
            <a:pPr lvl="1">
              <a:spcBef>
                <a:spcPts val="1500"/>
              </a:spcBef>
            </a:pPr>
            <a:r>
              <a:rPr lang="en-US" sz="2000" dirty="0"/>
              <a:t>If the required reserve ratio on checkable deposits increases while all other variables, </a:t>
            </a:r>
            <a:r>
              <a:rPr lang="en-US" sz="2000" b="1" i="1" dirty="0"/>
              <a:t>such as the monetary base, stay the same</a:t>
            </a:r>
            <a:r>
              <a:rPr lang="en-US" sz="2000" dirty="0"/>
              <a:t>, we have seen that multiple deposit expansion is reduced and hence the money supply falls.</a:t>
            </a:r>
          </a:p>
          <a:p>
            <a:pPr lvl="1">
              <a:spcBef>
                <a:spcPts val="1500"/>
              </a:spcBef>
            </a:pPr>
            <a:r>
              <a:rPr lang="en-US" sz="2000" dirty="0">
                <a:ea typeface="ヒラギノ角ゴ Pro W3" charset="-128"/>
              </a:rPr>
              <a:t>The money supply is negatively related to the required reserve ratio. </a:t>
            </a:r>
          </a:p>
          <a:p>
            <a:r>
              <a:rPr lang="en-US" sz="2000" b="1" dirty="0">
                <a:solidFill>
                  <a:schemeClr val="accent1"/>
                </a:solidFill>
                <a:ea typeface="ヒラギノ角ゴ Pro W3" charset="-128"/>
              </a:rPr>
              <a:t>Changes in currency holdings</a:t>
            </a:r>
          </a:p>
          <a:p>
            <a:pPr lvl="1">
              <a:spcBef>
                <a:spcPts val="1500"/>
              </a:spcBef>
            </a:pPr>
            <a:r>
              <a:rPr lang="en-US" sz="2000" dirty="0">
                <a:ea typeface="ヒラギノ角ゴ Pro W3" charset="-128"/>
              </a:rPr>
              <a:t>The money supply is negatively related to currency holdings. </a:t>
            </a:r>
          </a:p>
        </p:txBody>
      </p:sp>
    </p:spTree>
    <p:extLst>
      <p:ext uri="{BB962C8B-B14F-4D97-AF65-F5344CB8AC3E}">
        <p14:creationId xmlns:p14="http://schemas.microsoft.com/office/powerpoint/2010/main" val="3553329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ABE4-52B1-4C18-9398-CBC347103D97}"/>
              </a:ext>
            </a:extLst>
          </p:cNvPr>
          <p:cNvSpPr>
            <a:spLocks noGrp="1"/>
          </p:cNvSpPr>
          <p:nvPr>
            <p:ph type="title"/>
          </p:nvPr>
        </p:nvSpPr>
        <p:spPr/>
        <p:txBody>
          <a:bodyPr/>
          <a:lstStyle/>
          <a:p>
            <a:r>
              <a:rPr lang="en-US" dirty="0">
                <a:ea typeface="ヒラギノ角ゴ Pro W3" charset="-128"/>
              </a:rPr>
              <a:t>Factors That Determine the Money Supply</a:t>
            </a:r>
            <a:r>
              <a:rPr lang="en-US" b="0" dirty="0"/>
              <a:t> </a:t>
            </a:r>
            <a:br>
              <a:rPr lang="en-US" b="0" dirty="0"/>
            </a:br>
            <a:r>
              <a:rPr lang="en-US" sz="2000" b="0" dirty="0"/>
              <a:t>(3 of 3)</a:t>
            </a:r>
            <a:endParaRPr lang="en-US" dirty="0"/>
          </a:p>
        </p:txBody>
      </p:sp>
      <p:sp>
        <p:nvSpPr>
          <p:cNvPr id="3" name="Content Placeholder 2">
            <a:extLst>
              <a:ext uri="{FF2B5EF4-FFF2-40B4-BE49-F238E27FC236}">
                <a16:creationId xmlns:a16="http://schemas.microsoft.com/office/drawing/2014/main" id="{B850B1EF-7125-4570-A5F8-11512CB8A5CE}"/>
              </a:ext>
            </a:extLst>
          </p:cNvPr>
          <p:cNvSpPr>
            <a:spLocks noGrp="1"/>
          </p:cNvSpPr>
          <p:nvPr>
            <p:ph idx="1"/>
          </p:nvPr>
        </p:nvSpPr>
        <p:spPr/>
        <p:txBody>
          <a:bodyPr/>
          <a:lstStyle/>
          <a:p>
            <a:r>
              <a:rPr lang="en-US" sz="2000" b="1" dirty="0">
                <a:solidFill>
                  <a:schemeClr val="accent1"/>
                </a:solidFill>
                <a:ea typeface="ヒラギノ角ゴ Pro W3" charset="-128"/>
              </a:rPr>
              <a:t>Changes in excess reserves</a:t>
            </a:r>
          </a:p>
          <a:p>
            <a:pPr lvl="1">
              <a:spcBef>
                <a:spcPts val="1500"/>
              </a:spcBef>
            </a:pPr>
            <a:r>
              <a:rPr lang="en-US" sz="2000" dirty="0"/>
              <a:t>when checkable deposits are converted into currency, as long as </a:t>
            </a:r>
            <a:r>
              <a:rPr lang="en-US" sz="2000" b="1" dirty="0"/>
              <a:t>the amount of excess reserves are held constant</a:t>
            </a:r>
            <a:r>
              <a:rPr lang="en-US" sz="2000" dirty="0"/>
              <a:t>, a switch is made from a component of the money supply that undergoes multiple expansion to one that does not.</a:t>
            </a:r>
          </a:p>
          <a:p>
            <a:pPr lvl="1">
              <a:spcBef>
                <a:spcPts val="1500"/>
              </a:spcBef>
            </a:pPr>
            <a:r>
              <a:rPr lang="en-US" sz="2000" dirty="0">
                <a:ea typeface="ヒラギノ角ゴ Pro W3" charset="-128"/>
              </a:rPr>
              <a:t>The money supply is negatively related to the amount of excess reserves.</a:t>
            </a:r>
            <a:endParaRPr lang="en-US" sz="2000" dirty="0"/>
          </a:p>
          <a:p>
            <a:endParaRPr lang="en-US" dirty="0"/>
          </a:p>
        </p:txBody>
      </p:sp>
    </p:spTree>
    <p:extLst>
      <p:ext uri="{BB962C8B-B14F-4D97-AF65-F5344CB8AC3E}">
        <p14:creationId xmlns:p14="http://schemas.microsoft.com/office/powerpoint/2010/main" val="427201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Money Supply Process</a:t>
            </a:r>
          </a:p>
        </p:txBody>
      </p:sp>
      <p:sp>
        <p:nvSpPr>
          <p:cNvPr id="3" name="Content Placeholder 2"/>
          <p:cNvSpPr>
            <a:spLocks noGrp="1"/>
          </p:cNvSpPr>
          <p:nvPr>
            <p:ph idx="1"/>
          </p:nvPr>
        </p:nvSpPr>
        <p:spPr>
          <a:xfrm>
            <a:off x="457200" y="1600201"/>
            <a:ext cx="8229600" cy="368300"/>
          </a:xfrm>
        </p:spPr>
        <p:txBody>
          <a:bodyPr/>
          <a:lstStyle/>
          <a:p>
            <a:pPr marL="0" indent="0" algn="ctr">
              <a:buNone/>
            </a:pPr>
            <a:r>
              <a:rPr lang="en-US" b="1" dirty="0"/>
              <a:t>SUMMARY TABLE 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09404693"/>
              </p:ext>
            </p:extLst>
          </p:nvPr>
        </p:nvGraphicFramePr>
        <p:xfrm>
          <a:off x="203200" y="2086072"/>
          <a:ext cx="8712200" cy="370840"/>
        </p:xfrm>
        <a:graphic>
          <a:graphicData uri="http://schemas.openxmlformats.org/drawingml/2006/table">
            <a:tbl>
              <a:tblPr firstRow="1">
                <a:tableStyleId>{2D5ABB26-0587-4C30-8999-92F81FD0307C}</a:tableStyleId>
              </a:tblPr>
              <a:tblGrid>
                <a:gridCol w="8712200">
                  <a:extLst>
                    <a:ext uri="{9D8B030D-6E8A-4147-A177-3AD203B41FA5}">
                      <a16:colId xmlns:a16="http://schemas.microsoft.com/office/drawing/2014/main" val="20000"/>
                    </a:ext>
                  </a:extLst>
                </a:gridCol>
              </a:tblGrid>
              <a:tr h="370840">
                <a:tc>
                  <a:txBody>
                    <a:bodyPr/>
                    <a:lstStyle/>
                    <a:p>
                      <a:r>
                        <a:rPr lang="en-US" sz="1400" b="1" i="0" u="none" strike="noStrike" kern="1200" baseline="0" dirty="0">
                          <a:solidFill>
                            <a:schemeClr val="tx1"/>
                          </a:solidFill>
                          <a:latin typeface="+mn-lt"/>
                          <a:ea typeface="+mn-ea"/>
                          <a:cs typeface="+mn-cs"/>
                        </a:rPr>
                        <a:t>Money Supply Response</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60077717"/>
              </p:ext>
            </p:extLst>
          </p:nvPr>
        </p:nvGraphicFramePr>
        <p:xfrm>
          <a:off x="215900" y="2540000"/>
          <a:ext cx="8712200" cy="3108960"/>
        </p:xfrm>
        <a:graphic>
          <a:graphicData uri="http://schemas.openxmlformats.org/drawingml/2006/table">
            <a:tbl>
              <a:tblPr firstRow="1" bandRow="1">
                <a:tableStyleId>{2D5ABB26-0587-4C30-8999-92F81FD0307C}</a:tableStyleId>
              </a:tblPr>
              <a:tblGrid>
                <a:gridCol w="15367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536700">
                  <a:extLst>
                    <a:ext uri="{9D8B030D-6E8A-4147-A177-3AD203B41FA5}">
                      <a16:colId xmlns:a16="http://schemas.microsoft.com/office/drawing/2014/main" val="20003"/>
                    </a:ext>
                  </a:extLst>
                </a:gridCol>
                <a:gridCol w="2273300">
                  <a:extLst>
                    <a:ext uri="{9D8B030D-6E8A-4147-A177-3AD203B41FA5}">
                      <a16:colId xmlns:a16="http://schemas.microsoft.com/office/drawing/2014/main" val="20004"/>
                    </a:ext>
                  </a:extLst>
                </a:gridCol>
              </a:tblGrid>
              <a:tr h="370840">
                <a:tc>
                  <a:txBody>
                    <a:bodyPr/>
                    <a:lstStyle/>
                    <a:p>
                      <a:pPr algn="ctr"/>
                      <a:r>
                        <a:rPr lang="en-US" sz="1400" b="1" i="0" u="none" strike="noStrike" kern="1200" baseline="0" dirty="0">
                          <a:solidFill>
                            <a:schemeClr val="tx1"/>
                          </a:solidFill>
                          <a:latin typeface="+mn-lt"/>
                          <a:ea typeface="+mn-ea"/>
                          <a:cs typeface="+mn-cs"/>
                        </a:rPr>
                        <a:t>Player</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Variable</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Change in Variable</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Money Supply Response</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Reason</a:t>
                      </a:r>
                      <a:endParaRPr lang="en-US" sz="1400"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400" b="0" i="0" u="none" strike="noStrike" kern="1200" baseline="0" dirty="0">
                          <a:solidFill>
                            <a:schemeClr val="tx1"/>
                          </a:solidFill>
                          <a:latin typeface="+mn-lt"/>
                          <a:ea typeface="+mn-ea"/>
                          <a:cs typeface="+mn-cs"/>
                        </a:rPr>
                        <a:t>Federal Reserve System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err="1">
                          <a:solidFill>
                            <a:schemeClr val="tx1"/>
                          </a:solidFill>
                          <a:latin typeface="+mn-lt"/>
                          <a:ea typeface="+mn-ea"/>
                          <a:cs typeface="+mn-cs"/>
                        </a:rPr>
                        <a:t>Nonborrowed</a:t>
                      </a:r>
                      <a:r>
                        <a:rPr lang="en-US" sz="1400" b="0" i="0" u="none" strike="noStrike" kern="1200" baseline="0" dirty="0">
                          <a:solidFill>
                            <a:schemeClr val="tx1"/>
                          </a:solidFill>
                          <a:latin typeface="+mn-lt"/>
                          <a:ea typeface="+mn-ea"/>
                          <a:cs typeface="+mn-cs"/>
                        </a:rPr>
                        <a:t> monetary base, </a:t>
                      </a:r>
                      <a:r>
                        <a:rPr lang="en-US" sz="1400" b="0" i="1" u="none" strike="noStrike" kern="1200" baseline="0" dirty="0" err="1">
                          <a:solidFill>
                            <a:schemeClr val="tx1"/>
                          </a:solidFill>
                          <a:latin typeface="+mn-lt"/>
                          <a:ea typeface="+mn-ea"/>
                          <a:cs typeface="+mn-cs"/>
                        </a:rPr>
                        <a:t>MB</a:t>
                      </a:r>
                      <a:r>
                        <a:rPr lang="en-US" sz="1400" b="0" i="1" u="none" strike="noStrike" kern="1200" baseline="-25000" dirty="0" err="1">
                          <a:solidFill>
                            <a:schemeClr val="tx1"/>
                          </a:solidFill>
                          <a:latin typeface="+mn-lt"/>
                          <a:ea typeface="+mn-ea"/>
                          <a:cs typeface="+mn-cs"/>
                        </a:rPr>
                        <a:t>n</a:t>
                      </a:r>
                      <a:endParaRPr lang="en-US" sz="1400"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More </a:t>
                      </a:r>
                      <a:r>
                        <a:rPr lang="en-US" sz="1400" b="0" i="1" u="none" strike="noStrike" kern="1200" baseline="0" dirty="0">
                          <a:solidFill>
                            <a:schemeClr val="tx1"/>
                          </a:solidFill>
                          <a:latin typeface="+mn-lt"/>
                          <a:ea typeface="+mn-ea"/>
                          <a:cs typeface="+mn-cs"/>
                        </a:rPr>
                        <a:t>MB </a:t>
                      </a:r>
                      <a:r>
                        <a:rPr lang="en-US" sz="1400" b="0" i="0" u="none" strike="noStrike" kern="1200" baseline="0" dirty="0">
                          <a:solidFill>
                            <a:schemeClr val="tx1"/>
                          </a:solidFill>
                          <a:latin typeface="+mn-lt"/>
                          <a:ea typeface="+mn-ea"/>
                          <a:cs typeface="+mn-cs"/>
                        </a:rPr>
                        <a:t>for deposit creation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4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Required reserve ratio, </a:t>
                      </a:r>
                      <a:r>
                        <a:rPr lang="en-US" sz="1400" b="0" i="1" u="none" strike="noStrike" kern="1200" baseline="0" dirty="0" err="1">
                          <a:solidFill>
                            <a:schemeClr val="tx1"/>
                          </a:solidFill>
                          <a:latin typeface="+mn-lt"/>
                          <a:ea typeface="+mn-ea"/>
                          <a:cs typeface="+mn-cs"/>
                        </a:rPr>
                        <a:t>rr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Less multiple deposit expansion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400" b="0" i="0" u="none" strike="noStrike" kern="1200" baseline="0" dirty="0">
                          <a:solidFill>
                            <a:schemeClr val="tx1"/>
                          </a:solidFill>
                          <a:latin typeface="+mn-lt"/>
                          <a:ea typeface="+mn-ea"/>
                          <a:cs typeface="+mn-cs"/>
                        </a:rPr>
                        <a:t>Banks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Borrowed reserves, </a:t>
                      </a:r>
                      <a:r>
                        <a:rPr lang="en-US" sz="1400" b="0" i="1" u="none" strike="noStrike" kern="1200" baseline="0" dirty="0">
                          <a:solidFill>
                            <a:schemeClr val="tx1"/>
                          </a:solidFill>
                          <a:latin typeface="+mn-lt"/>
                          <a:ea typeface="+mn-ea"/>
                          <a:cs typeface="+mn-cs"/>
                        </a:rPr>
                        <a:t>BR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More </a:t>
                      </a:r>
                      <a:r>
                        <a:rPr lang="en-US" sz="1400" b="0" i="1" u="none" strike="noStrike" kern="1200" baseline="0" dirty="0">
                          <a:solidFill>
                            <a:schemeClr val="tx1"/>
                          </a:solidFill>
                          <a:latin typeface="+mn-lt"/>
                          <a:ea typeface="+mn-ea"/>
                          <a:cs typeface="+mn-cs"/>
                        </a:rPr>
                        <a:t>MB </a:t>
                      </a:r>
                      <a:r>
                        <a:rPr lang="en-US" sz="1400" b="0" i="0" u="none" strike="noStrike" kern="1200" baseline="0" dirty="0">
                          <a:solidFill>
                            <a:schemeClr val="tx1"/>
                          </a:solidFill>
                          <a:latin typeface="+mn-lt"/>
                          <a:ea typeface="+mn-ea"/>
                          <a:cs typeface="+mn-cs"/>
                        </a:rPr>
                        <a:t>for deposit creation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1400" dirty="0">
                          <a:solidFill>
                            <a:schemeClr val="bg1"/>
                          </a:solidFill>
                        </a:rPr>
                        <a:t>Blank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Excess reserves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Less loans and deposit creation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1400" b="0" i="0" u="none" strike="noStrike" kern="1200" baseline="0" dirty="0">
                          <a:solidFill>
                            <a:schemeClr val="tx1"/>
                          </a:solidFill>
                          <a:latin typeface="+mn-lt"/>
                          <a:ea typeface="+mn-ea"/>
                          <a:cs typeface="+mn-cs"/>
                        </a:rPr>
                        <a:t>Depositors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kern="1200" baseline="0" dirty="0">
                          <a:solidFill>
                            <a:schemeClr val="tx1"/>
                          </a:solidFill>
                          <a:latin typeface="+mn-lt"/>
                          <a:ea typeface="+mn-ea"/>
                          <a:cs typeface="+mn-cs"/>
                        </a:rPr>
                        <a:t>Currency holdings</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Less multiple deposit expansion</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Content Placeholder 8"/>
          <p:cNvSpPr>
            <a:spLocks noGrp="1"/>
          </p:cNvSpPr>
          <p:nvPr>
            <p:ph idx="13"/>
          </p:nvPr>
        </p:nvSpPr>
        <p:spPr>
          <a:xfrm>
            <a:off x="457200" y="5854937"/>
            <a:ext cx="8229600" cy="451963"/>
          </a:xfrm>
        </p:spPr>
        <p:txBody>
          <a:bodyPr/>
          <a:lstStyle/>
          <a:p>
            <a:pPr marL="0" indent="0">
              <a:buNone/>
            </a:pPr>
            <a:r>
              <a:rPr lang="en-US" sz="1400" i="1" dirty="0"/>
              <a:t>Note</a:t>
            </a:r>
            <a:r>
              <a:rPr lang="en-US" sz="1400" dirty="0"/>
              <a:t>: Only increases (↑) in the variables are shown. The effects of decreases on the money supply would be the opposite of those indicated in the “Money Supply Response” column.</a:t>
            </a:r>
          </a:p>
        </p:txBody>
      </p:sp>
    </p:spTree>
    <p:extLst>
      <p:ext uri="{BB962C8B-B14F-4D97-AF65-F5344CB8AC3E}">
        <p14:creationId xmlns:p14="http://schemas.microsoft.com/office/powerpoint/2010/main" val="3553329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Money Multiplier </a:t>
            </a:r>
            <a:r>
              <a:rPr lang="en-US" sz="2000" b="0" dirty="0">
                <a:ea typeface="ヒラギノ角ゴ Pro W3" charset="-128"/>
              </a:rPr>
              <a:t>(1 of 2)</a:t>
            </a:r>
            <a:endParaRPr lang="en-US" sz="2000" b="0" dirty="0"/>
          </a:p>
        </p:txBody>
      </p:sp>
      <p:sp>
        <p:nvSpPr>
          <p:cNvPr id="3" name="Content Placeholder 2"/>
          <p:cNvSpPr>
            <a:spLocks noGrp="1"/>
          </p:cNvSpPr>
          <p:nvPr>
            <p:ph idx="1"/>
          </p:nvPr>
        </p:nvSpPr>
        <p:spPr>
          <a:xfrm>
            <a:off x="457200" y="1600200"/>
            <a:ext cx="8229600" cy="1520371"/>
          </a:xfrm>
        </p:spPr>
        <p:txBody>
          <a:bodyPr/>
          <a:lstStyle/>
          <a:p>
            <a:r>
              <a:rPr lang="en-US" sz="2000" dirty="0"/>
              <a:t>The intuition inherent in the preceding section is sufficient to understand </a:t>
            </a:r>
            <a:r>
              <a:rPr lang="en-US" sz="2000" b="1" i="1" dirty="0"/>
              <a:t>how the money supply process works</a:t>
            </a:r>
            <a:r>
              <a:rPr lang="en-US" sz="2000" dirty="0"/>
              <a:t>. </a:t>
            </a:r>
          </a:p>
          <a:p>
            <a:pPr marL="0" indent="0">
              <a:buNone/>
            </a:pPr>
            <a:endParaRPr lang="en-US" sz="2000" dirty="0"/>
          </a:p>
          <a:p>
            <a:r>
              <a:rPr lang="en-US" sz="2000" dirty="0"/>
              <a:t>The money multiplier </a:t>
            </a:r>
            <a:r>
              <a:rPr lang="en-US" sz="2000" i="1" dirty="0"/>
              <a:t>m</a:t>
            </a:r>
            <a:r>
              <a:rPr lang="en-US" sz="2000" dirty="0"/>
              <a:t> tells us what </a:t>
            </a:r>
            <a:r>
              <a:rPr lang="en-US" sz="2000" u="sng" dirty="0"/>
              <a:t>multiple of the monetary base is transformed into the money supply. </a:t>
            </a:r>
          </a:p>
          <a:p>
            <a:pPr marL="0" indent="0">
              <a:buNone/>
            </a:pPr>
            <a:endParaRPr lang="en-US" sz="2000" u="sng" dirty="0"/>
          </a:p>
          <a:p>
            <a:r>
              <a:rPr lang="en-US" sz="2000" dirty="0"/>
              <a:t>Because the money multiplier is typically larger than 1, the alternative name for the monetary base, </a:t>
            </a:r>
            <a:r>
              <a:rPr lang="en-US" sz="2000" b="1" dirty="0"/>
              <a:t>high-powered money.</a:t>
            </a:r>
            <a:endParaRPr lang="en-US" sz="2000" b="1" u="sng" dirty="0">
              <a:ea typeface="ヒラギノ角ゴ Pro W3" charset="-128"/>
            </a:endParaRPr>
          </a:p>
        </p:txBody>
      </p:sp>
    </p:spTree>
    <p:extLst>
      <p:ext uri="{BB962C8B-B14F-4D97-AF65-F5344CB8AC3E}">
        <p14:creationId xmlns:p14="http://schemas.microsoft.com/office/powerpoint/2010/main" val="3553329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1300-90E0-4CD8-97D8-9741EC492448}"/>
              </a:ext>
            </a:extLst>
          </p:cNvPr>
          <p:cNvSpPr>
            <a:spLocks noGrp="1"/>
          </p:cNvSpPr>
          <p:nvPr>
            <p:ph type="title"/>
          </p:nvPr>
        </p:nvSpPr>
        <p:spPr/>
        <p:txBody>
          <a:bodyPr/>
          <a:lstStyle/>
          <a:p>
            <a:r>
              <a:rPr lang="en-US" dirty="0">
                <a:ea typeface="ヒラギノ角ゴ Pro W3" charset="-128"/>
              </a:rPr>
              <a:t>The Money Multiplier </a:t>
            </a:r>
            <a:r>
              <a:rPr lang="en-US" sz="2000" b="0" dirty="0">
                <a:ea typeface="ヒラギノ角ゴ Pro W3" charset="-128"/>
              </a:rPr>
              <a:t>(2 of 2)</a:t>
            </a:r>
            <a:endParaRPr lang="en-US" dirty="0"/>
          </a:p>
        </p:txBody>
      </p:sp>
      <p:sp>
        <p:nvSpPr>
          <p:cNvPr id="3" name="Content Placeholder 2">
            <a:extLst>
              <a:ext uri="{FF2B5EF4-FFF2-40B4-BE49-F238E27FC236}">
                <a16:creationId xmlns:a16="http://schemas.microsoft.com/office/drawing/2014/main" id="{CD9D505E-E98E-4C40-AB04-A24FDF1BAD02}"/>
              </a:ext>
            </a:extLst>
          </p:cNvPr>
          <p:cNvSpPr>
            <a:spLocks noGrp="1"/>
          </p:cNvSpPr>
          <p:nvPr>
            <p:ph idx="1"/>
          </p:nvPr>
        </p:nvSpPr>
        <p:spPr/>
        <p:txBody>
          <a:bodyPr/>
          <a:lstStyle/>
          <a:p>
            <a:r>
              <a:rPr lang="en-US" sz="2000" dirty="0">
                <a:ea typeface="ヒラギノ角ゴ Pro W3" charset="-128"/>
              </a:rPr>
              <a:t>Define money as currency plus checkable deposits: M1</a:t>
            </a:r>
          </a:p>
          <a:p>
            <a:r>
              <a:rPr lang="en-US" sz="2000" dirty="0">
                <a:ea typeface="ヒラギノ角ゴ Pro W3" charset="-128"/>
              </a:rPr>
              <a:t>Link the money supply (</a:t>
            </a:r>
            <a:r>
              <a:rPr lang="en-US" sz="2000" i="1" dirty="0">
                <a:ea typeface="ヒラギノ角ゴ Pro W3" charset="-128"/>
              </a:rPr>
              <a:t>M</a:t>
            </a:r>
            <a:r>
              <a:rPr lang="en-US" sz="2000" dirty="0">
                <a:ea typeface="ヒラギノ角ゴ Pro W3" charset="-128"/>
              </a:rPr>
              <a:t>) to the monetary base (</a:t>
            </a:r>
            <a:r>
              <a:rPr lang="en-US" sz="2000" i="1" dirty="0">
                <a:ea typeface="ヒラギノ角ゴ Pro W3" charset="-128"/>
              </a:rPr>
              <a:t>MB</a:t>
            </a:r>
            <a:r>
              <a:rPr lang="en-US" sz="2000" dirty="0">
                <a:ea typeface="ヒラギノ角ゴ Pro W3" charset="-128"/>
              </a:rPr>
              <a:t>) and let </a:t>
            </a:r>
            <a:r>
              <a:rPr lang="en-US" sz="2000" i="1" dirty="0">
                <a:ea typeface="ヒラギノ角ゴ Pro W3" charset="-128"/>
              </a:rPr>
              <a:t>m</a:t>
            </a:r>
            <a:r>
              <a:rPr lang="en-US" sz="2000" dirty="0">
                <a:ea typeface="ヒラギノ角ゴ Pro W3" charset="-128"/>
              </a:rPr>
              <a:t> be the money multiplier</a:t>
            </a:r>
            <a:endParaRPr lang="en-US" sz="2000" dirty="0"/>
          </a:p>
          <a:p>
            <a:endParaRPr lang="en-US" dirty="0"/>
          </a:p>
        </p:txBody>
      </p:sp>
      <p:graphicFrame>
        <p:nvGraphicFramePr>
          <p:cNvPr id="4" name="Object 3" descr="M is equal to, small m times, M B.">
            <a:extLst>
              <a:ext uri="{FF2B5EF4-FFF2-40B4-BE49-F238E27FC236}">
                <a16:creationId xmlns:a16="http://schemas.microsoft.com/office/drawing/2014/main" id="{2C576AB1-F0B3-4C51-A09C-5FE122895323}"/>
              </a:ext>
            </a:extLst>
          </p:cNvPr>
          <p:cNvGraphicFramePr>
            <a:graphicFrameLocks noChangeAspect="1"/>
          </p:cNvGraphicFramePr>
          <p:nvPr>
            <p:extLst>
              <p:ext uri="{D42A27DB-BD31-4B8C-83A1-F6EECF244321}">
                <p14:modId xmlns:p14="http://schemas.microsoft.com/office/powerpoint/2010/main" val="3013113157"/>
              </p:ext>
            </p:extLst>
          </p:nvPr>
        </p:nvGraphicFramePr>
        <p:xfrm>
          <a:off x="3124200" y="3581400"/>
          <a:ext cx="2267857" cy="427898"/>
        </p:xfrm>
        <a:graphic>
          <a:graphicData uri="http://schemas.openxmlformats.org/presentationml/2006/ole">
            <mc:AlternateContent xmlns:mc="http://schemas.openxmlformats.org/markup-compatibility/2006">
              <mc:Choice xmlns:v="urn:schemas-microsoft-com:vml" Requires="v">
                <p:oleObj spid="_x0000_s7239" name="Equation" r:id="rId3" imgW="812520" imgH="177480" progId="Equation.DSMT4">
                  <p:embed/>
                </p:oleObj>
              </mc:Choice>
              <mc:Fallback>
                <p:oleObj name="Equation" r:id="rId3" imgW="812520" imgH="177480" progId="Equation.DSMT4">
                  <p:embed/>
                  <p:pic>
                    <p:nvPicPr>
                      <p:cNvPr id="4" name="Object 3" descr="M is equal to, small m times, M 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81400"/>
                        <a:ext cx="2267857" cy="4278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44802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Deriving the Money Multiplier</a:t>
            </a:r>
            <a:r>
              <a:rPr lang="en-US" b="0" dirty="0"/>
              <a:t> </a:t>
            </a:r>
            <a:r>
              <a:rPr lang="en-US" sz="2000" b="0" dirty="0"/>
              <a:t>(1 of 4)</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Assume that the desired holdings of currency </a:t>
            </a:r>
            <a:r>
              <a:rPr lang="en-US" sz="2000" i="1" dirty="0">
                <a:ea typeface="ヒラギノ角ゴ Pro W3" charset="-128"/>
              </a:rPr>
              <a:t>C</a:t>
            </a:r>
            <a:r>
              <a:rPr lang="en-US" sz="2000" dirty="0">
                <a:ea typeface="ヒラギノ角ゴ Pro W3" charset="-128"/>
              </a:rPr>
              <a:t> and excess reserves </a:t>
            </a:r>
            <a:r>
              <a:rPr lang="en-US" sz="2000" i="1" dirty="0">
                <a:ea typeface="ヒラギノ角ゴ Pro W3" charset="-128"/>
              </a:rPr>
              <a:t>ER</a:t>
            </a:r>
            <a:r>
              <a:rPr lang="en-US" sz="2000" dirty="0">
                <a:ea typeface="ヒラギノ角ゴ Pro W3" charset="-128"/>
              </a:rPr>
              <a:t> grow proportionally with checkable deposits </a:t>
            </a:r>
            <a:r>
              <a:rPr lang="en-US" sz="2000" i="1" dirty="0">
                <a:ea typeface="ヒラギノ角ゴ Pro W3" charset="-128"/>
              </a:rPr>
              <a:t>D</a:t>
            </a:r>
            <a:r>
              <a:rPr lang="en-US" sz="2000" dirty="0">
                <a:ea typeface="ヒラギノ角ゴ Pro W3" charset="-128"/>
              </a:rPr>
              <a:t>.</a:t>
            </a:r>
          </a:p>
          <a:p>
            <a:r>
              <a:rPr lang="en-US" sz="2000" dirty="0">
                <a:ea typeface="ヒラギノ角ゴ Pro W3" charset="-128"/>
              </a:rPr>
              <a:t>Then,</a:t>
            </a:r>
          </a:p>
          <a:p>
            <a:pPr>
              <a:buNone/>
            </a:pPr>
            <a:r>
              <a:rPr lang="en-US" sz="2000" dirty="0">
                <a:ea typeface="ヒラギノ角ゴ Pro W3" charset="-128"/>
              </a:rPr>
              <a:t>	</a:t>
            </a:r>
            <a:r>
              <a:rPr lang="en-US" sz="2000" i="1" dirty="0">
                <a:ea typeface="ヒラギノ角ゴ Pro W3" charset="-128"/>
              </a:rPr>
              <a:t>c</a:t>
            </a:r>
            <a:r>
              <a:rPr lang="en-US" sz="2000" dirty="0">
                <a:ea typeface="ヒラギノ角ゴ Pro W3" charset="-128"/>
              </a:rPr>
              <a:t> = {</a:t>
            </a:r>
            <a:r>
              <a:rPr lang="en-US" sz="2000" i="1" dirty="0">
                <a:ea typeface="ヒラギノ角ゴ Pro W3" charset="-128"/>
              </a:rPr>
              <a:t>C/D</a:t>
            </a:r>
            <a:r>
              <a:rPr lang="en-US" sz="2000" dirty="0">
                <a:ea typeface="ヒラギノ角ゴ Pro W3" charset="-128"/>
              </a:rPr>
              <a:t>} = currency ratio</a:t>
            </a:r>
          </a:p>
          <a:p>
            <a:pPr>
              <a:buNone/>
            </a:pPr>
            <a:r>
              <a:rPr lang="en-US" sz="2000" dirty="0">
                <a:ea typeface="ヒラギノ角ゴ Pro W3" charset="-128"/>
              </a:rPr>
              <a:t>	</a:t>
            </a:r>
            <a:r>
              <a:rPr lang="en-US" sz="2000" i="1" dirty="0">
                <a:ea typeface="ヒラギノ角ゴ Pro W3" charset="-128"/>
              </a:rPr>
              <a:t>e</a:t>
            </a:r>
            <a:r>
              <a:rPr lang="en-US" sz="2000" dirty="0">
                <a:ea typeface="ヒラギノ角ゴ Pro W3" charset="-128"/>
              </a:rPr>
              <a:t> = {</a:t>
            </a:r>
            <a:r>
              <a:rPr lang="en-US" sz="2000" i="1" dirty="0">
                <a:ea typeface="ヒラギノ角ゴ Pro W3" charset="-128"/>
              </a:rPr>
              <a:t>ER/D</a:t>
            </a:r>
            <a:r>
              <a:rPr lang="en-US" sz="2000" dirty="0">
                <a:ea typeface="ヒラギノ角ゴ Pro W3" charset="-128"/>
              </a:rPr>
              <a:t>} = excess reserves ratio</a:t>
            </a:r>
            <a:endParaRPr lang="en-US" sz="2000" dirty="0"/>
          </a:p>
        </p:txBody>
      </p:sp>
    </p:spTree>
    <p:extLst>
      <p:ext uri="{BB962C8B-B14F-4D97-AF65-F5344CB8AC3E}">
        <p14:creationId xmlns:p14="http://schemas.microsoft.com/office/powerpoint/2010/main" val="3553329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Deriving the Money </a:t>
            </a:r>
            <a:r>
              <a:rPr lang="en-US"/>
              <a:t>Multiplier</a:t>
            </a:r>
            <a:r>
              <a:rPr lang="en-US" b="0"/>
              <a:t> </a:t>
            </a:r>
            <a:r>
              <a:rPr lang="en-US" sz="2000" b="0"/>
              <a:t>(2 </a:t>
            </a:r>
            <a:r>
              <a:rPr lang="en-US" sz="2000" b="0" dirty="0"/>
              <a:t>of 4)</a:t>
            </a:r>
            <a:endParaRPr lang="en-US" dirty="0"/>
          </a:p>
        </p:txBody>
      </p:sp>
      <p:graphicFrame>
        <p:nvGraphicFramePr>
          <p:cNvPr id="4" name="Object 3" descr="The figure shows the method of derive the money multiplier.&#10;The total amount of reserves, R, equal to the sum of required reserves R R and excess reserves E R. &#10;That is R is equal to, R R plus, E R. &#10;The total amount of required reserves equal to the required reserve ratio times the amount of checkable deposits. &#10;R R, is equal to, r times D. &#10;Substituting for R R in the first equation, &#10;R = r times D plus E R.  &#10;The fed sets e to less than 1."/>
          <p:cNvGraphicFramePr>
            <a:graphicFrameLocks noChangeAspect="1"/>
          </p:cNvGraphicFramePr>
          <p:nvPr>
            <p:extLst>
              <p:ext uri="{D42A27DB-BD31-4B8C-83A1-F6EECF244321}">
                <p14:modId xmlns:p14="http://schemas.microsoft.com/office/powerpoint/2010/main" val="3356218588"/>
              </p:ext>
            </p:extLst>
          </p:nvPr>
        </p:nvGraphicFramePr>
        <p:xfrm>
          <a:off x="1154124" y="1848810"/>
          <a:ext cx="6605381" cy="4197018"/>
        </p:xfrm>
        <a:graphic>
          <a:graphicData uri="http://schemas.openxmlformats.org/presentationml/2006/ole">
            <mc:AlternateContent xmlns:mc="http://schemas.openxmlformats.org/markup-compatibility/2006">
              <mc:Choice xmlns:v="urn:schemas-microsoft-com:vml" Requires="v">
                <p:oleObj spid="_x0000_s4413" name="Equation" r:id="rId3" imgW="3517560" imgH="2234880" progId="Equation.DSMT4">
                  <p:embed/>
                </p:oleObj>
              </mc:Choice>
              <mc:Fallback>
                <p:oleObj name="Equation" r:id="rId3" imgW="3517560" imgH="2234880" progId="Equation.DSMT4">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124" y="1848810"/>
                        <a:ext cx="6605381" cy="4197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3329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Deriving the Money </a:t>
            </a:r>
            <a:r>
              <a:rPr lang="en-US"/>
              <a:t>Multiplier</a:t>
            </a:r>
            <a:r>
              <a:rPr lang="en-US" b="0"/>
              <a:t> </a:t>
            </a:r>
            <a:r>
              <a:rPr lang="en-US" sz="2000" b="0"/>
              <a:t>(3 </a:t>
            </a:r>
            <a:r>
              <a:rPr lang="en-US" sz="2000" b="0" dirty="0"/>
              <a:t>of 4)</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The monetary base </a:t>
            </a:r>
            <a:r>
              <a:rPr lang="en-US" sz="2000" i="1" dirty="0">
                <a:ea typeface="ヒラギノ角ゴ Pro W3" charset="-128"/>
              </a:rPr>
              <a:t>MB</a:t>
            </a:r>
            <a:r>
              <a:rPr lang="en-US" sz="2000" dirty="0">
                <a:ea typeface="ヒラギノ角ゴ Pro W3" charset="-128"/>
              </a:rPr>
              <a:t> equals currency </a:t>
            </a:r>
            <a:r>
              <a:rPr lang="en-US" sz="2000" dirty="0"/>
              <a:t>(</a:t>
            </a:r>
            <a:r>
              <a:rPr lang="en-US" sz="2000" i="1" dirty="0"/>
              <a:t>C</a:t>
            </a:r>
            <a:r>
              <a:rPr lang="en-US" sz="2000" dirty="0"/>
              <a:t>)</a:t>
            </a:r>
            <a:r>
              <a:rPr lang="en-US" sz="2000" dirty="0">
                <a:ea typeface="ヒラギノ角ゴ Pro W3" charset="-128"/>
              </a:rPr>
              <a:t> plus reserves (</a:t>
            </a:r>
            <a:r>
              <a:rPr lang="en-US" sz="2000" i="1" dirty="0">
                <a:ea typeface="ヒラギノ角ゴ Pro W3" charset="-128"/>
              </a:rPr>
              <a:t>R</a:t>
            </a:r>
            <a:r>
              <a:rPr lang="en-US" sz="2000" dirty="0">
                <a:ea typeface="ヒラギノ角ゴ Pro W3" charset="-128"/>
              </a:rPr>
              <a:t>):</a:t>
            </a:r>
          </a:p>
          <a:p>
            <a:pPr algn="ctr">
              <a:buNone/>
            </a:pPr>
            <a:r>
              <a:rPr lang="en-US" sz="2000" dirty="0">
                <a:ea typeface="ヒラギノ角ゴ Pro W3" charset="-128"/>
              </a:rPr>
              <a:t>	</a:t>
            </a:r>
            <a:r>
              <a:rPr lang="en-US" sz="2000" i="1" dirty="0">
                <a:ea typeface="ヒラギノ角ゴ Pro W3" charset="-128"/>
              </a:rPr>
              <a:t>MB = C + R = C + </a:t>
            </a:r>
            <a:r>
              <a:rPr lang="en-US" sz="2000" dirty="0">
                <a:ea typeface="ヒラギノ角ゴ Pro W3" charset="-128"/>
              </a:rPr>
              <a:t>(</a:t>
            </a:r>
            <a:r>
              <a:rPr lang="en-US" sz="2000" i="1" dirty="0">
                <a:ea typeface="ヒラギノ角ゴ Pro W3" charset="-128"/>
              </a:rPr>
              <a:t>r </a:t>
            </a:r>
            <a:r>
              <a:rPr lang="en-US" sz="2000" dirty="0">
                <a:ea typeface="ヒラギノ角ゴ Pro W3" charset="-128"/>
              </a:rPr>
              <a:t>×</a:t>
            </a:r>
            <a:r>
              <a:rPr lang="en-US" sz="2000" i="1" dirty="0">
                <a:ea typeface="ヒラギノ角ゴ Pro W3" charset="-128"/>
              </a:rPr>
              <a:t> D</a:t>
            </a:r>
            <a:r>
              <a:rPr lang="en-US" sz="2000" dirty="0">
                <a:ea typeface="ヒラギノ角ゴ Pro W3" charset="-128"/>
              </a:rPr>
              <a:t>)</a:t>
            </a:r>
            <a:r>
              <a:rPr lang="en-US" sz="2000" i="1" dirty="0">
                <a:ea typeface="ヒラギノ角ゴ Pro W3" charset="-128"/>
              </a:rPr>
              <a:t> + ER</a:t>
            </a:r>
          </a:p>
          <a:p>
            <a:r>
              <a:rPr lang="en-US" sz="2000" dirty="0">
                <a:ea typeface="ヒラギノ角ゴ Pro W3" charset="-128"/>
              </a:rPr>
              <a:t>Equation reveals the amount of the monetary base needed to support the existing amounts of checkable deposits, currency, and excess reserves.</a:t>
            </a:r>
            <a:endParaRPr lang="en-US" sz="2000" dirty="0"/>
          </a:p>
        </p:txBody>
      </p:sp>
    </p:spTree>
    <p:extLst>
      <p:ext uri="{BB962C8B-B14F-4D97-AF65-F5344CB8AC3E}">
        <p14:creationId xmlns:p14="http://schemas.microsoft.com/office/powerpoint/2010/main" val="35533293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Deriving the Money Multiplier</a:t>
            </a:r>
            <a:r>
              <a:rPr lang="en-US" b="0" dirty="0"/>
              <a:t> </a:t>
            </a:r>
            <a:r>
              <a:rPr lang="en-US" sz="2000" b="0" dirty="0"/>
              <a:t>(4 of 4)</a:t>
            </a:r>
            <a:endParaRPr lang="en-US" dirty="0"/>
          </a:p>
        </p:txBody>
      </p:sp>
      <p:graphicFrame>
        <p:nvGraphicFramePr>
          <p:cNvPr id="5" name="Object 4" descr="The figure shows the method fo derive the money multiplier.&#10;c is equal to, capital C over, D, implies that Capital C is equal to c time D, and, e, is equal to, E R over, D, implies that, E R is equal to, e times D. &#10;Substituting in the previous equation, we get, &#10;M B is equal to, r times D, plus, e times D, plus, c times D. &#10;That is equal to the quantity, r plus e plus c, in parentheses, times D. &#10;Dividing both sides by the term in parentheses, we get, &#10;D, is equal to, 1 over the sum, r plus e plus c, whole multiplied to M B. &#10;Also M is equal to, D plus capital C and capital C is equal to, c times D. So M is equal to, D plus, c times D. &#10;Substituting again, M is equal to 1 plus c , over the sum, r + plus e plus c, whole times M B. &#10;The money multiplier is then , m is equal to, 1 plus c , over the sum, r + plus e plus c."/>
          <p:cNvGraphicFramePr>
            <a:graphicFrameLocks noChangeAspect="1"/>
          </p:cNvGraphicFramePr>
          <p:nvPr>
            <p:extLst>
              <p:ext uri="{D42A27DB-BD31-4B8C-83A1-F6EECF244321}">
                <p14:modId xmlns:p14="http://schemas.microsoft.com/office/powerpoint/2010/main" val="1565847824"/>
              </p:ext>
            </p:extLst>
          </p:nvPr>
        </p:nvGraphicFramePr>
        <p:xfrm>
          <a:off x="2552700" y="1566705"/>
          <a:ext cx="4038600" cy="4605495"/>
        </p:xfrm>
        <a:graphic>
          <a:graphicData uri="http://schemas.openxmlformats.org/presentationml/2006/ole">
            <mc:AlternateContent xmlns:mc="http://schemas.openxmlformats.org/markup-compatibility/2006">
              <mc:Choice xmlns:v="urn:schemas-microsoft-com:vml" Requires="v">
                <p:oleObj spid="_x0000_s5438" name="Equation" r:id="rId3" imgW="2984500" imgH="3263900" progId="Equation.DSMT4">
                  <p:embed/>
                </p:oleObj>
              </mc:Choice>
              <mc:Fallback>
                <p:oleObj name="Equation" r:id="rId3" imgW="2984500" imgH="3263900" progId="Equation.DSMT4">
                  <p:embed/>
                  <p:pic>
                    <p:nvPicPr>
                      <p:cNvPr id="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1566705"/>
                        <a:ext cx="4038600" cy="4605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3329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Intuition Behind the Money Multiplier (Before Financial Crisis)</a:t>
            </a:r>
          </a:p>
        </p:txBody>
      </p:sp>
      <p:graphicFrame>
        <p:nvGraphicFramePr>
          <p:cNvPr id="4" name="Object 3" descr="The figure calculate the money multiplier.&#10;r is equal to, required reserve ratio is equal to 0.10. &#10;C is equal to, currency in circulation that is, dollar 400 B. &#10;D is equal to Checkable deposits, is equal to dollar 800 B. &#10;E R is equal to excess reserves, that is equal to, dollar 0.8 B. &#10;M is equal to, money supply, M I, is equal to C, plus, D, is equal to, dollar 1200 B.&#10;c is equal to, dollar 400 B , over, dollar 800 B, is equal to 0.5. &#10;and e is equal to, dollar 0.8 B, over, dollar 800 B, that is equal to 0.001. &#10;So the value of m is equal to 2.5. This is less than the simple deposit multiplier. Although there is multiple expansion of deposits, there is no such expansion for currency."/>
          <p:cNvGraphicFramePr>
            <a:graphicFrameLocks noChangeAspect="1"/>
          </p:cNvGraphicFramePr>
          <p:nvPr>
            <p:extLst>
              <p:ext uri="{D42A27DB-BD31-4B8C-83A1-F6EECF244321}">
                <p14:modId xmlns:p14="http://schemas.microsoft.com/office/powerpoint/2010/main" val="2198414358"/>
              </p:ext>
            </p:extLst>
          </p:nvPr>
        </p:nvGraphicFramePr>
        <p:xfrm>
          <a:off x="2438400" y="1447800"/>
          <a:ext cx="4572000" cy="4876800"/>
        </p:xfrm>
        <a:graphic>
          <a:graphicData uri="http://schemas.openxmlformats.org/presentationml/2006/ole">
            <mc:AlternateContent xmlns:mc="http://schemas.openxmlformats.org/markup-compatibility/2006">
              <mc:Choice xmlns:v="urn:schemas-microsoft-com:vml" Requires="v">
                <p:oleObj spid="_x0000_s6459" name="Equation" r:id="rId3" imgW="3009900" imgH="3048000" progId="Equation.DSMT4">
                  <p:embed/>
                </p:oleObj>
              </mc:Choice>
              <mc:Fallback>
                <p:oleObj name="Equation" r:id="rId3" imgW="3009900" imgH="3048000" progId="Equation.DSMT4">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447800"/>
                        <a:ext cx="4572000"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332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5374-69C7-41B4-81FC-F7CFFF81F52A}"/>
              </a:ext>
            </a:extLst>
          </p:cNvPr>
          <p:cNvSpPr>
            <a:spLocks noGrp="1"/>
          </p:cNvSpPr>
          <p:nvPr>
            <p:ph type="title"/>
          </p:nvPr>
        </p:nvSpPr>
        <p:spPr/>
        <p:txBody>
          <a:bodyPr/>
          <a:lstStyle/>
          <a:p>
            <a:r>
              <a:rPr lang="en-US" dirty="0"/>
              <a:t>The Fed’</a:t>
            </a:r>
            <a:r>
              <a:rPr lang="en-US" altLang="ja-JP" dirty="0"/>
              <a:t>s Balance Sheet </a:t>
            </a:r>
            <a:r>
              <a:rPr lang="en-US" altLang="ja-JP" sz="2000" b="0" dirty="0"/>
              <a:t>(1 of 3)</a:t>
            </a:r>
            <a:endParaRPr lang="en-US" dirty="0"/>
          </a:p>
        </p:txBody>
      </p:sp>
      <p:sp>
        <p:nvSpPr>
          <p:cNvPr id="3" name="Content Placeholder 2">
            <a:extLst>
              <a:ext uri="{FF2B5EF4-FFF2-40B4-BE49-F238E27FC236}">
                <a16:creationId xmlns:a16="http://schemas.microsoft.com/office/drawing/2014/main" id="{60E2B42E-BE80-4BD9-A812-C31D9502869B}"/>
              </a:ext>
            </a:extLst>
          </p:cNvPr>
          <p:cNvSpPr>
            <a:spLocks noGrp="1"/>
          </p:cNvSpPr>
          <p:nvPr>
            <p:ph idx="1"/>
          </p:nvPr>
        </p:nvSpPr>
        <p:spPr/>
        <p:txBody>
          <a:bodyPr/>
          <a:lstStyle/>
          <a:p>
            <a:r>
              <a:rPr lang="en-US" sz="2000" dirty="0"/>
              <a:t>Of the three players, the central bank—the Federal Reserve System—is the most important. </a:t>
            </a:r>
          </a:p>
          <a:p>
            <a:pPr marL="0" indent="0">
              <a:buNone/>
            </a:pPr>
            <a:endParaRPr lang="en-US" sz="2000" dirty="0"/>
          </a:p>
          <a:p>
            <a:r>
              <a:rPr lang="en-US" sz="2000" dirty="0"/>
              <a:t>The operation of the Fed and its monetary policy involve actions that affect its </a:t>
            </a:r>
            <a:r>
              <a:rPr lang="en-US" sz="2000" b="1" dirty="0"/>
              <a:t>balance sheet</a:t>
            </a:r>
            <a:r>
              <a:rPr lang="en-US" sz="2000" dirty="0"/>
              <a:t>, or its </a:t>
            </a:r>
            <a:r>
              <a:rPr lang="en-US" sz="2000" u="sng" dirty="0"/>
              <a:t>holdings of assets and liabilities</a:t>
            </a:r>
            <a:r>
              <a:rPr lang="en-US" sz="2000" dirty="0"/>
              <a:t>. </a:t>
            </a:r>
          </a:p>
          <a:p>
            <a:endParaRPr lang="en-US" dirty="0"/>
          </a:p>
        </p:txBody>
      </p:sp>
    </p:spTree>
    <p:extLst>
      <p:ext uri="{BB962C8B-B14F-4D97-AF65-F5344CB8AC3E}">
        <p14:creationId xmlns:p14="http://schemas.microsoft.com/office/powerpoint/2010/main" val="7618293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50F4-422A-4283-A654-8CC5A295A3C2}"/>
              </a:ext>
            </a:extLst>
          </p:cNvPr>
          <p:cNvSpPr>
            <a:spLocks noGrp="1"/>
          </p:cNvSpPr>
          <p:nvPr>
            <p:ph type="title"/>
          </p:nvPr>
        </p:nvSpPr>
        <p:spPr/>
        <p:txBody>
          <a:bodyPr/>
          <a:lstStyle/>
          <a:p>
            <a:r>
              <a:rPr lang="en-US" dirty="0"/>
              <a:t>Intuition Behind the Money Multiplier (After Financial Crisis)</a:t>
            </a:r>
          </a:p>
        </p:txBody>
      </p:sp>
      <p:pic>
        <p:nvPicPr>
          <p:cNvPr id="9" name="Content Placeholder 8">
            <a:extLst>
              <a:ext uri="{FF2B5EF4-FFF2-40B4-BE49-F238E27FC236}">
                <a16:creationId xmlns:a16="http://schemas.microsoft.com/office/drawing/2014/main" id="{9BC8639D-0BE7-428F-BFDB-14BC04A437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1558" y="1600200"/>
            <a:ext cx="6580883" cy="4525963"/>
          </a:xfrm>
        </p:spPr>
      </p:pic>
    </p:spTree>
    <p:extLst>
      <p:ext uri="{BB962C8B-B14F-4D97-AF65-F5344CB8AC3E}">
        <p14:creationId xmlns:p14="http://schemas.microsoft.com/office/powerpoint/2010/main" val="40885410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70D2-B47B-43CD-BE5E-4BBE97B6455E}"/>
              </a:ext>
            </a:extLst>
          </p:cNvPr>
          <p:cNvSpPr>
            <a:spLocks noGrp="1"/>
          </p:cNvSpPr>
          <p:nvPr>
            <p:ph type="title"/>
          </p:nvPr>
        </p:nvSpPr>
        <p:spPr/>
        <p:txBody>
          <a:bodyPr/>
          <a:lstStyle/>
          <a:p>
            <a:r>
              <a:rPr lang="en-US" dirty="0"/>
              <a:t>Money Multiplier: Before and After Financial Crisis </a:t>
            </a:r>
            <a:r>
              <a:rPr lang="en-US" sz="2000" b="0" dirty="0"/>
              <a:t>(1 of 2)</a:t>
            </a:r>
          </a:p>
        </p:txBody>
      </p:sp>
      <p:sp>
        <p:nvSpPr>
          <p:cNvPr id="3" name="Content Placeholder 2">
            <a:extLst>
              <a:ext uri="{FF2B5EF4-FFF2-40B4-BE49-F238E27FC236}">
                <a16:creationId xmlns:a16="http://schemas.microsoft.com/office/drawing/2014/main" id="{F2777042-48C6-4413-BBF3-ECA2F4EBB90B}"/>
              </a:ext>
            </a:extLst>
          </p:cNvPr>
          <p:cNvSpPr>
            <a:spLocks noGrp="1"/>
          </p:cNvSpPr>
          <p:nvPr>
            <p:ph idx="1"/>
          </p:nvPr>
        </p:nvSpPr>
        <p:spPr/>
        <p:txBody>
          <a:bodyPr/>
          <a:lstStyle/>
          <a:p>
            <a:r>
              <a:rPr lang="en-US" sz="2000" dirty="0"/>
              <a:t>One of the side effects of financial crisis was a significant drop in money multiplier.</a:t>
            </a:r>
          </a:p>
          <a:p>
            <a:r>
              <a:rPr lang="en-US" sz="2000" dirty="0"/>
              <a:t>This implies that “high powered money” has lost of most of its power in creating money supply.</a:t>
            </a:r>
          </a:p>
          <a:p>
            <a:r>
              <a:rPr lang="en-US" sz="2000" dirty="0"/>
              <a:t>The main reason is the change in the </a:t>
            </a:r>
            <a:r>
              <a:rPr lang="en-US" sz="2000" b="1" dirty="0"/>
              <a:t>behavior of banks</a:t>
            </a:r>
            <a:r>
              <a:rPr lang="en-US" sz="2000" dirty="0"/>
              <a:t>:</a:t>
            </a:r>
          </a:p>
          <a:p>
            <a:pPr marL="829818" lvl="1" indent="-342900"/>
            <a:r>
              <a:rPr lang="en-US" sz="2000" dirty="0"/>
              <a:t>After financial crisis, banks’ </a:t>
            </a:r>
            <a:r>
              <a:rPr lang="en-US" sz="2000" b="1" dirty="0"/>
              <a:t>desire to keep excess reserve</a:t>
            </a:r>
            <a:r>
              <a:rPr lang="en-US" sz="2000" dirty="0"/>
              <a:t> increased dramatically.</a:t>
            </a:r>
          </a:p>
          <a:p>
            <a:pPr marL="829818" lvl="1" indent="-342900"/>
            <a:r>
              <a:rPr lang="en-US" sz="2000" dirty="0"/>
              <a:t>To put it in perspective, excess reserve to deposits ratio increases </a:t>
            </a:r>
            <a:r>
              <a:rPr lang="en-US" sz="2000" b="1" dirty="0"/>
              <a:t>from %0.1 to nearly %156</a:t>
            </a:r>
            <a:r>
              <a:rPr lang="en-US" sz="2000" dirty="0"/>
              <a:t>.</a:t>
            </a:r>
          </a:p>
          <a:p>
            <a:r>
              <a:rPr lang="en-US" sz="2000" dirty="0"/>
              <a:t>This is distorting and limiting Fed’s ability to affect money supply through open market operations.</a:t>
            </a:r>
          </a:p>
          <a:p>
            <a:pPr marL="0" indent="0">
              <a:buNone/>
            </a:pPr>
            <a:endParaRPr lang="en-US" dirty="0"/>
          </a:p>
        </p:txBody>
      </p:sp>
    </p:spTree>
    <p:extLst>
      <p:ext uri="{BB962C8B-B14F-4D97-AF65-F5344CB8AC3E}">
        <p14:creationId xmlns:p14="http://schemas.microsoft.com/office/powerpoint/2010/main" val="565580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83FD-1EC8-4873-B155-030B4F0E9102}"/>
              </a:ext>
            </a:extLst>
          </p:cNvPr>
          <p:cNvSpPr>
            <a:spLocks noGrp="1"/>
          </p:cNvSpPr>
          <p:nvPr>
            <p:ph type="title"/>
          </p:nvPr>
        </p:nvSpPr>
        <p:spPr/>
        <p:txBody>
          <a:bodyPr/>
          <a:lstStyle/>
          <a:p>
            <a:r>
              <a:rPr lang="en-US" dirty="0"/>
              <a:t>Money Multiplier: Before and After Financial Crisis </a:t>
            </a:r>
            <a:r>
              <a:rPr lang="en-US" sz="2000" b="0" dirty="0"/>
              <a:t>(2 of 2)</a:t>
            </a:r>
            <a:endParaRPr lang="en-US" dirty="0"/>
          </a:p>
        </p:txBody>
      </p:sp>
      <p:sp>
        <p:nvSpPr>
          <p:cNvPr id="3" name="Content Placeholder 2">
            <a:extLst>
              <a:ext uri="{FF2B5EF4-FFF2-40B4-BE49-F238E27FC236}">
                <a16:creationId xmlns:a16="http://schemas.microsoft.com/office/drawing/2014/main" id="{A9D12451-BA67-4CB8-9C17-E30250FE6890}"/>
              </a:ext>
            </a:extLst>
          </p:cNvPr>
          <p:cNvSpPr>
            <a:spLocks noGrp="1"/>
          </p:cNvSpPr>
          <p:nvPr>
            <p:ph idx="1"/>
          </p:nvPr>
        </p:nvSpPr>
        <p:spPr/>
        <p:txBody>
          <a:bodyPr/>
          <a:lstStyle/>
          <a:p>
            <a:r>
              <a:rPr lang="en-US" sz="2000" dirty="0"/>
              <a:t>Before financial crisis, money multiplier in most cases was larger </a:t>
            </a:r>
          </a:p>
          <a:p>
            <a:pPr marL="0" indent="0">
              <a:buNone/>
            </a:pPr>
            <a:r>
              <a:rPr lang="en-US" sz="2000" dirty="0"/>
              <a:t>   than 1:</a:t>
            </a:r>
          </a:p>
          <a:p>
            <a:pPr lvl="1"/>
            <a:r>
              <a:rPr lang="en-US" sz="2000" dirty="0"/>
              <a:t>This implies that a $1 increase in MB would increase money supply by more than $1  (through deposit creation process).</a:t>
            </a:r>
          </a:p>
          <a:p>
            <a:pPr lvl="1"/>
            <a:endParaRPr lang="en-US" sz="2000" dirty="0"/>
          </a:p>
          <a:p>
            <a:r>
              <a:rPr lang="en-US" sz="2000" dirty="0"/>
              <a:t>After financial crisis, money multiplier has dropped to less than 1:</a:t>
            </a:r>
          </a:p>
          <a:p>
            <a:endParaRPr lang="en-US" sz="2000" dirty="0"/>
          </a:p>
          <a:p>
            <a:pPr lvl="1"/>
            <a:r>
              <a:rPr lang="en-US" sz="2000" dirty="0"/>
              <a:t>This implies that a $1 increase in MB would increase money supply by less than $1 (deposit creation process is distorted since banks prefer to keep excess reserve rather than making loans or investing in capital market).</a:t>
            </a:r>
          </a:p>
        </p:txBody>
      </p:sp>
    </p:spTree>
    <p:extLst>
      <p:ext uri="{BB962C8B-B14F-4D97-AF65-F5344CB8AC3E}">
        <p14:creationId xmlns:p14="http://schemas.microsoft.com/office/powerpoint/2010/main" val="156192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F571-41FF-409D-8E4D-73FD11B61F30}"/>
              </a:ext>
            </a:extLst>
          </p:cNvPr>
          <p:cNvSpPr>
            <a:spLocks noGrp="1"/>
          </p:cNvSpPr>
          <p:nvPr>
            <p:ph type="title"/>
          </p:nvPr>
        </p:nvSpPr>
        <p:spPr/>
        <p:txBody>
          <a:bodyPr/>
          <a:lstStyle/>
          <a:p>
            <a:r>
              <a:rPr lang="en-US" dirty="0"/>
              <a:t>Money Multiplier and Simple Deposit Multiplier </a:t>
            </a:r>
            <a:r>
              <a:rPr lang="en-US" sz="2000" b="0" dirty="0"/>
              <a:t>(1 of 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38067F8-8C46-4858-B9E9-BEA0957A779D}"/>
                  </a:ext>
                </a:extLst>
              </p:cNvPr>
              <p:cNvSpPr>
                <a:spLocks noGrp="1"/>
              </p:cNvSpPr>
              <p:nvPr>
                <p:ph idx="1"/>
              </p:nvPr>
            </p:nvSpPr>
            <p:spPr/>
            <p:txBody>
              <a:bodyPr/>
              <a:lstStyle/>
              <a:p>
                <a:r>
                  <a:rPr lang="en-US" sz="2000" dirty="0"/>
                  <a:t>An important characteristic of the money multiplier is that it is far less than the simple deposit multiplier.</a:t>
                </a:r>
              </a:p>
              <a:p>
                <a:r>
                  <a:rPr lang="en-US" sz="2000" dirty="0"/>
                  <a:t>There are two reasons for this result. </a:t>
                </a:r>
              </a:p>
              <a:p>
                <a:pPr marL="971550" lvl="1" indent="-514350">
                  <a:buFont typeface="+mj-lt"/>
                  <a:buAutoNum type="romanUcPeriod"/>
                </a:pPr>
                <a:r>
                  <a:rPr lang="en-US" sz="2000" b="1" dirty="0">
                    <a:solidFill>
                      <a:srgbClr val="C00000"/>
                    </a:solidFill>
                  </a:rPr>
                  <a:t>First, although deposits undergo multiple expansion, currency does not. </a:t>
                </a:r>
              </a:p>
              <a:p>
                <a:pPr lvl="1"/>
                <a:r>
                  <a:rPr lang="en-US" sz="2000" dirty="0"/>
                  <a:t>Thus, if </a:t>
                </a:r>
                <a:r>
                  <a:rPr lang="en-US" sz="2000" u="sng" dirty="0"/>
                  <a:t>some portion of the increase in high-powered money </a:t>
                </a:r>
                <a:r>
                  <a:rPr lang="en-US" sz="2000" dirty="0"/>
                  <a:t>finds </a:t>
                </a:r>
                <a:r>
                  <a:rPr lang="en-US" sz="2000" b="1" dirty="0"/>
                  <a:t>its way into currency </a:t>
                </a:r>
                <a:r>
                  <a:rPr lang="en-US" sz="2000" dirty="0"/>
                  <a:t>(i.e. </a:t>
                </a:r>
                <a14:m>
                  <m:oMath xmlns:m="http://schemas.openxmlformats.org/officeDocument/2006/math">
                    <m:r>
                      <a:rPr lang="en-US" sz="2000" b="0" i="1" smtClean="0">
                        <a:latin typeface="Cambria Math" panose="02040503050406030204" pitchFamily="18" charset="0"/>
                      </a:rPr>
                      <m:t>𝑐</m:t>
                    </m:r>
                    <m:r>
                      <a:rPr lang="en-US" sz="2000" b="0" i="1" smtClean="0">
                        <a:latin typeface="Cambria Math" panose="02040503050406030204" pitchFamily="18" charset="0"/>
                        <a:ea typeface="Cambria Math" panose="02040503050406030204" pitchFamily="18" charset="0"/>
                      </a:rPr>
                      <m:t>&gt;0)</m:t>
                    </m:r>
                  </m:oMath>
                </a14:m>
                <a:r>
                  <a:rPr lang="en-US" sz="2000" dirty="0"/>
                  <a:t>, this portion </a:t>
                </a:r>
                <a:r>
                  <a:rPr lang="en-US" sz="2000" b="1" dirty="0"/>
                  <a:t>does not undergo multiple deposit expansion. </a:t>
                </a:r>
              </a:p>
              <a:p>
                <a:pPr lvl="1"/>
                <a:r>
                  <a:rPr lang="en-US" sz="2000" dirty="0"/>
                  <a:t>In other words</a:t>
                </a:r>
                <a:r>
                  <a:rPr lang="en-US" sz="2000" b="1" dirty="0"/>
                  <a:t>, </a:t>
                </a:r>
                <a:r>
                  <a:rPr lang="en-US" sz="2000" dirty="0"/>
                  <a:t>any increase in MB that goes into an increase in currency is not multiplied.</a:t>
                </a:r>
              </a:p>
              <a:p>
                <a:pPr lvl="1"/>
                <a:r>
                  <a:rPr lang="en-US" sz="2000" dirty="0"/>
                  <a:t>So only part of the increase in MB is available to support checkable deposits that undergo </a:t>
                </a:r>
                <a:r>
                  <a:rPr lang="en-US" sz="2000" b="1" dirty="0"/>
                  <a:t>multiple expansion</a:t>
                </a:r>
                <a:r>
                  <a:rPr lang="en-US" sz="2000" dirty="0"/>
                  <a:t>. </a:t>
                </a:r>
              </a:p>
              <a:p>
                <a:pPr lvl="1"/>
                <a:endParaRPr lang="en-US" dirty="0"/>
              </a:p>
              <a:p>
                <a:pPr lvl="1"/>
                <a:endParaRPr lang="en-US" b="1" dirty="0"/>
              </a:p>
              <a:p>
                <a:endParaRPr lang="en-US" dirty="0"/>
              </a:p>
            </p:txBody>
          </p:sp>
        </mc:Choice>
        <mc:Fallback>
          <p:sp>
            <p:nvSpPr>
              <p:cNvPr id="3" name="Content Placeholder 2">
                <a:extLst>
                  <a:ext uri="{FF2B5EF4-FFF2-40B4-BE49-F238E27FC236}">
                    <a16:creationId xmlns:a16="http://schemas.microsoft.com/office/drawing/2014/main" id="{938067F8-8C46-4858-B9E9-BEA0957A779D}"/>
                  </a:ext>
                </a:extLst>
              </p:cNvPr>
              <p:cNvSpPr>
                <a:spLocks noGrp="1" noRot="1" noChangeAspect="1" noMove="1" noResize="1" noEditPoints="1" noAdjustHandles="1" noChangeArrowheads="1" noChangeShapeType="1" noTextEdit="1"/>
              </p:cNvSpPr>
              <p:nvPr>
                <p:ph idx="1"/>
              </p:nvPr>
            </p:nvSpPr>
            <p:spPr>
              <a:blipFill>
                <a:blip r:embed="rId2"/>
                <a:stretch>
                  <a:fillRect l="-1778" t="-1617" r="-1852"/>
                </a:stretch>
              </a:blipFill>
            </p:spPr>
            <p:txBody>
              <a:bodyPr/>
              <a:lstStyle/>
              <a:p>
                <a:r>
                  <a:rPr lang="en-US">
                    <a:noFill/>
                  </a:rPr>
                  <a:t> </a:t>
                </a:r>
              </a:p>
            </p:txBody>
          </p:sp>
        </mc:Fallback>
      </mc:AlternateContent>
    </p:spTree>
    <p:extLst>
      <p:ext uri="{BB962C8B-B14F-4D97-AF65-F5344CB8AC3E}">
        <p14:creationId xmlns:p14="http://schemas.microsoft.com/office/powerpoint/2010/main" val="13102756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EC2B-2340-4851-B59E-60E4DDFC1ADD}"/>
              </a:ext>
            </a:extLst>
          </p:cNvPr>
          <p:cNvSpPr>
            <a:spLocks noGrp="1"/>
          </p:cNvSpPr>
          <p:nvPr>
            <p:ph type="title"/>
          </p:nvPr>
        </p:nvSpPr>
        <p:spPr/>
        <p:txBody>
          <a:bodyPr/>
          <a:lstStyle/>
          <a:p>
            <a:r>
              <a:rPr lang="en-US" dirty="0"/>
              <a:t>Money Multiplier and Simple Deposit Multiplier </a:t>
            </a:r>
            <a:r>
              <a:rPr lang="en-US" sz="2000" b="0" dirty="0"/>
              <a:t>(2 of 3)</a:t>
            </a:r>
            <a:endParaRPr lang="en-US" dirty="0"/>
          </a:p>
        </p:txBody>
      </p:sp>
      <p:sp>
        <p:nvSpPr>
          <p:cNvPr id="3" name="Content Placeholder 2">
            <a:extLst>
              <a:ext uri="{FF2B5EF4-FFF2-40B4-BE49-F238E27FC236}">
                <a16:creationId xmlns:a16="http://schemas.microsoft.com/office/drawing/2014/main" id="{1C6B19C3-BD64-4C9F-8350-9959BE40F55C}"/>
              </a:ext>
            </a:extLst>
          </p:cNvPr>
          <p:cNvSpPr>
            <a:spLocks noGrp="1"/>
          </p:cNvSpPr>
          <p:nvPr>
            <p:ph idx="1"/>
          </p:nvPr>
        </p:nvSpPr>
        <p:spPr/>
        <p:txBody>
          <a:bodyPr/>
          <a:lstStyle/>
          <a:p>
            <a:pPr marL="971550" lvl="1" indent="-514350">
              <a:buAutoNum type="romanUcPeriod" startAt="2"/>
            </a:pPr>
            <a:r>
              <a:rPr lang="en-US" sz="2000" b="1" dirty="0">
                <a:solidFill>
                  <a:srgbClr val="C00000"/>
                </a:solidFill>
              </a:rPr>
              <a:t>Second, since </a:t>
            </a:r>
            <a:r>
              <a:rPr lang="en-US" sz="2000" b="1" i="1" dirty="0">
                <a:solidFill>
                  <a:srgbClr val="C00000"/>
                </a:solidFill>
              </a:rPr>
              <a:t>e</a:t>
            </a:r>
            <a:r>
              <a:rPr lang="en-US" sz="2000" b="1" dirty="0">
                <a:solidFill>
                  <a:srgbClr val="C00000"/>
                </a:solidFill>
              </a:rPr>
              <a:t> is positive, any increase in the monetary base and deposits leads to higher excess reserves. </a:t>
            </a:r>
          </a:p>
          <a:p>
            <a:pPr lvl="1"/>
            <a:r>
              <a:rPr lang="en-US" sz="2000" dirty="0"/>
              <a:t>When there is an increase in MB and D, the resulting increase in excess reserves means that the amount of reserves used to support checkable deposits does not increase as much as it otherwise would. </a:t>
            </a:r>
          </a:p>
          <a:p>
            <a:pPr lvl="1"/>
            <a:r>
              <a:rPr lang="en-US" sz="2000" dirty="0"/>
              <a:t>Hence the increase in checkable deposits and the money supply are lower, and the money multiplier is small.</a:t>
            </a:r>
          </a:p>
          <a:p>
            <a:pPr lvl="1"/>
            <a:endParaRPr lang="en-US" sz="2000" dirty="0"/>
          </a:p>
          <a:p>
            <a:endParaRPr lang="en-US" sz="2000" dirty="0"/>
          </a:p>
        </p:txBody>
      </p:sp>
    </p:spTree>
    <p:extLst>
      <p:ext uri="{BB962C8B-B14F-4D97-AF65-F5344CB8AC3E}">
        <p14:creationId xmlns:p14="http://schemas.microsoft.com/office/powerpoint/2010/main" val="2832809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4982-6467-4244-A4E8-87E5E16F0979}"/>
              </a:ext>
            </a:extLst>
          </p:cNvPr>
          <p:cNvSpPr>
            <a:spLocks noGrp="1"/>
          </p:cNvSpPr>
          <p:nvPr>
            <p:ph type="title"/>
          </p:nvPr>
        </p:nvSpPr>
        <p:spPr/>
        <p:txBody>
          <a:bodyPr/>
          <a:lstStyle/>
          <a:p>
            <a:r>
              <a:rPr lang="en-US" dirty="0"/>
              <a:t>Money Multiplier and Simple Deposit Multiplier </a:t>
            </a:r>
            <a:r>
              <a:rPr lang="en-US" sz="2000" b="0" dirty="0"/>
              <a:t>(3 of 3)</a:t>
            </a:r>
            <a:endParaRPr lang="en-US" dirty="0"/>
          </a:p>
        </p:txBody>
      </p:sp>
      <p:sp>
        <p:nvSpPr>
          <p:cNvPr id="3" name="Content Placeholder 2">
            <a:extLst>
              <a:ext uri="{FF2B5EF4-FFF2-40B4-BE49-F238E27FC236}">
                <a16:creationId xmlns:a16="http://schemas.microsoft.com/office/drawing/2014/main" id="{C02C2BF9-233D-42CA-9F84-70C71A2AADB8}"/>
              </a:ext>
            </a:extLst>
          </p:cNvPr>
          <p:cNvSpPr>
            <a:spLocks noGrp="1"/>
          </p:cNvSpPr>
          <p:nvPr>
            <p:ph idx="1"/>
          </p:nvPr>
        </p:nvSpPr>
        <p:spPr/>
        <p:txBody>
          <a:bodyPr/>
          <a:lstStyle/>
          <a:p>
            <a:r>
              <a:rPr lang="en-US" sz="2000" dirty="0"/>
              <a:t>Prior to 2008, the excess reserves ratio e was almost always very close to zero (less than 0.001), and so its impact on the money multiplier (Equation 5) was essentially irrelevant. </a:t>
            </a:r>
          </a:p>
          <a:p>
            <a:r>
              <a:rPr lang="en-US" sz="2000" dirty="0"/>
              <a:t>When</a:t>
            </a:r>
            <a:r>
              <a:rPr lang="en-US" sz="2000" b="1" dirty="0"/>
              <a:t> e is close to zero</a:t>
            </a:r>
            <a:r>
              <a:rPr lang="en-US" sz="2000" dirty="0"/>
              <a:t>, the money multiplier is always </a:t>
            </a:r>
            <a:r>
              <a:rPr lang="en-US" sz="2000" b="1" dirty="0"/>
              <a:t>greater than 1,</a:t>
            </a:r>
            <a:r>
              <a:rPr lang="en-US" sz="2000" dirty="0"/>
              <a:t> and it was around 1.6 during that period. </a:t>
            </a:r>
          </a:p>
          <a:p>
            <a:r>
              <a:rPr lang="en-US" sz="2000" dirty="0"/>
              <a:t>However, non-conventional monetary policy during the global financial crisis caused excess reserves to skyrocket to over $2 trillion. </a:t>
            </a:r>
          </a:p>
          <a:p>
            <a:pPr lvl="1"/>
            <a:r>
              <a:rPr lang="en-US" sz="2000" dirty="0"/>
              <a:t>Such an extraordinarily large value of e caused the excess reserves factor in the money multiplier equation to become dominant, and so the money multiplier fell to below 1.</a:t>
            </a:r>
          </a:p>
        </p:txBody>
      </p:sp>
    </p:spTree>
    <p:extLst>
      <p:ext uri="{BB962C8B-B14F-4D97-AF65-F5344CB8AC3E}">
        <p14:creationId xmlns:p14="http://schemas.microsoft.com/office/powerpoint/2010/main" val="8243770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Easing and the Money Supply, 2007–2017</a:t>
            </a:r>
          </a:p>
        </p:txBody>
      </p:sp>
      <p:sp>
        <p:nvSpPr>
          <p:cNvPr id="3" name="Content Placeholder 2"/>
          <p:cNvSpPr>
            <a:spLocks noGrp="1"/>
          </p:cNvSpPr>
          <p:nvPr>
            <p:ph idx="1"/>
          </p:nvPr>
        </p:nvSpPr>
        <p:spPr/>
        <p:txBody>
          <a:bodyPr/>
          <a:lstStyle/>
          <a:p>
            <a:r>
              <a:rPr lang="en-US" dirty="0">
                <a:ea typeface="ヒラギノ角ゴ Pro W3" charset="-128"/>
              </a:rPr>
              <a:t>When the global financial crisis began in the fall of 2007, the Fed initiated lending programs and large-scale asset-purchase programs in an attempt to bolster the economy. </a:t>
            </a:r>
          </a:p>
          <a:p>
            <a:r>
              <a:rPr lang="en-US" dirty="0">
                <a:ea typeface="ヒラギノ角ゴ Pro W3" charset="-128"/>
              </a:rPr>
              <a:t>By the fall of 2017, these purchases of securities had led to a quintupling of the Fed’</a:t>
            </a:r>
            <a:r>
              <a:rPr lang="en-US" altLang="ja-JP" dirty="0">
                <a:ea typeface="ヒラギノ角ゴ Pro W3" charset="-128"/>
              </a:rPr>
              <a:t>s balance sheet and a 350% increase in the monetary base.</a:t>
            </a:r>
            <a:endParaRPr lang="en-US" dirty="0"/>
          </a:p>
        </p:txBody>
      </p:sp>
    </p:spTree>
    <p:extLst>
      <p:ext uri="{BB962C8B-B14F-4D97-AF65-F5344CB8AC3E}">
        <p14:creationId xmlns:p14="http://schemas.microsoft.com/office/powerpoint/2010/main" val="3553329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Easing and the Money Supply, 2007–2014</a:t>
            </a:r>
          </a:p>
        </p:txBody>
      </p:sp>
      <p:sp>
        <p:nvSpPr>
          <p:cNvPr id="3" name="Content Placeholder 2"/>
          <p:cNvSpPr>
            <a:spLocks noGrp="1"/>
          </p:cNvSpPr>
          <p:nvPr>
            <p:ph idx="1"/>
          </p:nvPr>
        </p:nvSpPr>
        <p:spPr/>
        <p:txBody>
          <a:bodyPr/>
          <a:lstStyle/>
          <a:p>
            <a:r>
              <a:rPr lang="en-US" dirty="0">
                <a:ea typeface="ヒラギノ角ゴ Pro W3" charset="-128"/>
              </a:rPr>
              <a:t>These lending and asset-purchase programs resulted in a huge expansion of the monetary base and have been given the name “</a:t>
            </a:r>
            <a:r>
              <a:rPr lang="en-US" altLang="ja-JP" dirty="0">
                <a:ea typeface="ヒラギノ角ゴ Pro W3" charset="-128"/>
              </a:rPr>
              <a:t>quantitative easing.”</a:t>
            </a:r>
          </a:p>
          <a:p>
            <a:r>
              <a:rPr lang="en-US" dirty="0">
                <a:ea typeface="ヒラギノ角ゴ Pro W3" charset="-128"/>
              </a:rPr>
              <a:t>This increase in the monetary base did not lead to an equivalent change in the money supply because excess reserves rose dramatically.</a:t>
            </a:r>
            <a:endParaRPr lang="en-US" dirty="0"/>
          </a:p>
        </p:txBody>
      </p:sp>
    </p:spTree>
    <p:extLst>
      <p:ext uri="{BB962C8B-B14F-4D97-AF65-F5344CB8AC3E}">
        <p14:creationId xmlns:p14="http://schemas.microsoft.com/office/powerpoint/2010/main" val="3553329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 M1 and the Monetary Base, 2007–2017</a:t>
            </a:r>
          </a:p>
        </p:txBody>
      </p:sp>
      <p:pic>
        <p:nvPicPr>
          <p:cNvPr id="7170" name="Picture 2" descr="A line graph shows the M1 and the Monetary Base from 2007 to 2017.&#10;The vertical axis is labeled &quot;Money Supply Monetary base (billions of dollars)&quot; and ranges from 0 to 5000 in increments of 1000. The horizontal axis lists years from 2007 to 2017. The line for Monetary base starts at 900 in 2007 and remains unchanged till 2008. Then, it slopes upward rising and falling irregularly before ending at 3700 in 2017. Another line for M1 starts at 13500 in 2007 and slopes upward steadily before ending at 3500 in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2" y="1752600"/>
            <a:ext cx="7900416" cy="36980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718629"/>
            <a:ext cx="8229600" cy="407534"/>
          </a:xfrm>
        </p:spPr>
        <p:txBody>
          <a:bodyPr/>
          <a:lstStyle/>
          <a:p>
            <a:pPr marL="0" indent="0">
              <a:buNone/>
            </a:pPr>
            <a:r>
              <a:rPr lang="en-US" sz="1400" i="1" dirty="0">
                <a:ea typeface="ヒラギノ角ゴ Pro W3" charset="-128"/>
              </a:rPr>
              <a:t>Source</a:t>
            </a:r>
            <a:r>
              <a:rPr lang="en-US" sz="1400" dirty="0">
                <a:ea typeface="ヒラギノ角ゴ Pro W3" charset="-128"/>
              </a:rPr>
              <a:t>: Federal Reserve Bank of St. Louis, FRED database: </a:t>
            </a:r>
            <a:r>
              <a:rPr lang="en-US" sz="1400" dirty="0">
                <a:ea typeface="ヒラギノ角ゴ Pro W3" charset="-128"/>
                <a:hlinkClick r:id="rId3"/>
              </a:rPr>
              <a:t>http://research.stlouisfed.org/fred2/</a:t>
            </a:r>
            <a:r>
              <a:rPr lang="en-US" sz="1400" dirty="0">
                <a:ea typeface="ヒラギノ角ゴ Pro W3" charset="-128"/>
              </a:rPr>
              <a:t>.</a:t>
            </a:r>
            <a:endParaRPr lang="en-US" sz="1400" dirty="0"/>
          </a:p>
        </p:txBody>
      </p:sp>
    </p:spTree>
    <p:extLst>
      <p:ext uri="{BB962C8B-B14F-4D97-AF65-F5344CB8AC3E}">
        <p14:creationId xmlns:p14="http://schemas.microsoft.com/office/powerpoint/2010/main" val="3553329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Excess Reserves Ratio and Currency Ratio, 2007–2017</a:t>
            </a:r>
          </a:p>
        </p:txBody>
      </p:sp>
      <p:pic>
        <p:nvPicPr>
          <p:cNvPr id="8194" name="Picture 2" descr="The vertical axis ranges from 0 to 2.0 in increments of 0.25 and the horizontal axis lists dates from 2007 to 2017 in 1-year increments. The line for excess reserves ratio (e) overlaps the horizontal axis for year 2007 and 2008 but shows a suddenly increase during 2008 and reaches 1.0. The line then shows a fluctuating trend and reaches 1.15 by 2010, and remains unchanged for 2012. The line increases to 1.65 for 2014, but falls to 1.3 for 2015 and to 1.0 for 2016. The line for Currency ratio (c) starts at 1.3 for 2007 and declines over the years. The line falls to 1.15 by 2009, 1.0 by 2011, and remains almost unchanged thereafter. The values shown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16" y="1600200"/>
            <a:ext cx="7516368" cy="38334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5704113"/>
            <a:ext cx="8229600" cy="422049"/>
          </a:xfrm>
        </p:spPr>
        <p:txBody>
          <a:bodyPr/>
          <a:lstStyle/>
          <a:p>
            <a:pPr marL="0" indent="0">
              <a:buNone/>
            </a:pPr>
            <a:r>
              <a:rPr lang="en-US" sz="1400" i="1" dirty="0">
                <a:ea typeface="ヒラギノ角ゴ Pro W3" charset="-128"/>
              </a:rPr>
              <a:t>Source</a:t>
            </a:r>
            <a:r>
              <a:rPr lang="en-US" sz="1400" dirty="0">
                <a:ea typeface="ヒラギノ角ゴ Pro W3" charset="-128"/>
              </a:rPr>
              <a:t>: Federal Reserve Bank of St. Louis, FRED database: </a:t>
            </a:r>
            <a:r>
              <a:rPr lang="en-US" sz="1400" dirty="0">
                <a:ea typeface="ヒラギノ角ゴ Pro W3" charset="-128"/>
                <a:hlinkClick r:id="rId3"/>
              </a:rPr>
              <a:t>http://research.stlouisfed.org/fred2/</a:t>
            </a:r>
            <a:r>
              <a:rPr lang="en-US" sz="1400" dirty="0">
                <a:ea typeface="ヒラギノ角ゴ Pro W3" charset="-128"/>
              </a:rPr>
              <a:t>.</a:t>
            </a:r>
            <a:endParaRPr lang="en-US" sz="1400" dirty="0"/>
          </a:p>
        </p:txBody>
      </p:sp>
    </p:spTree>
    <p:extLst>
      <p:ext uri="{BB962C8B-B14F-4D97-AF65-F5344CB8AC3E}">
        <p14:creationId xmlns:p14="http://schemas.microsoft.com/office/powerpoint/2010/main" val="3553329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Fed’</a:t>
            </a:r>
            <a:r>
              <a:rPr lang="en-US" altLang="ja-JP" dirty="0"/>
              <a:t>s Balance Sheet </a:t>
            </a:r>
            <a:r>
              <a:rPr lang="en-US" altLang="ja-JP" sz="2000" b="0" dirty="0"/>
              <a:t>(2 of 3)</a:t>
            </a:r>
            <a:endParaRPr lang="en-US" sz="2000" b="0" dirty="0"/>
          </a:p>
        </p:txBody>
      </p:sp>
      <p:graphicFrame>
        <p:nvGraphicFramePr>
          <p:cNvPr id="5" name="Content Placeholder 4">
            <a:extLst>
              <a:ext uri="{FF2B5EF4-FFF2-40B4-BE49-F238E27FC236}">
                <a16:creationId xmlns:a16="http://schemas.microsoft.com/office/drawing/2014/main" id="{FB41F2C3-31E2-4772-BE2C-BC011E32A28D}"/>
              </a:ext>
            </a:extLst>
          </p:cNvPr>
          <p:cNvGraphicFramePr>
            <a:graphicFrameLocks noGrp="1"/>
          </p:cNvGraphicFramePr>
          <p:nvPr>
            <p:ph idx="1"/>
            <p:extLst>
              <p:ext uri="{D42A27DB-BD31-4B8C-83A1-F6EECF244321}">
                <p14:modId xmlns:p14="http://schemas.microsoft.com/office/powerpoint/2010/main" val="15656046"/>
              </p:ext>
            </p:extLst>
          </p:nvPr>
        </p:nvGraphicFramePr>
        <p:xfrm>
          <a:off x="381000" y="2872740"/>
          <a:ext cx="8229600" cy="274828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3645896593"/>
                    </a:ext>
                  </a:extLst>
                </a:gridCol>
                <a:gridCol w="2743200">
                  <a:extLst>
                    <a:ext uri="{9D8B030D-6E8A-4147-A177-3AD203B41FA5}">
                      <a16:colId xmlns:a16="http://schemas.microsoft.com/office/drawing/2014/main" val="3523824780"/>
                    </a:ext>
                  </a:extLst>
                </a:gridCol>
                <a:gridCol w="2743200">
                  <a:extLst>
                    <a:ext uri="{9D8B030D-6E8A-4147-A177-3AD203B41FA5}">
                      <a16:colId xmlns:a16="http://schemas.microsoft.com/office/drawing/2014/main" val="809858321"/>
                    </a:ext>
                  </a:extLst>
                </a:gridCol>
              </a:tblGrid>
              <a:tr h="370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effectLst/>
                        </a:rPr>
                        <a:t>Government’s bank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effectLst/>
                        </a:rPr>
                        <a:t>Government’s bank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Government’s bank</a:t>
                      </a:r>
                    </a:p>
                    <a:p>
                      <a:endParaRPr lang="en-US" dirty="0"/>
                    </a:p>
                  </a:txBody>
                  <a:tcPr>
                    <a:lnL w="12700" cmpd="sng">
                      <a:noFill/>
                    </a:lnL>
                    <a:lnR w="12700" cmpd="sng">
                      <a:noFill/>
                    </a:lnR>
                    <a:lnT w="12700" cmpd="sng">
                      <a:noFill/>
                    </a:lnT>
                  </a:tcPr>
                </a:tc>
                <a:tc>
                  <a:txBody>
                    <a:bodyPr/>
                    <a:lstStyle/>
                    <a:p>
                      <a:r>
                        <a:rPr lang="en-US" dirty="0"/>
                        <a:t> </a:t>
                      </a:r>
                      <a:r>
                        <a:rPr lang="en-US" b="1" dirty="0"/>
                        <a:t>Assets</a:t>
                      </a:r>
                    </a:p>
                  </a:txBody>
                  <a:tcPr>
                    <a:lnL w="12700" cmpd="sng">
                      <a:noFill/>
                    </a:lnL>
                  </a:tcPr>
                </a:tc>
                <a:tc>
                  <a:txBody>
                    <a:bodyPr/>
                    <a:lstStyle/>
                    <a:p>
                      <a:r>
                        <a:rPr lang="en-US" b="1" dirty="0"/>
                        <a:t>Liabilities</a:t>
                      </a:r>
                    </a:p>
                  </a:txBody>
                  <a:tcPr/>
                </a:tc>
                <a:extLst>
                  <a:ext uri="{0D108BD9-81ED-4DB2-BD59-A6C34878D82A}">
                    <a16:rowId xmlns:a16="http://schemas.microsoft.com/office/drawing/2014/main" val="3258073650"/>
                  </a:ext>
                </a:extLst>
              </a:tr>
              <a:tr h="37084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Securities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Foreign exchange reserves</a:t>
                      </a:r>
                    </a:p>
                    <a:p>
                      <a:endParaRPr lang="en-US" dirty="0"/>
                    </a:p>
                  </a:txBody>
                  <a:tcPr>
                    <a:lnL w="12700" cmpd="sng">
                      <a:noFill/>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Currency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Government’s account</a:t>
                      </a:r>
                    </a:p>
                    <a:p>
                      <a:endParaRPr lang="en-US" dirty="0"/>
                    </a:p>
                  </a:txBody>
                  <a:tcPr/>
                </a:tc>
                <a:extLst>
                  <a:ext uri="{0D108BD9-81ED-4DB2-BD59-A6C34878D82A}">
                    <a16:rowId xmlns:a16="http://schemas.microsoft.com/office/drawing/2014/main" val="4104019518"/>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Bankers’ bank                     </a:t>
                      </a:r>
                      <a:r>
                        <a:rPr lang="en-US" dirty="0">
                          <a:effectLst/>
                        </a:rPr>
                        <a:t>Loans</a:t>
                      </a:r>
                      <a:endParaRPr lang="en-US" dirty="0"/>
                    </a:p>
                  </a:txBody>
                  <a:tcPr>
                    <a:lnL w="12700" cmpd="sng">
                      <a:noFill/>
                    </a:lnL>
                  </a:tcPr>
                </a:tc>
                <a:tc h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Accounts of the commercial banks (reserves)</a:t>
                      </a:r>
                    </a:p>
                    <a:p>
                      <a:endParaRPr lang="en-US" dirty="0"/>
                    </a:p>
                  </a:txBody>
                  <a:tcPr/>
                </a:tc>
                <a:extLst>
                  <a:ext uri="{0D108BD9-81ED-4DB2-BD59-A6C34878D82A}">
                    <a16:rowId xmlns:a16="http://schemas.microsoft.com/office/drawing/2014/main" val="3773524755"/>
                  </a:ext>
                </a:extLst>
              </a:tr>
            </a:tbl>
          </a:graphicData>
        </a:graphic>
      </p:graphicFrame>
    </p:spTree>
    <p:extLst>
      <p:ext uri="{BB962C8B-B14F-4D97-AF65-F5344CB8AC3E}">
        <p14:creationId xmlns:p14="http://schemas.microsoft.com/office/powerpoint/2010/main" val="35533293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3E85-21A1-4B5A-9244-691832C28F35}"/>
              </a:ext>
            </a:extLst>
          </p:cNvPr>
          <p:cNvSpPr>
            <a:spLocks noGrp="1"/>
          </p:cNvSpPr>
          <p:nvPr>
            <p:ph type="title"/>
          </p:nvPr>
        </p:nvSpPr>
        <p:spPr/>
        <p:txBody>
          <a:bodyPr/>
          <a:lstStyle/>
          <a:p>
            <a:r>
              <a:rPr lang="en-US" dirty="0"/>
              <a:t>FEDERAL RESERVE Statistical Release</a:t>
            </a:r>
          </a:p>
        </p:txBody>
      </p:sp>
      <p:pic>
        <p:nvPicPr>
          <p:cNvPr id="8" name="Content Placeholder 7">
            <a:extLst>
              <a:ext uri="{FF2B5EF4-FFF2-40B4-BE49-F238E27FC236}">
                <a16:creationId xmlns:a16="http://schemas.microsoft.com/office/drawing/2014/main" id="{BD515C90-6295-45DB-8823-D1D5362B29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5797" y="1447800"/>
            <a:ext cx="4471876" cy="4724400"/>
          </a:xfrm>
        </p:spPr>
      </p:pic>
      <p:pic>
        <p:nvPicPr>
          <p:cNvPr id="10" name="Content Placeholder 9">
            <a:extLst>
              <a:ext uri="{FF2B5EF4-FFF2-40B4-BE49-F238E27FC236}">
                <a16:creationId xmlns:a16="http://schemas.microsoft.com/office/drawing/2014/main" id="{0F2C7489-EE5A-429E-A80F-08165E49F8A2}"/>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6893" y="1676400"/>
            <a:ext cx="4039907" cy="4343400"/>
          </a:xfrm>
        </p:spPr>
      </p:pic>
    </p:spTree>
    <p:extLst>
      <p:ext uri="{BB962C8B-B14F-4D97-AF65-F5344CB8AC3E}">
        <p14:creationId xmlns:p14="http://schemas.microsoft.com/office/powerpoint/2010/main" val="327124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28B9-B251-451E-B688-844C68BF7AB6}"/>
              </a:ext>
            </a:extLst>
          </p:cNvPr>
          <p:cNvSpPr>
            <a:spLocks noGrp="1"/>
          </p:cNvSpPr>
          <p:nvPr>
            <p:ph type="title"/>
          </p:nvPr>
        </p:nvSpPr>
        <p:spPr/>
        <p:txBody>
          <a:bodyPr/>
          <a:lstStyle/>
          <a:p>
            <a:r>
              <a:rPr lang="en-US" dirty="0"/>
              <a:t>FEDERAL RESERVE statistical release</a:t>
            </a:r>
          </a:p>
        </p:txBody>
      </p:sp>
      <p:pic>
        <p:nvPicPr>
          <p:cNvPr id="5" name="Content Placeholder 4">
            <a:extLst>
              <a:ext uri="{FF2B5EF4-FFF2-40B4-BE49-F238E27FC236}">
                <a16:creationId xmlns:a16="http://schemas.microsoft.com/office/drawing/2014/main" id="{B8D673E3-7061-4C09-829D-25090051BF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 y="1905000"/>
            <a:ext cx="8332708" cy="3967956"/>
          </a:xfrm>
        </p:spPr>
      </p:pic>
    </p:spTree>
    <p:extLst>
      <p:ext uri="{BB962C8B-B14F-4D97-AF65-F5344CB8AC3E}">
        <p14:creationId xmlns:p14="http://schemas.microsoft.com/office/powerpoint/2010/main" val="218991959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11296</TotalTime>
  <Words>4101</Words>
  <Application>Microsoft Office PowerPoint</Application>
  <PresentationFormat>On-screen Show (4:3)</PresentationFormat>
  <Paragraphs>496</Paragraphs>
  <Slides>70</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9" baseType="lpstr">
      <vt:lpstr>ＭＳ Ｐゴシック</vt:lpstr>
      <vt:lpstr>Arial</vt:lpstr>
      <vt:lpstr>Cambria Math</vt:lpstr>
      <vt:lpstr>Times New Roman</vt:lpstr>
      <vt:lpstr>Verdana</vt:lpstr>
      <vt:lpstr>Wingdings</vt:lpstr>
      <vt:lpstr>ヒラギノ角ゴ Pro W3</vt:lpstr>
      <vt:lpstr>508 Lecture</vt:lpstr>
      <vt:lpstr>Equation</vt:lpstr>
      <vt:lpstr>The Economics of Money, Banking, and Financial Markets</vt:lpstr>
      <vt:lpstr>Preview</vt:lpstr>
      <vt:lpstr>Learning Objectives (1 of 2)</vt:lpstr>
      <vt:lpstr>Learning Objectives (2 of 2)</vt:lpstr>
      <vt:lpstr>Three Players in the Money Supply Process</vt:lpstr>
      <vt:lpstr>The Fed’s Balance Sheet (1 of 3)</vt:lpstr>
      <vt:lpstr>The Fed’s Balance Sheet (2 of 3)</vt:lpstr>
      <vt:lpstr>FEDERAL RESERVE Statistical Release</vt:lpstr>
      <vt:lpstr>FEDERAL RESERVE statistical release</vt:lpstr>
      <vt:lpstr>Recent Balance Sheet Trends: Total Assets</vt:lpstr>
      <vt:lpstr>Recent Balance Sheet Trends: Securities Held Outright</vt:lpstr>
      <vt:lpstr>  Recent Balance Sheet Trends: Credit Extended Through Fed’s Liquidity Facilities </vt:lpstr>
      <vt:lpstr>Recent Balance Sheet Trends: Special Support to Certain Institutions</vt:lpstr>
      <vt:lpstr>The Fed’s Balance Sheet (3 of 3)</vt:lpstr>
      <vt:lpstr>Liabilities</vt:lpstr>
      <vt:lpstr>Liabilities: Reserves</vt:lpstr>
      <vt:lpstr>Assets</vt:lpstr>
      <vt:lpstr>Assets: Securities</vt:lpstr>
      <vt:lpstr>Assets: Borrowed Reserve</vt:lpstr>
      <vt:lpstr>Control of the Monetary Base</vt:lpstr>
      <vt:lpstr>Open Market Purchase from a Bank</vt:lpstr>
      <vt:lpstr>Open Market Sale</vt:lpstr>
      <vt:lpstr>Shifts from Deposits into Currency (1 of 5) </vt:lpstr>
      <vt:lpstr>Shifts from Deposits into Currency (2 of 5)</vt:lpstr>
      <vt:lpstr>Shifts from Deposits into Currency (3 of 5)</vt:lpstr>
      <vt:lpstr>Shifts from Deposits into Currency (4 of 5)</vt:lpstr>
      <vt:lpstr>Shifts from Deposits into Currency (5 of 5)</vt:lpstr>
      <vt:lpstr>Open Market Purchase from the Nonbank Public (1 of 2)</vt:lpstr>
      <vt:lpstr>Open Market Purchase from the Nonbank Public (2 of 2)</vt:lpstr>
      <vt:lpstr>Open Market Purchase: Summary</vt:lpstr>
      <vt:lpstr>Loans to Financial Institutions (1 of 3)</vt:lpstr>
      <vt:lpstr>Loans to Financial Institutions (2 of 3)</vt:lpstr>
      <vt:lpstr>Loans to Financial Institutions (3 of 3)</vt:lpstr>
      <vt:lpstr>Other Factors That Affect the Monetary Base</vt:lpstr>
      <vt:lpstr>Overview of the Fed’s Ability to Control the Monetary Base</vt:lpstr>
      <vt:lpstr>List of Primary Dealers</vt:lpstr>
      <vt:lpstr>Multiple Deposit Creation: A Simple Model (1 of 3)</vt:lpstr>
      <vt:lpstr>Multiple Deposit Creation: A Simple Model (2 of 3)</vt:lpstr>
      <vt:lpstr>Multiple Deposit Creation: A Simple Model (3 of 3)</vt:lpstr>
      <vt:lpstr>Table 1 Creation of Deposits (Assuming 10% Reserve Requirement and a $100 Increase in Reserves)</vt:lpstr>
      <vt:lpstr>Purchasing Securities Instead of Loans</vt:lpstr>
      <vt:lpstr>Single Bank Versus Multiple Bank</vt:lpstr>
      <vt:lpstr>Important Notes</vt:lpstr>
      <vt:lpstr>Deriving the Formula for Multiple Deposit Creation</vt:lpstr>
      <vt:lpstr>Intuition Behind Multiple Deposit Creation (1 of 2)</vt:lpstr>
      <vt:lpstr>Intuition Behind Multiple Deposit Creation (2 of 2)</vt:lpstr>
      <vt:lpstr>Critique of the Simple Model (1 of 2)</vt:lpstr>
      <vt:lpstr>Critique of the Simple Model (2 of 2)</vt:lpstr>
      <vt:lpstr>Factors That Determine the Money Supply (1 of 3)</vt:lpstr>
      <vt:lpstr>Factors That Determine the Money Supply  (2 of 3)</vt:lpstr>
      <vt:lpstr>Factors That Determine the Money Supply  (3 of 3)</vt:lpstr>
      <vt:lpstr>Overview of the Money Supply Process</vt:lpstr>
      <vt:lpstr>The Money Multiplier (1 of 2)</vt:lpstr>
      <vt:lpstr>The Money Multiplier (2 of 2)</vt:lpstr>
      <vt:lpstr>Deriving the Money Multiplier (1 of 4)</vt:lpstr>
      <vt:lpstr>Deriving the Money Multiplier (2 of 4)</vt:lpstr>
      <vt:lpstr>Deriving the Money Multiplier (3 of 4)</vt:lpstr>
      <vt:lpstr>Deriving the Money Multiplier (4 of 4)</vt:lpstr>
      <vt:lpstr>Intuition Behind the Money Multiplier (Before Financial Crisis)</vt:lpstr>
      <vt:lpstr>Intuition Behind the Money Multiplier (After Financial Crisis)</vt:lpstr>
      <vt:lpstr>Money Multiplier: Before and After Financial Crisis (1 of 2)</vt:lpstr>
      <vt:lpstr>Money Multiplier: Before and After Financial Crisis (2 of 2)</vt:lpstr>
      <vt:lpstr>Money Multiplier and Simple Deposit Multiplier (1 of 3)</vt:lpstr>
      <vt:lpstr>Money Multiplier and Simple Deposit Multiplier (2 of 3)</vt:lpstr>
      <vt:lpstr>Money Multiplier and Simple Deposit Multiplier (3 of 3)</vt:lpstr>
      <vt:lpstr>Quantitative Easing and the Money Supply, 2007–2017</vt:lpstr>
      <vt:lpstr>Quantitative Easing and the Money Supply, 2007–2014</vt:lpstr>
      <vt:lpstr>Figure 1 M1 and the Monetary Base, 2007–2017</vt:lpstr>
      <vt:lpstr>Figure 2 Excess Reserves Ratio and Currency Ratio, 2007–2017</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661</cp:revision>
  <dcterms:created xsi:type="dcterms:W3CDTF">2014-07-14T20:04:21Z</dcterms:created>
  <dcterms:modified xsi:type="dcterms:W3CDTF">2019-05-22T07:19:21Z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