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9" r:id="rId2"/>
    <p:sldId id="260" r:id="rId3"/>
    <p:sldId id="261" r:id="rId4"/>
    <p:sldId id="278" r:id="rId5"/>
    <p:sldId id="279" r:id="rId6"/>
    <p:sldId id="280" r:id="rId7"/>
    <p:sldId id="263" r:id="rId8"/>
    <p:sldId id="281" r:id="rId9"/>
    <p:sldId id="264" r:id="rId10"/>
    <p:sldId id="265" r:id="rId11"/>
    <p:sldId id="282" r:id="rId12"/>
    <p:sldId id="283" r:id="rId13"/>
    <p:sldId id="284" r:id="rId14"/>
    <p:sldId id="266" r:id="rId15"/>
    <p:sldId id="285" r:id="rId16"/>
    <p:sldId id="286" r:id="rId17"/>
    <p:sldId id="267" r:id="rId18"/>
    <p:sldId id="268" r:id="rId19"/>
    <p:sldId id="269" r:id="rId20"/>
    <p:sldId id="287" r:id="rId21"/>
    <p:sldId id="270" r:id="rId22"/>
    <p:sldId id="288" r:id="rId23"/>
    <p:sldId id="272" r:id="rId24"/>
    <p:sldId id="273" r:id="rId25"/>
    <p:sldId id="274" r:id="rId26"/>
    <p:sldId id="275" r:id="rId27"/>
    <p:sldId id="277" r:id="rId28"/>
    <p:sldId id="25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75" autoAdjust="0"/>
    <p:restoredTop sz="89714" autoAdjust="0"/>
  </p:normalViewPr>
  <p:slideViewPr>
    <p:cSldViewPr>
      <p:cViewPr varScale="1">
        <p:scale>
          <a:sx n="86" d="100"/>
          <a:sy n="86" d="100"/>
        </p:scale>
        <p:origin x="773" y="72"/>
      </p:cViewPr>
      <p:guideLst>
        <p:guide orient="horz" pos="2160"/>
        <p:guide pos="2880"/>
      </p:guideLst>
    </p:cSldViewPr>
  </p:slideViewPr>
  <p:outlineViewPr>
    <p:cViewPr>
      <p:scale>
        <a:sx n="33" d="100"/>
        <a:sy n="33" d="100"/>
      </p:scale>
      <p:origin x="0" y="7548"/>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3" d="100"/>
          <a:sy n="53" d="100"/>
        </p:scale>
        <p:origin x="-22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2/8/2019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2/8/2019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t>
            </a:r>
            <a:r>
              <a:rPr lang="en-IN"/>
              <a:t>available)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369204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28</a:t>
            </a:fld>
            <a:endParaRPr lang="en-US" dirty="0"/>
          </a:p>
        </p:txBody>
      </p:sp>
    </p:spTree>
    <p:extLst>
      <p:ext uri="{BB962C8B-B14F-4D97-AF65-F5344CB8AC3E}">
        <p14:creationId xmlns:p14="http://schemas.microsoft.com/office/powerpoint/2010/main" val="175389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2/8/2019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2/8/2019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2/8/2019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2/8/2019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2/8/2019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2/8/2019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dirty="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2/8/2019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2/8/2019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2/8/2019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2/8/2019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2/8/2019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2/8/2019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03828"/>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Edition</a:t>
            </a:r>
          </a:p>
        </p:txBody>
      </p:sp>
      <p:sp>
        <p:nvSpPr>
          <p:cNvPr id="4" name="Text Placeholder 3"/>
          <p:cNvSpPr>
            <a:spLocks noGrp="1"/>
          </p:cNvSpPr>
          <p:nvPr>
            <p:ph type="body" sz="quarter" idx="14"/>
          </p:nvPr>
        </p:nvSpPr>
        <p:spPr>
          <a:xfrm>
            <a:off x="5029200" y="1933575"/>
            <a:ext cx="3657600" cy="1114424"/>
          </a:xfrm>
        </p:spPr>
        <p:txBody>
          <a:bodyPr/>
          <a:lstStyle/>
          <a:p>
            <a:r>
              <a:rPr lang="en-US" dirty="0"/>
              <a:t>Chapter 21</a:t>
            </a:r>
          </a:p>
        </p:txBody>
      </p:sp>
      <p:sp>
        <p:nvSpPr>
          <p:cNvPr id="5" name="Text Placeholder 4"/>
          <p:cNvSpPr>
            <a:spLocks noGrp="1"/>
          </p:cNvSpPr>
          <p:nvPr>
            <p:ph type="body" sz="quarter" idx="15"/>
          </p:nvPr>
        </p:nvSpPr>
        <p:spPr/>
        <p:txBody>
          <a:bodyPr/>
          <a:lstStyle/>
          <a:p>
            <a:r>
              <a:rPr lang="en-US" altLang="ja-JP" dirty="0"/>
              <a:t>The Monetary Policy and Aggregate Demand Curves</a:t>
            </a:r>
            <a:endParaRPr lang="en-US" dirty="0"/>
          </a:p>
        </p:txBody>
      </p:sp>
      <p:pic>
        <p:nvPicPr>
          <p:cNvPr id="1026" name="Picture 2" descr="Front Cover: The Economics of Money, Banking, and Financial Markets Twelfth Edition by Mish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14670"/>
            <a:ext cx="3700744" cy="462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p:txBody>
          <a:bodyPr/>
          <a:lstStyle/>
          <a:p>
            <a:r>
              <a:rPr lang="en-US" altLang="en-US" dirty="0"/>
              <a:t>Copyright © 2019, 2016, 2013 Pearson Education, Inc. All Rights Reserved.</a:t>
            </a:r>
          </a:p>
        </p:txBody>
      </p:sp>
    </p:spTree>
    <p:extLst>
      <p:ext uri="{BB962C8B-B14F-4D97-AF65-F5344CB8AC3E}">
        <p14:creationId xmlns:p14="http://schemas.microsoft.com/office/powerpoint/2010/main" val="266962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Taylor Principle: Why the Monetary Policy Curve Has an Upward Slope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1"/>
                <a:ext cx="8229600" cy="3108960"/>
              </a:xfrm>
            </p:spPr>
            <p:txBody>
              <a:bodyPr/>
              <a:lstStyle/>
              <a:p>
                <a:r>
                  <a:rPr lang="en-US" sz="2000" dirty="0">
                    <a:ea typeface="ヒラギノ角ゴ Pro W3" charset="-128"/>
                  </a:rPr>
                  <a:t>The key reason for an upward sloping </a:t>
                </a:r>
                <a:r>
                  <a:rPr lang="en-US" sz="2000" i="1" dirty="0">
                    <a:ea typeface="ヒラギノ角ゴ Pro W3" charset="-128"/>
                  </a:rPr>
                  <a:t>MP</a:t>
                </a:r>
                <a:r>
                  <a:rPr lang="en-US" sz="2000" dirty="0">
                    <a:ea typeface="ヒラギノ角ゴ Pro W3" charset="-128"/>
                  </a:rPr>
                  <a:t> curve is that </a:t>
                </a:r>
                <a:r>
                  <a:rPr lang="en-US" sz="2000" b="1" dirty="0">
                    <a:ea typeface="ヒラギノ角ゴ Pro W3" charset="-128"/>
                  </a:rPr>
                  <a:t>central banks seek to keep inflation stable. </a:t>
                </a:r>
              </a:p>
              <a:p>
                <a:r>
                  <a:rPr lang="en-US" sz="2000" dirty="0">
                    <a:ea typeface="ヒラギノ角ゴ Pro W3" charset="-128"/>
                  </a:rPr>
                  <a:t>To stabilize inflation, monetary policymakers tend to follow the </a:t>
                </a:r>
                <a:r>
                  <a:rPr lang="en-US" sz="2000" b="1" dirty="0">
                    <a:ea typeface="ヒラギノ角ゴ Pro W3" charset="-128"/>
                  </a:rPr>
                  <a:t>Taylor principle</a:t>
                </a:r>
              </a:p>
              <a:p>
                <a:r>
                  <a:rPr lang="en-US" sz="2000" b="1" dirty="0">
                    <a:ea typeface="ヒラギノ角ゴ Pro W3" charset="-128"/>
                  </a:rPr>
                  <a:t>Taylor principle</a:t>
                </a:r>
                <a:r>
                  <a:rPr lang="en-US" sz="2000" dirty="0">
                    <a:ea typeface="ヒラギノ角ゴ Pro W3" charset="-128"/>
                  </a:rPr>
                  <a:t>: To stabilize inflation, central banks </a:t>
                </a:r>
                <a:r>
                  <a:rPr lang="en-US" sz="2000" dirty="0">
                    <a:ea typeface="ヒラギノ角ゴ Pro W3" charset="-128"/>
                    <a:sym typeface="Symbol"/>
                  </a:rPr>
                  <a:t></a:t>
                </a:r>
                <a:r>
                  <a:rPr lang="en-US" sz="2000" dirty="0">
                    <a:ea typeface="ヒラギノ角ゴ Pro W3" charset="-128"/>
                  </a:rPr>
                  <a:t> must raise nominal interest rates by more than any rise in expected inflation, so that </a:t>
                </a:r>
                <a:r>
                  <a:rPr lang="en-US" sz="2000" i="1" dirty="0">
                    <a:ea typeface="ヒラギノ角ゴ Pro W3" charset="-128"/>
                  </a:rPr>
                  <a:t>r</a:t>
                </a:r>
                <a:r>
                  <a:rPr lang="en-US" sz="2000" dirty="0">
                    <a:ea typeface="ヒラギノ角ゴ Pro W3" charset="-128"/>
                  </a:rPr>
                  <a:t> rises when rises.</a:t>
                </a:r>
              </a:p>
              <a:p>
                <a:r>
                  <a:rPr lang="en-US" sz="2000" dirty="0">
                    <a:ea typeface="ヒラギノ角ゴ Pro W3" charset="-128"/>
                  </a:rPr>
                  <a:t>Schematically, if a central bank allows </a:t>
                </a:r>
                <a:r>
                  <a:rPr lang="en-US" sz="2000" i="1" dirty="0">
                    <a:ea typeface="ヒラギノ角ゴ Pro W3" charset="-128"/>
                  </a:rPr>
                  <a:t>r </a:t>
                </a:r>
                <a:r>
                  <a:rPr lang="en-US" sz="2000" dirty="0">
                    <a:ea typeface="ヒラギノ角ゴ Pro W3" charset="-128"/>
                  </a:rPr>
                  <a:t>to fall when </a:t>
                </a:r>
                <a:r>
                  <a:rPr lang="en-US" sz="2000" dirty="0">
                    <a:ea typeface="ヒラギノ角ゴ Pro W3" charset="-128"/>
                    <a:sym typeface="Symbol"/>
                  </a:rPr>
                  <a:t> </a:t>
                </a:r>
                <a:r>
                  <a:rPr lang="en-US" sz="2000" dirty="0">
                    <a:ea typeface="ヒラギノ角ゴ Pro W3" charset="-128"/>
                  </a:rPr>
                  <a:t>rises, then (</a:t>
                </a:r>
                <a:r>
                  <a:rPr lang="en-US" sz="2000" i="1" dirty="0" err="1">
                    <a:ea typeface="ヒラギノ角ゴ Pro W3" charset="-128"/>
                  </a:rPr>
                  <a:t>Y</a:t>
                </a:r>
                <a:r>
                  <a:rPr lang="en-US" sz="2000" i="1" baseline="30000" dirty="0" err="1">
                    <a:ea typeface="ヒラギノ角ゴ Pro W3" charset="-128"/>
                  </a:rPr>
                  <a:t>ad</a:t>
                </a:r>
                <a:r>
                  <a:rPr lang="en-US" sz="2000" dirty="0">
                    <a:ea typeface="ヒラギノ角ゴ Pro W3" charset="-128"/>
                  </a:rPr>
                  <a:t> = AD):</a:t>
                </a:r>
              </a:p>
              <a:p>
                <a:pPr marL="0" indent="0">
                  <a:buNone/>
                </a:pPr>
                <a:r>
                  <a:rPr lang="en-US" sz="2000" dirty="0">
                    <a:ea typeface="ヒラギノ角ゴ Pro W3" charset="-128"/>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𝜋</m:t>
                    </m:r>
                    <m:r>
                      <a:rPr lang="en-US" sz="200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𝑟</m:t>
                    </m:r>
                    <m:r>
                      <a:rPr lang="en-US" sz="2000" b="0" i="1" smtClean="0">
                        <a:latin typeface="Cambria Math" panose="02040503050406030204" pitchFamily="18" charset="0"/>
                        <a:ea typeface="Cambria Math" panose="02040503050406030204" pitchFamily="18" charset="0"/>
                      </a:rPr>
                      <m:t> ↓→ </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𝑌</m:t>
                        </m:r>
                      </m:e>
                      <m:sup>
                        <m:r>
                          <a:rPr lang="en-US" sz="2000" b="0" i="1" smtClean="0">
                            <a:latin typeface="Cambria Math" panose="02040503050406030204" pitchFamily="18" charset="0"/>
                            <a:ea typeface="Cambria Math" panose="02040503050406030204" pitchFamily="18" charset="0"/>
                          </a:rPr>
                          <m:t>𝑎𝑑</m:t>
                        </m:r>
                      </m:sup>
                    </m:sSup>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𝜋</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𝑟</m:t>
                    </m:r>
                    <m:r>
                      <a:rPr lang="en-US" sz="2000" b="0" i="1" smtClean="0">
                        <a:latin typeface="Cambria Math" panose="02040503050406030204" pitchFamily="18" charset="0"/>
                        <a:ea typeface="Cambria Math" panose="02040503050406030204" pitchFamily="18" charset="0"/>
                      </a:rPr>
                      <m:t>↓ → </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𝑌</m:t>
                        </m:r>
                      </m:e>
                      <m:sup>
                        <m:r>
                          <a:rPr lang="en-US" sz="2000" b="0" i="1" smtClean="0">
                            <a:latin typeface="Cambria Math" panose="02040503050406030204" pitchFamily="18" charset="0"/>
                            <a:ea typeface="Cambria Math" panose="02040503050406030204" pitchFamily="18" charset="0"/>
                          </a:rPr>
                          <m:t>𝑎𝑑</m:t>
                        </m:r>
                      </m:sup>
                    </m:sSup>
                    <m:r>
                      <a:rPr lang="en-US" sz="2000" b="0" i="1" smtClean="0">
                        <a:latin typeface="Cambria Math" panose="02040503050406030204" pitchFamily="18" charset="0"/>
                        <a:ea typeface="Cambria Math" panose="02040503050406030204" pitchFamily="18" charset="0"/>
                      </a:rPr>
                      <m:t> ↑ →</m:t>
                    </m:r>
                    <m:r>
                      <a:rPr lang="en-US" sz="2000" b="0" i="1" smtClean="0">
                        <a:latin typeface="Cambria Math" panose="02040503050406030204" pitchFamily="18" charset="0"/>
                        <a:ea typeface="Cambria Math" panose="02040503050406030204" pitchFamily="18" charset="0"/>
                      </a:rPr>
                      <m:t>𝜋</m:t>
                    </m:r>
                    <m:r>
                      <a:rPr lang="en-US" sz="2000" b="0" i="1" smtClean="0">
                        <a:latin typeface="Cambria Math" panose="02040503050406030204" pitchFamily="18" charset="0"/>
                        <a:ea typeface="Cambria Math" panose="02040503050406030204" pitchFamily="18" charset="0"/>
                      </a:rPr>
                      <m:t> ↑</m:t>
                    </m:r>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1"/>
                <a:ext cx="8229600" cy="3108960"/>
              </a:xfrm>
              <a:blipFill>
                <a:blip r:embed="rId2"/>
                <a:stretch>
                  <a:fillRect l="-1778" t="-2353" r="-2148" b="-23725"/>
                </a:stretch>
              </a:blipFill>
            </p:spPr>
            <p:txBody>
              <a:bodyPr/>
              <a:lstStyle/>
              <a:p>
                <a:r>
                  <a:rPr lang="en-US">
                    <a:noFill/>
                  </a:rPr>
                  <a:t> </a:t>
                </a:r>
              </a:p>
            </p:txBody>
          </p:sp>
        </mc:Fallback>
      </mc:AlternateContent>
    </p:spTree>
    <p:extLst>
      <p:ext uri="{BB962C8B-B14F-4D97-AF65-F5344CB8AC3E}">
        <p14:creationId xmlns:p14="http://schemas.microsoft.com/office/powerpoint/2010/main" val="1499572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1F0FE-8BBA-49D6-94C5-5B709DA67715}"/>
              </a:ext>
            </a:extLst>
          </p:cNvPr>
          <p:cNvSpPr>
            <a:spLocks noGrp="1"/>
          </p:cNvSpPr>
          <p:nvPr>
            <p:ph type="title"/>
          </p:nvPr>
        </p:nvSpPr>
        <p:spPr/>
        <p:txBody>
          <a:bodyPr/>
          <a:lstStyle/>
          <a:p>
            <a:r>
              <a:rPr lang="en-US" dirty="0">
                <a:ea typeface="ヒラギノ角ゴ Pro W3" charset="-128"/>
              </a:rPr>
              <a:t>Shifts in the </a:t>
            </a:r>
            <a:r>
              <a:rPr lang="en-US" i="1" dirty="0">
                <a:ea typeface="ヒラギノ角ゴ Pro W3" charset="-128"/>
              </a:rPr>
              <a:t>MP</a:t>
            </a:r>
            <a:r>
              <a:rPr lang="en-US" dirty="0">
                <a:ea typeface="ヒラギノ角ゴ Pro W3" charset="-128"/>
              </a:rPr>
              <a:t> Curve </a:t>
            </a:r>
            <a:r>
              <a:rPr lang="en-US" sz="2000" b="0" dirty="0">
                <a:ea typeface="ヒラギノ角ゴ Pro W3" charset="-128"/>
              </a:rPr>
              <a:t>(1 of 4)</a:t>
            </a:r>
            <a:endParaRPr lang="en-US" sz="2000" b="0" dirty="0"/>
          </a:p>
        </p:txBody>
      </p:sp>
      <p:sp>
        <p:nvSpPr>
          <p:cNvPr id="3" name="Content Placeholder 2">
            <a:extLst>
              <a:ext uri="{FF2B5EF4-FFF2-40B4-BE49-F238E27FC236}">
                <a16:creationId xmlns:a16="http://schemas.microsoft.com/office/drawing/2014/main" id="{4A914F53-FC35-4FE5-8915-651FFA980B63}"/>
              </a:ext>
            </a:extLst>
          </p:cNvPr>
          <p:cNvSpPr>
            <a:spLocks noGrp="1"/>
          </p:cNvSpPr>
          <p:nvPr>
            <p:ph idx="1"/>
          </p:nvPr>
        </p:nvSpPr>
        <p:spPr/>
        <p:txBody>
          <a:bodyPr/>
          <a:lstStyle/>
          <a:p>
            <a:r>
              <a:rPr lang="en-US" sz="2000" dirty="0"/>
              <a:t>The Federal Reserve is said to “</a:t>
            </a:r>
            <a:r>
              <a:rPr lang="en-US" sz="2000" b="1" dirty="0"/>
              <a:t>tighten</a:t>
            </a:r>
            <a:r>
              <a:rPr lang="en-US" sz="2000" dirty="0"/>
              <a:t>” monetary policy when it </a:t>
            </a:r>
            <a:r>
              <a:rPr lang="en-US" sz="2000" u="sng" dirty="0"/>
              <a:t>raises real interest rates </a:t>
            </a:r>
            <a:r>
              <a:rPr lang="en-US" sz="2000" dirty="0"/>
              <a:t>and to “</a:t>
            </a:r>
            <a:r>
              <a:rPr lang="en-US" sz="2000" b="1" dirty="0"/>
              <a:t>ease</a:t>
            </a:r>
            <a:r>
              <a:rPr lang="en-US" sz="2000" dirty="0"/>
              <a:t>” it when it </a:t>
            </a:r>
            <a:r>
              <a:rPr lang="en-US" sz="2000" u="sng" dirty="0"/>
              <a:t>lowers real interest</a:t>
            </a:r>
            <a:r>
              <a:rPr lang="en-US" sz="2000" dirty="0"/>
              <a:t> rates. </a:t>
            </a:r>
          </a:p>
          <a:p>
            <a:r>
              <a:rPr lang="en-US" sz="2000" dirty="0"/>
              <a:t>It is important, however, to distinguish between </a:t>
            </a:r>
          </a:p>
          <a:p>
            <a:pPr lvl="1"/>
            <a:r>
              <a:rPr lang="en-US" sz="2000" dirty="0"/>
              <a:t>changes in monetary policy that </a:t>
            </a:r>
            <a:r>
              <a:rPr lang="en-US" sz="2000" b="1" dirty="0"/>
              <a:t>shift the monetary policy curve</a:t>
            </a:r>
            <a:r>
              <a:rPr lang="en-US" sz="2000" dirty="0"/>
              <a:t>, which we call </a:t>
            </a:r>
            <a:r>
              <a:rPr lang="en-US" sz="2000" i="1" dirty="0"/>
              <a:t>autonomous changes</a:t>
            </a:r>
            <a:r>
              <a:rPr lang="en-US" sz="2000" dirty="0"/>
              <a:t>, and </a:t>
            </a:r>
          </a:p>
          <a:p>
            <a:pPr lvl="1"/>
            <a:endParaRPr lang="en-US" sz="2000" dirty="0"/>
          </a:p>
          <a:p>
            <a:pPr lvl="1"/>
            <a:r>
              <a:rPr lang="en-US" sz="2000" dirty="0"/>
              <a:t>the </a:t>
            </a:r>
            <a:r>
              <a:rPr lang="en-US" sz="2000" i="1" dirty="0"/>
              <a:t>Taylor principle–driven changes </a:t>
            </a:r>
            <a:r>
              <a:rPr lang="en-US" sz="2000" dirty="0"/>
              <a:t>that are reflected in </a:t>
            </a:r>
            <a:r>
              <a:rPr lang="en-US" sz="2000" b="1" dirty="0"/>
              <a:t>movements along the monetary policy curve</a:t>
            </a:r>
            <a:r>
              <a:rPr lang="en-US" sz="2000" dirty="0"/>
              <a:t>, which are called </a:t>
            </a:r>
            <a:r>
              <a:rPr lang="en-US" sz="2000" u="sng" dirty="0"/>
              <a:t>automatic adjustments</a:t>
            </a:r>
            <a:r>
              <a:rPr lang="en-US" sz="2000" dirty="0"/>
              <a:t> to interest rates. </a:t>
            </a:r>
          </a:p>
          <a:p>
            <a:endParaRPr lang="en-US" dirty="0"/>
          </a:p>
        </p:txBody>
      </p:sp>
    </p:spTree>
    <p:extLst>
      <p:ext uri="{BB962C8B-B14F-4D97-AF65-F5344CB8AC3E}">
        <p14:creationId xmlns:p14="http://schemas.microsoft.com/office/powerpoint/2010/main" val="2105549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086F9-3308-4680-B934-A211AF778016}"/>
              </a:ext>
            </a:extLst>
          </p:cNvPr>
          <p:cNvSpPr>
            <a:spLocks noGrp="1"/>
          </p:cNvSpPr>
          <p:nvPr>
            <p:ph type="title"/>
          </p:nvPr>
        </p:nvSpPr>
        <p:spPr/>
        <p:txBody>
          <a:bodyPr/>
          <a:lstStyle/>
          <a:p>
            <a:r>
              <a:rPr lang="en-US" dirty="0">
                <a:ea typeface="ヒラギノ角ゴ Pro W3" charset="-128"/>
              </a:rPr>
              <a:t>Shifts in the </a:t>
            </a:r>
            <a:r>
              <a:rPr lang="en-US" i="1" dirty="0">
                <a:ea typeface="ヒラギノ角ゴ Pro W3" charset="-128"/>
              </a:rPr>
              <a:t>MP</a:t>
            </a:r>
            <a:r>
              <a:rPr lang="en-US" dirty="0">
                <a:ea typeface="ヒラギノ角ゴ Pro W3" charset="-128"/>
              </a:rPr>
              <a:t> Curve </a:t>
            </a:r>
            <a:r>
              <a:rPr lang="en-US" sz="2000" b="0" dirty="0">
                <a:ea typeface="ヒラギノ角ゴ Pro W3" charset="-128"/>
              </a:rPr>
              <a:t>(2 of 4)</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031461-068C-4B53-B712-9F6D0F6B0305}"/>
                  </a:ext>
                </a:extLst>
              </p:cNvPr>
              <p:cNvSpPr>
                <a:spLocks noGrp="1"/>
              </p:cNvSpPr>
              <p:nvPr>
                <p:ph idx="1"/>
              </p:nvPr>
            </p:nvSpPr>
            <p:spPr/>
            <p:txBody>
              <a:bodyPr/>
              <a:lstStyle/>
              <a:p>
                <a:r>
                  <a:rPr lang="en-US" sz="2000" dirty="0"/>
                  <a:t>Central banks may make autonomous changes to monetary policy for various reasons:</a:t>
                </a:r>
              </a:p>
              <a:p>
                <a:pPr marL="914400" lvl="1" indent="-457200">
                  <a:buFont typeface="+mj-lt"/>
                  <a:buAutoNum type="arabicPeriod"/>
                </a:pPr>
                <a:r>
                  <a:rPr lang="en-US" sz="2000" dirty="0"/>
                  <a:t>They may wish to change the inflation rate from its current value.</a:t>
                </a:r>
              </a:p>
              <a:p>
                <a:pPr lvl="1"/>
                <a:r>
                  <a:rPr lang="en-US" sz="2000" dirty="0"/>
                  <a:t>For example, if they want to lower inflation (</a:t>
                </a:r>
                <a:r>
                  <a:rPr lang="en-US" sz="2000" b="1" dirty="0"/>
                  <a:t>autonomous tightening of monetary policy</a:t>
                </a:r>
                <a:r>
                  <a:rPr lang="en-US" sz="2000" dirty="0"/>
                  <a:t>):</a:t>
                </a:r>
              </a:p>
              <a:p>
                <a:pPr lvl="1"/>
                <a:endParaRPr lang="en-US" sz="2000" dirty="0"/>
              </a:p>
              <a:p>
                <a:pPr marL="457200" lvl="1"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mbria Math" panose="02040503050406030204" pitchFamily="18" charset="0"/>
                        </a:rPr>
                        <m:t>𝑎𝑡</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𝑎𝑛𝑦</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𝑔𝑖𝑣𝑒𝑛</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𝑙𝑒𝑒𝑣𝑒𝑙</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𝑜𝑓</m:t>
                      </m:r>
                      <m:r>
                        <a:rPr lang="en-US" sz="2000" i="1">
                          <a:latin typeface="Cambria Math" panose="02040503050406030204" pitchFamily="18" charset="0"/>
                          <a:ea typeface="Cambria Math" panose="02040503050406030204" pitchFamily="18" charset="0"/>
                        </a:rPr>
                        <m:t>𝜋</m:t>
                      </m:r>
                      <m:r>
                        <a:rPr lang="en-US" sz="2000" b="0" i="1" smtClean="0">
                          <a:latin typeface="Cambria Math" panose="02040503050406030204" pitchFamily="18" charset="0"/>
                          <a:ea typeface="Cambria Math" panose="02040503050406030204" pitchFamily="18" charset="0"/>
                        </a:rPr>
                        <m:t>:    </m:t>
                      </m:r>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𝑟</m:t>
                          </m:r>
                        </m:e>
                      </m:acc>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𝑟</m:t>
                      </m:r>
                      <m:r>
                        <a:rPr lang="en-US" sz="2000" b="0" i="1" smtClean="0">
                          <a:latin typeface="Cambria Math" panose="02040503050406030204" pitchFamily="18" charset="0"/>
                          <a:ea typeface="Cambria Math" panose="02040503050406030204" pitchFamily="18" charset="0"/>
                        </a:rPr>
                        <m:t> ↑→ </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𝑌</m:t>
                          </m:r>
                        </m:e>
                        <m:sup>
                          <m:r>
                            <a:rPr lang="en-US" sz="2000" b="0" i="1" smtClean="0">
                              <a:latin typeface="Cambria Math" panose="02040503050406030204" pitchFamily="18" charset="0"/>
                              <a:ea typeface="Cambria Math" panose="02040503050406030204" pitchFamily="18" charset="0"/>
                            </a:rPr>
                            <m:t>𝑎𝑑</m:t>
                          </m:r>
                        </m:sup>
                      </m:sSup>
                      <m:r>
                        <a:rPr lang="en-US" sz="2000" b="0" i="1" smtClean="0">
                          <a:latin typeface="Cambria Math" panose="02040503050406030204" pitchFamily="18" charset="0"/>
                          <a:ea typeface="Cambria Math" panose="02040503050406030204" pitchFamily="18" charset="0"/>
                        </a:rPr>
                        <m:t> ↓ → </m:t>
                      </m:r>
                      <m:r>
                        <a:rPr lang="en-US" sz="2000" b="0" i="1" smtClean="0">
                          <a:latin typeface="Cambria Math" panose="02040503050406030204" pitchFamily="18" charset="0"/>
                          <a:ea typeface="Cambria Math" panose="02040503050406030204" pitchFamily="18" charset="0"/>
                        </a:rPr>
                        <m:t>𝜋</m:t>
                      </m:r>
                      <m:r>
                        <a:rPr lang="en-US" sz="2000" b="0" i="1" smtClean="0">
                          <a:latin typeface="Cambria Math" panose="02040503050406030204" pitchFamily="18" charset="0"/>
                          <a:ea typeface="Cambria Math" panose="02040503050406030204" pitchFamily="18" charset="0"/>
                        </a:rPr>
                        <m:t>↓</m:t>
                      </m:r>
                    </m:oMath>
                  </m:oMathPara>
                </a14:m>
                <a:endParaRPr lang="en-US" sz="2000" dirty="0"/>
              </a:p>
              <a:p>
                <a:pPr marL="457200" lvl="1" indent="0">
                  <a:buNone/>
                </a:pPr>
                <a:endParaRPr lang="en-US" sz="2000" dirty="0"/>
              </a:p>
              <a:p>
                <a:pPr marL="457200" lvl="1" indent="0">
                  <a:buNone/>
                </a:pPr>
                <a:endParaRPr lang="en-US" sz="2000" dirty="0">
                  <a:solidFill>
                    <a:schemeClr val="bg2"/>
                  </a:solidFill>
                </a:endParaRPr>
              </a:p>
              <a:p>
                <a:endParaRPr lang="en-US" dirty="0"/>
              </a:p>
            </p:txBody>
          </p:sp>
        </mc:Choice>
        <mc:Fallback xmlns="">
          <p:sp>
            <p:nvSpPr>
              <p:cNvPr id="3" name="Content Placeholder 2">
                <a:extLst>
                  <a:ext uri="{FF2B5EF4-FFF2-40B4-BE49-F238E27FC236}">
                    <a16:creationId xmlns:a16="http://schemas.microsoft.com/office/drawing/2014/main" id="{4D031461-068C-4B53-B712-9F6D0F6B0305}"/>
                  </a:ext>
                </a:extLst>
              </p:cNvPr>
              <p:cNvSpPr>
                <a:spLocks noGrp="1" noRot="1" noChangeAspect="1" noMove="1" noResize="1" noEditPoints="1" noAdjustHandles="1" noChangeArrowheads="1" noChangeShapeType="1" noTextEdit="1"/>
              </p:cNvSpPr>
              <p:nvPr>
                <p:ph idx="1"/>
              </p:nvPr>
            </p:nvSpPr>
            <p:spPr>
              <a:blipFill>
                <a:blip r:embed="rId2"/>
                <a:stretch>
                  <a:fillRect l="-1778" t="-1617" r="-1407"/>
                </a:stretch>
              </a:blipFill>
            </p:spPr>
            <p:txBody>
              <a:bodyPr/>
              <a:lstStyle/>
              <a:p>
                <a:r>
                  <a:rPr lang="en-US">
                    <a:noFill/>
                  </a:rPr>
                  <a:t> </a:t>
                </a:r>
              </a:p>
            </p:txBody>
          </p:sp>
        </mc:Fallback>
      </mc:AlternateContent>
    </p:spTree>
    <p:extLst>
      <p:ext uri="{BB962C8B-B14F-4D97-AF65-F5344CB8AC3E}">
        <p14:creationId xmlns:p14="http://schemas.microsoft.com/office/powerpoint/2010/main" val="3611462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2787C-DF0B-47F7-B661-DA32640EFC6F}"/>
              </a:ext>
            </a:extLst>
          </p:cNvPr>
          <p:cNvSpPr>
            <a:spLocks noGrp="1"/>
          </p:cNvSpPr>
          <p:nvPr>
            <p:ph type="title"/>
          </p:nvPr>
        </p:nvSpPr>
        <p:spPr/>
        <p:txBody>
          <a:bodyPr/>
          <a:lstStyle/>
          <a:p>
            <a:r>
              <a:rPr lang="en-US" dirty="0">
                <a:ea typeface="ヒラギノ角ゴ Pro W3" charset="-128"/>
              </a:rPr>
              <a:t>Shifts in the </a:t>
            </a:r>
            <a:r>
              <a:rPr lang="en-US" i="1" dirty="0">
                <a:ea typeface="ヒラギノ角ゴ Pro W3" charset="-128"/>
              </a:rPr>
              <a:t>MP</a:t>
            </a:r>
            <a:r>
              <a:rPr lang="en-US" dirty="0">
                <a:ea typeface="ヒラギノ角ゴ Pro W3" charset="-128"/>
              </a:rPr>
              <a:t> Curve </a:t>
            </a:r>
            <a:r>
              <a:rPr lang="en-US" sz="2000" b="0" dirty="0">
                <a:ea typeface="ヒラギノ角ゴ Pro W3" charset="-128"/>
              </a:rPr>
              <a:t>(3 of 4)</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1088DD7-1D29-40B6-9874-5893ECAF4603}"/>
                  </a:ext>
                </a:extLst>
              </p:cNvPr>
              <p:cNvSpPr>
                <a:spLocks noGrp="1"/>
              </p:cNvSpPr>
              <p:nvPr>
                <p:ph idx="1"/>
              </p:nvPr>
            </p:nvSpPr>
            <p:spPr/>
            <p:txBody>
              <a:bodyPr/>
              <a:lstStyle/>
              <a:p>
                <a:pPr marL="0" indent="0">
                  <a:buNone/>
                </a:pPr>
                <a:r>
                  <a:rPr lang="en-US" dirty="0">
                    <a:solidFill>
                      <a:schemeClr val="bg2"/>
                    </a:solidFill>
                  </a:rPr>
                  <a:t> 2</a:t>
                </a:r>
                <a:r>
                  <a:rPr lang="en-US" sz="2000" dirty="0">
                    <a:solidFill>
                      <a:schemeClr val="bg2"/>
                    </a:solidFill>
                  </a:rPr>
                  <a:t>. </a:t>
                </a:r>
                <a:r>
                  <a:rPr lang="en-US" sz="2000" dirty="0"/>
                  <a:t>The central banks may have </a:t>
                </a:r>
                <a:r>
                  <a:rPr lang="en-US" sz="2000" b="1" dirty="0"/>
                  <a:t>other information</a:t>
                </a:r>
                <a:r>
                  <a:rPr lang="en-US" sz="2000" dirty="0"/>
                  <a:t>, </a:t>
                </a:r>
                <a:r>
                  <a:rPr lang="en-US" sz="2000" u="sng" dirty="0"/>
                  <a:t>unrelated to inflation</a:t>
                </a:r>
                <a:r>
                  <a:rPr lang="en-US" sz="2000" dirty="0"/>
                  <a:t>, suggesting that interest rates must be adjusted to achieve </a:t>
                </a:r>
                <a:r>
                  <a:rPr lang="en-US" sz="2000" i="1" dirty="0"/>
                  <a:t>good economic outcomes</a:t>
                </a:r>
                <a:r>
                  <a:rPr lang="en-US" sz="2000" dirty="0"/>
                  <a:t>.</a:t>
                </a:r>
              </a:p>
              <a:p>
                <a:pPr lvl="1"/>
                <a:r>
                  <a:rPr lang="en-US" sz="2000" dirty="0"/>
                  <a:t>For example, if the economy is going into a </a:t>
                </a:r>
                <a:r>
                  <a:rPr lang="en-US" sz="2000" b="1" dirty="0"/>
                  <a:t>recession</a:t>
                </a:r>
                <a:r>
                  <a:rPr lang="en-US" sz="2000" dirty="0"/>
                  <a:t>, monetary policymakers will want to lower real interest rates at any given inflation rate, </a:t>
                </a:r>
                <a:r>
                  <a:rPr lang="en-US" sz="2000" b="1" dirty="0"/>
                  <a:t>an autonomous easing of monetary policy</a:t>
                </a:r>
                <a:r>
                  <a:rPr lang="en-US" sz="2000" dirty="0"/>
                  <a:t>, in order to stimulate the economy and to prevent inflation from falling.</a:t>
                </a:r>
              </a:p>
              <a:p>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𝐴𝑛𝑦</m:t>
                      </m:r>
                      <m:r>
                        <a:rPr lang="en-US" b="0" i="1" smtClean="0">
                          <a:latin typeface="Cambria Math" panose="02040503050406030204" pitchFamily="18" charset="0"/>
                        </a:rPr>
                        <m:t> </m:t>
                      </m:r>
                      <m:r>
                        <a:rPr lang="en-US" b="0" i="1" smtClean="0">
                          <a:latin typeface="Cambria Math" panose="02040503050406030204" pitchFamily="18" charset="0"/>
                        </a:rPr>
                        <m:t>𝑔𝑖𝑣𝑒𝑛</m:t>
                      </m:r>
                      <m:r>
                        <a:rPr lang="en-US" b="0" i="1" smtClean="0">
                          <a:latin typeface="Cambria Math" panose="02040503050406030204" pitchFamily="18" charset="0"/>
                        </a:rPr>
                        <m:t> </m:t>
                      </m:r>
                      <m:r>
                        <a:rPr lang="en-US" b="0" i="1" smtClean="0">
                          <a:latin typeface="Cambria Math" panose="02040503050406030204" pitchFamily="18" charset="0"/>
                        </a:rPr>
                        <m:t>𝑙𝑒𝑣𝑒𝑙</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   </m:t>
                      </m:r>
                      <m:acc>
                        <m:accPr>
                          <m:chr m:val="̅"/>
                          <m:ctrlPr>
                            <a:rPr lang="en-US" b="0"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𝑟</m:t>
                          </m:r>
                        </m:e>
                      </m:acc>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 ↑→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𝑌</m:t>
                          </m:r>
                        </m:e>
                        <m:sup>
                          <m:r>
                            <a:rPr lang="en-US" b="0" i="1" smtClean="0">
                              <a:latin typeface="Cambria Math" panose="02040503050406030204" pitchFamily="18" charset="0"/>
                              <a:ea typeface="Cambria Math" panose="02040503050406030204" pitchFamily="18" charset="0"/>
                            </a:rPr>
                            <m:t>𝑎𝑑</m:t>
                          </m:r>
                        </m:sup>
                      </m:sSup>
                      <m:r>
                        <a:rPr lang="en-US" b="0" i="1" smtClean="0">
                          <a:latin typeface="Cambria Math" panose="02040503050406030204" pitchFamily="18" charset="0"/>
                          <a:ea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F1088DD7-1D29-40B6-9874-5893ECAF4603}"/>
                  </a:ext>
                </a:extLst>
              </p:cNvPr>
              <p:cNvSpPr>
                <a:spLocks noGrp="1" noRot="1" noChangeAspect="1" noMove="1" noResize="1" noEditPoints="1" noAdjustHandles="1" noChangeArrowheads="1" noChangeShapeType="1" noTextEdit="1"/>
              </p:cNvSpPr>
              <p:nvPr>
                <p:ph idx="1"/>
              </p:nvPr>
            </p:nvSpPr>
            <p:spPr>
              <a:blipFill>
                <a:blip r:embed="rId2"/>
                <a:stretch>
                  <a:fillRect l="-1852" t="-2022" r="-1556"/>
                </a:stretch>
              </a:blipFill>
            </p:spPr>
            <p:txBody>
              <a:bodyPr/>
              <a:lstStyle/>
              <a:p>
                <a:r>
                  <a:rPr lang="en-US">
                    <a:noFill/>
                  </a:rPr>
                  <a:t> </a:t>
                </a:r>
              </a:p>
            </p:txBody>
          </p:sp>
        </mc:Fallback>
      </mc:AlternateContent>
    </p:spTree>
    <p:extLst>
      <p:ext uri="{BB962C8B-B14F-4D97-AF65-F5344CB8AC3E}">
        <p14:creationId xmlns:p14="http://schemas.microsoft.com/office/powerpoint/2010/main" val="3953407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Shifts in the </a:t>
            </a:r>
            <a:r>
              <a:rPr lang="en-US" i="1" dirty="0">
                <a:ea typeface="ヒラギノ角ゴ Pro W3" charset="-128"/>
              </a:rPr>
              <a:t>MP</a:t>
            </a:r>
            <a:r>
              <a:rPr lang="en-US" dirty="0">
                <a:ea typeface="ヒラギノ角ゴ Pro W3" charset="-128"/>
              </a:rPr>
              <a:t> Curve </a:t>
            </a:r>
            <a:r>
              <a:rPr lang="en-US" sz="2000" b="0" dirty="0">
                <a:ea typeface="ヒラギノ角ゴ Pro W3" charset="-128"/>
              </a:rPr>
              <a:t>(4 of 4)</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Two types of monetary policy actions that affect interest rates:</a:t>
            </a:r>
          </a:p>
          <a:p>
            <a:pPr lvl="1"/>
            <a:r>
              <a:rPr lang="en-US" sz="2000" i="1" dirty="0">
                <a:ea typeface="ヒラギノ角ゴ Pro W3" charset="-128"/>
              </a:rPr>
              <a:t>Automatic</a:t>
            </a:r>
            <a:r>
              <a:rPr lang="en-US" sz="2000" dirty="0">
                <a:ea typeface="ヒラギノ角ゴ Pro W3" charset="-128"/>
              </a:rPr>
              <a:t> (Taylor principle) changes as reflected by movements along the </a:t>
            </a:r>
            <a:r>
              <a:rPr lang="en-US" sz="2000" i="1" dirty="0">
                <a:ea typeface="ヒラギノ角ゴ Pro W3" charset="-128"/>
              </a:rPr>
              <a:t>MP</a:t>
            </a:r>
            <a:r>
              <a:rPr lang="en-US" sz="2000" dirty="0">
                <a:ea typeface="ヒラギノ角ゴ Pro W3" charset="-128"/>
              </a:rPr>
              <a:t> curve (2004</a:t>
            </a:r>
            <a:r>
              <a:rPr lang="en-US" sz="2000" dirty="0"/>
              <a:t>–</a:t>
            </a:r>
            <a:r>
              <a:rPr lang="en-US" sz="2000" dirty="0">
                <a:ea typeface="ヒラギノ角ゴ Pro W3" charset="-128"/>
              </a:rPr>
              <a:t>2006)</a:t>
            </a:r>
          </a:p>
          <a:p>
            <a:pPr lvl="1"/>
            <a:r>
              <a:rPr lang="en-US" sz="2000" dirty="0">
                <a:ea typeface="ヒラギノ角ゴ Pro W3" charset="-128"/>
              </a:rPr>
              <a:t>Autonomous changes that shift the </a:t>
            </a:r>
            <a:r>
              <a:rPr lang="en-US" sz="2000" i="1" dirty="0">
                <a:ea typeface="ヒラギノ角ゴ Pro W3" charset="-128"/>
              </a:rPr>
              <a:t>MP</a:t>
            </a:r>
            <a:r>
              <a:rPr lang="en-US" sz="2000" dirty="0">
                <a:ea typeface="ヒラギノ角ゴ Pro W3" charset="-128"/>
              </a:rPr>
              <a:t> curve</a:t>
            </a:r>
          </a:p>
          <a:p>
            <a:pPr lvl="2"/>
            <a:r>
              <a:rPr lang="en-US" sz="2000" dirty="0">
                <a:ea typeface="ＭＳ Ｐゴシック" charset="-128"/>
              </a:rPr>
              <a:t>Autonomous tightening of monetary policy that shifts the </a:t>
            </a:r>
            <a:r>
              <a:rPr lang="en-US" sz="2000" i="1" dirty="0">
                <a:ea typeface="ＭＳ Ｐゴシック" charset="-128"/>
              </a:rPr>
              <a:t>MP</a:t>
            </a:r>
            <a:r>
              <a:rPr lang="en-US" sz="2000" dirty="0">
                <a:ea typeface="ＭＳ Ｐゴシック" charset="-128"/>
              </a:rPr>
              <a:t> curve upward (in order to reduce inflation)</a:t>
            </a:r>
          </a:p>
          <a:p>
            <a:pPr lvl="2"/>
            <a:r>
              <a:rPr lang="en-US" sz="2000" dirty="0">
                <a:ea typeface="ＭＳ Ｐゴシック" charset="-128"/>
              </a:rPr>
              <a:t>Autonomous easing of monetary policy</a:t>
            </a:r>
            <a:r>
              <a:rPr lang="en-US" sz="2000" b="1" dirty="0">
                <a:ea typeface="ＭＳ Ｐゴシック" charset="-128"/>
              </a:rPr>
              <a:t> </a:t>
            </a:r>
            <a:r>
              <a:rPr lang="en-US" sz="2000" dirty="0">
                <a:ea typeface="ＭＳ Ｐゴシック" charset="-128"/>
              </a:rPr>
              <a:t>that shifts the </a:t>
            </a:r>
            <a:r>
              <a:rPr lang="en-US" sz="2000" i="1" dirty="0">
                <a:ea typeface="ＭＳ Ｐゴシック" charset="-128"/>
              </a:rPr>
              <a:t>MP</a:t>
            </a:r>
            <a:r>
              <a:rPr lang="en-US" sz="2000" dirty="0">
                <a:ea typeface="ＭＳ Ｐゴシック" charset="-128"/>
              </a:rPr>
              <a:t> curve downward (in order to stimulate the economy as the Fed was doing in the period leading up to the global financial crisis)</a:t>
            </a:r>
          </a:p>
        </p:txBody>
      </p:sp>
    </p:spTree>
    <p:extLst>
      <p:ext uri="{BB962C8B-B14F-4D97-AF65-F5344CB8AC3E}">
        <p14:creationId xmlns:p14="http://schemas.microsoft.com/office/powerpoint/2010/main" val="2394068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91D6A-F893-4318-B2F5-5D6B8922CA5B}"/>
              </a:ext>
            </a:extLst>
          </p:cNvPr>
          <p:cNvSpPr>
            <a:spLocks noGrp="1"/>
          </p:cNvSpPr>
          <p:nvPr>
            <p:ph type="title"/>
          </p:nvPr>
        </p:nvSpPr>
        <p:spPr/>
        <p:txBody>
          <a:bodyPr/>
          <a:lstStyle/>
          <a:p>
            <a:r>
              <a:rPr lang="en-US" dirty="0"/>
              <a:t>Movements Along the Monetary Policy Curve </a:t>
            </a:r>
            <a:r>
              <a:rPr lang="en-US" sz="2000" b="0" dirty="0"/>
              <a:t>(1 of 2)</a:t>
            </a:r>
          </a:p>
        </p:txBody>
      </p:sp>
      <p:sp>
        <p:nvSpPr>
          <p:cNvPr id="3" name="Content Placeholder 2">
            <a:extLst>
              <a:ext uri="{FF2B5EF4-FFF2-40B4-BE49-F238E27FC236}">
                <a16:creationId xmlns:a16="http://schemas.microsoft.com/office/drawing/2014/main" id="{C2F0DA34-8F35-493B-8BC5-56D2E0ACC0D1}"/>
              </a:ext>
            </a:extLst>
          </p:cNvPr>
          <p:cNvSpPr>
            <a:spLocks noGrp="1"/>
          </p:cNvSpPr>
          <p:nvPr>
            <p:ph idx="1"/>
          </p:nvPr>
        </p:nvSpPr>
        <p:spPr/>
        <p:txBody>
          <a:bodyPr/>
          <a:lstStyle/>
          <a:p>
            <a:r>
              <a:rPr lang="en-US" sz="2000" dirty="0"/>
              <a:t>Movements along the MP curve should be viewed as a central bank’s normal response (also known as an </a:t>
            </a:r>
            <a:r>
              <a:rPr lang="en-US" sz="2000" b="1" dirty="0"/>
              <a:t>endogenous response</a:t>
            </a:r>
            <a:r>
              <a:rPr lang="en-US" sz="2000" dirty="0"/>
              <a:t>) of raising interest rates </a:t>
            </a:r>
            <a:r>
              <a:rPr lang="en-US" sz="2000" u="sng" dirty="0"/>
              <a:t>when inflation is rising</a:t>
            </a:r>
            <a:r>
              <a:rPr lang="en-US" sz="2000" dirty="0"/>
              <a:t>. </a:t>
            </a:r>
          </a:p>
          <a:p>
            <a:r>
              <a:rPr lang="en-US" sz="2000" dirty="0"/>
              <a:t>Thus we can think of a movement along the MP curve as an </a:t>
            </a:r>
            <a:r>
              <a:rPr lang="en-US" sz="2000" b="1" dirty="0"/>
              <a:t>automatic response</a:t>
            </a:r>
            <a:r>
              <a:rPr lang="en-US" sz="2000" dirty="0"/>
              <a:t> of the central bank </a:t>
            </a:r>
            <a:r>
              <a:rPr lang="en-US" sz="2000" i="1" dirty="0"/>
              <a:t>to a change in inflation</a:t>
            </a:r>
            <a:r>
              <a:rPr lang="en-US" sz="2000" dirty="0"/>
              <a:t>. </a:t>
            </a:r>
          </a:p>
          <a:p>
            <a:r>
              <a:rPr lang="en-US" sz="2000" dirty="0"/>
              <a:t>Such an automatic response does not involve a shift in the MP curve.</a:t>
            </a:r>
          </a:p>
          <a:p>
            <a:endParaRPr lang="en-US" sz="2000" dirty="0"/>
          </a:p>
          <a:p>
            <a:pPr marL="0" indent="0">
              <a:buNone/>
            </a:pPr>
            <a:r>
              <a:rPr lang="en-US" sz="2000" dirty="0"/>
              <a:t> </a:t>
            </a:r>
          </a:p>
          <a:p>
            <a:endParaRPr lang="en-US" dirty="0"/>
          </a:p>
        </p:txBody>
      </p:sp>
    </p:spTree>
    <p:extLst>
      <p:ext uri="{BB962C8B-B14F-4D97-AF65-F5344CB8AC3E}">
        <p14:creationId xmlns:p14="http://schemas.microsoft.com/office/powerpoint/2010/main" val="2633936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E54BC-0634-430A-976C-E8075F8240C2}"/>
              </a:ext>
            </a:extLst>
          </p:cNvPr>
          <p:cNvSpPr>
            <a:spLocks noGrp="1"/>
          </p:cNvSpPr>
          <p:nvPr>
            <p:ph type="title"/>
          </p:nvPr>
        </p:nvSpPr>
        <p:spPr/>
        <p:txBody>
          <a:bodyPr/>
          <a:lstStyle/>
          <a:p>
            <a:r>
              <a:rPr lang="en-US" dirty="0"/>
              <a:t>Movements Along the Monetary Policy Curve </a:t>
            </a:r>
            <a:r>
              <a:rPr lang="en-US" sz="2000" b="0" dirty="0"/>
              <a:t>(2 of 2)</a:t>
            </a:r>
            <a:endParaRPr lang="en-US" dirty="0"/>
          </a:p>
        </p:txBody>
      </p:sp>
      <p:sp>
        <p:nvSpPr>
          <p:cNvPr id="3" name="Content Placeholder 2">
            <a:extLst>
              <a:ext uri="{FF2B5EF4-FFF2-40B4-BE49-F238E27FC236}">
                <a16:creationId xmlns:a16="http://schemas.microsoft.com/office/drawing/2014/main" id="{48B1165F-C9C8-470A-9D30-0DAFB4C128A0}"/>
              </a:ext>
            </a:extLst>
          </p:cNvPr>
          <p:cNvSpPr>
            <a:spLocks noGrp="1"/>
          </p:cNvSpPr>
          <p:nvPr>
            <p:ph idx="1"/>
          </p:nvPr>
        </p:nvSpPr>
        <p:spPr/>
        <p:txBody>
          <a:bodyPr/>
          <a:lstStyle/>
          <a:p>
            <a:r>
              <a:rPr lang="en-US" sz="2000" dirty="0"/>
              <a:t>On the other hand, when the central bank </a:t>
            </a:r>
            <a:r>
              <a:rPr lang="en-US" sz="2000" b="1" dirty="0"/>
              <a:t>raises interest rates </a:t>
            </a:r>
            <a:r>
              <a:rPr lang="en-US" sz="2000" dirty="0"/>
              <a:t>at a </a:t>
            </a:r>
            <a:r>
              <a:rPr lang="en-US" sz="2000" u="sng" dirty="0"/>
              <a:t>given level of the inflation rate</a:t>
            </a:r>
            <a:r>
              <a:rPr lang="en-US" sz="2000" dirty="0"/>
              <a:t>, this action is </a:t>
            </a:r>
            <a:r>
              <a:rPr lang="en-US" sz="2000" i="1" dirty="0"/>
              <a:t>not</a:t>
            </a:r>
            <a:r>
              <a:rPr lang="en-US" sz="2000" dirty="0"/>
              <a:t> an automatic response to higher inflation.</a:t>
            </a:r>
          </a:p>
          <a:p>
            <a:r>
              <a:rPr lang="en-US" sz="2000" dirty="0"/>
              <a:t>Instead, it is an </a:t>
            </a:r>
            <a:r>
              <a:rPr lang="en-US" sz="2000" u="sng" dirty="0"/>
              <a:t>autonomous tightening of monetary policy </a:t>
            </a:r>
            <a:r>
              <a:rPr lang="en-US" sz="2000" dirty="0"/>
              <a:t>that </a:t>
            </a:r>
            <a:r>
              <a:rPr lang="en-US" sz="2000" b="1" dirty="0"/>
              <a:t>shifts the MP curve up. </a:t>
            </a:r>
          </a:p>
          <a:p>
            <a:endParaRPr lang="en-US" dirty="0"/>
          </a:p>
        </p:txBody>
      </p:sp>
    </p:spTree>
    <p:extLst>
      <p:ext uri="{BB962C8B-B14F-4D97-AF65-F5344CB8AC3E}">
        <p14:creationId xmlns:p14="http://schemas.microsoft.com/office/powerpoint/2010/main" val="230365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2</a:t>
            </a:r>
            <a:r>
              <a:rPr lang="en-US" altLang="ja-JP" b="0" dirty="0">
                <a:ea typeface="ＭＳ Ｐゴシック" charset="-128"/>
              </a:rPr>
              <a:t> </a:t>
            </a:r>
            <a:r>
              <a:rPr lang="en-US" altLang="ja-JP" dirty="0">
                <a:ea typeface="ＭＳ Ｐゴシック" charset="-128"/>
              </a:rPr>
              <a:t>Shifts in the Monetary Policy Curve </a:t>
            </a:r>
            <a:endParaRPr lang="en-US" dirty="0"/>
          </a:p>
        </p:txBody>
      </p:sp>
      <p:pic>
        <p:nvPicPr>
          <p:cNvPr id="7170" name="Picture 2" descr="&quot;The vertical axis is labeled &quot;&quot;Real Interest Rate, r (percent)&quot;&quot; and ranges from 0 to 2.5 in increments of 0.5. The horizontal axis is labeled &quot;&quot;Inflation Rate, pi (percent)&quot;&quot; and ranges from 0 to 4 in increments of 0.5. The line for M P sub 1 begins at the point real interest rate equals 1.2 percent for 0.5 percent inflation rate and slopes upward to the upper right corner passing through the following points:&#10;◦ Point A: Inflation rate, pi equals 1.0 percent and real interest rate, r equals 1.5 percent&#10;◦ Point B: Inflation rate, pi equals 2.0 percent and real interest rate, r equals 2.0 percent&#10;◦ Point A: Inflation rate, pi equals 3.0 percent and real interest rate, r equals 2.5 percent&#10;A line (M P 2) parallel to the line for M P sub 1 above it shows an upward shift in the curve. The line is labeled &quot;&quot;Autonomous monetary policy tightening shifts the M P  curve up.&quot;&quot; A line (M P 3) parallel to the line for M P sub 1 below it shows a downward shift in the curve. The line is labeled &quot;&quot;Autonomous monetary policy easing shifts the M P  curve down.&quot;&quo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344" y="1722151"/>
            <a:ext cx="5925312" cy="437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60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t>Figure 3 The Federal Funds Rate and Inflation Rate, 2003–2017</a:t>
            </a:r>
            <a:endParaRPr lang="en-US" dirty="0"/>
          </a:p>
        </p:txBody>
      </p:sp>
      <p:pic>
        <p:nvPicPr>
          <p:cNvPr id="8194" name="Picture 2" descr="&quot;The vertical axis is labeled &quot;&quot;Federal Funds Rate and Inflation Rate (percent annual rate)&quot;&quot; and ranges from negative 2 to 6 in increments of 1. The horizontal axis is labeled &quot;&quot;Year&quot;&quot; and lists dates from 2003 to 2017 in 1-year increments. The lines for inflation and federal funds rate show fluctuating trend over the years and move opposite to each other most of the time. The line for inflation begins at 3 percent for 2003, and with slight fluctuations, falls to 1.8 percent by 2004. The line increases to 3.5 percent by 2006, but falls to 2.7 percent by 2007. The line acquires an all time high value of 5.5 percent during 2008, but falls immediately to negative 2 percent during 2009. The line recovers and reaches a value of 4 percent during 2011, but declines thereafter. The line falls to 1 percent by 2013, and to 0 percent by 2015. The line shows a growing trend after 2015 and reaches a value of 2 percent by 2017.&#10;The line for federal funds rate starts at 1.2 percent for 2003, but falls to 1.0 immediately. The line remains unchanged until mid of 2004 where it shows a growing trend, and increases to a peak value of 5.2 percent by 2007. The peak value is maintained until 2008, where it shows a quick decline and drops down to 0.5 percent by 2009. The line remains in this range thereafter.&#10;The values used in the description are approximat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124" y="1607877"/>
            <a:ext cx="7159752" cy="448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507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The Aggregate Demand Curve </a:t>
            </a:r>
            <a:r>
              <a:rPr lang="en-US" sz="2000" b="0" dirty="0">
                <a:ea typeface="ヒラギノ角ゴ Pro W3" charset="-128"/>
              </a:rPr>
              <a:t>(1 of 2)</a:t>
            </a:r>
            <a:endParaRPr lang="en-US" sz="2000" b="0" dirty="0"/>
          </a:p>
        </p:txBody>
      </p:sp>
      <p:sp>
        <p:nvSpPr>
          <p:cNvPr id="3" name="Content Placeholder 2"/>
          <p:cNvSpPr>
            <a:spLocks noGrp="1"/>
          </p:cNvSpPr>
          <p:nvPr>
            <p:ph idx="1"/>
          </p:nvPr>
        </p:nvSpPr>
        <p:spPr/>
        <p:txBody>
          <a:bodyPr/>
          <a:lstStyle/>
          <a:p>
            <a:r>
              <a:rPr lang="en-US" sz="2000" dirty="0"/>
              <a:t> The aggregate demand curve is the relationship between the inflation rate and aggregate output when the goods market is in equilibrium:</a:t>
            </a:r>
          </a:p>
          <a:p>
            <a:pPr marL="0" indent="0">
              <a:buNone/>
            </a:pPr>
            <a:endParaRPr lang="en-US" sz="2000" dirty="0"/>
          </a:p>
          <a:p>
            <a:pPr lvl="1"/>
            <a:r>
              <a:rPr lang="en-US" sz="2000" dirty="0"/>
              <a:t>The </a:t>
            </a:r>
            <a:r>
              <a:rPr lang="en-US" sz="2000" b="1" dirty="0"/>
              <a:t>MP curve </a:t>
            </a:r>
            <a:r>
              <a:rPr lang="en-US" sz="2000" dirty="0"/>
              <a:t>demonstrates how central banks respond to changes in inflation by changing the interest rate in line with the Taylor principle.</a:t>
            </a:r>
          </a:p>
          <a:p>
            <a:pPr lvl="1"/>
            <a:r>
              <a:rPr lang="en-US" sz="2000" dirty="0"/>
              <a:t>The </a:t>
            </a:r>
            <a:r>
              <a:rPr lang="en-US" sz="2000" b="1" dirty="0"/>
              <a:t>IS curve </a:t>
            </a:r>
            <a:r>
              <a:rPr lang="en-US" sz="2000" dirty="0"/>
              <a:t>showed that changes in real interest rates, in turn, affect equilibrium output. </a:t>
            </a:r>
          </a:p>
          <a:p>
            <a:pPr lvl="1"/>
            <a:r>
              <a:rPr lang="en-US" sz="2000" dirty="0"/>
              <a:t>With these two curves, we can now </a:t>
            </a:r>
            <a:r>
              <a:rPr lang="en-US" sz="2000" b="1" dirty="0"/>
              <a:t>link the quantity of aggregate output demanded with the inflation rate</a:t>
            </a:r>
            <a:r>
              <a:rPr lang="en-US" sz="2000" dirty="0"/>
              <a:t>, given the </a:t>
            </a:r>
            <a:r>
              <a:rPr lang="en-US" sz="2000" i="1" dirty="0"/>
              <a:t>public’s expectations of inflation </a:t>
            </a:r>
            <a:r>
              <a:rPr lang="en-US" sz="2000" dirty="0"/>
              <a:t>and the </a:t>
            </a:r>
            <a:r>
              <a:rPr lang="en-US" sz="2000" i="1" dirty="0"/>
              <a:t>stance of monetary policy</a:t>
            </a:r>
            <a:r>
              <a:rPr lang="en-US" sz="2000" dirty="0"/>
              <a:t>. </a:t>
            </a:r>
            <a:endParaRPr lang="en-US" sz="2000" dirty="0">
              <a:effectLst/>
            </a:endParaRPr>
          </a:p>
        </p:txBody>
      </p:sp>
    </p:spTree>
    <p:extLst>
      <p:ext uri="{BB962C8B-B14F-4D97-AF65-F5344CB8AC3E}">
        <p14:creationId xmlns:p14="http://schemas.microsoft.com/office/powerpoint/2010/main" val="3588293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Preview</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This chapter develops an explanation for why monetary policy makers put upward pressure on interest rates when inflation increases.</a:t>
            </a:r>
          </a:p>
          <a:p>
            <a:r>
              <a:rPr lang="en-US" sz="2000" dirty="0">
                <a:ea typeface="ヒラギノ角ゴ Pro W3" charset="-128"/>
              </a:rPr>
              <a:t>This relationship is then used to develop the monetary policy curve.</a:t>
            </a:r>
          </a:p>
          <a:p>
            <a:r>
              <a:rPr lang="en-US" sz="2000" dirty="0">
                <a:ea typeface="ヒラギノ角ゴ Pro W3" charset="-128"/>
              </a:rPr>
              <a:t>The monetary policy curve is then used in conjunction with the IS schedule to derive an aggregate demand curve, which shall be used in the discussions that follow.</a:t>
            </a:r>
          </a:p>
        </p:txBody>
      </p:sp>
    </p:spTree>
    <p:extLst>
      <p:ext uri="{BB962C8B-B14F-4D97-AF65-F5344CB8AC3E}">
        <p14:creationId xmlns:p14="http://schemas.microsoft.com/office/powerpoint/2010/main" val="4222826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D956-826E-4503-AA9D-76700F71D90D}"/>
              </a:ext>
            </a:extLst>
          </p:cNvPr>
          <p:cNvSpPr>
            <a:spLocks noGrp="1"/>
          </p:cNvSpPr>
          <p:nvPr>
            <p:ph type="title"/>
          </p:nvPr>
        </p:nvSpPr>
        <p:spPr/>
        <p:txBody>
          <a:bodyPr/>
          <a:lstStyle/>
          <a:p>
            <a:r>
              <a:rPr lang="en-US" dirty="0">
                <a:ea typeface="ヒラギノ角ゴ Pro W3" charset="-128"/>
              </a:rPr>
              <a:t>The Aggregate Demand Curve </a:t>
            </a:r>
            <a:r>
              <a:rPr lang="en-US" sz="2000" b="0" dirty="0">
                <a:ea typeface="ヒラギノ角ゴ Pro W3" charset="-128"/>
              </a:rPr>
              <a:t>(2 of 2)</a:t>
            </a:r>
            <a:endParaRPr lang="en-US" dirty="0"/>
          </a:p>
        </p:txBody>
      </p:sp>
      <p:sp>
        <p:nvSpPr>
          <p:cNvPr id="3" name="Content Placeholder 2">
            <a:extLst>
              <a:ext uri="{FF2B5EF4-FFF2-40B4-BE49-F238E27FC236}">
                <a16:creationId xmlns:a16="http://schemas.microsoft.com/office/drawing/2014/main" id="{E828CB59-5DF8-4C17-B2A7-7C12365FDB36}"/>
              </a:ext>
            </a:extLst>
          </p:cNvPr>
          <p:cNvSpPr>
            <a:spLocks noGrp="1"/>
          </p:cNvSpPr>
          <p:nvPr>
            <p:ph idx="1"/>
          </p:nvPr>
        </p:nvSpPr>
        <p:spPr/>
        <p:txBody>
          <a:bodyPr/>
          <a:lstStyle/>
          <a:p>
            <a:r>
              <a:rPr lang="en-US" sz="2000" b="1" dirty="0"/>
              <a:t>The aggregate demand curve </a:t>
            </a:r>
            <a:r>
              <a:rPr lang="en-US" sz="2000" dirty="0"/>
              <a:t>is central to the aggregate demand and supply analysis we will develop further in the next chapter, which will enable us to </a:t>
            </a:r>
            <a:r>
              <a:rPr lang="en-US" sz="2000" i="1" dirty="0"/>
              <a:t>explain short-run fluctuations in both aggregate output and inflation.</a:t>
            </a:r>
          </a:p>
        </p:txBody>
      </p:sp>
    </p:spTree>
    <p:extLst>
      <p:ext uri="{BB962C8B-B14F-4D97-AF65-F5344CB8AC3E}">
        <p14:creationId xmlns:p14="http://schemas.microsoft.com/office/powerpoint/2010/main" val="2676154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Deriving the Aggregate Demand Curve Graphically</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The </a:t>
            </a:r>
            <a:r>
              <a:rPr lang="en-US" sz="2000" i="1" dirty="0">
                <a:ea typeface="ヒラギノ角ゴ Pro W3" charset="-128"/>
              </a:rPr>
              <a:t>AD</a:t>
            </a:r>
            <a:r>
              <a:rPr lang="en-US" sz="2000" dirty="0">
                <a:ea typeface="ヒラギノ角ゴ Pro W3" charset="-128"/>
              </a:rPr>
              <a:t> curve is derived from:</a:t>
            </a:r>
          </a:p>
          <a:p>
            <a:pPr lvl="1"/>
            <a:r>
              <a:rPr lang="en-US" sz="2000" dirty="0">
                <a:ea typeface="ヒラギノ角ゴ Pro W3" charset="-128"/>
              </a:rPr>
              <a:t>The </a:t>
            </a:r>
            <a:r>
              <a:rPr lang="en-US" sz="2000" i="1" dirty="0">
                <a:ea typeface="ヒラギノ角ゴ Pro W3" charset="-128"/>
              </a:rPr>
              <a:t>MP</a:t>
            </a:r>
            <a:r>
              <a:rPr lang="en-US" sz="2000" dirty="0">
                <a:ea typeface="ヒラギノ角ゴ Pro W3" charset="-128"/>
              </a:rPr>
              <a:t> curve</a:t>
            </a:r>
          </a:p>
          <a:p>
            <a:pPr lvl="1"/>
            <a:r>
              <a:rPr lang="en-US" sz="2000" dirty="0">
                <a:ea typeface="ヒラギノ角ゴ Pro W3" charset="-128"/>
              </a:rPr>
              <a:t>The </a:t>
            </a:r>
            <a:r>
              <a:rPr lang="en-US" sz="2000" i="1" dirty="0">
                <a:ea typeface="ヒラギノ角ゴ Pro W3" charset="-128"/>
              </a:rPr>
              <a:t>IS</a:t>
            </a:r>
            <a:r>
              <a:rPr lang="en-US" sz="2000" dirty="0">
                <a:ea typeface="ヒラギノ角ゴ Pro W3" charset="-128"/>
              </a:rPr>
              <a:t> curve</a:t>
            </a:r>
          </a:p>
          <a:p>
            <a:r>
              <a:rPr lang="en-US" sz="2000" dirty="0"/>
              <a:t>“</a:t>
            </a:r>
            <a:r>
              <a:rPr lang="en-US" sz="2000" i="1" dirty="0"/>
              <a:t>The aggregate demand curve, AD, indicates the level of aggregate output corresponding to different level of real interest rates consistent with equilibrium in the goods market for any given inflation rate.”</a:t>
            </a:r>
            <a:endParaRPr lang="en-US" sz="2000" i="1" dirty="0">
              <a:ea typeface="ヒラギノ角ゴ Pro W3" charset="-128"/>
            </a:endParaRPr>
          </a:p>
          <a:p>
            <a:r>
              <a:rPr lang="en-US" sz="2000" dirty="0">
                <a:ea typeface="ヒラギノ角ゴ Pro W3" charset="-128"/>
              </a:rPr>
              <a:t>The </a:t>
            </a:r>
            <a:r>
              <a:rPr lang="en-US" sz="2000" i="1" dirty="0">
                <a:ea typeface="ヒラギノ角ゴ Pro W3" charset="-128"/>
              </a:rPr>
              <a:t>AD</a:t>
            </a:r>
            <a:r>
              <a:rPr lang="en-US" sz="2000" dirty="0">
                <a:ea typeface="ヒラギノ角ゴ Pro W3" charset="-128"/>
              </a:rPr>
              <a:t> curve has a downward slope: As inflation rises, the real interest rate rises, so that spending and equilibrium aggregate output fall.</a:t>
            </a:r>
          </a:p>
        </p:txBody>
      </p:sp>
    </p:spTree>
    <p:extLst>
      <p:ext uri="{BB962C8B-B14F-4D97-AF65-F5344CB8AC3E}">
        <p14:creationId xmlns:p14="http://schemas.microsoft.com/office/powerpoint/2010/main" val="659563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7E36-C0D4-464F-A3AC-0AB210B763B9}"/>
              </a:ext>
            </a:extLst>
          </p:cNvPr>
          <p:cNvSpPr>
            <a:spLocks noGrp="1"/>
          </p:cNvSpPr>
          <p:nvPr>
            <p:ph type="title"/>
          </p:nvPr>
        </p:nvSpPr>
        <p:spPr>
          <a:xfrm>
            <a:off x="457199" y="1"/>
            <a:ext cx="8229600" cy="1523999"/>
          </a:xfrm>
        </p:spPr>
        <p:txBody>
          <a:bodyPr/>
          <a:lstStyle/>
          <a:p>
            <a:br>
              <a:rPr lang="en-US" dirty="0"/>
            </a:br>
            <a:br>
              <a:rPr lang="en-US" dirty="0"/>
            </a:br>
            <a:br>
              <a:rPr lang="en-US" dirty="0"/>
            </a:br>
            <a:br>
              <a:rPr lang="en-US" dirty="0"/>
            </a:br>
            <a:r>
              <a:rPr lang="en-US" dirty="0"/>
              <a:t>                                 </a:t>
            </a:r>
            <a:br>
              <a:rPr lang="en-US" dirty="0"/>
            </a:br>
            <a:br>
              <a:rPr lang="en-US" dirty="0"/>
            </a:br>
            <a:br>
              <a:rPr lang="en-US" dirty="0"/>
            </a:br>
            <a:br>
              <a:rPr lang="en-US" dirty="0"/>
            </a:br>
            <a:br>
              <a:rPr lang="en-US" dirty="0"/>
            </a:br>
            <a:br>
              <a:rPr lang="en-US" dirty="0"/>
            </a:br>
            <a:br>
              <a:rPr lang="en-US" dirty="0"/>
            </a:br>
            <a:r>
              <a:rPr lang="en-US" dirty="0"/>
              <a:t>                                                              Deriving the Aggregate Demand Curve Algebraically</a:t>
            </a:r>
            <a:br>
              <a:rPr lang="en-US" dirty="0"/>
            </a:b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C8CCE42-87E4-4AC2-8D74-0959304E098A}"/>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𝐼𝑆</m:t>
                      </m:r>
                      <m:r>
                        <a:rPr lang="en-US" b="0" i="1" smtClean="0">
                          <a:latin typeface="Cambria Math" panose="02040503050406030204" pitchFamily="18" charset="0"/>
                        </a:rPr>
                        <m:t> </m:t>
                      </m:r>
                      <m:r>
                        <a:rPr lang="en-US" b="0" i="1" smtClean="0">
                          <a:latin typeface="Cambria Math" panose="02040503050406030204" pitchFamily="18" charset="0"/>
                        </a:rPr>
                        <m:t>𝐶𝑢𝑟𝑣𝑒</m:t>
                      </m:r>
                      <m:r>
                        <a:rPr lang="en-US" b="0" i="1" smtClean="0">
                          <a:latin typeface="Cambria Math" panose="02040503050406030204" pitchFamily="18" charset="0"/>
                        </a:rPr>
                        <m:t>:</m:t>
                      </m:r>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𝑌</m:t>
                      </m:r>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𝐶</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m:t>
                              </m:r>
                            </m:e>
                          </m:acc>
                          <m:r>
                            <a:rPr lang="en-US" sz="2000" b="0" i="1" smtClean="0">
                              <a:latin typeface="Cambria Math" panose="02040503050406030204" pitchFamily="18" charset="0"/>
                            </a:rPr>
                            <m:t>−</m:t>
                          </m:r>
                          <m:r>
                            <a:rPr lang="en-US" sz="2000" b="0" i="1" smtClean="0">
                              <a:latin typeface="Cambria Math" panose="02040503050406030204" pitchFamily="18" charset="0"/>
                            </a:rPr>
                            <m:t>𝑑</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𝑓</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𝐺</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𝑁𝑋</m:t>
                              </m:r>
                            </m:e>
                          </m:acc>
                          <m:r>
                            <a:rPr lang="en-US" sz="2000" b="0" i="1" smtClean="0">
                              <a:latin typeface="Cambria Math" panose="02040503050406030204" pitchFamily="18" charset="0"/>
                            </a:rPr>
                            <m:t>−</m:t>
                          </m:r>
                          <m:r>
                            <a:rPr lang="en-US" sz="2000" b="0" i="1" smtClean="0">
                              <a:latin typeface="Cambria Math" panose="02040503050406030204" pitchFamily="18" charset="0"/>
                            </a:rPr>
                            <m:t>𝑚𝑝𝑐</m:t>
                          </m:r>
                          <m:r>
                            <a:rPr lang="en-US" sz="2000" b="0" i="1" smtClean="0">
                              <a:latin typeface="Cambria Math" panose="02040503050406030204" pitchFamily="18" charset="0"/>
                              <a:ea typeface="Cambria Math" panose="02040503050406030204" pitchFamily="18" charset="0"/>
                            </a:rPr>
                            <m:t>×</m:t>
                          </m:r>
                          <m:acc>
                            <m:accPr>
                              <m:chr m:val="̅"/>
                              <m:ctrlPr>
                                <a:rPr lang="en-US" sz="2000" b="0" i="1" smtClean="0">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𝑇</m:t>
                              </m:r>
                            </m:e>
                          </m:acc>
                        </m:e>
                      </m:d>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𝑚𝑝𝑐</m:t>
                          </m:r>
                        </m:den>
                      </m:f>
                      <m:r>
                        <a:rPr lang="en-US" sz="2000" b="0" i="1" smtClean="0">
                          <a:latin typeface="Cambria Math" panose="02040503050406030204" pitchFamily="18" charset="0"/>
                          <a:ea typeface="Cambria Math" panose="02040503050406030204" pitchFamily="18" charset="0"/>
                        </a:rPr>
                        <m:t>−</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𝑑</m:t>
                          </m:r>
                        </m:num>
                        <m:den>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𝑚𝑝𝑐</m:t>
                          </m:r>
                        </m:den>
                      </m:f>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𝑟</m:t>
                      </m:r>
                    </m:oMath>
                  </m:oMathPara>
                </a14:m>
                <a:endParaRPr lang="en-US" sz="2000" b="0" dirty="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𝑀𝑃</m:t>
                      </m:r>
                      <m:r>
                        <a:rPr lang="en-US" b="0" i="1" smtClean="0">
                          <a:latin typeface="Cambria Math" panose="02040503050406030204" pitchFamily="18" charset="0"/>
                        </a:rPr>
                        <m:t> </m:t>
                      </m:r>
                      <m:r>
                        <a:rPr lang="en-US" b="0" i="1" smtClean="0">
                          <a:latin typeface="Cambria Math" panose="02040503050406030204" pitchFamily="18" charset="0"/>
                        </a:rPr>
                        <m:t>𝐶𝑢𝑟𝑣𝑒</m:t>
                      </m:r>
                      <m:r>
                        <a:rPr lang="en-US" b="0" i="1" smtClean="0">
                          <a:latin typeface="Cambria Math" panose="02040503050406030204" pitchFamily="18" charset="0"/>
                        </a:rPr>
                        <m:t>:</m:t>
                      </m:r>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𝑟</m:t>
                          </m:r>
                        </m:e>
                      </m:acc>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𝛾𝜋</m:t>
                      </m:r>
                    </m:oMath>
                  </m:oMathPara>
                </a14:m>
                <a:endParaRPr lang="en-US" b="0" dirty="0">
                  <a:ea typeface="Cambria Math" panose="02040503050406030204" pitchFamily="18" charset="0"/>
                </a:endParaRPr>
              </a:p>
              <a:p>
                <a:pPr marL="0" indent="0">
                  <a:buNone/>
                </a:pPr>
                <a:r>
                  <a:rPr lang="en-US" sz="2000" i="1" dirty="0"/>
                  <a:t>By replacing </a:t>
                </a:r>
                <a14:m>
                  <m:oMath xmlns:m="http://schemas.openxmlformats.org/officeDocument/2006/math">
                    <m:r>
                      <a:rPr lang="en-US" sz="2000" i="1" dirty="0" smtClean="0">
                        <a:latin typeface="Cambria Math" panose="02040503050406030204" pitchFamily="18" charset="0"/>
                      </a:rPr>
                      <m:t>𝑟</m:t>
                    </m:r>
                  </m:oMath>
                </a14:m>
                <a:r>
                  <a:rPr lang="en-US" sz="2000" i="1" dirty="0"/>
                  <a:t> with MP Curve:</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𝐴𝐷</m:t>
                      </m:r>
                      <m:r>
                        <a:rPr lang="en-US" b="0" i="1" smtClean="0">
                          <a:latin typeface="Cambria Math" panose="02040503050406030204" pitchFamily="18" charset="0"/>
                        </a:rPr>
                        <m:t> </m:t>
                      </m:r>
                      <m:r>
                        <a:rPr lang="en-US" b="0" i="1" smtClean="0">
                          <a:latin typeface="Cambria Math" panose="02040503050406030204" pitchFamily="18" charset="0"/>
                        </a:rPr>
                        <m:t>𝐶𝑢𝑟𝑣𝑒</m:t>
                      </m:r>
                      <m:r>
                        <a:rPr lang="en-US" b="0" i="1" smtClean="0">
                          <a:latin typeface="Cambria Math" panose="02040503050406030204" pitchFamily="18" charset="0"/>
                        </a:rPr>
                        <m:t>:</m:t>
                      </m:r>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𝑌</m:t>
                      </m:r>
                      <m:r>
                        <a:rPr lang="en-US" sz="2000" i="1">
                          <a:latin typeface="Cambria Math" panose="02040503050406030204" pitchFamily="18" charset="0"/>
                        </a:rPr>
                        <m:t>=</m:t>
                      </m:r>
                      <m:d>
                        <m:dPr>
                          <m:begChr m:val="["/>
                          <m:endChr m:val="]"/>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𝐶</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𝐼</m:t>
                              </m:r>
                            </m:e>
                          </m:acc>
                          <m:r>
                            <a:rPr lang="en-US" sz="2000" i="1">
                              <a:latin typeface="Cambria Math" panose="02040503050406030204" pitchFamily="18" charset="0"/>
                            </a:rPr>
                            <m:t>−</m:t>
                          </m:r>
                          <m:r>
                            <a:rPr lang="en-US" sz="2000" i="1">
                              <a:latin typeface="Cambria Math" panose="02040503050406030204" pitchFamily="18" charset="0"/>
                            </a:rPr>
                            <m:t>𝑑</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𝑓</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𝐺</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𝑁𝑋</m:t>
                              </m:r>
                            </m:e>
                          </m:acc>
                          <m:r>
                            <a:rPr lang="en-US" sz="2000" b="0" i="1" smtClean="0">
                              <a:latin typeface="Cambria Math" panose="02040503050406030204" pitchFamily="18" charset="0"/>
                            </a:rPr>
                            <m:t>−</m:t>
                          </m:r>
                          <m:r>
                            <a:rPr lang="en-US" sz="2000" i="1">
                              <a:latin typeface="Cambria Math" panose="02040503050406030204" pitchFamily="18" charset="0"/>
                            </a:rPr>
                            <m:t>𝑚𝑝𝑐</m:t>
                          </m:r>
                          <m:r>
                            <a:rPr lang="en-US" sz="2000" i="1">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ea typeface="Cambria Math" panose="02040503050406030204" pitchFamily="18" charset="0"/>
                                </a:rPr>
                              </m:ctrlPr>
                            </m:accPr>
                            <m:e>
                              <m:r>
                                <a:rPr lang="en-US" sz="2000" b="0" i="1" smtClean="0">
                                  <a:latin typeface="Cambria Math" panose="02040503050406030204" pitchFamily="18" charset="0"/>
                                  <a:ea typeface="Cambria Math" panose="02040503050406030204" pitchFamily="18" charset="0"/>
                                </a:rPr>
                                <m:t>𝑇</m:t>
                              </m:r>
                            </m:e>
                          </m:acc>
                        </m:e>
                      </m:d>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a:rPr lang="en-US" sz="2000" i="1">
                              <a:latin typeface="Cambria Math" panose="02040503050406030204" pitchFamily="18" charset="0"/>
                              <a:ea typeface="Cambria Math" panose="02040503050406030204" pitchFamily="18" charset="0"/>
                            </a:rPr>
                            <m:t>1</m:t>
                          </m:r>
                        </m:num>
                        <m:den>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𝑚𝑝𝑐</m:t>
                          </m:r>
                        </m:den>
                      </m:f>
                      <m:r>
                        <a:rPr lang="en-US" sz="2000" i="1">
                          <a:latin typeface="Cambria Math" panose="02040503050406030204" pitchFamily="18" charset="0"/>
                          <a:ea typeface="Cambria Math" panose="02040503050406030204" pitchFamily="18" charset="0"/>
                        </a:rPr>
                        <m:t>−</m:t>
                      </m:r>
                      <m:f>
                        <m:fPr>
                          <m:ctrlPr>
                            <a:rPr lang="en-US" sz="2000" i="1">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𝑑</m:t>
                          </m:r>
                        </m:num>
                        <m:den>
                          <m:r>
                            <a:rPr lang="en-US" sz="2000" b="0" i="1" smtClean="0">
                              <a:latin typeface="Cambria Math" panose="02040503050406030204" pitchFamily="18" charset="0"/>
                              <a:ea typeface="Cambria Math" panose="02040503050406030204" pitchFamily="18" charset="0"/>
                            </a:rPr>
                            <m:t>1−</m:t>
                          </m:r>
                          <m:r>
                            <a:rPr lang="en-US" sz="2000" b="0" i="1" smtClean="0">
                              <a:latin typeface="Cambria Math" panose="02040503050406030204" pitchFamily="18" charset="0"/>
                              <a:ea typeface="Cambria Math" panose="02040503050406030204" pitchFamily="18" charset="0"/>
                            </a:rPr>
                            <m:t>𝑚𝑝𝑐</m:t>
                          </m:r>
                        </m:den>
                      </m:f>
                      <m:r>
                        <a:rPr lang="en-US" sz="2000" i="1">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𝑟</m:t>
                          </m:r>
                        </m:e>
                      </m:acc>
                      <m:r>
                        <a:rPr lang="en-US" sz="2000" i="1">
                          <a:latin typeface="Cambria Math" panose="02040503050406030204" pitchFamily="18" charset="0"/>
                        </a:rPr>
                        <m:t>+</m:t>
                      </m:r>
                      <m:r>
                        <a:rPr lang="en-US" sz="2000" i="1">
                          <a:latin typeface="Cambria Math" panose="02040503050406030204" pitchFamily="18" charset="0"/>
                          <a:ea typeface="Cambria Math" panose="02040503050406030204" pitchFamily="18" charset="0"/>
                        </a:rPr>
                        <m:t>𝛾𝜋</m:t>
                      </m:r>
                    </m:oMath>
                  </m:oMathPara>
                </a14:m>
                <a:endParaRPr lang="en-US" sz="2000" dirty="0">
                  <a:ea typeface="Cambria Math" panose="02040503050406030204" pitchFamily="18" charset="0"/>
                </a:endParaRPr>
              </a:p>
              <a:p>
                <a:pPr marL="0" indent="0">
                  <a:buNone/>
                </a:pPr>
                <a:endParaRPr lang="en-US" dirty="0">
                  <a:ea typeface="Cambria Math" panose="02040503050406030204" pitchFamily="18" charset="0"/>
                </a:endParaRPr>
              </a:p>
              <a:p>
                <a:pPr marL="0" indent="0">
                  <a:buNone/>
                </a:pPr>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9C8CCE42-87E4-4AC2-8D74-0959304E098A}"/>
                  </a:ext>
                </a:extLst>
              </p:cNvPr>
              <p:cNvSpPr>
                <a:spLocks noGrp="1" noRot="1" noChangeAspect="1" noMove="1" noResize="1" noEditPoints="1" noAdjustHandles="1" noChangeArrowheads="1" noChangeShapeType="1" noTextEdit="1"/>
              </p:cNvSpPr>
              <p:nvPr>
                <p:ph idx="1"/>
              </p:nvPr>
            </p:nvSpPr>
            <p:spPr>
              <a:blipFill>
                <a:blip r:embed="rId2"/>
                <a:stretch>
                  <a:fillRect l="-1852"/>
                </a:stretch>
              </a:blipFill>
            </p:spPr>
            <p:txBody>
              <a:bodyPr/>
              <a:lstStyle/>
              <a:p>
                <a:r>
                  <a:rPr lang="en-US">
                    <a:noFill/>
                  </a:rPr>
                  <a:t> </a:t>
                </a:r>
              </a:p>
            </p:txBody>
          </p:sp>
        </mc:Fallback>
      </mc:AlternateContent>
    </p:spTree>
    <p:extLst>
      <p:ext uri="{BB962C8B-B14F-4D97-AF65-F5344CB8AC3E}">
        <p14:creationId xmlns:p14="http://schemas.microsoft.com/office/powerpoint/2010/main" val="3982541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4</a:t>
            </a:r>
            <a:r>
              <a:rPr lang="en-US" altLang="ja-JP" b="0" dirty="0">
                <a:ea typeface="ＭＳ Ｐゴシック" charset="-128"/>
              </a:rPr>
              <a:t> </a:t>
            </a:r>
            <a:r>
              <a:rPr lang="en-US" altLang="ja-JP" dirty="0">
                <a:ea typeface="ＭＳ Ｐゴシック" charset="-128"/>
              </a:rPr>
              <a:t>Deriving the </a:t>
            </a:r>
            <a:r>
              <a:rPr lang="en-US" altLang="ja-JP" i="1" dirty="0">
                <a:ea typeface="ＭＳ Ｐゴシック" charset="-128"/>
              </a:rPr>
              <a:t>AD</a:t>
            </a:r>
            <a:r>
              <a:rPr lang="en-US" altLang="ja-JP" dirty="0">
                <a:ea typeface="ＭＳ Ｐゴシック" charset="-128"/>
              </a:rPr>
              <a:t> Curve</a:t>
            </a:r>
            <a:endParaRPr lang="en-US" dirty="0"/>
          </a:p>
        </p:txBody>
      </p:sp>
      <p:pic>
        <p:nvPicPr>
          <p:cNvPr id="9218" name="Picture 2" descr="&quot;The first graph shows the M P curve. The vertical axis is labeled &quot;&quot;Real Interest Rate, r (percent)&quot;&quot; and ranges from 1.5 to 2.5 in increments of 0.5. The horizontal axis is labeled &quot;&quot;Inflation Rate, pi (percent)&quot;&quot; and ranges from 1 to 3 in increments of 1. The line for M P begins at the lower left corner and slopes upward to the upper right corner passing through the following points:&#10;◦ Point A: Inflation rate, pi equals 1.0 and real interest rate, r equals 1.5 &#10;◦ Point B: Inflation rate, pi equals 2.0 and real interest rate, r equals 2.0 &#10;◦ Point A: Inflation rate, pi equals 3.0 and real interest rate, r equals 2.5 &#10;The second graph shows the I S curve. The vertical axis is labeled &quot;&quot;Real Interest Rate, r (percent)&quot;&quot; and ranges from 1.5 to 2.5 in increments of 0.5. The horizontal axis is labeled &quot;&quot;Aggregate Output, Y (trillions of dollars)&quot;&quot; and ranges from 9.5 to 10.5 in increments of 0.5. The line for I S begins at the upper left corner and slopes downward to the lower right corner passing through the following points:&#10;◦ Point 3: Aggregate output, Y equals 9.5 and real interest rate, r equals 2.5&#10;◦ Point 2: Aggregate output, Y equals 10.0 and real interest rate, r equals 2.0 &#10;◦ Point 1: Aggregate output, Y equals 10.5 and real interest rate, r equals 1.5 &#10;The third graph shows the aggregate demand curve . The vertical axis is labeled &quot;&quot;Inflation Rate, pi (percent)&quot;&quot; and ranges from 1.0 to 3.0 in increments of 1. The horizontal axis is labeled &quot;&quot;Aggregate Output, Y (trillion of dollars)&quot;&quot; and ranges from 9.5 to 10.5 in increments of 0.5. The line for A D begins at the upper left corner and slopes downward to the lower right corner passing through the following points:&#10;◦ Point 3: Aggregate output, Y equals 9.5 and inflation rate, pi equals 3.0 &#10;◦ Point 2: Aggregate output, Y equals 10.0 and inflation rate, pi equals 2.0 &#10;◦ Point 1: Aggregate output, Y equals 10.5  and inflation rate, pi equals 1.0&#10;Three steps shown in these three graph are:&#10;Step 1. The M P curve links the inflation rate to the real interest rate level set by the central bank.&#10;Step 2. The I S curve links the real interest rate level from the M P curve to equilibrium output.&#10;Step 3. The A D curve links the inflation rate from the M P curve to equilibrium output.&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1256" y="1468081"/>
            <a:ext cx="2761488" cy="4856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502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Factors That Shift the Aggregate Demand Curve</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Shifts in the </a:t>
            </a:r>
            <a:r>
              <a:rPr lang="en-US" sz="2000" i="1" dirty="0">
                <a:ea typeface="ヒラギノ角ゴ Pro W3" charset="-128"/>
              </a:rPr>
              <a:t>IS</a:t>
            </a:r>
            <a:r>
              <a:rPr lang="en-US" sz="2000" dirty="0">
                <a:ea typeface="ヒラギノ角ゴ Pro W3" charset="-128"/>
              </a:rPr>
              <a:t> curve</a:t>
            </a:r>
          </a:p>
          <a:p>
            <a:pPr lvl="1"/>
            <a:r>
              <a:rPr lang="en-US" sz="2000" dirty="0">
                <a:ea typeface="ヒラギノ角ゴ Pro W3" charset="-128"/>
              </a:rPr>
              <a:t>Autonomous consumption expenditure</a:t>
            </a:r>
          </a:p>
          <a:p>
            <a:pPr lvl="1"/>
            <a:r>
              <a:rPr lang="en-US" sz="2000" dirty="0">
                <a:ea typeface="ヒラギノ角ゴ Pro W3" charset="-128"/>
              </a:rPr>
              <a:t>Autonomous investment spending</a:t>
            </a:r>
          </a:p>
          <a:p>
            <a:pPr lvl="1"/>
            <a:r>
              <a:rPr lang="en-US" sz="2000" dirty="0">
                <a:ea typeface="ヒラギノ角ゴ Pro W3" charset="-128"/>
              </a:rPr>
              <a:t>Government purchases</a:t>
            </a:r>
          </a:p>
          <a:p>
            <a:pPr lvl="1"/>
            <a:r>
              <a:rPr lang="en-US" sz="2000" dirty="0">
                <a:ea typeface="ヒラギノ角ゴ Pro W3" charset="-128"/>
              </a:rPr>
              <a:t>Taxes</a:t>
            </a:r>
          </a:p>
          <a:p>
            <a:pPr lvl="1"/>
            <a:r>
              <a:rPr lang="en-US" sz="2000" dirty="0">
                <a:ea typeface="ヒラギノ角ゴ Pro W3" charset="-128"/>
              </a:rPr>
              <a:t>Autonomous net exports</a:t>
            </a:r>
          </a:p>
          <a:p>
            <a:r>
              <a:rPr lang="en-US" sz="2000" dirty="0">
                <a:ea typeface="ヒラギノ角ゴ Pro W3" charset="-128"/>
              </a:rPr>
              <a:t>Any factor that shifts the </a:t>
            </a:r>
            <a:r>
              <a:rPr lang="en-US" sz="2000" i="1" dirty="0">
                <a:ea typeface="ヒラギノ角ゴ Pro W3" charset="-128"/>
              </a:rPr>
              <a:t>IS</a:t>
            </a:r>
            <a:r>
              <a:rPr lang="en-US" sz="2000" dirty="0">
                <a:ea typeface="ヒラギノ角ゴ Pro W3" charset="-128"/>
              </a:rPr>
              <a:t> curve shifts the aggregate demand curve in the same direction.</a:t>
            </a:r>
          </a:p>
        </p:txBody>
      </p:sp>
    </p:spTree>
    <p:extLst>
      <p:ext uri="{BB962C8B-B14F-4D97-AF65-F5344CB8AC3E}">
        <p14:creationId xmlns:p14="http://schemas.microsoft.com/office/powerpoint/2010/main" val="1685180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5 Shift in the </a:t>
            </a:r>
            <a:r>
              <a:rPr lang="en-US" altLang="ja-JP" i="1" dirty="0">
                <a:ea typeface="ＭＳ Ｐゴシック" charset="-128"/>
              </a:rPr>
              <a:t>AD</a:t>
            </a:r>
            <a:r>
              <a:rPr lang="en-US" altLang="ja-JP" dirty="0">
                <a:ea typeface="ＭＳ Ｐゴシック" charset="-128"/>
              </a:rPr>
              <a:t> </a:t>
            </a:r>
            <a:r>
              <a:rPr lang="en-US" altLang="ja-JP">
                <a:ea typeface="ＭＳ Ｐゴシック" charset="-128"/>
              </a:rPr>
              <a:t>Curve from </a:t>
            </a:r>
            <a:r>
              <a:rPr lang="en-US" altLang="ja-JP" dirty="0">
                <a:ea typeface="ＭＳ Ｐゴシック" charset="-128"/>
              </a:rPr>
              <a:t>Shifts in the </a:t>
            </a:r>
            <a:r>
              <a:rPr lang="en-US" altLang="ja-JP" i="1" dirty="0">
                <a:ea typeface="ＭＳ Ｐゴシック" charset="-128"/>
              </a:rPr>
              <a:t>IS</a:t>
            </a:r>
            <a:r>
              <a:rPr lang="en-US" altLang="ja-JP" dirty="0">
                <a:ea typeface="ＭＳ Ｐゴシック" charset="-128"/>
              </a:rPr>
              <a:t> Curve</a:t>
            </a:r>
            <a:endParaRPr lang="en-US" dirty="0"/>
          </a:p>
        </p:txBody>
      </p:sp>
      <p:pic>
        <p:nvPicPr>
          <p:cNvPr id="10242" name="Picture 2" descr="&quot;The first graph shows the M P curve. The vertical axis is labeled &quot;&quot;Real Interest Rate, r (percent)&quot;&quot; and the horizontal axis is labeled &quot;&quot;Inflation Rate, pi (percent).&quot;&quot; The line for M P begins at the lower left corner and slopes upward to the upper right corner passing through the point A (Inflation rate, pi equals 2.0 percent and real interest rate, r equals 2.0 percent).&#10;The second graph shows the I S curve. The vertical axis is labeled &quot;&quot;Real Interest Rate, r (percent)&quot;&quot; and the horizontal axis is labeled &quot;&quot;Aggregate Output, Y (trillion of dollars).&quot;&quot; The line for I S1 begins at the upper left corner and slopes downward to the lower right corner passing through the point A 1 (Aggregate output, Y equals 10.0 trillions of dollars and real interest rate, r equals 2.0 percent). A line, I S sub 2, parallel to the line for I S sub 1, plotted to the right shows a rightward shift in the I S curve. The line passes through the point A 2 (Aggregate output, Y equals 12.5 trillions of dollars and real interest rate, r equals 2.0 percent). A right arrow points from the line for I S sub 1 to the line for I S sub 2.&#10;The third graph shows the aggregate demand curve. The vertical axis is labeled &quot;&quot;Inflation Rate, pi (percent)&quot;&quot; and the horizontal axis is labeled &quot;&quot;Aggregate Output, Y (trillions of dollars).&quot;&quot; The line for A D sub 1 begins at the upper left corner and slopes downward to the lower right corner passing through the point A 1 (Inflation rate, pi equals 10.0 trillions of dollars and real interest rate, r equals 2.0 percent). A line, A D sub 2,  parallel to the line for A D sub 1, plotted to the right, shows a rightward shift in the A D curve. The line passes through the point A 2 (Inflation rate, pi equals 12.5 trillions of dollars and real interest rate, r equals 2.0 percent). A right arrow points from the line for A D sub 1 to the line for A D sub 2. The three steps shown on these three graphs are:&#10;Step 1. The M P curve links the inflation rate to the real interest rate level set by the central bank.&#10;Step 2. A rise in government purchases increases equilibrium output, shifting the I S curve rightward . . .&#10;Step 3. and shifting the A D curve rightward.&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5828" y="1488353"/>
            <a:ext cx="2752344" cy="4836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616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Factors That Shift the Aggregate Demand Curve </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Shifts in the </a:t>
            </a:r>
            <a:r>
              <a:rPr lang="en-US" sz="2000" i="1" dirty="0">
                <a:ea typeface="ヒラギノ角ゴ Pro W3" charset="-128"/>
              </a:rPr>
              <a:t>MP</a:t>
            </a:r>
            <a:r>
              <a:rPr lang="en-US" sz="2000" dirty="0">
                <a:ea typeface="ヒラギノ角ゴ Pro W3" charset="-128"/>
              </a:rPr>
              <a:t> curve</a:t>
            </a:r>
          </a:p>
          <a:p>
            <a:pPr lvl="1"/>
            <a:r>
              <a:rPr lang="en-US" sz="2000" dirty="0">
                <a:ea typeface="ヒラギノ角ゴ Pro W3" charset="-128"/>
              </a:rPr>
              <a:t>An autonomous tightening of monetary policy, that is a rise in real interest rate at any given inflation rate, shifts the aggregate demand curve to the left </a:t>
            </a:r>
          </a:p>
          <a:p>
            <a:pPr lvl="1"/>
            <a:r>
              <a:rPr lang="en-US" sz="2000" dirty="0">
                <a:ea typeface="ヒラギノ角ゴ Pro W3" charset="-128"/>
              </a:rPr>
              <a:t>Similarly, an autonomous easing of monetary policy shifts the aggregate demand curve to the right</a:t>
            </a:r>
          </a:p>
        </p:txBody>
      </p:sp>
    </p:spTree>
    <p:extLst>
      <p:ext uri="{BB962C8B-B14F-4D97-AF65-F5344CB8AC3E}">
        <p14:creationId xmlns:p14="http://schemas.microsoft.com/office/powerpoint/2010/main" val="609517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a:ea typeface="ＭＳ Ｐゴシック" charset="-128"/>
              </a:rPr>
              <a:t>Figure 6</a:t>
            </a:r>
            <a:r>
              <a:rPr lang="en-US" altLang="ja-JP" b="0" dirty="0">
                <a:ea typeface="ＭＳ Ｐゴシック" charset="-128"/>
              </a:rPr>
              <a:t> </a:t>
            </a:r>
            <a:r>
              <a:rPr lang="en-US" altLang="ja-JP" dirty="0">
                <a:ea typeface="ＭＳ Ｐゴシック" charset="-128"/>
              </a:rPr>
              <a:t>Shift in the </a:t>
            </a:r>
            <a:r>
              <a:rPr lang="en-US" altLang="ja-JP" i="1" dirty="0">
                <a:ea typeface="ＭＳ Ｐゴシック" charset="-128"/>
              </a:rPr>
              <a:t>AD</a:t>
            </a:r>
            <a:r>
              <a:rPr lang="en-US" altLang="ja-JP" dirty="0">
                <a:ea typeface="ＭＳ Ｐゴシック" charset="-128"/>
              </a:rPr>
              <a:t> Curve from Autonomous Monetary Policy Tightening</a:t>
            </a:r>
            <a:endParaRPr lang="en-US" dirty="0"/>
          </a:p>
        </p:txBody>
      </p:sp>
      <p:pic>
        <p:nvPicPr>
          <p:cNvPr id="11266" name="Picture 2" descr="&quot;The first graph shows the M P curve. The vertical axis is labeled &quot;&quot;Real Interest Rate, r (percent)&quot;&quot; and the horizontal axis is labeled &quot;&quot;Inflation Rate, pi (percent).&quot;&quot; The line for M P sub 1 begins at the lower left  corner and slopes upward to the upper right corner passing through the point A 1 (Inflation rate, pi equals 2.0 percent and real interest rate, r equals 2.0 percent). A line, M P sub 2, parallel to the line for M P sub 1, plotted above it, shows an upward shift in the M P curve. The line passes through the point A 2 (Inflation rate, pi equals 2.0 percent and real interest rate, r equals 3.0 percent). An up arrow points from the line for M P sub 1 to the line for M P sub 2.&#10;The second graph shows the IS curve. The vertical axis is labeled &quot;&quot;Real Interest Rate, r (percent)&quot;&quot; and the horizontal axis is labeled &quot;&quot;Aggregate Output, Y (trillion of dollars).&quot;&quot; The line for I S begins at the upper left corner and slopes downward to the lower right corner passing through the points A 2 (Aggregate output, Y equals 9.0 trillions of dollars and real interest rate, r equals 3.0 percent) and A 1 (Aggregate output, Y equals 10.0 trillions dollars and real interest rate, r equals 2.0 percent).&#10;The third graph shows the aggregate demand curve. The vertical axis is labeled &quot;&quot;Inflation Rate, pi (percent)&quot;&quot; and the horizontal axis is labeled &quot;&quot;Aggregate Output, Y (trillion of dollars).&quot;&quot; The line for A D sub 1 begins at the upper left corner and slopes downward to the lower right corner passing through the point A 1 (Inflation rate, pi equals 10.0 trillions dollars and real interest rate, r equals 2.0 percent). A line, A D sub 2, parallel to the line for A D sub 1, plotted on the left, shows a rightward shift in the A D curve. The line passes through the point A 2 (Inflation rate, pi equals 9.0 trillions dollars and real interest rate, r equals 2.0 percent). A left arrow points from the line for A D sub 1 to the line for A D sub 2.&#10;The three steps shown on these three graphs are:&#10;Step 1. Autonomous monetary policy tightening increases the real interest rate . . .&#10;Step 2. causing movement along the I S curve, decreasing equilibrium output . . .&#10;Step 3. and shifting the A D curve leftward.&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2112" y="1516351"/>
            <a:ext cx="2779776" cy="4884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241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pic>
        <p:nvPicPr>
          <p:cNvPr id="6" name="Picture 3"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548640" y="2131934"/>
            <a:ext cx="8046720" cy="2594133"/>
          </a:xfrm>
          <a:prstGeom prst="rect">
            <a:avLst/>
          </a:prstGeom>
          <a:noFill/>
          <a:ln w="9525">
            <a:noFill/>
            <a:miter lim="800000"/>
            <a:headEnd/>
            <a:tailEnd/>
          </a:ln>
        </p:spPr>
      </p:pic>
    </p:spTree>
    <p:extLst>
      <p:ext uri="{BB962C8B-B14F-4D97-AF65-F5344CB8AC3E}">
        <p14:creationId xmlns:p14="http://schemas.microsoft.com/office/powerpoint/2010/main" val="921954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Learning Objectives</a:t>
            </a:r>
            <a:endParaRPr lang="en-US" dirty="0"/>
          </a:p>
        </p:txBody>
      </p:sp>
      <p:sp>
        <p:nvSpPr>
          <p:cNvPr id="3" name="Content Placeholder 2"/>
          <p:cNvSpPr>
            <a:spLocks noGrp="1"/>
          </p:cNvSpPr>
          <p:nvPr>
            <p:ph idx="1"/>
          </p:nvPr>
        </p:nvSpPr>
        <p:spPr/>
        <p:txBody>
          <a:bodyPr/>
          <a:lstStyle/>
          <a:p>
            <a:r>
              <a:rPr lang="en-US" sz="2000" dirty="0">
                <a:ea typeface="ヒラギノ角ゴ Pro W3" charset="-128"/>
              </a:rPr>
              <a:t>Recognize the impact of changes in the nominal federal funds rate on short-term real interest rates.</a:t>
            </a:r>
          </a:p>
          <a:p>
            <a:r>
              <a:rPr lang="en-US" sz="2000" dirty="0">
                <a:ea typeface="ヒラギノ角ゴ Pro W3" charset="-128"/>
              </a:rPr>
              <a:t>Define and illustrate the monetary policy (</a:t>
            </a:r>
            <a:r>
              <a:rPr lang="en-US" sz="2000" i="1" dirty="0">
                <a:ea typeface="ヒラギノ角ゴ Pro W3" charset="-128"/>
              </a:rPr>
              <a:t>MP</a:t>
            </a:r>
            <a:r>
              <a:rPr lang="en-US" sz="2000" dirty="0">
                <a:ea typeface="ヒラギノ角ゴ Pro W3" charset="-128"/>
              </a:rPr>
              <a:t>) curve and explain shifts in the </a:t>
            </a:r>
            <a:r>
              <a:rPr lang="en-US" sz="2000" i="1" dirty="0">
                <a:ea typeface="ヒラギノ角ゴ Pro W3" charset="-128"/>
              </a:rPr>
              <a:t>MP</a:t>
            </a:r>
            <a:r>
              <a:rPr lang="en-US" sz="2000" dirty="0">
                <a:ea typeface="ヒラギノ角ゴ Pro W3" charset="-128"/>
              </a:rPr>
              <a:t> curve.</a:t>
            </a:r>
          </a:p>
          <a:p>
            <a:r>
              <a:rPr lang="en-US" sz="2000" dirty="0">
                <a:ea typeface="ヒラギノ角ゴ Pro W3" charset="-128"/>
              </a:rPr>
              <a:t>Explain why the aggregate demand (</a:t>
            </a:r>
            <a:r>
              <a:rPr lang="en-US" sz="2000" i="1" dirty="0">
                <a:ea typeface="ヒラギノ角ゴ Pro W3" charset="-128"/>
              </a:rPr>
              <a:t>AD</a:t>
            </a:r>
            <a:r>
              <a:rPr lang="en-US" sz="2000" dirty="0">
                <a:ea typeface="ヒラギノ角ゴ Pro W3" charset="-128"/>
              </a:rPr>
              <a:t>) curve slopes downward and explain shifts in the </a:t>
            </a:r>
            <a:r>
              <a:rPr lang="en-US" sz="2000" i="1" dirty="0">
                <a:ea typeface="ヒラギノ角ゴ Pro W3" charset="-128"/>
              </a:rPr>
              <a:t>AD </a:t>
            </a:r>
            <a:r>
              <a:rPr lang="en-US" sz="2000" dirty="0">
                <a:ea typeface="ヒラギノ角ゴ Pro W3" charset="-128"/>
              </a:rPr>
              <a:t>curve.</a:t>
            </a:r>
          </a:p>
        </p:txBody>
      </p:sp>
    </p:spTree>
    <p:extLst>
      <p:ext uri="{BB962C8B-B14F-4D97-AF65-F5344CB8AC3E}">
        <p14:creationId xmlns:p14="http://schemas.microsoft.com/office/powerpoint/2010/main" val="155709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3F95-50CD-413B-AB76-50D841DBF6E9}"/>
              </a:ext>
            </a:extLst>
          </p:cNvPr>
          <p:cNvSpPr>
            <a:spLocks noGrp="1"/>
          </p:cNvSpPr>
          <p:nvPr>
            <p:ph type="title"/>
          </p:nvPr>
        </p:nvSpPr>
        <p:spPr/>
        <p:txBody>
          <a:bodyPr/>
          <a:lstStyle/>
          <a:p>
            <a:r>
              <a:rPr lang="en-US" dirty="0"/>
              <a:t>Bank Lending Channel of Monetary Policy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23ED83D-1520-4651-A6BF-F44BB2C15418}"/>
                  </a:ext>
                </a:extLst>
              </p:cNvPr>
              <p:cNvSpPr>
                <a:spLocks noGrp="1"/>
              </p:cNvSpPr>
              <p:nvPr>
                <p:ph idx="1"/>
              </p:nvPr>
            </p:nvSpPr>
            <p:spPr/>
            <p:txBody>
              <a:bodyPr/>
              <a:lstStyle/>
              <a:p>
                <a:r>
                  <a:rPr lang="en-US" sz="2000" dirty="0"/>
                  <a:t>The Federal Reserve controls the federal funds rate by </a:t>
                </a:r>
                <a:r>
                  <a:rPr lang="en-US" sz="2000" b="1" dirty="0"/>
                  <a:t>varying the reserves </a:t>
                </a:r>
                <a:r>
                  <a:rPr lang="en-US" sz="2000" dirty="0"/>
                  <a:t>it provides to the</a:t>
                </a:r>
                <a:r>
                  <a:rPr lang="en-US" sz="2000" u="sng" dirty="0"/>
                  <a:t> banking system</a:t>
                </a:r>
                <a:r>
                  <a:rPr lang="en-US" sz="2000" dirty="0"/>
                  <a:t>. </a:t>
                </a:r>
              </a:p>
              <a:p>
                <a:pPr lvl="1"/>
                <a:r>
                  <a:rPr lang="en-US" sz="2000" dirty="0"/>
                  <a:t>When it provides </a:t>
                </a:r>
                <a:r>
                  <a:rPr lang="en-US" sz="2000" b="1" dirty="0"/>
                  <a:t>more reserves</a:t>
                </a:r>
                <a:r>
                  <a:rPr lang="en-US" sz="2000" dirty="0"/>
                  <a:t>, banks have more money to lend to each other, and this excess liquidity causes the federal funds rate to fall</a:t>
                </a:r>
              </a:p>
              <a:p>
                <a:pPr lvl="1"/>
                <a:endParaRPr lang="en-US" sz="2000" dirty="0"/>
              </a:p>
              <a:p>
                <a:pPr marL="457200" lvl="1" indent="0">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𝑅𝑒𝑠𝑒𝑟𝑣𝑒</m:t>
                      </m:r>
                      <m:r>
                        <a:rPr lang="en-US" sz="2000" b="0" i="1" smtClean="0">
                          <a:latin typeface="Cambria Math" panose="02040503050406030204" pitchFamily="18" charset="0"/>
                        </a:rPr>
                        <m:t> ↑ →</m:t>
                      </m:r>
                      <m:r>
                        <a:rPr lang="en-US" sz="2000" b="0" i="1" smtClean="0">
                          <a:latin typeface="Cambria Math" panose="02040503050406030204" pitchFamily="18" charset="0"/>
                          <a:ea typeface="Cambria Math" panose="02040503050406030204" pitchFamily="18" charset="0"/>
                        </a:rPr>
                        <m:t>𝐿𝑖𝑞𝑢𝑖𝑑𝑖𝑡𝑦</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𝐵𝑎𝑛𝑘</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𝐿𝑒𝑛𝑑𝑖𝑛𝑔</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 ↓</m:t>
                      </m:r>
                    </m:oMath>
                  </m:oMathPara>
                </a14:m>
                <a:endParaRPr lang="en-US" sz="2000" dirty="0"/>
              </a:p>
              <a:p>
                <a:pPr marL="457200" lvl="1" indent="0">
                  <a:buNone/>
                </a:pPr>
                <a:endParaRPr lang="en-US" sz="2000" dirty="0"/>
              </a:p>
              <a:p>
                <a:pPr lvl="1"/>
                <a:r>
                  <a:rPr lang="en-US" sz="2000" dirty="0"/>
                  <a:t>When the Fed drains reserves from the banking system, banks have less to lend, and the lack of liquidity leads to a rise in the federal funds rate.</a:t>
                </a:r>
              </a:p>
              <a:p>
                <a:pPr lvl="1"/>
                <a:endParaRPr lang="en-US" sz="2000" dirty="0"/>
              </a:p>
              <a:p>
                <a:pPr marL="457200" lvl="1" indent="0">
                  <a:buNone/>
                </a:pPr>
                <a:r>
                  <a:rPr lang="en-US" sz="2000" dirty="0"/>
                  <a:t> </a:t>
                </a:r>
                <a14:m>
                  <m:oMath xmlns:m="http://schemas.openxmlformats.org/officeDocument/2006/math">
                    <m:r>
                      <a:rPr lang="en-US" sz="2000" b="0" i="0" smtClean="0">
                        <a:latin typeface="Cambria Math" panose="02040503050406030204" pitchFamily="18" charset="0"/>
                      </a:rPr>
                      <m:t>             </m:t>
                    </m:r>
                    <m:r>
                      <a:rPr lang="en-US" sz="2000" b="0" i="1" smtClean="0">
                        <a:latin typeface="Cambria Math" panose="02040503050406030204" pitchFamily="18" charset="0"/>
                      </a:rPr>
                      <m:t>𝑅𝑒𝑠𝑒𝑟𝑣𝑒</m:t>
                    </m:r>
                    <m:r>
                      <a:rPr lang="en-US" sz="2000" b="0" i="1" smtClean="0">
                        <a:latin typeface="Cambria Math" panose="02040503050406030204" pitchFamily="18" charset="0"/>
                      </a:rPr>
                      <m:t> ↓ →</m:t>
                    </m:r>
                    <m:r>
                      <a:rPr lang="en-US" sz="2000" b="0" i="1" smtClean="0">
                        <a:latin typeface="Cambria Math" panose="02040503050406030204" pitchFamily="18" charset="0"/>
                        <a:ea typeface="Cambria Math" panose="02040503050406030204" pitchFamily="18" charset="0"/>
                      </a:rPr>
                      <m:t>𝐿𝑖𝑞𝑢𝑖𝑑𝑖𝑡𝑦</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𝐵𝑎𝑛𝑘</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𝐿𝑒𝑛𝑑𝑖𝑛𝑔</m:t>
                    </m:r>
                    <m:r>
                      <a:rPr lang="en-US" sz="2000" b="0" i="1"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 ↑</m:t>
                    </m:r>
                  </m:oMath>
                </a14:m>
                <a:endParaRPr lang="en-US" sz="2000" dirty="0"/>
              </a:p>
              <a:p>
                <a:pPr lvl="1"/>
                <a:endParaRPr lang="en-US" sz="2000" dirty="0"/>
              </a:p>
              <a:p>
                <a:endParaRPr lang="en-US" dirty="0"/>
              </a:p>
            </p:txBody>
          </p:sp>
        </mc:Choice>
        <mc:Fallback xmlns="">
          <p:sp>
            <p:nvSpPr>
              <p:cNvPr id="3" name="Content Placeholder 2">
                <a:extLst>
                  <a:ext uri="{FF2B5EF4-FFF2-40B4-BE49-F238E27FC236}">
                    <a16:creationId xmlns:a16="http://schemas.microsoft.com/office/drawing/2014/main" id="{623ED83D-1520-4651-A6BF-F44BB2C15418}"/>
                  </a:ext>
                </a:extLst>
              </p:cNvPr>
              <p:cNvSpPr>
                <a:spLocks noGrp="1" noRot="1" noChangeAspect="1" noMove="1" noResize="1" noEditPoints="1" noAdjustHandles="1" noChangeArrowheads="1" noChangeShapeType="1" noTextEdit="1"/>
              </p:cNvSpPr>
              <p:nvPr>
                <p:ph idx="1"/>
              </p:nvPr>
            </p:nvSpPr>
            <p:spPr>
              <a:blipFill>
                <a:blip r:embed="rId2"/>
                <a:stretch>
                  <a:fillRect l="-1778" t="-1617" r="-2222" b="-270"/>
                </a:stretch>
              </a:blipFill>
            </p:spPr>
            <p:txBody>
              <a:bodyPr/>
              <a:lstStyle/>
              <a:p>
                <a:r>
                  <a:rPr lang="en-US">
                    <a:noFill/>
                  </a:rPr>
                  <a:t> </a:t>
                </a:r>
              </a:p>
            </p:txBody>
          </p:sp>
        </mc:Fallback>
      </mc:AlternateContent>
    </p:spTree>
    <p:extLst>
      <p:ext uri="{BB962C8B-B14F-4D97-AF65-F5344CB8AC3E}">
        <p14:creationId xmlns:p14="http://schemas.microsoft.com/office/powerpoint/2010/main" val="3089687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0AA74-4046-4CDD-89BF-2F3C01DA60AE}"/>
              </a:ext>
            </a:extLst>
          </p:cNvPr>
          <p:cNvSpPr>
            <a:spLocks noGrp="1"/>
          </p:cNvSpPr>
          <p:nvPr>
            <p:ph type="title"/>
          </p:nvPr>
        </p:nvSpPr>
        <p:spPr/>
        <p:txBody>
          <a:bodyPr/>
          <a:lstStyle/>
          <a:p>
            <a:r>
              <a:rPr lang="en-US" dirty="0">
                <a:ea typeface="ヒラギノ角ゴ Pro W3" charset="-128"/>
              </a:rPr>
              <a:t>How Can Federal Reserve Control Real Interest Rate? </a:t>
            </a:r>
            <a:r>
              <a:rPr lang="en-US" sz="2000" b="0" dirty="0"/>
              <a:t>(1 of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5D8EB1F-4AD6-41B5-8C60-9EA09AC98675}"/>
                  </a:ext>
                </a:extLst>
              </p:cNvPr>
              <p:cNvSpPr>
                <a:spLocks noGrp="1"/>
              </p:cNvSpPr>
              <p:nvPr>
                <p:ph idx="1"/>
              </p:nvPr>
            </p:nvSpPr>
            <p:spPr/>
            <p:txBody>
              <a:bodyPr/>
              <a:lstStyle/>
              <a:p>
                <a:pPr marL="0" indent="0">
                  <a:buNone/>
                </a:pPr>
                <a:r>
                  <a:rPr lang="en-US" sz="2000" i="1" dirty="0"/>
                  <a:t>How does the Federal Reserve’s control of the federal funds rate enable it to control the real interest rate, through which monetary policy impacts the economy? </a:t>
                </a:r>
              </a:p>
              <a:p>
                <a:pPr marL="0" indent="0">
                  <a:buNone/>
                </a:pPr>
                <a:endParaRPr lang="en-US" sz="2000" i="1" dirty="0"/>
              </a:p>
              <a:p>
                <a:r>
                  <a:rPr lang="en-US" sz="2000" dirty="0"/>
                  <a:t>The federal funds rate is a </a:t>
                </a:r>
                <a:r>
                  <a:rPr lang="en-US" sz="2000" b="1" dirty="0"/>
                  <a:t>nominal interest rate</a:t>
                </a:r>
                <a:r>
                  <a:rPr lang="en-US" sz="2000" dirty="0"/>
                  <a:t>, but it is </a:t>
                </a:r>
                <a:r>
                  <a:rPr lang="en-US" sz="2000" u="sng" dirty="0"/>
                  <a:t>the real interest rate</a:t>
                </a:r>
                <a:r>
                  <a:rPr lang="en-US" sz="2000" dirty="0"/>
                  <a:t> that affects </a:t>
                </a:r>
                <a:r>
                  <a:rPr lang="en-US" sz="2000" b="1" dirty="0"/>
                  <a:t>net exports </a:t>
                </a:r>
                <a:r>
                  <a:rPr lang="en-US" sz="2000" dirty="0"/>
                  <a:t>and </a:t>
                </a:r>
                <a:r>
                  <a:rPr lang="en-US" sz="2000" b="1" dirty="0"/>
                  <a:t>business spending</a:t>
                </a:r>
                <a:r>
                  <a:rPr lang="en-US" sz="2000" dirty="0"/>
                  <a:t>, thereby determining the level of </a:t>
                </a:r>
                <a:r>
                  <a:rPr lang="en-US" sz="2000" b="1" dirty="0"/>
                  <a:t>equilibrium output</a:t>
                </a:r>
                <a:r>
                  <a:rPr lang="en-US" sz="2000" dirty="0"/>
                  <a:t>. </a:t>
                </a:r>
              </a:p>
              <a:p>
                <a:r>
                  <a:rPr lang="en-US" sz="2000" dirty="0"/>
                  <a:t>The real interest rate, </a:t>
                </a:r>
                <a14:m>
                  <m:oMath xmlns:m="http://schemas.openxmlformats.org/officeDocument/2006/math">
                    <m:r>
                      <a:rPr lang="en-US" sz="2000" i="1" dirty="0" smtClean="0">
                        <a:latin typeface="Cambria Math" panose="02040503050406030204" pitchFamily="18" charset="0"/>
                      </a:rPr>
                      <m:t>𝑟</m:t>
                    </m:r>
                  </m:oMath>
                </a14:m>
                <a:r>
                  <a:rPr lang="en-US" sz="2000" dirty="0"/>
                  <a:t>, is the nominal interest rate, </a:t>
                </a:r>
                <a14:m>
                  <m:oMath xmlns:m="http://schemas.openxmlformats.org/officeDocument/2006/math">
                    <m:r>
                      <a:rPr lang="en-US" sz="2000" i="1" dirty="0" smtClean="0">
                        <a:latin typeface="Cambria Math" panose="02040503050406030204" pitchFamily="18" charset="0"/>
                      </a:rPr>
                      <m:t>𝑖</m:t>
                    </m:r>
                  </m:oMath>
                </a14:m>
                <a:r>
                  <a:rPr lang="en-US" sz="2000" dirty="0"/>
                  <a:t>, minus expected inflation, </a:t>
                </a:r>
                <a14:m>
                  <m:oMath xmlns:m="http://schemas.openxmlformats.org/officeDocument/2006/math">
                    <m:sSup>
                      <m:sSupPr>
                        <m:ctrlPr>
                          <a:rPr lang="en-US" sz="2000" i="1" smtClean="0">
                            <a:latin typeface="Cambria Math" panose="02040503050406030204" pitchFamily="18" charset="0"/>
                          </a:rPr>
                        </m:ctrlPr>
                      </m:sSupPr>
                      <m:e>
                        <m:r>
                          <a:rPr lang="en-US" sz="2000" i="1" smtClean="0">
                            <a:latin typeface="Cambria Math" panose="02040503050406030204" pitchFamily="18" charset="0"/>
                            <a:ea typeface="Cambria Math" panose="02040503050406030204" pitchFamily="18" charset="0"/>
                          </a:rPr>
                          <m:t>𝜋</m:t>
                        </m:r>
                      </m:e>
                      <m:sup>
                        <m:r>
                          <a:rPr lang="en-US" sz="2000" b="0" i="1" smtClean="0">
                            <a:latin typeface="Cambria Math" panose="02040503050406030204" pitchFamily="18" charset="0"/>
                          </a:rPr>
                          <m:t>𝑒</m:t>
                        </m:r>
                      </m:sup>
                    </m:sSup>
                  </m:oMath>
                </a14:m>
                <a:endParaRPr lang="en-US" sz="2000" dirty="0"/>
              </a:p>
              <a:p>
                <a:pPr marL="0" indent="0">
                  <a:buNone/>
                </a:pPr>
                <a:r>
                  <a:rPr lang="en-US" sz="2000" dirty="0"/>
                  <a:t>                                            </a:t>
                </a:r>
                <a14:m>
                  <m:oMath xmlns:m="http://schemas.openxmlformats.org/officeDocument/2006/math">
                    <m:r>
                      <a:rPr lang="en-US" sz="2000" b="0" i="1" smtClean="0">
                        <a:latin typeface="Cambria Math" panose="02040503050406030204" pitchFamily="18" charset="0"/>
                      </a:rPr>
                      <m:t>𝑟</m:t>
                    </m:r>
                    <m:r>
                      <a:rPr lang="en-US" sz="2000" b="0" i="1" smtClean="0">
                        <a:latin typeface="Cambria Math" panose="02040503050406030204" pitchFamily="18" charset="0"/>
                      </a:rPr>
                      <m:t>=</m:t>
                    </m:r>
                    <m:r>
                      <a:rPr lang="en-US" sz="2000" b="0" i="1" smtClean="0">
                        <a:latin typeface="Cambria Math" panose="02040503050406030204" pitchFamily="18" charset="0"/>
                      </a:rPr>
                      <m:t>𝑖</m:t>
                    </m:r>
                    <m:r>
                      <a:rPr lang="en-US" sz="2000" b="0" i="1" smtClean="0">
                        <a:latin typeface="Cambria Math" panose="02040503050406030204" pitchFamily="18" charset="0"/>
                      </a:rPr>
                      <m:t> − </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𝜋</m:t>
                        </m:r>
                      </m:e>
                      <m:sup>
                        <m:r>
                          <a:rPr lang="en-US" sz="2000" b="0" i="1" smtClean="0">
                            <a:latin typeface="Cambria Math" panose="02040503050406030204" pitchFamily="18" charset="0"/>
                          </a:rPr>
                          <m:t>𝑒</m:t>
                        </m:r>
                      </m:sup>
                    </m:sSup>
                  </m:oMath>
                </a14:m>
                <a:endParaRPr lang="en-US" sz="2000" dirty="0"/>
              </a:p>
              <a:p>
                <a:pPr marL="0" indent="0">
                  <a:buNone/>
                </a:pPr>
                <a:endParaRPr lang="en-US" sz="2000" i="1" dirty="0"/>
              </a:p>
              <a:p>
                <a:endParaRPr lang="en-US" dirty="0"/>
              </a:p>
            </p:txBody>
          </p:sp>
        </mc:Choice>
        <mc:Fallback xmlns="">
          <p:sp>
            <p:nvSpPr>
              <p:cNvPr id="3" name="Content Placeholder 2">
                <a:extLst>
                  <a:ext uri="{FF2B5EF4-FFF2-40B4-BE49-F238E27FC236}">
                    <a16:creationId xmlns:a16="http://schemas.microsoft.com/office/drawing/2014/main" id="{25D8EB1F-4AD6-41B5-8C60-9EA09AC98675}"/>
                  </a:ext>
                </a:extLst>
              </p:cNvPr>
              <p:cNvSpPr>
                <a:spLocks noGrp="1" noRot="1" noChangeAspect="1" noMove="1" noResize="1" noEditPoints="1" noAdjustHandles="1" noChangeArrowheads="1" noChangeShapeType="1" noTextEdit="1"/>
              </p:cNvSpPr>
              <p:nvPr>
                <p:ph idx="1"/>
              </p:nvPr>
            </p:nvSpPr>
            <p:spPr>
              <a:blipFill>
                <a:blip r:embed="rId2"/>
                <a:stretch>
                  <a:fillRect l="-1852" t="-1617" r="-2222"/>
                </a:stretch>
              </a:blipFill>
            </p:spPr>
            <p:txBody>
              <a:bodyPr/>
              <a:lstStyle/>
              <a:p>
                <a:r>
                  <a:rPr lang="en-US">
                    <a:noFill/>
                  </a:rPr>
                  <a:t> </a:t>
                </a:r>
              </a:p>
            </p:txBody>
          </p:sp>
        </mc:Fallback>
      </mc:AlternateContent>
    </p:spTree>
    <p:extLst>
      <p:ext uri="{BB962C8B-B14F-4D97-AF65-F5344CB8AC3E}">
        <p14:creationId xmlns:p14="http://schemas.microsoft.com/office/powerpoint/2010/main" val="3630881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C2023-B6F2-461A-B9C5-C213D2A7044E}"/>
              </a:ext>
            </a:extLst>
          </p:cNvPr>
          <p:cNvSpPr>
            <a:spLocks noGrp="1"/>
          </p:cNvSpPr>
          <p:nvPr>
            <p:ph type="title"/>
          </p:nvPr>
        </p:nvSpPr>
        <p:spPr/>
        <p:txBody>
          <a:bodyPr/>
          <a:lstStyle/>
          <a:p>
            <a:r>
              <a:rPr lang="en-US" dirty="0">
                <a:ea typeface="ヒラギノ角ゴ Pro W3" charset="-128"/>
              </a:rPr>
              <a:t>How Can Federal Reserve Control Real Interest Rate? </a:t>
            </a:r>
            <a:r>
              <a:rPr lang="en-US" sz="2000" b="0" dirty="0"/>
              <a:t>( 2of 2)</a:t>
            </a:r>
          </a:p>
        </p:txBody>
      </p:sp>
      <p:sp>
        <p:nvSpPr>
          <p:cNvPr id="3" name="Content Placeholder 2">
            <a:extLst>
              <a:ext uri="{FF2B5EF4-FFF2-40B4-BE49-F238E27FC236}">
                <a16:creationId xmlns:a16="http://schemas.microsoft.com/office/drawing/2014/main" id="{928D1BED-E572-48B1-A678-9CDEB606FA49}"/>
              </a:ext>
            </a:extLst>
          </p:cNvPr>
          <p:cNvSpPr>
            <a:spLocks noGrp="1"/>
          </p:cNvSpPr>
          <p:nvPr>
            <p:ph idx="1"/>
          </p:nvPr>
        </p:nvSpPr>
        <p:spPr/>
        <p:txBody>
          <a:bodyPr/>
          <a:lstStyle/>
          <a:p>
            <a:r>
              <a:rPr lang="en-US" sz="2000" dirty="0"/>
              <a:t>Changes in nominal interest rates can change the real interest rate only if </a:t>
            </a:r>
            <a:r>
              <a:rPr lang="en-US" sz="2000" b="1" dirty="0"/>
              <a:t>actual and expected inflation remain unchanged </a:t>
            </a:r>
            <a:r>
              <a:rPr lang="en-US" sz="2000" dirty="0"/>
              <a:t>in the short run. </a:t>
            </a:r>
          </a:p>
          <a:p>
            <a:pPr lvl="1"/>
            <a:r>
              <a:rPr lang="en-US" sz="2000" dirty="0"/>
              <a:t>Because prices typically are slow to move—that is, they are </a:t>
            </a:r>
            <a:r>
              <a:rPr lang="en-US" sz="2000" b="1" dirty="0"/>
              <a:t>sticky</a:t>
            </a:r>
            <a:r>
              <a:rPr lang="en-US" sz="2000" dirty="0"/>
              <a:t>—changes in monetary policy will not have an immediate effect on inflation and expected inflation in the short run.</a:t>
            </a:r>
          </a:p>
          <a:p>
            <a:pPr lvl="1"/>
            <a:endParaRPr lang="en-US" sz="2000" dirty="0"/>
          </a:p>
          <a:p>
            <a:r>
              <a:rPr lang="en-US" sz="2000" i="1" dirty="0"/>
              <a:t>When the Federal Reserve lowers the federal funds rate, real interest rates fall; when the Federal Reserve raises the federal funds rate, real interest rates rise. </a:t>
            </a:r>
          </a:p>
          <a:p>
            <a:r>
              <a:rPr lang="en-US" sz="2000" dirty="0"/>
              <a:t> </a:t>
            </a:r>
          </a:p>
          <a:p>
            <a:endParaRPr lang="en-US" dirty="0"/>
          </a:p>
        </p:txBody>
      </p:sp>
    </p:spTree>
    <p:extLst>
      <p:ext uri="{BB962C8B-B14F-4D97-AF65-F5344CB8AC3E}">
        <p14:creationId xmlns:p14="http://schemas.microsoft.com/office/powerpoint/2010/main" val="229200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How Monetary Policy Reacts to Inflation? The Monetary Policy Curve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1203959"/>
              </a:xfrm>
            </p:spPr>
            <p:txBody>
              <a:bodyPr/>
              <a:lstStyle/>
              <a:p>
                <a:r>
                  <a:rPr lang="en-US" sz="2000" dirty="0">
                    <a:ea typeface="ヒラギノ角ゴ Pro W3" charset="-128"/>
                  </a:rPr>
                  <a:t>The monetary policy (</a:t>
                </a:r>
                <a:r>
                  <a:rPr lang="en-US" sz="2000" i="1" dirty="0">
                    <a:ea typeface="ヒラギノ角ゴ Pro W3" charset="-128"/>
                  </a:rPr>
                  <a:t>MP</a:t>
                </a:r>
                <a:r>
                  <a:rPr lang="en-US" sz="2000" dirty="0">
                    <a:ea typeface="ヒラギノ角ゴ Pro W3" charset="-128"/>
                  </a:rPr>
                  <a:t>) curve</a:t>
                </a:r>
                <a:r>
                  <a:rPr lang="en-US" sz="2000" b="1" dirty="0">
                    <a:ea typeface="ヒラギノ角ゴ Pro W3" charset="-128"/>
                  </a:rPr>
                  <a:t> </a:t>
                </a:r>
                <a:r>
                  <a:rPr lang="en-US" sz="2000" dirty="0">
                    <a:ea typeface="ヒラギノ角ゴ Pro W3" charset="-128"/>
                  </a:rPr>
                  <a:t>shows the relationship between the real interest rate set by the central bank and the inflation rate, </a:t>
                </a:r>
                <a:r>
                  <a:rPr lang="el-GR" sz="2000" dirty="0">
                    <a:ea typeface="ヒラギノ角ゴ Pro W3" charset="-128"/>
                    <a:sym typeface="Symbol"/>
                  </a:rPr>
                  <a:t></a:t>
                </a:r>
                <a:r>
                  <a:rPr lang="en-US" sz="2000" dirty="0">
                    <a:ea typeface="ヒラギノ角ゴ Pro W3" charset="-128"/>
                    <a:sym typeface="Symbol"/>
                  </a:rPr>
                  <a:t>.</a:t>
                </a:r>
              </a:p>
              <a:p>
                <a:r>
                  <a:rPr lang="en-US" sz="2000" dirty="0">
                    <a:ea typeface="ヒラギノ角ゴ Pro W3" charset="-128"/>
                    <a:sym typeface="Symbol"/>
                  </a:rPr>
                  <a:t>In other words, MP shows </a:t>
                </a:r>
                <a:r>
                  <a:rPr lang="en-US" sz="2000" u="sng" dirty="0">
                    <a:ea typeface="ヒラギノ角ゴ Pro W3" charset="-128"/>
                    <a:sym typeface="Symbol"/>
                  </a:rPr>
                  <a:t>how  </a:t>
                </a:r>
                <a14:m>
                  <m:oMath xmlns:m="http://schemas.openxmlformats.org/officeDocument/2006/math">
                    <m:r>
                      <a:rPr lang="en-US" sz="2000" b="0" i="1" u="sng" smtClean="0">
                        <a:latin typeface="Cambria Math" panose="02040503050406030204" pitchFamily="18" charset="0"/>
                        <a:ea typeface="ヒラギノ角ゴ Pro W3" charset="-128"/>
                        <a:sym typeface="Symbol"/>
                      </a:rPr>
                      <m:t>𝑟</m:t>
                    </m:r>
                    <m:r>
                      <a:rPr lang="en-US" sz="2000" b="0" i="1" u="sng" smtClean="0">
                        <a:latin typeface="Cambria Math" panose="02040503050406030204" pitchFamily="18" charset="0"/>
                        <a:ea typeface="ヒラギノ角ゴ Pro W3" charset="-128"/>
                        <a:sym typeface="Symbol"/>
                      </a:rPr>
                      <m:t>   </m:t>
                    </m:r>
                  </m:oMath>
                </a14:m>
                <a:r>
                  <a:rPr lang="en-US" sz="2000" u="sng" dirty="0">
                    <a:ea typeface="ヒラギノ角ゴ Pro W3" charset="-128"/>
                  </a:rPr>
                  <a:t>reacts to </a:t>
                </a:r>
                <a14:m>
                  <m:oMath xmlns:m="http://schemas.openxmlformats.org/officeDocument/2006/math">
                    <m:r>
                      <a:rPr lang="en-US" sz="2000" i="1" u="sng" smtClean="0">
                        <a:latin typeface="Cambria Math" panose="02040503050406030204" pitchFamily="18" charset="0"/>
                        <a:ea typeface="Cambria Math" panose="02040503050406030204" pitchFamily="18" charset="0"/>
                      </a:rPr>
                      <m:t>𝜋</m:t>
                    </m:r>
                    <m:r>
                      <a:rPr lang="en-US" sz="2000" b="0" i="1" u="sng" smtClean="0">
                        <a:latin typeface="Cambria Math" panose="02040503050406030204" pitchFamily="18" charset="0"/>
                        <a:ea typeface="Cambria Math" panose="02040503050406030204" pitchFamily="18" charset="0"/>
                      </a:rPr>
                      <m:t>.</m:t>
                    </m:r>
                  </m:oMath>
                </a14:m>
                <a:endParaRPr lang="en-US" sz="2000" u="sng" dirty="0">
                  <a:ea typeface="ヒラギノ角ゴ Pro W3" charset="-12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1203959"/>
              </a:xfrm>
              <a:blipFill>
                <a:blip r:embed="rId3"/>
                <a:stretch>
                  <a:fillRect l="-1778" t="-6091" b="-5076"/>
                </a:stretch>
              </a:blipFill>
            </p:spPr>
            <p:txBody>
              <a:bodyPr/>
              <a:lstStyle/>
              <a:p>
                <a:r>
                  <a:rPr lang="en-US">
                    <a:noFill/>
                  </a:rPr>
                  <a:t> </a:t>
                </a:r>
              </a:p>
            </p:txBody>
          </p:sp>
        </mc:Fallback>
      </mc:AlternateContent>
      <p:graphicFrame>
        <p:nvGraphicFramePr>
          <p:cNvPr id="4" name="Object 3" descr="r, is equal to, r bar, plus, lambda times pi. &#10;Where, r bar, is equal to, autonomous component of r. &#10;And lambda, is equal to, responsiveness of r to inflation."/>
          <p:cNvGraphicFramePr>
            <a:graphicFrameLocks noChangeAspect="1"/>
          </p:cNvGraphicFramePr>
          <p:nvPr>
            <p:extLst>
              <p:ext uri="{D42A27DB-BD31-4B8C-83A1-F6EECF244321}">
                <p14:modId xmlns:p14="http://schemas.microsoft.com/office/powerpoint/2010/main" val="3921747396"/>
              </p:ext>
            </p:extLst>
          </p:nvPr>
        </p:nvGraphicFramePr>
        <p:xfrm>
          <a:off x="1677987" y="3109912"/>
          <a:ext cx="5713413" cy="1538288"/>
        </p:xfrm>
        <a:graphic>
          <a:graphicData uri="http://schemas.openxmlformats.org/presentationml/2006/ole">
            <mc:AlternateContent xmlns:mc="http://schemas.openxmlformats.org/markup-compatibility/2006">
              <mc:Choice xmlns:v="urn:schemas-microsoft-com:vml" Requires="v">
                <p:oleObj spid="_x0000_s1113" name="Equation" r:id="rId4" imgW="3302000" imgH="889000" progId="Equation.DSMT4">
                  <p:embed/>
                </p:oleObj>
              </mc:Choice>
              <mc:Fallback>
                <p:oleObj name="Equation" r:id="rId4" imgW="3302000" imgH="889000" progId="Equation.DSMT4">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7987" y="3109912"/>
                        <a:ext cx="5713413" cy="153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idx="13"/>
          </p:nvPr>
        </p:nvSpPr>
        <p:spPr>
          <a:xfrm>
            <a:off x="457200" y="5029200"/>
            <a:ext cx="8229600" cy="1096963"/>
          </a:xfrm>
        </p:spPr>
        <p:txBody>
          <a:bodyPr/>
          <a:lstStyle/>
          <a:p>
            <a:r>
              <a:rPr lang="en-US" sz="2000" dirty="0">
                <a:ea typeface="ヒラギノ角ゴ Pro W3" charset="-128"/>
              </a:rPr>
              <a:t>The </a:t>
            </a:r>
            <a:r>
              <a:rPr lang="en-US" sz="2000" i="1" dirty="0">
                <a:ea typeface="ヒラギノ角ゴ Pro W3" charset="-128"/>
              </a:rPr>
              <a:t>MP</a:t>
            </a:r>
            <a:r>
              <a:rPr lang="en-US" sz="2000" dirty="0">
                <a:ea typeface="ヒラギノ角ゴ Pro W3" charset="-128"/>
              </a:rPr>
              <a:t> curve is upward sloping. Real interest rates rise when the inflation rate rises.</a:t>
            </a:r>
            <a:endParaRPr lang="en-US" sz="2000" dirty="0"/>
          </a:p>
        </p:txBody>
      </p:sp>
    </p:spTree>
    <p:extLst>
      <p:ext uri="{BB962C8B-B14F-4D97-AF65-F5344CB8AC3E}">
        <p14:creationId xmlns:p14="http://schemas.microsoft.com/office/powerpoint/2010/main" val="3933606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268946-5B03-4DD2-9435-516951BAAF55}"/>
              </a:ext>
            </a:extLst>
          </p:cNvPr>
          <p:cNvSpPr>
            <a:spLocks noGrp="1"/>
          </p:cNvSpPr>
          <p:nvPr>
            <p:ph type="title"/>
          </p:nvPr>
        </p:nvSpPr>
        <p:spPr/>
        <p:txBody>
          <a:bodyPr/>
          <a:lstStyle/>
          <a:p>
            <a:r>
              <a:rPr lang="en-US" dirty="0"/>
              <a:t>Autonomous Real Interest Rate</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FA4B7D32-916D-4416-A2D7-758618055260}"/>
                  </a:ext>
                </a:extLst>
              </p:cNvPr>
              <p:cNvSpPr>
                <a:spLocks noGrp="1"/>
              </p:cNvSpPr>
              <p:nvPr>
                <p:ph idx="1"/>
              </p:nvPr>
            </p:nvSpPr>
            <p:spPr/>
            <p:txBody>
              <a:bodyPr/>
              <a:lstStyle/>
              <a:p>
                <a:r>
                  <a:rPr lang="en-US" sz="2000" dirty="0"/>
                  <a:t>In the MP curve,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𝑟</m:t>
                        </m:r>
                      </m:e>
                    </m:acc>
                  </m:oMath>
                </a14:m>
                <a:r>
                  <a:rPr lang="en-US" sz="2000" dirty="0"/>
                  <a:t> is the autonomous (exogenous) component of the real interest rate set by the monetary policy authorities, which is unrelated to the current level of the inflation rate or any other variable in the model.</a:t>
                </a:r>
              </a:p>
              <a:p>
                <a:pPr marL="0" indent="0">
                  <a:buNone/>
                </a:pPr>
                <a:endParaRPr lang="en-US" sz="2000" dirty="0"/>
              </a:p>
              <a:p>
                <a14:m>
                  <m:oMath xmlns:m="http://schemas.openxmlformats.org/officeDocument/2006/math">
                    <m:r>
                      <a:rPr lang="en-US" sz="2000" i="1" smtClean="0">
                        <a:latin typeface="Cambria Math" panose="02040503050406030204" pitchFamily="18" charset="0"/>
                        <a:ea typeface="Cambria Math" panose="02040503050406030204" pitchFamily="18" charset="0"/>
                      </a:rPr>
                      <m:t>ℶ</m:t>
                    </m:r>
                  </m:oMath>
                </a14:m>
                <a:r>
                  <a:rPr lang="en-US" sz="2000" dirty="0"/>
                  <a:t> is the responsiveness of the real interest rate to the inflation rate.</a:t>
                </a:r>
              </a:p>
              <a:p>
                <a:endParaRPr lang="en-US" dirty="0"/>
              </a:p>
            </p:txBody>
          </p:sp>
        </mc:Choice>
        <mc:Fallback xmlns="">
          <p:sp>
            <p:nvSpPr>
              <p:cNvPr id="7" name="Content Placeholder 6">
                <a:extLst>
                  <a:ext uri="{FF2B5EF4-FFF2-40B4-BE49-F238E27FC236}">
                    <a16:creationId xmlns:a16="http://schemas.microsoft.com/office/drawing/2014/main" id="{FA4B7D32-916D-4416-A2D7-758618055260}"/>
                  </a:ext>
                </a:extLst>
              </p:cNvPr>
              <p:cNvSpPr>
                <a:spLocks noGrp="1" noRot="1" noChangeAspect="1" noMove="1" noResize="1" noEditPoints="1" noAdjustHandles="1" noChangeArrowheads="1" noChangeShapeType="1" noTextEdit="1"/>
              </p:cNvSpPr>
              <p:nvPr>
                <p:ph idx="1"/>
              </p:nvPr>
            </p:nvSpPr>
            <p:spPr>
              <a:blipFill>
                <a:blip r:embed="rId2"/>
                <a:stretch>
                  <a:fillRect l="-444" t="-1617" r="-1556"/>
                </a:stretch>
              </a:blipFill>
            </p:spPr>
            <p:txBody>
              <a:bodyPr/>
              <a:lstStyle/>
              <a:p>
                <a:r>
                  <a:rPr lang="en-US">
                    <a:noFill/>
                  </a:rPr>
                  <a:t> </a:t>
                </a:r>
              </a:p>
            </p:txBody>
          </p:sp>
        </mc:Fallback>
      </mc:AlternateContent>
    </p:spTree>
    <p:extLst>
      <p:ext uri="{BB962C8B-B14F-4D97-AF65-F5344CB8AC3E}">
        <p14:creationId xmlns:p14="http://schemas.microsoft.com/office/powerpoint/2010/main" val="7717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Figure 1 The Monetary Policy Curve</a:t>
            </a:r>
            <a:endParaRPr lang="en-US" dirty="0"/>
          </a:p>
        </p:txBody>
      </p:sp>
      <p:pic>
        <p:nvPicPr>
          <p:cNvPr id="6146" name="Picture 2" descr="&quot;The vertical axis is labeled &quot;&quot;Real Interest Rate, r (percent)&quot;&quot; and ranges from 0 to 2.5 in increments of 0.5 (first increment of 1). The horizontal axis is labeled &quot;&quot;Inflation Rate, pi (percent)&quot;&quot; and ranges from 0 to 3 in increments of 1. The line for M P begins at the point r bar equals 1 percent for 0 percent inflation rate and slopes upward to the upper right corner passing through the following points:&#10;◦ Point A: Inflation rate, pi equals 1.0 percent and real interest rate, r equals 1.5 percent&#10;◦ Point B: Inflation rate, pi equals 2.0 percent and real interest rate, r equals 2.0 percent&#10;◦ Point A: Inflation rate, pi equals 3.0 percent and real interest rate, r equals 2.5 percent&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10910"/>
            <a:ext cx="6172200" cy="4608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430181"/>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7498</TotalTime>
  <Words>1682</Words>
  <Application>Microsoft Office PowerPoint</Application>
  <PresentationFormat>On-screen Show (4:3)</PresentationFormat>
  <Paragraphs>130</Paragraphs>
  <Slides>28</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8" baseType="lpstr">
      <vt:lpstr>ＭＳ Ｐゴシック</vt:lpstr>
      <vt:lpstr>Arial</vt:lpstr>
      <vt:lpstr>Cambria Math</vt:lpstr>
      <vt:lpstr>Symbol</vt:lpstr>
      <vt:lpstr>Times New Roman</vt:lpstr>
      <vt:lpstr>Verdana</vt:lpstr>
      <vt:lpstr>Wingdings</vt:lpstr>
      <vt:lpstr>ヒラギノ角ゴ Pro W3</vt:lpstr>
      <vt:lpstr>508 Lecture</vt:lpstr>
      <vt:lpstr>Equation</vt:lpstr>
      <vt:lpstr>The Economics of Money, Banking, and Financial Markets</vt:lpstr>
      <vt:lpstr>Preview</vt:lpstr>
      <vt:lpstr>Learning Objectives</vt:lpstr>
      <vt:lpstr>Bank Lending Channel of Monetary Policy</vt:lpstr>
      <vt:lpstr>How Can Federal Reserve Control Real Interest Rate? (1 of 2)</vt:lpstr>
      <vt:lpstr>How Can Federal Reserve Control Real Interest Rate? ( 2of 2)</vt:lpstr>
      <vt:lpstr>How Monetary Policy Reacts to Inflation? The Monetary Policy Curve</vt:lpstr>
      <vt:lpstr>Autonomous Real Interest Rate</vt:lpstr>
      <vt:lpstr>Figure 1 The Monetary Policy Curve</vt:lpstr>
      <vt:lpstr>The Taylor Principle: Why the Monetary Policy Curve Has an Upward Slope</vt:lpstr>
      <vt:lpstr>Shifts in the MP Curve (1 of 4)</vt:lpstr>
      <vt:lpstr>Shifts in the MP Curve (2 of 4)</vt:lpstr>
      <vt:lpstr>Shifts in the MP Curve (3 of 4)</vt:lpstr>
      <vt:lpstr>Shifts in the MP Curve (4 of 4)</vt:lpstr>
      <vt:lpstr>Movements Along the Monetary Policy Curve (1 of 2)</vt:lpstr>
      <vt:lpstr>Movements Along the Monetary Policy Curve (2 of 2)</vt:lpstr>
      <vt:lpstr>Figure 2 Shifts in the Monetary Policy Curve </vt:lpstr>
      <vt:lpstr>Figure 3 The Federal Funds Rate and Inflation Rate, 2003–2017</vt:lpstr>
      <vt:lpstr>The Aggregate Demand Curve (1 of 2)</vt:lpstr>
      <vt:lpstr>The Aggregate Demand Curve (2 of 2)</vt:lpstr>
      <vt:lpstr>Deriving the Aggregate Demand Curve Graphically</vt:lpstr>
      <vt:lpstr>                                                                                                          Deriving the Aggregate Demand Curve Algebraically </vt:lpstr>
      <vt:lpstr>Figure 4 Deriving the AD Curve</vt:lpstr>
      <vt:lpstr>Factors That Shift the Aggregate Demand Curve</vt:lpstr>
      <vt:lpstr>Figure 5 Shift in the AD Curve from Shifts in the IS Curve</vt:lpstr>
      <vt:lpstr>Factors That Shift the Aggregate Demand Curve </vt:lpstr>
      <vt:lpstr>Figure 6 Shift in the AD Curve from Autonomous Monetary Policy Tightening</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Elham Saeidinezhad</cp:lastModifiedBy>
  <cp:revision>458</cp:revision>
  <dcterms:created xsi:type="dcterms:W3CDTF">2014-07-14T20:04:21Z</dcterms:created>
  <dcterms:modified xsi:type="dcterms:W3CDTF">2019-02-08T17:29:59Z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