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81" r:id="rId2"/>
    <p:sldId id="260" r:id="rId3"/>
    <p:sldId id="261" r:id="rId4"/>
    <p:sldId id="285" r:id="rId5"/>
    <p:sldId id="262" r:id="rId6"/>
    <p:sldId id="286" r:id="rId7"/>
    <p:sldId id="263" r:id="rId8"/>
    <p:sldId id="264" r:id="rId9"/>
    <p:sldId id="287" r:id="rId10"/>
    <p:sldId id="288" r:id="rId11"/>
    <p:sldId id="297" r:id="rId12"/>
    <p:sldId id="307" r:id="rId13"/>
    <p:sldId id="314" r:id="rId14"/>
    <p:sldId id="298" r:id="rId15"/>
    <p:sldId id="315" r:id="rId16"/>
    <p:sldId id="308" r:id="rId17"/>
    <p:sldId id="300" r:id="rId18"/>
    <p:sldId id="299" r:id="rId19"/>
    <p:sldId id="301" r:id="rId20"/>
    <p:sldId id="302" r:id="rId21"/>
    <p:sldId id="313" r:id="rId22"/>
    <p:sldId id="309" r:id="rId23"/>
    <p:sldId id="303" r:id="rId24"/>
    <p:sldId id="304" r:id="rId25"/>
    <p:sldId id="310" r:id="rId26"/>
    <p:sldId id="305" r:id="rId27"/>
    <p:sldId id="311" r:id="rId28"/>
    <p:sldId id="306" r:id="rId29"/>
    <p:sldId id="266" r:id="rId30"/>
    <p:sldId id="267" r:id="rId31"/>
    <p:sldId id="319" r:id="rId32"/>
    <p:sldId id="320" r:id="rId33"/>
    <p:sldId id="321" r:id="rId34"/>
    <p:sldId id="322" r:id="rId35"/>
    <p:sldId id="323" r:id="rId36"/>
    <p:sldId id="324" r:id="rId37"/>
    <p:sldId id="325" r:id="rId38"/>
    <p:sldId id="326" r:id="rId39"/>
    <p:sldId id="317" r:id="rId40"/>
    <p:sldId id="316" r:id="rId41"/>
    <p:sldId id="318" r:id="rId42"/>
    <p:sldId id="289" r:id="rId43"/>
    <p:sldId id="296" r:id="rId44"/>
    <p:sldId id="290" r:id="rId45"/>
    <p:sldId id="268" r:id="rId46"/>
    <p:sldId id="291" r:id="rId47"/>
    <p:sldId id="269" r:id="rId48"/>
    <p:sldId id="312" r:id="rId49"/>
    <p:sldId id="279" r:id="rId50"/>
    <p:sldId id="292" r:id="rId51"/>
    <p:sldId id="270" r:id="rId52"/>
    <p:sldId id="272" r:id="rId53"/>
    <p:sldId id="271" r:id="rId54"/>
    <p:sldId id="273" r:id="rId55"/>
    <p:sldId id="293" r:id="rId56"/>
    <p:sldId id="295" r:id="rId57"/>
    <p:sldId id="275" r:id="rId58"/>
    <p:sldId id="294" r:id="rId59"/>
    <p:sldId id="276" r:id="rId60"/>
    <p:sldId id="328" r:id="rId61"/>
    <p:sldId id="329" r:id="rId62"/>
    <p:sldId id="278" r:id="rId63"/>
    <p:sldId id="280" r:id="rId64"/>
    <p:sldId id="327" r:id="rId65"/>
    <p:sldId id="282" r:id="rId66"/>
    <p:sldId id="283" r:id="rId67"/>
    <p:sldId id="331" r:id="rId68"/>
    <p:sldId id="330" r:id="rId69"/>
    <p:sldId id="284" r:id="rId70"/>
    <p:sldId id="25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3"/>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257" autoAdjust="0"/>
  </p:normalViewPr>
  <p:slideViewPr>
    <p:cSldViewPr>
      <p:cViewPr varScale="1">
        <p:scale>
          <a:sx n="111" d="100"/>
          <a:sy n="111" d="100"/>
        </p:scale>
        <p:origin x="1038" y="114"/>
      </p:cViewPr>
      <p:guideLst>
        <p:guide orient="horz" pos="2160"/>
        <p:guide pos="2880"/>
      </p:guideLst>
    </p:cSldViewPr>
  </p:slideViewPr>
  <p:outlineViewPr>
    <p:cViewPr>
      <p:scale>
        <a:sx n="33" d="100"/>
        <a:sy n="33" d="100"/>
      </p:scale>
      <p:origin x="0" y="10626"/>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B5D2F-E29B-4662-8C0E-1052348E08D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E1A6A51-4F4D-4E6A-9B95-F4689333A16B}">
      <dgm:prSet phldrT="[Text]"/>
      <dgm:spPr/>
      <dgm:t>
        <a:bodyPr/>
        <a:lstStyle/>
        <a:p>
          <a:r>
            <a:rPr lang="en-US" dirty="0"/>
            <a:t>Today 0</a:t>
          </a:r>
        </a:p>
      </dgm:t>
    </dgm:pt>
    <dgm:pt modelId="{2088A46B-EFF9-49F6-8CEB-9EBAF6AE26A3}" type="parTrans" cxnId="{0C36B231-65FD-4AF7-981C-B034CDCEA22E}">
      <dgm:prSet/>
      <dgm:spPr/>
      <dgm:t>
        <a:bodyPr/>
        <a:lstStyle/>
        <a:p>
          <a:endParaRPr lang="en-US"/>
        </a:p>
      </dgm:t>
    </dgm:pt>
    <dgm:pt modelId="{8D68BF30-943C-4CAA-9118-97E59596E220}" type="sibTrans" cxnId="{0C36B231-65FD-4AF7-981C-B034CDCEA22E}">
      <dgm:prSet/>
      <dgm:spPr/>
      <dgm:t>
        <a:bodyPr/>
        <a:lstStyle/>
        <a:p>
          <a:endParaRPr lang="en-US"/>
        </a:p>
      </dgm:t>
    </dgm:pt>
    <dgm:pt modelId="{A485940F-47C4-4C9B-9A20-7C23FF59DAE9}">
      <dgm:prSet phldrT="[Text]"/>
      <dgm:spPr/>
      <dgm:t>
        <a:bodyPr/>
        <a:lstStyle/>
        <a:p>
          <a:r>
            <a:rPr lang="en-US" dirty="0"/>
            <a:t>Year 1</a:t>
          </a:r>
        </a:p>
      </dgm:t>
    </dgm:pt>
    <dgm:pt modelId="{4AC1FABF-20C9-479E-A28D-CA83D3855E8D}" type="parTrans" cxnId="{06292B6C-ACDA-41F6-85FF-DAE57F615B17}">
      <dgm:prSet/>
      <dgm:spPr/>
      <dgm:t>
        <a:bodyPr/>
        <a:lstStyle/>
        <a:p>
          <a:endParaRPr lang="en-US"/>
        </a:p>
      </dgm:t>
    </dgm:pt>
    <dgm:pt modelId="{278E09E2-C650-43FD-86C4-E58CEFCD3F59}" type="sibTrans" cxnId="{06292B6C-ACDA-41F6-85FF-DAE57F615B17}">
      <dgm:prSet/>
      <dgm:spPr/>
      <dgm:t>
        <a:bodyPr/>
        <a:lstStyle/>
        <a:p>
          <a:endParaRPr lang="en-US"/>
        </a:p>
      </dgm:t>
    </dgm:pt>
    <dgm:pt modelId="{D50C067F-BA84-41F2-9652-17A7D2FE0A25}">
      <dgm:prSet phldrT="[Text]"/>
      <dgm:spPr/>
      <dgm:t>
        <a:bodyPr/>
        <a:lstStyle/>
        <a:p>
          <a:r>
            <a:rPr lang="en-US" dirty="0"/>
            <a:t>Year 2</a:t>
          </a:r>
        </a:p>
      </dgm:t>
    </dgm:pt>
    <dgm:pt modelId="{A59D6AE8-7233-44DC-A372-34CE999DE4B6}" type="parTrans" cxnId="{E5606534-6D90-43F0-9B11-C6167B9AC67C}">
      <dgm:prSet/>
      <dgm:spPr/>
      <dgm:t>
        <a:bodyPr/>
        <a:lstStyle/>
        <a:p>
          <a:endParaRPr lang="en-US"/>
        </a:p>
      </dgm:t>
    </dgm:pt>
    <dgm:pt modelId="{E77CE011-A3E5-45DD-A484-D9C11BC7F710}" type="sibTrans" cxnId="{E5606534-6D90-43F0-9B11-C6167B9AC67C}">
      <dgm:prSet/>
      <dgm:spPr/>
      <dgm:t>
        <a:bodyPr/>
        <a:lstStyle/>
        <a:p>
          <a:endParaRPr lang="en-US"/>
        </a:p>
      </dgm:t>
    </dgm:pt>
    <dgm:pt modelId="{AFCE8B34-E192-483C-A1A3-639FEB72C090}">
      <dgm:prSet phldrT="[Text]"/>
      <dgm:spPr/>
      <dgm:t>
        <a:bodyPr/>
        <a:lstStyle/>
        <a:p>
          <a:r>
            <a:rPr lang="en-US" dirty="0"/>
            <a:t>Year 3</a:t>
          </a:r>
        </a:p>
      </dgm:t>
    </dgm:pt>
    <dgm:pt modelId="{B9B66BC2-57C2-44C6-ADD9-7D27F1D572D2}" type="parTrans" cxnId="{FFE3319D-F967-4129-A20F-C026D46D52A9}">
      <dgm:prSet/>
      <dgm:spPr/>
      <dgm:t>
        <a:bodyPr/>
        <a:lstStyle/>
        <a:p>
          <a:endParaRPr lang="en-US"/>
        </a:p>
      </dgm:t>
    </dgm:pt>
    <dgm:pt modelId="{3E10A0AE-2767-4CD4-A062-EE5ED127FEAA}" type="sibTrans" cxnId="{FFE3319D-F967-4129-A20F-C026D46D52A9}">
      <dgm:prSet/>
      <dgm:spPr/>
      <dgm:t>
        <a:bodyPr/>
        <a:lstStyle/>
        <a:p>
          <a:endParaRPr lang="en-US"/>
        </a:p>
      </dgm:t>
    </dgm:pt>
    <dgm:pt modelId="{56EC845B-80DF-4232-8430-D59AD4708132}">
      <dgm:prSet phldrT="[Text]"/>
      <dgm:spPr/>
      <dgm:t>
        <a:bodyPr/>
        <a:lstStyle/>
        <a:p>
          <a:r>
            <a:rPr lang="en-US" dirty="0"/>
            <a:t>..</a:t>
          </a:r>
        </a:p>
      </dgm:t>
    </dgm:pt>
    <dgm:pt modelId="{A9FD55B4-B5C9-4F1C-8E2D-80405C343CC2}" type="parTrans" cxnId="{D1A12841-CF35-48E0-87A1-EB6B1EDD6F1B}">
      <dgm:prSet/>
      <dgm:spPr/>
      <dgm:t>
        <a:bodyPr/>
        <a:lstStyle/>
        <a:p>
          <a:endParaRPr lang="en-US"/>
        </a:p>
      </dgm:t>
    </dgm:pt>
    <dgm:pt modelId="{8E9762F3-D2EB-4C7B-BF36-C6ECE17BDAD8}" type="sibTrans" cxnId="{D1A12841-CF35-48E0-87A1-EB6B1EDD6F1B}">
      <dgm:prSet/>
      <dgm:spPr/>
      <dgm:t>
        <a:bodyPr/>
        <a:lstStyle/>
        <a:p>
          <a:endParaRPr lang="en-US"/>
        </a:p>
      </dgm:t>
    </dgm:pt>
    <dgm:pt modelId="{18BE3B97-F934-4306-A3FE-D49E1A5D6B7E}">
      <dgm:prSet phldrT="[Text]"/>
      <dgm:spPr/>
      <dgm:t>
        <a:bodyPr/>
        <a:lstStyle/>
        <a:p>
          <a:r>
            <a:rPr lang="en-US" dirty="0"/>
            <a:t>..</a:t>
          </a:r>
        </a:p>
      </dgm:t>
    </dgm:pt>
    <dgm:pt modelId="{4742C9B7-DF0B-4EDE-8946-ED90615529C1}" type="parTrans" cxnId="{405FABF8-FE1D-4E08-95CB-631EFB8A8549}">
      <dgm:prSet/>
      <dgm:spPr/>
      <dgm:t>
        <a:bodyPr/>
        <a:lstStyle/>
        <a:p>
          <a:endParaRPr lang="en-US"/>
        </a:p>
      </dgm:t>
    </dgm:pt>
    <dgm:pt modelId="{E73FB5E5-6304-44CD-8DE0-EF3516A8751D}" type="sibTrans" cxnId="{405FABF8-FE1D-4E08-95CB-631EFB8A8549}">
      <dgm:prSet/>
      <dgm:spPr/>
      <dgm:t>
        <a:bodyPr/>
        <a:lstStyle/>
        <a:p>
          <a:endParaRPr lang="en-US"/>
        </a:p>
      </dgm:t>
    </dgm:pt>
    <dgm:pt modelId="{9E19564E-D837-4746-81E9-9E7024E0F564}">
      <dgm:prSet phldrT="[Text]"/>
      <dgm:spPr/>
      <dgm:t>
        <a:bodyPr/>
        <a:lstStyle/>
        <a:p>
          <a:r>
            <a:rPr lang="en-US" dirty="0"/>
            <a:t>Year n</a:t>
          </a:r>
        </a:p>
      </dgm:t>
    </dgm:pt>
    <dgm:pt modelId="{133B7D82-3BDD-4873-AADA-44713BCFC262}" type="parTrans" cxnId="{6C618EB2-469D-4622-9DAE-1A490C261327}">
      <dgm:prSet/>
      <dgm:spPr/>
      <dgm:t>
        <a:bodyPr/>
        <a:lstStyle/>
        <a:p>
          <a:endParaRPr lang="en-US"/>
        </a:p>
      </dgm:t>
    </dgm:pt>
    <dgm:pt modelId="{161F6FB4-8B5D-4368-A1C2-EC837E9D426A}" type="sibTrans" cxnId="{6C618EB2-469D-4622-9DAE-1A490C261327}">
      <dgm:prSet/>
      <dgm:spPr/>
      <dgm:t>
        <a:bodyPr/>
        <a:lstStyle/>
        <a:p>
          <a:endParaRPr lang="en-US"/>
        </a:p>
      </dgm:t>
    </dgm:pt>
    <dgm:pt modelId="{7BBCB671-E1CA-425B-9807-FED9F99143A0}" type="pres">
      <dgm:prSet presAssocID="{907B5D2F-E29B-4662-8C0E-1052348E08D2}" presName="Name0" presStyleCnt="0">
        <dgm:presLayoutVars>
          <dgm:dir/>
          <dgm:resizeHandles val="exact"/>
        </dgm:presLayoutVars>
      </dgm:prSet>
      <dgm:spPr/>
      <dgm:t>
        <a:bodyPr/>
        <a:lstStyle/>
        <a:p>
          <a:endParaRPr lang="en-US"/>
        </a:p>
      </dgm:t>
    </dgm:pt>
    <dgm:pt modelId="{E7EA1492-05AD-40EF-A2CD-78C04BA2DCC1}" type="pres">
      <dgm:prSet presAssocID="{907B5D2F-E29B-4662-8C0E-1052348E08D2}" presName="arrow" presStyleLbl="bgShp" presStyleIdx="0" presStyleCnt="1"/>
      <dgm:spPr/>
    </dgm:pt>
    <dgm:pt modelId="{E0B9A87C-94F0-4063-A2A5-DF26A7B4EEE2}" type="pres">
      <dgm:prSet presAssocID="{907B5D2F-E29B-4662-8C0E-1052348E08D2}" presName="points" presStyleCnt="0"/>
      <dgm:spPr/>
    </dgm:pt>
    <dgm:pt modelId="{323A742F-ED5B-456A-9DCF-621FC72622C2}" type="pres">
      <dgm:prSet presAssocID="{1E1A6A51-4F4D-4E6A-9B95-F4689333A16B}" presName="compositeA" presStyleCnt="0"/>
      <dgm:spPr/>
    </dgm:pt>
    <dgm:pt modelId="{BC1D8B18-8376-4940-BA89-E7FA0CA4D42D}" type="pres">
      <dgm:prSet presAssocID="{1E1A6A51-4F4D-4E6A-9B95-F4689333A16B}" presName="textA" presStyleLbl="revTx" presStyleIdx="0" presStyleCnt="7" custScaleX="125371" custScaleY="95946">
        <dgm:presLayoutVars>
          <dgm:bulletEnabled val="1"/>
        </dgm:presLayoutVars>
      </dgm:prSet>
      <dgm:spPr/>
      <dgm:t>
        <a:bodyPr/>
        <a:lstStyle/>
        <a:p>
          <a:endParaRPr lang="en-US"/>
        </a:p>
      </dgm:t>
    </dgm:pt>
    <dgm:pt modelId="{68ED9426-B01E-442C-99D5-6BE5DE424398}" type="pres">
      <dgm:prSet presAssocID="{1E1A6A51-4F4D-4E6A-9B95-F4689333A16B}" presName="circleA" presStyleLbl="node1" presStyleIdx="0" presStyleCnt="7" custLinFactNeighborX="19312">
        <dgm:style>
          <a:lnRef idx="2">
            <a:schemeClr val="dk1"/>
          </a:lnRef>
          <a:fillRef idx="1">
            <a:schemeClr val="lt1"/>
          </a:fillRef>
          <a:effectRef idx="0">
            <a:schemeClr val="dk1"/>
          </a:effectRef>
          <a:fontRef idx="minor">
            <a:schemeClr val="dk1"/>
          </a:fontRef>
        </dgm:style>
      </dgm:prSet>
      <dgm:spPr/>
    </dgm:pt>
    <dgm:pt modelId="{E9B642DC-72D0-470E-BDD6-236FCBB5E9E2}" type="pres">
      <dgm:prSet presAssocID="{1E1A6A51-4F4D-4E6A-9B95-F4689333A16B}" presName="spaceA" presStyleCnt="0"/>
      <dgm:spPr/>
    </dgm:pt>
    <dgm:pt modelId="{C5530762-8D74-47E9-AD9E-2B7B75B50E87}" type="pres">
      <dgm:prSet presAssocID="{8D68BF30-943C-4CAA-9118-97E59596E220}" presName="space" presStyleCnt="0"/>
      <dgm:spPr/>
    </dgm:pt>
    <dgm:pt modelId="{B4105EB3-1B9C-43C7-B332-26F26404F178}" type="pres">
      <dgm:prSet presAssocID="{A485940F-47C4-4C9B-9A20-7C23FF59DAE9}" presName="compositeB" presStyleCnt="0"/>
      <dgm:spPr/>
    </dgm:pt>
    <dgm:pt modelId="{E21F0E08-7A9B-4EEB-A104-85C0F7A689E7}" type="pres">
      <dgm:prSet presAssocID="{A485940F-47C4-4C9B-9A20-7C23FF59DAE9}" presName="textB" presStyleLbl="revTx" presStyleIdx="1" presStyleCnt="7" custScaleX="130927" custScaleY="91864" custLinFactY="-20910" custLinFactNeighborX="-775" custLinFactNeighborY="-100000">
        <dgm:presLayoutVars>
          <dgm:bulletEnabled val="1"/>
        </dgm:presLayoutVars>
      </dgm:prSet>
      <dgm:spPr/>
      <dgm:t>
        <a:bodyPr/>
        <a:lstStyle/>
        <a:p>
          <a:endParaRPr lang="en-US"/>
        </a:p>
      </dgm:t>
    </dgm:pt>
    <dgm:pt modelId="{1B5471B4-72F9-4EDE-9C53-5D00DAA54135}" type="pres">
      <dgm:prSet presAssocID="{A485940F-47C4-4C9B-9A20-7C23FF59DAE9}" presName="circleB" presStyleLbl="node1" presStyleIdx="1" presStyleCnt="7"/>
      <dgm:spPr/>
    </dgm:pt>
    <dgm:pt modelId="{C7B79F87-CB4C-4B09-BC95-7DA203262E33}" type="pres">
      <dgm:prSet presAssocID="{A485940F-47C4-4C9B-9A20-7C23FF59DAE9}" presName="spaceB" presStyleCnt="0"/>
      <dgm:spPr/>
    </dgm:pt>
    <dgm:pt modelId="{1A19EF43-B331-45B9-9794-BE96A8E8BD8A}" type="pres">
      <dgm:prSet presAssocID="{278E09E2-C650-43FD-86C4-E58CEFCD3F59}" presName="space" presStyleCnt="0"/>
      <dgm:spPr/>
    </dgm:pt>
    <dgm:pt modelId="{CBB31AB1-DC79-4C9A-B691-180564CB7762}" type="pres">
      <dgm:prSet presAssocID="{D50C067F-BA84-41F2-9652-17A7D2FE0A25}" presName="compositeA" presStyleCnt="0"/>
      <dgm:spPr/>
    </dgm:pt>
    <dgm:pt modelId="{A2197AC5-AF50-4E49-994C-2BA7BA3D05AB}" type="pres">
      <dgm:prSet presAssocID="{D50C067F-BA84-41F2-9652-17A7D2FE0A25}" presName="textA" presStyleLbl="revTx" presStyleIdx="2" presStyleCnt="7" custScaleX="115361" custScaleY="104752">
        <dgm:presLayoutVars>
          <dgm:bulletEnabled val="1"/>
        </dgm:presLayoutVars>
      </dgm:prSet>
      <dgm:spPr/>
      <dgm:t>
        <a:bodyPr/>
        <a:lstStyle/>
        <a:p>
          <a:endParaRPr lang="en-US"/>
        </a:p>
      </dgm:t>
    </dgm:pt>
    <dgm:pt modelId="{8DE7F1B4-B55B-4259-B3F6-B6A13D470BA5}" type="pres">
      <dgm:prSet presAssocID="{D50C067F-BA84-41F2-9652-17A7D2FE0A25}" presName="circleA" presStyleLbl="node1" presStyleIdx="2" presStyleCnt="7"/>
      <dgm:spPr/>
    </dgm:pt>
    <dgm:pt modelId="{B6D5EA9A-4F9B-43AB-8FA4-DC46B8205B55}" type="pres">
      <dgm:prSet presAssocID="{D50C067F-BA84-41F2-9652-17A7D2FE0A25}" presName="spaceA" presStyleCnt="0"/>
      <dgm:spPr/>
    </dgm:pt>
    <dgm:pt modelId="{0034AB3C-F42E-4FCF-9B9F-43A080CAF4D1}" type="pres">
      <dgm:prSet presAssocID="{E77CE011-A3E5-45DD-A484-D9C11BC7F710}" presName="space" presStyleCnt="0"/>
      <dgm:spPr/>
    </dgm:pt>
    <dgm:pt modelId="{A28838C1-5C46-45A3-8A7F-8047A76A24DD}" type="pres">
      <dgm:prSet presAssocID="{AFCE8B34-E192-483C-A1A3-639FEB72C090}" presName="compositeB" presStyleCnt="0"/>
      <dgm:spPr/>
    </dgm:pt>
    <dgm:pt modelId="{561ED17E-987F-4203-9303-BE204649B26F}" type="pres">
      <dgm:prSet presAssocID="{AFCE8B34-E192-483C-A1A3-639FEB72C090}" presName="textB" presStyleLbl="revTx" presStyleIdx="3" presStyleCnt="7" custScaleX="159632" custScaleY="97104" custLinFactY="-13395" custLinFactNeighborX="-443" custLinFactNeighborY="-100000">
        <dgm:presLayoutVars>
          <dgm:bulletEnabled val="1"/>
        </dgm:presLayoutVars>
      </dgm:prSet>
      <dgm:spPr/>
      <dgm:t>
        <a:bodyPr/>
        <a:lstStyle/>
        <a:p>
          <a:endParaRPr lang="en-US"/>
        </a:p>
      </dgm:t>
    </dgm:pt>
    <dgm:pt modelId="{1F642403-A59B-49A8-A472-2CE3276EFF3B}" type="pres">
      <dgm:prSet presAssocID="{AFCE8B34-E192-483C-A1A3-639FEB72C090}" presName="circleB" presStyleLbl="node1" presStyleIdx="3" presStyleCnt="7"/>
      <dgm:spPr/>
    </dgm:pt>
    <dgm:pt modelId="{2660A0D2-E3F2-40CF-A5FC-304F86FA9FC8}" type="pres">
      <dgm:prSet presAssocID="{AFCE8B34-E192-483C-A1A3-639FEB72C090}" presName="spaceB" presStyleCnt="0"/>
      <dgm:spPr/>
    </dgm:pt>
    <dgm:pt modelId="{A84FAC84-54E3-4B60-83F8-F8914B00748D}" type="pres">
      <dgm:prSet presAssocID="{3E10A0AE-2767-4CD4-A062-EE5ED127FEAA}" presName="space" presStyleCnt="0"/>
      <dgm:spPr/>
    </dgm:pt>
    <dgm:pt modelId="{DECC8434-2A80-4EE5-AAFA-F7729F249BAE}" type="pres">
      <dgm:prSet presAssocID="{56EC845B-80DF-4232-8430-D59AD4708132}" presName="compositeA" presStyleCnt="0"/>
      <dgm:spPr/>
    </dgm:pt>
    <dgm:pt modelId="{8104788C-D805-4738-B9DA-D27C96125AF2}" type="pres">
      <dgm:prSet presAssocID="{56EC845B-80DF-4232-8430-D59AD4708132}" presName="textA" presStyleLbl="revTx" presStyleIdx="4" presStyleCnt="7">
        <dgm:presLayoutVars>
          <dgm:bulletEnabled val="1"/>
        </dgm:presLayoutVars>
      </dgm:prSet>
      <dgm:spPr/>
      <dgm:t>
        <a:bodyPr/>
        <a:lstStyle/>
        <a:p>
          <a:endParaRPr lang="en-US"/>
        </a:p>
      </dgm:t>
    </dgm:pt>
    <dgm:pt modelId="{348436A1-D574-4BF2-B055-85C06CD2FAA7}" type="pres">
      <dgm:prSet presAssocID="{56EC845B-80DF-4232-8430-D59AD4708132}" presName="circleA" presStyleLbl="node1" presStyleIdx="4" presStyleCnt="7"/>
      <dgm:spPr/>
    </dgm:pt>
    <dgm:pt modelId="{611017B9-16A6-4F47-BB97-52522F47F563}" type="pres">
      <dgm:prSet presAssocID="{56EC845B-80DF-4232-8430-D59AD4708132}" presName="spaceA" presStyleCnt="0"/>
      <dgm:spPr/>
    </dgm:pt>
    <dgm:pt modelId="{11CAAD27-B9F3-4635-AA00-48E91367EA83}" type="pres">
      <dgm:prSet presAssocID="{8E9762F3-D2EB-4C7B-BF36-C6ECE17BDAD8}" presName="space" presStyleCnt="0"/>
      <dgm:spPr/>
    </dgm:pt>
    <dgm:pt modelId="{632E3943-69B5-4C42-9817-2624F48242A0}" type="pres">
      <dgm:prSet presAssocID="{18BE3B97-F934-4306-A3FE-D49E1A5D6B7E}" presName="compositeB" presStyleCnt="0"/>
      <dgm:spPr/>
    </dgm:pt>
    <dgm:pt modelId="{DDE40919-BF69-4291-AA79-1673EDCB2D73}" type="pres">
      <dgm:prSet presAssocID="{18BE3B97-F934-4306-A3FE-D49E1A5D6B7E}" presName="textB" presStyleLbl="revTx" presStyleIdx="5" presStyleCnt="7">
        <dgm:presLayoutVars>
          <dgm:bulletEnabled val="1"/>
        </dgm:presLayoutVars>
      </dgm:prSet>
      <dgm:spPr/>
      <dgm:t>
        <a:bodyPr/>
        <a:lstStyle/>
        <a:p>
          <a:endParaRPr lang="en-US"/>
        </a:p>
      </dgm:t>
    </dgm:pt>
    <dgm:pt modelId="{BD39223E-B632-4B04-AD5F-18D3BE9B7D65}" type="pres">
      <dgm:prSet presAssocID="{18BE3B97-F934-4306-A3FE-D49E1A5D6B7E}" presName="circleB" presStyleLbl="node1" presStyleIdx="5" presStyleCnt="7"/>
      <dgm:spPr/>
    </dgm:pt>
    <dgm:pt modelId="{7EEEF434-EF67-408A-A6CA-ACD465B364BD}" type="pres">
      <dgm:prSet presAssocID="{18BE3B97-F934-4306-A3FE-D49E1A5D6B7E}" presName="spaceB" presStyleCnt="0"/>
      <dgm:spPr/>
    </dgm:pt>
    <dgm:pt modelId="{B0897CC5-58D9-41EC-B1E8-297843BF347D}" type="pres">
      <dgm:prSet presAssocID="{E73FB5E5-6304-44CD-8DE0-EF3516A8751D}" presName="space" presStyleCnt="0"/>
      <dgm:spPr/>
    </dgm:pt>
    <dgm:pt modelId="{8DD1C755-4601-4999-8E38-E6274D83E64F}" type="pres">
      <dgm:prSet presAssocID="{9E19564E-D837-4746-81E9-9E7024E0F564}" presName="compositeA" presStyleCnt="0"/>
      <dgm:spPr/>
    </dgm:pt>
    <dgm:pt modelId="{1A0B459F-16F4-42E3-863F-BEA44698E900}" type="pres">
      <dgm:prSet presAssocID="{9E19564E-D837-4746-81E9-9E7024E0F564}" presName="textA" presStyleLbl="revTx" presStyleIdx="6" presStyleCnt="7" custScaleX="130515" custScaleY="81755" custLinFactNeighborX="4605" custLinFactNeighborY="1315">
        <dgm:presLayoutVars>
          <dgm:bulletEnabled val="1"/>
        </dgm:presLayoutVars>
      </dgm:prSet>
      <dgm:spPr/>
      <dgm:t>
        <a:bodyPr/>
        <a:lstStyle/>
        <a:p>
          <a:endParaRPr lang="en-US"/>
        </a:p>
      </dgm:t>
    </dgm:pt>
    <dgm:pt modelId="{D3D6A6D3-07EA-411F-B863-FF59A147CDCE}" type="pres">
      <dgm:prSet presAssocID="{9E19564E-D837-4746-81E9-9E7024E0F564}" presName="circleA" presStyleLbl="node1" presStyleIdx="6" presStyleCnt="7"/>
      <dgm:spPr/>
    </dgm:pt>
    <dgm:pt modelId="{BA70268B-69C3-435C-A841-16F5F763D21D}" type="pres">
      <dgm:prSet presAssocID="{9E19564E-D837-4746-81E9-9E7024E0F564}" presName="spaceA" presStyleCnt="0"/>
      <dgm:spPr/>
    </dgm:pt>
  </dgm:ptLst>
  <dgm:cxnLst>
    <dgm:cxn modelId="{E5606534-6D90-43F0-9B11-C6167B9AC67C}" srcId="{907B5D2F-E29B-4662-8C0E-1052348E08D2}" destId="{D50C067F-BA84-41F2-9652-17A7D2FE0A25}" srcOrd="2" destOrd="0" parTransId="{A59D6AE8-7233-44DC-A372-34CE999DE4B6}" sibTransId="{E77CE011-A3E5-45DD-A484-D9C11BC7F710}"/>
    <dgm:cxn modelId="{1A4A17C3-1512-4E80-9282-3323D5499A72}" type="presOf" srcId="{18BE3B97-F934-4306-A3FE-D49E1A5D6B7E}" destId="{DDE40919-BF69-4291-AA79-1673EDCB2D73}" srcOrd="0" destOrd="0" presId="urn:microsoft.com/office/officeart/2005/8/layout/hProcess11"/>
    <dgm:cxn modelId="{0735FFBD-6686-4CA5-9E53-C5AF8D0D4AC0}" type="presOf" srcId="{A485940F-47C4-4C9B-9A20-7C23FF59DAE9}" destId="{E21F0E08-7A9B-4EEB-A104-85C0F7A689E7}" srcOrd="0" destOrd="0" presId="urn:microsoft.com/office/officeart/2005/8/layout/hProcess11"/>
    <dgm:cxn modelId="{06292B6C-ACDA-41F6-85FF-DAE57F615B17}" srcId="{907B5D2F-E29B-4662-8C0E-1052348E08D2}" destId="{A485940F-47C4-4C9B-9A20-7C23FF59DAE9}" srcOrd="1" destOrd="0" parTransId="{4AC1FABF-20C9-479E-A28D-CA83D3855E8D}" sibTransId="{278E09E2-C650-43FD-86C4-E58CEFCD3F59}"/>
    <dgm:cxn modelId="{E13607CE-66AA-4E70-907E-6D3F3506A243}" type="presOf" srcId="{56EC845B-80DF-4232-8430-D59AD4708132}" destId="{8104788C-D805-4738-B9DA-D27C96125AF2}" srcOrd="0" destOrd="0" presId="urn:microsoft.com/office/officeart/2005/8/layout/hProcess11"/>
    <dgm:cxn modelId="{405FABF8-FE1D-4E08-95CB-631EFB8A8549}" srcId="{907B5D2F-E29B-4662-8C0E-1052348E08D2}" destId="{18BE3B97-F934-4306-A3FE-D49E1A5D6B7E}" srcOrd="5" destOrd="0" parTransId="{4742C9B7-DF0B-4EDE-8946-ED90615529C1}" sibTransId="{E73FB5E5-6304-44CD-8DE0-EF3516A8751D}"/>
    <dgm:cxn modelId="{CA488BDD-E4FA-446B-BA04-69FE417B8245}" type="presOf" srcId="{D50C067F-BA84-41F2-9652-17A7D2FE0A25}" destId="{A2197AC5-AF50-4E49-994C-2BA7BA3D05AB}" srcOrd="0" destOrd="0" presId="urn:microsoft.com/office/officeart/2005/8/layout/hProcess11"/>
    <dgm:cxn modelId="{0C36B231-65FD-4AF7-981C-B034CDCEA22E}" srcId="{907B5D2F-E29B-4662-8C0E-1052348E08D2}" destId="{1E1A6A51-4F4D-4E6A-9B95-F4689333A16B}" srcOrd="0" destOrd="0" parTransId="{2088A46B-EFF9-49F6-8CEB-9EBAF6AE26A3}" sibTransId="{8D68BF30-943C-4CAA-9118-97E59596E220}"/>
    <dgm:cxn modelId="{D1A12841-CF35-48E0-87A1-EB6B1EDD6F1B}" srcId="{907B5D2F-E29B-4662-8C0E-1052348E08D2}" destId="{56EC845B-80DF-4232-8430-D59AD4708132}" srcOrd="4" destOrd="0" parTransId="{A9FD55B4-B5C9-4F1C-8E2D-80405C343CC2}" sibTransId="{8E9762F3-D2EB-4C7B-BF36-C6ECE17BDAD8}"/>
    <dgm:cxn modelId="{7669466B-BD70-44B5-8C25-820649E1A9E5}" type="presOf" srcId="{9E19564E-D837-4746-81E9-9E7024E0F564}" destId="{1A0B459F-16F4-42E3-863F-BEA44698E900}" srcOrd="0" destOrd="0" presId="urn:microsoft.com/office/officeart/2005/8/layout/hProcess11"/>
    <dgm:cxn modelId="{838E076B-CDA7-4264-B9E7-6D3B0CE1E7D1}" type="presOf" srcId="{AFCE8B34-E192-483C-A1A3-639FEB72C090}" destId="{561ED17E-987F-4203-9303-BE204649B26F}" srcOrd="0" destOrd="0" presId="urn:microsoft.com/office/officeart/2005/8/layout/hProcess11"/>
    <dgm:cxn modelId="{FFE3319D-F967-4129-A20F-C026D46D52A9}" srcId="{907B5D2F-E29B-4662-8C0E-1052348E08D2}" destId="{AFCE8B34-E192-483C-A1A3-639FEB72C090}" srcOrd="3" destOrd="0" parTransId="{B9B66BC2-57C2-44C6-ADD9-7D27F1D572D2}" sibTransId="{3E10A0AE-2767-4CD4-A062-EE5ED127FEAA}"/>
    <dgm:cxn modelId="{6C618EB2-469D-4622-9DAE-1A490C261327}" srcId="{907B5D2F-E29B-4662-8C0E-1052348E08D2}" destId="{9E19564E-D837-4746-81E9-9E7024E0F564}" srcOrd="6" destOrd="0" parTransId="{133B7D82-3BDD-4873-AADA-44713BCFC262}" sibTransId="{161F6FB4-8B5D-4368-A1C2-EC837E9D426A}"/>
    <dgm:cxn modelId="{5B6D1363-DFC7-4BD1-B681-F8469BA3B029}" type="presOf" srcId="{907B5D2F-E29B-4662-8C0E-1052348E08D2}" destId="{7BBCB671-E1CA-425B-9807-FED9F99143A0}" srcOrd="0" destOrd="0" presId="urn:microsoft.com/office/officeart/2005/8/layout/hProcess11"/>
    <dgm:cxn modelId="{A8AC9482-ECD6-4865-B924-40968FAFBB18}" type="presOf" srcId="{1E1A6A51-4F4D-4E6A-9B95-F4689333A16B}" destId="{BC1D8B18-8376-4940-BA89-E7FA0CA4D42D}" srcOrd="0" destOrd="0" presId="urn:microsoft.com/office/officeart/2005/8/layout/hProcess11"/>
    <dgm:cxn modelId="{DB94CB94-8819-4D0B-A640-E83BF42716BC}" type="presParOf" srcId="{7BBCB671-E1CA-425B-9807-FED9F99143A0}" destId="{E7EA1492-05AD-40EF-A2CD-78C04BA2DCC1}" srcOrd="0" destOrd="0" presId="urn:microsoft.com/office/officeart/2005/8/layout/hProcess11"/>
    <dgm:cxn modelId="{B65491CA-6591-4AAA-9ECE-EC508018AE7A}" type="presParOf" srcId="{7BBCB671-E1CA-425B-9807-FED9F99143A0}" destId="{E0B9A87C-94F0-4063-A2A5-DF26A7B4EEE2}" srcOrd="1" destOrd="0" presId="urn:microsoft.com/office/officeart/2005/8/layout/hProcess11"/>
    <dgm:cxn modelId="{407AAB06-070C-4BD9-A0A1-33EC228D3E32}" type="presParOf" srcId="{E0B9A87C-94F0-4063-A2A5-DF26A7B4EEE2}" destId="{323A742F-ED5B-456A-9DCF-621FC72622C2}" srcOrd="0" destOrd="0" presId="urn:microsoft.com/office/officeart/2005/8/layout/hProcess11"/>
    <dgm:cxn modelId="{4CB0892A-D95C-4C58-BA71-CAC8FFD3E32C}" type="presParOf" srcId="{323A742F-ED5B-456A-9DCF-621FC72622C2}" destId="{BC1D8B18-8376-4940-BA89-E7FA0CA4D42D}" srcOrd="0" destOrd="0" presId="urn:microsoft.com/office/officeart/2005/8/layout/hProcess11"/>
    <dgm:cxn modelId="{6F558AE1-32A2-4862-B183-74C08F5120AC}" type="presParOf" srcId="{323A742F-ED5B-456A-9DCF-621FC72622C2}" destId="{68ED9426-B01E-442C-99D5-6BE5DE424398}" srcOrd="1" destOrd="0" presId="urn:microsoft.com/office/officeart/2005/8/layout/hProcess11"/>
    <dgm:cxn modelId="{9D6F2DC2-633B-4138-B380-EA8D5229C244}" type="presParOf" srcId="{323A742F-ED5B-456A-9DCF-621FC72622C2}" destId="{E9B642DC-72D0-470E-BDD6-236FCBB5E9E2}" srcOrd="2" destOrd="0" presId="urn:microsoft.com/office/officeart/2005/8/layout/hProcess11"/>
    <dgm:cxn modelId="{A076C855-A0A8-4BBF-A999-FA15EC5A386D}" type="presParOf" srcId="{E0B9A87C-94F0-4063-A2A5-DF26A7B4EEE2}" destId="{C5530762-8D74-47E9-AD9E-2B7B75B50E87}" srcOrd="1" destOrd="0" presId="urn:microsoft.com/office/officeart/2005/8/layout/hProcess11"/>
    <dgm:cxn modelId="{63F12B0E-F65D-4DA5-83C5-10292D0F96B4}" type="presParOf" srcId="{E0B9A87C-94F0-4063-A2A5-DF26A7B4EEE2}" destId="{B4105EB3-1B9C-43C7-B332-26F26404F178}" srcOrd="2" destOrd="0" presId="urn:microsoft.com/office/officeart/2005/8/layout/hProcess11"/>
    <dgm:cxn modelId="{A26FE84D-2764-43D4-8EF2-40D6E339EBE5}" type="presParOf" srcId="{B4105EB3-1B9C-43C7-B332-26F26404F178}" destId="{E21F0E08-7A9B-4EEB-A104-85C0F7A689E7}" srcOrd="0" destOrd="0" presId="urn:microsoft.com/office/officeart/2005/8/layout/hProcess11"/>
    <dgm:cxn modelId="{BAC37FA1-6559-4070-B4B8-4BB530A88278}" type="presParOf" srcId="{B4105EB3-1B9C-43C7-B332-26F26404F178}" destId="{1B5471B4-72F9-4EDE-9C53-5D00DAA54135}" srcOrd="1" destOrd="0" presId="urn:microsoft.com/office/officeart/2005/8/layout/hProcess11"/>
    <dgm:cxn modelId="{1A00EACA-A122-4787-BB9E-4377ACD02153}" type="presParOf" srcId="{B4105EB3-1B9C-43C7-B332-26F26404F178}" destId="{C7B79F87-CB4C-4B09-BC95-7DA203262E33}" srcOrd="2" destOrd="0" presId="urn:microsoft.com/office/officeart/2005/8/layout/hProcess11"/>
    <dgm:cxn modelId="{00A27591-275E-4C92-AAA3-67EB80706761}" type="presParOf" srcId="{E0B9A87C-94F0-4063-A2A5-DF26A7B4EEE2}" destId="{1A19EF43-B331-45B9-9794-BE96A8E8BD8A}" srcOrd="3" destOrd="0" presId="urn:microsoft.com/office/officeart/2005/8/layout/hProcess11"/>
    <dgm:cxn modelId="{32C69143-6047-4D8C-8717-F8FC597666EC}" type="presParOf" srcId="{E0B9A87C-94F0-4063-A2A5-DF26A7B4EEE2}" destId="{CBB31AB1-DC79-4C9A-B691-180564CB7762}" srcOrd="4" destOrd="0" presId="urn:microsoft.com/office/officeart/2005/8/layout/hProcess11"/>
    <dgm:cxn modelId="{D7398E3A-705D-4621-9B3E-CB42CE6D9C8B}" type="presParOf" srcId="{CBB31AB1-DC79-4C9A-B691-180564CB7762}" destId="{A2197AC5-AF50-4E49-994C-2BA7BA3D05AB}" srcOrd="0" destOrd="0" presId="urn:microsoft.com/office/officeart/2005/8/layout/hProcess11"/>
    <dgm:cxn modelId="{E092891B-4DC2-447E-846B-1AEB8217ECE2}" type="presParOf" srcId="{CBB31AB1-DC79-4C9A-B691-180564CB7762}" destId="{8DE7F1B4-B55B-4259-B3F6-B6A13D470BA5}" srcOrd="1" destOrd="0" presId="urn:microsoft.com/office/officeart/2005/8/layout/hProcess11"/>
    <dgm:cxn modelId="{0E913026-9D35-47FF-8114-12E645CA452E}" type="presParOf" srcId="{CBB31AB1-DC79-4C9A-B691-180564CB7762}" destId="{B6D5EA9A-4F9B-43AB-8FA4-DC46B8205B55}" srcOrd="2" destOrd="0" presId="urn:microsoft.com/office/officeart/2005/8/layout/hProcess11"/>
    <dgm:cxn modelId="{116D233C-C19D-4F5C-93D5-72D48A5DD45C}" type="presParOf" srcId="{E0B9A87C-94F0-4063-A2A5-DF26A7B4EEE2}" destId="{0034AB3C-F42E-4FCF-9B9F-43A080CAF4D1}" srcOrd="5" destOrd="0" presId="urn:microsoft.com/office/officeart/2005/8/layout/hProcess11"/>
    <dgm:cxn modelId="{1CEE5243-0932-452C-8D6C-13AC32461261}" type="presParOf" srcId="{E0B9A87C-94F0-4063-A2A5-DF26A7B4EEE2}" destId="{A28838C1-5C46-45A3-8A7F-8047A76A24DD}" srcOrd="6" destOrd="0" presId="urn:microsoft.com/office/officeart/2005/8/layout/hProcess11"/>
    <dgm:cxn modelId="{69489B33-2AF2-447B-9BF0-6AC3FB9949DF}" type="presParOf" srcId="{A28838C1-5C46-45A3-8A7F-8047A76A24DD}" destId="{561ED17E-987F-4203-9303-BE204649B26F}" srcOrd="0" destOrd="0" presId="urn:microsoft.com/office/officeart/2005/8/layout/hProcess11"/>
    <dgm:cxn modelId="{E7C75BF6-998D-4B96-B844-53E4C0B6D704}" type="presParOf" srcId="{A28838C1-5C46-45A3-8A7F-8047A76A24DD}" destId="{1F642403-A59B-49A8-A472-2CE3276EFF3B}" srcOrd="1" destOrd="0" presId="urn:microsoft.com/office/officeart/2005/8/layout/hProcess11"/>
    <dgm:cxn modelId="{740F17BD-E2CC-40B3-A157-0B1BCDBDD64A}" type="presParOf" srcId="{A28838C1-5C46-45A3-8A7F-8047A76A24DD}" destId="{2660A0D2-E3F2-40CF-A5FC-304F86FA9FC8}" srcOrd="2" destOrd="0" presId="urn:microsoft.com/office/officeart/2005/8/layout/hProcess11"/>
    <dgm:cxn modelId="{62576252-DAF5-4339-9519-66E77153D191}" type="presParOf" srcId="{E0B9A87C-94F0-4063-A2A5-DF26A7B4EEE2}" destId="{A84FAC84-54E3-4B60-83F8-F8914B00748D}" srcOrd="7" destOrd="0" presId="urn:microsoft.com/office/officeart/2005/8/layout/hProcess11"/>
    <dgm:cxn modelId="{1AA99976-9598-4D82-AB9C-8DA28CDE241D}" type="presParOf" srcId="{E0B9A87C-94F0-4063-A2A5-DF26A7B4EEE2}" destId="{DECC8434-2A80-4EE5-AAFA-F7729F249BAE}" srcOrd="8" destOrd="0" presId="urn:microsoft.com/office/officeart/2005/8/layout/hProcess11"/>
    <dgm:cxn modelId="{45FFC050-8A51-4FF4-9821-9543AAC1F797}" type="presParOf" srcId="{DECC8434-2A80-4EE5-AAFA-F7729F249BAE}" destId="{8104788C-D805-4738-B9DA-D27C96125AF2}" srcOrd="0" destOrd="0" presId="urn:microsoft.com/office/officeart/2005/8/layout/hProcess11"/>
    <dgm:cxn modelId="{BFE94F62-E9AF-46C1-8316-3EDAD24FE44B}" type="presParOf" srcId="{DECC8434-2A80-4EE5-AAFA-F7729F249BAE}" destId="{348436A1-D574-4BF2-B055-85C06CD2FAA7}" srcOrd="1" destOrd="0" presId="urn:microsoft.com/office/officeart/2005/8/layout/hProcess11"/>
    <dgm:cxn modelId="{08AB5766-F38F-4184-8793-18E2C034B559}" type="presParOf" srcId="{DECC8434-2A80-4EE5-AAFA-F7729F249BAE}" destId="{611017B9-16A6-4F47-BB97-52522F47F563}" srcOrd="2" destOrd="0" presId="urn:microsoft.com/office/officeart/2005/8/layout/hProcess11"/>
    <dgm:cxn modelId="{3261C768-5EDE-4E7C-8BA1-356E005E101B}" type="presParOf" srcId="{E0B9A87C-94F0-4063-A2A5-DF26A7B4EEE2}" destId="{11CAAD27-B9F3-4635-AA00-48E91367EA83}" srcOrd="9" destOrd="0" presId="urn:microsoft.com/office/officeart/2005/8/layout/hProcess11"/>
    <dgm:cxn modelId="{06A416A9-86DD-44A0-975F-16F63BBA32D1}" type="presParOf" srcId="{E0B9A87C-94F0-4063-A2A5-DF26A7B4EEE2}" destId="{632E3943-69B5-4C42-9817-2624F48242A0}" srcOrd="10" destOrd="0" presId="urn:microsoft.com/office/officeart/2005/8/layout/hProcess11"/>
    <dgm:cxn modelId="{34D513C3-9BFC-4C96-AE6B-1A02AFB441D7}" type="presParOf" srcId="{632E3943-69B5-4C42-9817-2624F48242A0}" destId="{DDE40919-BF69-4291-AA79-1673EDCB2D73}" srcOrd="0" destOrd="0" presId="urn:microsoft.com/office/officeart/2005/8/layout/hProcess11"/>
    <dgm:cxn modelId="{97515A19-C142-4FE5-8879-C1784B62CF53}" type="presParOf" srcId="{632E3943-69B5-4C42-9817-2624F48242A0}" destId="{BD39223E-B632-4B04-AD5F-18D3BE9B7D65}" srcOrd="1" destOrd="0" presId="urn:microsoft.com/office/officeart/2005/8/layout/hProcess11"/>
    <dgm:cxn modelId="{D7A7D2FA-282C-4F2A-B223-7D418237CC40}" type="presParOf" srcId="{632E3943-69B5-4C42-9817-2624F48242A0}" destId="{7EEEF434-EF67-408A-A6CA-ACD465B364BD}" srcOrd="2" destOrd="0" presId="urn:microsoft.com/office/officeart/2005/8/layout/hProcess11"/>
    <dgm:cxn modelId="{551CA7AE-6C7E-4B4D-8874-A745F4D8B576}" type="presParOf" srcId="{E0B9A87C-94F0-4063-A2A5-DF26A7B4EEE2}" destId="{B0897CC5-58D9-41EC-B1E8-297843BF347D}" srcOrd="11" destOrd="0" presId="urn:microsoft.com/office/officeart/2005/8/layout/hProcess11"/>
    <dgm:cxn modelId="{4F8531B0-2BEE-4DA2-9F2D-B682C9ACA60D}" type="presParOf" srcId="{E0B9A87C-94F0-4063-A2A5-DF26A7B4EEE2}" destId="{8DD1C755-4601-4999-8E38-E6274D83E64F}" srcOrd="12" destOrd="0" presId="urn:microsoft.com/office/officeart/2005/8/layout/hProcess11"/>
    <dgm:cxn modelId="{04840AC8-C366-4AA1-9818-B2BEC06C31C4}" type="presParOf" srcId="{8DD1C755-4601-4999-8E38-E6274D83E64F}" destId="{1A0B459F-16F4-42E3-863F-BEA44698E900}" srcOrd="0" destOrd="0" presId="urn:microsoft.com/office/officeart/2005/8/layout/hProcess11"/>
    <dgm:cxn modelId="{00D9351B-EE2C-4408-97E9-2DDB24696F75}" type="presParOf" srcId="{8DD1C755-4601-4999-8E38-E6274D83E64F}" destId="{D3D6A6D3-07EA-411F-B863-FF59A147CDCE}" srcOrd="1" destOrd="0" presId="urn:microsoft.com/office/officeart/2005/8/layout/hProcess11"/>
    <dgm:cxn modelId="{28AC6055-AF5D-43C1-BCEE-266428BF131C}" type="presParOf" srcId="{8DD1C755-4601-4999-8E38-E6274D83E64F}" destId="{BA70268B-69C3-435C-A841-16F5F763D21D}"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A1492-05AD-40EF-A2CD-78C04BA2DCC1}">
      <dsp:nvSpPr>
        <dsp:cNvPr id="0" name=""/>
        <dsp:cNvSpPr/>
      </dsp:nvSpPr>
      <dsp:spPr>
        <a:xfrm>
          <a:off x="0" y="563880"/>
          <a:ext cx="8382000" cy="7518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D8B18-8376-4940-BA89-E7FA0CA4D42D}">
      <dsp:nvSpPr>
        <dsp:cNvPr id="0" name=""/>
        <dsp:cNvSpPr/>
      </dsp:nvSpPr>
      <dsp:spPr>
        <a:xfrm>
          <a:off x="2403" y="7619"/>
          <a:ext cx="1059839" cy="72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t>Today 0</a:t>
          </a:r>
        </a:p>
      </dsp:txBody>
      <dsp:txXfrm>
        <a:off x="2403" y="7619"/>
        <a:ext cx="1059839" cy="721360"/>
      </dsp:txXfrm>
    </dsp:sp>
    <dsp:sp modelId="{68ED9426-B01E-442C-99D5-6BE5DE424398}">
      <dsp:nvSpPr>
        <dsp:cNvPr id="0" name=""/>
        <dsp:cNvSpPr/>
      </dsp:nvSpPr>
      <dsp:spPr>
        <a:xfrm>
          <a:off x="474642" y="838200"/>
          <a:ext cx="187960" cy="187960"/>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E21F0E08-7A9B-4EEB-A104-85C0F7A689E7}">
      <dsp:nvSpPr>
        <dsp:cNvPr id="0" name=""/>
        <dsp:cNvSpPr/>
      </dsp:nvSpPr>
      <dsp:spPr>
        <a:xfrm>
          <a:off x="1097959" y="264587"/>
          <a:ext cx="1106807" cy="69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Year 1</a:t>
          </a:r>
        </a:p>
      </dsp:txBody>
      <dsp:txXfrm>
        <a:off x="1097959" y="264587"/>
        <a:ext cx="1106807" cy="690670"/>
      </dsp:txXfrm>
    </dsp:sp>
    <dsp:sp modelId="{1B5471B4-72F9-4EDE-9C53-5D00DAA54135}">
      <dsp:nvSpPr>
        <dsp:cNvPr id="0" name=""/>
        <dsp:cNvSpPr/>
      </dsp:nvSpPr>
      <dsp:spPr>
        <a:xfrm>
          <a:off x="1563935" y="861112"/>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97AC5-AF50-4E49-994C-2BA7BA3D05AB}">
      <dsp:nvSpPr>
        <dsp:cNvPr id="0" name=""/>
        <dsp:cNvSpPr/>
      </dsp:nvSpPr>
      <dsp:spPr>
        <a:xfrm>
          <a:off x="2253586" y="-8931"/>
          <a:ext cx="975218" cy="787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t>Year 2</a:t>
          </a:r>
        </a:p>
      </dsp:txBody>
      <dsp:txXfrm>
        <a:off x="2253586" y="-8931"/>
        <a:ext cx="975218" cy="787567"/>
      </dsp:txXfrm>
    </dsp:sp>
    <dsp:sp modelId="{8DE7F1B4-B55B-4259-B3F6-B6A13D470BA5}">
      <dsp:nvSpPr>
        <dsp:cNvPr id="0" name=""/>
        <dsp:cNvSpPr/>
      </dsp:nvSpPr>
      <dsp:spPr>
        <a:xfrm>
          <a:off x="2647216" y="854751"/>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ED17E-987F-4203-9303-BE204649B26F}">
      <dsp:nvSpPr>
        <dsp:cNvPr id="0" name=""/>
        <dsp:cNvSpPr/>
      </dsp:nvSpPr>
      <dsp:spPr>
        <a:xfrm>
          <a:off x="3267328" y="291540"/>
          <a:ext cx="1349468" cy="73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Year 3</a:t>
          </a:r>
        </a:p>
      </dsp:txBody>
      <dsp:txXfrm>
        <a:off x="3267328" y="291540"/>
        <a:ext cx="1349468" cy="730066"/>
      </dsp:txXfrm>
    </dsp:sp>
    <dsp:sp modelId="{1F642403-A59B-49A8-A472-2CE3276EFF3B}">
      <dsp:nvSpPr>
        <dsp:cNvPr id="0" name=""/>
        <dsp:cNvSpPr/>
      </dsp:nvSpPr>
      <dsp:spPr>
        <a:xfrm>
          <a:off x="3851827" y="851263"/>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4788C-D805-4738-B9DA-D27C96125AF2}">
      <dsp:nvSpPr>
        <dsp:cNvPr id="0" name=""/>
        <dsp:cNvSpPr/>
      </dsp:nvSpPr>
      <dsp:spPr>
        <a:xfrm>
          <a:off x="4662810" y="0"/>
          <a:ext cx="845362" cy="75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t>..</a:t>
          </a:r>
        </a:p>
      </dsp:txBody>
      <dsp:txXfrm>
        <a:off x="4662810" y="0"/>
        <a:ext cx="845362" cy="751840"/>
      </dsp:txXfrm>
    </dsp:sp>
    <dsp:sp modelId="{348436A1-D574-4BF2-B055-85C06CD2FAA7}">
      <dsp:nvSpPr>
        <dsp:cNvPr id="0" name=""/>
        <dsp:cNvSpPr/>
      </dsp:nvSpPr>
      <dsp:spPr>
        <a:xfrm>
          <a:off x="4991511" y="845820"/>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40919-BF69-4291-AA79-1673EDCB2D73}">
      <dsp:nvSpPr>
        <dsp:cNvPr id="0" name=""/>
        <dsp:cNvSpPr/>
      </dsp:nvSpPr>
      <dsp:spPr>
        <a:xfrm>
          <a:off x="5550440" y="1127760"/>
          <a:ext cx="845362" cy="75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a:t>
          </a:r>
        </a:p>
      </dsp:txBody>
      <dsp:txXfrm>
        <a:off x="5550440" y="1127760"/>
        <a:ext cx="845362" cy="751840"/>
      </dsp:txXfrm>
    </dsp:sp>
    <dsp:sp modelId="{BD39223E-B632-4B04-AD5F-18D3BE9B7D65}">
      <dsp:nvSpPr>
        <dsp:cNvPr id="0" name=""/>
        <dsp:cNvSpPr/>
      </dsp:nvSpPr>
      <dsp:spPr>
        <a:xfrm>
          <a:off x="5879142" y="845820"/>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B459F-16F4-42E3-863F-BEA44698E900}">
      <dsp:nvSpPr>
        <dsp:cNvPr id="0" name=""/>
        <dsp:cNvSpPr/>
      </dsp:nvSpPr>
      <dsp:spPr>
        <a:xfrm>
          <a:off x="6477000" y="44179"/>
          <a:ext cx="1103324" cy="6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t>Year n</a:t>
          </a:r>
        </a:p>
      </dsp:txBody>
      <dsp:txXfrm>
        <a:off x="6477000" y="44179"/>
        <a:ext cx="1103324" cy="614666"/>
      </dsp:txXfrm>
    </dsp:sp>
    <dsp:sp modelId="{D3D6A6D3-07EA-411F-B863-FF59A147CDCE}">
      <dsp:nvSpPr>
        <dsp:cNvPr id="0" name=""/>
        <dsp:cNvSpPr/>
      </dsp:nvSpPr>
      <dsp:spPr>
        <a:xfrm>
          <a:off x="6895753" y="811526"/>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a:t>
            </a:r>
            <a:r>
              <a:rPr lang="en-IN" dirty="0" err="1"/>
              <a:t>Plugin</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70</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10/9/2019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10/9/2019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10/9/2019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10/9/2019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10/9/2019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5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bin"/><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3.wmf"/><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905000"/>
            <a:ext cx="3657600" cy="1142999"/>
          </a:xfrm>
        </p:spPr>
        <p:txBody>
          <a:bodyPr/>
          <a:lstStyle/>
          <a:p>
            <a:r>
              <a:rPr lang="en-US" altLang="en-US" dirty="0"/>
              <a:t>Chapter 4</a:t>
            </a:r>
            <a:endParaRPr lang="en-US" dirty="0"/>
          </a:p>
        </p:txBody>
      </p:sp>
      <p:sp>
        <p:nvSpPr>
          <p:cNvPr id="5" name="Text Placeholder 4"/>
          <p:cNvSpPr>
            <a:spLocks noGrp="1"/>
          </p:cNvSpPr>
          <p:nvPr>
            <p:ph type="body" sz="quarter" idx="15"/>
          </p:nvPr>
        </p:nvSpPr>
        <p:spPr/>
        <p:txBody>
          <a:bodyPr/>
          <a:lstStyle/>
          <a:p>
            <a:r>
              <a:rPr lang="en-US" dirty="0"/>
              <a:t>The Meaning of Interest Rates</a:t>
            </a:r>
          </a:p>
        </p:txBody>
      </p:sp>
      <p:pic>
        <p:nvPicPr>
          <p:cNvPr id="8"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126910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E947-0651-4943-A27E-9EE3D245A310}"/>
              </a:ext>
            </a:extLst>
          </p:cNvPr>
          <p:cNvSpPr>
            <a:spLocks noGrp="1"/>
          </p:cNvSpPr>
          <p:nvPr>
            <p:ph type="title"/>
          </p:nvPr>
        </p:nvSpPr>
        <p:spPr/>
        <p:txBody>
          <a:bodyPr/>
          <a:lstStyle/>
          <a:p>
            <a:r>
              <a:rPr lang="en-US" dirty="0"/>
              <a:t>Present Value</a:t>
            </a:r>
          </a:p>
        </p:txBody>
      </p:sp>
      <p:sp>
        <p:nvSpPr>
          <p:cNvPr id="3" name="Content Placeholder 2">
            <a:extLst>
              <a:ext uri="{FF2B5EF4-FFF2-40B4-BE49-F238E27FC236}">
                <a16:creationId xmlns:a16="http://schemas.microsoft.com/office/drawing/2014/main" id="{B0467FD2-A003-4136-B061-5FEE83913475}"/>
              </a:ext>
            </a:extLst>
          </p:cNvPr>
          <p:cNvSpPr>
            <a:spLocks noGrp="1"/>
          </p:cNvSpPr>
          <p:nvPr>
            <p:ph idx="1"/>
          </p:nvPr>
        </p:nvSpPr>
        <p:spPr/>
        <p:txBody>
          <a:bodyPr/>
          <a:lstStyle/>
          <a:p>
            <a:r>
              <a:rPr lang="en-US" sz="2000" dirty="0"/>
              <a:t>The concept of present value is the </a:t>
            </a:r>
            <a:r>
              <a:rPr lang="en-US" sz="2000" b="1" dirty="0">
                <a:solidFill>
                  <a:srgbClr val="FF0000"/>
                </a:solidFill>
              </a:rPr>
              <a:t>single important concept </a:t>
            </a:r>
            <a:r>
              <a:rPr lang="en-US" sz="2000" dirty="0"/>
              <a:t>in understanding the valuation of financial instruments:</a:t>
            </a:r>
          </a:p>
          <a:p>
            <a:pPr marL="0" indent="0">
              <a:buNone/>
            </a:pPr>
            <a:endParaRPr lang="en-US" sz="2000" dirty="0"/>
          </a:p>
          <a:p>
            <a:pPr lvl="1"/>
            <a:r>
              <a:rPr lang="en-US" sz="2000" dirty="0"/>
              <a:t> </a:t>
            </a:r>
            <a:r>
              <a:rPr lang="en-US" sz="2000" b="1" dirty="0"/>
              <a:t>Present</a:t>
            </a:r>
            <a:r>
              <a:rPr lang="en-US" sz="2000" dirty="0"/>
              <a:t> </a:t>
            </a:r>
            <a:r>
              <a:rPr lang="en-US" sz="2000" b="1" dirty="0"/>
              <a:t>value </a:t>
            </a:r>
            <a:r>
              <a:rPr lang="en-US" sz="2000" dirty="0"/>
              <a:t>is the value today </a:t>
            </a:r>
            <a:r>
              <a:rPr lang="en-US" sz="2000" i="1" dirty="0"/>
              <a:t>(in the present)</a:t>
            </a:r>
            <a:r>
              <a:rPr lang="en-US" sz="2000" dirty="0"/>
              <a:t> of a payment that is promised to be made in the future. </a:t>
            </a:r>
          </a:p>
          <a:p>
            <a:pPr lvl="2"/>
            <a:r>
              <a:rPr lang="en-US" sz="2000" dirty="0"/>
              <a:t>Put another way, present value is the amount that </a:t>
            </a:r>
            <a:r>
              <a:rPr lang="en-US" sz="2000" b="1" dirty="0"/>
              <a:t>must be invested today</a:t>
            </a:r>
            <a:r>
              <a:rPr lang="en-US" sz="2000" dirty="0"/>
              <a:t> in order to </a:t>
            </a:r>
            <a:r>
              <a:rPr lang="en-US" sz="2000" u="sng" dirty="0"/>
              <a:t>realize a specific amount </a:t>
            </a:r>
            <a:r>
              <a:rPr lang="en-US" sz="2000" dirty="0"/>
              <a:t>on a given future date. </a:t>
            </a:r>
          </a:p>
          <a:p>
            <a:endParaRPr lang="en-US" dirty="0"/>
          </a:p>
        </p:txBody>
      </p:sp>
      <p:pic>
        <p:nvPicPr>
          <p:cNvPr id="4" name="Picture 3">
            <a:extLst>
              <a:ext uri="{FF2B5EF4-FFF2-40B4-BE49-F238E27FC236}">
                <a16:creationId xmlns:a16="http://schemas.microsoft.com/office/drawing/2014/main" id="{6B6CE4BE-4C13-4697-A12C-EFF5A309EA14}"/>
              </a:ext>
            </a:extLst>
          </p:cNvPr>
          <p:cNvPicPr>
            <a:picLocks noChangeAspect="1"/>
          </p:cNvPicPr>
          <p:nvPr/>
        </p:nvPicPr>
        <p:blipFill>
          <a:blip r:embed="rId2"/>
          <a:stretch>
            <a:fillRect/>
          </a:stretch>
        </p:blipFill>
        <p:spPr>
          <a:xfrm>
            <a:off x="4800600" y="4343400"/>
            <a:ext cx="1866900" cy="11525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1013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9DEA-5B9F-4683-9255-4C121FF18929}"/>
              </a:ext>
            </a:extLst>
          </p:cNvPr>
          <p:cNvSpPr>
            <a:spLocks noGrp="1"/>
          </p:cNvSpPr>
          <p:nvPr>
            <p:ph type="title"/>
          </p:nvPr>
        </p:nvSpPr>
        <p:spPr/>
        <p:txBody>
          <a:bodyPr/>
          <a:lstStyle/>
          <a:p>
            <a:r>
              <a:rPr lang="en-US" dirty="0"/>
              <a:t>Some Important Points about Discounting </a:t>
            </a:r>
            <a:br>
              <a:rPr lang="en-US" dirty="0"/>
            </a:br>
            <a:r>
              <a:rPr lang="en-US" sz="2000" b="0" dirty="0"/>
              <a:t>(1 of 5)</a:t>
            </a:r>
          </a:p>
        </p:txBody>
      </p:sp>
      <p:sp>
        <p:nvSpPr>
          <p:cNvPr id="3" name="Content Placeholder 2">
            <a:extLst>
              <a:ext uri="{FF2B5EF4-FFF2-40B4-BE49-F238E27FC236}">
                <a16:creationId xmlns:a16="http://schemas.microsoft.com/office/drawing/2014/main" id="{99BDB4C3-2672-447E-8446-A929569102CC}"/>
              </a:ext>
            </a:extLst>
          </p:cNvPr>
          <p:cNvSpPr>
            <a:spLocks noGrp="1"/>
          </p:cNvSpPr>
          <p:nvPr>
            <p:ph idx="1"/>
          </p:nvPr>
        </p:nvSpPr>
        <p:spPr/>
        <p:txBody>
          <a:bodyPr/>
          <a:lstStyle/>
          <a:p>
            <a:pPr marL="457200" indent="-457200">
              <a:buFont typeface="+mj-lt"/>
              <a:buAutoNum type="arabicPeriod"/>
            </a:pPr>
            <a:endParaRPr lang="en-US" sz="2000" b="1" dirty="0"/>
          </a:p>
          <a:p>
            <a:pPr marL="457200" indent="-457200">
              <a:buAutoNum type="arabicPeriod"/>
            </a:pPr>
            <a:r>
              <a:rPr lang="en-US" sz="2000" b="1" dirty="0"/>
              <a:t>Present value is sometimes called “present discounted value.”</a:t>
            </a:r>
          </a:p>
          <a:p>
            <a:pPr marL="0" indent="0">
              <a:buNone/>
            </a:pPr>
            <a:endParaRPr lang="en-US" sz="2000" b="1" dirty="0"/>
          </a:p>
          <a:p>
            <a:pPr marL="944118" lvl="1" indent="-457200"/>
            <a:r>
              <a:rPr lang="en-US" sz="2000" dirty="0"/>
              <a:t> This terminology emphasizes that in </a:t>
            </a:r>
            <a:r>
              <a:rPr lang="en-US" sz="2000" u="sng" dirty="0"/>
              <a:t>converting</a:t>
            </a:r>
            <a:r>
              <a:rPr lang="en-US" sz="2000" dirty="0"/>
              <a:t> dollars received in the future into their equivalent value in dollars today, we are discounting, or </a:t>
            </a:r>
            <a:r>
              <a:rPr lang="en-US" sz="2000" u="sng" dirty="0"/>
              <a:t>reducing, the value of the future dollars</a:t>
            </a:r>
            <a:r>
              <a:rPr lang="en-US" sz="2000" dirty="0"/>
              <a:t>.</a:t>
            </a:r>
          </a:p>
          <a:p>
            <a:pPr marL="0" indent="0">
              <a:buNone/>
            </a:pPr>
            <a:endParaRPr lang="en-US" dirty="0"/>
          </a:p>
        </p:txBody>
      </p:sp>
    </p:spTree>
    <p:extLst>
      <p:ext uri="{BB962C8B-B14F-4D97-AF65-F5344CB8AC3E}">
        <p14:creationId xmlns:p14="http://schemas.microsoft.com/office/powerpoint/2010/main" val="64334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76AC-74CC-428D-BC99-42C08751727B}"/>
              </a:ext>
            </a:extLst>
          </p:cNvPr>
          <p:cNvSpPr>
            <a:spLocks noGrp="1"/>
          </p:cNvSpPr>
          <p:nvPr>
            <p:ph type="title"/>
          </p:nvPr>
        </p:nvSpPr>
        <p:spPr/>
        <p:txBody>
          <a:bodyPr/>
          <a:lstStyle/>
          <a:p>
            <a:r>
              <a:rPr lang="en-US" dirty="0"/>
              <a:t>Some Important Points about Discounting </a:t>
            </a:r>
            <a:br>
              <a:rPr lang="en-US" dirty="0"/>
            </a:br>
            <a:r>
              <a:rPr lang="en-US" sz="2000" b="0" dirty="0"/>
              <a:t>(2 of 5)</a:t>
            </a:r>
            <a:endParaRPr lang="en-US" dirty="0"/>
          </a:p>
        </p:txBody>
      </p:sp>
      <p:sp>
        <p:nvSpPr>
          <p:cNvPr id="3" name="Content Placeholder 2">
            <a:extLst>
              <a:ext uri="{FF2B5EF4-FFF2-40B4-BE49-F238E27FC236}">
                <a16:creationId xmlns:a16="http://schemas.microsoft.com/office/drawing/2014/main" id="{21114CB9-193C-4AF4-AB72-A7565496EE8E}"/>
              </a:ext>
            </a:extLst>
          </p:cNvPr>
          <p:cNvSpPr>
            <a:spLocks noGrp="1"/>
          </p:cNvSpPr>
          <p:nvPr>
            <p:ph idx="1"/>
          </p:nvPr>
        </p:nvSpPr>
        <p:spPr/>
        <p:txBody>
          <a:bodyPr/>
          <a:lstStyle/>
          <a:p>
            <a:pPr marL="0" indent="0">
              <a:buNone/>
            </a:pPr>
            <a:r>
              <a:rPr lang="en-US" b="1" dirty="0">
                <a:solidFill>
                  <a:schemeClr val="bg2"/>
                </a:solidFill>
              </a:rPr>
              <a:t>2.</a:t>
            </a:r>
            <a:r>
              <a:rPr lang="en-US" dirty="0">
                <a:solidFill>
                  <a:schemeClr val="bg2"/>
                </a:solidFill>
              </a:rPr>
              <a:t>  </a:t>
            </a:r>
            <a:r>
              <a:rPr lang="en-US" sz="2000" b="1" dirty="0"/>
              <a:t>The further in the future a payment is to be received, the smaller its present value. </a:t>
            </a:r>
          </a:p>
          <a:p>
            <a:pPr marL="0" indent="0">
              <a:buNone/>
            </a:pPr>
            <a:r>
              <a:rPr lang="en-US" sz="2000" dirty="0"/>
              <a:t>We can see that this point is true by examining the discounting formula:</a:t>
            </a:r>
          </a:p>
          <a:p>
            <a:endParaRPr lang="en-US" dirty="0"/>
          </a:p>
          <a:p>
            <a:endParaRPr lang="en-US" dirty="0"/>
          </a:p>
          <a:p>
            <a:endParaRPr lang="en-US" dirty="0"/>
          </a:p>
          <a:p>
            <a:pPr marL="0" indent="0">
              <a:buNone/>
            </a:pPr>
            <a:endParaRPr lang="en-US" sz="2000" i="1" dirty="0">
              <a:solidFill>
                <a:srgbClr val="FF0000"/>
              </a:solidFill>
            </a:endParaRPr>
          </a:p>
          <a:p>
            <a:pPr marL="0" indent="0">
              <a:buNone/>
            </a:pPr>
            <a:r>
              <a:rPr lang="en-US" sz="2000" i="1" dirty="0">
                <a:solidFill>
                  <a:srgbClr val="FF0000"/>
                </a:solidFill>
              </a:rPr>
              <a:t>At any fixed interest rate, an increase in the time until a payment is made reduces its present value.</a:t>
            </a:r>
          </a:p>
          <a:p>
            <a:endParaRPr lang="en-US" dirty="0"/>
          </a:p>
        </p:txBody>
      </p:sp>
      <p:pic>
        <p:nvPicPr>
          <p:cNvPr id="4" name="Picture 3">
            <a:extLst>
              <a:ext uri="{FF2B5EF4-FFF2-40B4-BE49-F238E27FC236}">
                <a16:creationId xmlns:a16="http://schemas.microsoft.com/office/drawing/2014/main" id="{CF926F10-521D-44E5-8C03-10D418591C81}"/>
              </a:ext>
            </a:extLst>
          </p:cNvPr>
          <p:cNvPicPr>
            <a:picLocks noChangeAspect="1"/>
          </p:cNvPicPr>
          <p:nvPr/>
        </p:nvPicPr>
        <p:blipFill>
          <a:blip r:embed="rId2"/>
          <a:stretch>
            <a:fillRect/>
          </a:stretch>
        </p:blipFill>
        <p:spPr>
          <a:xfrm>
            <a:off x="2675553" y="3200400"/>
            <a:ext cx="1866900" cy="1152525"/>
          </a:xfrm>
          <a:prstGeom prst="rect">
            <a:avLst/>
          </a:prstGeom>
        </p:spPr>
      </p:pic>
      <p:sp>
        <p:nvSpPr>
          <p:cNvPr id="5" name="Rectangle 4">
            <a:extLst>
              <a:ext uri="{FF2B5EF4-FFF2-40B4-BE49-F238E27FC236}">
                <a16:creationId xmlns:a16="http://schemas.microsoft.com/office/drawing/2014/main" id="{EEE50163-63F6-4BF2-9573-5D58840EA0C8}"/>
              </a:ext>
            </a:extLst>
          </p:cNvPr>
          <p:cNvSpPr/>
          <p:nvPr/>
        </p:nvSpPr>
        <p:spPr>
          <a:xfrm>
            <a:off x="4953000" y="3062073"/>
            <a:ext cx="2203580" cy="1815882"/>
          </a:xfrm>
          <a:prstGeom prst="rect">
            <a:avLst/>
          </a:prstGeom>
        </p:spPr>
        <p:txBody>
          <a:bodyPr wrap="square">
            <a:spAutoFit/>
          </a:bodyPr>
          <a:lstStyle/>
          <a:p>
            <a:r>
              <a:rPr lang="en-US" sz="1600" i="1" dirty="0"/>
              <a:t>The larger the value of n, the larger the value of the denominator in the fraction and the smaller the present value.</a:t>
            </a:r>
          </a:p>
        </p:txBody>
      </p:sp>
    </p:spTree>
    <p:extLst>
      <p:ext uri="{BB962C8B-B14F-4D97-AF65-F5344CB8AC3E}">
        <p14:creationId xmlns:p14="http://schemas.microsoft.com/office/powerpoint/2010/main" val="269509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7B22-4FAE-4578-9EBC-FE5F69BA366E}"/>
              </a:ext>
            </a:extLst>
          </p:cNvPr>
          <p:cNvSpPr>
            <a:spLocks noGrp="1"/>
          </p:cNvSpPr>
          <p:nvPr>
            <p:ph type="title"/>
          </p:nvPr>
        </p:nvSpPr>
        <p:spPr/>
        <p:txBody>
          <a:bodyPr/>
          <a:lstStyle/>
          <a:p>
            <a:r>
              <a:rPr lang="en-US" dirty="0"/>
              <a:t>Present Value of $100 at 5 Percent Interest</a:t>
            </a:r>
            <a:br>
              <a:rPr lang="en-US" dirty="0"/>
            </a:br>
            <a:endParaRPr lang="en-US" dirty="0"/>
          </a:p>
        </p:txBody>
      </p:sp>
      <p:pic>
        <p:nvPicPr>
          <p:cNvPr id="4" name="Content Placeholder 3">
            <a:extLst>
              <a:ext uri="{FF2B5EF4-FFF2-40B4-BE49-F238E27FC236}">
                <a16:creationId xmlns:a16="http://schemas.microsoft.com/office/drawing/2014/main" id="{87645623-7145-44B2-9674-15C36C0F88D7}"/>
              </a:ext>
            </a:extLst>
          </p:cNvPr>
          <p:cNvPicPr>
            <a:picLocks noGrp="1" noChangeAspect="1"/>
          </p:cNvPicPr>
          <p:nvPr>
            <p:ph idx="1"/>
          </p:nvPr>
        </p:nvPicPr>
        <p:blipFill>
          <a:blip r:embed="rId2"/>
          <a:stretch>
            <a:fillRect/>
          </a:stretch>
        </p:blipFill>
        <p:spPr>
          <a:xfrm>
            <a:off x="990467" y="1600200"/>
            <a:ext cx="7163066" cy="4525963"/>
          </a:xfrm>
          <a:prstGeom prst="rect">
            <a:avLst/>
          </a:prstGeom>
        </p:spPr>
      </p:pic>
    </p:spTree>
    <p:extLst>
      <p:ext uri="{BB962C8B-B14F-4D97-AF65-F5344CB8AC3E}">
        <p14:creationId xmlns:p14="http://schemas.microsoft.com/office/powerpoint/2010/main" val="230815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3777-9991-4ACB-8245-A7CAF42E5E6F}"/>
              </a:ext>
            </a:extLst>
          </p:cNvPr>
          <p:cNvSpPr>
            <a:spLocks noGrp="1"/>
          </p:cNvSpPr>
          <p:nvPr>
            <p:ph type="title"/>
          </p:nvPr>
        </p:nvSpPr>
        <p:spPr/>
        <p:txBody>
          <a:bodyPr/>
          <a:lstStyle/>
          <a:p>
            <a:r>
              <a:rPr lang="en-US" dirty="0"/>
              <a:t>Some Important Points about Discounting </a:t>
            </a:r>
            <a:br>
              <a:rPr lang="en-US" dirty="0"/>
            </a:br>
            <a:r>
              <a:rPr lang="en-US" sz="2000" b="0" dirty="0"/>
              <a:t>(3 of 5)</a:t>
            </a:r>
            <a:endParaRPr lang="en-US" dirty="0"/>
          </a:p>
        </p:txBody>
      </p:sp>
      <p:sp>
        <p:nvSpPr>
          <p:cNvPr id="3" name="Content Placeholder 2">
            <a:extLst>
              <a:ext uri="{FF2B5EF4-FFF2-40B4-BE49-F238E27FC236}">
                <a16:creationId xmlns:a16="http://schemas.microsoft.com/office/drawing/2014/main" id="{9646D8F9-0F5E-4C34-B588-2B24B0FB02A0}"/>
              </a:ext>
            </a:extLst>
          </p:cNvPr>
          <p:cNvSpPr>
            <a:spLocks noGrp="1"/>
          </p:cNvSpPr>
          <p:nvPr>
            <p:ph idx="1"/>
          </p:nvPr>
        </p:nvSpPr>
        <p:spPr/>
        <p:txBody>
          <a:bodyPr/>
          <a:lstStyle/>
          <a:p>
            <a:pPr marL="0" indent="0">
              <a:buNone/>
            </a:pPr>
            <a:r>
              <a:rPr lang="en-US" sz="2000" b="1" dirty="0">
                <a:solidFill>
                  <a:schemeClr val="bg2"/>
                </a:solidFill>
              </a:rPr>
              <a:t>3. </a:t>
            </a:r>
            <a:r>
              <a:rPr lang="en-US" sz="2000" b="1" dirty="0"/>
              <a:t>The higher the interest rate we use to discount future payments, the smaller the present value of the payments:</a:t>
            </a:r>
          </a:p>
          <a:p>
            <a:pPr marL="0" indent="0">
              <a:buNone/>
            </a:pPr>
            <a:r>
              <a:rPr lang="en-US" sz="2000" dirty="0"/>
              <a:t>                      </a:t>
            </a:r>
          </a:p>
          <a:p>
            <a:pPr marL="0" indent="0">
              <a:buNone/>
            </a:pPr>
            <a:endParaRPr lang="en-US" sz="2000" dirty="0"/>
          </a:p>
          <a:p>
            <a:pPr marL="0" indent="0">
              <a:buNone/>
            </a:pPr>
            <a:endParaRPr lang="en-US" sz="2000" dirty="0"/>
          </a:p>
          <a:p>
            <a:r>
              <a:rPr lang="en-US" sz="2000" dirty="0"/>
              <a:t>Because the interest rate appears in the denominator of the fraction, the larger the interest rate, the smaller the present value. </a:t>
            </a:r>
          </a:p>
        </p:txBody>
      </p:sp>
      <p:pic>
        <p:nvPicPr>
          <p:cNvPr id="4" name="Picture 3">
            <a:extLst>
              <a:ext uri="{FF2B5EF4-FFF2-40B4-BE49-F238E27FC236}">
                <a16:creationId xmlns:a16="http://schemas.microsoft.com/office/drawing/2014/main" id="{711416C5-F11C-4B61-A04C-639EE8D4215E}"/>
              </a:ext>
            </a:extLst>
          </p:cNvPr>
          <p:cNvPicPr>
            <a:picLocks noChangeAspect="1"/>
          </p:cNvPicPr>
          <p:nvPr/>
        </p:nvPicPr>
        <p:blipFill>
          <a:blip r:embed="rId2"/>
          <a:stretch>
            <a:fillRect/>
          </a:stretch>
        </p:blipFill>
        <p:spPr>
          <a:xfrm>
            <a:off x="3638550" y="2276475"/>
            <a:ext cx="1866900" cy="1152525"/>
          </a:xfrm>
          <a:prstGeom prst="rect">
            <a:avLst/>
          </a:prstGeom>
        </p:spPr>
      </p:pic>
    </p:spTree>
    <p:extLst>
      <p:ext uri="{BB962C8B-B14F-4D97-AF65-F5344CB8AC3E}">
        <p14:creationId xmlns:p14="http://schemas.microsoft.com/office/powerpoint/2010/main" val="62268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5E00-1E53-4CB7-BD11-0422B6A43A1A}"/>
              </a:ext>
            </a:extLst>
          </p:cNvPr>
          <p:cNvSpPr>
            <a:spLocks noGrp="1"/>
          </p:cNvSpPr>
          <p:nvPr>
            <p:ph type="title"/>
          </p:nvPr>
        </p:nvSpPr>
        <p:spPr/>
        <p:txBody>
          <a:bodyPr/>
          <a:lstStyle/>
          <a:p>
            <a:r>
              <a:rPr lang="en-US" dirty="0"/>
              <a:t>Present Value of a $100 Payment</a:t>
            </a:r>
            <a:br>
              <a:rPr lang="en-US" dirty="0"/>
            </a:br>
            <a:endParaRPr lang="en-US" dirty="0"/>
          </a:p>
        </p:txBody>
      </p:sp>
      <p:pic>
        <p:nvPicPr>
          <p:cNvPr id="4" name="Content Placeholder 3">
            <a:extLst>
              <a:ext uri="{FF2B5EF4-FFF2-40B4-BE49-F238E27FC236}">
                <a16:creationId xmlns:a16="http://schemas.microsoft.com/office/drawing/2014/main" id="{9C1441DD-B2BC-4982-9780-950710F4EDFD}"/>
              </a:ext>
            </a:extLst>
          </p:cNvPr>
          <p:cNvPicPr>
            <a:picLocks noGrp="1" noChangeAspect="1"/>
          </p:cNvPicPr>
          <p:nvPr>
            <p:ph idx="1"/>
          </p:nvPr>
        </p:nvPicPr>
        <p:blipFill>
          <a:blip r:embed="rId2"/>
          <a:stretch>
            <a:fillRect/>
          </a:stretch>
        </p:blipFill>
        <p:spPr>
          <a:xfrm>
            <a:off x="1447800" y="1075746"/>
            <a:ext cx="5660583" cy="5050417"/>
          </a:xfrm>
          <a:prstGeom prst="rect">
            <a:avLst/>
          </a:prstGeom>
        </p:spPr>
      </p:pic>
    </p:spTree>
    <p:extLst>
      <p:ext uri="{BB962C8B-B14F-4D97-AF65-F5344CB8AC3E}">
        <p14:creationId xmlns:p14="http://schemas.microsoft.com/office/powerpoint/2010/main" val="331826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B7C0-F609-403B-8529-FE7EEBB1B215}"/>
              </a:ext>
            </a:extLst>
          </p:cNvPr>
          <p:cNvSpPr>
            <a:spLocks noGrp="1"/>
          </p:cNvSpPr>
          <p:nvPr>
            <p:ph type="title"/>
          </p:nvPr>
        </p:nvSpPr>
        <p:spPr/>
        <p:txBody>
          <a:bodyPr/>
          <a:lstStyle/>
          <a:p>
            <a:r>
              <a:rPr lang="en-US" dirty="0"/>
              <a:t>Some Important Points about Discounting </a:t>
            </a:r>
            <a:br>
              <a:rPr lang="en-US" dirty="0"/>
            </a:br>
            <a:r>
              <a:rPr lang="en-US" sz="2000" b="0" dirty="0"/>
              <a:t>(4 of 5)</a:t>
            </a:r>
            <a:endParaRPr lang="en-US" dirty="0"/>
          </a:p>
        </p:txBody>
      </p:sp>
      <p:sp>
        <p:nvSpPr>
          <p:cNvPr id="3" name="Content Placeholder 2">
            <a:extLst>
              <a:ext uri="{FF2B5EF4-FFF2-40B4-BE49-F238E27FC236}">
                <a16:creationId xmlns:a16="http://schemas.microsoft.com/office/drawing/2014/main" id="{ED6F5A21-D198-49D5-88A5-9BF0C4205353}"/>
              </a:ext>
            </a:extLst>
          </p:cNvPr>
          <p:cNvSpPr>
            <a:spLocks noGrp="1"/>
          </p:cNvSpPr>
          <p:nvPr>
            <p:ph idx="1"/>
          </p:nvPr>
        </p:nvSpPr>
        <p:spPr/>
        <p:txBody>
          <a:bodyPr/>
          <a:lstStyle/>
          <a:p>
            <a:r>
              <a:rPr lang="en-US" sz="2000" dirty="0"/>
              <a:t>From an economic perspective, if you require a higher interest rate in order to be willing to lend your money, you are saying that:</a:t>
            </a:r>
          </a:p>
          <a:p>
            <a:pPr lvl="1"/>
            <a:r>
              <a:rPr lang="en-US" sz="2000" dirty="0"/>
              <a:t> </a:t>
            </a:r>
            <a:r>
              <a:rPr lang="en-US" sz="2000" b="1" dirty="0"/>
              <a:t>a larger number </a:t>
            </a:r>
            <a:r>
              <a:rPr lang="en-US" sz="2000" dirty="0"/>
              <a:t>of dollars in the </a:t>
            </a:r>
            <a:r>
              <a:rPr lang="en-US" sz="2000" b="1" dirty="0"/>
              <a:t>future </a:t>
            </a:r>
            <a:r>
              <a:rPr lang="en-US" sz="2000" dirty="0"/>
              <a:t>is worth </a:t>
            </a:r>
            <a:r>
              <a:rPr lang="en-US" sz="2000" b="1" dirty="0"/>
              <a:t>as much </a:t>
            </a:r>
            <a:r>
              <a:rPr lang="en-US" sz="2000" dirty="0"/>
              <a:t>to you as a dollar </a:t>
            </a:r>
            <a:r>
              <a:rPr lang="en-US" sz="2000" b="1" dirty="0"/>
              <a:t>today</a:t>
            </a:r>
            <a:r>
              <a:rPr lang="en-US" sz="2000" dirty="0"/>
              <a:t>.</a:t>
            </a:r>
          </a:p>
          <a:p>
            <a:endParaRPr lang="en-US" dirty="0"/>
          </a:p>
          <a:p>
            <a:r>
              <a:rPr lang="en-US" sz="2000" dirty="0"/>
              <a:t>The table shows that if the payment is to be made in one year (column 2), as the interest rate increases from 1 percent to 5 percent, the present value falls from $99.01 to $95.24. </a:t>
            </a:r>
          </a:p>
          <a:p>
            <a:pPr lvl="1"/>
            <a:r>
              <a:rPr lang="en-US" sz="2000" dirty="0"/>
              <a:t>This is a drop of $3.77, or just under 4 percent. </a:t>
            </a:r>
          </a:p>
          <a:p>
            <a:endParaRPr lang="en-US" dirty="0"/>
          </a:p>
        </p:txBody>
      </p:sp>
    </p:spTree>
    <p:extLst>
      <p:ext uri="{BB962C8B-B14F-4D97-AF65-F5344CB8AC3E}">
        <p14:creationId xmlns:p14="http://schemas.microsoft.com/office/powerpoint/2010/main" val="8916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F5B2-5B23-44F3-8AA3-C70ADAA7029B}"/>
              </a:ext>
            </a:extLst>
          </p:cNvPr>
          <p:cNvSpPr>
            <a:spLocks noGrp="1"/>
          </p:cNvSpPr>
          <p:nvPr>
            <p:ph type="title"/>
          </p:nvPr>
        </p:nvSpPr>
        <p:spPr/>
        <p:txBody>
          <a:bodyPr/>
          <a:lstStyle/>
          <a:p>
            <a:r>
              <a:rPr lang="en-US" dirty="0"/>
              <a:t>Some Important Points about Discounting </a:t>
            </a:r>
            <a:br>
              <a:rPr lang="en-US" dirty="0"/>
            </a:br>
            <a:r>
              <a:rPr lang="en-US" sz="2000" b="0" dirty="0"/>
              <a:t>(5 of 5)</a:t>
            </a:r>
            <a:endParaRPr lang="en-US" dirty="0"/>
          </a:p>
        </p:txBody>
      </p:sp>
      <p:sp>
        <p:nvSpPr>
          <p:cNvPr id="3" name="Content Placeholder 2">
            <a:extLst>
              <a:ext uri="{FF2B5EF4-FFF2-40B4-BE49-F238E27FC236}">
                <a16:creationId xmlns:a16="http://schemas.microsoft.com/office/drawing/2014/main" id="{579F888E-76B7-45B5-9017-2C369A2C41F8}"/>
              </a:ext>
            </a:extLst>
          </p:cNvPr>
          <p:cNvSpPr>
            <a:spLocks noGrp="1"/>
          </p:cNvSpPr>
          <p:nvPr>
            <p:ph idx="1"/>
          </p:nvPr>
        </p:nvSpPr>
        <p:spPr/>
        <p:txBody>
          <a:bodyPr/>
          <a:lstStyle/>
          <a:p>
            <a:pPr marL="0" indent="0">
              <a:buNone/>
            </a:pPr>
            <a:endParaRPr lang="en-US" sz="2000" b="1" dirty="0">
              <a:solidFill>
                <a:schemeClr val="bg2"/>
              </a:solidFill>
            </a:endParaRPr>
          </a:p>
          <a:p>
            <a:pPr marL="0" indent="0">
              <a:buNone/>
            </a:pPr>
            <a:r>
              <a:rPr lang="en-US" sz="2000" b="1" dirty="0">
                <a:solidFill>
                  <a:schemeClr val="bg2"/>
                </a:solidFill>
              </a:rPr>
              <a:t>4. </a:t>
            </a:r>
            <a:r>
              <a:rPr lang="en-US" sz="2000" b="1" dirty="0"/>
              <a:t>The present value is higher, the higher the future value of the payment.</a:t>
            </a:r>
          </a:p>
          <a:p>
            <a:pPr marL="0" indent="0">
              <a:buNone/>
            </a:pPr>
            <a:endParaRPr lang="en-US" sz="2000" b="1" dirty="0"/>
          </a:p>
          <a:p>
            <a:pPr marL="0" indent="0">
              <a:buNone/>
            </a:pPr>
            <a:r>
              <a:rPr lang="en-US" sz="2000" b="1" dirty="0">
                <a:solidFill>
                  <a:schemeClr val="bg2"/>
                </a:solidFill>
              </a:rPr>
              <a:t>5. </a:t>
            </a:r>
            <a:r>
              <a:rPr lang="en-US" sz="2000" b="1" dirty="0"/>
              <a:t>The present value of a series of future payments is simply the sum of the discounted value of each individual payment.</a:t>
            </a:r>
          </a:p>
          <a:p>
            <a:pPr marL="0" indent="0">
              <a:buNone/>
            </a:pPr>
            <a:endParaRPr lang="en-US" sz="2000" b="1" dirty="0"/>
          </a:p>
          <a:p>
            <a:endParaRPr lang="en-US" dirty="0"/>
          </a:p>
        </p:txBody>
      </p:sp>
    </p:spTree>
    <p:extLst>
      <p:ext uri="{BB962C8B-B14F-4D97-AF65-F5344CB8AC3E}">
        <p14:creationId xmlns:p14="http://schemas.microsoft.com/office/powerpoint/2010/main" val="4172075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6DD2-3F03-445D-96C2-4B00C823F5D7}"/>
              </a:ext>
            </a:extLst>
          </p:cNvPr>
          <p:cNvSpPr>
            <a:spLocks noGrp="1"/>
          </p:cNvSpPr>
          <p:nvPr>
            <p:ph type="title"/>
          </p:nvPr>
        </p:nvSpPr>
        <p:spPr/>
        <p:txBody>
          <a:bodyPr/>
          <a:lstStyle/>
          <a:p>
            <a:r>
              <a:rPr lang="en-US" dirty="0"/>
              <a:t>The Relationship Between Time, Interest Rate and Present Value </a:t>
            </a:r>
          </a:p>
        </p:txBody>
      </p:sp>
      <p:pic>
        <p:nvPicPr>
          <p:cNvPr id="4" name="Content Placeholder 3">
            <a:extLst>
              <a:ext uri="{FF2B5EF4-FFF2-40B4-BE49-F238E27FC236}">
                <a16:creationId xmlns:a16="http://schemas.microsoft.com/office/drawing/2014/main" id="{83C5FA31-B38F-4B58-BBC1-F527F6F9D8F8}"/>
              </a:ext>
            </a:extLst>
          </p:cNvPr>
          <p:cNvPicPr>
            <a:picLocks noGrp="1" noChangeAspect="1"/>
          </p:cNvPicPr>
          <p:nvPr>
            <p:ph idx="1"/>
          </p:nvPr>
        </p:nvPicPr>
        <p:blipFill>
          <a:blip r:embed="rId2"/>
          <a:stretch>
            <a:fillRect/>
          </a:stretch>
        </p:blipFill>
        <p:spPr>
          <a:xfrm>
            <a:off x="457200" y="1676400"/>
            <a:ext cx="8229600" cy="4114800"/>
          </a:xfrm>
          <a:prstGeom prst="rect">
            <a:avLst/>
          </a:prstGeom>
        </p:spPr>
      </p:pic>
    </p:spTree>
    <p:extLst>
      <p:ext uri="{BB962C8B-B14F-4D97-AF65-F5344CB8AC3E}">
        <p14:creationId xmlns:p14="http://schemas.microsoft.com/office/powerpoint/2010/main" val="350464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2FCB-D710-469B-9CD1-7290B6F19B2D}"/>
              </a:ext>
            </a:extLst>
          </p:cNvPr>
          <p:cNvSpPr>
            <a:spLocks noGrp="1"/>
          </p:cNvSpPr>
          <p:nvPr>
            <p:ph type="title"/>
          </p:nvPr>
        </p:nvSpPr>
        <p:spPr/>
        <p:txBody>
          <a:bodyPr/>
          <a:lstStyle/>
          <a:p>
            <a:r>
              <a:rPr lang="en-US" dirty="0"/>
              <a:t>Risk Taking and Search for Yield </a:t>
            </a:r>
            <a:r>
              <a:rPr lang="en-US" sz="2000" b="0" dirty="0"/>
              <a:t>(1 of 9)</a:t>
            </a:r>
          </a:p>
        </p:txBody>
      </p:sp>
      <p:sp>
        <p:nvSpPr>
          <p:cNvPr id="3" name="Content Placeholder 2">
            <a:extLst>
              <a:ext uri="{FF2B5EF4-FFF2-40B4-BE49-F238E27FC236}">
                <a16:creationId xmlns:a16="http://schemas.microsoft.com/office/drawing/2014/main" id="{6102267C-61AC-4676-A262-351989AB0A4A}"/>
              </a:ext>
            </a:extLst>
          </p:cNvPr>
          <p:cNvSpPr>
            <a:spLocks noGrp="1"/>
          </p:cNvSpPr>
          <p:nvPr>
            <p:ph idx="1"/>
          </p:nvPr>
        </p:nvSpPr>
        <p:spPr/>
        <p:txBody>
          <a:bodyPr/>
          <a:lstStyle/>
          <a:p>
            <a:r>
              <a:rPr lang="en-US" sz="2000" dirty="0"/>
              <a:t>Finance fact: risk requires compensation. </a:t>
            </a:r>
          </a:p>
          <a:p>
            <a:r>
              <a:rPr lang="en-US" sz="2000" dirty="0"/>
              <a:t>But to secure proper compensation, investors must understand the risks of what they buy. </a:t>
            </a:r>
          </a:p>
          <a:p>
            <a:r>
              <a:rPr lang="en-US" sz="2000" dirty="0"/>
              <a:t>The present-value analysis of this chapter helps us understand the</a:t>
            </a:r>
            <a:r>
              <a:rPr lang="en-US" sz="2000" b="1" dirty="0"/>
              <a:t> risk of bonds with different maturities</a:t>
            </a:r>
            <a:r>
              <a:rPr lang="en-US" sz="2000" dirty="0"/>
              <a:t>:</a:t>
            </a:r>
          </a:p>
          <a:p>
            <a:pPr marL="0" indent="0">
              <a:buNone/>
            </a:pPr>
            <a:endParaRPr lang="en-US" sz="2000" dirty="0"/>
          </a:p>
          <a:p>
            <a:pPr lvl="1"/>
            <a:r>
              <a:rPr lang="en-US" sz="2000" dirty="0"/>
              <a:t>If interest rates </a:t>
            </a:r>
            <a:r>
              <a:rPr lang="en-US" sz="2000" b="1" dirty="0">
                <a:solidFill>
                  <a:srgbClr val="C00000"/>
                </a:solidFill>
              </a:rPr>
              <a:t>rise</a:t>
            </a:r>
            <a:r>
              <a:rPr lang="en-US" sz="2000" dirty="0"/>
              <a:t>, the </a:t>
            </a:r>
            <a:r>
              <a:rPr lang="en-US" sz="2000" u="sng" dirty="0"/>
              <a:t>losses on a</a:t>
            </a:r>
            <a:r>
              <a:rPr lang="en-US" sz="2000" b="1" u="sng" dirty="0">
                <a:solidFill>
                  <a:srgbClr val="C00000"/>
                </a:solidFill>
              </a:rPr>
              <a:t> long-term </a:t>
            </a:r>
            <a:r>
              <a:rPr lang="en-US" sz="2000" u="sng" dirty="0"/>
              <a:t>bond </a:t>
            </a:r>
            <a:r>
              <a:rPr lang="en-US" sz="2000" dirty="0"/>
              <a:t>will </a:t>
            </a:r>
            <a:r>
              <a:rPr lang="en-US" sz="2000" b="1" dirty="0">
                <a:solidFill>
                  <a:srgbClr val="C00000"/>
                </a:solidFill>
              </a:rPr>
              <a:t>exceed</a:t>
            </a:r>
            <a:r>
              <a:rPr lang="en-US" sz="2000" dirty="0"/>
              <a:t> the losses on a short-term bond. </a:t>
            </a:r>
          </a:p>
          <a:p>
            <a:pPr marL="457200" lvl="1" indent="0">
              <a:buNone/>
            </a:pPr>
            <a:endParaRPr lang="en-US" sz="2000" dirty="0"/>
          </a:p>
        </p:txBody>
      </p:sp>
    </p:spTree>
    <p:extLst>
      <p:ext uri="{BB962C8B-B14F-4D97-AF65-F5344CB8AC3E}">
        <p14:creationId xmlns:p14="http://schemas.microsoft.com/office/powerpoint/2010/main" val="235398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endParaRPr lang="en-IN" dirty="0"/>
          </a:p>
        </p:txBody>
      </p:sp>
      <p:sp>
        <p:nvSpPr>
          <p:cNvPr id="3" name="Content Placeholder 2"/>
          <p:cNvSpPr>
            <a:spLocks noGrp="1"/>
          </p:cNvSpPr>
          <p:nvPr>
            <p:ph idx="1"/>
          </p:nvPr>
        </p:nvSpPr>
        <p:spPr/>
        <p:txBody>
          <a:bodyPr/>
          <a:lstStyle/>
          <a:p>
            <a:r>
              <a:rPr lang="en-US" sz="2000" dirty="0">
                <a:ea typeface="ヒラギノ角ゴ Pro W3" charset="-128"/>
              </a:rPr>
              <a:t>Before we can go on with the study of money, banking, and financial markets, we must understand exactly what the phrase interest rates means. In this chapter, we see that a concept known as the yield to maturity is the most accurate measure of interest rate.</a:t>
            </a:r>
          </a:p>
        </p:txBody>
      </p:sp>
    </p:spTree>
    <p:extLst>
      <p:ext uri="{BB962C8B-B14F-4D97-AF65-F5344CB8AC3E}">
        <p14:creationId xmlns:p14="http://schemas.microsoft.com/office/powerpoint/2010/main" val="198424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3791-2F47-45AD-9124-0F300D142957}"/>
              </a:ext>
            </a:extLst>
          </p:cNvPr>
          <p:cNvSpPr>
            <a:spLocks noGrp="1"/>
          </p:cNvSpPr>
          <p:nvPr>
            <p:ph type="title"/>
          </p:nvPr>
        </p:nvSpPr>
        <p:spPr/>
        <p:txBody>
          <a:bodyPr/>
          <a:lstStyle/>
          <a:p>
            <a:r>
              <a:rPr lang="en-US" dirty="0"/>
              <a:t>Risk Taking and Search for Yield </a:t>
            </a:r>
            <a:r>
              <a:rPr lang="en-US" sz="2000" b="0" dirty="0"/>
              <a:t>(2 of 9)</a:t>
            </a:r>
            <a:endParaRPr lang="en-US" dirty="0"/>
          </a:p>
        </p:txBody>
      </p:sp>
      <p:sp>
        <p:nvSpPr>
          <p:cNvPr id="3" name="Content Placeholder 2">
            <a:extLst>
              <a:ext uri="{FF2B5EF4-FFF2-40B4-BE49-F238E27FC236}">
                <a16:creationId xmlns:a16="http://schemas.microsoft.com/office/drawing/2014/main" id="{89366C8F-8767-428C-A6F0-CD213B0CA244}"/>
              </a:ext>
            </a:extLst>
          </p:cNvPr>
          <p:cNvSpPr>
            <a:spLocks noGrp="1"/>
          </p:cNvSpPr>
          <p:nvPr>
            <p:ph idx="1"/>
          </p:nvPr>
        </p:nvSpPr>
        <p:spPr/>
        <p:txBody>
          <a:bodyPr/>
          <a:lstStyle/>
          <a:p>
            <a:pPr lvl="1"/>
            <a:r>
              <a:rPr lang="en-US" sz="2000" dirty="0"/>
              <a:t>The reason is that the </a:t>
            </a:r>
            <a:r>
              <a:rPr lang="en-US" sz="2000" b="1" u="sng" dirty="0"/>
              <a:t>further in the future </a:t>
            </a:r>
            <a:r>
              <a:rPr lang="en-US" sz="2000" u="sng" dirty="0"/>
              <a:t>the promised payment</a:t>
            </a:r>
            <a:r>
              <a:rPr lang="en-US" sz="2000" dirty="0"/>
              <a:t>, the </a:t>
            </a:r>
            <a:r>
              <a:rPr lang="en-US" sz="2000" b="1" dirty="0">
                <a:solidFill>
                  <a:srgbClr val="C00000"/>
                </a:solidFill>
              </a:rPr>
              <a:t>more</a:t>
            </a:r>
            <a:r>
              <a:rPr lang="en-US" sz="2000" dirty="0"/>
              <a:t> the </a:t>
            </a:r>
            <a:r>
              <a:rPr lang="en-US" sz="2000" b="1" dirty="0"/>
              <a:t>present value </a:t>
            </a:r>
            <a:r>
              <a:rPr lang="en-US" sz="2000" b="1" dirty="0">
                <a:solidFill>
                  <a:srgbClr val="C00000"/>
                </a:solidFill>
              </a:rPr>
              <a:t>falls</a:t>
            </a:r>
            <a:r>
              <a:rPr lang="en-US" sz="2000" dirty="0"/>
              <a:t> when </a:t>
            </a:r>
            <a:r>
              <a:rPr lang="en-US" sz="2000" b="1" dirty="0"/>
              <a:t>interest rates </a:t>
            </a:r>
            <a:r>
              <a:rPr lang="en-US" sz="2000" dirty="0"/>
              <a:t>rise. </a:t>
            </a:r>
          </a:p>
          <a:p>
            <a:pPr lvl="1"/>
            <a:endParaRPr lang="en-US" sz="2000" dirty="0"/>
          </a:p>
          <a:p>
            <a:pPr marL="457200" lvl="1" indent="0">
              <a:buNone/>
            </a:pPr>
            <a:endParaRPr lang="en-US" sz="2000" dirty="0"/>
          </a:p>
          <a:p>
            <a:r>
              <a:rPr lang="en-US" sz="2000" dirty="0"/>
              <a:t>As a result, </a:t>
            </a:r>
            <a:r>
              <a:rPr lang="en-US" sz="2000" b="1" dirty="0"/>
              <a:t>long-term bonds </a:t>
            </a:r>
            <a:r>
              <a:rPr lang="en-US" sz="2000" dirty="0"/>
              <a:t>are </a:t>
            </a:r>
            <a:r>
              <a:rPr lang="en-US" sz="2000" b="1" dirty="0">
                <a:solidFill>
                  <a:srgbClr val="C00000"/>
                </a:solidFill>
              </a:rPr>
              <a:t>more sensitive </a:t>
            </a:r>
            <a:r>
              <a:rPr lang="en-US" sz="2000" dirty="0"/>
              <a:t>to the risk that interest rates will change. </a:t>
            </a:r>
          </a:p>
          <a:p>
            <a:r>
              <a:rPr lang="en-US" sz="2000" dirty="0"/>
              <a:t>Unsurprisingly, buyers of long-term bonds usually insist on an extra reward as compensation for such interest-rate risk. </a:t>
            </a:r>
          </a:p>
        </p:txBody>
      </p:sp>
    </p:spTree>
    <p:extLst>
      <p:ext uri="{BB962C8B-B14F-4D97-AF65-F5344CB8AC3E}">
        <p14:creationId xmlns:p14="http://schemas.microsoft.com/office/powerpoint/2010/main" val="240391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8C1A-433E-4AFF-B38F-5FC9F8352F46}"/>
              </a:ext>
            </a:extLst>
          </p:cNvPr>
          <p:cNvSpPr>
            <a:spLocks noGrp="1"/>
          </p:cNvSpPr>
          <p:nvPr>
            <p:ph type="title"/>
          </p:nvPr>
        </p:nvSpPr>
        <p:spPr>
          <a:xfrm>
            <a:off x="571500" y="215372"/>
            <a:ext cx="8115300" cy="470428"/>
          </a:xfrm>
        </p:spPr>
        <p:txBody>
          <a:bodyPr/>
          <a:lstStyle/>
          <a:p>
            <a:pPr algn="just"/>
            <a:r>
              <a:rPr lang="en-US" sz="3200" dirty="0"/>
              <a:t>When Is the Most “Efficient” Time to Depart?</a:t>
            </a:r>
          </a:p>
        </p:txBody>
      </p:sp>
      <p:pic>
        <p:nvPicPr>
          <p:cNvPr id="5" name="Content Placeholder 4">
            <a:extLst>
              <a:ext uri="{FF2B5EF4-FFF2-40B4-BE49-F238E27FC236}">
                <a16:creationId xmlns:a16="http://schemas.microsoft.com/office/drawing/2014/main" id="{7041D493-C0B9-4C4D-93FB-3F5D780532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1202" y="866487"/>
            <a:ext cx="6116997" cy="4772314"/>
          </a:xfrm>
        </p:spPr>
      </p:pic>
      <p:sp>
        <p:nvSpPr>
          <p:cNvPr id="6" name="Rectangle 5">
            <a:extLst>
              <a:ext uri="{FF2B5EF4-FFF2-40B4-BE49-F238E27FC236}">
                <a16:creationId xmlns:a16="http://schemas.microsoft.com/office/drawing/2014/main" id="{51E51946-EA38-4950-8C9D-83C81EBF0A7B}"/>
              </a:ext>
            </a:extLst>
          </p:cNvPr>
          <p:cNvSpPr/>
          <p:nvPr/>
        </p:nvSpPr>
        <p:spPr>
          <a:xfrm>
            <a:off x="571500" y="6040901"/>
            <a:ext cx="8001000" cy="307777"/>
          </a:xfrm>
          <a:prstGeom prst="rect">
            <a:avLst/>
          </a:prstGeom>
        </p:spPr>
        <p:txBody>
          <a:bodyPr wrap="square">
            <a:spAutoFit/>
          </a:bodyPr>
          <a:lstStyle/>
          <a:p>
            <a:r>
              <a:rPr lang="en-US" sz="1400" dirty="0"/>
              <a:t>SOURCE: 2004 © Mick Stevens/The New Yorker Collection/www.cartoonbank.com.</a:t>
            </a:r>
          </a:p>
        </p:txBody>
      </p:sp>
      <p:sp>
        <p:nvSpPr>
          <p:cNvPr id="7" name="TextBox 6">
            <a:extLst>
              <a:ext uri="{FF2B5EF4-FFF2-40B4-BE49-F238E27FC236}">
                <a16:creationId xmlns:a16="http://schemas.microsoft.com/office/drawing/2014/main" id="{74C568F5-C4ED-41ED-9B51-9AD85F14BE96}"/>
              </a:ext>
            </a:extLst>
          </p:cNvPr>
          <p:cNvSpPr txBox="1"/>
          <p:nvPr/>
        </p:nvSpPr>
        <p:spPr>
          <a:xfrm>
            <a:off x="342899" y="1219200"/>
            <a:ext cx="1943101" cy="2092881"/>
          </a:xfrm>
          <a:prstGeom prst="rect">
            <a:avLst/>
          </a:prstGeom>
          <a:noFill/>
        </p:spPr>
        <p:txBody>
          <a:bodyPr wrap="square" rtlCol="0">
            <a:spAutoFit/>
          </a:bodyPr>
          <a:lstStyle/>
          <a:p>
            <a:r>
              <a:rPr lang="en-US" sz="2000" b="1" dirty="0">
                <a:solidFill>
                  <a:srgbClr val="FF0000"/>
                </a:solidFill>
              </a:rPr>
              <a:t>Golden Rule:</a:t>
            </a:r>
          </a:p>
          <a:p>
            <a:r>
              <a:rPr lang="en-US" b="1" i="1" dirty="0"/>
              <a:t>the sooner a payment is to be made, the more it is worth.</a:t>
            </a:r>
          </a:p>
          <a:p>
            <a:endParaRPr lang="en-US" sz="2000" dirty="0" err="1"/>
          </a:p>
        </p:txBody>
      </p:sp>
    </p:spTree>
    <p:extLst>
      <p:ext uri="{BB962C8B-B14F-4D97-AF65-F5344CB8AC3E}">
        <p14:creationId xmlns:p14="http://schemas.microsoft.com/office/powerpoint/2010/main" val="287376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3E6F-B25D-4989-9372-1CE6C627A367}"/>
              </a:ext>
            </a:extLst>
          </p:cNvPr>
          <p:cNvSpPr>
            <a:spLocks noGrp="1"/>
          </p:cNvSpPr>
          <p:nvPr>
            <p:ph type="title"/>
          </p:nvPr>
        </p:nvSpPr>
        <p:spPr/>
        <p:txBody>
          <a:bodyPr/>
          <a:lstStyle/>
          <a:p>
            <a:r>
              <a:rPr lang="en-US" dirty="0"/>
              <a:t>Risk Taking and Search for Yield </a:t>
            </a:r>
            <a:r>
              <a:rPr lang="en-US" sz="2000" b="0" dirty="0"/>
              <a:t>(3 of 9)</a:t>
            </a:r>
            <a:endParaRPr lang="en-US" dirty="0"/>
          </a:p>
        </p:txBody>
      </p:sp>
      <p:sp>
        <p:nvSpPr>
          <p:cNvPr id="3" name="Content Placeholder 2">
            <a:extLst>
              <a:ext uri="{FF2B5EF4-FFF2-40B4-BE49-F238E27FC236}">
                <a16:creationId xmlns:a16="http://schemas.microsoft.com/office/drawing/2014/main" id="{96D9A176-5D60-486A-9427-1431381239DF}"/>
              </a:ext>
            </a:extLst>
          </p:cNvPr>
          <p:cNvSpPr>
            <a:spLocks noGrp="1"/>
          </p:cNvSpPr>
          <p:nvPr>
            <p:ph idx="1"/>
          </p:nvPr>
        </p:nvSpPr>
        <p:spPr/>
        <p:txBody>
          <a:bodyPr/>
          <a:lstStyle/>
          <a:p>
            <a:r>
              <a:rPr lang="en-US" sz="2000" dirty="0"/>
              <a:t>In some circumstances, many investors </a:t>
            </a:r>
            <a:r>
              <a:rPr lang="en-US" sz="2000" b="1" dirty="0">
                <a:solidFill>
                  <a:srgbClr val="C00000"/>
                </a:solidFill>
              </a:rPr>
              <a:t>underestimate</a:t>
            </a:r>
            <a:r>
              <a:rPr lang="en-US" sz="2000" dirty="0"/>
              <a:t> the risks of particular assets. For example,</a:t>
            </a:r>
          </a:p>
          <a:p>
            <a:pPr marL="0" indent="0">
              <a:buNone/>
            </a:pPr>
            <a:endParaRPr lang="en-US" sz="2000" dirty="0"/>
          </a:p>
          <a:p>
            <a:pPr lvl="1"/>
            <a:r>
              <a:rPr lang="en-US" sz="2000" dirty="0"/>
              <a:t> investors </a:t>
            </a:r>
            <a:r>
              <a:rPr lang="en-US" sz="2000" u="sng" dirty="0"/>
              <a:t>lacking sufficient regard for risk </a:t>
            </a:r>
            <a:r>
              <a:rPr lang="en-US" sz="2000" dirty="0"/>
              <a:t>typically seek </a:t>
            </a:r>
            <a:r>
              <a:rPr lang="en-US" sz="2000" b="1" dirty="0"/>
              <a:t>higher-yield bonds </a:t>
            </a:r>
            <a:r>
              <a:rPr lang="en-US" sz="2000" dirty="0"/>
              <a:t>even if those bonds are riskier due to</a:t>
            </a:r>
          </a:p>
          <a:p>
            <a:pPr lvl="2"/>
            <a:r>
              <a:rPr lang="en-US" sz="2000" dirty="0"/>
              <a:t>longer maturities or </a:t>
            </a:r>
          </a:p>
          <a:p>
            <a:pPr lvl="2"/>
            <a:r>
              <a:rPr lang="en-US" sz="2000" dirty="0"/>
              <a:t>higher default probabilities.</a:t>
            </a:r>
          </a:p>
          <a:p>
            <a:endParaRPr lang="en-US" dirty="0"/>
          </a:p>
        </p:txBody>
      </p:sp>
    </p:spTree>
    <p:extLst>
      <p:ext uri="{BB962C8B-B14F-4D97-AF65-F5344CB8AC3E}">
        <p14:creationId xmlns:p14="http://schemas.microsoft.com/office/powerpoint/2010/main" val="194260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85B5-B617-4FB6-AE95-C150C8C9EF95}"/>
              </a:ext>
            </a:extLst>
          </p:cNvPr>
          <p:cNvSpPr>
            <a:spLocks noGrp="1"/>
          </p:cNvSpPr>
          <p:nvPr>
            <p:ph type="title"/>
          </p:nvPr>
        </p:nvSpPr>
        <p:spPr/>
        <p:txBody>
          <a:bodyPr/>
          <a:lstStyle/>
          <a:p>
            <a:r>
              <a:rPr lang="en-US" dirty="0"/>
              <a:t>Risk Taking and Search for Yield </a:t>
            </a:r>
            <a:r>
              <a:rPr lang="en-US" sz="2000" b="0" dirty="0"/>
              <a:t>(4 of 9)</a:t>
            </a:r>
            <a:endParaRPr lang="en-US" dirty="0"/>
          </a:p>
        </p:txBody>
      </p:sp>
      <p:sp>
        <p:nvSpPr>
          <p:cNvPr id="3" name="Content Placeholder 2">
            <a:extLst>
              <a:ext uri="{FF2B5EF4-FFF2-40B4-BE49-F238E27FC236}">
                <a16:creationId xmlns:a16="http://schemas.microsoft.com/office/drawing/2014/main" id="{0A910576-DC7D-4850-971B-D2FABD0F1563}"/>
              </a:ext>
            </a:extLst>
          </p:cNvPr>
          <p:cNvSpPr>
            <a:spLocks noGrp="1"/>
          </p:cNvSpPr>
          <p:nvPr>
            <p:ph idx="1"/>
          </p:nvPr>
        </p:nvSpPr>
        <p:spPr/>
        <p:txBody>
          <a:bodyPr/>
          <a:lstStyle/>
          <a:p>
            <a:r>
              <a:rPr lang="en-US" sz="2000" b="1" dirty="0">
                <a:solidFill>
                  <a:schemeClr val="accent2"/>
                </a:solidFill>
              </a:rPr>
              <a:t>What can prompt the underestimation of risk? </a:t>
            </a:r>
          </a:p>
          <a:p>
            <a:endParaRPr lang="en-US" sz="2000" b="1" dirty="0">
              <a:solidFill>
                <a:schemeClr val="accent2"/>
              </a:solidFill>
            </a:endParaRPr>
          </a:p>
          <a:p>
            <a:pPr marL="2258568" lvl="5" indent="0">
              <a:buNone/>
            </a:pPr>
            <a:r>
              <a:rPr lang="en-US" sz="2000" b="1" dirty="0">
                <a:solidFill>
                  <a:schemeClr val="accent2"/>
                </a:solidFill>
              </a:rPr>
              <a:t>Misjudging Interest Rate Risk</a:t>
            </a:r>
            <a:endParaRPr lang="en-US" sz="2000" dirty="0"/>
          </a:p>
          <a:p>
            <a:r>
              <a:rPr lang="en-US" sz="2000" dirty="0"/>
              <a:t>Experience suggests that some investors extrapolate </a:t>
            </a:r>
            <a:r>
              <a:rPr lang="en-US" sz="2000" b="1" dirty="0"/>
              <a:t>from recent patterns</a:t>
            </a:r>
            <a:r>
              <a:rPr lang="en-US" sz="2000" dirty="0"/>
              <a:t> and pay less attention to the more distant past. </a:t>
            </a:r>
          </a:p>
          <a:p>
            <a:pPr marL="0" indent="0">
              <a:buNone/>
            </a:pPr>
            <a:endParaRPr lang="en-US" sz="2000" dirty="0"/>
          </a:p>
          <a:p>
            <a:pPr lvl="1"/>
            <a:r>
              <a:rPr lang="en-US" sz="2000" dirty="0"/>
              <a:t>If interest rates have been low and stable for some time, investors may expect this pattern to persist even if rates tended to be higher and more volatile in earlier periods (</a:t>
            </a:r>
            <a:r>
              <a:rPr lang="en-US" sz="2000" b="1" dirty="0"/>
              <a:t>misjudging interest rate risk</a:t>
            </a:r>
            <a:r>
              <a:rPr lang="en-US" sz="2000" dirty="0"/>
              <a:t>).</a:t>
            </a:r>
          </a:p>
          <a:p>
            <a:pPr marL="457200" lvl="1" indent="0">
              <a:buNone/>
            </a:pPr>
            <a:endParaRPr lang="en-US" sz="2000" dirty="0"/>
          </a:p>
          <a:p>
            <a:endParaRPr lang="en-US" dirty="0"/>
          </a:p>
        </p:txBody>
      </p:sp>
    </p:spTree>
    <p:extLst>
      <p:ext uri="{BB962C8B-B14F-4D97-AF65-F5344CB8AC3E}">
        <p14:creationId xmlns:p14="http://schemas.microsoft.com/office/powerpoint/2010/main" val="110068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E585-FB80-49A1-AABE-59D14BFF8C5B}"/>
              </a:ext>
            </a:extLst>
          </p:cNvPr>
          <p:cNvSpPr>
            <a:spLocks noGrp="1"/>
          </p:cNvSpPr>
          <p:nvPr>
            <p:ph type="title"/>
          </p:nvPr>
        </p:nvSpPr>
        <p:spPr/>
        <p:txBody>
          <a:bodyPr/>
          <a:lstStyle/>
          <a:p>
            <a:r>
              <a:rPr lang="en-US" dirty="0"/>
              <a:t>Risk Taking and Search for Yield </a:t>
            </a:r>
            <a:r>
              <a:rPr lang="en-US" sz="2000" b="0" dirty="0"/>
              <a:t>(5 of 9)</a:t>
            </a:r>
            <a:endParaRPr lang="en-US" dirty="0"/>
          </a:p>
        </p:txBody>
      </p:sp>
      <p:sp>
        <p:nvSpPr>
          <p:cNvPr id="3" name="Content Placeholder 2">
            <a:extLst>
              <a:ext uri="{FF2B5EF4-FFF2-40B4-BE49-F238E27FC236}">
                <a16:creationId xmlns:a16="http://schemas.microsoft.com/office/drawing/2014/main" id="{98AADD70-932E-492D-A274-24E485D41347}"/>
              </a:ext>
            </a:extLst>
          </p:cNvPr>
          <p:cNvSpPr>
            <a:spLocks noGrp="1"/>
          </p:cNvSpPr>
          <p:nvPr>
            <p:ph idx="1"/>
          </p:nvPr>
        </p:nvSpPr>
        <p:spPr/>
        <p:txBody>
          <a:bodyPr/>
          <a:lstStyle/>
          <a:p>
            <a:pPr marL="2258568" lvl="5" indent="0">
              <a:buNone/>
            </a:pPr>
            <a:r>
              <a:rPr lang="en-US" sz="2000" b="1" dirty="0">
                <a:solidFill>
                  <a:schemeClr val="accent2"/>
                </a:solidFill>
              </a:rPr>
              <a:t>Misjudging default risk</a:t>
            </a:r>
          </a:p>
          <a:p>
            <a:r>
              <a:rPr lang="en-US" sz="2000" dirty="0"/>
              <a:t>Extrapolation of recent experience also can lead investors to </a:t>
            </a:r>
            <a:r>
              <a:rPr lang="en-US" sz="2000" b="1" dirty="0"/>
              <a:t>misjudge default risk</a:t>
            </a:r>
            <a:r>
              <a:rPr lang="en-US" sz="2000" dirty="0"/>
              <a:t>. </a:t>
            </a:r>
          </a:p>
          <a:p>
            <a:pPr lvl="1"/>
            <a:r>
              <a:rPr lang="en-US" sz="2000" dirty="0"/>
              <a:t>For example, business defaults are relatively infrequent during economic expansions.</a:t>
            </a:r>
          </a:p>
          <a:p>
            <a:pPr lvl="1"/>
            <a:r>
              <a:rPr lang="en-US" sz="2000" dirty="0"/>
              <a:t>Because such booms are long and recessions are short, investors can become accustomed to unsustainably low levels of corporate defaults.</a:t>
            </a:r>
          </a:p>
          <a:p>
            <a:pPr marL="457200" lvl="1" indent="0">
              <a:buNone/>
            </a:pPr>
            <a:endParaRPr lang="en-US" sz="2000" dirty="0"/>
          </a:p>
          <a:p>
            <a:pPr marL="0" indent="0">
              <a:buNone/>
            </a:pPr>
            <a:endParaRPr lang="en-US" sz="2000" dirty="0"/>
          </a:p>
        </p:txBody>
      </p:sp>
    </p:spTree>
    <p:extLst>
      <p:ext uri="{BB962C8B-B14F-4D97-AF65-F5344CB8AC3E}">
        <p14:creationId xmlns:p14="http://schemas.microsoft.com/office/powerpoint/2010/main" val="83678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E895-6640-4160-8102-2733241696C9}"/>
              </a:ext>
            </a:extLst>
          </p:cNvPr>
          <p:cNvSpPr>
            <a:spLocks noGrp="1"/>
          </p:cNvSpPr>
          <p:nvPr>
            <p:ph type="title"/>
          </p:nvPr>
        </p:nvSpPr>
        <p:spPr/>
        <p:txBody>
          <a:bodyPr/>
          <a:lstStyle/>
          <a:p>
            <a:r>
              <a:rPr lang="en-US" dirty="0"/>
              <a:t>Risk Taking and Search for Yield </a:t>
            </a:r>
            <a:r>
              <a:rPr lang="en-US" sz="2000" b="0" dirty="0"/>
              <a:t>(6 of 9)</a:t>
            </a:r>
            <a:endParaRPr lang="en-US" dirty="0"/>
          </a:p>
        </p:txBody>
      </p:sp>
      <p:sp>
        <p:nvSpPr>
          <p:cNvPr id="3" name="Content Placeholder 2">
            <a:extLst>
              <a:ext uri="{FF2B5EF4-FFF2-40B4-BE49-F238E27FC236}">
                <a16:creationId xmlns:a16="http://schemas.microsoft.com/office/drawing/2014/main" id="{1E87D0F7-5768-4745-8808-4359A9EC4F02}"/>
              </a:ext>
            </a:extLst>
          </p:cNvPr>
          <p:cNvSpPr>
            <a:spLocks noGrp="1"/>
          </p:cNvSpPr>
          <p:nvPr>
            <p:ph idx="1"/>
          </p:nvPr>
        </p:nvSpPr>
        <p:spPr/>
        <p:txBody>
          <a:bodyPr/>
          <a:lstStyle/>
          <a:p>
            <a:r>
              <a:rPr lang="en-US" sz="2000" dirty="0"/>
              <a:t>Again, naively projecting recent experience underestimates the default risks for which investors </a:t>
            </a:r>
            <a:r>
              <a:rPr lang="en-US" sz="2000" b="1" dirty="0"/>
              <a:t>should be compensated</a:t>
            </a:r>
            <a:r>
              <a:rPr lang="en-US" sz="2000" dirty="0"/>
              <a:t> when buying corporate securities. </a:t>
            </a:r>
          </a:p>
          <a:p>
            <a:endParaRPr lang="en-US" dirty="0"/>
          </a:p>
        </p:txBody>
      </p:sp>
    </p:spTree>
    <p:extLst>
      <p:ext uri="{BB962C8B-B14F-4D97-AF65-F5344CB8AC3E}">
        <p14:creationId xmlns:p14="http://schemas.microsoft.com/office/powerpoint/2010/main" val="137060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12BE-45C6-48A1-B12A-2CD2B3C936B5}"/>
              </a:ext>
            </a:extLst>
          </p:cNvPr>
          <p:cNvSpPr>
            <a:spLocks noGrp="1"/>
          </p:cNvSpPr>
          <p:nvPr>
            <p:ph type="title"/>
          </p:nvPr>
        </p:nvSpPr>
        <p:spPr/>
        <p:txBody>
          <a:bodyPr/>
          <a:lstStyle/>
          <a:p>
            <a:r>
              <a:rPr lang="en-US" dirty="0"/>
              <a:t>Risk Taking and Search for Yield </a:t>
            </a:r>
            <a:r>
              <a:rPr lang="en-US" sz="2000" b="0" dirty="0"/>
              <a:t>(7 of 9)</a:t>
            </a:r>
            <a:endParaRPr lang="en-US" dirty="0"/>
          </a:p>
        </p:txBody>
      </p:sp>
      <p:sp>
        <p:nvSpPr>
          <p:cNvPr id="3" name="Content Placeholder 2">
            <a:extLst>
              <a:ext uri="{FF2B5EF4-FFF2-40B4-BE49-F238E27FC236}">
                <a16:creationId xmlns:a16="http://schemas.microsoft.com/office/drawing/2014/main" id="{B0B5E616-A88F-4F13-84ED-F32B0B7C7B48}"/>
              </a:ext>
            </a:extLst>
          </p:cNvPr>
          <p:cNvSpPr>
            <a:spLocks noGrp="1"/>
          </p:cNvSpPr>
          <p:nvPr>
            <p:ph idx="1"/>
          </p:nvPr>
        </p:nvSpPr>
        <p:spPr/>
        <p:txBody>
          <a:bodyPr/>
          <a:lstStyle/>
          <a:p>
            <a:pPr marL="1801368" lvl="4" indent="0">
              <a:buNone/>
            </a:pPr>
            <a:r>
              <a:rPr lang="en-US" sz="2000" dirty="0"/>
              <a:t> </a:t>
            </a:r>
            <a:r>
              <a:rPr lang="en-US" sz="2000" b="1" dirty="0">
                <a:solidFill>
                  <a:schemeClr val="accent2"/>
                </a:solidFill>
              </a:rPr>
              <a:t>Investment advisor fraud</a:t>
            </a:r>
          </a:p>
          <a:p>
            <a:pPr marL="1801368" lvl="4" indent="0">
              <a:buNone/>
            </a:pPr>
            <a:endParaRPr lang="en-US" sz="2000" dirty="0"/>
          </a:p>
          <a:p>
            <a:r>
              <a:rPr lang="en-US" sz="2000" dirty="0"/>
              <a:t>Investors also may underestimate risk if their professional investment managers take risks that are not </a:t>
            </a:r>
            <a:r>
              <a:rPr lang="en-US" sz="2000" b="1" dirty="0"/>
              <a:t>evident</a:t>
            </a:r>
            <a:r>
              <a:rPr lang="en-US" sz="2000" dirty="0"/>
              <a:t> or are purposely </a:t>
            </a:r>
            <a:r>
              <a:rPr lang="en-US" sz="2000" b="1" dirty="0"/>
              <a:t>concealed</a:t>
            </a:r>
            <a:r>
              <a:rPr lang="en-US" sz="2000" dirty="0"/>
              <a:t>.</a:t>
            </a:r>
          </a:p>
          <a:p>
            <a:pPr marL="0" indent="0">
              <a:buNone/>
            </a:pPr>
            <a:r>
              <a:rPr lang="en-US" sz="2000" dirty="0"/>
              <a:t> </a:t>
            </a:r>
          </a:p>
          <a:p>
            <a:r>
              <a:rPr lang="en-US" sz="2000" dirty="0"/>
              <a:t>As a result, when </a:t>
            </a:r>
            <a:r>
              <a:rPr lang="en-US" sz="2000" u="sng" dirty="0"/>
              <a:t>market interest rates are low</a:t>
            </a:r>
            <a:r>
              <a:rPr lang="en-US" sz="2000" dirty="0"/>
              <a:t>, some investment managers may try to generate high interest payments to clients by taking greater risks—a so-called </a:t>
            </a:r>
            <a:r>
              <a:rPr lang="en-US" sz="2000" b="1" dirty="0">
                <a:solidFill>
                  <a:schemeClr val="accent2"/>
                </a:solidFill>
              </a:rPr>
              <a:t>search for yield</a:t>
            </a:r>
            <a:r>
              <a:rPr lang="en-US" sz="2000" dirty="0"/>
              <a:t>. </a:t>
            </a:r>
          </a:p>
        </p:txBody>
      </p:sp>
    </p:spTree>
    <p:extLst>
      <p:ext uri="{BB962C8B-B14F-4D97-AF65-F5344CB8AC3E}">
        <p14:creationId xmlns:p14="http://schemas.microsoft.com/office/powerpoint/2010/main" val="1684260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D19B-4C93-429E-9514-04AADFEFBDED}"/>
              </a:ext>
            </a:extLst>
          </p:cNvPr>
          <p:cNvSpPr>
            <a:spLocks noGrp="1"/>
          </p:cNvSpPr>
          <p:nvPr>
            <p:ph type="title"/>
          </p:nvPr>
        </p:nvSpPr>
        <p:spPr/>
        <p:txBody>
          <a:bodyPr/>
          <a:lstStyle/>
          <a:p>
            <a:r>
              <a:rPr lang="en-US" dirty="0"/>
              <a:t>Risk Taking and Search for Yield </a:t>
            </a:r>
            <a:r>
              <a:rPr lang="en-US" sz="2000" b="0" dirty="0"/>
              <a:t>(8 of 9)</a:t>
            </a:r>
            <a:endParaRPr lang="en-US" dirty="0"/>
          </a:p>
        </p:txBody>
      </p:sp>
      <p:sp>
        <p:nvSpPr>
          <p:cNvPr id="3" name="Content Placeholder 2">
            <a:extLst>
              <a:ext uri="{FF2B5EF4-FFF2-40B4-BE49-F238E27FC236}">
                <a16:creationId xmlns:a16="http://schemas.microsoft.com/office/drawing/2014/main" id="{127EDC24-8B9B-46E6-B865-0B0EABE24528}"/>
              </a:ext>
            </a:extLst>
          </p:cNvPr>
          <p:cNvSpPr>
            <a:spLocks noGrp="1"/>
          </p:cNvSpPr>
          <p:nvPr>
            <p:ph idx="1"/>
          </p:nvPr>
        </p:nvSpPr>
        <p:spPr/>
        <p:txBody>
          <a:bodyPr/>
          <a:lstStyle/>
          <a:p>
            <a:r>
              <a:rPr lang="en-US" sz="2000" dirty="0"/>
              <a:t>Until events compel the manager to reduce payments, the investor may think that the manager is unusually skillful rather than lucky or simply prone to taking risks. </a:t>
            </a:r>
          </a:p>
          <a:p>
            <a:endParaRPr lang="en-US" sz="2000" dirty="0"/>
          </a:p>
          <a:p>
            <a:r>
              <a:rPr lang="en-US" sz="2000" dirty="0"/>
              <a:t>The </a:t>
            </a:r>
            <a:r>
              <a:rPr lang="en-US" sz="2000" b="1" dirty="0">
                <a:solidFill>
                  <a:schemeClr val="accent2"/>
                </a:solidFill>
              </a:rPr>
              <a:t>search for yield </a:t>
            </a:r>
            <a:r>
              <a:rPr lang="en-US" sz="2000" dirty="0"/>
              <a:t>can:</a:t>
            </a:r>
          </a:p>
          <a:p>
            <a:pPr lvl="1"/>
            <a:r>
              <a:rPr lang="en-US" sz="2000" dirty="0"/>
              <a:t> </a:t>
            </a:r>
            <a:r>
              <a:rPr lang="en-US" sz="2000" b="1" u="sng" dirty="0"/>
              <a:t>bid up the prices of risky securities </a:t>
            </a:r>
            <a:r>
              <a:rPr lang="en-US" sz="2000" dirty="0"/>
              <a:t>and </a:t>
            </a:r>
          </a:p>
          <a:p>
            <a:pPr lvl="1"/>
            <a:r>
              <a:rPr lang="en-US" sz="2000" b="1" dirty="0"/>
              <a:t>depress</a:t>
            </a:r>
            <a:r>
              <a:rPr lang="en-US" sz="2000" dirty="0"/>
              <a:t> the market </a:t>
            </a:r>
            <a:r>
              <a:rPr lang="en-US" sz="2000" b="1" u="sng" dirty="0"/>
              <a:t>compensation for risk </a:t>
            </a:r>
            <a:r>
              <a:rPr lang="en-US" sz="2000" dirty="0"/>
              <a:t>below </a:t>
            </a:r>
            <a:r>
              <a:rPr lang="en-US" sz="2000" u="sng" dirty="0"/>
              <a:t>a sustainable level.</a:t>
            </a:r>
          </a:p>
          <a:p>
            <a:endParaRPr lang="en-US" sz="2000" dirty="0"/>
          </a:p>
          <a:p>
            <a:endParaRPr lang="en-US" dirty="0"/>
          </a:p>
        </p:txBody>
      </p:sp>
    </p:spTree>
    <p:extLst>
      <p:ext uri="{BB962C8B-B14F-4D97-AF65-F5344CB8AC3E}">
        <p14:creationId xmlns:p14="http://schemas.microsoft.com/office/powerpoint/2010/main" val="984876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80EA-F70B-4CAA-A154-25EDE8BD5535}"/>
              </a:ext>
            </a:extLst>
          </p:cNvPr>
          <p:cNvSpPr>
            <a:spLocks noGrp="1"/>
          </p:cNvSpPr>
          <p:nvPr>
            <p:ph type="title"/>
          </p:nvPr>
        </p:nvSpPr>
        <p:spPr/>
        <p:txBody>
          <a:bodyPr/>
          <a:lstStyle/>
          <a:p>
            <a:r>
              <a:rPr lang="en-US" dirty="0"/>
              <a:t>Risk Taking and Search for Yield </a:t>
            </a:r>
            <a:r>
              <a:rPr lang="en-US" sz="2000" b="0" dirty="0"/>
              <a:t>(9 of 9)</a:t>
            </a:r>
            <a:endParaRPr lang="en-US" dirty="0"/>
          </a:p>
        </p:txBody>
      </p:sp>
      <p:sp>
        <p:nvSpPr>
          <p:cNvPr id="3" name="Content Placeholder 2">
            <a:extLst>
              <a:ext uri="{FF2B5EF4-FFF2-40B4-BE49-F238E27FC236}">
                <a16:creationId xmlns:a16="http://schemas.microsoft.com/office/drawing/2014/main" id="{BA8331A9-386D-4CAB-9B47-D2C4B81F5474}"/>
              </a:ext>
            </a:extLst>
          </p:cNvPr>
          <p:cNvSpPr>
            <a:spLocks noGrp="1"/>
          </p:cNvSpPr>
          <p:nvPr>
            <p:ph idx="1"/>
          </p:nvPr>
        </p:nvSpPr>
        <p:spPr/>
        <p:txBody>
          <a:bodyPr/>
          <a:lstStyle/>
          <a:p>
            <a:pPr marL="0" indent="0">
              <a:buNone/>
            </a:pPr>
            <a:endParaRPr lang="en-US" sz="2000" dirty="0"/>
          </a:p>
          <a:p>
            <a:r>
              <a:rPr lang="en-US" sz="2000" dirty="0"/>
              <a:t>Eventually, when the risk comes to fruition (say, defaults increase), the prices of riskier securities fall disproportionately, potentially triggering large </a:t>
            </a:r>
            <a:r>
              <a:rPr lang="en-US" sz="2000" b="1" dirty="0"/>
              <a:t>financial losses</a:t>
            </a:r>
            <a:r>
              <a:rPr lang="en-US" sz="2000" dirty="0"/>
              <a:t>. </a:t>
            </a:r>
          </a:p>
          <a:p>
            <a:pPr marL="0" indent="0">
              <a:buNone/>
            </a:pPr>
            <a:endParaRPr lang="en-US" sz="2000" dirty="0"/>
          </a:p>
          <a:p>
            <a:r>
              <a:rPr lang="en-US" sz="2000" dirty="0"/>
              <a:t>During the financial crisis of 2007–2009, </a:t>
            </a:r>
            <a:r>
              <a:rPr lang="en-US" sz="2000" b="1" dirty="0"/>
              <a:t>the </a:t>
            </a:r>
            <a:r>
              <a:rPr lang="en-US" sz="2000" b="1" dirty="0">
                <a:solidFill>
                  <a:srgbClr val="C00000"/>
                </a:solidFill>
              </a:rPr>
              <a:t>plunge</a:t>
            </a:r>
            <a:r>
              <a:rPr lang="en-US" sz="2000" b="1" dirty="0"/>
              <a:t> of corporate and mortgage security prices highlighted how forcefully markets can </a:t>
            </a:r>
            <a:r>
              <a:rPr lang="en-US" sz="2000" b="1" dirty="0">
                <a:solidFill>
                  <a:srgbClr val="FF0000"/>
                </a:solidFill>
              </a:rPr>
              <a:t>reprice risk </a:t>
            </a:r>
            <a:r>
              <a:rPr lang="en-US" sz="2000" dirty="0"/>
              <a:t>when the search for yield has gone too far. </a:t>
            </a:r>
          </a:p>
          <a:p>
            <a:r>
              <a:rPr lang="en-US" sz="2000" dirty="0"/>
              <a:t>In the euro-area crisis that began in 2009, something similar occurred in the markets for bank and government debt</a:t>
            </a:r>
          </a:p>
        </p:txBody>
      </p:sp>
    </p:spTree>
    <p:extLst>
      <p:ext uri="{BB962C8B-B14F-4D97-AF65-F5344CB8AC3E}">
        <p14:creationId xmlns:p14="http://schemas.microsoft.com/office/powerpoint/2010/main" val="2235491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of Credit (Debt) Market Instruments</a:t>
            </a:r>
            <a:endParaRPr lang="en-IN" dirty="0"/>
          </a:p>
        </p:txBody>
      </p:sp>
      <p:sp>
        <p:nvSpPr>
          <p:cNvPr id="3" name="Content Placeholder 2"/>
          <p:cNvSpPr>
            <a:spLocks noGrp="1"/>
          </p:cNvSpPr>
          <p:nvPr>
            <p:ph idx="1"/>
          </p:nvPr>
        </p:nvSpPr>
        <p:spPr/>
        <p:txBody>
          <a:bodyPr/>
          <a:lstStyle/>
          <a:p>
            <a:pPr marL="0" indent="0">
              <a:buNone/>
            </a:pPr>
            <a:endParaRPr lang="en-US" sz="2000" dirty="0">
              <a:ea typeface="ヒラギノ角ゴ Pro W3" charset="-128"/>
            </a:endParaRPr>
          </a:p>
          <a:p>
            <a:pPr marL="0" indent="0">
              <a:buNone/>
            </a:pPr>
            <a:r>
              <a:rPr lang="en-US" sz="2000" dirty="0">
                <a:ea typeface="ヒラギノ角ゴ Pro W3" charset="-128"/>
              </a:rPr>
              <a:t>In terms of the </a:t>
            </a:r>
            <a:r>
              <a:rPr lang="en-US" sz="2000" b="1" dirty="0">
                <a:ea typeface="ヒラギノ角ゴ Pro W3" charset="-128"/>
              </a:rPr>
              <a:t>timing of their cash flow payments,</a:t>
            </a:r>
            <a:r>
              <a:rPr lang="en-US" sz="2000" dirty="0">
                <a:ea typeface="ヒラギノ角ゴ Pro W3" charset="-128"/>
              </a:rPr>
              <a:t> there are four basic types of credit market instruments. </a:t>
            </a:r>
          </a:p>
          <a:p>
            <a:r>
              <a:rPr lang="en-US" sz="2000" dirty="0">
                <a:ea typeface="ヒラギノ角ゴ Pro W3" charset="-128"/>
              </a:rPr>
              <a:t>Simple Loan</a:t>
            </a:r>
          </a:p>
          <a:p>
            <a:r>
              <a:rPr lang="en-US" sz="2000" dirty="0">
                <a:ea typeface="ヒラギノ角ゴ Pro W3" charset="-128"/>
              </a:rPr>
              <a:t>Fixed Payment Loan</a:t>
            </a:r>
          </a:p>
          <a:p>
            <a:r>
              <a:rPr lang="en-US" sz="2000" dirty="0">
                <a:ea typeface="ヒラギノ角ゴ Pro W3" charset="-128"/>
              </a:rPr>
              <a:t>Coupon Bond</a:t>
            </a:r>
          </a:p>
          <a:p>
            <a:r>
              <a:rPr lang="en-US" sz="2000" dirty="0">
                <a:ea typeface="ヒラギノ角ゴ Pro W3" charset="-128"/>
              </a:rPr>
              <a:t>Discount Bond</a:t>
            </a:r>
            <a:endParaRPr lang="en-IN" sz="2000" dirty="0"/>
          </a:p>
        </p:txBody>
      </p:sp>
    </p:spTree>
    <p:extLst>
      <p:ext uri="{BB962C8B-B14F-4D97-AF65-F5344CB8AC3E}">
        <p14:creationId xmlns:p14="http://schemas.microsoft.com/office/powerpoint/2010/main" val="148216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endParaRPr lang="en-IN" dirty="0"/>
          </a:p>
        </p:txBody>
      </p:sp>
      <p:sp>
        <p:nvSpPr>
          <p:cNvPr id="3" name="Content Placeholder 2"/>
          <p:cNvSpPr>
            <a:spLocks noGrp="1"/>
          </p:cNvSpPr>
          <p:nvPr>
            <p:ph idx="1"/>
          </p:nvPr>
        </p:nvSpPr>
        <p:spPr/>
        <p:txBody>
          <a:bodyPr/>
          <a:lstStyle/>
          <a:p>
            <a:r>
              <a:rPr lang="en-US" sz="2000" dirty="0">
                <a:ea typeface="ヒラギノ角ゴ Pro W3" charset="-128"/>
              </a:rPr>
              <a:t>Calculate the present value of future cash flows and the yield to maturity on the four types of credit market instruments.</a:t>
            </a:r>
          </a:p>
          <a:p>
            <a:r>
              <a:rPr lang="en-US" sz="2000" dirty="0">
                <a:ea typeface="ヒラギノ角ゴ Pro W3" charset="-128"/>
              </a:rPr>
              <a:t>Recognize the distinctions among yield to maturity, current yield, rate of return, and rate of capital gain.</a:t>
            </a:r>
          </a:p>
          <a:p>
            <a:r>
              <a:rPr lang="en-US" sz="2000" dirty="0">
                <a:ea typeface="ヒラギノ角ゴ Pro W3" charset="-128"/>
              </a:rPr>
              <a:t>Interpret the distinction between real and nominal interest rates.</a:t>
            </a:r>
            <a:endParaRPr lang="en-IN" sz="2000" dirty="0"/>
          </a:p>
        </p:txBody>
      </p:sp>
    </p:spTree>
    <p:extLst>
      <p:ext uri="{BB962C8B-B14F-4D97-AF65-F5344CB8AC3E}">
        <p14:creationId xmlns:p14="http://schemas.microsoft.com/office/powerpoint/2010/main" val="681551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Rate of Return: An Example </a:t>
            </a:r>
            <a:r>
              <a:rPr lang="en-US" sz="2000" b="0" dirty="0"/>
              <a:t>(1 of 9)</a:t>
            </a:r>
            <a:endParaRPr lang="en-IN" sz="2000" b="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000" dirty="0"/>
              <a:t>Consider buying a new machine that costs $1 million and can produce 3,000 calculators a year. </a:t>
            </a:r>
          </a:p>
          <a:p>
            <a:pPr>
              <a:buFont typeface="Wingdings" panose="05000000000000000000" pitchFamily="2" charset="2"/>
              <a:buChar char="Ø"/>
            </a:pPr>
            <a:r>
              <a:rPr lang="en-US" sz="2000" dirty="0"/>
              <a:t>If you can sell the calculator for $50 apiece (wholesale), the machine will generate $150,000 in revenue each year. </a:t>
            </a:r>
          </a:p>
          <a:p>
            <a:pPr>
              <a:buFont typeface="Wingdings" panose="05000000000000000000" pitchFamily="2" charset="2"/>
              <a:buChar char="Ø"/>
            </a:pPr>
            <a:r>
              <a:rPr lang="en-US" sz="2000" dirty="0"/>
              <a:t>Let’s assume:</a:t>
            </a:r>
          </a:p>
          <a:p>
            <a:pPr lvl="1">
              <a:buFont typeface="Courier New" panose="02070309020205020404" pitchFamily="49" charset="0"/>
              <a:buChar char="o"/>
            </a:pPr>
            <a:r>
              <a:rPr lang="en-US" sz="1800" dirty="0"/>
              <a:t>the machine is the only necessary input; </a:t>
            </a:r>
          </a:p>
          <a:p>
            <a:pPr lvl="1">
              <a:buFont typeface="Courier New" panose="02070309020205020404" pitchFamily="49" charset="0"/>
              <a:buChar char="o"/>
            </a:pPr>
            <a:r>
              <a:rPr lang="en-US" sz="1800" dirty="0"/>
              <a:t>We know the exact amount of revenue it will produce (in reality, that has to be estimated); </a:t>
            </a:r>
          </a:p>
          <a:p>
            <a:pPr lvl="1">
              <a:buFont typeface="Courier New" panose="02070309020205020404" pitchFamily="49" charset="0"/>
              <a:buChar char="o"/>
            </a:pPr>
            <a:r>
              <a:rPr lang="en-US" sz="1800" dirty="0"/>
              <a:t>the machine will last for exactly 10 years, during which time it will work perfectly, without requiring any maintenance</a:t>
            </a:r>
          </a:p>
          <a:p>
            <a:pPr lvl="1">
              <a:buFont typeface="Courier New" panose="02070309020205020404" pitchFamily="49" charset="0"/>
              <a:buChar char="o"/>
            </a:pPr>
            <a:r>
              <a:rPr lang="en-US" sz="1800" dirty="0"/>
              <a:t>At the end of the 10 years, the machine will abruptly cease to operate and will have no resale value.</a:t>
            </a:r>
          </a:p>
          <a:p>
            <a:pPr>
              <a:buFont typeface="Wingdings" panose="05000000000000000000" pitchFamily="2" charset="2"/>
              <a:buChar char="Ø"/>
            </a:pPr>
            <a:r>
              <a:rPr lang="en-US" sz="2000" i="1" dirty="0">
                <a:solidFill>
                  <a:srgbClr val="FF0000"/>
                </a:solidFill>
              </a:rPr>
              <a:t>Should you buy the machine? </a:t>
            </a:r>
          </a:p>
          <a:p>
            <a:pPr>
              <a:buFont typeface="Wingdings" panose="05000000000000000000" pitchFamily="2" charset="2"/>
              <a:buChar char="Ø"/>
            </a:pPr>
            <a:endParaRPr lang="en-IN" sz="1800" dirty="0"/>
          </a:p>
        </p:txBody>
      </p:sp>
    </p:spTree>
    <p:extLst>
      <p:ext uri="{BB962C8B-B14F-4D97-AF65-F5344CB8AC3E}">
        <p14:creationId xmlns:p14="http://schemas.microsoft.com/office/powerpoint/2010/main" val="4046910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BEE4-415F-4E61-BDDE-A54218DB9336}"/>
              </a:ext>
            </a:extLst>
          </p:cNvPr>
          <p:cNvSpPr>
            <a:spLocks noGrp="1"/>
          </p:cNvSpPr>
          <p:nvPr>
            <p:ph type="title"/>
          </p:nvPr>
        </p:nvSpPr>
        <p:spPr/>
        <p:txBody>
          <a:bodyPr/>
          <a:lstStyle/>
          <a:p>
            <a:r>
              <a:rPr lang="en-US" dirty="0"/>
              <a:t>Internal Rate of Return: An Example </a:t>
            </a:r>
            <a:r>
              <a:rPr lang="en-US" sz="2000" b="0" dirty="0"/>
              <a:t>(2 of 9)</a:t>
            </a:r>
            <a:endParaRPr lang="en-US" dirty="0"/>
          </a:p>
        </p:txBody>
      </p:sp>
      <p:sp>
        <p:nvSpPr>
          <p:cNvPr id="3" name="Content Placeholder 2">
            <a:extLst>
              <a:ext uri="{FF2B5EF4-FFF2-40B4-BE49-F238E27FC236}">
                <a16:creationId xmlns:a16="http://schemas.microsoft.com/office/drawing/2014/main" id="{78F68C97-6AEA-4326-A68D-BA37FA84D3B1}"/>
              </a:ext>
            </a:extLst>
          </p:cNvPr>
          <p:cNvSpPr>
            <a:spLocks noGrp="1"/>
          </p:cNvSpPr>
          <p:nvPr>
            <p:ph idx="1"/>
          </p:nvPr>
        </p:nvSpPr>
        <p:spPr/>
        <p:txBody>
          <a:bodyPr/>
          <a:lstStyle/>
          <a:p>
            <a:pPr marL="0" indent="0">
              <a:buNone/>
            </a:pPr>
            <a:r>
              <a:rPr lang="en-US" sz="2000" i="1" dirty="0">
                <a:solidFill>
                  <a:srgbClr val="FF0000"/>
                </a:solidFill>
              </a:rPr>
              <a:t>The answer is: It depends:</a:t>
            </a:r>
          </a:p>
          <a:p>
            <a:pPr marL="1001268" lvl="1" indent="-514350">
              <a:buFont typeface="+mj-lt"/>
              <a:buAutoNum type="romanLcPeriod"/>
            </a:pPr>
            <a:r>
              <a:rPr lang="en-US" sz="2000" dirty="0"/>
              <a:t>If you </a:t>
            </a:r>
            <a:r>
              <a:rPr lang="en-US" sz="2000" b="1" dirty="0"/>
              <a:t>borrow</a:t>
            </a:r>
            <a:r>
              <a:rPr lang="en-US" sz="2000" dirty="0"/>
              <a:t> the $1 million to pay for the machine, will the revenue from the machine, $150,000 per year, be enough to </a:t>
            </a:r>
            <a:r>
              <a:rPr lang="en-US" sz="2000" b="1" dirty="0"/>
              <a:t>cover the payments </a:t>
            </a:r>
            <a:r>
              <a:rPr lang="en-US" sz="2000" dirty="0"/>
              <a:t>on the loan? </a:t>
            </a:r>
          </a:p>
          <a:p>
            <a:pPr marL="1401318" lvl="2" indent="-514350">
              <a:buFont typeface="+mj-lt"/>
              <a:buAutoNum type="alphaLcParenR"/>
            </a:pPr>
            <a:r>
              <a:rPr lang="en-US" sz="2000" dirty="0"/>
              <a:t>If so and you have something left over, then buying the machine may be a good idea. </a:t>
            </a:r>
          </a:p>
          <a:p>
            <a:pPr marL="1401318" lvl="2" indent="-514350">
              <a:buFont typeface="+mj-lt"/>
              <a:buAutoNum type="alphaLcParenR"/>
            </a:pPr>
            <a:r>
              <a:rPr lang="en-US" sz="2000" dirty="0"/>
              <a:t>But if you can’t make the payments, then buying the machine is a losing proposition. </a:t>
            </a:r>
          </a:p>
          <a:p>
            <a:pPr>
              <a:buFont typeface="Wingdings" panose="05000000000000000000" pitchFamily="2" charset="2"/>
              <a:buChar char="Ø"/>
            </a:pPr>
            <a:r>
              <a:rPr lang="en-US" sz="2000" dirty="0"/>
              <a:t>So you need to figure out whether the </a:t>
            </a:r>
            <a:r>
              <a:rPr lang="en-US" sz="2000" b="1" dirty="0"/>
              <a:t>machine’s revenue </a:t>
            </a:r>
            <a:r>
              <a:rPr lang="en-US" sz="2000" dirty="0"/>
              <a:t>will be </a:t>
            </a:r>
            <a:r>
              <a:rPr lang="en-US" sz="2000" b="1" dirty="0"/>
              <a:t>high</a:t>
            </a:r>
            <a:r>
              <a:rPr lang="en-US" sz="2000" dirty="0"/>
              <a:t> enough to </a:t>
            </a:r>
            <a:r>
              <a:rPr lang="en-US" sz="2000" u="sng" dirty="0"/>
              <a:t>cover the payments </a:t>
            </a:r>
            <a:r>
              <a:rPr lang="en-US" sz="2000" dirty="0"/>
              <a:t>on the loan you would need to buy it. </a:t>
            </a:r>
            <a:endParaRPr lang="en-US" dirty="0"/>
          </a:p>
        </p:txBody>
      </p:sp>
    </p:spTree>
    <p:extLst>
      <p:ext uri="{BB962C8B-B14F-4D97-AF65-F5344CB8AC3E}">
        <p14:creationId xmlns:p14="http://schemas.microsoft.com/office/powerpoint/2010/main" val="2883472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52EC-49C1-460C-849D-57B10CE0BB27}"/>
              </a:ext>
            </a:extLst>
          </p:cNvPr>
          <p:cNvSpPr>
            <a:spLocks noGrp="1"/>
          </p:cNvSpPr>
          <p:nvPr>
            <p:ph type="title"/>
          </p:nvPr>
        </p:nvSpPr>
        <p:spPr/>
        <p:txBody>
          <a:bodyPr/>
          <a:lstStyle/>
          <a:p>
            <a:r>
              <a:rPr lang="en-US" dirty="0"/>
              <a:t>Internal Rate of Return: An Example </a:t>
            </a:r>
            <a:r>
              <a:rPr lang="en-US" sz="2000" b="0" dirty="0"/>
              <a:t>(3 of 9)</a:t>
            </a:r>
            <a:endParaRPr lang="en-US" dirty="0"/>
          </a:p>
        </p:txBody>
      </p:sp>
      <p:sp>
        <p:nvSpPr>
          <p:cNvPr id="3" name="Content Placeholder 2">
            <a:extLst>
              <a:ext uri="{FF2B5EF4-FFF2-40B4-BE49-F238E27FC236}">
                <a16:creationId xmlns:a16="http://schemas.microsoft.com/office/drawing/2014/main" id="{884B076A-BA73-4596-BAAA-D378D716A8B8}"/>
              </a:ext>
            </a:extLst>
          </p:cNvPr>
          <p:cNvSpPr>
            <a:spLocks noGrp="1"/>
          </p:cNvSpPr>
          <p:nvPr>
            <p:ph idx="1"/>
          </p:nvPr>
        </p:nvSpPr>
        <p:spPr/>
        <p:txBody>
          <a:bodyPr/>
          <a:lstStyle/>
          <a:p>
            <a:r>
              <a:rPr lang="en-US" sz="2000" dirty="0"/>
              <a:t>We’ll do this in two steps: </a:t>
            </a:r>
          </a:p>
          <a:p>
            <a:pPr lvl="1"/>
            <a:r>
              <a:rPr lang="en-US" sz="2000" dirty="0"/>
              <a:t>First, we’ll compute the </a:t>
            </a:r>
            <a:r>
              <a:rPr lang="en-US" sz="2000" b="1" dirty="0"/>
              <a:t>internal rate of return </a:t>
            </a:r>
            <a:r>
              <a:rPr lang="en-US" sz="2000" dirty="0"/>
              <a:t>on your investment in the machine, and </a:t>
            </a:r>
          </a:p>
          <a:p>
            <a:pPr lvl="1"/>
            <a:r>
              <a:rPr lang="en-US" sz="2000" dirty="0"/>
              <a:t>second, we’ll compare that return to the </a:t>
            </a:r>
            <a:r>
              <a:rPr lang="en-US" sz="2000" b="1" dirty="0"/>
              <a:t>cost of buying the machine</a:t>
            </a:r>
            <a:r>
              <a:rPr lang="en-US" sz="2000" dirty="0"/>
              <a:t>. </a:t>
            </a:r>
          </a:p>
          <a:p>
            <a:pPr lvl="2"/>
            <a:r>
              <a:rPr lang="en-US" sz="2000" dirty="0"/>
              <a:t>If the cost is less than the return, then you should buy the machine.</a:t>
            </a:r>
          </a:p>
          <a:p>
            <a:r>
              <a:rPr lang="en-US" sz="2000" dirty="0"/>
              <a:t>The </a:t>
            </a:r>
            <a:r>
              <a:rPr lang="en-US" sz="2000" b="1" dirty="0">
                <a:solidFill>
                  <a:srgbClr val="FF0000"/>
                </a:solidFill>
              </a:rPr>
              <a:t>internal rate of return </a:t>
            </a:r>
            <a:r>
              <a:rPr lang="en-US" sz="2000" dirty="0"/>
              <a:t>is the interest rate that equates the present value of an investment with its cost. </a:t>
            </a:r>
          </a:p>
          <a:p>
            <a:pPr lvl="1"/>
            <a:r>
              <a:rPr lang="en-US" sz="2000" dirty="0"/>
              <a:t>For the machine, it is the interest rate at which the present value of the revenue from the tennis rackets, $150,000 per year </a:t>
            </a:r>
            <a:r>
              <a:rPr lang="en-US" sz="2000" b="1" dirty="0"/>
              <a:t>for 10 years,</a:t>
            </a:r>
            <a:r>
              <a:rPr lang="en-US" sz="2000" dirty="0"/>
              <a:t> equals the $1 million cost of the machine. </a:t>
            </a:r>
            <a:endParaRPr lang="en-US" dirty="0"/>
          </a:p>
        </p:txBody>
      </p:sp>
    </p:spTree>
    <p:extLst>
      <p:ext uri="{BB962C8B-B14F-4D97-AF65-F5344CB8AC3E}">
        <p14:creationId xmlns:p14="http://schemas.microsoft.com/office/powerpoint/2010/main" val="319277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0979-6185-4970-B939-89FB7CC73D9E}"/>
              </a:ext>
            </a:extLst>
          </p:cNvPr>
          <p:cNvSpPr>
            <a:spLocks noGrp="1"/>
          </p:cNvSpPr>
          <p:nvPr>
            <p:ph type="title"/>
          </p:nvPr>
        </p:nvSpPr>
        <p:spPr/>
        <p:txBody>
          <a:bodyPr/>
          <a:lstStyle/>
          <a:p>
            <a:r>
              <a:rPr lang="en-US" dirty="0"/>
              <a:t>Internal Rate of Return: An Example </a:t>
            </a:r>
            <a:r>
              <a:rPr lang="en-US" sz="2000" b="0" dirty="0"/>
              <a:t>(4 of 9)</a:t>
            </a:r>
            <a:endParaRPr lang="en-US" dirty="0"/>
          </a:p>
        </p:txBody>
      </p:sp>
      <p:sp>
        <p:nvSpPr>
          <p:cNvPr id="3" name="Content Placeholder 2">
            <a:extLst>
              <a:ext uri="{FF2B5EF4-FFF2-40B4-BE49-F238E27FC236}">
                <a16:creationId xmlns:a16="http://schemas.microsoft.com/office/drawing/2014/main" id="{8AFF3B39-3013-4580-8363-A39BA7DCE427}"/>
              </a:ext>
            </a:extLst>
          </p:cNvPr>
          <p:cNvSpPr>
            <a:spLocks noGrp="1"/>
          </p:cNvSpPr>
          <p:nvPr>
            <p:ph idx="1"/>
          </p:nvPr>
        </p:nvSpPr>
        <p:spPr/>
        <p:txBody>
          <a:bodyPr/>
          <a:lstStyle/>
          <a:p>
            <a:pPr>
              <a:buFont typeface="Wingdings" panose="05000000000000000000" pitchFamily="2" charset="2"/>
              <a:buChar char="Ø"/>
            </a:pPr>
            <a:r>
              <a:rPr lang="en-US" sz="2000" dirty="0"/>
              <a:t>To find the internal rate of return, we take the sum of the present value of each of the yearly revenues (we can’t take the present value of the total revenue) and equate it with the machine’s cost. </a:t>
            </a:r>
          </a:p>
          <a:p>
            <a:pPr>
              <a:buFont typeface="Wingdings" panose="05000000000000000000" pitchFamily="2" charset="2"/>
              <a:buChar char="Ø"/>
            </a:pPr>
            <a:r>
              <a:rPr lang="en-US" sz="2000" dirty="0"/>
              <a:t>Then we solve for the interest rate, </a:t>
            </a:r>
            <a:r>
              <a:rPr lang="en-US" sz="2000" i="1" dirty="0"/>
              <a:t>i</a:t>
            </a:r>
            <a:r>
              <a:rPr lang="en-US" sz="2000" dirty="0"/>
              <a:t>:</a:t>
            </a:r>
          </a:p>
          <a:p>
            <a:endParaRPr lang="en-US" sz="2000" dirty="0"/>
          </a:p>
          <a:p>
            <a:endParaRPr lang="en-US" sz="2000" dirty="0"/>
          </a:p>
          <a:p>
            <a:pPr>
              <a:buFont typeface="Wingdings" panose="05000000000000000000" pitchFamily="2" charset="2"/>
              <a:buChar char="Ø"/>
            </a:pPr>
            <a:r>
              <a:rPr lang="en-US" sz="2000" dirty="0"/>
              <a:t>The answer, 8.14 percent, is the internal rate of return on your investment. </a:t>
            </a:r>
          </a:p>
          <a:p>
            <a:pPr lvl="1"/>
            <a:r>
              <a:rPr lang="en-US" sz="2000" dirty="0"/>
              <a:t>That is, the annual rate of return for </a:t>
            </a:r>
            <a:r>
              <a:rPr lang="en-US" sz="2000" b="1" dirty="0"/>
              <a:t>investing $1 million </a:t>
            </a:r>
            <a:r>
              <a:rPr lang="en-US" sz="2000" dirty="0"/>
              <a:t>in the machine is </a:t>
            </a:r>
            <a:r>
              <a:rPr lang="en-US" sz="2000" b="1" dirty="0"/>
              <a:t>8.14 percent</a:t>
            </a:r>
            <a:r>
              <a:rPr lang="en-US" sz="2000" dirty="0"/>
              <a:t>. </a:t>
            </a:r>
          </a:p>
        </p:txBody>
      </p:sp>
      <p:pic>
        <p:nvPicPr>
          <p:cNvPr id="4" name="Picture 3">
            <a:extLst>
              <a:ext uri="{FF2B5EF4-FFF2-40B4-BE49-F238E27FC236}">
                <a16:creationId xmlns:a16="http://schemas.microsoft.com/office/drawing/2014/main" id="{A60A6B7A-8804-477E-80E8-030648789D1A}"/>
              </a:ext>
            </a:extLst>
          </p:cNvPr>
          <p:cNvPicPr>
            <a:picLocks noChangeAspect="1"/>
          </p:cNvPicPr>
          <p:nvPr/>
        </p:nvPicPr>
        <p:blipFill>
          <a:blip r:embed="rId2"/>
          <a:stretch>
            <a:fillRect/>
          </a:stretch>
        </p:blipFill>
        <p:spPr>
          <a:xfrm>
            <a:off x="685800" y="3276600"/>
            <a:ext cx="4953000" cy="744061"/>
          </a:xfrm>
          <a:prstGeom prst="rect">
            <a:avLst/>
          </a:prstGeom>
        </p:spPr>
      </p:pic>
      <p:sp>
        <p:nvSpPr>
          <p:cNvPr id="5" name="TextBox 4">
            <a:extLst>
              <a:ext uri="{FF2B5EF4-FFF2-40B4-BE49-F238E27FC236}">
                <a16:creationId xmlns:a16="http://schemas.microsoft.com/office/drawing/2014/main" id="{A611EC8C-33FD-427B-A798-2B0A5E02F41D}"/>
              </a:ext>
            </a:extLst>
          </p:cNvPr>
          <p:cNvSpPr txBox="1"/>
          <p:nvPr/>
        </p:nvSpPr>
        <p:spPr>
          <a:xfrm>
            <a:off x="6085114" y="3067951"/>
            <a:ext cx="1371600" cy="830997"/>
          </a:xfrm>
          <a:prstGeom prst="rect">
            <a:avLst/>
          </a:prstGeom>
          <a:noFill/>
        </p:spPr>
        <p:txBody>
          <a:bodyPr wrap="square" rtlCol="0">
            <a:spAutoFit/>
          </a:bodyPr>
          <a:lstStyle/>
          <a:p>
            <a:r>
              <a:rPr lang="en-US" sz="1600" dirty="0">
                <a:solidFill>
                  <a:srgbClr val="FF0000"/>
                </a:solidFill>
              </a:rPr>
              <a:t>Internal Rate of Return Equation</a:t>
            </a:r>
          </a:p>
        </p:txBody>
      </p:sp>
    </p:spTree>
    <p:extLst>
      <p:ext uri="{BB962C8B-B14F-4D97-AF65-F5344CB8AC3E}">
        <p14:creationId xmlns:p14="http://schemas.microsoft.com/office/powerpoint/2010/main" val="2291562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181A-AD8D-4AA5-823D-85DFF384881B}"/>
              </a:ext>
            </a:extLst>
          </p:cNvPr>
          <p:cNvSpPr>
            <a:spLocks noGrp="1"/>
          </p:cNvSpPr>
          <p:nvPr>
            <p:ph type="title"/>
          </p:nvPr>
        </p:nvSpPr>
        <p:spPr/>
        <p:txBody>
          <a:bodyPr/>
          <a:lstStyle/>
          <a:p>
            <a:r>
              <a:rPr lang="en-US" dirty="0"/>
              <a:t>Internal Rate of Return: An Example </a:t>
            </a:r>
            <a:r>
              <a:rPr lang="en-US" sz="2000" b="0" dirty="0"/>
              <a:t>(5 of 9)</a:t>
            </a:r>
            <a:endParaRPr lang="en-US" dirty="0"/>
          </a:p>
        </p:txBody>
      </p:sp>
      <p:sp>
        <p:nvSpPr>
          <p:cNvPr id="3" name="Content Placeholder 2">
            <a:extLst>
              <a:ext uri="{FF2B5EF4-FFF2-40B4-BE49-F238E27FC236}">
                <a16:creationId xmlns:a16="http://schemas.microsoft.com/office/drawing/2014/main" id="{5BD6FB11-128F-4C0F-AEE9-13A90191F95E}"/>
              </a:ext>
            </a:extLst>
          </p:cNvPr>
          <p:cNvSpPr>
            <a:spLocks noGrp="1"/>
          </p:cNvSpPr>
          <p:nvPr>
            <p:ph idx="1"/>
          </p:nvPr>
        </p:nvSpPr>
        <p:spPr/>
        <p:txBody>
          <a:bodyPr/>
          <a:lstStyle/>
          <a:p>
            <a:pPr>
              <a:buFont typeface="Wingdings" panose="05000000000000000000" pitchFamily="2" charset="2"/>
              <a:buChar char="Ø"/>
            </a:pPr>
            <a:r>
              <a:rPr lang="en-US" sz="1600" dirty="0"/>
              <a:t>But is that rate of return high enough to justify your investment? </a:t>
            </a:r>
          </a:p>
          <a:p>
            <a:pPr lvl="1"/>
            <a:r>
              <a:rPr lang="en-US" sz="1600" dirty="0"/>
              <a:t>That depends on the cost of the $1 million you need to buy the machine.</a:t>
            </a:r>
          </a:p>
          <a:p>
            <a:r>
              <a:rPr lang="en-US" sz="1600" dirty="0"/>
              <a:t>There are two ways you can come up with the $1 million:</a:t>
            </a:r>
          </a:p>
          <a:p>
            <a:endParaRPr lang="en-US" dirty="0"/>
          </a:p>
          <a:p>
            <a:endParaRPr lang="en-US" dirty="0"/>
          </a:p>
        </p:txBody>
      </p:sp>
      <p:graphicFrame>
        <p:nvGraphicFramePr>
          <p:cNvPr id="6" name="Table 5">
            <a:extLst>
              <a:ext uri="{FF2B5EF4-FFF2-40B4-BE49-F238E27FC236}">
                <a16:creationId xmlns:a16="http://schemas.microsoft.com/office/drawing/2014/main" id="{B88E95FE-DE12-4AFF-9E35-843890039CA3}"/>
              </a:ext>
            </a:extLst>
          </p:cNvPr>
          <p:cNvGraphicFramePr>
            <a:graphicFrameLocks noGrp="1"/>
          </p:cNvGraphicFramePr>
          <p:nvPr>
            <p:extLst>
              <p:ext uri="{D42A27DB-BD31-4B8C-83A1-F6EECF244321}">
                <p14:modId xmlns:p14="http://schemas.microsoft.com/office/powerpoint/2010/main" val="457601255"/>
              </p:ext>
            </p:extLst>
          </p:nvPr>
        </p:nvGraphicFramePr>
        <p:xfrm>
          <a:off x="342900" y="2743200"/>
          <a:ext cx="8458200" cy="3261360"/>
        </p:xfrm>
        <a:graphic>
          <a:graphicData uri="http://schemas.openxmlformats.org/drawingml/2006/table">
            <a:tbl>
              <a:tblPr firstRow="1" bandRow="1">
                <a:tableStyleId>{3B4B98B0-60AC-42C2-AFA5-B58CD77FA1E5}</a:tableStyleId>
              </a:tblPr>
              <a:tblGrid>
                <a:gridCol w="1143000">
                  <a:extLst>
                    <a:ext uri="{9D8B030D-6E8A-4147-A177-3AD203B41FA5}">
                      <a16:colId xmlns:a16="http://schemas.microsoft.com/office/drawing/2014/main" val="3730230670"/>
                    </a:ext>
                  </a:extLst>
                </a:gridCol>
                <a:gridCol w="1143000">
                  <a:extLst>
                    <a:ext uri="{9D8B030D-6E8A-4147-A177-3AD203B41FA5}">
                      <a16:colId xmlns:a16="http://schemas.microsoft.com/office/drawing/2014/main" val="1774765428"/>
                    </a:ext>
                  </a:extLst>
                </a:gridCol>
                <a:gridCol w="3048000">
                  <a:extLst>
                    <a:ext uri="{9D8B030D-6E8A-4147-A177-3AD203B41FA5}">
                      <a16:colId xmlns:a16="http://schemas.microsoft.com/office/drawing/2014/main" val="984047085"/>
                    </a:ext>
                  </a:extLst>
                </a:gridCol>
                <a:gridCol w="3124200">
                  <a:extLst>
                    <a:ext uri="{9D8B030D-6E8A-4147-A177-3AD203B41FA5}">
                      <a16:colId xmlns:a16="http://schemas.microsoft.com/office/drawing/2014/main" val="3465552957"/>
                    </a:ext>
                  </a:extLst>
                </a:gridCol>
              </a:tblGrid>
              <a:tr h="294640">
                <a:tc gridSpan="2">
                  <a:txBody>
                    <a:bodyPr/>
                    <a:lstStyle/>
                    <a:p>
                      <a:pPr algn="ctr"/>
                      <a:r>
                        <a:rPr lang="en-US" sz="1400" dirty="0"/>
                        <a:t>Financing Option</a:t>
                      </a:r>
                    </a:p>
                  </a:txBody>
                  <a:tcPr/>
                </a:tc>
                <a:tc hMerge="1">
                  <a:txBody>
                    <a:bodyPr/>
                    <a:lstStyle/>
                    <a:p>
                      <a:endParaRPr lang="en-US" dirty="0"/>
                    </a:p>
                  </a:txBody>
                  <a:tcPr/>
                </a:tc>
                <a:tc>
                  <a:txBody>
                    <a:bodyPr/>
                    <a:lstStyle/>
                    <a:p>
                      <a:r>
                        <a:rPr lang="en-US" sz="1400" dirty="0"/>
                        <a:t>Definition</a:t>
                      </a:r>
                    </a:p>
                  </a:txBody>
                  <a:tcPr/>
                </a:tc>
                <a:tc>
                  <a:txBody>
                    <a:bodyPr/>
                    <a:lstStyle/>
                    <a:p>
                      <a:r>
                        <a:rPr lang="en-US" sz="1400" dirty="0"/>
                        <a:t>Cost</a:t>
                      </a:r>
                    </a:p>
                  </a:txBody>
                  <a:tcPr/>
                </a:tc>
                <a:extLst>
                  <a:ext uri="{0D108BD9-81ED-4DB2-BD59-A6C34878D82A}">
                    <a16:rowId xmlns:a16="http://schemas.microsoft.com/office/drawing/2014/main" val="3810439890"/>
                  </a:ext>
                </a:extLst>
              </a:tr>
              <a:tr h="370840">
                <a:tc>
                  <a:txBody>
                    <a:bodyPr/>
                    <a:lstStyle/>
                    <a:p>
                      <a:pPr algn="l"/>
                      <a:r>
                        <a:rPr lang="en-US" sz="1400" i="1" dirty="0">
                          <a:solidFill>
                            <a:srgbClr val="FF0000"/>
                          </a:solidFill>
                        </a:rPr>
                        <a:t>Internal Finance</a:t>
                      </a:r>
                    </a:p>
                  </a:txBody>
                  <a:tcPr/>
                </a:tc>
                <a:tc>
                  <a:txBody>
                    <a:bodyPr/>
                    <a:lstStyle/>
                    <a:p>
                      <a:r>
                        <a:rPr lang="en-US" sz="1400" dirty="0"/>
                        <a:t>Retained Earning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Use your company’s retained earnings—the funds you’ve saved from your past profits</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 I</a:t>
                      </a:r>
                      <a:r>
                        <a:rPr lang="en-US" sz="1400" dirty="0">
                          <a:effectLst/>
                        </a:rPr>
                        <a:t>f the machine is more profitable than other ways you might use the funds, just as you might compare interest-bearing investments. </a:t>
                      </a:r>
                      <a:endParaRPr lang="en-US" sz="1400" dirty="0"/>
                    </a:p>
                    <a:p>
                      <a:r>
                        <a:rPr lang="en-US" sz="1400" dirty="0"/>
                        <a:t>2) </a:t>
                      </a:r>
                      <a:r>
                        <a:rPr lang="en-US" sz="1400" dirty="0">
                          <a:effectLst/>
                        </a:rPr>
                        <a:t>the </a:t>
                      </a:r>
                      <a:r>
                        <a:rPr lang="en-US" sz="1400" b="1" dirty="0">
                          <a:effectLst/>
                        </a:rPr>
                        <a:t>opportunity cost </a:t>
                      </a:r>
                      <a:r>
                        <a:rPr lang="en-US" sz="1400" dirty="0">
                          <a:effectLst/>
                        </a:rPr>
                        <a:t>of your investment: The other main use for the retained earnings is to lend them to someone at the same rate at which you could borrow. </a:t>
                      </a:r>
                      <a:endParaRPr lang="en-US" sz="1400" dirty="0"/>
                    </a:p>
                  </a:txBody>
                  <a:tcPr/>
                </a:tc>
                <a:extLst>
                  <a:ext uri="{0D108BD9-81ED-4DB2-BD59-A6C34878D82A}">
                    <a16:rowId xmlns:a16="http://schemas.microsoft.com/office/drawing/2014/main" val="662199085"/>
                  </a:ext>
                </a:extLst>
              </a:tr>
              <a:tr h="370840">
                <a:tc>
                  <a:txBody>
                    <a:bodyPr/>
                    <a:lstStyle/>
                    <a:p>
                      <a:r>
                        <a:rPr lang="en-US" sz="1400" i="1" dirty="0">
                          <a:solidFill>
                            <a:srgbClr val="FF0000"/>
                          </a:solidFill>
                        </a:rPr>
                        <a:t>External Finance</a:t>
                      </a:r>
                    </a:p>
                  </a:txBody>
                  <a:tcPr/>
                </a:tc>
                <a:tc>
                  <a:txBody>
                    <a:bodyPr/>
                    <a:lstStyle/>
                    <a:p>
                      <a:r>
                        <a:rPr lang="en-US" sz="1400" dirty="0"/>
                        <a:t>Borrowing**</a:t>
                      </a:r>
                    </a:p>
                  </a:txBody>
                  <a:tcPr/>
                </a:tc>
                <a:tc>
                  <a:txBody>
                    <a:bodyPr/>
                    <a:lstStyle/>
                    <a:p>
                      <a:r>
                        <a:rPr lang="en-US" sz="1400" dirty="0"/>
                        <a:t>Going to capital market, and issue bonds, or to money market, by issuing commercial papers or bank loans.</a:t>
                      </a:r>
                    </a:p>
                  </a:txBody>
                  <a:tcPr/>
                </a:tc>
                <a:tc>
                  <a:txBody>
                    <a:bodyPr/>
                    <a:lstStyle/>
                    <a:p>
                      <a:r>
                        <a:rPr lang="en-US" sz="1400" dirty="0">
                          <a:effectLst/>
                        </a:rPr>
                        <a:t>you need to know whether you will have a profit left after paying off the loan</a:t>
                      </a:r>
                    </a:p>
                    <a:p>
                      <a:endParaRPr lang="en-US" sz="1400" dirty="0"/>
                    </a:p>
                  </a:txBody>
                  <a:tcPr/>
                </a:tc>
                <a:extLst>
                  <a:ext uri="{0D108BD9-81ED-4DB2-BD59-A6C34878D82A}">
                    <a16:rowId xmlns:a16="http://schemas.microsoft.com/office/drawing/2014/main" val="3067643256"/>
                  </a:ext>
                </a:extLst>
              </a:tr>
            </a:tbl>
          </a:graphicData>
        </a:graphic>
      </p:graphicFrame>
    </p:spTree>
    <p:extLst>
      <p:ext uri="{BB962C8B-B14F-4D97-AF65-F5344CB8AC3E}">
        <p14:creationId xmlns:p14="http://schemas.microsoft.com/office/powerpoint/2010/main" val="3977498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6356-EBB6-4ECF-8897-E158366A0A37}"/>
              </a:ext>
            </a:extLst>
          </p:cNvPr>
          <p:cNvSpPr>
            <a:spLocks noGrp="1"/>
          </p:cNvSpPr>
          <p:nvPr>
            <p:ph type="title"/>
          </p:nvPr>
        </p:nvSpPr>
        <p:spPr>
          <a:xfrm>
            <a:off x="838200" y="0"/>
            <a:ext cx="8042988" cy="1676400"/>
          </a:xfrm>
        </p:spPr>
        <p:txBody>
          <a:bodyPr/>
          <a:lstStyle/>
          <a:p>
            <a:r>
              <a:rPr lang="en-US" dirty="0"/>
              <a:t/>
            </a:r>
            <a:br>
              <a:rPr lang="en-US" dirty="0"/>
            </a:br>
            <a:r>
              <a:rPr lang="en-US" dirty="0"/>
              <a:t>Internal Rate of Return: An Example </a:t>
            </a:r>
            <a:r>
              <a:rPr lang="en-US" sz="2000" b="0" dirty="0"/>
              <a:t>(6 of 9)</a:t>
            </a:r>
            <a:r>
              <a:rPr lang="en-US" dirty="0"/>
              <a:t/>
            </a:r>
            <a:br>
              <a:rPr lang="en-US" dirty="0"/>
            </a:br>
            <a:r>
              <a:rPr lang="en-US" dirty="0"/>
              <a:t/>
            </a:r>
            <a:br>
              <a:rPr lang="en-US" dirty="0"/>
            </a:br>
            <a:endParaRPr lang="en-US" dirty="0"/>
          </a:p>
        </p:txBody>
      </p:sp>
      <p:pic>
        <p:nvPicPr>
          <p:cNvPr id="4" name="Content Placeholder 3">
            <a:extLst>
              <a:ext uri="{FF2B5EF4-FFF2-40B4-BE49-F238E27FC236}">
                <a16:creationId xmlns:a16="http://schemas.microsoft.com/office/drawing/2014/main" id="{9A304A26-3C45-4B76-8E15-DB73A142E15F}"/>
              </a:ext>
            </a:extLst>
          </p:cNvPr>
          <p:cNvPicPr>
            <a:picLocks noGrp="1" noChangeAspect="1"/>
          </p:cNvPicPr>
          <p:nvPr>
            <p:ph idx="1"/>
          </p:nvPr>
        </p:nvPicPr>
        <p:blipFill>
          <a:blip r:embed="rId2"/>
          <a:stretch>
            <a:fillRect/>
          </a:stretch>
        </p:blipFill>
        <p:spPr>
          <a:xfrm>
            <a:off x="765219" y="2362200"/>
            <a:ext cx="7613562" cy="3428999"/>
          </a:xfrm>
          <a:prstGeom prst="rect">
            <a:avLst/>
          </a:prstGeom>
        </p:spPr>
      </p:pic>
      <p:sp>
        <p:nvSpPr>
          <p:cNvPr id="5" name="TextBox 4">
            <a:extLst>
              <a:ext uri="{FF2B5EF4-FFF2-40B4-BE49-F238E27FC236}">
                <a16:creationId xmlns:a16="http://schemas.microsoft.com/office/drawing/2014/main" id="{6B39BD8A-8B0C-478E-8FE7-210ED75D8761}"/>
              </a:ext>
            </a:extLst>
          </p:cNvPr>
          <p:cNvSpPr txBox="1"/>
          <p:nvPr/>
        </p:nvSpPr>
        <p:spPr>
          <a:xfrm>
            <a:off x="1143000" y="1676400"/>
            <a:ext cx="6858000" cy="400110"/>
          </a:xfrm>
          <a:prstGeom prst="rect">
            <a:avLst/>
          </a:prstGeom>
          <a:noFill/>
        </p:spPr>
        <p:txBody>
          <a:bodyPr wrap="square" rtlCol="0">
            <a:spAutoFit/>
          </a:bodyPr>
          <a:lstStyle/>
          <a:p>
            <a:r>
              <a:rPr lang="en-US" sz="2000" dirty="0"/>
              <a:t>Fixed Annual Payments on a 10-Year, $1 Million Loan</a:t>
            </a:r>
          </a:p>
        </p:txBody>
      </p:sp>
    </p:spTree>
    <p:extLst>
      <p:ext uri="{BB962C8B-B14F-4D97-AF65-F5344CB8AC3E}">
        <p14:creationId xmlns:p14="http://schemas.microsoft.com/office/powerpoint/2010/main" val="3271920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8F1E-A709-4EE9-900C-6A1C06264C2E}"/>
              </a:ext>
            </a:extLst>
          </p:cNvPr>
          <p:cNvSpPr>
            <a:spLocks noGrp="1"/>
          </p:cNvSpPr>
          <p:nvPr>
            <p:ph type="title"/>
          </p:nvPr>
        </p:nvSpPr>
        <p:spPr/>
        <p:txBody>
          <a:bodyPr/>
          <a:lstStyle/>
          <a:p>
            <a:r>
              <a:rPr lang="en-US" dirty="0"/>
              <a:t>Internal Rate of Return: An Example </a:t>
            </a:r>
            <a:r>
              <a:rPr lang="en-US" sz="2000" b="0" dirty="0"/>
              <a:t>(7 of 9)</a:t>
            </a:r>
            <a:endParaRPr lang="en-US" dirty="0"/>
          </a:p>
        </p:txBody>
      </p:sp>
      <p:sp>
        <p:nvSpPr>
          <p:cNvPr id="3" name="Content Placeholder 2">
            <a:extLst>
              <a:ext uri="{FF2B5EF4-FFF2-40B4-BE49-F238E27FC236}">
                <a16:creationId xmlns:a16="http://schemas.microsoft.com/office/drawing/2014/main" id="{3FB6C9EE-21CF-4579-AB35-D3A5E1051562}"/>
              </a:ext>
            </a:extLst>
          </p:cNvPr>
          <p:cNvSpPr>
            <a:spLocks noGrp="1"/>
          </p:cNvSpPr>
          <p:nvPr>
            <p:ph idx="1"/>
          </p:nvPr>
        </p:nvSpPr>
        <p:spPr/>
        <p:txBody>
          <a:bodyPr/>
          <a:lstStyle/>
          <a:p>
            <a:r>
              <a:rPr lang="en-US" sz="2000" dirty="0"/>
              <a:t>In this step, we </a:t>
            </a:r>
            <a:r>
              <a:rPr lang="en-US" sz="2000" b="1" dirty="0">
                <a:solidFill>
                  <a:srgbClr val="FF0000"/>
                </a:solidFill>
              </a:rPr>
              <a:t>calculate the cost of borrowing</a:t>
            </a:r>
            <a:r>
              <a:rPr lang="en-US" sz="2000" dirty="0"/>
              <a:t>:</a:t>
            </a:r>
          </a:p>
          <a:p>
            <a:pPr>
              <a:buFont typeface="Wingdings" panose="05000000000000000000" pitchFamily="2" charset="2"/>
              <a:buChar char="Ø"/>
            </a:pPr>
            <a:r>
              <a:rPr lang="en-US" sz="2000" dirty="0"/>
              <a:t>To keep the example fairly simple, we’ll assume it is a </a:t>
            </a:r>
            <a:r>
              <a:rPr lang="en-US" sz="2000" b="1" dirty="0"/>
              <a:t>fixed-payment loan</a:t>
            </a:r>
            <a:r>
              <a:rPr lang="en-US" sz="2000" dirty="0"/>
              <a:t>, and it is exactly the same as a car loan or a mortgage. </a:t>
            </a:r>
          </a:p>
          <a:p>
            <a:pPr>
              <a:buFont typeface="Wingdings" panose="05000000000000000000" pitchFamily="2" charset="2"/>
              <a:buChar char="Ø"/>
            </a:pPr>
            <a:r>
              <a:rPr lang="en-US" sz="2000" dirty="0"/>
              <a:t>Using the present value formula, we calculate compute your loan payment at various interest rates as is shown in the table:</a:t>
            </a:r>
          </a:p>
          <a:p>
            <a:endParaRPr lang="en-US" sz="2000" dirty="0"/>
          </a:p>
        </p:txBody>
      </p:sp>
      <p:pic>
        <p:nvPicPr>
          <p:cNvPr id="4" name="Picture 3">
            <a:extLst>
              <a:ext uri="{FF2B5EF4-FFF2-40B4-BE49-F238E27FC236}">
                <a16:creationId xmlns:a16="http://schemas.microsoft.com/office/drawing/2014/main" id="{EC7313F0-3E4A-4CFD-B7B2-A361E910F8D8}"/>
              </a:ext>
            </a:extLst>
          </p:cNvPr>
          <p:cNvPicPr>
            <a:picLocks noChangeAspect="1"/>
          </p:cNvPicPr>
          <p:nvPr/>
        </p:nvPicPr>
        <p:blipFill>
          <a:blip r:embed="rId2"/>
          <a:stretch>
            <a:fillRect/>
          </a:stretch>
        </p:blipFill>
        <p:spPr>
          <a:xfrm>
            <a:off x="381000" y="3962400"/>
            <a:ext cx="6264822" cy="1295400"/>
          </a:xfrm>
          <a:prstGeom prst="rect">
            <a:avLst/>
          </a:prstGeom>
        </p:spPr>
      </p:pic>
      <p:sp>
        <p:nvSpPr>
          <p:cNvPr id="5" name="TextBox 4">
            <a:extLst>
              <a:ext uri="{FF2B5EF4-FFF2-40B4-BE49-F238E27FC236}">
                <a16:creationId xmlns:a16="http://schemas.microsoft.com/office/drawing/2014/main" id="{43AC5A2B-31DC-435D-B92E-3A96494CD6E6}"/>
              </a:ext>
            </a:extLst>
          </p:cNvPr>
          <p:cNvSpPr txBox="1"/>
          <p:nvPr/>
        </p:nvSpPr>
        <p:spPr>
          <a:xfrm>
            <a:off x="6722022" y="4194601"/>
            <a:ext cx="1583778" cy="584775"/>
          </a:xfrm>
          <a:prstGeom prst="rect">
            <a:avLst/>
          </a:prstGeom>
          <a:noFill/>
        </p:spPr>
        <p:txBody>
          <a:bodyPr wrap="square" rtlCol="0">
            <a:spAutoFit/>
          </a:bodyPr>
          <a:lstStyle/>
          <a:p>
            <a:pPr lvl="1"/>
            <a:r>
              <a:rPr lang="en-US" sz="1600" dirty="0">
                <a:solidFill>
                  <a:srgbClr val="FF0000"/>
                </a:solidFill>
              </a:rPr>
              <a:t>Loan</a:t>
            </a:r>
          </a:p>
          <a:p>
            <a:pPr lvl="1"/>
            <a:r>
              <a:rPr lang="en-US" sz="1600" dirty="0">
                <a:solidFill>
                  <a:srgbClr val="FF0000"/>
                </a:solidFill>
              </a:rPr>
              <a:t>Equation</a:t>
            </a:r>
          </a:p>
        </p:txBody>
      </p:sp>
    </p:spTree>
    <p:extLst>
      <p:ext uri="{BB962C8B-B14F-4D97-AF65-F5344CB8AC3E}">
        <p14:creationId xmlns:p14="http://schemas.microsoft.com/office/powerpoint/2010/main" val="3950225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71A1-F1BE-46B8-AF71-F5DC4E505181}"/>
              </a:ext>
            </a:extLst>
          </p:cNvPr>
          <p:cNvSpPr>
            <a:spLocks noGrp="1"/>
          </p:cNvSpPr>
          <p:nvPr>
            <p:ph type="title"/>
          </p:nvPr>
        </p:nvSpPr>
        <p:spPr/>
        <p:txBody>
          <a:bodyPr/>
          <a:lstStyle/>
          <a:p>
            <a:r>
              <a:rPr lang="en-US" dirty="0"/>
              <a:t>Internal Rate of Return: An Example </a:t>
            </a:r>
            <a:r>
              <a:rPr lang="en-US" sz="2000" b="0" dirty="0"/>
              <a:t>(8 of 9)</a:t>
            </a:r>
            <a:endParaRPr lang="en-US" dirty="0"/>
          </a:p>
        </p:txBody>
      </p:sp>
      <p:sp>
        <p:nvSpPr>
          <p:cNvPr id="3" name="Content Placeholder 2">
            <a:extLst>
              <a:ext uri="{FF2B5EF4-FFF2-40B4-BE49-F238E27FC236}">
                <a16:creationId xmlns:a16="http://schemas.microsoft.com/office/drawing/2014/main" id="{A2252088-9EB3-4BAC-A228-17E2C13DCA4B}"/>
              </a:ext>
            </a:extLst>
          </p:cNvPr>
          <p:cNvSpPr>
            <a:spLocks noGrp="1"/>
          </p:cNvSpPr>
          <p:nvPr>
            <p:ph idx="1"/>
          </p:nvPr>
        </p:nvSpPr>
        <p:spPr/>
        <p:txBody>
          <a:bodyPr/>
          <a:lstStyle/>
          <a:p>
            <a:r>
              <a:rPr lang="en-US" sz="2000" b="1" dirty="0"/>
              <a:t>At what interest rate can you afford a loan to buy the tennis racket machine? </a:t>
            </a:r>
          </a:p>
          <a:p>
            <a:pPr>
              <a:buFont typeface="Wingdings" panose="05000000000000000000" pitchFamily="2" charset="2"/>
              <a:buChar char="Ø"/>
            </a:pPr>
            <a:r>
              <a:rPr lang="en-US" sz="2000" dirty="0"/>
              <a:t>Recall that you have $150,000 a year in revenue, and your internal rate of return is 8.14 percent. </a:t>
            </a:r>
          </a:p>
          <a:p>
            <a:pPr>
              <a:buFont typeface="Wingdings" panose="05000000000000000000" pitchFamily="2" charset="2"/>
              <a:buChar char="Ø"/>
            </a:pPr>
            <a:r>
              <a:rPr lang="en-US" sz="2000" dirty="0"/>
              <a:t>So as long as the interest rate is 8 percent or less, you know you can cover the payments. To see why:</a:t>
            </a:r>
          </a:p>
          <a:p>
            <a:pPr lvl="1">
              <a:buFont typeface="Wingdings" panose="05000000000000000000" pitchFamily="2" charset="2"/>
              <a:buChar char="Ø"/>
            </a:pPr>
            <a:r>
              <a:rPr lang="en-US" sz="2000" dirty="0"/>
              <a:t> notice that the internal rate of return equation is virtually identical to the loan equation. </a:t>
            </a:r>
          </a:p>
          <a:p>
            <a:pPr lvl="1">
              <a:buFont typeface="Wingdings" panose="05000000000000000000" pitchFamily="2" charset="2"/>
              <a:buChar char="Ø"/>
            </a:pPr>
            <a:r>
              <a:rPr lang="en-US" sz="2000" dirty="0"/>
              <a:t>In fact, the internal rate of return is the interest rate at which $150,000 a year for 10 years will exactly cover the loan. </a:t>
            </a:r>
          </a:p>
          <a:p>
            <a:pPr lvl="1">
              <a:buFont typeface="Wingdings" panose="05000000000000000000" pitchFamily="2" charset="2"/>
              <a:buChar char="Ø"/>
            </a:pPr>
            <a:r>
              <a:rPr lang="en-US" sz="2000" dirty="0">
                <a:solidFill>
                  <a:srgbClr val="FF0000"/>
                </a:solidFill>
              </a:rPr>
              <a:t>So we really needed to do this computation only once to answer the question. </a:t>
            </a:r>
          </a:p>
        </p:txBody>
      </p:sp>
    </p:spTree>
    <p:extLst>
      <p:ext uri="{BB962C8B-B14F-4D97-AF65-F5344CB8AC3E}">
        <p14:creationId xmlns:p14="http://schemas.microsoft.com/office/powerpoint/2010/main" val="215792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9A72-2453-48EC-BB31-5E259962A5C2}"/>
              </a:ext>
            </a:extLst>
          </p:cNvPr>
          <p:cNvSpPr>
            <a:spLocks noGrp="1"/>
          </p:cNvSpPr>
          <p:nvPr>
            <p:ph type="title"/>
          </p:nvPr>
        </p:nvSpPr>
        <p:spPr/>
        <p:txBody>
          <a:bodyPr/>
          <a:lstStyle/>
          <a:p>
            <a:r>
              <a:rPr lang="en-US" dirty="0"/>
              <a:t>Internal Rate of Return: An Example </a:t>
            </a:r>
            <a:r>
              <a:rPr lang="en-US" sz="2000" b="0" dirty="0"/>
              <a:t>(9 of 9)</a:t>
            </a:r>
            <a:endParaRPr lang="en-US" dirty="0"/>
          </a:p>
        </p:txBody>
      </p:sp>
      <p:sp>
        <p:nvSpPr>
          <p:cNvPr id="3" name="Content Placeholder 2">
            <a:extLst>
              <a:ext uri="{FF2B5EF4-FFF2-40B4-BE49-F238E27FC236}">
                <a16:creationId xmlns:a16="http://schemas.microsoft.com/office/drawing/2014/main" id="{784364A7-196D-4236-B95B-37A318B03563}"/>
              </a:ext>
            </a:extLst>
          </p:cNvPr>
          <p:cNvSpPr>
            <a:spLocks noGrp="1"/>
          </p:cNvSpPr>
          <p:nvPr>
            <p:ph idx="1"/>
          </p:nvPr>
        </p:nvSpPr>
        <p:spPr/>
        <p:txBody>
          <a:bodyPr/>
          <a:lstStyle/>
          <a:p>
            <a:r>
              <a:rPr lang="en-US" sz="2000" dirty="0"/>
              <a:t>You should buy the machine if its </a:t>
            </a:r>
            <a:r>
              <a:rPr lang="en-US" sz="2000" b="1" dirty="0"/>
              <a:t>internal rate of return </a:t>
            </a:r>
            <a:r>
              <a:rPr lang="en-US" sz="2000" b="1" dirty="0">
                <a:solidFill>
                  <a:srgbClr val="FF0000"/>
                </a:solidFill>
              </a:rPr>
              <a:t>exceeds</a:t>
            </a:r>
            <a:r>
              <a:rPr lang="en-US" sz="2000" dirty="0"/>
              <a:t> the </a:t>
            </a:r>
            <a:r>
              <a:rPr lang="en-US" sz="2000" b="1" dirty="0"/>
              <a:t>interest rate on the loan </a:t>
            </a:r>
            <a:r>
              <a:rPr lang="en-US" sz="2000" dirty="0"/>
              <a:t>you would need to finance it. </a:t>
            </a:r>
          </a:p>
          <a:p>
            <a:endParaRPr lang="en-US" sz="2000" dirty="0"/>
          </a:p>
          <a:p>
            <a:r>
              <a:rPr lang="en-US" sz="2000" dirty="0">
                <a:solidFill>
                  <a:srgbClr val="0070C0"/>
                </a:solidFill>
              </a:rPr>
              <a:t>In general, an investment will be profitable if its internal rate of return exceeds the cost of borrowing.</a:t>
            </a:r>
          </a:p>
          <a:p>
            <a:endParaRPr lang="en-US" dirty="0"/>
          </a:p>
        </p:txBody>
      </p:sp>
    </p:spTree>
    <p:extLst>
      <p:ext uri="{BB962C8B-B14F-4D97-AF65-F5344CB8AC3E}">
        <p14:creationId xmlns:p14="http://schemas.microsoft.com/office/powerpoint/2010/main" val="348244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88D7-ACB1-45B8-91DD-6BBE16A59EED}"/>
              </a:ext>
            </a:extLst>
          </p:cNvPr>
          <p:cNvSpPr>
            <a:spLocks noGrp="1"/>
          </p:cNvSpPr>
          <p:nvPr>
            <p:ph type="title"/>
          </p:nvPr>
        </p:nvSpPr>
        <p:spPr/>
        <p:txBody>
          <a:bodyPr/>
          <a:lstStyle/>
          <a:p>
            <a:r>
              <a:rPr lang="en-US" dirty="0"/>
              <a:t>Two Applications of Present Value</a:t>
            </a:r>
          </a:p>
        </p:txBody>
      </p:sp>
      <p:sp>
        <p:nvSpPr>
          <p:cNvPr id="3" name="Content Placeholder 2">
            <a:extLst>
              <a:ext uri="{FF2B5EF4-FFF2-40B4-BE49-F238E27FC236}">
                <a16:creationId xmlns:a16="http://schemas.microsoft.com/office/drawing/2014/main" id="{29A58385-F900-45D4-9727-5447A6151DDF}"/>
              </a:ext>
            </a:extLst>
          </p:cNvPr>
          <p:cNvSpPr>
            <a:spLocks noGrp="1"/>
          </p:cNvSpPr>
          <p:nvPr>
            <p:ph idx="1"/>
          </p:nvPr>
        </p:nvSpPr>
        <p:spPr/>
        <p:txBody>
          <a:bodyPr/>
          <a:lstStyle/>
          <a:p>
            <a:r>
              <a:rPr lang="en-US" sz="2000" dirty="0"/>
              <a:t>To see how present value is applied to a stream of payments, we will look at two applications of Present Value:</a:t>
            </a:r>
          </a:p>
          <a:p>
            <a:pPr marL="0" indent="0">
              <a:buNone/>
            </a:pPr>
            <a:endParaRPr lang="en-US" sz="2000" dirty="0"/>
          </a:p>
          <a:p>
            <a:pPr marL="914400" lvl="1" indent="-457200">
              <a:buFont typeface="+mj-lt"/>
              <a:buAutoNum type="arabicPeriod"/>
            </a:pPr>
            <a:r>
              <a:rPr lang="en-US" sz="2000" b="1" dirty="0"/>
              <a:t>Internal rate of return </a:t>
            </a:r>
            <a:r>
              <a:rPr lang="en-US" sz="2000" dirty="0"/>
              <a:t>(or yield to maturity) and </a:t>
            </a:r>
          </a:p>
          <a:p>
            <a:pPr marL="914400" lvl="1" indent="-457200">
              <a:buFont typeface="+mj-lt"/>
              <a:buAutoNum type="arabicPeriod"/>
            </a:pPr>
            <a:r>
              <a:rPr lang="en-US" sz="2000" b="1" dirty="0"/>
              <a:t>The valuation of bonds.</a:t>
            </a:r>
          </a:p>
          <a:p>
            <a:endParaRPr lang="en-US" dirty="0"/>
          </a:p>
        </p:txBody>
      </p:sp>
    </p:spTree>
    <p:extLst>
      <p:ext uri="{BB962C8B-B14F-4D97-AF65-F5344CB8AC3E}">
        <p14:creationId xmlns:p14="http://schemas.microsoft.com/office/powerpoint/2010/main" val="214012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9BE6-79FA-42CF-93E5-36573D22D935}"/>
              </a:ext>
            </a:extLst>
          </p:cNvPr>
          <p:cNvSpPr>
            <a:spLocks noGrp="1"/>
          </p:cNvSpPr>
          <p:nvPr>
            <p:ph type="title"/>
          </p:nvPr>
        </p:nvSpPr>
        <p:spPr/>
        <p:txBody>
          <a:bodyPr/>
          <a:lstStyle/>
          <a:p>
            <a:r>
              <a:rPr lang="en-US" dirty="0"/>
              <a:t>Measuring Interest Rates </a:t>
            </a:r>
            <a:r>
              <a:rPr lang="en-US" sz="2000" b="0" dirty="0"/>
              <a:t>(1 of 2)</a:t>
            </a:r>
          </a:p>
        </p:txBody>
      </p:sp>
      <p:sp>
        <p:nvSpPr>
          <p:cNvPr id="3" name="Content Placeholder 2">
            <a:extLst>
              <a:ext uri="{FF2B5EF4-FFF2-40B4-BE49-F238E27FC236}">
                <a16:creationId xmlns:a16="http://schemas.microsoft.com/office/drawing/2014/main" id="{32DAD786-509B-47A5-A2A9-2364D430C8FF}"/>
              </a:ext>
            </a:extLst>
          </p:cNvPr>
          <p:cNvSpPr>
            <a:spLocks noGrp="1"/>
          </p:cNvSpPr>
          <p:nvPr>
            <p:ph idx="1"/>
          </p:nvPr>
        </p:nvSpPr>
        <p:spPr/>
        <p:txBody>
          <a:bodyPr/>
          <a:lstStyle/>
          <a:p>
            <a:r>
              <a:rPr lang="en-US" sz="2000" b="1" dirty="0"/>
              <a:t>Cash flows: </a:t>
            </a:r>
            <a:r>
              <a:rPr lang="en-US" sz="2000" dirty="0"/>
              <a:t>Different debt instruments have very different streams of cash payments (known as cash flows) to the holder, with very different timing. </a:t>
            </a:r>
          </a:p>
          <a:p>
            <a:r>
              <a:rPr lang="en-US" sz="2000" dirty="0"/>
              <a:t>Thus we first need to understand how we can </a:t>
            </a:r>
            <a:r>
              <a:rPr lang="en-US" sz="2000" b="1" dirty="0"/>
              <a:t>compare the value of one kind of debt instrument </a:t>
            </a:r>
            <a:r>
              <a:rPr lang="en-US" sz="2000" dirty="0"/>
              <a:t>with the value of another before we see how interest rates are measured. </a:t>
            </a:r>
          </a:p>
          <a:p>
            <a:r>
              <a:rPr lang="en-US" sz="2000" dirty="0"/>
              <a:t>To do this, we make use of the concept of </a:t>
            </a:r>
            <a:r>
              <a:rPr lang="en-US" sz="2000" b="1" dirty="0"/>
              <a:t>present value</a:t>
            </a:r>
            <a:r>
              <a:rPr lang="en-US" sz="2000" dirty="0"/>
              <a:t>. </a:t>
            </a:r>
          </a:p>
          <a:p>
            <a:endParaRPr lang="en-US" dirty="0"/>
          </a:p>
        </p:txBody>
      </p:sp>
    </p:spTree>
    <p:extLst>
      <p:ext uri="{BB962C8B-B14F-4D97-AF65-F5344CB8AC3E}">
        <p14:creationId xmlns:p14="http://schemas.microsoft.com/office/powerpoint/2010/main" val="1681347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3B7A-6029-4091-8BF9-AAAA346C9910}"/>
              </a:ext>
            </a:extLst>
          </p:cNvPr>
          <p:cNvSpPr>
            <a:spLocks noGrp="1"/>
          </p:cNvSpPr>
          <p:nvPr>
            <p:ph type="title"/>
          </p:nvPr>
        </p:nvSpPr>
        <p:spPr/>
        <p:txBody>
          <a:bodyPr/>
          <a:lstStyle/>
          <a:p>
            <a:r>
              <a:rPr lang="en-US" dirty="0"/>
              <a:t>Applying Present Value</a:t>
            </a:r>
            <a:br>
              <a:rPr lang="en-US" dirty="0"/>
            </a:br>
            <a:endParaRPr lang="en-US" dirty="0"/>
          </a:p>
        </p:txBody>
      </p:sp>
      <p:sp>
        <p:nvSpPr>
          <p:cNvPr id="3" name="Content Placeholder 2">
            <a:extLst>
              <a:ext uri="{FF2B5EF4-FFF2-40B4-BE49-F238E27FC236}">
                <a16:creationId xmlns:a16="http://schemas.microsoft.com/office/drawing/2014/main" id="{5CE91715-06F4-4F7C-B174-FA5F780BF614}"/>
              </a:ext>
            </a:extLst>
          </p:cNvPr>
          <p:cNvSpPr>
            <a:spLocks noGrp="1"/>
          </p:cNvSpPr>
          <p:nvPr>
            <p:ph idx="1"/>
          </p:nvPr>
        </p:nvSpPr>
        <p:spPr/>
        <p:txBody>
          <a:bodyPr/>
          <a:lstStyle/>
          <a:p>
            <a:r>
              <a:rPr lang="en-US" sz="2000" dirty="0">
                <a:ea typeface="ヒラギノ角ゴ Pro W3" charset="-128"/>
              </a:rPr>
              <a:t>The concept of present value provides us with a procedure for </a:t>
            </a:r>
            <a:r>
              <a:rPr lang="en-US" sz="2000" u="sng" dirty="0">
                <a:ea typeface="ヒラギノ角ゴ Pro W3" charset="-128"/>
              </a:rPr>
              <a:t>measuring interest rates </a:t>
            </a:r>
            <a:r>
              <a:rPr lang="en-US" sz="2000" dirty="0">
                <a:ea typeface="ヒラギノ角ゴ Pro W3" charset="-128"/>
              </a:rPr>
              <a:t>on these different types of instruments.</a:t>
            </a:r>
          </a:p>
          <a:p>
            <a:endParaRPr lang="en-US" sz="2000" b="1" dirty="0">
              <a:ea typeface="ヒラギノ角ゴ Pro W3" charset="-128"/>
            </a:endParaRPr>
          </a:p>
          <a:p>
            <a:r>
              <a:rPr lang="en-US" sz="2000" b="1" dirty="0">
                <a:ea typeface="ヒラギノ角ゴ Pro W3" charset="-128"/>
              </a:rPr>
              <a:t>Yield to maturity or Internal rate of return</a:t>
            </a:r>
            <a:r>
              <a:rPr lang="en-US" sz="2000" dirty="0">
                <a:ea typeface="ヒラギノ角ゴ Pro W3" charset="-128"/>
              </a:rPr>
              <a:t>: </a:t>
            </a:r>
          </a:p>
          <a:p>
            <a:pPr lvl="1"/>
            <a:r>
              <a:rPr lang="en-US" sz="2000" dirty="0">
                <a:ea typeface="ヒラギノ角ゴ Pro W3" charset="-128"/>
              </a:rPr>
              <a:t>the interest rate that equates the present value of cash flow payments received from a debt instrument with its value today.</a:t>
            </a:r>
            <a:endParaRPr lang="en-IN" sz="2000" dirty="0"/>
          </a:p>
          <a:p>
            <a:endParaRPr lang="en-US" sz="2000" dirty="0" smtClean="0"/>
          </a:p>
          <a:p>
            <a:endParaRPr lang="en-US" sz="2000" dirty="0"/>
          </a:p>
          <a:p>
            <a:endParaRPr lang="en-US" dirty="0"/>
          </a:p>
        </p:txBody>
      </p:sp>
    </p:spTree>
    <p:extLst>
      <p:ext uri="{BB962C8B-B14F-4D97-AF65-F5344CB8AC3E}">
        <p14:creationId xmlns:p14="http://schemas.microsoft.com/office/powerpoint/2010/main" val="2751379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DE6E-28D0-4FF7-B11A-ACD77E40FD40}"/>
              </a:ext>
            </a:extLst>
          </p:cNvPr>
          <p:cNvSpPr>
            <a:spLocks noGrp="1"/>
          </p:cNvSpPr>
          <p:nvPr>
            <p:ph type="title"/>
          </p:nvPr>
        </p:nvSpPr>
        <p:spPr/>
        <p:txBody>
          <a:bodyPr/>
          <a:lstStyle/>
          <a:p>
            <a:r>
              <a:rPr lang="en-US" dirty="0"/>
              <a:t>Internal Rate of Return </a:t>
            </a:r>
          </a:p>
        </p:txBody>
      </p:sp>
      <p:sp>
        <p:nvSpPr>
          <p:cNvPr id="3" name="Content Placeholder 2">
            <a:extLst>
              <a:ext uri="{FF2B5EF4-FFF2-40B4-BE49-F238E27FC236}">
                <a16:creationId xmlns:a16="http://schemas.microsoft.com/office/drawing/2014/main" id="{C9EB5022-98C0-41D7-8910-4DB60360F1A9}"/>
              </a:ext>
            </a:extLst>
          </p:cNvPr>
          <p:cNvSpPr>
            <a:spLocks noGrp="1"/>
          </p:cNvSpPr>
          <p:nvPr>
            <p:ph idx="1"/>
          </p:nvPr>
        </p:nvSpPr>
        <p:spPr/>
        <p:txBody>
          <a:bodyPr/>
          <a:lstStyle/>
          <a:p>
            <a:r>
              <a:rPr lang="en-US" sz="2000" dirty="0" smtClean="0">
                <a:ea typeface="ヒラギノ角ゴ Pro W3" charset="-128"/>
              </a:rPr>
              <a:t>Different financial instruments </a:t>
            </a:r>
            <a:r>
              <a:rPr lang="en-US" sz="2000" dirty="0">
                <a:ea typeface="ヒラギノ角ゴ Pro W3" charset="-128"/>
              </a:rPr>
              <a:t>make </a:t>
            </a:r>
            <a:r>
              <a:rPr lang="en-US" sz="2000" b="1" dirty="0">
                <a:ea typeface="ヒラギノ角ゴ Pro W3" charset="-128"/>
              </a:rPr>
              <a:t>payments at different times</a:t>
            </a:r>
            <a:r>
              <a:rPr lang="en-US" sz="2000" dirty="0">
                <a:ea typeface="ヒラギノ角ゴ Pro W3" charset="-128"/>
              </a:rPr>
              <a:t>: </a:t>
            </a:r>
          </a:p>
          <a:p>
            <a:pPr lvl="1"/>
            <a:r>
              <a:rPr lang="en-US" sz="2000" dirty="0">
                <a:ea typeface="ヒラギノ角ゴ Pro W3" charset="-128"/>
              </a:rPr>
              <a:t>Simple loans and discount bonds make payments only at their maturity dates, whereas fixed-payment loans and coupon bonds make payments periodically until maturity. </a:t>
            </a:r>
          </a:p>
          <a:p>
            <a:r>
              <a:rPr lang="en-US" sz="2000" dirty="0"/>
              <a:t>To use present value in practice, we need to look at </a:t>
            </a:r>
            <a:r>
              <a:rPr lang="en-US" sz="2000" b="1" dirty="0"/>
              <a:t>sequences</a:t>
            </a:r>
            <a:r>
              <a:rPr lang="en-US" sz="2000" dirty="0"/>
              <a:t>, or streams of </a:t>
            </a:r>
            <a:r>
              <a:rPr lang="en-US" sz="2000" b="1" dirty="0"/>
              <a:t>payments</a:t>
            </a:r>
            <a:r>
              <a:rPr lang="en-US" sz="2000" dirty="0"/>
              <a:t>:</a:t>
            </a:r>
          </a:p>
          <a:p>
            <a:endParaRPr lang="en-US" sz="2000" dirty="0"/>
          </a:p>
          <a:p>
            <a:pPr lvl="1"/>
            <a:r>
              <a:rPr lang="en-US" sz="2000" dirty="0"/>
              <a:t>Valuing a stream of payments means </a:t>
            </a:r>
            <a:r>
              <a:rPr lang="en-US" sz="2000" b="1" dirty="0"/>
              <a:t>summing</a:t>
            </a:r>
            <a:r>
              <a:rPr lang="en-US" sz="2000" dirty="0"/>
              <a:t> their present values. </a:t>
            </a:r>
          </a:p>
          <a:p>
            <a:pPr lvl="1"/>
            <a:r>
              <a:rPr lang="en-US" sz="2000" dirty="0"/>
              <a:t>That is, the value of the whole is the sum of the value of its </a:t>
            </a:r>
            <a:r>
              <a:rPr lang="en-US" sz="2000" dirty="0" smtClean="0"/>
              <a:t>parts </a:t>
            </a:r>
          </a:p>
          <a:p>
            <a:pPr marL="457200" lvl="1" indent="0" algn="ctr">
              <a:buNone/>
            </a:pPr>
            <a:r>
              <a:rPr lang="en-US" sz="2000" b="1" dirty="0" smtClean="0">
                <a:solidFill>
                  <a:srgbClr val="FF0000"/>
                </a:solidFill>
              </a:rPr>
              <a:t>Present </a:t>
            </a:r>
            <a:r>
              <a:rPr lang="en-US" sz="2000" b="1" dirty="0">
                <a:solidFill>
                  <a:srgbClr val="FF0000"/>
                </a:solidFill>
              </a:rPr>
              <a:t>value is additive.</a:t>
            </a:r>
          </a:p>
          <a:p>
            <a:pPr lvl="1"/>
            <a:endParaRPr lang="en-US" sz="2000" dirty="0">
              <a:ea typeface="ヒラギノ角ゴ Pro W3" charset="-128"/>
            </a:endParaRPr>
          </a:p>
        </p:txBody>
      </p:sp>
    </p:spTree>
    <p:extLst>
      <p:ext uri="{BB962C8B-B14F-4D97-AF65-F5344CB8AC3E}">
        <p14:creationId xmlns:p14="http://schemas.microsoft.com/office/powerpoint/2010/main" val="3742951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 </a:t>
            </a:r>
            <a:r>
              <a:rPr lang="en-US" sz="2000" dirty="0"/>
              <a:t>The key to understanding the calculation of the yield to maturity is realizing that we are equating</a:t>
            </a:r>
            <a:r>
              <a:rPr lang="en-US" sz="2000" b="1" dirty="0"/>
              <a:t> today’s value (</a:t>
            </a:r>
            <a:r>
              <a:rPr lang="en-US" sz="2000" b="1" dirty="0">
                <a:solidFill>
                  <a:srgbClr val="C00000"/>
                </a:solidFill>
              </a:rPr>
              <a:t>price</a:t>
            </a:r>
            <a:r>
              <a:rPr lang="en-US" sz="2000" b="1" dirty="0"/>
              <a:t>) of the debt instrument </a:t>
            </a:r>
            <a:r>
              <a:rPr lang="en-US" sz="2000" dirty="0"/>
              <a:t>with </a:t>
            </a:r>
            <a:r>
              <a:rPr lang="en-US" sz="2000" b="1" dirty="0"/>
              <a:t>the present value of all of its future cash flow payments</a:t>
            </a:r>
            <a:r>
              <a:rPr lang="en-US" sz="2000" dirty="0"/>
              <a:t>.</a:t>
            </a:r>
          </a:p>
          <a:p>
            <a:pPr marL="0" indent="0">
              <a:buNone/>
            </a:pPr>
            <a:endParaRPr lang="en-US" sz="2000" dirty="0"/>
          </a:p>
          <a:p>
            <a:pPr marL="0" indent="0">
              <a:buNone/>
            </a:pPr>
            <a:r>
              <a:rPr lang="en-US" sz="2000" dirty="0"/>
              <a:t>          </a:t>
            </a:r>
          </a:p>
        </p:txBody>
      </p:sp>
      <p:sp>
        <p:nvSpPr>
          <p:cNvPr id="4" name="Rectangle 3"/>
          <p:cNvSpPr/>
          <p:nvPr/>
        </p:nvSpPr>
        <p:spPr>
          <a:xfrm>
            <a:off x="1219200" y="3306792"/>
            <a:ext cx="2362200" cy="12954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Present Value of Future Payments</a:t>
            </a:r>
          </a:p>
        </p:txBody>
      </p:sp>
      <p:sp>
        <p:nvSpPr>
          <p:cNvPr id="5" name="Rectangle 4"/>
          <p:cNvSpPr/>
          <p:nvPr/>
        </p:nvSpPr>
        <p:spPr>
          <a:xfrm>
            <a:off x="5029200" y="3306792"/>
            <a:ext cx="2667000" cy="12954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Today’s Value of the Debt Instrument</a:t>
            </a:r>
          </a:p>
        </p:txBody>
      </p:sp>
      <p:sp>
        <p:nvSpPr>
          <p:cNvPr id="6" name="Equal 5"/>
          <p:cNvSpPr/>
          <p:nvPr/>
        </p:nvSpPr>
        <p:spPr>
          <a:xfrm>
            <a:off x="3810000" y="3497292"/>
            <a:ext cx="914400" cy="914400"/>
          </a:xfrm>
          <a:prstGeom prst="mathEqual">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err="1">
              <a:solidFill>
                <a:schemeClr val="tx1"/>
              </a:solidFill>
            </a:endParaRPr>
          </a:p>
        </p:txBody>
      </p:sp>
    </p:spTree>
    <p:extLst>
      <p:ext uri="{BB962C8B-B14F-4D97-AF65-F5344CB8AC3E}">
        <p14:creationId xmlns:p14="http://schemas.microsoft.com/office/powerpoint/2010/main" val="3298810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of Debt Instruments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2273086"/>
              </p:ext>
            </p:extLst>
          </p:nvPr>
        </p:nvGraphicFramePr>
        <p:xfrm>
          <a:off x="457200" y="1600200"/>
          <a:ext cx="8229600" cy="4023360"/>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val="881237540"/>
                    </a:ext>
                  </a:extLst>
                </a:gridCol>
                <a:gridCol w="2743200">
                  <a:extLst>
                    <a:ext uri="{9D8B030D-6E8A-4147-A177-3AD203B41FA5}">
                      <a16:colId xmlns:a16="http://schemas.microsoft.com/office/drawing/2014/main" val="2775654681"/>
                    </a:ext>
                  </a:extLst>
                </a:gridCol>
                <a:gridCol w="2743200">
                  <a:extLst>
                    <a:ext uri="{9D8B030D-6E8A-4147-A177-3AD203B41FA5}">
                      <a16:colId xmlns:a16="http://schemas.microsoft.com/office/drawing/2014/main" val="667052179"/>
                    </a:ext>
                  </a:extLst>
                </a:gridCol>
              </a:tblGrid>
              <a:tr h="304800">
                <a:tc>
                  <a:txBody>
                    <a:bodyPr/>
                    <a:lstStyle/>
                    <a:p>
                      <a:pPr algn="ctr"/>
                      <a:r>
                        <a:rPr lang="en-US" dirty="0"/>
                        <a:t>Loan</a:t>
                      </a:r>
                      <a:r>
                        <a:rPr lang="en-US" baseline="0" dirty="0"/>
                        <a:t> Type</a:t>
                      </a:r>
                      <a:endParaRPr lang="en-US" dirty="0"/>
                    </a:p>
                  </a:txBody>
                  <a:tcPr/>
                </a:tc>
                <a:tc>
                  <a:txBody>
                    <a:bodyPr/>
                    <a:lstStyle/>
                    <a:p>
                      <a:pPr algn="ctr"/>
                      <a:r>
                        <a:rPr lang="en-US" dirty="0"/>
                        <a:t>Cash Flow</a:t>
                      </a:r>
                    </a:p>
                  </a:txBody>
                  <a:tcPr/>
                </a:tc>
                <a:tc>
                  <a:txBody>
                    <a:bodyPr/>
                    <a:lstStyle/>
                    <a:p>
                      <a:pPr algn="ctr"/>
                      <a:r>
                        <a:rPr lang="en-US" dirty="0"/>
                        <a:t>Timing</a:t>
                      </a:r>
                    </a:p>
                  </a:txBody>
                  <a:tcPr/>
                </a:tc>
                <a:extLst>
                  <a:ext uri="{0D108BD9-81ED-4DB2-BD59-A6C34878D82A}">
                    <a16:rowId xmlns:a16="http://schemas.microsoft.com/office/drawing/2014/main" val="2446161367"/>
                  </a:ext>
                </a:extLst>
              </a:tr>
              <a:tr h="370840">
                <a:tc>
                  <a:txBody>
                    <a:bodyPr/>
                    <a:lstStyle/>
                    <a:p>
                      <a:r>
                        <a:rPr lang="en-US" b="1" dirty="0"/>
                        <a:t>Simple Loan</a:t>
                      </a:r>
                    </a:p>
                  </a:txBody>
                  <a:tcPr/>
                </a:tc>
                <a:tc>
                  <a:txBody>
                    <a:bodyPr/>
                    <a:lstStyle/>
                    <a:p>
                      <a:r>
                        <a:rPr lang="en-US" dirty="0"/>
                        <a:t>Principle plus interest payment</a:t>
                      </a:r>
                    </a:p>
                  </a:txBody>
                  <a:tcPr/>
                </a:tc>
                <a:tc>
                  <a:txBody>
                    <a:bodyPr/>
                    <a:lstStyle/>
                    <a:p>
                      <a:r>
                        <a:rPr lang="en-US" dirty="0"/>
                        <a:t> At</a:t>
                      </a:r>
                      <a:r>
                        <a:rPr lang="en-US" baseline="0" dirty="0"/>
                        <a:t> maturity date</a:t>
                      </a:r>
                      <a:endParaRPr lang="en-US" dirty="0"/>
                    </a:p>
                  </a:txBody>
                  <a:tcPr/>
                </a:tc>
                <a:extLst>
                  <a:ext uri="{0D108BD9-81ED-4DB2-BD59-A6C34878D82A}">
                    <a16:rowId xmlns:a16="http://schemas.microsoft.com/office/drawing/2014/main" val="3672976804"/>
                  </a:ext>
                </a:extLst>
              </a:tr>
              <a:tr h="370840">
                <a:tc>
                  <a:txBody>
                    <a:bodyPr/>
                    <a:lstStyle/>
                    <a:p>
                      <a:r>
                        <a:rPr lang="en-US" b="1" dirty="0"/>
                        <a:t>Fixed</a:t>
                      </a:r>
                      <a:r>
                        <a:rPr lang="en-US" b="1" baseline="0" dirty="0"/>
                        <a:t> Payment Loan</a:t>
                      </a:r>
                      <a:endParaRPr lang="en-US" b="1" dirty="0"/>
                    </a:p>
                  </a:txBody>
                  <a:tcPr/>
                </a:tc>
                <a:tc>
                  <a:txBody>
                    <a:bodyPr/>
                    <a:lstStyle/>
                    <a:p>
                      <a:r>
                        <a:rPr lang="en-US" dirty="0"/>
                        <a:t>Same</a:t>
                      </a:r>
                      <a:r>
                        <a:rPr lang="en-US" baseline="0" dirty="0"/>
                        <a:t> </a:t>
                      </a:r>
                      <a:r>
                        <a:rPr lang="en-US" dirty="0"/>
                        <a:t>payment</a:t>
                      </a:r>
                      <a:r>
                        <a:rPr lang="en-US" baseline="0" dirty="0"/>
                        <a:t> that contains both part of the principle and interest payment</a:t>
                      </a:r>
                      <a:endParaRPr lang="en-US" dirty="0"/>
                    </a:p>
                  </a:txBody>
                  <a:tcPr/>
                </a:tc>
                <a:tc>
                  <a:txBody>
                    <a:bodyPr/>
                    <a:lstStyle/>
                    <a:p>
                      <a:r>
                        <a:rPr lang="en-US" dirty="0"/>
                        <a:t>Periodically</a:t>
                      </a:r>
                      <a:r>
                        <a:rPr lang="en-US" baseline="0" dirty="0"/>
                        <a:t> (such as every month)</a:t>
                      </a:r>
                      <a:endParaRPr lang="en-US" dirty="0"/>
                    </a:p>
                  </a:txBody>
                  <a:tcPr/>
                </a:tc>
                <a:extLst>
                  <a:ext uri="{0D108BD9-81ED-4DB2-BD59-A6C34878D82A}">
                    <a16:rowId xmlns:a16="http://schemas.microsoft.com/office/drawing/2014/main" val="3083660845"/>
                  </a:ext>
                </a:extLst>
              </a:tr>
              <a:tr h="370840">
                <a:tc>
                  <a:txBody>
                    <a:bodyPr/>
                    <a:lstStyle/>
                    <a:p>
                      <a:r>
                        <a:rPr lang="en-US" b="1" dirty="0"/>
                        <a:t>Coupon Bonds</a:t>
                      </a:r>
                    </a:p>
                  </a:txBody>
                  <a:tcPr/>
                </a:tc>
                <a:tc>
                  <a:txBody>
                    <a:bodyPr/>
                    <a:lstStyle/>
                    <a:p>
                      <a:r>
                        <a:rPr lang="en-US" dirty="0"/>
                        <a:t>Coupon payments</a:t>
                      </a:r>
                      <a:r>
                        <a:rPr lang="en-US" baseline="0" dirty="0"/>
                        <a:t> and face value (par value)</a:t>
                      </a:r>
                      <a:endParaRPr lang="en-US" dirty="0"/>
                    </a:p>
                  </a:txBody>
                  <a:tcPr/>
                </a:tc>
                <a:tc>
                  <a:txBody>
                    <a:bodyPr/>
                    <a:lstStyle/>
                    <a:p>
                      <a:r>
                        <a:rPr lang="en-US" dirty="0"/>
                        <a:t>Coupon payment will be paid</a:t>
                      </a:r>
                      <a:r>
                        <a:rPr lang="en-US" baseline="0" dirty="0"/>
                        <a:t> periodically and face value will be paid at maturity date</a:t>
                      </a:r>
                      <a:endParaRPr lang="en-US" dirty="0"/>
                    </a:p>
                  </a:txBody>
                  <a:tcPr/>
                </a:tc>
                <a:extLst>
                  <a:ext uri="{0D108BD9-81ED-4DB2-BD59-A6C34878D82A}">
                    <a16:rowId xmlns:a16="http://schemas.microsoft.com/office/drawing/2014/main" val="992742614"/>
                  </a:ext>
                </a:extLst>
              </a:tr>
              <a:tr h="370840">
                <a:tc>
                  <a:txBody>
                    <a:bodyPr/>
                    <a:lstStyle/>
                    <a:p>
                      <a:r>
                        <a:rPr lang="en-US" b="1" dirty="0"/>
                        <a:t>Zero Coupon Bond (Discount Bond)</a:t>
                      </a:r>
                    </a:p>
                  </a:txBody>
                  <a:tcPr/>
                </a:tc>
                <a:tc>
                  <a:txBody>
                    <a:bodyPr/>
                    <a:lstStyle/>
                    <a:p>
                      <a:r>
                        <a:rPr lang="en-US" dirty="0"/>
                        <a:t>Face value</a:t>
                      </a:r>
                    </a:p>
                  </a:txBody>
                  <a:tcPr/>
                </a:tc>
                <a:tc>
                  <a:txBody>
                    <a:bodyPr/>
                    <a:lstStyle/>
                    <a:p>
                      <a:r>
                        <a:rPr lang="en-US" dirty="0"/>
                        <a:t>At maturity date</a:t>
                      </a:r>
                    </a:p>
                  </a:txBody>
                  <a:tcPr/>
                </a:tc>
                <a:extLst>
                  <a:ext uri="{0D108BD9-81ED-4DB2-BD59-A6C34878D82A}">
                    <a16:rowId xmlns:a16="http://schemas.microsoft.com/office/drawing/2014/main" val="3794065245"/>
                  </a:ext>
                </a:extLst>
              </a:tr>
            </a:tbl>
          </a:graphicData>
        </a:graphic>
      </p:graphicFrame>
    </p:spTree>
    <p:extLst>
      <p:ext uri="{BB962C8B-B14F-4D97-AF65-F5344CB8AC3E}">
        <p14:creationId xmlns:p14="http://schemas.microsoft.com/office/powerpoint/2010/main" val="3405288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Loan</a:t>
            </a:r>
          </a:p>
        </p:txBody>
      </p:sp>
      <p:sp>
        <p:nvSpPr>
          <p:cNvPr id="3" name="Content Placeholder 2"/>
          <p:cNvSpPr>
            <a:spLocks noGrp="1"/>
          </p:cNvSpPr>
          <p:nvPr>
            <p:ph idx="1"/>
          </p:nvPr>
        </p:nvSpPr>
        <p:spPr/>
        <p:txBody>
          <a:bodyPr/>
          <a:lstStyle/>
          <a:p>
            <a:r>
              <a:rPr lang="en-US" sz="2000" dirty="0"/>
              <a:t>A type of loan in which </a:t>
            </a:r>
          </a:p>
          <a:p>
            <a:pPr marL="0" indent="0">
              <a:buNone/>
            </a:pPr>
            <a:endParaRPr lang="en-US" sz="2000" dirty="0"/>
          </a:p>
          <a:p>
            <a:pPr lvl="1"/>
            <a:r>
              <a:rPr lang="en-US" sz="2000" dirty="0"/>
              <a:t>the lender provides the borrower with an amount of funds (</a:t>
            </a:r>
            <a:r>
              <a:rPr lang="en-US" sz="2000" b="1" i="1" dirty="0"/>
              <a:t>principle</a:t>
            </a:r>
            <a:r>
              <a:rPr lang="en-US" sz="2000" dirty="0"/>
              <a:t>) that must be repaid to the lender at the </a:t>
            </a:r>
            <a:r>
              <a:rPr lang="en-US" sz="2000" b="1" dirty="0"/>
              <a:t>maturity date,</a:t>
            </a:r>
          </a:p>
          <a:p>
            <a:pPr lvl="1"/>
            <a:r>
              <a:rPr lang="en-US" sz="2000" dirty="0"/>
              <a:t>along with an </a:t>
            </a:r>
            <a:r>
              <a:rPr lang="en-US" sz="2000" b="1" dirty="0"/>
              <a:t>additional payment for the interest</a:t>
            </a:r>
            <a:r>
              <a:rPr lang="en-US" sz="2000" dirty="0"/>
              <a:t>.</a:t>
            </a:r>
          </a:p>
          <a:p>
            <a:pPr lvl="1"/>
            <a:endParaRPr lang="en-US" sz="2000" dirty="0"/>
          </a:p>
          <a:p>
            <a:r>
              <a:rPr lang="en-US" sz="2000" dirty="0"/>
              <a:t>Many </a:t>
            </a:r>
            <a:r>
              <a:rPr lang="en-US" sz="2000" b="1" dirty="0"/>
              <a:t>money market instruments </a:t>
            </a:r>
            <a:r>
              <a:rPr lang="en-US" sz="2000" dirty="0"/>
              <a:t>are of this type—for example, short-term commercial loans to businesses. </a:t>
            </a:r>
          </a:p>
          <a:p>
            <a:endParaRPr lang="en-US" dirty="0"/>
          </a:p>
        </p:txBody>
      </p:sp>
    </p:spTree>
    <p:extLst>
      <p:ext uri="{BB962C8B-B14F-4D97-AF65-F5344CB8AC3E}">
        <p14:creationId xmlns:p14="http://schemas.microsoft.com/office/powerpoint/2010/main" val="2414618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Yield to Maturity on a Simple Loan</a:t>
            </a:r>
            <a:endParaRPr lang="en-IN" dirty="0"/>
          </a:p>
        </p:txBody>
      </p:sp>
      <p:graphicFrame>
        <p:nvGraphicFramePr>
          <p:cNvPr id="5" name="Object 4" descr="The figure shows the calculation of rate of interest.&#10;Present Value, PV, is equal to, amount borrowed, is equal to, dollar 100. &#10;CF is equal to cash flow in one year, is equal to dollar 110. &#10;n, is equal to, number of years, is equal to 1. &#10;so, dollar 100, is equal to, dollar 110 over, 1 plus I whose raised to the power 1. &#10;Cross multiplying and simplifying, we get, i , is equal to 0.10, that is, 10 percent. &#10;For simple loans, the simple interest rate equals the yield to maturity."/>
          <p:cNvGraphicFramePr>
            <a:graphicFrameLocks noChangeAspect="1"/>
          </p:cNvGraphicFramePr>
          <p:nvPr>
            <p:extLst>
              <p:ext uri="{D42A27DB-BD31-4B8C-83A1-F6EECF244321}">
                <p14:modId xmlns:p14="http://schemas.microsoft.com/office/powerpoint/2010/main" val="475215340"/>
              </p:ext>
            </p:extLst>
          </p:nvPr>
        </p:nvGraphicFramePr>
        <p:xfrm>
          <a:off x="1371600" y="1664634"/>
          <a:ext cx="6172199" cy="4379538"/>
        </p:xfrm>
        <a:graphic>
          <a:graphicData uri="http://schemas.openxmlformats.org/presentationml/2006/ole">
            <mc:AlternateContent xmlns:mc="http://schemas.openxmlformats.org/markup-compatibility/2006">
              <mc:Choice xmlns:v="urn:schemas-microsoft-com:vml" Requires="v">
                <p:oleObj spid="_x0000_s5498" name="Equation" r:id="rId3" imgW="3454400" imgH="2451100" progId="Equation.DSMT4">
                  <p:embed/>
                </p:oleObj>
              </mc:Choice>
              <mc:Fallback>
                <p:oleObj name="Equation" r:id="rId3" imgW="3454400" imgH="2451100" progId="Equation.DSMT4">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64634"/>
                        <a:ext cx="6172199" cy="437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29224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Fixed-Payment Loan (or a Fully Amortized Loan)</a:t>
            </a:r>
          </a:p>
        </p:txBody>
      </p:sp>
      <p:sp>
        <p:nvSpPr>
          <p:cNvPr id="3" name="Content Placeholder 2"/>
          <p:cNvSpPr>
            <a:spLocks noGrp="1"/>
          </p:cNvSpPr>
          <p:nvPr>
            <p:ph idx="1"/>
          </p:nvPr>
        </p:nvSpPr>
        <p:spPr/>
        <p:txBody>
          <a:bodyPr/>
          <a:lstStyle/>
          <a:p>
            <a:r>
              <a:rPr lang="en-US" sz="2000" dirty="0"/>
              <a:t>A type of loan in which</a:t>
            </a:r>
          </a:p>
          <a:p>
            <a:endParaRPr lang="en-US" sz="2000" dirty="0"/>
          </a:p>
          <a:p>
            <a:pPr lvl="1"/>
            <a:r>
              <a:rPr lang="en-US" sz="2000" dirty="0"/>
              <a:t>the lender provides the borrower with </a:t>
            </a:r>
            <a:r>
              <a:rPr lang="en-US" sz="2000" b="1" dirty="0"/>
              <a:t>an amount of funds (principle) </a:t>
            </a:r>
            <a:r>
              <a:rPr lang="en-US" sz="2000" dirty="0"/>
              <a:t>that the borrower must repay by making the </a:t>
            </a:r>
            <a:r>
              <a:rPr lang="en-US" sz="2000" b="1" u="sng" dirty="0"/>
              <a:t>same payment</a:t>
            </a:r>
            <a:r>
              <a:rPr lang="en-US" sz="2000" dirty="0"/>
              <a:t>, </a:t>
            </a:r>
          </a:p>
          <a:p>
            <a:pPr lvl="1"/>
            <a:r>
              <a:rPr lang="en-US" sz="2000" dirty="0"/>
              <a:t>The payment </a:t>
            </a:r>
            <a:r>
              <a:rPr lang="en-US" sz="2000" b="1" dirty="0"/>
              <a:t>consists of part of the principal and interest,</a:t>
            </a:r>
            <a:r>
              <a:rPr lang="en-US" sz="2000" dirty="0"/>
              <a:t> every period (such as a month) for a set number of years.</a:t>
            </a:r>
          </a:p>
          <a:p>
            <a:r>
              <a:rPr lang="en-US" sz="2000" dirty="0"/>
              <a:t>Installment loans (such as auto loans) and </a:t>
            </a:r>
            <a:r>
              <a:rPr lang="en-US" sz="2000" b="1" dirty="0"/>
              <a:t>mortgages</a:t>
            </a:r>
            <a:r>
              <a:rPr lang="en-US" sz="2000" dirty="0"/>
              <a:t> are frequently of the fixed-payment type.</a:t>
            </a:r>
          </a:p>
        </p:txBody>
      </p:sp>
    </p:spTree>
    <p:extLst>
      <p:ext uri="{BB962C8B-B14F-4D97-AF65-F5344CB8AC3E}">
        <p14:creationId xmlns:p14="http://schemas.microsoft.com/office/powerpoint/2010/main" val="3779266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Fixed-Payment Loan</a:t>
            </a:r>
            <a:endParaRPr lang="en-IN" dirty="0"/>
          </a:p>
        </p:txBody>
      </p:sp>
      <p:sp>
        <p:nvSpPr>
          <p:cNvPr id="3" name="Content Placeholder 2"/>
          <p:cNvSpPr>
            <a:spLocks noGrp="1"/>
          </p:cNvSpPr>
          <p:nvPr>
            <p:ph idx="1"/>
          </p:nvPr>
        </p:nvSpPr>
        <p:spPr>
          <a:xfrm>
            <a:off x="457200" y="1600201"/>
            <a:ext cx="8229600" cy="2514600"/>
          </a:xfrm>
        </p:spPr>
        <p:txBody>
          <a:bodyPr/>
          <a:lstStyle/>
          <a:p>
            <a:pPr marL="0" indent="0" algn="ctr">
              <a:buNone/>
            </a:pPr>
            <a:r>
              <a:rPr lang="en-IN" dirty="0"/>
              <a:t>The same cash flow payment every period throughout the life of the loan</a:t>
            </a:r>
          </a:p>
          <a:p>
            <a:pPr marL="0" indent="0" algn="ctr">
              <a:buNone/>
            </a:pPr>
            <a:r>
              <a:rPr lang="en-IN" dirty="0"/>
              <a:t>LV = loan value</a:t>
            </a:r>
          </a:p>
          <a:p>
            <a:pPr marL="0" indent="0" algn="ctr">
              <a:buNone/>
            </a:pPr>
            <a:r>
              <a:rPr lang="en-IN" dirty="0"/>
              <a:t>FP = fixed yearly payment</a:t>
            </a:r>
          </a:p>
          <a:p>
            <a:pPr marL="0" indent="0" algn="ctr">
              <a:buNone/>
            </a:pPr>
            <a:r>
              <a:rPr lang="en-IN" i="1" dirty="0"/>
              <a:t>n</a:t>
            </a:r>
            <a:r>
              <a:rPr lang="en-IN" dirty="0"/>
              <a:t> = number of years until maturity</a:t>
            </a:r>
          </a:p>
        </p:txBody>
      </p:sp>
      <p:graphicFrame>
        <p:nvGraphicFramePr>
          <p:cNvPr id="5" name="Object 4" descr="A formula for deriving value of a fixed-payment loan is shown.&#10;The loan value, L V, is equal to F P over 1 plus i, plus, F P over 1 plus I whole raised to the power 2, plus, F P over 1 plus i whole raised to the power 3, and so on till F P over 1 plus i, whole raised to the power n."/>
          <p:cNvGraphicFramePr>
            <a:graphicFrameLocks noChangeAspect="1"/>
          </p:cNvGraphicFramePr>
          <p:nvPr>
            <p:extLst>
              <p:ext uri="{D42A27DB-BD31-4B8C-83A1-F6EECF244321}">
                <p14:modId xmlns:p14="http://schemas.microsoft.com/office/powerpoint/2010/main" val="1856893753"/>
              </p:ext>
            </p:extLst>
          </p:nvPr>
        </p:nvGraphicFramePr>
        <p:xfrm>
          <a:off x="2032000" y="4305300"/>
          <a:ext cx="5170488" cy="808038"/>
        </p:xfrm>
        <a:graphic>
          <a:graphicData uri="http://schemas.openxmlformats.org/presentationml/2006/ole">
            <mc:AlternateContent xmlns:mc="http://schemas.openxmlformats.org/markup-compatibility/2006">
              <mc:Choice xmlns:v="urn:schemas-microsoft-com:vml" Requires="v">
                <p:oleObj spid="_x0000_s6522" name="Equation" r:id="rId3" imgW="2679700" imgH="419100" progId="Equation.DSMT4">
                  <p:embed/>
                </p:oleObj>
              </mc:Choice>
              <mc:Fallback>
                <p:oleObj name="Equation" r:id="rId3" imgW="2679700" imgH="419100" progId="Equation.DSMT4">
                  <p:embed/>
                  <p:pic>
                    <p:nvPicPr>
                      <p:cNvPr id="0" name="Object 3" descr="A formula for deriving value of a fixed-payment loan is shown.&#10;The loan value, L V, is equal to F P over 1 plus i, plus, F P over 1 plus I whole raised to the power 2, plus, F P over 1 plus i whole raised to the power 3, and so on till F P over 1 plus i, whole raised to the power 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4305300"/>
                        <a:ext cx="517048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1076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4F6E-CA10-415D-BD29-3EECEB5B2DE0}"/>
              </a:ext>
            </a:extLst>
          </p:cNvPr>
          <p:cNvSpPr>
            <a:spLocks noGrp="1"/>
          </p:cNvSpPr>
          <p:nvPr>
            <p:ph type="title"/>
          </p:nvPr>
        </p:nvSpPr>
        <p:spPr/>
        <p:txBody>
          <a:bodyPr/>
          <a:lstStyle/>
          <a:p>
            <a:r>
              <a:rPr lang="en-US" dirty="0"/>
              <a:t>Discount Bond</a:t>
            </a:r>
          </a:p>
        </p:txBody>
      </p:sp>
      <p:sp>
        <p:nvSpPr>
          <p:cNvPr id="3" name="Content Placeholder 2">
            <a:extLst>
              <a:ext uri="{FF2B5EF4-FFF2-40B4-BE49-F238E27FC236}">
                <a16:creationId xmlns:a16="http://schemas.microsoft.com/office/drawing/2014/main" id="{F29080B9-B5BE-4474-8292-3FD37F829255}"/>
              </a:ext>
            </a:extLst>
          </p:cNvPr>
          <p:cNvSpPr>
            <a:spLocks noGrp="1"/>
          </p:cNvSpPr>
          <p:nvPr>
            <p:ph idx="1"/>
          </p:nvPr>
        </p:nvSpPr>
        <p:spPr/>
        <p:txBody>
          <a:bodyPr/>
          <a:lstStyle/>
          <a:p>
            <a:r>
              <a:rPr lang="en-US" sz="2000" dirty="0"/>
              <a:t>A discount bond (also called a zero-coupon bond) is </a:t>
            </a:r>
          </a:p>
          <a:p>
            <a:pPr lvl="1"/>
            <a:r>
              <a:rPr lang="en-US" sz="2000" dirty="0"/>
              <a:t>bought </a:t>
            </a:r>
            <a:r>
              <a:rPr lang="en-US" sz="2000" b="1" dirty="0"/>
              <a:t>at a price below its face value </a:t>
            </a:r>
            <a:r>
              <a:rPr lang="en-US" sz="2000" dirty="0"/>
              <a:t>(at a discount), and the </a:t>
            </a:r>
            <a:r>
              <a:rPr lang="en-US" sz="2000" b="1" dirty="0"/>
              <a:t>face value</a:t>
            </a:r>
            <a:r>
              <a:rPr lang="en-US" sz="2000" dirty="0"/>
              <a:t> is repaid at the </a:t>
            </a:r>
            <a:r>
              <a:rPr lang="en-US" sz="2000" b="1" dirty="0"/>
              <a:t>maturity date</a:t>
            </a:r>
            <a:r>
              <a:rPr lang="en-US" sz="2000" dirty="0"/>
              <a:t>. </a:t>
            </a:r>
          </a:p>
          <a:p>
            <a:pPr lvl="1"/>
            <a:endParaRPr lang="en-US" sz="2000" dirty="0"/>
          </a:p>
          <a:p>
            <a:r>
              <a:rPr lang="en-US" sz="2000" dirty="0"/>
              <a:t>Unlike a coupon bond, a discount bond </a:t>
            </a:r>
            <a:r>
              <a:rPr lang="en-US" sz="2000" b="1" dirty="0"/>
              <a:t>does not make any interest payments</a:t>
            </a:r>
            <a:r>
              <a:rPr lang="en-US" sz="2000" dirty="0"/>
              <a:t>; it just pays off the face value. </a:t>
            </a:r>
          </a:p>
          <a:p>
            <a:r>
              <a:rPr lang="en-US" sz="2000" dirty="0"/>
              <a:t>For example, a one-year discount bond with a face value of $1,000 might be bought for $900; in a year’s time, the owner would be repaid the face value of $1,000. U.S. Treasury bills, U.S. savings bonds, and long-term zero-coupon bonds are examples of discount bonds</a:t>
            </a:r>
            <a:r>
              <a:rPr lang="en-US" dirty="0"/>
              <a:t>.</a:t>
            </a:r>
          </a:p>
          <a:p>
            <a:endParaRPr lang="en-US" dirty="0"/>
          </a:p>
        </p:txBody>
      </p:sp>
    </p:spTree>
    <p:extLst>
      <p:ext uri="{BB962C8B-B14F-4D97-AF65-F5344CB8AC3E}">
        <p14:creationId xmlns:p14="http://schemas.microsoft.com/office/powerpoint/2010/main" val="1441904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 Bond</a:t>
            </a:r>
            <a:endParaRPr lang="en-IN" dirty="0"/>
          </a:p>
        </p:txBody>
      </p:sp>
      <p:sp>
        <p:nvSpPr>
          <p:cNvPr id="3" name="Content Placeholder 2"/>
          <p:cNvSpPr>
            <a:spLocks noGrp="1"/>
          </p:cNvSpPr>
          <p:nvPr>
            <p:ph idx="1"/>
          </p:nvPr>
        </p:nvSpPr>
        <p:spPr>
          <a:xfrm>
            <a:off x="457200" y="1600201"/>
            <a:ext cx="8229600" cy="533400"/>
          </a:xfrm>
        </p:spPr>
        <p:txBody>
          <a:bodyPr/>
          <a:lstStyle/>
          <a:p>
            <a:pPr marL="0" indent="0">
              <a:buNone/>
            </a:pPr>
            <a:r>
              <a:rPr lang="en-IN" sz="2000" dirty="0"/>
              <a:t>For any one year discount bond</a:t>
            </a:r>
          </a:p>
        </p:txBody>
      </p:sp>
      <p:graphicFrame>
        <p:nvGraphicFramePr>
          <p:cNvPr id="5" name="Object 4" descr="I , is equal to, F minus P, over, P."/>
          <p:cNvGraphicFramePr>
            <a:graphicFrameLocks noChangeAspect="1"/>
          </p:cNvGraphicFramePr>
          <p:nvPr>
            <p:extLst>
              <p:ext uri="{D42A27DB-BD31-4B8C-83A1-F6EECF244321}">
                <p14:modId xmlns:p14="http://schemas.microsoft.com/office/powerpoint/2010/main" val="4232819986"/>
              </p:ext>
            </p:extLst>
          </p:nvPr>
        </p:nvGraphicFramePr>
        <p:xfrm>
          <a:off x="3505200" y="2133599"/>
          <a:ext cx="1717675" cy="887787"/>
        </p:xfrm>
        <a:graphic>
          <a:graphicData uri="http://schemas.openxmlformats.org/presentationml/2006/ole">
            <mc:AlternateContent xmlns:mc="http://schemas.openxmlformats.org/markup-compatibility/2006">
              <mc:Choice xmlns:v="urn:schemas-microsoft-com:vml" Requires="v">
                <p:oleObj spid="_x0000_s8568" name="Equation" r:id="rId3" imgW="761669" imgH="393529" progId="Equation.DSMT4">
                  <p:embed/>
                </p:oleObj>
              </mc:Choice>
              <mc:Fallback>
                <p:oleObj name="Equation" r:id="rId3" imgW="761669" imgH="393529" progId="Equation.DSMT4">
                  <p:embed/>
                  <p:pic>
                    <p:nvPicPr>
                      <p:cNvPr id="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133599"/>
                        <a:ext cx="1717675" cy="88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457200" y="3048000"/>
            <a:ext cx="8229600" cy="3276600"/>
          </a:xfrm>
        </p:spPr>
        <p:txBody>
          <a:bodyPr/>
          <a:lstStyle/>
          <a:p>
            <a:pPr marL="0" indent="0" algn="ctr">
              <a:buNone/>
            </a:pPr>
            <a:r>
              <a:rPr lang="en-IN" sz="2000" dirty="0"/>
              <a:t>F = Face value of the discount bond</a:t>
            </a:r>
          </a:p>
          <a:p>
            <a:pPr marL="228600" indent="0" algn="ctr">
              <a:buNone/>
            </a:pPr>
            <a:r>
              <a:rPr lang="en-IN" sz="2000" dirty="0"/>
              <a:t>P = Current price of the discount bond</a:t>
            </a:r>
          </a:p>
          <a:p>
            <a:pPr marL="0" indent="0" algn="ctr">
              <a:lnSpc>
                <a:spcPts val="4300"/>
              </a:lnSpc>
              <a:spcBef>
                <a:spcPts val="1200"/>
              </a:spcBef>
              <a:buNone/>
            </a:pPr>
            <a:r>
              <a:rPr lang="en-IN" sz="2000" dirty="0"/>
              <a:t>The yield to maturity equals the increase in price over the year divided by the initial price.</a:t>
            </a:r>
          </a:p>
          <a:p>
            <a:pPr marL="0" indent="0" algn="ctr">
              <a:lnSpc>
                <a:spcPts val="3500"/>
              </a:lnSpc>
              <a:spcBef>
                <a:spcPts val="1200"/>
              </a:spcBef>
              <a:buNone/>
            </a:pPr>
            <a:r>
              <a:rPr lang="en-IN" sz="2000" dirty="0"/>
              <a:t>As with a coupon bond, the yield to maturity is negatively related to the current bond price.</a:t>
            </a:r>
          </a:p>
        </p:txBody>
      </p:sp>
    </p:spTree>
    <p:extLst>
      <p:ext uri="{BB962C8B-B14F-4D97-AF65-F5344CB8AC3E}">
        <p14:creationId xmlns:p14="http://schemas.microsoft.com/office/powerpoint/2010/main" val="241769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Interest Rates </a:t>
            </a:r>
            <a:r>
              <a:rPr lang="en-US" sz="2000" b="0" dirty="0"/>
              <a:t>(2 of 2)</a:t>
            </a:r>
            <a:endParaRPr lang="en-IN" sz="2000" b="0" dirty="0"/>
          </a:p>
        </p:txBody>
      </p:sp>
      <p:sp>
        <p:nvSpPr>
          <p:cNvPr id="3" name="Content Placeholder 2"/>
          <p:cNvSpPr>
            <a:spLocks noGrp="1"/>
          </p:cNvSpPr>
          <p:nvPr>
            <p:ph idx="1"/>
          </p:nvPr>
        </p:nvSpPr>
        <p:spPr/>
        <p:txBody>
          <a:bodyPr/>
          <a:lstStyle/>
          <a:p>
            <a:r>
              <a:rPr lang="en-US" sz="2000" b="1" dirty="0">
                <a:ea typeface="ヒラギノ角ゴ Pro W3" charset="-128"/>
              </a:rPr>
              <a:t>Present (discounted) value</a:t>
            </a:r>
            <a:r>
              <a:rPr lang="en-US" sz="2000" dirty="0">
                <a:ea typeface="ヒラギノ角ゴ Pro W3" charset="-128"/>
              </a:rPr>
              <a:t>: a dollar paid to you one year from now is less valuable than a dollar paid to you today.</a:t>
            </a:r>
          </a:p>
          <a:p>
            <a:pPr lvl="1"/>
            <a:r>
              <a:rPr lang="en-US" sz="2000" dirty="0">
                <a:ea typeface="ヒラギノ角ゴ Pro W3" charset="-128"/>
              </a:rPr>
              <a:t>Why: a dollar deposited today can earn interest and become $1×(1+i) one year from today.</a:t>
            </a:r>
          </a:p>
          <a:p>
            <a:pPr lvl="1"/>
            <a:r>
              <a:rPr lang="en-US" sz="2000" dirty="0">
                <a:ea typeface="ヒラギノ角ゴ Pro W3" charset="-128"/>
              </a:rPr>
              <a:t>To understand the importance of this notion, consider the value of a $20 million lottery payout today versus a payment of $1 million per year for each of the next 20 years. Are these two values the same?</a:t>
            </a:r>
            <a:endParaRPr lang="en-IN" sz="2000" dirty="0"/>
          </a:p>
        </p:txBody>
      </p:sp>
    </p:spTree>
    <p:extLst>
      <p:ext uri="{BB962C8B-B14F-4D97-AF65-F5344CB8AC3E}">
        <p14:creationId xmlns:p14="http://schemas.microsoft.com/office/powerpoint/2010/main" val="1811509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Coupon Bond </a:t>
            </a:r>
            <a:r>
              <a:rPr lang="en-US" sz="2000" b="0" dirty="0" smtClean="0"/>
              <a:t>(1 </a:t>
            </a:r>
            <a:r>
              <a:rPr lang="en-US" sz="2000" b="0" dirty="0"/>
              <a:t>of 5)</a:t>
            </a:r>
            <a:endParaRPr lang="en-US" dirty="0"/>
          </a:p>
        </p:txBody>
      </p:sp>
      <p:sp>
        <p:nvSpPr>
          <p:cNvPr id="3" name="Content Placeholder 2"/>
          <p:cNvSpPr>
            <a:spLocks noGrp="1"/>
          </p:cNvSpPr>
          <p:nvPr>
            <p:ph idx="1"/>
          </p:nvPr>
        </p:nvSpPr>
        <p:spPr/>
        <p:txBody>
          <a:bodyPr/>
          <a:lstStyle/>
          <a:p>
            <a:r>
              <a:rPr lang="en-US" sz="2000" dirty="0"/>
              <a:t>A type of debt instrument that</a:t>
            </a:r>
          </a:p>
          <a:p>
            <a:pPr lvl="1"/>
            <a:r>
              <a:rPr lang="en-US" sz="2000" dirty="0"/>
              <a:t>pays the owner of the bond (lender) </a:t>
            </a:r>
            <a:r>
              <a:rPr lang="en-US" sz="2000" i="1" dirty="0"/>
              <a:t>a fixed interest payment </a:t>
            </a:r>
            <a:r>
              <a:rPr lang="en-US" sz="2000" b="1" dirty="0"/>
              <a:t>(coupon payment) </a:t>
            </a:r>
            <a:r>
              <a:rPr lang="en-US" sz="2000" dirty="0"/>
              <a:t>every year until the </a:t>
            </a:r>
            <a:r>
              <a:rPr lang="en-US" sz="2000" b="1" dirty="0"/>
              <a:t>maturity date</a:t>
            </a:r>
            <a:r>
              <a:rPr lang="en-US" sz="2000" dirty="0"/>
              <a:t>, when a specified final amount (</a:t>
            </a:r>
            <a:r>
              <a:rPr lang="en-US" sz="2000" b="1" dirty="0"/>
              <a:t>face value</a:t>
            </a:r>
            <a:r>
              <a:rPr lang="en-US" sz="2000" dirty="0"/>
              <a:t> or </a:t>
            </a:r>
            <a:r>
              <a:rPr lang="en-US" sz="2000" b="1" dirty="0"/>
              <a:t>par value</a:t>
            </a:r>
            <a:r>
              <a:rPr lang="en-US" sz="2000" dirty="0"/>
              <a:t>) is repaid. </a:t>
            </a:r>
          </a:p>
          <a:p>
            <a:pPr lvl="1"/>
            <a:endParaRPr lang="en-US" sz="2000" dirty="0"/>
          </a:p>
          <a:p>
            <a:r>
              <a:rPr lang="en-US" sz="2000" dirty="0"/>
              <a:t>A coupon bond is identified by four pieces of information: </a:t>
            </a:r>
          </a:p>
          <a:p>
            <a:pPr marL="971550" lvl="1" indent="-514350">
              <a:buFont typeface="+mj-lt"/>
              <a:buAutoNum type="romanLcPeriod"/>
            </a:pPr>
            <a:r>
              <a:rPr lang="en-US" sz="2000" dirty="0"/>
              <a:t>bond’s </a:t>
            </a:r>
            <a:r>
              <a:rPr lang="en-US" sz="2000" b="1" dirty="0"/>
              <a:t>face value</a:t>
            </a:r>
            <a:r>
              <a:rPr lang="en-US" sz="2000" dirty="0"/>
              <a:t>; </a:t>
            </a:r>
          </a:p>
          <a:p>
            <a:pPr marL="971550" lvl="1" indent="-514350">
              <a:buFont typeface="+mj-lt"/>
              <a:buAutoNum type="romanLcPeriod"/>
            </a:pPr>
            <a:r>
              <a:rPr lang="en-US" sz="2000" dirty="0"/>
              <a:t>corporation or government agency that </a:t>
            </a:r>
            <a:r>
              <a:rPr lang="en-US" sz="2000" b="1" dirty="0"/>
              <a:t>issues</a:t>
            </a:r>
            <a:r>
              <a:rPr lang="en-US" sz="2000" dirty="0"/>
              <a:t> the bond; </a:t>
            </a:r>
          </a:p>
          <a:p>
            <a:pPr marL="971550" lvl="1" indent="-514350">
              <a:buFont typeface="+mj-lt"/>
              <a:buAutoNum type="romanLcPeriod"/>
            </a:pPr>
            <a:r>
              <a:rPr lang="en-US" sz="2000" dirty="0"/>
              <a:t>the </a:t>
            </a:r>
            <a:r>
              <a:rPr lang="en-US" sz="2000" b="1" dirty="0"/>
              <a:t>maturity date </a:t>
            </a:r>
            <a:r>
              <a:rPr lang="en-US" sz="2000" dirty="0"/>
              <a:t>of the bond; </a:t>
            </a:r>
          </a:p>
          <a:p>
            <a:pPr marL="971550" lvl="1" indent="-514350">
              <a:buFont typeface="+mj-lt"/>
              <a:buAutoNum type="romanLcPeriod"/>
            </a:pPr>
            <a:r>
              <a:rPr lang="en-US" sz="2000" dirty="0"/>
              <a:t>bond’s </a:t>
            </a:r>
            <a:r>
              <a:rPr lang="en-US" sz="2000" b="1" dirty="0"/>
              <a:t>coupon rate</a:t>
            </a:r>
            <a:r>
              <a:rPr lang="en-US" sz="2000" dirty="0"/>
              <a:t>, which is the dollar amount of the yearly coupon </a:t>
            </a:r>
            <a:r>
              <a:rPr lang="en-US" sz="2000" i="1" dirty="0"/>
              <a:t>payment expressed as a percentage of the face value of the bond. </a:t>
            </a:r>
          </a:p>
        </p:txBody>
      </p:sp>
    </p:spTree>
    <p:extLst>
      <p:ext uri="{BB962C8B-B14F-4D97-AF65-F5344CB8AC3E}">
        <p14:creationId xmlns:p14="http://schemas.microsoft.com/office/powerpoint/2010/main" val="2622252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Coupon Bond </a:t>
            </a:r>
            <a:r>
              <a:rPr lang="en-US" sz="2000" b="0" dirty="0" smtClean="0"/>
              <a:t>(2 </a:t>
            </a:r>
            <a:r>
              <a:rPr lang="en-US" sz="2000" b="0" dirty="0"/>
              <a:t>of 5)</a:t>
            </a:r>
            <a:endParaRPr lang="en-IN" dirty="0"/>
          </a:p>
        </p:txBody>
      </p:sp>
      <p:sp>
        <p:nvSpPr>
          <p:cNvPr id="3" name="Content Placeholder 2"/>
          <p:cNvSpPr>
            <a:spLocks noGrp="1"/>
          </p:cNvSpPr>
          <p:nvPr>
            <p:ph idx="1"/>
          </p:nvPr>
        </p:nvSpPr>
        <p:spPr>
          <a:xfrm>
            <a:off x="457200" y="1600201"/>
            <a:ext cx="8229600" cy="2743200"/>
          </a:xfrm>
        </p:spPr>
        <p:txBody>
          <a:bodyPr/>
          <a:lstStyle/>
          <a:p>
            <a:pPr marL="0" indent="0" algn="ctr">
              <a:buNone/>
            </a:pPr>
            <a:r>
              <a:rPr lang="en-IN" dirty="0"/>
              <a:t>Using the same strategy used for the fixed-payment loan:</a:t>
            </a:r>
          </a:p>
          <a:p>
            <a:pPr marL="0" indent="0" algn="ctr">
              <a:buNone/>
            </a:pPr>
            <a:r>
              <a:rPr lang="en-IN" dirty="0"/>
              <a:t>P = price of coupon bond</a:t>
            </a:r>
          </a:p>
          <a:p>
            <a:pPr marL="0" indent="0" algn="ctr">
              <a:buNone/>
            </a:pPr>
            <a:r>
              <a:rPr lang="en-IN" dirty="0"/>
              <a:t>C = yearly coupon payment</a:t>
            </a:r>
          </a:p>
          <a:p>
            <a:pPr marL="0" indent="0" algn="ctr">
              <a:buNone/>
            </a:pPr>
            <a:r>
              <a:rPr lang="en-IN" dirty="0"/>
              <a:t>F = face value of the bond</a:t>
            </a:r>
          </a:p>
          <a:p>
            <a:pPr marL="0" indent="0" algn="ctr">
              <a:buNone/>
            </a:pPr>
            <a:r>
              <a:rPr lang="en-IN" i="1" dirty="0"/>
              <a:t>n</a:t>
            </a:r>
            <a:r>
              <a:rPr lang="en-IN" dirty="0"/>
              <a:t> = years to maturity date</a:t>
            </a:r>
          </a:p>
        </p:txBody>
      </p:sp>
      <p:graphicFrame>
        <p:nvGraphicFramePr>
          <p:cNvPr id="4" name="Object 3" descr="The formula to calculate price of coupon bond is shown.&#10;The lprice of coupon bond , P,  is equal to: C, over, 1 plus I, plus, C over 1 plus I whole raised to the power 2, and so on to C over,1 plus I, whose raised to the power n, plus F over, 1 plus I, whole raised to the power, n."/>
          <p:cNvGraphicFramePr>
            <a:graphicFrameLocks noChangeAspect="1"/>
          </p:cNvGraphicFramePr>
          <p:nvPr>
            <p:extLst>
              <p:ext uri="{D42A27DB-BD31-4B8C-83A1-F6EECF244321}">
                <p14:modId xmlns:p14="http://schemas.microsoft.com/office/powerpoint/2010/main" val="1155638419"/>
              </p:ext>
            </p:extLst>
          </p:nvPr>
        </p:nvGraphicFramePr>
        <p:xfrm>
          <a:off x="1574800" y="4495800"/>
          <a:ext cx="6146800" cy="838200"/>
        </p:xfrm>
        <a:graphic>
          <a:graphicData uri="http://schemas.openxmlformats.org/presentationml/2006/ole">
            <mc:AlternateContent xmlns:mc="http://schemas.openxmlformats.org/markup-compatibility/2006">
              <mc:Choice xmlns:v="urn:schemas-microsoft-com:vml" Requires="v">
                <p:oleObj spid="_x0000_s7544" name="Equation" r:id="rId3" imgW="3073400" imgH="419100" progId="Equation.DSMT4">
                  <p:embed/>
                </p:oleObj>
              </mc:Choice>
              <mc:Fallback>
                <p:oleObj name="Equation" r:id="rId3" imgW="3073400" imgH="419100" progId="Equation.DSMT4">
                  <p:embed/>
                  <p:pic>
                    <p:nvPicPr>
                      <p:cNvPr id="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4495800"/>
                        <a:ext cx="6146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2834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Coupon Bond </a:t>
            </a:r>
            <a:r>
              <a:rPr lang="en-US" sz="2000" b="0" dirty="0" smtClean="0"/>
              <a:t>(3 </a:t>
            </a:r>
            <a:r>
              <a:rPr lang="en-US" sz="2000" b="0" dirty="0"/>
              <a:t>of 5)</a:t>
            </a:r>
            <a:endParaRPr lang="en-IN" dirty="0"/>
          </a:p>
        </p:txBody>
      </p:sp>
      <p:sp>
        <p:nvSpPr>
          <p:cNvPr id="3" name="Content Placeholder 2"/>
          <p:cNvSpPr>
            <a:spLocks noGrp="1"/>
          </p:cNvSpPr>
          <p:nvPr>
            <p:ph idx="1"/>
          </p:nvPr>
        </p:nvSpPr>
        <p:spPr>
          <a:xfrm>
            <a:off x="457200" y="1600201"/>
            <a:ext cx="8229600" cy="762000"/>
          </a:xfrm>
        </p:spPr>
        <p:txBody>
          <a:bodyPr/>
          <a:lstStyle/>
          <a:p>
            <a:pPr marL="0" indent="0">
              <a:buNone/>
            </a:pPr>
            <a:r>
              <a:rPr lang="en-IN" b="1" dirty="0"/>
              <a:t>Table 1</a:t>
            </a:r>
            <a:r>
              <a:rPr lang="en-IN" dirty="0"/>
              <a:t> Yields to Maturity on a 10%-Coupon-Rate Bond Maturing in Ten Years (Face Value = $1,000)</a:t>
            </a:r>
          </a:p>
        </p:txBody>
      </p:sp>
      <p:graphicFrame>
        <p:nvGraphicFramePr>
          <p:cNvPr id="4" name="Table 3"/>
          <p:cNvGraphicFramePr>
            <a:graphicFrameLocks noGrp="1"/>
          </p:cNvGraphicFramePr>
          <p:nvPr>
            <p:extLst>
              <p:ext uri="{D42A27DB-BD31-4B8C-83A1-F6EECF244321}">
                <p14:modId xmlns:p14="http://schemas.microsoft.com/office/powerpoint/2010/main" val="389026336"/>
              </p:ext>
            </p:extLst>
          </p:nvPr>
        </p:nvGraphicFramePr>
        <p:xfrm>
          <a:off x="1524000" y="2870200"/>
          <a:ext cx="6096000" cy="2225040"/>
        </p:xfrm>
        <a:graphic>
          <a:graphicData uri="http://schemas.openxmlformats.org/drawingml/2006/table">
            <a:tbl>
              <a:tblPr first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IN" sz="1800" b="1" i="0" u="none" strike="noStrike" kern="1200" baseline="0" dirty="0">
                          <a:solidFill>
                            <a:schemeClr val="tx1"/>
                          </a:solidFill>
                          <a:latin typeface="+mn-lt"/>
                          <a:ea typeface="+mn-ea"/>
                          <a:cs typeface="+mn-cs"/>
                        </a:rPr>
                        <a:t>Price of Bond ($)</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b="1" i="0" u="none" strike="noStrike" kern="1200" baseline="0" dirty="0">
                          <a:solidFill>
                            <a:schemeClr val="tx1"/>
                          </a:solidFill>
                          <a:latin typeface="+mn-lt"/>
                          <a:ea typeface="+mn-ea"/>
                          <a:cs typeface="+mn-cs"/>
                        </a:rPr>
                        <a:t>Yield to Maturity (%)</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IN" sz="1800" b="0" i="0" u="none" strike="noStrike" kern="1200" baseline="0" dirty="0">
                          <a:solidFill>
                            <a:schemeClr val="tx1"/>
                          </a:solidFill>
                          <a:latin typeface="+mn-lt"/>
                          <a:ea typeface="+mn-ea"/>
                          <a:cs typeface="+mn-cs"/>
                        </a:rPr>
                        <a:t>1,200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b="0" i="0" u="none" strike="noStrike" kern="1200" baseline="0" dirty="0">
                          <a:solidFill>
                            <a:schemeClr val="tx1"/>
                          </a:solidFill>
                          <a:latin typeface="+mn-lt"/>
                          <a:ea typeface="+mn-ea"/>
                          <a:cs typeface="+mn-cs"/>
                        </a:rPr>
                        <a:t>7.13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IN" sz="1800" b="0" i="0" u="none" strike="noStrike" kern="1200" baseline="0" dirty="0">
                          <a:solidFill>
                            <a:schemeClr val="tx1"/>
                          </a:solidFill>
                          <a:latin typeface="+mn-lt"/>
                          <a:ea typeface="+mn-ea"/>
                          <a:cs typeface="+mn-cs"/>
                        </a:rPr>
                        <a:t>1,100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b="0" i="0" u="none" strike="noStrike" kern="1200" baseline="0" dirty="0">
                          <a:solidFill>
                            <a:schemeClr val="tx1"/>
                          </a:solidFill>
                          <a:latin typeface="+mn-lt"/>
                          <a:ea typeface="+mn-ea"/>
                          <a:cs typeface="+mn-cs"/>
                        </a:rPr>
                        <a:t>8.48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IN" sz="1800" b="0" i="0" u="none" strike="noStrike" kern="1200" baseline="0" dirty="0">
                          <a:solidFill>
                            <a:schemeClr val="tx1"/>
                          </a:solidFill>
                          <a:latin typeface="+mn-lt"/>
                          <a:ea typeface="+mn-ea"/>
                          <a:cs typeface="+mn-cs"/>
                        </a:rPr>
                        <a:t>1,000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IN" sz="1800" b="0" i="0" u="none" strike="noStrike" kern="1200" baseline="0" dirty="0">
                          <a:solidFill>
                            <a:schemeClr val="tx1"/>
                          </a:solidFill>
                          <a:latin typeface="+mn-lt"/>
                          <a:ea typeface="+mn-ea"/>
                          <a:cs typeface="+mn-cs"/>
                        </a:rPr>
                        <a:t>10.00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3"/>
                  </a:ext>
                </a:extLst>
              </a:tr>
              <a:tr h="370840">
                <a:tc>
                  <a:txBody>
                    <a:bodyPr/>
                    <a:lstStyle/>
                    <a:p>
                      <a:pPr algn="ctr"/>
                      <a:r>
                        <a:rPr lang="en-IN" sz="1800" b="0" i="0" u="none" strike="noStrike" kern="1200" baseline="0" dirty="0">
                          <a:solidFill>
                            <a:schemeClr val="tx1"/>
                          </a:solidFill>
                          <a:latin typeface="+mn-lt"/>
                          <a:ea typeface="+mn-ea"/>
                          <a:cs typeface="+mn-cs"/>
                        </a:rPr>
                        <a:t>900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b="0" i="0" u="none" strike="noStrike" kern="1200" baseline="0" dirty="0">
                          <a:solidFill>
                            <a:schemeClr val="tx1"/>
                          </a:solidFill>
                          <a:latin typeface="+mn-lt"/>
                          <a:ea typeface="+mn-ea"/>
                          <a:cs typeface="+mn-cs"/>
                        </a:rPr>
                        <a:t>11.75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IN" sz="1800" b="0" i="0" u="none" strike="noStrike" kern="1200" baseline="0" dirty="0">
                          <a:solidFill>
                            <a:schemeClr val="tx1"/>
                          </a:solidFill>
                          <a:latin typeface="+mn-lt"/>
                          <a:ea typeface="+mn-ea"/>
                          <a:cs typeface="+mn-cs"/>
                        </a:rPr>
                        <a:t>800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b="0" i="0" u="none" strike="noStrike" kern="1200" baseline="0" dirty="0">
                          <a:solidFill>
                            <a:schemeClr val="tx1"/>
                          </a:solidFill>
                          <a:latin typeface="+mn-lt"/>
                          <a:ea typeface="+mn-ea"/>
                          <a:cs typeface="+mn-cs"/>
                        </a:rPr>
                        <a:t>13.81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1843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Coupon Bond </a:t>
            </a:r>
            <a:r>
              <a:rPr lang="en-US" sz="2000" b="0" dirty="0" smtClean="0"/>
              <a:t>(4 </a:t>
            </a:r>
            <a:r>
              <a:rPr lang="en-US" sz="2000" b="0" dirty="0"/>
              <a:t>of 5)</a:t>
            </a:r>
            <a:endParaRPr lang="en-IN" dirty="0"/>
          </a:p>
        </p:txBody>
      </p:sp>
      <p:sp>
        <p:nvSpPr>
          <p:cNvPr id="3" name="Content Placeholder 2"/>
          <p:cNvSpPr>
            <a:spLocks noGrp="1"/>
          </p:cNvSpPr>
          <p:nvPr>
            <p:ph idx="1"/>
          </p:nvPr>
        </p:nvSpPr>
        <p:spPr>
          <a:xfrm>
            <a:off x="533400" y="1447800"/>
            <a:ext cx="8229600" cy="4525963"/>
          </a:xfrm>
        </p:spPr>
        <p:txBody>
          <a:bodyPr/>
          <a:lstStyle/>
          <a:p>
            <a:pPr marL="457200" indent="-457200">
              <a:spcAft>
                <a:spcPts val="600"/>
              </a:spcAft>
              <a:buFont typeface="+mj-lt"/>
              <a:buAutoNum type="arabicPeriod"/>
            </a:pPr>
            <a:r>
              <a:rPr lang="en-US" sz="2000" dirty="0">
                <a:ea typeface="ヒラギノ角ゴ Pro W3" charset="-128"/>
              </a:rPr>
              <a:t>When the coupon bond is priced at its face value, the yield to maturity equals the coupon rate.</a:t>
            </a:r>
          </a:p>
          <a:p>
            <a:pPr marL="457200" indent="-457200">
              <a:spcAft>
                <a:spcPts val="600"/>
              </a:spcAft>
              <a:buFont typeface="+mj-lt"/>
              <a:buAutoNum type="arabicPeriod"/>
            </a:pPr>
            <a:r>
              <a:rPr lang="en-US" sz="2000" dirty="0">
                <a:ea typeface="ヒラギノ角ゴ Pro W3" charset="-128"/>
              </a:rPr>
              <a:t>The price of a coupon bond and the yield to maturity are negatively related.</a:t>
            </a:r>
          </a:p>
          <a:p>
            <a:pPr lvl="1">
              <a:spcAft>
                <a:spcPts val="600"/>
              </a:spcAft>
            </a:pPr>
            <a:r>
              <a:rPr lang="en-US" sz="1800" i="1" dirty="0"/>
              <a:t>a higher interest rate implies that the future coupon payments and final payment are worth less when discounted back to the present; hence the price of the bond must be lower. </a:t>
            </a:r>
            <a:endParaRPr lang="en-US" sz="2000" dirty="0">
              <a:ea typeface="ヒラギノ角ゴ Pro W3" charset="-128"/>
            </a:endParaRPr>
          </a:p>
          <a:p>
            <a:pPr marL="457200" indent="-457200">
              <a:spcAft>
                <a:spcPts val="600"/>
              </a:spcAft>
              <a:buFont typeface="+mj-lt"/>
              <a:buAutoNum type="arabicPeriod"/>
            </a:pPr>
            <a:r>
              <a:rPr lang="en-US" sz="2000" dirty="0">
                <a:ea typeface="ヒラギノ角ゴ Pro W3" charset="-128"/>
              </a:rPr>
              <a:t>The yield to maturity is greater than the coupon rate when the bond price is below its face value.</a:t>
            </a:r>
          </a:p>
          <a:p>
            <a:pPr lvl="1">
              <a:spcAft>
                <a:spcPts val="600"/>
              </a:spcAft>
            </a:pPr>
            <a:r>
              <a:rPr lang="en-US" sz="1800" i="1" dirty="0">
                <a:ea typeface="ヒラギノ角ゴ Pro W3" charset="-128"/>
              </a:rPr>
              <a:t>For the economic intuition behind yield to maturity to hold, </a:t>
            </a:r>
            <a:r>
              <a:rPr lang="en-US" sz="1800" i="1" dirty="0"/>
              <a:t>when the yield to maturity rises above the coupon rate, the bond price necessarily falls and so must be below the face value of the bond.</a:t>
            </a:r>
          </a:p>
          <a:p>
            <a:pPr marL="457200" lvl="1" indent="0">
              <a:spcAft>
                <a:spcPts val="600"/>
              </a:spcAft>
              <a:buNone/>
            </a:pPr>
            <a:endParaRPr lang="en-US" sz="2000" dirty="0"/>
          </a:p>
          <a:p>
            <a:pPr lvl="1">
              <a:spcAft>
                <a:spcPts val="600"/>
              </a:spcAft>
            </a:pPr>
            <a:endParaRPr lang="en-IN" sz="2000" dirty="0"/>
          </a:p>
        </p:txBody>
      </p:sp>
    </p:spTree>
    <p:extLst>
      <p:ext uri="{BB962C8B-B14F-4D97-AF65-F5344CB8AC3E}">
        <p14:creationId xmlns:p14="http://schemas.microsoft.com/office/powerpoint/2010/main" val="4274408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Coupon Bond </a:t>
            </a:r>
            <a:r>
              <a:rPr lang="en-US" sz="2000" b="0" dirty="0" smtClean="0"/>
              <a:t>(5 </a:t>
            </a:r>
            <a:r>
              <a:rPr lang="en-US" sz="2000" b="0" dirty="0"/>
              <a:t>of </a:t>
            </a:r>
            <a:r>
              <a:rPr lang="en-US" sz="2000" b="0" dirty="0" smtClean="0"/>
              <a:t>5)</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b="1" dirty="0" smtClean="0">
                    <a:ea typeface="ヒラギノ角ゴ Pro W3" charset="-128"/>
                  </a:rPr>
                  <a:t> </a:t>
                </a:r>
                <a:r>
                  <a:rPr lang="en-US" sz="2000" b="1" dirty="0" smtClean="0">
                    <a:solidFill>
                      <a:schemeClr val="bg2"/>
                    </a:solidFill>
                    <a:ea typeface="ヒラギノ角ゴ Pro W3" charset="-128"/>
                  </a:rPr>
                  <a:t>4.  </a:t>
                </a:r>
                <a:r>
                  <a:rPr lang="en-US" sz="2000" b="1" dirty="0" err="1" smtClean="0">
                    <a:ea typeface="ヒラギノ角ゴ Pro W3" charset="-128"/>
                  </a:rPr>
                  <a:t>Consol</a:t>
                </a:r>
                <a:r>
                  <a:rPr lang="en-US" sz="2000" b="1" dirty="0" smtClean="0">
                    <a:ea typeface="ヒラギノ角ゴ Pro W3" charset="-128"/>
                  </a:rPr>
                  <a:t> </a:t>
                </a:r>
                <a:r>
                  <a:rPr lang="en-US" sz="2000" dirty="0">
                    <a:ea typeface="ヒラギノ角ゴ Pro W3" charset="-128"/>
                  </a:rPr>
                  <a:t>or </a:t>
                </a:r>
                <a:r>
                  <a:rPr lang="en-US" sz="2000" b="1" dirty="0">
                    <a:ea typeface="ヒラギノ角ゴ Pro W3" charset="-128"/>
                  </a:rPr>
                  <a:t>perpetuity</a:t>
                </a:r>
                <a:r>
                  <a:rPr lang="en-US" sz="2000" dirty="0">
                    <a:ea typeface="ヒラギノ角ゴ Pro W3" charset="-128"/>
                  </a:rPr>
                  <a:t>: a bond with no maturity date that does not repay principal but pays fixed coupon payments forever</a:t>
                </a:r>
              </a:p>
              <a:p>
                <a:pPr marL="1080000" indent="0">
                  <a:spcBef>
                    <a:spcPts val="600"/>
                  </a:spcBef>
                  <a:buNone/>
                </a:pPr>
                <a:r>
                  <a:rPr lang="en-IN" sz="2000" i="1" dirty="0"/>
                  <a:t> </a:t>
                </a:r>
                <a14:m>
                  <m:oMath xmlns:m="http://schemas.openxmlformats.org/officeDocument/2006/math">
                    <m:r>
                      <a:rPr lang="en-IN" sz="2000" i="1" dirty="0" smtClean="0">
                        <a:latin typeface="Cambria Math" panose="02040503050406030204" pitchFamily="18" charset="0"/>
                      </a:rPr>
                      <m:t>𝑃</m:t>
                    </m:r>
                    <m:r>
                      <a:rPr lang="en-IN" sz="2000" i="1" dirty="0" smtClean="0">
                        <a:latin typeface="Cambria Math" panose="02040503050406030204" pitchFamily="18" charset="0"/>
                      </a:rPr>
                      <m:t> = </m:t>
                    </m:r>
                    <m:r>
                      <a:rPr lang="en-IN" sz="2000" i="1" dirty="0">
                        <a:latin typeface="Cambria Math" panose="02040503050406030204" pitchFamily="18" charset="0"/>
                      </a:rPr>
                      <m:t>𝐶</m:t>
                    </m:r>
                    <m:r>
                      <a:rPr lang="en-IN" sz="2000" i="1" dirty="0">
                        <a:latin typeface="Cambria Math" panose="02040503050406030204" pitchFamily="18" charset="0"/>
                      </a:rPr>
                      <m:t> / </m:t>
                    </m:r>
                    <m:r>
                      <a:rPr lang="en-IN" sz="2000" i="1" dirty="0" err="1">
                        <a:latin typeface="Cambria Math" panose="02040503050406030204" pitchFamily="18" charset="0"/>
                      </a:rPr>
                      <m:t>𝑖</m:t>
                    </m:r>
                    <m:r>
                      <a:rPr lang="en-IN" sz="2000" i="1" baseline="-25000" dirty="0" err="1">
                        <a:latin typeface="Cambria Math" panose="02040503050406030204" pitchFamily="18" charset="0"/>
                      </a:rPr>
                      <m:t>𝑐</m:t>
                    </m:r>
                    <m:r>
                      <a:rPr lang="en-IN" sz="2000" i="1" dirty="0">
                        <a:latin typeface="Cambria Math" panose="02040503050406030204" pitchFamily="18" charset="0"/>
                      </a:rPr>
                      <m:t> </m:t>
                    </m:r>
                  </m:oMath>
                </a14:m>
                <a:endParaRPr lang="en-IN" sz="2000" dirty="0"/>
              </a:p>
              <a:p>
                <a:pPr marL="960120" indent="0">
                  <a:spcBef>
                    <a:spcPts val="600"/>
                  </a:spcBef>
                  <a:buNone/>
                </a:pPr>
                <a:r>
                  <a:rPr lang="en-US" sz="2000" i="1" dirty="0"/>
                  <a:t>  </a:t>
                </a:r>
                <a14:m>
                  <m:oMath xmlns:m="http://schemas.openxmlformats.org/officeDocument/2006/math">
                    <m:r>
                      <a:rPr lang="en-US" sz="2000" i="1" dirty="0" smtClean="0">
                        <a:latin typeface="Cambria Math" panose="02040503050406030204" pitchFamily="18" charset="0"/>
                      </a:rPr>
                      <m:t>𝑃</m:t>
                    </m:r>
                    <m:r>
                      <a:rPr lang="en-US" sz="2000" i="1" baseline="-25000" dirty="0" smtClean="0">
                        <a:latin typeface="Cambria Math" panose="02040503050406030204" pitchFamily="18" charset="0"/>
                      </a:rPr>
                      <m:t>𝑐</m:t>
                    </m:r>
                    <m:r>
                      <a:rPr lang="en-US" sz="2000" i="1" dirty="0" smtClean="0">
                        <a:latin typeface="Cambria Math" panose="02040503050406030204" pitchFamily="18" charset="0"/>
                      </a:rPr>
                      <m:t> </m:t>
                    </m:r>
                  </m:oMath>
                </a14:m>
                <a:r>
                  <a:rPr lang="en-US" sz="2000" dirty="0"/>
                  <a:t>= </a:t>
                </a:r>
                <a:r>
                  <a:rPr lang="en-IN" sz="2000" dirty="0"/>
                  <a:t>price of the </a:t>
                </a:r>
                <a:r>
                  <a:rPr lang="en-IN" sz="2000" dirty="0" err="1"/>
                  <a:t>consol</a:t>
                </a:r>
                <a:endParaRPr lang="en-IN" sz="2000" dirty="0"/>
              </a:p>
              <a:p>
                <a:pPr marL="1024128" indent="0">
                  <a:spcBef>
                    <a:spcPts val="600"/>
                  </a:spcBef>
                  <a:buNone/>
                </a:pPr>
                <a:r>
                  <a:rPr lang="en-US" sz="2000" i="1" dirty="0"/>
                  <a:t> </a:t>
                </a:r>
                <a14:m>
                  <m:oMath xmlns:m="http://schemas.openxmlformats.org/officeDocument/2006/math">
                    <m:r>
                      <a:rPr lang="en-US" sz="2000" i="1" dirty="0" smtClean="0">
                        <a:latin typeface="Cambria Math" panose="02040503050406030204" pitchFamily="18" charset="0"/>
                      </a:rPr>
                      <m:t>𝐶</m:t>
                    </m:r>
                    <m:r>
                      <a:rPr lang="en-US" sz="2000" i="1" dirty="0" smtClean="0">
                        <a:latin typeface="Cambria Math" panose="02040503050406030204" pitchFamily="18" charset="0"/>
                      </a:rPr>
                      <m:t> </m:t>
                    </m:r>
                  </m:oMath>
                </a14:m>
                <a:r>
                  <a:rPr lang="en-US" sz="2000" i="1" dirty="0"/>
                  <a:t>= </a:t>
                </a:r>
                <a:r>
                  <a:rPr lang="en-IN" sz="2000" dirty="0"/>
                  <a:t>yearly interest payment</a:t>
                </a:r>
              </a:p>
              <a:p>
                <a:pPr marL="1097280" indent="0">
                  <a:spcBef>
                    <a:spcPts val="600"/>
                  </a:spcBef>
                  <a:buNone/>
                </a:pPr>
                <a14:m>
                  <m:oMath xmlns:m="http://schemas.openxmlformats.org/officeDocument/2006/math">
                    <m:r>
                      <a:rPr lang="en-US" sz="2000" i="1" dirty="0" smtClean="0">
                        <a:latin typeface="Cambria Math" panose="02040503050406030204" pitchFamily="18" charset="0"/>
                      </a:rPr>
                      <m:t>𝐼</m:t>
                    </m:r>
                    <m:r>
                      <a:rPr lang="en-US" sz="2000" i="1" baseline="-25000" dirty="0" err="1">
                        <a:latin typeface="Cambria Math" panose="02040503050406030204" pitchFamily="18" charset="0"/>
                      </a:rPr>
                      <m:t>𝑐</m:t>
                    </m:r>
                    <m:r>
                      <a:rPr lang="en-US" sz="2000" i="1" baseline="-25000" dirty="0">
                        <a:latin typeface="Cambria Math" panose="02040503050406030204" pitchFamily="18" charset="0"/>
                      </a:rPr>
                      <m:t> </m:t>
                    </m:r>
                  </m:oMath>
                </a14:m>
                <a:r>
                  <a:rPr lang="en-US" sz="2000" dirty="0"/>
                  <a:t>= </a:t>
                </a:r>
                <a:r>
                  <a:rPr lang="en-IN" sz="2000" dirty="0"/>
                  <a:t>yield to maturity of the </a:t>
                </a:r>
                <a:r>
                  <a:rPr lang="en-IN" sz="2000" dirty="0" err="1"/>
                  <a:t>consol</a:t>
                </a:r>
                <a:r>
                  <a:rPr lang="en-IN" sz="2000" dirty="0"/>
                  <a:t> </a:t>
                </a:r>
              </a:p>
              <a:p>
                <a:pPr marL="1080000" indent="0">
                  <a:spcBef>
                    <a:spcPts val="600"/>
                  </a:spcBef>
                  <a:buNone/>
                </a:pPr>
                <a:r>
                  <a:rPr lang="en-IN" sz="2000" dirty="0"/>
                  <a:t>can rewrite above equation as this: </a:t>
                </a:r>
                <a14:m>
                  <m:oMath xmlns:m="http://schemas.openxmlformats.org/officeDocument/2006/math">
                    <m:r>
                      <a:rPr lang="en-IN" sz="2000" i="1" dirty="0" smtClean="0">
                        <a:latin typeface="Cambria Math" panose="02040503050406030204" pitchFamily="18" charset="0"/>
                      </a:rPr>
                      <m:t>𝑖</m:t>
                    </m:r>
                    <m:r>
                      <a:rPr lang="en-IN" sz="2000" i="1" baseline="-25000" dirty="0" err="1">
                        <a:latin typeface="Cambria Math" panose="02040503050406030204" pitchFamily="18" charset="0"/>
                      </a:rPr>
                      <m:t>𝑐</m:t>
                    </m:r>
                    <m:r>
                      <a:rPr lang="en-IN" sz="2000" i="1" dirty="0">
                        <a:latin typeface="Cambria Math" panose="02040503050406030204" pitchFamily="18" charset="0"/>
                      </a:rPr>
                      <m:t> = </m:t>
                    </m:r>
                    <m:r>
                      <a:rPr lang="en-IN" sz="2000" i="1" dirty="0">
                        <a:latin typeface="Cambria Math" panose="02040503050406030204" pitchFamily="18" charset="0"/>
                      </a:rPr>
                      <m:t>𝐶</m:t>
                    </m:r>
                    <m:r>
                      <a:rPr lang="en-IN" sz="2000" i="1" dirty="0">
                        <a:latin typeface="Cambria Math" panose="02040503050406030204" pitchFamily="18" charset="0"/>
                      </a:rPr>
                      <m:t>/</m:t>
                    </m:r>
                    <m:r>
                      <a:rPr lang="en-IN" sz="2000" i="1" dirty="0">
                        <a:latin typeface="Cambria Math" panose="02040503050406030204" pitchFamily="18" charset="0"/>
                      </a:rPr>
                      <m:t>𝑃𝑐</m:t>
                    </m:r>
                  </m:oMath>
                </a14:m>
                <a:endParaRPr lang="en-IN" sz="2000" i="1" baseline="-25000" dirty="0"/>
              </a:p>
              <a:p>
                <a:pPr marL="0" indent="0">
                  <a:buNone/>
                </a:pPr>
                <a:r>
                  <a:rPr lang="en-US" sz="2000" dirty="0"/>
                  <a:t>For coupon bonds, this equation gives the </a:t>
                </a:r>
                <a:r>
                  <a:rPr lang="en-US" sz="2000" b="1" dirty="0"/>
                  <a:t>current yield</a:t>
                </a:r>
                <a:r>
                  <a:rPr lang="en-US" sz="2000" dirty="0"/>
                  <a:t>, an easy to calculate approximation to the yield to maturity.</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617"/>
                </a:stretch>
              </a:blipFill>
            </p:spPr>
            <p:txBody>
              <a:bodyPr/>
              <a:lstStyle/>
              <a:p>
                <a:r>
                  <a:rPr lang="en-US">
                    <a:noFill/>
                  </a:rPr>
                  <a:t> </a:t>
                </a:r>
              </a:p>
            </p:txBody>
          </p:sp>
        </mc:Fallback>
      </mc:AlternateContent>
    </p:spTree>
    <p:extLst>
      <p:ext uri="{BB962C8B-B14F-4D97-AF65-F5344CB8AC3E}">
        <p14:creationId xmlns:p14="http://schemas.microsoft.com/office/powerpoint/2010/main" val="1207453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EE58-F56F-42F4-9F99-87A9B42D82C4}"/>
              </a:ext>
            </a:extLst>
          </p:cNvPr>
          <p:cNvSpPr>
            <a:spLocks noGrp="1"/>
          </p:cNvSpPr>
          <p:nvPr>
            <p:ph type="title"/>
          </p:nvPr>
        </p:nvSpPr>
        <p:spPr/>
        <p:txBody>
          <a:bodyPr/>
          <a:lstStyle/>
          <a:p>
            <a:r>
              <a:rPr lang="en-US" dirty="0"/>
              <a:t>The Distinction Between Interest Rates and Returns </a:t>
            </a:r>
            <a:r>
              <a:rPr lang="en-US" sz="2000" b="0" dirty="0"/>
              <a:t>(1 of 6)</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AECFE-266E-49EE-A1B0-F40FCE9B74CE}"/>
                  </a:ext>
                </a:extLst>
              </p:cNvPr>
              <p:cNvSpPr>
                <a:spLocks noGrp="1"/>
              </p:cNvSpPr>
              <p:nvPr>
                <p:ph idx="1"/>
              </p:nvPr>
            </p:nvSpPr>
            <p:spPr/>
            <p:txBody>
              <a:bodyPr/>
              <a:lstStyle/>
              <a:p>
                <a:r>
                  <a:rPr lang="en-US" sz="2000" dirty="0"/>
                  <a:t>Many people think that the interest rate on a bond tells them all they need to know about how well off they are as a result of owning it. </a:t>
                </a:r>
              </a:p>
              <a:p>
                <a:r>
                  <a:rPr lang="en-US" sz="2000" dirty="0"/>
                  <a:t>How well a person does financially by holding a bond or any other security over a particular time period is accurately measured by the security’s return, or, in more precise terminology, </a:t>
                </a:r>
                <a:r>
                  <a:rPr lang="en-US" sz="2000" b="1" dirty="0"/>
                  <a:t>the rate of return</a:t>
                </a:r>
                <a:r>
                  <a:rPr lang="en-US" sz="2000" dirty="0"/>
                  <a:t>. </a:t>
                </a:r>
              </a:p>
              <a:p>
                <a:r>
                  <a:rPr lang="en-US" sz="2000" dirty="0"/>
                  <a:t>For any security, the </a:t>
                </a:r>
                <a:r>
                  <a:rPr lang="en-US" sz="2000" b="1" dirty="0"/>
                  <a:t>rate of return </a:t>
                </a:r>
                <a:r>
                  <a:rPr lang="en-US" sz="2000" dirty="0"/>
                  <a:t>is defined as </a:t>
                </a:r>
              </a:p>
              <a:p>
                <a:pPr lvl="1"/>
                <a:r>
                  <a:rPr lang="en-US" sz="2000" dirty="0"/>
                  <a:t>the amount of each payment to the owner plus the change in the security’s value, expressed as a fraction of its purchase price. </a:t>
                </a:r>
              </a:p>
              <a:p>
                <a:pPr lvl="1"/>
                <a:endParaRPr lang="en-US" sz="2000" dirty="0"/>
              </a:p>
              <a:p>
                <a:pPr lvl="1"/>
                <a14:m>
                  <m:oMath xmlns:m="http://schemas.openxmlformats.org/officeDocument/2006/math">
                    <m:r>
                      <a:rPr lang="en-US" sz="2000" b="0" i="1" smtClean="0">
                        <a:latin typeface="Cambria Math" panose="02040503050406030204" pitchFamily="18" charset="0"/>
                      </a:rPr>
                      <m:t>𝑅𝑎𝑡𝑒</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𝑅𝑒𝑡𝑢𝑟𝑛</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𝐴𝑚𝑜𝑢𝑛𝑡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𝑒𝑎𝑐h</m:t>
                        </m:r>
                        <m:r>
                          <a:rPr lang="en-US" sz="2000" b="0" i="1" smtClean="0">
                            <a:latin typeface="Cambria Math" panose="02040503050406030204" pitchFamily="18" charset="0"/>
                          </a:rPr>
                          <m:t> </m:t>
                        </m:r>
                        <m:r>
                          <a:rPr lang="en-US" sz="2000" b="0" i="1" smtClean="0">
                            <a:latin typeface="Cambria Math" panose="02040503050406030204" pitchFamily="18" charset="0"/>
                          </a:rPr>
                          <m:t>𝑝𝑎𝑦𝑚𝑒𝑛𝑡</m:t>
                        </m:r>
                        <m:r>
                          <a:rPr lang="en-US" sz="2000" b="0" i="1" smtClean="0">
                            <a:latin typeface="Cambria Math" panose="02040503050406030204" pitchFamily="18" charset="0"/>
                          </a:rPr>
                          <m:t>+</m:t>
                        </m:r>
                        <m:r>
                          <a:rPr lang="en-US" sz="2000" b="0" i="1" smtClean="0">
                            <a:latin typeface="Cambria Math" panose="02040503050406030204" pitchFamily="18" charset="0"/>
                          </a:rPr>
                          <m:t>𝑐h𝑎𝑛𝑔𝑒</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𝑠𝑒𝑐𝑢𝑟𝑖𝑡</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𝑠</m:t>
                        </m:r>
                        <m:r>
                          <a:rPr lang="en-US" sz="2000" b="0" i="1" smtClean="0">
                            <a:latin typeface="Cambria Math" panose="02040503050406030204" pitchFamily="18" charset="0"/>
                          </a:rPr>
                          <m:t> </m:t>
                        </m:r>
                        <m:r>
                          <a:rPr lang="en-US" sz="2000" b="0" i="1" smtClean="0">
                            <a:latin typeface="Cambria Math" panose="02040503050406030204" pitchFamily="18" charset="0"/>
                          </a:rPr>
                          <m:t>𝑝𝑟𝑖𝑐𝑒</m:t>
                        </m:r>
                      </m:num>
                      <m:den>
                        <m:r>
                          <a:rPr lang="en-US" sz="2000" b="0" i="1" smtClean="0">
                            <a:latin typeface="Cambria Math" panose="02040503050406030204" pitchFamily="18" charset="0"/>
                          </a:rPr>
                          <m:t>𝑆𝑒𝑐𝑢𝑟𝑖𝑡</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𝑠</m:t>
                        </m:r>
                        <m:r>
                          <a:rPr lang="en-US" sz="2000" b="0" i="1" smtClean="0">
                            <a:latin typeface="Cambria Math" panose="02040503050406030204" pitchFamily="18" charset="0"/>
                          </a:rPr>
                          <m:t> </m:t>
                        </m:r>
                        <m:r>
                          <a:rPr lang="en-US" sz="2000" b="0" i="1" smtClean="0">
                            <a:latin typeface="Cambria Math" panose="02040503050406030204" pitchFamily="18" charset="0"/>
                          </a:rPr>
                          <m:t>𝑝𝑢𝑟𝑐h𝑎𝑠𝑒</m:t>
                        </m:r>
                        <m:r>
                          <a:rPr lang="en-US" sz="2000" b="0" i="1" smtClean="0">
                            <a:latin typeface="Cambria Math" panose="02040503050406030204" pitchFamily="18" charset="0"/>
                          </a:rPr>
                          <m:t> </m:t>
                        </m:r>
                        <m:r>
                          <a:rPr lang="en-US" sz="2000" b="0" i="1" smtClean="0">
                            <a:latin typeface="Cambria Math" panose="02040503050406030204" pitchFamily="18" charset="0"/>
                          </a:rPr>
                          <m:t>𝑝𝑟𝑖𝑐𝑒</m:t>
                        </m:r>
                      </m:den>
                    </m:f>
                  </m:oMath>
                </a14:m>
                <a:endParaRPr lang="en-US" sz="200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FA2AECFE-266E-49EE-A1B0-F40FCE9B74CE}"/>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582693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8563-E4DA-46D0-950F-194D42B454B2}"/>
              </a:ext>
            </a:extLst>
          </p:cNvPr>
          <p:cNvSpPr>
            <a:spLocks noGrp="1"/>
          </p:cNvSpPr>
          <p:nvPr>
            <p:ph type="title"/>
          </p:nvPr>
        </p:nvSpPr>
        <p:spPr/>
        <p:txBody>
          <a:bodyPr/>
          <a:lstStyle/>
          <a:p>
            <a:r>
              <a:rPr lang="en-US" dirty="0"/>
              <a:t>Example: Calculating Rate of Return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FD7013-F07D-4A52-A073-57CE05E8F75E}"/>
                  </a:ext>
                </a:extLst>
              </p:cNvPr>
              <p:cNvSpPr>
                <a:spLocks noGrp="1"/>
              </p:cNvSpPr>
              <p:nvPr>
                <p:ph idx="1"/>
              </p:nvPr>
            </p:nvSpPr>
            <p:spPr/>
            <p:txBody>
              <a:bodyPr/>
              <a:lstStyle/>
              <a:p>
                <a:pPr marL="0" indent="0">
                  <a:buNone/>
                </a:pPr>
                <a:r>
                  <a:rPr lang="en-US" sz="2000" dirty="0"/>
                  <a:t>Let us see what the return would look like for a </a:t>
                </a:r>
              </a:p>
              <a:p>
                <a:pPr marL="486918" lvl="1" indent="0">
                  <a:buNone/>
                </a:pPr>
                <a:r>
                  <a:rPr lang="en-US" sz="2000" i="1" dirty="0" err="1"/>
                  <a:t>i</a:t>
                </a:r>
                <a:r>
                  <a:rPr lang="en-US" sz="2000" i="1" dirty="0"/>
                  <a:t>) $</a:t>
                </a:r>
                <a14:m>
                  <m:oMath xmlns:m="http://schemas.openxmlformats.org/officeDocument/2006/math">
                    <m:r>
                      <a:rPr lang="en-US" sz="2000" i="1" dirty="0" smtClean="0">
                        <a:latin typeface="Cambria Math" panose="02040503050406030204" pitchFamily="18" charset="0"/>
                      </a:rPr>
                      <m:t>1,000</m:t>
                    </m:r>
                  </m:oMath>
                </a14:m>
                <a:r>
                  <a:rPr lang="en-US" sz="2000" i="1" dirty="0"/>
                  <a:t>-face-value coupon bond ii) with a coupon rate of </a:t>
                </a:r>
                <a14:m>
                  <m:oMath xmlns:m="http://schemas.openxmlformats.org/officeDocument/2006/math">
                    <m:r>
                      <a:rPr lang="en-US" sz="2000" i="1" dirty="0" smtClean="0">
                        <a:latin typeface="Cambria Math" panose="02040503050406030204" pitchFamily="18" charset="0"/>
                      </a:rPr>
                      <m:t>10% </m:t>
                    </m:r>
                  </m:oMath>
                </a14:m>
                <a:endParaRPr lang="en-US" sz="2000" i="1" dirty="0"/>
              </a:p>
              <a:p>
                <a:pPr marL="486918" lvl="1" indent="0">
                  <a:buNone/>
                </a:pPr>
                <a:r>
                  <a:rPr lang="en-US" sz="2000" i="1" dirty="0"/>
                  <a:t>iii) that is bought for </a:t>
                </a:r>
                <a14:m>
                  <m:oMath xmlns:m="http://schemas.openxmlformats.org/officeDocument/2006/math">
                    <m:r>
                      <a:rPr lang="en-US" sz="2000" i="1" dirty="0" smtClean="0">
                        <a:latin typeface="Cambria Math" panose="02040503050406030204" pitchFamily="18" charset="0"/>
                      </a:rPr>
                      <m:t>$1,000</m:t>
                    </m:r>
                  </m:oMath>
                </a14:m>
                <a:r>
                  <a:rPr lang="en-US" sz="2000" i="1" dirty="0"/>
                  <a:t>,  iv) And held for one year, </a:t>
                </a:r>
              </a:p>
              <a:p>
                <a:pPr marL="486918" lvl="1" indent="0">
                  <a:buNone/>
                </a:pPr>
                <a:r>
                  <a:rPr lang="en-US" sz="2000" i="1" dirty="0"/>
                  <a:t>v) and then sold for </a:t>
                </a:r>
                <a14:m>
                  <m:oMath xmlns:m="http://schemas.openxmlformats.org/officeDocument/2006/math">
                    <m:r>
                      <a:rPr lang="en-US" sz="2000" i="1" dirty="0" smtClean="0">
                        <a:latin typeface="Cambria Math" panose="02040503050406030204" pitchFamily="18" charset="0"/>
                      </a:rPr>
                      <m:t>$1,200</m:t>
                    </m:r>
                  </m:oMath>
                </a14:m>
                <a:r>
                  <a:rPr lang="en-US" sz="2000" i="1" dirty="0"/>
                  <a:t>. </a:t>
                </a:r>
              </a:p>
              <a:p>
                <a:pPr marL="0" indent="0">
                  <a:buNone/>
                </a:pPr>
                <a:r>
                  <a:rPr lang="en-US" sz="2000" dirty="0"/>
                  <a:t>The payments to the owner are the yearly coupon payments of </a:t>
                </a:r>
                <a14:m>
                  <m:oMath xmlns:m="http://schemas.openxmlformats.org/officeDocument/2006/math">
                    <m:r>
                      <a:rPr lang="en-US" sz="2000" i="1" dirty="0" smtClean="0">
                        <a:latin typeface="Cambria Math" panose="02040503050406030204" pitchFamily="18" charset="0"/>
                      </a:rPr>
                      <m:t>$100</m:t>
                    </m:r>
                  </m:oMath>
                </a14:m>
                <a:r>
                  <a:rPr lang="en-US" sz="2000" dirty="0"/>
                  <a:t>, and the change in the bond’s value is </a:t>
                </a:r>
              </a:p>
              <a:p>
                <a:pPr marL="0" indent="0">
                  <a:buNone/>
                </a:pPr>
                <a:r>
                  <a:rPr lang="en-US" sz="2000" dirty="0"/>
                  <a:t>                                </a:t>
                </a:r>
                <a14:m>
                  <m:oMath xmlns:m="http://schemas.openxmlformats.org/officeDocument/2006/math">
                    <m:r>
                      <a:rPr lang="en-US" sz="2000" b="0" i="1" smtClean="0">
                        <a:latin typeface="Cambria Math" panose="02040503050406030204" pitchFamily="18" charset="0"/>
                      </a:rPr>
                      <m:t>$1200−$1000=$200</m:t>
                    </m:r>
                  </m:oMath>
                </a14:m>
                <a:r>
                  <a:rPr lang="en-US" sz="2000" dirty="0"/>
                  <a:t>. </a:t>
                </a:r>
              </a:p>
              <a:p>
                <a:pPr marL="0" indent="0">
                  <a:buNone/>
                </a:pPr>
                <a:r>
                  <a:rPr lang="en-US" sz="2000" dirty="0"/>
                  <a:t>Adding these values together and expressing them as a fraction of the purchase price of $1,000 gives us the one-year holding-period </a:t>
                </a:r>
                <a:r>
                  <a:rPr lang="en-US" sz="2000" b="1" dirty="0"/>
                  <a:t>return</a:t>
                </a:r>
                <a:r>
                  <a:rPr lang="en-US" sz="2000" dirty="0"/>
                  <a:t> for this bond</a:t>
                </a:r>
              </a:p>
              <a:p>
                <a:pPr marL="0" indent="0">
                  <a:buNone/>
                </a:pPr>
                <a:r>
                  <a:rPr lang="en-US"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$100+$200</m:t>
                        </m:r>
                      </m:num>
                      <m:den>
                        <m:r>
                          <a:rPr lang="en-US" sz="2000" b="0" i="1" smtClean="0">
                            <a:latin typeface="Cambria Math" panose="02040503050406030204" pitchFamily="18" charset="0"/>
                          </a:rPr>
                          <m:t>$1000</m:t>
                        </m:r>
                      </m:den>
                    </m:f>
                    <m:r>
                      <a:rPr lang="en-US" sz="200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$300</m:t>
                        </m:r>
                      </m:num>
                      <m:den>
                        <m:r>
                          <a:rPr lang="en-US" sz="2000" b="0" i="1" smtClean="0">
                            <a:latin typeface="Cambria Math" panose="02040503050406030204" pitchFamily="18" charset="0"/>
                            <a:ea typeface="Cambria Math" panose="02040503050406030204" pitchFamily="18" charset="0"/>
                          </a:rPr>
                          <m:t>$1000</m:t>
                        </m:r>
                      </m:den>
                    </m:f>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0.30=%30</m:t>
                    </m:r>
                  </m:oMath>
                </a14:m>
                <a:endParaRPr lang="en-US" dirty="0"/>
              </a:p>
            </p:txBody>
          </p:sp>
        </mc:Choice>
        <mc:Fallback xmlns="">
          <p:sp>
            <p:nvSpPr>
              <p:cNvPr id="3" name="Content Placeholder 2">
                <a:extLst>
                  <a:ext uri="{FF2B5EF4-FFF2-40B4-BE49-F238E27FC236}">
                    <a16:creationId xmlns:a16="http://schemas.microsoft.com/office/drawing/2014/main" id="{21FD7013-F07D-4A52-A073-57CE05E8F75E}"/>
                  </a:ext>
                </a:extLst>
              </p:cNvPr>
              <p:cNvSpPr>
                <a:spLocks noGrp="1" noRot="1" noChangeAspect="1" noMove="1" noResize="1" noEditPoints="1" noAdjustHandles="1" noChangeArrowheads="1" noChangeShapeType="1" noTextEdit="1"/>
              </p:cNvSpPr>
              <p:nvPr>
                <p:ph idx="1"/>
              </p:nvPr>
            </p:nvSpPr>
            <p:spPr>
              <a:blipFill>
                <a:blip r:embed="rId2"/>
                <a:stretch>
                  <a:fillRect l="-1852" t="-1617" r="-2593"/>
                </a:stretch>
              </a:blipFill>
            </p:spPr>
            <p:txBody>
              <a:bodyPr/>
              <a:lstStyle/>
              <a:p>
                <a:r>
                  <a:rPr lang="en-US">
                    <a:noFill/>
                  </a:rPr>
                  <a:t> </a:t>
                </a:r>
              </a:p>
            </p:txBody>
          </p:sp>
        </mc:Fallback>
      </mc:AlternateContent>
    </p:spTree>
    <p:extLst>
      <p:ext uri="{BB962C8B-B14F-4D97-AF65-F5344CB8AC3E}">
        <p14:creationId xmlns:p14="http://schemas.microsoft.com/office/powerpoint/2010/main" val="2850182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Distinction Between Interest Rates and Returns </a:t>
            </a:r>
            <a:r>
              <a:rPr lang="en-US" sz="2000" b="0" dirty="0"/>
              <a:t>(2 of 6)</a:t>
            </a:r>
            <a:endParaRPr lang="en-IN" dirty="0"/>
          </a:p>
        </p:txBody>
      </p:sp>
      <p:sp>
        <p:nvSpPr>
          <p:cNvPr id="3" name="Content Placeholder 2"/>
          <p:cNvSpPr>
            <a:spLocks noGrp="1"/>
          </p:cNvSpPr>
          <p:nvPr>
            <p:ph idx="1"/>
          </p:nvPr>
        </p:nvSpPr>
        <p:spPr>
          <a:xfrm>
            <a:off x="457200" y="1600201"/>
            <a:ext cx="8229600" cy="507999"/>
          </a:xfrm>
        </p:spPr>
        <p:txBody>
          <a:bodyPr/>
          <a:lstStyle/>
          <a:p>
            <a:r>
              <a:rPr lang="en-US" dirty="0"/>
              <a:t>Rate of Return:</a:t>
            </a:r>
            <a:r>
              <a:rPr lang="en-IN" dirty="0"/>
              <a:t> </a:t>
            </a:r>
            <a:endParaRPr lang="en-IN" dirty="0">
              <a:solidFill>
                <a:srgbClr val="FF0000"/>
              </a:solidFill>
            </a:endParaRPr>
          </a:p>
        </p:txBody>
      </p:sp>
      <p:graphicFrame>
        <p:nvGraphicFramePr>
          <p:cNvPr id="5" name="Object 4" descr="The figure shows the formula of return from holding the bond for a small time interval.&#10;The payment to the owner plus the change in value expressed as a fraction of the purchase price: &#10;RET is equal to, C over, P sub t, plus, P sub t plus 1 minus P sub t, over, P sub t. &#10;Where RET is equal to return from holding the bond from time,t, to time, t plus 1. &#10;Where P sub t is equal to price of bond at time,t.&#10;and P sub t plus 1 is equal to price of bond at time, t plus 1.&#10;C is equal to, coupon payment, &#10;C over P sub t is equal to, current yield, that is i sub c. &#10;and  P sub t plus 1 minus P sub t, over, P sub t, is equal to, rate of capital gain, is equal to, g."/>
          <p:cNvGraphicFramePr>
            <a:graphicFrameLocks noGrp="1" noChangeAspect="1"/>
          </p:cNvGraphicFramePr>
          <p:nvPr>
            <p:extLst>
              <p:ext uri="{D42A27DB-BD31-4B8C-83A1-F6EECF244321}">
                <p14:modId xmlns:p14="http://schemas.microsoft.com/office/powerpoint/2010/main" val="1007312778"/>
              </p:ext>
            </p:extLst>
          </p:nvPr>
        </p:nvGraphicFramePr>
        <p:xfrm>
          <a:off x="1675872" y="2124075"/>
          <a:ext cx="5870044" cy="4209667"/>
        </p:xfrm>
        <a:graphic>
          <a:graphicData uri="http://schemas.openxmlformats.org/presentationml/2006/ole">
            <mc:AlternateContent xmlns:mc="http://schemas.openxmlformats.org/markup-compatibility/2006">
              <mc:Choice xmlns:v="urn:schemas-microsoft-com:vml" Requires="v">
                <p:oleObj spid="_x0000_s3457" name="Equation" r:id="rId3" imgW="3771900" imgH="2705100" progId="Equation.DSMT4">
                  <p:embed/>
                </p:oleObj>
              </mc:Choice>
              <mc:Fallback>
                <p:oleObj name="Equation" r:id="rId3" imgW="3771900" imgH="2705100" progId="Equation.DSMT4">
                  <p:embed/>
                  <p:pic>
                    <p:nvPicPr>
                      <p:cNvPr id="0" name="Picture 10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872" y="2124075"/>
                        <a:ext cx="5870044" cy="4209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95760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546A-119D-4A2A-9F8D-FDAFADDA7C33}"/>
              </a:ext>
            </a:extLst>
          </p:cNvPr>
          <p:cNvSpPr>
            <a:spLocks noGrp="1"/>
          </p:cNvSpPr>
          <p:nvPr>
            <p:ph type="title"/>
          </p:nvPr>
        </p:nvSpPr>
        <p:spPr/>
        <p:txBody>
          <a:bodyPr/>
          <a:lstStyle/>
          <a:p>
            <a:r>
              <a:rPr lang="en-US" dirty="0"/>
              <a:t>The Distinction Between Interest Rates and Returns </a:t>
            </a:r>
            <a:r>
              <a:rPr lang="en-US" sz="2000" b="0" dirty="0"/>
              <a:t>(3 of 6)</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A3004B-A8AF-45DD-82C7-6646C835BF15}"/>
                  </a:ext>
                </a:extLst>
              </p:cNvPr>
              <p:cNvSpPr>
                <a:spLocks noGrp="1"/>
              </p:cNvSpPr>
              <p:nvPr>
                <p:ph idx="1"/>
              </p:nvPr>
            </p:nvSpPr>
            <p:spPr/>
            <p:txBody>
              <a:bodyPr/>
              <a:lstStyle/>
              <a:p>
                <a:pPr marL="0" indent="0">
                  <a:buNone/>
                </a:pPr>
                <a:r>
                  <a:rPr lang="en-US" sz="2000" dirty="0"/>
                  <a:t>              </a:t>
                </a:r>
                <a:r>
                  <a:rPr lang="en-US" sz="2000" i="1" dirty="0"/>
                  <a:t>Rate of return= current rate + rate of capital return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𝑔</m:t>
                      </m:r>
                    </m:oMath>
                  </m:oMathPara>
                </a14:m>
                <a:endParaRPr lang="en-US" dirty="0"/>
              </a:p>
              <a:p>
                <a:r>
                  <a:rPr lang="en-US" sz="2000" dirty="0"/>
                  <a:t>Even for a bond for which the current yield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𝑐</m:t>
                        </m:r>
                      </m:sub>
                    </m:sSub>
                  </m:oMath>
                </a14:m>
                <a:r>
                  <a:rPr lang="en-US" sz="2000" dirty="0"/>
                  <a:t> is an accurate measure of the yield to maturity (such as </a:t>
                </a:r>
                <a:r>
                  <a:rPr lang="en-US" sz="2000" i="1" dirty="0"/>
                  <a:t>discount bond </a:t>
                </a:r>
                <a:r>
                  <a:rPr lang="en-US" sz="2000" dirty="0"/>
                  <a:t>and </a:t>
                </a:r>
                <a:r>
                  <a:rPr lang="en-US" sz="2000" i="1" dirty="0" err="1"/>
                  <a:t>consol</a:t>
                </a:r>
                <a:r>
                  <a:rPr lang="en-US" sz="2000" i="1" dirty="0"/>
                  <a:t> bond</a:t>
                </a:r>
                <a:r>
                  <a:rPr lang="en-US" sz="2000" dirty="0"/>
                  <a:t>), the return can differ substantially from the interest rate. </a:t>
                </a:r>
              </a:p>
              <a:p>
                <a:r>
                  <a:rPr lang="en-US" sz="2000" dirty="0"/>
                  <a:t>Returns will differ substantially from the interest rate if the </a:t>
                </a:r>
                <a:r>
                  <a:rPr lang="en-US" sz="2000" b="1" dirty="0"/>
                  <a:t>price of the bond experiences sizable fluctuations </a:t>
                </a:r>
                <a:r>
                  <a:rPr lang="en-US" sz="2000" dirty="0"/>
                  <a:t>that produce substantial capital gains or losses.</a:t>
                </a:r>
              </a:p>
              <a:p>
                <a:endParaRPr lang="en-US" dirty="0"/>
              </a:p>
            </p:txBody>
          </p:sp>
        </mc:Choice>
        <mc:Fallback xmlns="">
          <p:sp>
            <p:nvSpPr>
              <p:cNvPr id="3" name="Content Placeholder 2">
                <a:extLst>
                  <a:ext uri="{FF2B5EF4-FFF2-40B4-BE49-F238E27FC236}">
                    <a16:creationId xmlns:a16="http://schemas.microsoft.com/office/drawing/2014/main" id="{26A3004B-A8AF-45DD-82C7-6646C835BF15}"/>
                  </a:ext>
                </a:extLst>
              </p:cNvPr>
              <p:cNvSpPr>
                <a:spLocks noGrp="1" noRot="1" noChangeAspect="1" noMove="1" noResize="1" noEditPoints="1" noAdjustHandles="1" noChangeArrowheads="1" noChangeShapeType="1" noTextEdit="1"/>
              </p:cNvSpPr>
              <p:nvPr>
                <p:ph idx="1"/>
              </p:nvPr>
            </p:nvSpPr>
            <p:spPr>
              <a:blipFill>
                <a:blip r:embed="rId2"/>
                <a:stretch>
                  <a:fillRect l="-1778" t="-1617" r="-1481"/>
                </a:stretch>
              </a:blipFill>
            </p:spPr>
            <p:txBody>
              <a:bodyPr/>
              <a:lstStyle/>
              <a:p>
                <a:r>
                  <a:rPr lang="en-US">
                    <a:noFill/>
                  </a:rPr>
                  <a:t> </a:t>
                </a:r>
              </a:p>
            </p:txBody>
          </p:sp>
        </mc:Fallback>
      </mc:AlternateContent>
    </p:spTree>
    <p:extLst>
      <p:ext uri="{BB962C8B-B14F-4D97-AF65-F5344CB8AC3E}">
        <p14:creationId xmlns:p14="http://schemas.microsoft.com/office/powerpoint/2010/main" val="158407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Distinction Between Interest Rates and Returns </a:t>
            </a:r>
            <a:r>
              <a:rPr lang="en-US" sz="2000" b="0" dirty="0"/>
              <a:t>(4 of 6)</a:t>
            </a:r>
            <a:endParaRPr lang="en-IN" dirty="0"/>
          </a:p>
        </p:txBody>
      </p:sp>
      <p:sp>
        <p:nvSpPr>
          <p:cNvPr id="3" name="Content Placeholder 2"/>
          <p:cNvSpPr>
            <a:spLocks noGrp="1"/>
          </p:cNvSpPr>
          <p:nvPr>
            <p:ph idx="1"/>
          </p:nvPr>
        </p:nvSpPr>
        <p:spPr>
          <a:xfrm>
            <a:off x="457200" y="1600200"/>
            <a:ext cx="8229600" cy="4648200"/>
          </a:xfrm>
        </p:spPr>
        <p:txBody>
          <a:bodyPr/>
          <a:lstStyle/>
          <a:p>
            <a:pPr marL="0" indent="0" algn="ctr">
              <a:buNone/>
            </a:pPr>
            <a:r>
              <a:rPr lang="en-US" sz="2000" b="1" dirty="0" smtClean="0">
                <a:solidFill>
                  <a:srgbClr val="002060"/>
                </a:solidFill>
                <a:ea typeface="ヒラギノ角ゴ Pro W3" charset="-128"/>
              </a:rPr>
              <a:t>Four Important Facts about Returns</a:t>
            </a:r>
          </a:p>
          <a:p>
            <a:pPr marL="457200" indent="-457200">
              <a:buFont typeface="+mj-lt"/>
              <a:buAutoNum type="arabicPeriod"/>
            </a:pPr>
            <a:r>
              <a:rPr lang="en-US" sz="2000" dirty="0" smtClean="0">
                <a:ea typeface="ヒラギノ角ゴ Pro W3" charset="-128"/>
              </a:rPr>
              <a:t>The </a:t>
            </a:r>
            <a:r>
              <a:rPr lang="en-US" sz="2000" dirty="0">
                <a:ea typeface="ヒラギノ角ゴ Pro W3" charset="-128"/>
              </a:rPr>
              <a:t>return equals the yield to maturity only if the holding period equals the time to maturity.</a:t>
            </a:r>
          </a:p>
          <a:p>
            <a:pPr marL="457200" indent="-457200">
              <a:buFont typeface="+mj-lt"/>
              <a:buAutoNum type="arabicPeriod"/>
            </a:pPr>
            <a:r>
              <a:rPr lang="en-US" sz="2000" dirty="0">
                <a:ea typeface="ヒラギノ角ゴ Pro W3" charset="-128"/>
              </a:rPr>
              <a:t>A </a:t>
            </a:r>
            <a:r>
              <a:rPr lang="en-US" sz="2000" b="1" dirty="0">
                <a:solidFill>
                  <a:schemeClr val="accent2"/>
                </a:solidFill>
                <a:ea typeface="ヒラギノ角ゴ Pro W3" charset="-128"/>
              </a:rPr>
              <a:t>rise in interest rates </a:t>
            </a:r>
            <a:r>
              <a:rPr lang="en-US" sz="2000" dirty="0">
                <a:ea typeface="ヒラギノ角ゴ Pro W3" charset="-128"/>
              </a:rPr>
              <a:t>is associated with a </a:t>
            </a:r>
            <a:r>
              <a:rPr lang="en-US" sz="2000" b="1" dirty="0">
                <a:solidFill>
                  <a:schemeClr val="accent2"/>
                </a:solidFill>
                <a:ea typeface="ヒラギノ角ゴ Pro W3" charset="-128"/>
              </a:rPr>
              <a:t>fall in bond prices</a:t>
            </a:r>
            <a:r>
              <a:rPr lang="en-US" sz="2000" dirty="0">
                <a:ea typeface="ヒラギノ角ゴ Pro W3" charset="-128"/>
              </a:rPr>
              <a:t>, resulting in a capital loss if time to maturity is longer than the holding period.</a:t>
            </a:r>
          </a:p>
          <a:p>
            <a:pPr marL="457200" indent="-457200">
              <a:buFont typeface="+mj-lt"/>
              <a:buAutoNum type="arabicPeriod"/>
            </a:pPr>
            <a:r>
              <a:rPr lang="en-US" sz="2000" dirty="0">
                <a:ea typeface="ヒラギノ角ゴ Pro W3" charset="-128"/>
              </a:rPr>
              <a:t>The more distant a bond’</a:t>
            </a:r>
            <a:r>
              <a:rPr lang="en-US" altLang="ja-JP" sz="2000" dirty="0">
                <a:ea typeface="ヒラギノ角ゴ Pro W3" charset="-128"/>
              </a:rPr>
              <a:t>s maturity, the greater the size of the percentage price change associated with an interest-rate </a:t>
            </a:r>
            <a:r>
              <a:rPr lang="en-US" altLang="ja-JP" sz="2000" dirty="0" smtClean="0">
                <a:ea typeface="ヒラギノ角ゴ Pro W3" charset="-128"/>
              </a:rPr>
              <a:t>change (This is known as “</a:t>
            </a:r>
            <a:r>
              <a:rPr lang="en-US" altLang="ja-JP" sz="2000" b="1" dirty="0" smtClean="0">
                <a:solidFill>
                  <a:srgbClr val="C00000"/>
                </a:solidFill>
                <a:ea typeface="ヒラギノ角ゴ Pro W3" charset="-128"/>
              </a:rPr>
              <a:t>interest rate risk</a:t>
            </a:r>
            <a:r>
              <a:rPr lang="en-US" altLang="ja-JP" sz="2000" dirty="0" smtClean="0">
                <a:ea typeface="ヒラギノ角ゴ Pro W3" charset="-128"/>
              </a:rPr>
              <a:t>”).</a:t>
            </a:r>
            <a:endParaRPr lang="en-US" altLang="ja-JP" sz="2000" dirty="0">
              <a:ea typeface="ヒラギノ角ゴ Pro W3" charset="-128"/>
            </a:endParaRPr>
          </a:p>
          <a:p>
            <a:pPr marL="457200" indent="-457200">
              <a:buFont typeface="+mj-lt"/>
              <a:buAutoNum type="arabicPeriod"/>
            </a:pPr>
            <a:r>
              <a:rPr lang="en-US" sz="2000" dirty="0">
                <a:ea typeface="ヒラギノ角ゴ Pro W3" charset="-128"/>
              </a:rPr>
              <a:t>Interest rates do not always have to be positive as evidenced by recent experience in Japan and several European states.</a:t>
            </a:r>
            <a:endParaRPr lang="en-IN" sz="2000" dirty="0"/>
          </a:p>
        </p:txBody>
      </p:sp>
    </p:spTree>
    <p:extLst>
      <p:ext uri="{BB962C8B-B14F-4D97-AF65-F5344CB8AC3E}">
        <p14:creationId xmlns:p14="http://schemas.microsoft.com/office/powerpoint/2010/main" val="254068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0505-64BD-4831-8CD5-6E21DC3DD3AB}"/>
              </a:ext>
            </a:extLst>
          </p:cNvPr>
          <p:cNvSpPr>
            <a:spLocks noGrp="1"/>
          </p:cNvSpPr>
          <p:nvPr>
            <p:ph type="title"/>
          </p:nvPr>
        </p:nvSpPr>
        <p:spPr/>
        <p:txBody>
          <a:bodyPr/>
          <a:lstStyle/>
          <a:p>
            <a:r>
              <a:rPr lang="en-US" dirty="0"/>
              <a:t>Example: Simple Loan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9EE91-DD91-4D95-A9F9-080BC26FC9E4}"/>
                  </a:ext>
                </a:extLst>
              </p:cNvPr>
              <p:cNvSpPr>
                <a:spLocks noGrp="1"/>
              </p:cNvSpPr>
              <p:nvPr>
                <p:ph idx="1"/>
              </p:nvPr>
            </p:nvSpPr>
            <p:spPr/>
            <p:txBody>
              <a:bodyPr/>
              <a:lstStyle/>
              <a:p>
                <a:r>
                  <a:rPr lang="en-US" sz="2000" dirty="0"/>
                  <a:t>In this loan, the lender provides the borrower with an amount of funds (called the </a:t>
                </a:r>
                <a:r>
                  <a:rPr lang="en-US" sz="2000" b="1" dirty="0"/>
                  <a:t>principal</a:t>
                </a:r>
                <a:r>
                  <a:rPr lang="en-US" sz="2000" dirty="0"/>
                  <a:t>) that must be repaid to the lender at the </a:t>
                </a:r>
                <a:r>
                  <a:rPr lang="en-US" sz="2000" b="1" dirty="0"/>
                  <a:t>maturity date</a:t>
                </a:r>
                <a:r>
                  <a:rPr lang="en-US" sz="2000" dirty="0"/>
                  <a:t>, along with an additional payment for the </a:t>
                </a:r>
                <a:r>
                  <a:rPr lang="en-US" sz="2000" b="1" dirty="0"/>
                  <a:t>interest</a:t>
                </a:r>
                <a:r>
                  <a:rPr lang="en-US" sz="2000" dirty="0"/>
                  <a:t>. </a:t>
                </a:r>
              </a:p>
              <a:p>
                <a:r>
                  <a:rPr lang="en-US" sz="2000" dirty="0"/>
                  <a:t>For example, if you made your friend, Jane, a simple loan of $100 for one year, you would require her to repay the principal of $100 in one year’s time, along with an additional payment for interest—say, $10. </a:t>
                </a:r>
              </a:p>
              <a:p>
                <a:r>
                  <a:rPr lang="en-US" sz="2000" dirty="0"/>
                  <a:t>In this case, the so-called simple interest rate, </a:t>
                </a:r>
                <a:r>
                  <a:rPr lang="en-US" sz="1800" i="1" dirty="0" err="1"/>
                  <a:t>i</a:t>
                </a:r>
                <a:r>
                  <a:rPr lang="en-US" sz="2000" dirty="0"/>
                  <a:t>, is </a:t>
                </a:r>
              </a:p>
              <a:p>
                <a:pPr marL="0" indent="0">
                  <a:buNone/>
                </a:pPr>
                <a:r>
                  <a:rPr lang="en-US" sz="2000" dirty="0"/>
                  <a:t>Interest rate= </a:t>
                </a:r>
                <a14:m>
                  <m:oMath xmlns:m="http://schemas.openxmlformats.org/officeDocument/2006/math">
                    <m:f>
                      <m:fPr>
                        <m:ctrlPr>
                          <a:rPr lang="en-US" sz="2000" i="1" smtClean="0">
                            <a:latin typeface="Cambria Math" panose="02040503050406030204" pitchFamily="18" charset="0"/>
                          </a:rPr>
                        </m:ctrlPr>
                      </m:fPr>
                      <m:num>
                        <m:r>
                          <m:rPr>
                            <m:nor/>
                          </m:rPr>
                          <a:rPr lang="en-US" sz="2000" dirty="0"/>
                          <m:t>interest</m:t>
                        </m:r>
                        <m:r>
                          <m:rPr>
                            <m:nor/>
                          </m:rPr>
                          <a:rPr lang="en-US" sz="2000" dirty="0"/>
                          <m:t> </m:t>
                        </m:r>
                        <m:r>
                          <m:rPr>
                            <m:nor/>
                          </m:rPr>
                          <a:rPr lang="en-US" sz="2000" dirty="0"/>
                          <m:t>payment</m:t>
                        </m:r>
                      </m:num>
                      <m:den>
                        <m:r>
                          <m:rPr>
                            <m:nor/>
                          </m:rPr>
                          <a:rPr lang="en-US" sz="2000" dirty="0"/>
                          <m:t>amount</m:t>
                        </m:r>
                        <m:r>
                          <m:rPr>
                            <m:nor/>
                          </m:rPr>
                          <a:rPr lang="en-US" sz="2000" dirty="0"/>
                          <m:t> </m:t>
                        </m:r>
                        <m:r>
                          <m:rPr>
                            <m:nor/>
                          </m:rPr>
                          <a:rPr lang="en-US" sz="2000" dirty="0"/>
                          <m:t>of</m:t>
                        </m:r>
                        <m:r>
                          <m:rPr>
                            <m:nor/>
                          </m:rPr>
                          <a:rPr lang="en-US" sz="2000" dirty="0"/>
                          <m:t> </m:t>
                        </m:r>
                        <m:r>
                          <m:rPr>
                            <m:nor/>
                          </m:rPr>
                          <a:rPr lang="en-US" sz="2000" dirty="0"/>
                          <m:t>the</m:t>
                        </m:r>
                        <m:r>
                          <m:rPr>
                            <m:nor/>
                          </m:rPr>
                          <a:rPr lang="en-US" sz="2000" dirty="0"/>
                          <m:t> </m:t>
                        </m:r>
                        <m:r>
                          <m:rPr>
                            <m:nor/>
                          </m:rPr>
                          <a:rPr lang="en-US" sz="2000" dirty="0"/>
                          <m:t>loan</m:t>
                        </m:r>
                      </m:den>
                    </m:f>
                  </m:oMath>
                </a14:m>
                <a:r>
                  <a:rPr lang="en-US" sz="2000" dirty="0"/>
                  <a:t>              </a:t>
                </a:r>
                <a14:m>
                  <m:oMath xmlns:m="http://schemas.openxmlformats.org/officeDocument/2006/math">
                    <m:r>
                      <m:rPr>
                        <m:sty m:val="p"/>
                      </m:rPr>
                      <a:rPr lang="en-US" sz="2000" dirty="0" smtClean="0">
                        <a:latin typeface="Cambria Math" panose="02040503050406030204" pitchFamily="18" charset="0"/>
                      </a:rPr>
                      <m:t>i</m:t>
                    </m:r>
                    <m:r>
                      <a:rPr lang="en-US" sz="2000" b="0" i="0" dirty="0" smtClean="0">
                        <a:latin typeface="Cambria Math" panose="02040503050406030204" pitchFamily="18" charset="0"/>
                      </a:rPr>
                      <m:t>=</m:t>
                    </m:r>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$10</m:t>
                        </m:r>
                      </m:num>
                      <m:den>
                        <m:r>
                          <a:rPr lang="en-US" sz="2000" b="0" i="1" dirty="0" smtClean="0">
                            <a:latin typeface="Cambria Math" panose="02040503050406030204" pitchFamily="18" charset="0"/>
                          </a:rPr>
                          <m:t>$100</m:t>
                        </m:r>
                      </m:den>
                    </m:f>
                    <m:r>
                      <a:rPr lang="en-US" sz="2000" b="0" i="1" dirty="0" smtClean="0">
                        <a:latin typeface="Cambria Math" panose="02040503050406030204" pitchFamily="18" charset="0"/>
                      </a:rPr>
                      <m:t>=0.10=10%</m:t>
                    </m:r>
                  </m:oMath>
                </a14:m>
                <a:endParaRPr lang="en-US" sz="2000" dirty="0"/>
              </a:p>
              <a:p>
                <a:endParaRPr lang="en-US" dirty="0"/>
              </a:p>
            </p:txBody>
          </p:sp>
        </mc:Choice>
        <mc:Fallback xmlns="">
          <p:sp>
            <p:nvSpPr>
              <p:cNvPr id="3" name="Content Placeholder 2">
                <a:extLst>
                  <a:ext uri="{FF2B5EF4-FFF2-40B4-BE49-F238E27FC236}">
                    <a16:creationId xmlns:a16="http://schemas.microsoft.com/office/drawing/2014/main" id="{7509EE91-DD91-4D95-A9F9-080BC26FC9E4}"/>
                  </a:ext>
                </a:extLst>
              </p:cNvPr>
              <p:cNvSpPr>
                <a:spLocks noGrp="1" noRot="1" noChangeAspect="1" noMove="1" noResize="1" noEditPoints="1" noAdjustHandles="1" noChangeArrowheads="1" noChangeShapeType="1" noTextEdit="1"/>
              </p:cNvSpPr>
              <p:nvPr>
                <p:ph idx="1"/>
              </p:nvPr>
            </p:nvSpPr>
            <p:spPr>
              <a:blipFill>
                <a:blip r:embed="rId2"/>
                <a:stretch>
                  <a:fillRect l="-1852" t="-1617" r="-1481"/>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B9AAA2CA-B24B-41B5-B334-445777F160D1}"/>
              </a:ext>
            </a:extLst>
          </p:cNvPr>
          <p:cNvSpPr/>
          <p:nvPr/>
        </p:nvSpPr>
        <p:spPr>
          <a:xfrm>
            <a:off x="4305300" y="4419600"/>
            <a:ext cx="533400"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776955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Intuition Behind Fact 2</a:t>
            </a:r>
            <a:endParaRPr lang="en-US" dirty="0"/>
          </a:p>
        </p:txBody>
      </p:sp>
      <p:sp>
        <p:nvSpPr>
          <p:cNvPr id="3" name="Content Placeholder 2"/>
          <p:cNvSpPr>
            <a:spLocks noGrp="1"/>
          </p:cNvSpPr>
          <p:nvPr>
            <p:ph idx="1"/>
          </p:nvPr>
        </p:nvSpPr>
        <p:spPr/>
        <p:txBody>
          <a:bodyPr/>
          <a:lstStyle/>
          <a:p>
            <a:r>
              <a:rPr lang="en-US" sz="2000" dirty="0" smtClean="0"/>
              <a:t>To understand Fact 2 </a:t>
            </a:r>
            <a:r>
              <a:rPr lang="en-US" sz="2000" dirty="0"/>
              <a:t>which </a:t>
            </a:r>
            <a:r>
              <a:rPr lang="en-US" sz="2000" dirty="0" smtClean="0"/>
              <a:t>is </a:t>
            </a:r>
            <a:r>
              <a:rPr lang="en-US" sz="2000" i="1" dirty="0" smtClean="0"/>
              <a:t>a rise </a:t>
            </a:r>
            <a:r>
              <a:rPr lang="en-US" sz="2000" i="1" dirty="0"/>
              <a:t>in interest rates is associated with a fall in bond </a:t>
            </a:r>
            <a:r>
              <a:rPr lang="en-US" sz="2000" i="1" dirty="0" smtClean="0"/>
              <a:t>prices if holding period is shorter than time to maturity</a:t>
            </a:r>
            <a:r>
              <a:rPr lang="en-US" sz="2000" dirty="0" smtClean="0"/>
              <a:t>, we should consider the following:</a:t>
            </a:r>
          </a:p>
          <a:p>
            <a:r>
              <a:rPr lang="en-US" sz="2000" dirty="0" smtClean="0"/>
              <a:t>First, you have </a:t>
            </a:r>
            <a:r>
              <a:rPr lang="en-US" sz="2000" b="1" dirty="0" smtClean="0"/>
              <a:t>already purchased </a:t>
            </a:r>
            <a:r>
              <a:rPr lang="en-US" sz="2000" dirty="0" smtClean="0"/>
              <a:t>the bonds in previous periods (period 1) when interest rate were lower. </a:t>
            </a:r>
          </a:p>
          <a:p>
            <a:r>
              <a:rPr lang="en-US" sz="2000" dirty="0" smtClean="0"/>
              <a:t>Second, given that the </a:t>
            </a:r>
            <a:r>
              <a:rPr lang="en-US" sz="2000" b="1" dirty="0" smtClean="0"/>
              <a:t>coupon bond is fixed</a:t>
            </a:r>
            <a:r>
              <a:rPr lang="en-US" sz="2000" dirty="0" smtClean="0"/>
              <a:t>, if you decide to sell your positions in period 2, when interest rates are higher, you should sell your bond at </a:t>
            </a:r>
            <a:r>
              <a:rPr lang="en-US" sz="2000" b="1" dirty="0" smtClean="0">
                <a:solidFill>
                  <a:srgbClr val="C00000"/>
                </a:solidFill>
              </a:rPr>
              <a:t>a discounted price</a:t>
            </a:r>
            <a:r>
              <a:rPr lang="en-US" sz="2000" dirty="0" smtClean="0"/>
              <a:t>, since the similar bonds that have issued in period 2, give the investors </a:t>
            </a:r>
            <a:r>
              <a:rPr lang="en-US" sz="2000" u="sng" dirty="0" smtClean="0"/>
              <a:t>higher interest rates. </a:t>
            </a:r>
            <a:endParaRPr lang="en-US" sz="2000" u="sng" dirty="0"/>
          </a:p>
          <a:p>
            <a:pPr lvl="1"/>
            <a:r>
              <a:rPr lang="en-US" sz="2000" dirty="0" smtClean="0"/>
              <a:t>Thus, to compensate for the fact that your holdings yield lower interest rates, you should ask for lower prices. </a:t>
            </a:r>
            <a:endParaRPr lang="en-US" sz="2000" dirty="0"/>
          </a:p>
        </p:txBody>
      </p:sp>
    </p:spTree>
    <p:extLst>
      <p:ext uri="{BB962C8B-B14F-4D97-AF65-F5344CB8AC3E}">
        <p14:creationId xmlns:p14="http://schemas.microsoft.com/office/powerpoint/2010/main" val="2115219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Relationship Between Risk Free Rate and Yield to Maturity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The relationship between market interest rates and yield to maturity of individual bonds will be investigated in further chapters.</a:t>
                </a:r>
                <a:endParaRPr lang="en-US" sz="2000" dirty="0"/>
              </a:p>
              <a:p>
                <a:r>
                  <a:rPr lang="en-US" sz="2000" dirty="0" smtClean="0"/>
                  <a:t>However, notice that there is a </a:t>
                </a:r>
                <a:r>
                  <a:rPr lang="en-US" sz="2000" b="1" dirty="0" smtClean="0"/>
                  <a:t>close relationship </a:t>
                </a:r>
                <a:r>
                  <a:rPr lang="en-US" sz="2000" dirty="0" smtClean="0"/>
                  <a:t>between these two. The market interest rate, usually referred to as </a:t>
                </a:r>
                <a:r>
                  <a:rPr lang="en-US" sz="2000" b="1" dirty="0" smtClean="0">
                    <a:solidFill>
                      <a:schemeClr val="accent2"/>
                    </a:solidFill>
                  </a:rPr>
                  <a:t>risk free rate</a:t>
                </a:r>
                <a:r>
                  <a:rPr lang="en-US" sz="2000" dirty="0" smtClean="0"/>
                  <a:t>, is already </a:t>
                </a:r>
                <a:r>
                  <a:rPr lang="en-US" sz="2000" u="sng" dirty="0" smtClean="0"/>
                  <a:t>embedded in the construction of yield to maturities</a:t>
                </a:r>
                <a:r>
                  <a:rPr lang="en-US" sz="2000" dirty="0" smtClean="0"/>
                  <a:t> for individual securities since:</a:t>
                </a:r>
              </a:p>
              <a:p>
                <a:pPr marL="0" indent="0">
                  <a:buNone/>
                </a:pPr>
                <a:endParaRPr lang="en-US" sz="2000" dirty="0" smtClean="0"/>
              </a:p>
              <a:p>
                <a:pPr lvl="2"/>
                <a14:m>
                  <m:oMath xmlns:m="http://schemas.openxmlformats.org/officeDocument/2006/math">
                    <m:r>
                      <a:rPr lang="en-US" sz="2000" b="0" i="1" smtClean="0">
                        <a:latin typeface="Cambria Math" panose="02040503050406030204" pitchFamily="18" charset="0"/>
                      </a:rPr>
                      <m:t>𝑠𝑒𝑐𝑢𝑟𝑖𝑡𝑖𝑒𝑠</m:t>
                    </m:r>
                    <m:r>
                      <a:rPr lang="en-US" sz="2000" b="0" i="1" smtClean="0">
                        <a:latin typeface="Cambria Math" panose="02040503050406030204" pitchFamily="18" charset="0"/>
                      </a:rPr>
                      <m:t> </m:t>
                    </m:r>
                    <m:r>
                      <a:rPr lang="en-US" sz="2000" b="0" i="1" smtClean="0">
                        <a:latin typeface="Cambria Math" panose="02040503050406030204" pitchFamily="18" charset="0"/>
                      </a:rPr>
                      <m:t>𝑖𝑛𝑡𝑒𝑟𝑒𝑠𝑡</m:t>
                    </m:r>
                    <m:r>
                      <a:rPr lang="en-US" sz="2000" b="0" i="1" smtClean="0">
                        <a:latin typeface="Cambria Math" panose="02040503050406030204" pitchFamily="18" charset="0"/>
                      </a:rPr>
                      <m:t> </m:t>
                    </m:r>
                    <m:r>
                      <a:rPr lang="en-US" sz="2000" b="0" i="1" smtClean="0">
                        <a:latin typeface="Cambria Math" panose="02040503050406030204" pitchFamily="18" charset="0"/>
                      </a:rPr>
                      <m:t>𝑟𝑎𝑡𝑒</m:t>
                    </m:r>
                    <m:r>
                      <a:rPr lang="en-US" sz="2000" b="0" i="1" smtClean="0">
                        <a:latin typeface="Cambria Math" panose="02040503050406030204" pitchFamily="18" charset="0"/>
                      </a:rPr>
                      <m:t>=</m:t>
                    </m:r>
                    <m:r>
                      <a:rPr lang="en-US" sz="2000" b="0" i="1" smtClean="0">
                        <a:latin typeface="Cambria Math" panose="02040503050406030204" pitchFamily="18" charset="0"/>
                      </a:rPr>
                      <m:t>𝑟𝑖𝑠𝑘</m:t>
                    </m:r>
                    <m:r>
                      <a:rPr lang="en-US" sz="2000" b="0" i="1" smtClean="0">
                        <a:latin typeface="Cambria Math" panose="02040503050406030204" pitchFamily="18" charset="0"/>
                      </a:rPr>
                      <m:t> </m:t>
                    </m:r>
                    <m:r>
                      <a:rPr lang="en-US" sz="2000" b="0" i="1" smtClean="0">
                        <a:latin typeface="Cambria Math" panose="02040503050406030204" pitchFamily="18" charset="0"/>
                      </a:rPr>
                      <m:t>𝑓𝑟𝑒𝑒</m:t>
                    </m:r>
                    <m:r>
                      <a:rPr lang="en-US" sz="2000" b="0" i="1" smtClean="0">
                        <a:latin typeface="Cambria Math" panose="02040503050406030204" pitchFamily="18" charset="0"/>
                      </a:rPr>
                      <m:t> </m:t>
                    </m:r>
                    <m:r>
                      <a:rPr lang="en-US" sz="2000" b="0" i="1" smtClean="0">
                        <a:latin typeface="Cambria Math" panose="02040503050406030204" pitchFamily="18" charset="0"/>
                      </a:rPr>
                      <m:t>𝑟𝑎𝑡𝑒</m:t>
                    </m:r>
                    <m:r>
                      <a:rPr lang="en-US" sz="2000" b="0" i="1" smtClean="0">
                        <a:latin typeface="Cambria Math" panose="02040503050406030204" pitchFamily="18" charset="0"/>
                      </a:rPr>
                      <m:t>+</m:t>
                    </m:r>
                    <m:r>
                      <a:rPr lang="en-US" sz="2000" b="0" i="1" smtClean="0">
                        <a:latin typeface="Cambria Math" panose="02040503050406030204" pitchFamily="18" charset="0"/>
                      </a:rPr>
                      <m:t>𝑟𝑖𝑠𝑘</m:t>
                    </m:r>
                    <m:r>
                      <a:rPr lang="en-US" sz="2000" b="0" i="1" smtClean="0">
                        <a:latin typeface="Cambria Math" panose="02040503050406030204" pitchFamily="18" charset="0"/>
                      </a:rPr>
                      <m:t> </m:t>
                    </m:r>
                    <m:r>
                      <a:rPr lang="en-US" sz="2000" b="0" i="1" smtClean="0">
                        <a:latin typeface="Cambria Math" panose="02040503050406030204" pitchFamily="18" charset="0"/>
                      </a:rPr>
                      <m:t>𝑝𝑟𝑒𝑚𝑖𝑢𝑚</m:t>
                    </m:r>
                  </m:oMath>
                </a14:m>
                <a:endParaRPr lang="en-US" sz="2000" dirty="0" smtClean="0"/>
              </a:p>
              <a:p>
                <a:pPr marL="0" indent="0">
                  <a:buNone/>
                </a:pPr>
                <a:endParaRPr lang="en-US" dirty="0" smtClean="0"/>
              </a:p>
              <a:p>
                <a:pPr marL="0" indent="0" algn="ctr">
                  <a:buNone/>
                </a:pPr>
                <a:r>
                  <a:rPr lang="en-US" sz="2000" i="1" dirty="0" smtClean="0">
                    <a:solidFill>
                      <a:srgbClr val="C00000"/>
                    </a:solidFill>
                  </a:rPr>
                  <a:t>Thus, when market interest rates increases, due to Fed’s policies, for instance, yield to maturities of bonds will increase as well.</a:t>
                </a:r>
                <a:endParaRPr lang="en-US" sz="2000" i="1"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1778"/>
                </a:stretch>
              </a:blipFill>
            </p:spPr>
            <p:txBody>
              <a:bodyPr/>
              <a:lstStyle/>
              <a:p>
                <a:r>
                  <a:rPr lang="en-US">
                    <a:noFill/>
                  </a:rPr>
                  <a:t> </a:t>
                </a:r>
              </a:p>
            </p:txBody>
          </p:sp>
        </mc:Fallback>
      </mc:AlternateContent>
    </p:spTree>
    <p:extLst>
      <p:ext uri="{BB962C8B-B14F-4D97-AF65-F5344CB8AC3E}">
        <p14:creationId xmlns:p14="http://schemas.microsoft.com/office/powerpoint/2010/main" val="364199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Distinction Between Interest Rates and Returns </a:t>
            </a:r>
            <a:r>
              <a:rPr lang="en-US" sz="2000" b="0" dirty="0"/>
              <a:t>(6 of 6)</a:t>
            </a:r>
            <a:endParaRPr lang="en-IN" dirty="0"/>
          </a:p>
        </p:txBody>
      </p:sp>
      <p:sp>
        <p:nvSpPr>
          <p:cNvPr id="3" name="Content Placeholder 2"/>
          <p:cNvSpPr>
            <a:spLocks noGrp="1"/>
          </p:cNvSpPr>
          <p:nvPr>
            <p:ph idx="1"/>
          </p:nvPr>
        </p:nvSpPr>
        <p:spPr>
          <a:xfrm>
            <a:off x="457200" y="1600201"/>
            <a:ext cx="8229600" cy="685800"/>
          </a:xfrm>
        </p:spPr>
        <p:txBody>
          <a:bodyPr/>
          <a:lstStyle/>
          <a:p>
            <a:pPr marL="0" indent="0">
              <a:buNone/>
            </a:pPr>
            <a:r>
              <a:rPr lang="en-US" sz="2200" b="1" dirty="0"/>
              <a:t>Table 2</a:t>
            </a:r>
            <a:r>
              <a:rPr lang="en-US" sz="2200" dirty="0"/>
              <a:t> </a:t>
            </a:r>
            <a:r>
              <a:rPr lang="en-IN" sz="2000" dirty="0"/>
              <a:t>One-Year Returns on Different-Maturity 10%-Coupon-Rate Bonds When Interest Rates Rise from 10% to 20%</a:t>
            </a:r>
            <a:endParaRPr lang="en-IN" sz="2200" dirty="0"/>
          </a:p>
        </p:txBody>
      </p:sp>
      <p:graphicFrame>
        <p:nvGraphicFramePr>
          <p:cNvPr id="6" name="Table 5"/>
          <p:cNvGraphicFramePr>
            <a:graphicFrameLocks noGrp="1"/>
          </p:cNvGraphicFramePr>
          <p:nvPr>
            <p:extLst>
              <p:ext uri="{D42A27DB-BD31-4B8C-83A1-F6EECF244321}">
                <p14:modId xmlns:p14="http://schemas.microsoft.com/office/powerpoint/2010/main" val="2825406166"/>
              </p:ext>
            </p:extLst>
          </p:nvPr>
        </p:nvGraphicFramePr>
        <p:xfrm>
          <a:off x="466727" y="2409825"/>
          <a:ext cx="7839073" cy="3297936"/>
        </p:xfrm>
        <a:graphic>
          <a:graphicData uri="http://schemas.openxmlformats.org/drawingml/2006/table">
            <a:tbl>
              <a:tblPr firstRow="1">
                <a:tableStyleId>{2D5ABB26-0587-4C30-8999-92F81FD0307C}</a:tableStyleId>
              </a:tblPr>
              <a:tblGrid>
                <a:gridCol w="1743073">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370840">
                <a:tc>
                  <a:txBody>
                    <a:bodyPr/>
                    <a:lstStyle/>
                    <a:p>
                      <a:pPr algn="ctr"/>
                      <a:r>
                        <a:rPr lang="en-IN" sz="1600" b="1" i="0" u="none" strike="noStrike" kern="1200" baseline="0" dirty="0">
                          <a:solidFill>
                            <a:schemeClr val="tx1"/>
                          </a:solidFill>
                          <a:latin typeface="+mn-lt"/>
                          <a:ea typeface="+mn-ea"/>
                          <a:cs typeface="+mn-cs"/>
                        </a:rPr>
                        <a:t>(1)</a:t>
                      </a:r>
                    </a:p>
                    <a:p>
                      <a:pPr algn="ctr"/>
                      <a:r>
                        <a:rPr lang="en-IN" sz="1600" b="1" i="0" u="none" strike="noStrike" kern="1200" baseline="0" dirty="0">
                          <a:solidFill>
                            <a:schemeClr val="tx1"/>
                          </a:solidFill>
                          <a:latin typeface="+mn-lt"/>
                          <a:ea typeface="+mn-ea"/>
                          <a:cs typeface="+mn-cs"/>
                        </a:rPr>
                        <a:t>Years to Maturity When Bond Is Purchased</a:t>
                      </a:r>
                      <a:endParaRPr lang="en-IN" sz="1600" b="1" dirty="0">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600" b="1" i="0" u="none" strike="noStrike" kern="1200" baseline="0" dirty="0">
                          <a:solidFill>
                            <a:schemeClr val="tx1"/>
                          </a:solidFill>
                          <a:latin typeface="+mn-lt"/>
                          <a:ea typeface="+mn-ea"/>
                          <a:cs typeface="+mn-cs"/>
                        </a:rPr>
                        <a:t>(2)</a:t>
                      </a:r>
                    </a:p>
                    <a:p>
                      <a:pPr algn="ctr"/>
                      <a:r>
                        <a:rPr lang="en-IN" sz="1600" b="1" i="0" u="none" strike="noStrike" kern="1200" baseline="0" dirty="0">
                          <a:solidFill>
                            <a:schemeClr val="tx1"/>
                          </a:solidFill>
                          <a:latin typeface="+mn-lt"/>
                          <a:ea typeface="+mn-ea"/>
                          <a:cs typeface="+mn-cs"/>
                        </a:rPr>
                        <a:t>Initial Current Yield (%)</a:t>
                      </a:r>
                      <a:endParaRPr lang="en-IN" sz="1600" b="1" dirty="0">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600" b="1" i="0" u="none" strike="noStrike" kern="1200" baseline="0" dirty="0">
                          <a:solidFill>
                            <a:schemeClr val="tx1"/>
                          </a:solidFill>
                          <a:latin typeface="+mn-lt"/>
                          <a:ea typeface="+mn-ea"/>
                          <a:cs typeface="+mn-cs"/>
                        </a:rPr>
                        <a:t>(3)</a:t>
                      </a:r>
                    </a:p>
                    <a:p>
                      <a:pPr algn="ctr"/>
                      <a:r>
                        <a:rPr lang="en-IN" sz="1600" b="1" i="0" u="none" strike="noStrike" kern="1200" baseline="0" dirty="0">
                          <a:solidFill>
                            <a:schemeClr val="tx1"/>
                          </a:solidFill>
                          <a:latin typeface="+mn-lt"/>
                          <a:ea typeface="+mn-ea"/>
                          <a:cs typeface="+mn-cs"/>
                        </a:rPr>
                        <a:t>Initial Price ($)</a:t>
                      </a:r>
                      <a:endParaRPr lang="en-IN" sz="1600" b="1" dirty="0">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600" b="1" i="0" u="none" strike="noStrike" kern="1200" baseline="0" dirty="0">
                          <a:solidFill>
                            <a:schemeClr val="tx1"/>
                          </a:solidFill>
                          <a:latin typeface="+mn-lt"/>
                          <a:ea typeface="+mn-ea"/>
                          <a:cs typeface="+mn-cs"/>
                        </a:rPr>
                        <a:t>(4)</a:t>
                      </a:r>
                    </a:p>
                    <a:p>
                      <a:pPr algn="ctr"/>
                      <a:r>
                        <a:rPr lang="en-IN" sz="1600" b="1" i="0" u="none" strike="noStrike" kern="1200" baseline="0" dirty="0">
                          <a:solidFill>
                            <a:schemeClr val="tx1"/>
                          </a:solidFill>
                          <a:latin typeface="+mn-lt"/>
                          <a:ea typeface="+mn-ea"/>
                          <a:cs typeface="+mn-cs"/>
                        </a:rPr>
                        <a:t>Price Next Year* ($)</a:t>
                      </a:r>
                      <a:endParaRPr lang="en-IN" sz="1600" b="1" dirty="0">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600" b="1" i="0" u="none" strike="noStrike" kern="1200" baseline="0" dirty="0">
                          <a:solidFill>
                            <a:schemeClr val="tx1"/>
                          </a:solidFill>
                          <a:latin typeface="+mn-lt"/>
                          <a:ea typeface="+mn-ea"/>
                          <a:cs typeface="+mn-cs"/>
                        </a:rPr>
                        <a:t>(5)</a:t>
                      </a:r>
                    </a:p>
                    <a:p>
                      <a:pPr algn="ctr"/>
                      <a:r>
                        <a:rPr lang="en-IN" sz="1600" b="1" i="0" u="none" strike="noStrike" kern="1200" baseline="0" dirty="0">
                          <a:solidFill>
                            <a:schemeClr val="tx1"/>
                          </a:solidFill>
                          <a:latin typeface="+mn-lt"/>
                          <a:ea typeface="+mn-ea"/>
                          <a:cs typeface="+mn-cs"/>
                        </a:rPr>
                        <a:t>Rate of Capital Gain (%)</a:t>
                      </a:r>
                      <a:endParaRPr lang="en-IN" sz="1600" b="1" dirty="0">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600" b="1" i="0" u="none" strike="noStrike" kern="1200" baseline="0" dirty="0">
                          <a:solidFill>
                            <a:schemeClr val="tx1"/>
                          </a:solidFill>
                          <a:latin typeface="+mn-lt"/>
                          <a:ea typeface="+mn-ea"/>
                          <a:cs typeface="+mn-cs"/>
                        </a:rPr>
                        <a:t>(6)</a:t>
                      </a:r>
                    </a:p>
                    <a:p>
                      <a:pPr algn="ctr"/>
                      <a:r>
                        <a:rPr lang="en-IN" sz="1600" b="1" i="0" u="none" strike="noStrike" kern="1200" baseline="0" dirty="0">
                          <a:solidFill>
                            <a:schemeClr val="tx1"/>
                          </a:solidFill>
                          <a:latin typeface="+mn-lt"/>
                          <a:ea typeface="+mn-ea"/>
                          <a:cs typeface="+mn-cs"/>
                        </a:rPr>
                        <a:t>Rate of Return</a:t>
                      </a:r>
                    </a:p>
                    <a:p>
                      <a:pPr algn="ctr"/>
                      <a:r>
                        <a:rPr lang="en-IN" sz="1600" b="1" i="0" u="none" strike="noStrike" kern="1200" baseline="0" dirty="0">
                          <a:solidFill>
                            <a:schemeClr val="tx1"/>
                          </a:solidFill>
                          <a:latin typeface="+mn-lt"/>
                          <a:ea typeface="+mn-ea"/>
                          <a:cs typeface="+mn-cs"/>
                        </a:rPr>
                        <a:t>[col (2) + col (5)] (%)</a:t>
                      </a:r>
                      <a:endParaRPr lang="en-IN" sz="1600" b="1" dirty="0">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lnSpc>
                          <a:spcPct val="115000"/>
                        </a:lnSpc>
                        <a:spcAft>
                          <a:spcPts val="0"/>
                        </a:spcAft>
                      </a:pPr>
                      <a:r>
                        <a:rPr lang="en-IN" sz="1600" dirty="0">
                          <a:effectLst/>
                          <a:latin typeface="+mn-lt"/>
                          <a:ea typeface="Calibri"/>
                          <a:cs typeface="BerkeleyPro-Book"/>
                        </a:rPr>
                        <a:t>30</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10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1,000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BerkeleyPro-Book"/>
                        </a:rPr>
                        <a:t>503</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49.7</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39.7</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lnSpc>
                          <a:spcPct val="115000"/>
                        </a:lnSpc>
                        <a:spcAft>
                          <a:spcPts val="0"/>
                        </a:spcAft>
                      </a:pPr>
                      <a:r>
                        <a:rPr lang="en-IN" sz="1600">
                          <a:effectLst/>
                          <a:latin typeface="+mn-lt"/>
                          <a:ea typeface="Calibri"/>
                          <a:cs typeface="BerkeleyPro-Book"/>
                        </a:rPr>
                        <a:t>20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BerkeleyPro-Book"/>
                        </a:rPr>
                        <a:t>10</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1,000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516</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48.4</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38.4</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lnSpc>
                          <a:spcPct val="115000"/>
                        </a:lnSpc>
                        <a:spcAft>
                          <a:spcPts val="0"/>
                        </a:spcAft>
                      </a:pPr>
                      <a:r>
                        <a:rPr lang="en-IN" sz="1600" dirty="0">
                          <a:effectLst/>
                          <a:latin typeface="+mn-lt"/>
                          <a:ea typeface="Calibri"/>
                          <a:cs typeface="BerkeleyPro-Book"/>
                        </a:rPr>
                        <a:t>10</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BerkeleyPro-Book"/>
                        </a:rPr>
                        <a:t>10</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BerkeleyPro-Book"/>
                        </a:rPr>
                        <a:t>1,000</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597</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40.3</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30.3</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lnSpc>
                          <a:spcPct val="115000"/>
                        </a:lnSpc>
                        <a:spcAft>
                          <a:spcPts val="0"/>
                        </a:spcAft>
                      </a:pPr>
                      <a:r>
                        <a:rPr lang="en-IN" sz="1600">
                          <a:effectLst/>
                          <a:latin typeface="+mn-lt"/>
                          <a:ea typeface="Calibri"/>
                          <a:cs typeface="BerkeleyPro-Book"/>
                        </a:rPr>
                        <a:t>5</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10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BerkeleyPro-Book"/>
                        </a:rPr>
                        <a:t>1,000</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BerkeleyPro-Book"/>
                        </a:rPr>
                        <a:t>741</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25.9</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15.9</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lnSpc>
                          <a:spcPct val="115000"/>
                        </a:lnSpc>
                        <a:spcAft>
                          <a:spcPts val="0"/>
                        </a:spcAft>
                      </a:pPr>
                      <a:r>
                        <a:rPr lang="en-IN" sz="1600" dirty="0">
                          <a:effectLst/>
                          <a:latin typeface="+mn-lt"/>
                          <a:ea typeface="Calibri"/>
                          <a:cs typeface="BerkeleyPro-Book"/>
                        </a:rPr>
                        <a:t>2</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10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1,000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BerkeleyPro-Book"/>
                        </a:rPr>
                        <a:t>917</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8.3</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1.7</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lnSpc>
                          <a:spcPct val="115000"/>
                        </a:lnSpc>
                        <a:spcAft>
                          <a:spcPts val="0"/>
                        </a:spcAft>
                      </a:pPr>
                      <a:r>
                        <a:rPr lang="en-IN" sz="1600" dirty="0">
                          <a:effectLst/>
                          <a:latin typeface="+mn-lt"/>
                          <a:ea typeface="Calibri"/>
                          <a:cs typeface="BerkeleyPro-Book"/>
                        </a:rPr>
                        <a:t>1</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10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1,000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a:effectLst/>
                          <a:latin typeface="+mn-lt"/>
                          <a:ea typeface="Calibri"/>
                          <a:cs typeface="BerkeleyPro-Book"/>
                        </a:rPr>
                        <a:t>1,000</a:t>
                      </a:r>
                      <a:endParaRPr lang="en-IN" sz="160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BerkeleyPro-Book"/>
                        </a:rPr>
                        <a:t>0.0</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dirty="0">
                          <a:effectLst/>
                          <a:latin typeface="+mn-lt"/>
                          <a:ea typeface="Calibri"/>
                          <a:cs typeface="PearsonMATHPRO02"/>
                        </a:rPr>
                        <a:t>+</a:t>
                      </a:r>
                      <a:r>
                        <a:rPr lang="en-IN" sz="1600" dirty="0">
                          <a:effectLst/>
                          <a:latin typeface="+mn-lt"/>
                          <a:ea typeface="Calibri"/>
                          <a:cs typeface="BerkeleyPro-Book"/>
                        </a:rPr>
                        <a:t>10.0</a:t>
                      </a:r>
                      <a:endParaRPr lang="en-IN" sz="1600" dirty="0">
                        <a:effectLst/>
                        <a:latin typeface="+mn-lt"/>
                        <a:ea typeface="Calibri"/>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Content Placeholder 3"/>
          <p:cNvSpPr>
            <a:spLocks noGrp="1"/>
          </p:cNvSpPr>
          <p:nvPr>
            <p:ph idx="13"/>
          </p:nvPr>
        </p:nvSpPr>
        <p:spPr>
          <a:xfrm>
            <a:off x="457200" y="5837237"/>
            <a:ext cx="7231041" cy="334963"/>
          </a:xfrm>
        </p:spPr>
        <p:txBody>
          <a:bodyPr/>
          <a:lstStyle/>
          <a:p>
            <a:pPr marL="0" indent="0">
              <a:buNone/>
            </a:pPr>
            <a:r>
              <a:rPr lang="en-IN" sz="1200" dirty="0"/>
              <a:t>*Calculated with a financial calculator, using Equation 3.</a:t>
            </a:r>
          </a:p>
        </p:txBody>
      </p:sp>
    </p:spTree>
    <p:extLst>
      <p:ext uri="{BB962C8B-B14F-4D97-AF65-F5344CB8AC3E}">
        <p14:creationId xmlns:p14="http://schemas.microsoft.com/office/powerpoint/2010/main" val="3468745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Maturity and the Volatility of Bond Returns: Interest-Rate Risk </a:t>
            </a:r>
            <a:r>
              <a:rPr lang="en-IN" sz="2400" b="0" dirty="0" smtClean="0"/>
              <a:t>(1 of 2)</a:t>
            </a:r>
            <a:endParaRPr lang="en-IN" sz="2400" b="0" dirty="0"/>
          </a:p>
        </p:txBody>
      </p:sp>
      <p:sp>
        <p:nvSpPr>
          <p:cNvPr id="3" name="Content Placeholder 2"/>
          <p:cNvSpPr>
            <a:spLocks noGrp="1"/>
          </p:cNvSpPr>
          <p:nvPr>
            <p:ph idx="1"/>
          </p:nvPr>
        </p:nvSpPr>
        <p:spPr/>
        <p:txBody>
          <a:bodyPr/>
          <a:lstStyle/>
          <a:p>
            <a:r>
              <a:rPr lang="en-IN" sz="2000" dirty="0"/>
              <a:t>Prices and returns for long-term bonds are more volatile than those for shorter-term bonds. </a:t>
            </a:r>
            <a:r>
              <a:rPr lang="en-IN" sz="2000" dirty="0" smtClean="0"/>
              <a:t>This is called </a:t>
            </a:r>
            <a:r>
              <a:rPr lang="en-IN" sz="2000" b="1" dirty="0" smtClean="0">
                <a:solidFill>
                  <a:srgbClr val="C00000"/>
                </a:solidFill>
              </a:rPr>
              <a:t>“interest rate risk”.</a:t>
            </a:r>
          </a:p>
          <a:p>
            <a:r>
              <a:rPr lang="en-IN" sz="2000" dirty="0" smtClean="0"/>
              <a:t>This can be understood if we combine two facts that we learned from the concept of </a:t>
            </a:r>
            <a:r>
              <a:rPr lang="en-IN" sz="2000" b="1" dirty="0" smtClean="0">
                <a:solidFill>
                  <a:srgbClr val="002060"/>
                </a:solidFill>
              </a:rPr>
              <a:t>present value</a:t>
            </a:r>
            <a:r>
              <a:rPr lang="en-IN" sz="2000" dirty="0" smtClean="0"/>
              <a:t>:</a:t>
            </a:r>
          </a:p>
          <a:p>
            <a:pPr marL="457200" lvl="1" indent="0">
              <a:buNone/>
            </a:pPr>
            <a:endParaRPr lang="en-US" sz="2000" dirty="0" smtClean="0"/>
          </a:p>
          <a:p>
            <a:pPr marL="914400" lvl="1" indent="-457200">
              <a:buFont typeface="+mj-lt"/>
              <a:buAutoNum type="arabicPeriod"/>
            </a:pPr>
            <a:r>
              <a:rPr lang="en-US" sz="2000" dirty="0"/>
              <a:t>The higher the interest rate we use to discount future payments, the smaller the present value of the </a:t>
            </a:r>
            <a:r>
              <a:rPr lang="en-US" sz="2000" dirty="0" smtClean="0"/>
              <a:t>payments</a:t>
            </a:r>
            <a:r>
              <a:rPr lang="en-US" sz="2000" dirty="0"/>
              <a:t>.</a:t>
            </a:r>
            <a:endParaRPr lang="en-US" sz="2000" dirty="0" smtClean="0"/>
          </a:p>
          <a:p>
            <a:pPr marL="914400" lvl="1" indent="-457200">
              <a:buFont typeface="+mj-lt"/>
              <a:buAutoNum type="arabicPeriod"/>
            </a:pPr>
            <a:r>
              <a:rPr lang="en-US" sz="2000" dirty="0" smtClean="0"/>
              <a:t>The </a:t>
            </a:r>
            <a:r>
              <a:rPr lang="en-US" sz="2000" dirty="0"/>
              <a:t>further in the future a payment is to be received, the smaller its present value</a:t>
            </a:r>
            <a:r>
              <a:rPr lang="en-US" sz="2000" dirty="0" smtClean="0"/>
              <a:t>.</a:t>
            </a:r>
          </a:p>
          <a:p>
            <a:pPr marL="914400" lvl="1" indent="-457200">
              <a:buFont typeface="+mj-lt"/>
              <a:buAutoNum type="arabicPeriod"/>
            </a:pPr>
            <a:endParaRPr lang="en-US" sz="2000" dirty="0"/>
          </a:p>
          <a:p>
            <a:endParaRPr lang="en-IN" sz="2000" dirty="0"/>
          </a:p>
          <a:p>
            <a:endParaRPr lang="en-IN" sz="2000" dirty="0"/>
          </a:p>
          <a:p>
            <a:pPr lvl="1"/>
            <a:endParaRPr lang="en-IN" sz="2000" dirty="0"/>
          </a:p>
        </p:txBody>
      </p:sp>
    </p:spTree>
    <p:extLst>
      <p:ext uri="{BB962C8B-B14F-4D97-AF65-F5344CB8AC3E}">
        <p14:creationId xmlns:p14="http://schemas.microsoft.com/office/powerpoint/2010/main" val="40272170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Maturity and the Volatility of Bond Returns: Interest-Rate Risk </a:t>
            </a:r>
            <a:r>
              <a:rPr lang="en-IN" sz="2400" b="0" dirty="0" smtClean="0"/>
              <a:t>(2 </a:t>
            </a:r>
            <a:r>
              <a:rPr lang="en-IN" sz="2400" b="0" dirty="0"/>
              <a:t>of 2)</a:t>
            </a:r>
            <a:endParaRPr lang="en-US" dirty="0"/>
          </a:p>
        </p:txBody>
      </p:sp>
      <p:sp>
        <p:nvSpPr>
          <p:cNvPr id="3" name="Content Placeholder 2"/>
          <p:cNvSpPr>
            <a:spLocks noGrp="1"/>
          </p:cNvSpPr>
          <p:nvPr>
            <p:ph idx="1"/>
          </p:nvPr>
        </p:nvSpPr>
        <p:spPr/>
        <p:txBody>
          <a:bodyPr/>
          <a:lstStyle/>
          <a:p>
            <a:pPr marL="256032" lvl="1" indent="-256032">
              <a:spcBef>
                <a:spcPts val="1500"/>
              </a:spcBef>
              <a:buSzPct val="100000"/>
              <a:buFont typeface="Arial" panose="020B0604020202020204" pitchFamily="34" charset="0"/>
              <a:buChar char="•"/>
            </a:pPr>
            <a:r>
              <a:rPr lang="en-IN" sz="1800" dirty="0"/>
              <a:t>There is no interest-rate risk for any bond whose time to maturity matches the holding period:</a:t>
            </a:r>
          </a:p>
          <a:p>
            <a:pPr marL="256032" lvl="1" indent="-256032">
              <a:spcBef>
                <a:spcPts val="1500"/>
              </a:spcBef>
              <a:buSzPct val="100000"/>
              <a:buFont typeface="Arial" panose="020B0604020202020204" pitchFamily="34" charset="0"/>
              <a:buChar char="•"/>
            </a:pPr>
            <a:endParaRPr lang="en-US" sz="1800" i="1" dirty="0" smtClean="0"/>
          </a:p>
          <a:p>
            <a:pPr marL="685800" lvl="2" indent="-285750">
              <a:spcBef>
                <a:spcPts val="1500"/>
              </a:spcBef>
              <a:buSzPct val="100000"/>
            </a:pPr>
            <a:r>
              <a:rPr lang="en-US" sz="1800" i="1" dirty="0" smtClean="0"/>
              <a:t>The </a:t>
            </a:r>
            <a:r>
              <a:rPr lang="en-US" sz="1800" i="1" dirty="0"/>
              <a:t>key to understanding why there is no interest-rate risk for any bond whose time to maturity matches the holding period is to recognize that (in this case) the price at the end of the holding period </a:t>
            </a:r>
            <a:r>
              <a:rPr lang="en-US" sz="1800" b="1" i="1" dirty="0"/>
              <a:t>is already fixed at the face value</a:t>
            </a:r>
            <a:r>
              <a:rPr lang="en-US" sz="1800" i="1" dirty="0"/>
              <a:t>. </a:t>
            </a:r>
            <a:endParaRPr lang="en-US" sz="1800" i="1" dirty="0" smtClean="0"/>
          </a:p>
          <a:p>
            <a:pPr marL="656082" lvl="2" indent="-256032">
              <a:spcBef>
                <a:spcPts val="1500"/>
              </a:spcBef>
              <a:buSzPct val="100000"/>
              <a:buFont typeface="Arial" panose="020B0604020202020204" pitchFamily="34" charset="0"/>
              <a:buChar char="•"/>
            </a:pPr>
            <a:r>
              <a:rPr lang="en-US" sz="1800" i="1" dirty="0" smtClean="0"/>
              <a:t>A </a:t>
            </a:r>
            <a:r>
              <a:rPr lang="en-US" sz="1800" i="1" dirty="0"/>
              <a:t>change in interest rates can then have </a:t>
            </a:r>
            <a:r>
              <a:rPr lang="en-US" sz="1800" b="1" i="1" dirty="0"/>
              <a:t>no effect on the price at the end of the holding period for </a:t>
            </a:r>
            <a:r>
              <a:rPr lang="en-US" sz="1800" i="1" dirty="0"/>
              <a:t>these bonds, and the return will therefore be equal to the yield to maturity, which is known at the time the bond is purchased.</a:t>
            </a:r>
          </a:p>
          <a:p>
            <a:endParaRPr lang="en-US" dirty="0"/>
          </a:p>
          <a:p>
            <a:endParaRPr lang="en-US" dirty="0"/>
          </a:p>
        </p:txBody>
      </p:sp>
    </p:spTree>
    <p:extLst>
      <p:ext uri="{BB962C8B-B14F-4D97-AF65-F5344CB8AC3E}">
        <p14:creationId xmlns:p14="http://schemas.microsoft.com/office/powerpoint/2010/main" val="1780793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Distinction Between Real and Nominal Interest </a:t>
            </a:r>
            <a:r>
              <a:rPr lang="en-US" dirty="0" smtClean="0"/>
              <a:t>Rates </a:t>
            </a:r>
            <a:r>
              <a:rPr lang="en-US" sz="2400" b="0" dirty="0" smtClean="0"/>
              <a:t>(1 of 3)</a:t>
            </a:r>
            <a:endParaRPr lang="en-US" sz="2400" b="0" dirty="0"/>
          </a:p>
        </p:txBody>
      </p:sp>
      <p:sp>
        <p:nvSpPr>
          <p:cNvPr id="3" name="Content Placeholder 2"/>
          <p:cNvSpPr>
            <a:spLocks noGrp="1"/>
          </p:cNvSpPr>
          <p:nvPr>
            <p:ph idx="1"/>
          </p:nvPr>
        </p:nvSpPr>
        <p:spPr/>
        <p:txBody>
          <a:bodyPr/>
          <a:lstStyle/>
          <a:p>
            <a:r>
              <a:rPr lang="en-US" sz="2000" b="1" dirty="0">
                <a:ea typeface="ヒラギノ角ゴ Pro W3" charset="-128"/>
              </a:rPr>
              <a:t>Nominal interest rate</a:t>
            </a:r>
            <a:r>
              <a:rPr lang="en-US" sz="2000" dirty="0">
                <a:ea typeface="ヒラギノ角ゴ Pro W3" charset="-128"/>
              </a:rPr>
              <a:t> makes no allowance for inflation</a:t>
            </a:r>
            <a:r>
              <a:rPr lang="en-US" sz="2000" dirty="0" smtClean="0">
                <a:ea typeface="ヒラギノ角ゴ Pro W3" charset="-128"/>
              </a:rPr>
              <a:t>.</a:t>
            </a:r>
          </a:p>
          <a:p>
            <a:r>
              <a:rPr lang="en-US" sz="2000" dirty="0" smtClean="0">
                <a:ea typeface="ヒラギノ角ゴ Pro W3" charset="-128"/>
              </a:rPr>
              <a:t>Nominal interest rate ignores the </a:t>
            </a:r>
            <a:r>
              <a:rPr lang="en-US" sz="2000" b="1" dirty="0" smtClean="0">
                <a:ea typeface="ヒラギノ角ゴ Pro W3" charset="-128"/>
              </a:rPr>
              <a:t>effects of inflation on real costs of </a:t>
            </a:r>
            <a:r>
              <a:rPr lang="en-US" sz="2000" dirty="0" smtClean="0">
                <a:ea typeface="ヒラギノ角ゴ Pro W3" charset="-128"/>
              </a:rPr>
              <a:t>borrowing</a:t>
            </a:r>
            <a:endParaRPr lang="en-US" sz="2000" dirty="0">
              <a:ea typeface="ヒラギノ角ゴ Pro W3" charset="-128"/>
            </a:endParaRPr>
          </a:p>
          <a:p>
            <a:r>
              <a:rPr lang="en-US" sz="2000" b="1" dirty="0">
                <a:ea typeface="ヒラギノ角ゴ Pro W3" charset="-128"/>
              </a:rPr>
              <a:t>Real interest rate</a:t>
            </a:r>
            <a:r>
              <a:rPr lang="en-US" sz="2000" dirty="0">
                <a:ea typeface="ヒラギノ角ゴ Pro W3" charset="-128"/>
              </a:rPr>
              <a:t> is adjusted for changes in price level so it more accurately reflects the cost of borrowing.</a:t>
            </a:r>
          </a:p>
          <a:p>
            <a:pPr lvl="1"/>
            <a:r>
              <a:rPr lang="en-US" sz="2000" i="1" dirty="0">
                <a:ea typeface="ヒラギノ角ゴ Pro W3" charset="-128"/>
              </a:rPr>
              <a:t>Ex ante real interest rate </a:t>
            </a:r>
            <a:r>
              <a:rPr lang="en-US" sz="2000" dirty="0">
                <a:ea typeface="ヒラギノ角ゴ Pro W3" charset="-128"/>
              </a:rPr>
              <a:t>is adjusted for expected changes in the price level</a:t>
            </a:r>
          </a:p>
          <a:p>
            <a:pPr lvl="1"/>
            <a:r>
              <a:rPr lang="en-US" sz="2000" i="1" dirty="0">
                <a:ea typeface="ヒラギノ角ゴ Pro W3" charset="-128"/>
              </a:rPr>
              <a:t>Ex post real interest rate </a:t>
            </a:r>
            <a:r>
              <a:rPr lang="en-US" sz="2000" dirty="0">
                <a:ea typeface="ヒラギノ角ゴ Pro W3" charset="-128"/>
              </a:rPr>
              <a:t>is adjusted for actual changes in the price level</a:t>
            </a:r>
            <a:endParaRPr lang="en-US" sz="2000" dirty="0"/>
          </a:p>
        </p:txBody>
      </p:sp>
    </p:spTree>
    <p:extLst>
      <p:ext uri="{BB962C8B-B14F-4D97-AF65-F5344CB8AC3E}">
        <p14:creationId xmlns:p14="http://schemas.microsoft.com/office/powerpoint/2010/main" val="1440383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Fisher Equation</a:t>
            </a:r>
            <a:endParaRPr lang="en-US" dirty="0"/>
          </a:p>
        </p:txBody>
      </p:sp>
      <p:graphicFrame>
        <p:nvGraphicFramePr>
          <p:cNvPr id="4" name="Object 3" descr="The figure shows the fisher equation.&#10;The equation is, I, is equal to, i sub r, plus, pi raised to the power e. &#10;Where, I, is equal to, nominal interest rate. &#10;i sub r, is equal to real interest rate. &#10;When the real interest rate is low, there are greater incentives to borrow and fewer incentives to lend. the real interest rate is a better indicator of the incentives to borrow and lend."/>
          <p:cNvGraphicFramePr>
            <a:graphicFrameLocks noGrp="1" noChangeAspect="1"/>
          </p:cNvGraphicFramePr>
          <p:nvPr>
            <p:extLst>
              <p:ext uri="{D42A27DB-BD31-4B8C-83A1-F6EECF244321}">
                <p14:modId xmlns:p14="http://schemas.microsoft.com/office/powerpoint/2010/main" val="1242833264"/>
              </p:ext>
            </p:extLst>
          </p:nvPr>
        </p:nvGraphicFramePr>
        <p:xfrm>
          <a:off x="500513" y="1719908"/>
          <a:ext cx="7984225" cy="3570585"/>
        </p:xfrm>
        <a:graphic>
          <a:graphicData uri="http://schemas.openxmlformats.org/presentationml/2006/ole">
            <mc:AlternateContent xmlns:mc="http://schemas.openxmlformats.org/markup-compatibility/2006">
              <mc:Choice xmlns:v="urn:schemas-microsoft-com:vml" Requires="v">
                <p:oleObj spid="_x0000_s9578" name="Equation" r:id="rId3" imgW="4089400" imgH="1828800" progId="">
                  <p:embed/>
                </p:oleObj>
              </mc:Choice>
              <mc:Fallback>
                <p:oleObj name="Equation" r:id="rId3" imgW="4089400" imgH="1828800" progId="">
                  <p:embed/>
                  <p:pic>
                    <p:nvPicPr>
                      <p:cNvPr id="0" name="Picture 8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13" y="1719908"/>
                        <a:ext cx="7984225" cy="3570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323164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Distinction Between Real and Nominal Interest Rates </a:t>
            </a:r>
            <a:r>
              <a:rPr lang="en-US" sz="2400" b="0" dirty="0" smtClean="0"/>
              <a:t>(2 </a:t>
            </a:r>
            <a:r>
              <a:rPr lang="en-US" sz="2400" b="0" dirty="0"/>
              <a:t>of 3)</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3400" y="2362200"/>
            <a:ext cx="7543800" cy="2790026"/>
          </a:xfrm>
          <a:prstGeom prst="rect">
            <a:avLst/>
          </a:prstGeom>
        </p:spPr>
      </p:pic>
    </p:spTree>
    <p:extLst>
      <p:ext uri="{BB962C8B-B14F-4D97-AF65-F5344CB8AC3E}">
        <p14:creationId xmlns:p14="http://schemas.microsoft.com/office/powerpoint/2010/main" val="36364833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Distinction Between Real and Nominal Interest Rates </a:t>
            </a:r>
            <a:r>
              <a:rPr lang="en-US" sz="2400" b="0" dirty="0" smtClean="0"/>
              <a:t>(3 </a:t>
            </a:r>
            <a:r>
              <a:rPr lang="en-US" sz="2400" b="0" dirty="0"/>
              <a:t>of 3)</a:t>
            </a:r>
            <a:endParaRPr lang="en-US" dirty="0"/>
          </a:p>
        </p:txBody>
      </p:sp>
      <p:sp>
        <p:nvSpPr>
          <p:cNvPr id="3" name="Content Placeholder 2"/>
          <p:cNvSpPr>
            <a:spLocks noGrp="1"/>
          </p:cNvSpPr>
          <p:nvPr>
            <p:ph idx="1"/>
          </p:nvPr>
        </p:nvSpPr>
        <p:spPr/>
        <p:txBody>
          <a:bodyPr/>
          <a:lstStyle/>
          <a:p>
            <a:r>
              <a:rPr lang="en-US" sz="2000" dirty="0"/>
              <a:t>As a </a:t>
            </a:r>
            <a:r>
              <a:rPr lang="en-US" sz="2000" b="1" dirty="0">
                <a:solidFill>
                  <a:srgbClr val="FF0000"/>
                </a:solidFill>
              </a:rPr>
              <a:t>lender</a:t>
            </a:r>
            <a:r>
              <a:rPr lang="en-US" sz="2000" dirty="0"/>
              <a:t>, you are clearly less eager to make a loan in this case, because in terms </a:t>
            </a:r>
            <a:r>
              <a:rPr lang="en-US" sz="2000" b="1" dirty="0"/>
              <a:t>of real goods and services </a:t>
            </a:r>
            <a:r>
              <a:rPr lang="en-US" sz="2000" dirty="0"/>
              <a:t>you have actually </a:t>
            </a:r>
            <a:r>
              <a:rPr lang="en-US" sz="2000" b="1" dirty="0">
                <a:solidFill>
                  <a:srgbClr val="FF0000"/>
                </a:solidFill>
              </a:rPr>
              <a:t>earned a negative interest rate of 2%. </a:t>
            </a:r>
            <a:endParaRPr lang="en-US" sz="2000" b="1" dirty="0" smtClean="0">
              <a:solidFill>
                <a:srgbClr val="FF0000"/>
              </a:solidFill>
            </a:endParaRPr>
          </a:p>
          <a:p>
            <a:r>
              <a:rPr lang="en-US" sz="2000" dirty="0" smtClean="0"/>
              <a:t>By </a:t>
            </a:r>
            <a:r>
              <a:rPr lang="en-US" sz="2000" dirty="0"/>
              <a:t>contrast, as a </a:t>
            </a:r>
            <a:r>
              <a:rPr lang="en-US" sz="2000" b="1" dirty="0">
                <a:solidFill>
                  <a:schemeClr val="bg2"/>
                </a:solidFill>
              </a:rPr>
              <a:t>borrower</a:t>
            </a:r>
            <a:r>
              <a:rPr lang="en-US" sz="2000" dirty="0"/>
              <a:t>, you fare quite well because at the end of the year, the amounts you will have to pay back will be </a:t>
            </a:r>
            <a:r>
              <a:rPr lang="en-US" sz="2000" b="1" dirty="0">
                <a:solidFill>
                  <a:schemeClr val="bg2"/>
                </a:solidFill>
              </a:rPr>
              <a:t>worth 2% less in terms of goods and services</a:t>
            </a:r>
            <a:r>
              <a:rPr lang="en-US" sz="2000" dirty="0"/>
              <a:t>—you as the borrower will be ahead by 2% in real terms. </a:t>
            </a:r>
            <a:endParaRPr lang="en-US" sz="2000" dirty="0" smtClean="0"/>
          </a:p>
          <a:p>
            <a:pPr marL="0" indent="0">
              <a:buNone/>
            </a:pPr>
            <a:endParaRPr lang="en-US" sz="2000" dirty="0" smtClean="0"/>
          </a:p>
          <a:p>
            <a:pPr marL="0" indent="0" algn="ctr">
              <a:buNone/>
            </a:pPr>
            <a:r>
              <a:rPr lang="en-US" sz="2000" i="1" dirty="0" smtClean="0">
                <a:solidFill>
                  <a:srgbClr val="C00000"/>
                </a:solidFill>
              </a:rPr>
              <a:t>When </a:t>
            </a:r>
            <a:r>
              <a:rPr lang="en-US" sz="2000" i="1" dirty="0">
                <a:solidFill>
                  <a:srgbClr val="C00000"/>
                </a:solidFill>
              </a:rPr>
              <a:t>the real interest rate is low, there are greater incentives to borrow and fewer incentives to lend.</a:t>
            </a:r>
            <a:endParaRPr lang="en-US" sz="2000" i="1" dirty="0">
              <a:solidFill>
                <a:srgbClr val="C00000"/>
              </a:solidFill>
              <a:effectLst/>
            </a:endParaRPr>
          </a:p>
        </p:txBody>
      </p:sp>
    </p:spTree>
    <p:extLst>
      <p:ext uri="{BB962C8B-B14F-4D97-AF65-F5344CB8AC3E}">
        <p14:creationId xmlns:p14="http://schemas.microsoft.com/office/powerpoint/2010/main" val="25398343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 Real and Nominal Interest Rates (Three-Month Treasury Bill), 1953–2017</a:t>
            </a:r>
          </a:p>
        </p:txBody>
      </p:sp>
      <p:pic>
        <p:nvPicPr>
          <p:cNvPr id="6" name="Picture 2" descr="The vertical axis is labeled &quot;Interest Rate (percent annual rate)&quot; and ranges from negative 4 to 16 in increments of 4. The horizontal axis lists dates from 1955 to 2015 in 5-year increments. The line for estimated real rate and nominal rate show fluctuating trend over the years. The line for estimated real rate begins at1 percent in 1953, and with slight fluctuations, falls below the horizontal line, and reaches 1.5 percent by 1960. The line falls to 0 percent by 1970 and further to negative 4 percent by 1975. The line continues to fluctuate during the following years but falls below 4 percent mark to register an all time low value by 1980. The line reaches an all time high value of 7 percent by 1981. The line falls to 0 percent by 1993, reaches 3 percent by 2000, falls to negative 1.5 percent by 2005, and finally finishes at 1 percent for 2015.&#10;The line for nominal starts at 1.75 percent in 1953 and with slight fluctuations registers a net growth. The line reaches 8 percent by 1975 and to an all time high value of 14 percent by 1980. The line shows a net decline, thereafter, and falls to 4 percent by 1993 and to 0 percent by 2010. The line remains unchanged thereafter. 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601" y="1447800"/>
            <a:ext cx="6254496" cy="33342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4953000"/>
            <a:ext cx="8229600" cy="1333500"/>
          </a:xfrm>
        </p:spPr>
        <p:txBody>
          <a:bodyPr/>
          <a:lstStyle/>
          <a:p>
            <a:pPr marL="0" indent="0">
              <a:buNone/>
            </a:pPr>
            <a:r>
              <a:rPr lang="en-US" sz="1400" i="1" dirty="0"/>
              <a:t>Sources:</a:t>
            </a:r>
            <a:r>
              <a:rPr lang="en-US" sz="1400" dirty="0"/>
              <a:t> Nominal rates from Federal Reserve Bank of St. Louis FRED database: </a:t>
            </a:r>
            <a:r>
              <a:rPr lang="en-US" sz="1400" dirty="0">
                <a:hlinkClick r:id="rId3"/>
              </a:rPr>
              <a:t>http://research.stlouisfed.org/fred2/</a:t>
            </a:r>
            <a:r>
              <a:rPr lang="en-US" sz="1400" dirty="0"/>
              <a:t>. The real rate is constructed using the procedure outlined in Frederic S. </a:t>
            </a:r>
            <a:r>
              <a:rPr lang="en-US" sz="1400" dirty="0" err="1"/>
              <a:t>Mishkin</a:t>
            </a:r>
            <a:r>
              <a:rPr lang="en-US" sz="1400" dirty="0"/>
              <a:t>, “The Real Interest Rate: An Empirical Investigation,” Carnegie-Rochester Conference Series on Public Policy 15 (1981): 151–200. This procedure involves estimating expected inflation as a function of past interest rates, inflation, and time trends, and then subtracting the expected inflation measure from the nominal interest rate.</a:t>
            </a:r>
          </a:p>
        </p:txBody>
      </p:sp>
    </p:spTree>
    <p:extLst>
      <p:ext uri="{BB962C8B-B14F-4D97-AF65-F5344CB8AC3E}">
        <p14:creationId xmlns:p14="http://schemas.microsoft.com/office/powerpoint/2010/main" val="215176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a:t>
            </a:r>
            <a:endParaRPr lang="en-IN" dirty="0"/>
          </a:p>
        </p:txBody>
      </p:sp>
      <p:sp>
        <p:nvSpPr>
          <p:cNvPr id="3" name="Content Placeholder 2"/>
          <p:cNvSpPr>
            <a:spLocks noGrp="1"/>
          </p:cNvSpPr>
          <p:nvPr>
            <p:ph idx="1"/>
          </p:nvPr>
        </p:nvSpPr>
        <p:spPr>
          <a:xfrm>
            <a:off x="381000" y="1600200"/>
            <a:ext cx="8382000" cy="4525963"/>
          </a:xfrm>
        </p:spPr>
        <p:txBody>
          <a:bodyPr/>
          <a:lstStyle/>
          <a:p>
            <a:pPr marL="0" indent="0" algn="ctr">
              <a:buNone/>
            </a:pPr>
            <a:r>
              <a:rPr lang="en-IN" sz="2000" dirty="0"/>
              <a:t>Let </a:t>
            </a:r>
            <a:r>
              <a:rPr lang="en-IN" sz="2000" i="1" dirty="0"/>
              <a:t>i</a:t>
            </a:r>
            <a:r>
              <a:rPr lang="en-IN" sz="2000" dirty="0"/>
              <a:t> = .10</a:t>
            </a:r>
          </a:p>
          <a:p>
            <a:pPr marL="0" indent="0" algn="ctr">
              <a:buNone/>
            </a:pPr>
            <a:r>
              <a:rPr lang="en-IN" sz="2000" dirty="0"/>
              <a:t>In one year: $100 × (1 + 0.10) = $110</a:t>
            </a:r>
          </a:p>
          <a:p>
            <a:pPr marL="0" indent="0" algn="ctr">
              <a:buNone/>
            </a:pPr>
            <a:r>
              <a:rPr lang="en-IN" sz="2000" dirty="0"/>
              <a:t>In two years: $110 × (1 + 0.10) = $121</a:t>
            </a:r>
          </a:p>
          <a:p>
            <a:pPr marL="0" indent="0" algn="ctr">
              <a:buNone/>
            </a:pPr>
            <a:r>
              <a:rPr lang="en-IN" sz="2000" dirty="0"/>
              <a:t>or $100 × (1 + 0.10)</a:t>
            </a:r>
            <a:r>
              <a:rPr lang="en-IN" sz="2000" baseline="30000" dirty="0"/>
              <a:t>2</a:t>
            </a:r>
          </a:p>
          <a:p>
            <a:pPr marL="0" indent="0" algn="ctr">
              <a:buNone/>
            </a:pPr>
            <a:r>
              <a:rPr lang="en-IN" sz="2000" dirty="0"/>
              <a:t>In three years: $121 × (1 + 0.10) = $133</a:t>
            </a:r>
          </a:p>
          <a:p>
            <a:pPr marL="0" indent="0" algn="ctr">
              <a:buNone/>
            </a:pPr>
            <a:r>
              <a:rPr lang="en-IN" sz="2000" dirty="0"/>
              <a:t>or $100 × (1 + 0.10)</a:t>
            </a:r>
            <a:r>
              <a:rPr lang="en-IN" sz="2000" baseline="30000" dirty="0"/>
              <a:t>3</a:t>
            </a:r>
          </a:p>
          <a:p>
            <a:pPr marL="0" indent="0" algn="ctr">
              <a:buNone/>
            </a:pPr>
            <a:r>
              <a:rPr lang="en-IN" sz="2000" dirty="0"/>
              <a:t>In </a:t>
            </a:r>
            <a:r>
              <a:rPr lang="en-IN" sz="2000" i="1" dirty="0"/>
              <a:t>n</a:t>
            </a:r>
            <a:r>
              <a:rPr lang="en-IN" sz="2000" dirty="0"/>
              <a:t> years</a:t>
            </a:r>
          </a:p>
          <a:p>
            <a:pPr marL="0" indent="0" algn="ctr">
              <a:buNone/>
            </a:pPr>
            <a:r>
              <a:rPr lang="en-IN" sz="2000" dirty="0"/>
              <a:t>$100 × (1 + </a:t>
            </a:r>
            <a:r>
              <a:rPr lang="en-IN" sz="2000" i="1" dirty="0"/>
              <a:t>i</a:t>
            </a:r>
            <a:r>
              <a:rPr lang="en-IN" sz="2000" dirty="0"/>
              <a:t>)</a:t>
            </a:r>
            <a:r>
              <a:rPr lang="en-IN" sz="2000" i="1" baseline="30000" dirty="0"/>
              <a:t>n</a:t>
            </a:r>
            <a:r>
              <a:rPr lang="en-IN" sz="2000" dirty="0"/>
              <a:t> </a:t>
            </a:r>
            <a:endParaRPr lang="en-IN" dirty="0"/>
          </a:p>
        </p:txBody>
      </p:sp>
    </p:spTree>
    <p:extLst>
      <p:ext uri="{BB962C8B-B14F-4D97-AF65-F5344CB8AC3E}">
        <p14:creationId xmlns:p14="http://schemas.microsoft.com/office/powerpoint/2010/main" val="23746642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4A3"/>
                </a:solidFill>
              </a:rPr>
              <a:t>Simple Present Value</a:t>
            </a:r>
            <a:r>
              <a:rPr lang="en-US" dirty="0"/>
              <a:t> </a:t>
            </a:r>
            <a:r>
              <a:rPr lang="en-US" sz="2000" b="0" dirty="0"/>
              <a:t>(1 of 2)</a:t>
            </a:r>
            <a:endParaRPr lang="en-US" b="0" dirty="0"/>
          </a:p>
        </p:txBody>
      </p:sp>
      <p:sp>
        <p:nvSpPr>
          <p:cNvPr id="3" name="Content Placeholder 2"/>
          <p:cNvSpPr>
            <a:spLocks noGrp="1"/>
          </p:cNvSpPr>
          <p:nvPr>
            <p:ph idx="1"/>
          </p:nvPr>
        </p:nvSpPr>
        <p:spPr>
          <a:xfrm>
            <a:off x="914400" y="3581400"/>
            <a:ext cx="8229600" cy="1676400"/>
          </a:xfrm>
        </p:spPr>
        <p:txBody>
          <a:bodyPr/>
          <a:lstStyle/>
          <a:p>
            <a:pPr marL="0" indent="0" algn="ctr">
              <a:buNone/>
            </a:pPr>
            <a:r>
              <a:rPr lang="en-IN" sz="2000" dirty="0"/>
              <a:t>PV = today’s (present) value</a:t>
            </a:r>
          </a:p>
          <a:p>
            <a:pPr marL="0" indent="0" algn="ctr">
              <a:buNone/>
            </a:pPr>
            <a:r>
              <a:rPr lang="en-IN" sz="2000" dirty="0"/>
              <a:t>CF = future cash flow (payment)</a:t>
            </a:r>
          </a:p>
          <a:p>
            <a:pPr marL="0" indent="0" algn="ctr">
              <a:buNone/>
            </a:pPr>
            <a:r>
              <a:rPr lang="en-IN" sz="2000" i="1" dirty="0"/>
              <a:t>i </a:t>
            </a:r>
            <a:r>
              <a:rPr lang="en-IN" sz="2000" dirty="0"/>
              <a:t>= the interest rate</a:t>
            </a:r>
            <a:endParaRPr lang="en-IN" sz="2000" dirty="0">
              <a:solidFill>
                <a:srgbClr val="FF0000"/>
              </a:solidFill>
            </a:endParaRPr>
          </a:p>
        </p:txBody>
      </p:sp>
      <p:graphicFrame>
        <p:nvGraphicFramePr>
          <p:cNvPr id="4" name="Object 3" descr="P V is equal to C F over 1 plus i to the power n."/>
          <p:cNvGraphicFramePr>
            <a:graphicFrameLocks noChangeAspect="1"/>
          </p:cNvGraphicFramePr>
          <p:nvPr>
            <p:extLst>
              <p:ext uri="{D42A27DB-BD31-4B8C-83A1-F6EECF244321}">
                <p14:modId xmlns:p14="http://schemas.microsoft.com/office/powerpoint/2010/main" val="467074282"/>
              </p:ext>
            </p:extLst>
          </p:nvPr>
        </p:nvGraphicFramePr>
        <p:xfrm>
          <a:off x="3733800" y="5105400"/>
          <a:ext cx="1541462" cy="771525"/>
        </p:xfrm>
        <a:graphic>
          <a:graphicData uri="http://schemas.openxmlformats.org/presentationml/2006/ole">
            <mc:AlternateContent xmlns:mc="http://schemas.openxmlformats.org/markup-compatibility/2006">
              <mc:Choice xmlns:v="urn:schemas-microsoft-com:vml" Requires="v">
                <p:oleObj spid="_x0000_s4473" name="Equation" r:id="rId3" imgW="838080" imgH="419040" progId="Equation.DSMT4">
                  <p:embed/>
                </p:oleObj>
              </mc:Choice>
              <mc:Fallback>
                <p:oleObj name="Equation" r:id="rId3" imgW="838080" imgH="419040" progId="Equation.DSMT4">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105400"/>
                        <a:ext cx="1541462"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Diagram 4">
            <a:extLst>
              <a:ext uri="{FF2B5EF4-FFF2-40B4-BE49-F238E27FC236}">
                <a16:creationId xmlns:a16="http://schemas.microsoft.com/office/drawing/2014/main" id="{D7AD2D00-F815-463B-BFDA-EDECB03130DF}"/>
              </a:ext>
            </a:extLst>
          </p:cNvPr>
          <p:cNvGraphicFramePr/>
          <p:nvPr>
            <p:extLst>
              <p:ext uri="{D42A27DB-BD31-4B8C-83A1-F6EECF244321}">
                <p14:modId xmlns:p14="http://schemas.microsoft.com/office/powerpoint/2010/main" val="3138084910"/>
              </p:ext>
            </p:extLst>
          </p:nvPr>
        </p:nvGraphicFramePr>
        <p:xfrm>
          <a:off x="457200" y="1498434"/>
          <a:ext cx="8382000" cy="187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609F8952-73B6-44E1-BBCB-4FCC29F191A4}"/>
              </a:ext>
            </a:extLst>
          </p:cNvPr>
          <p:cNvSpPr txBox="1"/>
          <p:nvPr/>
        </p:nvSpPr>
        <p:spPr>
          <a:xfrm>
            <a:off x="762001" y="2740952"/>
            <a:ext cx="685800" cy="307777"/>
          </a:xfrm>
          <a:prstGeom prst="rect">
            <a:avLst/>
          </a:prstGeom>
          <a:noFill/>
        </p:spPr>
        <p:txBody>
          <a:bodyPr wrap="square" rtlCol="0">
            <a:spAutoFit/>
          </a:bodyPr>
          <a:lstStyle/>
          <a:p>
            <a:r>
              <a:rPr lang="en-US" sz="1400" dirty="0"/>
              <a:t>$100</a:t>
            </a:r>
          </a:p>
        </p:txBody>
      </p:sp>
      <p:sp>
        <p:nvSpPr>
          <p:cNvPr id="8" name="TextBox 7">
            <a:extLst>
              <a:ext uri="{FF2B5EF4-FFF2-40B4-BE49-F238E27FC236}">
                <a16:creationId xmlns:a16="http://schemas.microsoft.com/office/drawing/2014/main" id="{C6F194F9-25C5-439A-BA40-4A0281EC3BCC}"/>
              </a:ext>
            </a:extLst>
          </p:cNvPr>
          <p:cNvSpPr txBox="1"/>
          <p:nvPr/>
        </p:nvSpPr>
        <p:spPr>
          <a:xfrm>
            <a:off x="1755530" y="2743200"/>
            <a:ext cx="685799" cy="307777"/>
          </a:xfrm>
          <a:prstGeom prst="rect">
            <a:avLst/>
          </a:prstGeom>
          <a:noFill/>
        </p:spPr>
        <p:txBody>
          <a:bodyPr wrap="square" rtlCol="0">
            <a:spAutoFit/>
          </a:bodyPr>
          <a:lstStyle/>
          <a:p>
            <a:r>
              <a:rPr lang="en-US" sz="1400" dirty="0"/>
              <a:t>$110</a:t>
            </a:r>
          </a:p>
        </p:txBody>
      </p:sp>
      <p:sp>
        <p:nvSpPr>
          <p:cNvPr id="9" name="TextBox 8">
            <a:extLst>
              <a:ext uri="{FF2B5EF4-FFF2-40B4-BE49-F238E27FC236}">
                <a16:creationId xmlns:a16="http://schemas.microsoft.com/office/drawing/2014/main" id="{2C15B881-5571-406E-8B2A-EEA4E8C37CB1}"/>
              </a:ext>
            </a:extLst>
          </p:cNvPr>
          <p:cNvSpPr txBox="1"/>
          <p:nvPr/>
        </p:nvSpPr>
        <p:spPr>
          <a:xfrm>
            <a:off x="2784231" y="2740952"/>
            <a:ext cx="762000" cy="307777"/>
          </a:xfrm>
          <a:prstGeom prst="rect">
            <a:avLst/>
          </a:prstGeom>
          <a:noFill/>
        </p:spPr>
        <p:txBody>
          <a:bodyPr wrap="square" rtlCol="0">
            <a:spAutoFit/>
          </a:bodyPr>
          <a:lstStyle/>
          <a:p>
            <a:r>
              <a:rPr lang="en-US" sz="1400" dirty="0"/>
              <a:t>$121</a:t>
            </a:r>
          </a:p>
        </p:txBody>
      </p:sp>
      <p:sp>
        <p:nvSpPr>
          <p:cNvPr id="10" name="TextBox 9">
            <a:extLst>
              <a:ext uri="{FF2B5EF4-FFF2-40B4-BE49-F238E27FC236}">
                <a16:creationId xmlns:a16="http://schemas.microsoft.com/office/drawing/2014/main" id="{CFCBC2D8-78BA-4944-8490-3F39F09F332E}"/>
              </a:ext>
            </a:extLst>
          </p:cNvPr>
          <p:cNvSpPr txBox="1"/>
          <p:nvPr/>
        </p:nvSpPr>
        <p:spPr>
          <a:xfrm>
            <a:off x="4114800" y="2740952"/>
            <a:ext cx="685799" cy="307777"/>
          </a:xfrm>
          <a:prstGeom prst="rect">
            <a:avLst/>
          </a:prstGeom>
          <a:noFill/>
        </p:spPr>
        <p:txBody>
          <a:bodyPr wrap="square" rtlCol="0">
            <a:spAutoFit/>
          </a:bodyPr>
          <a:lstStyle/>
          <a:p>
            <a:r>
              <a:rPr lang="en-US" sz="1400" dirty="0"/>
              <a:t>$133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6352BBA-84E5-4D9E-BA49-28AA4B56E1E9}"/>
                  </a:ext>
                </a:extLst>
              </p:cNvPr>
              <p:cNvSpPr txBox="1"/>
              <p:nvPr/>
            </p:nvSpPr>
            <p:spPr>
              <a:xfrm>
                <a:off x="6858000" y="2740952"/>
                <a:ext cx="148589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$100</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e>
                        <m:sup>
                          <m:r>
                            <a:rPr lang="en-US" sz="1400" b="0" i="1" smtClean="0">
                              <a:latin typeface="Cambria Math" panose="02040503050406030204" pitchFamily="18" charset="0"/>
                              <a:ea typeface="Cambria Math" panose="02040503050406030204" pitchFamily="18" charset="0"/>
                            </a:rPr>
                            <m:t>𝑛</m:t>
                          </m:r>
                        </m:sup>
                      </m:sSup>
                    </m:oMath>
                  </m:oMathPara>
                </a14:m>
                <a:endParaRPr lang="en-US" sz="1400" dirty="0" err="1"/>
              </a:p>
            </p:txBody>
          </p:sp>
        </mc:Choice>
        <mc:Fallback xmlns="">
          <p:sp>
            <p:nvSpPr>
              <p:cNvPr id="11" name="TextBox 10">
                <a:extLst>
                  <a:ext uri="{FF2B5EF4-FFF2-40B4-BE49-F238E27FC236}">
                    <a16:creationId xmlns:a16="http://schemas.microsoft.com/office/drawing/2014/main" id="{76352BBA-84E5-4D9E-BA49-28AA4B56E1E9}"/>
                  </a:ext>
                </a:extLst>
              </p:cNvPr>
              <p:cNvSpPr txBox="1">
                <a:spLocks noRot="1" noChangeAspect="1" noMove="1" noResize="1" noEditPoints="1" noAdjustHandles="1" noChangeArrowheads="1" noChangeShapeType="1" noTextEdit="1"/>
              </p:cNvSpPr>
              <p:nvPr/>
            </p:nvSpPr>
            <p:spPr>
              <a:xfrm>
                <a:off x="6858000" y="2740952"/>
                <a:ext cx="1485899" cy="307777"/>
              </a:xfrm>
              <a:prstGeom prst="rect">
                <a:avLst/>
              </a:prstGeom>
              <a:blipFill>
                <a:blip r:embed="rId10"/>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12480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2C30-A431-43AA-B981-5FB5A64D855C}"/>
              </a:ext>
            </a:extLst>
          </p:cNvPr>
          <p:cNvSpPr>
            <a:spLocks noGrp="1"/>
          </p:cNvSpPr>
          <p:nvPr>
            <p:ph type="title"/>
          </p:nvPr>
        </p:nvSpPr>
        <p:spPr/>
        <p:txBody>
          <a:bodyPr/>
          <a:lstStyle/>
          <a:p>
            <a:r>
              <a:rPr lang="en-US" dirty="0"/>
              <a:t>Simple Present Value </a:t>
            </a:r>
            <a:r>
              <a:rPr lang="en-US" sz="2000" b="0" dirty="0"/>
              <a:t>(2 of 2)</a:t>
            </a:r>
            <a:endParaRPr lang="en-US" dirty="0"/>
          </a:p>
        </p:txBody>
      </p:sp>
      <p:sp>
        <p:nvSpPr>
          <p:cNvPr id="3" name="Content Placeholder 2">
            <a:extLst>
              <a:ext uri="{FF2B5EF4-FFF2-40B4-BE49-F238E27FC236}">
                <a16:creationId xmlns:a16="http://schemas.microsoft.com/office/drawing/2014/main" id="{46D02722-259A-485C-B2DA-5CCD43E4B725}"/>
              </a:ext>
            </a:extLst>
          </p:cNvPr>
          <p:cNvSpPr>
            <a:spLocks noGrp="1"/>
          </p:cNvSpPr>
          <p:nvPr>
            <p:ph idx="1"/>
          </p:nvPr>
        </p:nvSpPr>
        <p:spPr/>
        <p:txBody>
          <a:bodyPr/>
          <a:lstStyle/>
          <a:p>
            <a:r>
              <a:rPr lang="en-US" sz="2000" dirty="0"/>
              <a:t>The process of calculating today’s value of dollars received in the future, as we have done in previous slide, is called </a:t>
            </a:r>
            <a:r>
              <a:rPr lang="en-US" sz="2000" b="1" dirty="0"/>
              <a:t>discounting the future. </a:t>
            </a:r>
          </a:p>
          <a:p>
            <a:r>
              <a:rPr lang="en-US" sz="2000" dirty="0">
                <a:latin typeface="Arial" charset="0"/>
              </a:rPr>
              <a:t>Cannot directly compare payments scheduled in different points in the time line</a:t>
            </a:r>
          </a:p>
          <a:p>
            <a:endParaRPr lang="en-IN" sz="2000" dirty="0"/>
          </a:p>
          <a:p>
            <a:endParaRPr lang="en-US" sz="2000" b="1" dirty="0"/>
          </a:p>
          <a:p>
            <a:endParaRPr lang="en-US" dirty="0"/>
          </a:p>
        </p:txBody>
      </p:sp>
      <p:pic>
        <p:nvPicPr>
          <p:cNvPr id="4" name="Picture 3" descr="A timeline depicts payments scheduled in different years.&#10;The timeline shows Years as 0, 1, 2, . . . n and PV as 100, 100/(1+i), 100/(1+i)2, . . . 100/ (1+i)n.  &#10;$100 is scheduled as payments for each year from year 0 to year n.">
            <a:extLst>
              <a:ext uri="{FF2B5EF4-FFF2-40B4-BE49-F238E27FC236}">
                <a16:creationId xmlns:a16="http://schemas.microsoft.com/office/drawing/2014/main" id="{E4E5E0F5-6381-4B9D-A48E-8CD6EC39CB5C}"/>
              </a:ext>
            </a:extLst>
          </p:cNvPr>
          <p:cNvPicPr>
            <a:picLocks noChangeAspect="1"/>
          </p:cNvPicPr>
          <p:nvPr/>
        </p:nvPicPr>
        <p:blipFill>
          <a:blip r:embed="rId2" cstate="print"/>
          <a:stretch>
            <a:fillRect/>
          </a:stretch>
        </p:blipFill>
        <p:spPr>
          <a:xfrm>
            <a:off x="228600" y="3455377"/>
            <a:ext cx="8562612" cy="2264920"/>
          </a:xfrm>
          <a:prstGeom prst="rect">
            <a:avLst/>
          </a:prstGeom>
        </p:spPr>
      </p:pic>
    </p:spTree>
    <p:extLst>
      <p:ext uri="{BB962C8B-B14F-4D97-AF65-F5344CB8AC3E}">
        <p14:creationId xmlns:p14="http://schemas.microsoft.com/office/powerpoint/2010/main" val="130245570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9100</TotalTime>
  <Words>5141</Words>
  <Application>Microsoft Office PowerPoint</Application>
  <PresentationFormat>On-screen Show (4:3)</PresentationFormat>
  <Paragraphs>461</Paragraphs>
  <Slides>70</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3" baseType="lpstr">
      <vt:lpstr>ＭＳ Ｐゴシック</vt:lpstr>
      <vt:lpstr>Arial</vt:lpstr>
      <vt:lpstr>BerkeleyPro-Book</vt:lpstr>
      <vt:lpstr>Calibri</vt:lpstr>
      <vt:lpstr>Cambria Math</vt:lpstr>
      <vt:lpstr>Courier New</vt:lpstr>
      <vt:lpstr>PearsonMATHPRO02</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vt:lpstr>
      <vt:lpstr>Measuring Interest Rates (1 of 2)</vt:lpstr>
      <vt:lpstr>Measuring Interest Rates (2 of 2)</vt:lpstr>
      <vt:lpstr>Example: Simple Loan</vt:lpstr>
      <vt:lpstr>Present Value</vt:lpstr>
      <vt:lpstr>Simple Present Value (1 of 2)</vt:lpstr>
      <vt:lpstr>Simple Present Value (2 of 2)</vt:lpstr>
      <vt:lpstr>Present Value</vt:lpstr>
      <vt:lpstr>Some Important Points about Discounting  (1 of 5)</vt:lpstr>
      <vt:lpstr>Some Important Points about Discounting  (2 of 5)</vt:lpstr>
      <vt:lpstr>Present Value of $100 at 5 Percent Interest </vt:lpstr>
      <vt:lpstr>Some Important Points about Discounting  (3 of 5)</vt:lpstr>
      <vt:lpstr>Present Value of a $100 Payment </vt:lpstr>
      <vt:lpstr>Some Important Points about Discounting  (4 of 5)</vt:lpstr>
      <vt:lpstr>Some Important Points about Discounting  (5 of 5)</vt:lpstr>
      <vt:lpstr>The Relationship Between Time, Interest Rate and Present Value </vt:lpstr>
      <vt:lpstr>Risk Taking and Search for Yield (1 of 9)</vt:lpstr>
      <vt:lpstr>Risk Taking and Search for Yield (2 of 9)</vt:lpstr>
      <vt:lpstr>When Is the Most “Efficient” Time to Depart?</vt:lpstr>
      <vt:lpstr>Risk Taking and Search for Yield (3 of 9)</vt:lpstr>
      <vt:lpstr>Risk Taking and Search for Yield (4 of 9)</vt:lpstr>
      <vt:lpstr>Risk Taking and Search for Yield (5 of 9)</vt:lpstr>
      <vt:lpstr>Risk Taking and Search for Yield (6 of 9)</vt:lpstr>
      <vt:lpstr>Risk Taking and Search for Yield (7 of 9)</vt:lpstr>
      <vt:lpstr>Risk Taking and Search for Yield (8 of 9)</vt:lpstr>
      <vt:lpstr>Risk Taking and Search for Yield (9 of 9)</vt:lpstr>
      <vt:lpstr>Four Types of Credit (Debt) Market Instruments</vt:lpstr>
      <vt:lpstr>Internal Rate of Return: An Example (1 of 9)</vt:lpstr>
      <vt:lpstr>Internal Rate of Return: An Example (2 of 9)</vt:lpstr>
      <vt:lpstr>Internal Rate of Return: An Example (3 of 9)</vt:lpstr>
      <vt:lpstr>Internal Rate of Return: An Example (4 of 9)</vt:lpstr>
      <vt:lpstr>Internal Rate of Return: An Example (5 of 9)</vt:lpstr>
      <vt:lpstr> Internal Rate of Return: An Example (6 of 9)  </vt:lpstr>
      <vt:lpstr>Internal Rate of Return: An Example (7 of 9)</vt:lpstr>
      <vt:lpstr>Internal Rate of Return: An Example (8 of 9)</vt:lpstr>
      <vt:lpstr>Internal Rate of Return: An Example (9 of 9)</vt:lpstr>
      <vt:lpstr>Two Applications of Present Value</vt:lpstr>
      <vt:lpstr>Applying Present Value </vt:lpstr>
      <vt:lpstr>Internal Rate of Return </vt:lpstr>
      <vt:lpstr>PowerPoint Presentation</vt:lpstr>
      <vt:lpstr>Four Types of Debt Instruments</vt:lpstr>
      <vt:lpstr>Simple Loan</vt:lpstr>
      <vt:lpstr>Yield to Maturity on a Simple Loan</vt:lpstr>
      <vt:lpstr>Fixed-Payment Loan (or a Fully Amortized Loan)</vt:lpstr>
      <vt:lpstr>Fixed-Payment Loan</vt:lpstr>
      <vt:lpstr>Discount Bond</vt:lpstr>
      <vt:lpstr>Discount Bond</vt:lpstr>
      <vt:lpstr>Coupon Bond (1 of 5)</vt:lpstr>
      <vt:lpstr>Coupon Bond (2 of 5)</vt:lpstr>
      <vt:lpstr>Coupon Bond (3 of 5)</vt:lpstr>
      <vt:lpstr>Coupon Bond (4 of 5)</vt:lpstr>
      <vt:lpstr>Coupon Bond (5 of 5)</vt:lpstr>
      <vt:lpstr>The Distinction Between Interest Rates and Returns (1 of 6)</vt:lpstr>
      <vt:lpstr>Example: Calculating Rate of Return</vt:lpstr>
      <vt:lpstr>The Distinction Between Interest Rates and Returns (2 of 6)</vt:lpstr>
      <vt:lpstr>The Distinction Between Interest Rates and Returns (3 of 6)</vt:lpstr>
      <vt:lpstr>The Distinction Between Interest Rates and Returns (4 of 6)</vt:lpstr>
      <vt:lpstr>The Intuition Behind Fact 2</vt:lpstr>
      <vt:lpstr>The Relationship Between Risk Free Rate and Yield to Maturity</vt:lpstr>
      <vt:lpstr>The Distinction Between Interest Rates and Returns (6 of 6)</vt:lpstr>
      <vt:lpstr>Maturity and the Volatility of Bond Returns: Interest-Rate Risk (1 of 2)</vt:lpstr>
      <vt:lpstr>Maturity and the Volatility of Bond Returns: Interest-Rate Risk (2 of 2)</vt:lpstr>
      <vt:lpstr>The Distinction Between Real and Nominal Interest Rates (1 of 3)</vt:lpstr>
      <vt:lpstr>Fisher Equation</vt:lpstr>
      <vt:lpstr>The Distinction Between Real and Nominal Interest Rates (2 of 3)</vt:lpstr>
      <vt:lpstr>The Distinction Between Real and Nominal Interest Rates (3 of 3)</vt:lpstr>
      <vt:lpstr>Figure 1 Real and Nominal Interest Rates (Three-Month Treasury Bill), 1953–2017</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659</cp:revision>
  <dcterms:created xsi:type="dcterms:W3CDTF">2014-07-14T20:04:21Z</dcterms:created>
  <dcterms:modified xsi:type="dcterms:W3CDTF">2019-10-09T18:13:44Z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